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0"/>
  </p:notesMasterIdLst>
  <p:handoutMasterIdLst>
    <p:handoutMasterId r:id="rId21"/>
  </p:handoutMasterIdLst>
  <p:sldIdLst>
    <p:sldId id="349" r:id="rId2"/>
    <p:sldId id="348"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5" autoAdjust="0"/>
    <p:restoredTop sz="94660" autoAdjust="0"/>
  </p:normalViewPr>
  <p:slideViewPr>
    <p:cSldViewPr snapToGrid="0">
      <p:cViewPr varScale="1">
        <p:scale>
          <a:sx n="106" d="100"/>
          <a:sy n="106" d="100"/>
        </p:scale>
        <p:origin x="3486" y="102"/>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smtClean="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smtClean="0">
                <a:latin typeface="Helvetica" pitchFamily="34" charset="0"/>
              </a:defRPr>
            </a:lvl1pPr>
          </a:lstStyle>
          <a:p>
            <a:pPr>
              <a:defRPr/>
            </a:pPr>
            <a:fld id="{95CB31C8-6726-4741-B789-41526A16ED8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smtClean="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smtClean="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smtClean="0"/>
            </a:lvl1pPr>
          </a:lstStyle>
          <a:p>
            <a:pPr>
              <a:defRPr/>
            </a:pPr>
            <a:fld id="{64F46CD2-2E6B-47ED-9116-4AB91503447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smtClean="0">
                <a:latin typeface="Comic Sans MS" pitchFamily="66" charset="0"/>
              </a:defRPr>
            </a:lvl1pPr>
          </a:lstStyle>
          <a:p>
            <a:pPr>
              <a:defRPr/>
            </a:pPr>
            <a:r>
              <a:rPr lang="tr-TR" dirty="0" err="1" smtClean="0"/>
              <a:t>Logic</a:t>
            </a:r>
            <a:r>
              <a:rPr lang="tr-TR" dirty="0" smtClean="0"/>
              <a:t> </a:t>
            </a:r>
            <a:r>
              <a:rPr lang="tr-TR" dirty="0" err="1" smtClean="0"/>
              <a:t>Circuits</a:t>
            </a:r>
            <a:r>
              <a:rPr lang="tr-TR" dirty="0" smtClean="0"/>
              <a:t> </a:t>
            </a:r>
            <a:endParaRPr lang="en-US" dirty="0"/>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F6ABE41B-17BD-4BEE-A4FE-545391590021}"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79747" y="6400800"/>
            <a:ext cx="3276600" cy="457200"/>
          </a:xfrm>
          <a:prstGeom prst="rect">
            <a:avLst/>
          </a:prstGeom>
          <a:noFill/>
          <a:ln w="9525">
            <a:noFill/>
            <a:miter lim="800000"/>
            <a:headEnd/>
            <a:tailEnd/>
          </a:ln>
          <a:effectLst/>
        </p:spPr>
        <p:txBody>
          <a:bodyPr lIns="45720" rIns="45720" anchor="ctr" anchorCtr="1"/>
          <a:lstStyle/>
          <a:p>
            <a:pPr algn="ctr">
              <a:defRPr/>
            </a:pPr>
            <a:r>
              <a:rPr lang="en-US" sz="1200" b="0" i="1" dirty="0" smtClean="0">
                <a:latin typeface="Comic Sans MS" pitchFamily="66" charset="0"/>
              </a:rPr>
              <a:t>Ali </a:t>
            </a:r>
            <a:r>
              <a:rPr lang="en-US" sz="1200" b="0" i="1" dirty="0" err="1" smtClean="0">
                <a:latin typeface="Comic Sans MS" pitchFamily="66" charset="0"/>
              </a:rPr>
              <a:t>Gülbağ</a:t>
            </a:r>
            <a:r>
              <a:rPr lang="en-US" sz="1200" b="0" i="1" dirty="0" smtClean="0">
                <a:latin typeface="Comic Sans MS" pitchFamily="66" charset="0"/>
              </a:rPr>
              <a:t> (Translated by Sinan </a:t>
            </a:r>
            <a:r>
              <a:rPr lang="en-US" sz="1200" b="0" i="1" dirty="0" err="1" smtClean="0">
                <a:latin typeface="Comic Sans MS" pitchFamily="66" charset="0"/>
              </a:rPr>
              <a:t>İlyas</a:t>
            </a:r>
            <a:r>
              <a:rPr lang="en-US" sz="1200" b="0" i="1" dirty="0" smtClean="0">
                <a:latin typeface="Comic Sans MS" pitchFamily="66" charset="0"/>
              </a:rPr>
              <a:t>)</a:t>
            </a:r>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8.bin"/><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8.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27.wmf"/></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5.png"/><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12.bin"/><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40.png"/><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14.bin"/><Relationship Id="rId10" Type="http://schemas.openxmlformats.org/officeDocument/2006/relationships/image" Target="../media/image39.wmf"/><Relationship Id="rId4" Type="http://schemas.openxmlformats.org/officeDocument/2006/relationships/image" Target="../media/image41.png"/><Relationship Id="rId9"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image" Target="../media/image7.jpg"/><Relationship Id="rId5" Type="http://schemas.openxmlformats.org/officeDocument/2006/relationships/oleObject" Target="../embeddings/oleObject1.bin"/><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0.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11.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9.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1.png"/><Relationship Id="rId10"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Altbilgi Yer Tutucusu"/>
          <p:cNvSpPr>
            <a:spLocks noGrp="1"/>
          </p:cNvSpPr>
          <p:nvPr>
            <p:ph type="ftr" sz="quarter" idx="10"/>
          </p:nvPr>
        </p:nvSpPr>
        <p:spPr>
          <a:noFill/>
        </p:spPr>
        <p:txBody>
          <a:bodyPr/>
          <a:lstStyle/>
          <a:p>
            <a:r>
              <a:rPr lang="en-US" dirty="0" smtClean="0"/>
              <a:t>Logic Circuits</a:t>
            </a:r>
            <a:endParaRPr lang="en-US" dirty="0"/>
          </a:p>
        </p:txBody>
      </p:sp>
      <p:sp>
        <p:nvSpPr>
          <p:cNvPr id="12291" name="Rectangle 2"/>
          <p:cNvSpPr>
            <a:spLocks noGrp="1" noChangeArrowheads="1"/>
          </p:cNvSpPr>
          <p:nvPr>
            <p:ph type="title"/>
          </p:nvPr>
        </p:nvSpPr>
        <p:spPr>
          <a:xfrm>
            <a:off x="539750" y="76200"/>
            <a:ext cx="8151813" cy="790575"/>
          </a:xfrm>
        </p:spPr>
        <p:txBody>
          <a:bodyPr/>
          <a:lstStyle/>
          <a:p>
            <a:r>
              <a:rPr lang="tr-TR" sz="3200" b="1" dirty="0" smtClean="0"/>
              <a:t>LO</a:t>
            </a:r>
            <a:r>
              <a:rPr lang="en-US" sz="3200" b="1" dirty="0" smtClean="0"/>
              <a:t>GICAL </a:t>
            </a:r>
            <a:r>
              <a:rPr lang="tr-TR" sz="3200" b="1" dirty="0" smtClean="0"/>
              <a:t>GATES</a:t>
            </a:r>
          </a:p>
        </p:txBody>
      </p:sp>
      <p:sp>
        <p:nvSpPr>
          <p:cNvPr id="12292" name="Rectangle 3"/>
          <p:cNvSpPr>
            <a:spLocks noGrp="1" noChangeArrowheads="1"/>
          </p:cNvSpPr>
          <p:nvPr>
            <p:ph type="body" idx="1"/>
          </p:nvPr>
        </p:nvSpPr>
        <p:spPr>
          <a:xfrm>
            <a:off x="303213" y="999312"/>
            <a:ext cx="8375650" cy="5078412"/>
          </a:xfrm>
        </p:spPr>
        <p:txBody>
          <a:bodyPr/>
          <a:lstStyle/>
          <a:p>
            <a:pPr marL="0" indent="0" algn="just">
              <a:lnSpc>
                <a:spcPct val="90000"/>
              </a:lnSpc>
              <a:buFont typeface="Wingdings" pitchFamily="2" charset="2"/>
              <a:buChar char="v"/>
            </a:pPr>
            <a:r>
              <a:rPr lang="tr-TR" sz="2400" b="1" dirty="0" smtClean="0"/>
              <a:t> NOT </a:t>
            </a:r>
            <a:r>
              <a:rPr lang="tr-TR" sz="2400" b="1" dirty="0" err="1" smtClean="0"/>
              <a:t>Gate</a:t>
            </a:r>
            <a:endParaRPr lang="tr-TR" sz="2400" b="1" dirty="0" smtClean="0"/>
          </a:p>
          <a:p>
            <a:pPr marL="0" indent="0" algn="just">
              <a:lnSpc>
                <a:spcPct val="90000"/>
              </a:lnSpc>
              <a:buFont typeface="Wingdings" pitchFamily="2" charset="2"/>
              <a:buChar char="v"/>
            </a:pPr>
            <a:r>
              <a:rPr lang="en-US" sz="2400" b="1" dirty="0" smtClean="0"/>
              <a:t> </a:t>
            </a:r>
            <a:r>
              <a:rPr lang="tr-TR" sz="2400" b="1" dirty="0" smtClean="0"/>
              <a:t>AND </a:t>
            </a:r>
            <a:r>
              <a:rPr lang="tr-TR" sz="2400" b="1" dirty="0" err="1" smtClean="0"/>
              <a:t>Gate</a:t>
            </a:r>
            <a:endParaRPr lang="tr-TR" sz="2400" b="1" dirty="0" smtClean="0"/>
          </a:p>
          <a:p>
            <a:pPr marL="0" indent="0" algn="just">
              <a:lnSpc>
                <a:spcPct val="90000"/>
              </a:lnSpc>
              <a:buFont typeface="Wingdings" pitchFamily="2" charset="2"/>
              <a:buChar char="v"/>
            </a:pPr>
            <a:r>
              <a:rPr lang="tr-TR" sz="2400" b="1" dirty="0" smtClean="0"/>
              <a:t> OR </a:t>
            </a:r>
            <a:r>
              <a:rPr lang="tr-TR" sz="2400" b="1" dirty="0" err="1" smtClean="0"/>
              <a:t>Gate</a:t>
            </a:r>
            <a:endParaRPr lang="tr-TR" sz="2400" dirty="0" smtClean="0"/>
          </a:p>
          <a:p>
            <a:pPr marL="0" indent="0" algn="just">
              <a:lnSpc>
                <a:spcPct val="90000"/>
              </a:lnSpc>
              <a:buFont typeface="Wingdings" pitchFamily="2" charset="2"/>
              <a:buChar char="v"/>
            </a:pPr>
            <a:r>
              <a:rPr lang="tr-TR" sz="2400" b="1" dirty="0" smtClean="0"/>
              <a:t> NAND </a:t>
            </a:r>
            <a:r>
              <a:rPr lang="tr-TR" sz="2400" b="1" dirty="0" err="1" smtClean="0"/>
              <a:t>Gate</a:t>
            </a:r>
            <a:endParaRPr lang="tr-TR" sz="2400" dirty="0" smtClean="0"/>
          </a:p>
          <a:p>
            <a:pPr marL="0" indent="0" algn="just">
              <a:lnSpc>
                <a:spcPct val="90000"/>
              </a:lnSpc>
              <a:buFont typeface="Wingdings" pitchFamily="2" charset="2"/>
              <a:buChar char="v"/>
            </a:pPr>
            <a:r>
              <a:rPr lang="tr-TR" sz="2400" b="1" dirty="0" smtClean="0"/>
              <a:t> NOR </a:t>
            </a:r>
            <a:r>
              <a:rPr lang="tr-TR" sz="2400" b="1" dirty="0" err="1" smtClean="0"/>
              <a:t>Gate</a:t>
            </a:r>
            <a:endParaRPr lang="tr-TR" sz="2400" dirty="0" smtClean="0"/>
          </a:p>
          <a:p>
            <a:pPr marL="0" indent="0" algn="just">
              <a:lnSpc>
                <a:spcPct val="90000"/>
              </a:lnSpc>
              <a:buFont typeface="Wingdings" pitchFamily="2" charset="2"/>
              <a:buChar char="v"/>
            </a:pPr>
            <a:r>
              <a:rPr lang="tr-TR" sz="2400" b="1" dirty="0" smtClean="0"/>
              <a:t> EXOR </a:t>
            </a:r>
            <a:r>
              <a:rPr lang="tr-TR" sz="2400" b="1" dirty="0" err="1" smtClean="0"/>
              <a:t>Gate</a:t>
            </a:r>
            <a:endParaRPr lang="tr-TR" sz="2400" dirty="0" smtClean="0"/>
          </a:p>
          <a:p>
            <a:pPr marL="0" indent="0" algn="just">
              <a:lnSpc>
                <a:spcPct val="90000"/>
              </a:lnSpc>
              <a:buFont typeface="Wingdings" pitchFamily="2" charset="2"/>
              <a:buChar char="v"/>
            </a:pPr>
            <a:r>
              <a:rPr lang="tr-TR" sz="2400" b="1" dirty="0" smtClean="0"/>
              <a:t> EXNOR </a:t>
            </a:r>
            <a:r>
              <a:rPr lang="tr-TR" sz="2400" b="1" dirty="0" err="1" smtClean="0"/>
              <a:t>Gate</a:t>
            </a:r>
            <a:endParaRPr lang="tr-TR" sz="2400" dirty="0" smtClean="0"/>
          </a:p>
          <a:p>
            <a:pPr marL="0" indent="0" algn="just">
              <a:lnSpc>
                <a:spcPct val="90000"/>
              </a:lnSpc>
              <a:buFont typeface="Wingdings" pitchFamily="2" charset="2"/>
              <a:buChar char="v"/>
            </a:pPr>
            <a:r>
              <a:rPr lang="tr-TR" sz="2400" b="1" dirty="0" smtClean="0"/>
              <a:t> </a:t>
            </a:r>
            <a:r>
              <a:rPr lang="en-US" sz="2400" b="1" dirty="0" smtClean="0"/>
              <a:t>Implementing logic circuits from logical expressions</a:t>
            </a:r>
            <a:endParaRPr lang="tr-TR"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3 Altbilgi Yer Tutucusu"/>
          <p:cNvSpPr>
            <a:spLocks noGrp="1"/>
          </p:cNvSpPr>
          <p:nvPr>
            <p:ph type="ftr" sz="quarter" idx="10"/>
          </p:nvPr>
        </p:nvSpPr>
        <p:spPr>
          <a:noFill/>
        </p:spPr>
        <p:txBody>
          <a:bodyPr/>
          <a:lstStyle/>
          <a:p>
            <a:r>
              <a:rPr lang="en-US" dirty="0"/>
              <a:t>Logic Circuits</a:t>
            </a:r>
          </a:p>
        </p:txBody>
      </p:sp>
      <p:sp>
        <p:nvSpPr>
          <p:cNvPr id="5124" name="Rectangle 2"/>
          <p:cNvSpPr>
            <a:spLocks noGrp="1" noChangeArrowheads="1"/>
          </p:cNvSpPr>
          <p:nvPr>
            <p:ph type="title"/>
          </p:nvPr>
        </p:nvSpPr>
        <p:spPr>
          <a:xfrm>
            <a:off x="349250" y="236538"/>
            <a:ext cx="7772400" cy="790575"/>
          </a:xfrm>
        </p:spPr>
        <p:txBody>
          <a:bodyPr/>
          <a:lstStyle/>
          <a:p>
            <a:r>
              <a:rPr lang="tr-TR" sz="2400" b="1" dirty="0"/>
              <a:t>NAND </a:t>
            </a:r>
            <a:r>
              <a:rPr lang="tr-TR" sz="2400" b="1" dirty="0" err="1"/>
              <a:t>Gate</a:t>
            </a:r>
            <a:endParaRPr lang="tr-TR" sz="2400" dirty="0" smtClean="0"/>
          </a:p>
        </p:txBody>
      </p:sp>
      <p:sp>
        <p:nvSpPr>
          <p:cNvPr id="461827" name="Rectangle 3"/>
          <p:cNvSpPr>
            <a:spLocks noGrp="1" noChangeArrowheads="1"/>
          </p:cNvSpPr>
          <p:nvPr>
            <p:ph type="body" idx="1"/>
          </p:nvPr>
        </p:nvSpPr>
        <p:spPr>
          <a:xfrm>
            <a:off x="338138" y="869950"/>
            <a:ext cx="8375650" cy="5078413"/>
          </a:xfrm>
        </p:spPr>
        <p:txBody>
          <a:bodyPr/>
          <a:lstStyle/>
          <a:p>
            <a:pPr marL="0" indent="0" algn="just">
              <a:buFontTx/>
              <a:buNone/>
            </a:pPr>
            <a:r>
              <a:rPr lang="en-US" sz="2200" dirty="0"/>
              <a:t>If we input the signals x and y to an </a:t>
            </a:r>
            <a:r>
              <a:rPr lang="tr-TR" sz="2200" dirty="0" smtClean="0"/>
              <a:t>NAND</a:t>
            </a:r>
            <a:r>
              <a:rPr lang="en-US" sz="2200" dirty="0" smtClean="0"/>
              <a:t> </a:t>
            </a:r>
            <a:r>
              <a:rPr lang="en-US" sz="2200" dirty="0"/>
              <a:t>gate, the output signal (z) would be as shown in the timing diagram below.</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marL="0" indent="0">
              <a:buFontTx/>
              <a:buNone/>
              <a:defRPr/>
            </a:pPr>
            <a:endParaRPr lang="tr-TR" sz="1000" dirty="0" smtClean="0"/>
          </a:p>
          <a:p>
            <a:pPr marL="0" indent="0" algn="just">
              <a:buFontTx/>
              <a:buNone/>
              <a:defRPr/>
            </a:pPr>
            <a:r>
              <a:rPr lang="tr-TR" sz="2200" dirty="0" err="1" smtClean="0"/>
              <a:t>There’s</a:t>
            </a:r>
            <a:r>
              <a:rPr lang="tr-TR" sz="2200" dirty="0" smtClean="0"/>
              <a:t> a </a:t>
            </a:r>
            <a:r>
              <a:rPr lang="tr-TR" sz="2200" dirty="0" err="1" smtClean="0"/>
              <a:t>similarity</a:t>
            </a:r>
            <a:r>
              <a:rPr lang="tr-TR" sz="2200" dirty="0" smtClean="0"/>
              <a:t> </a:t>
            </a:r>
            <a:r>
              <a:rPr lang="tr-TR" sz="2200" dirty="0" err="1" smtClean="0"/>
              <a:t>between</a:t>
            </a:r>
            <a:r>
              <a:rPr lang="tr-TR" sz="2200" dirty="0" smtClean="0"/>
              <a:t> OR </a:t>
            </a:r>
            <a:r>
              <a:rPr lang="tr-TR" sz="2200" dirty="0" err="1" smtClean="0"/>
              <a:t>gate</a:t>
            </a:r>
            <a:r>
              <a:rPr lang="tr-TR" sz="2200" dirty="0" smtClean="0"/>
              <a:t> </a:t>
            </a:r>
            <a:r>
              <a:rPr lang="tr-TR" sz="2200" dirty="0" err="1" smtClean="0"/>
              <a:t>and</a:t>
            </a:r>
            <a:r>
              <a:rPr lang="tr-TR" sz="2200" dirty="0" smtClean="0"/>
              <a:t> NAND </a:t>
            </a:r>
            <a:r>
              <a:rPr lang="tr-TR" sz="2200" dirty="0" err="1" smtClean="0"/>
              <a:t>gate</a:t>
            </a:r>
            <a:r>
              <a:rPr lang="tr-TR" sz="2200" dirty="0" smtClean="0"/>
              <a:t>. OR </a:t>
            </a:r>
            <a:r>
              <a:rPr lang="en-US" sz="2200" dirty="0" smtClean="0"/>
              <a:t>gate outputs 1 if at least one input is 1, and NAND gate outputs </a:t>
            </a:r>
            <a:r>
              <a:rPr lang="en-US" sz="2200" dirty="0"/>
              <a:t>1 if at least one input is </a:t>
            </a:r>
            <a:r>
              <a:rPr lang="en-US" sz="2200" dirty="0" smtClean="0"/>
              <a:t>0.</a:t>
            </a:r>
            <a:endParaRPr lang="tr-TR" sz="2200" dirty="0" smtClean="0"/>
          </a:p>
          <a:p>
            <a:pPr>
              <a:buFontTx/>
              <a:buNone/>
              <a:defRPr/>
            </a:pPr>
            <a:endParaRPr lang="tr-TR" sz="2200" dirty="0" smtClean="0"/>
          </a:p>
        </p:txBody>
      </p:sp>
      <p:pic>
        <p:nvPicPr>
          <p:cNvPr id="5126" name="Picture 4"/>
          <p:cNvPicPr>
            <a:picLocks noChangeAspect="1" noChangeArrowheads="1"/>
          </p:cNvPicPr>
          <p:nvPr/>
        </p:nvPicPr>
        <p:blipFill>
          <a:blip r:embed="rId3" cstate="print"/>
          <a:srcRect/>
          <a:stretch>
            <a:fillRect/>
          </a:stretch>
        </p:blipFill>
        <p:spPr bwMode="auto">
          <a:xfrm>
            <a:off x="4683851" y="5535053"/>
            <a:ext cx="1375935" cy="507399"/>
          </a:xfrm>
          <a:prstGeom prst="rect">
            <a:avLst/>
          </a:prstGeom>
          <a:noFill/>
          <a:ln w="9525">
            <a:noFill/>
            <a:miter lim="800000"/>
            <a:headEnd/>
            <a:tailEnd/>
          </a:ln>
        </p:spPr>
      </p:pic>
      <p:pic>
        <p:nvPicPr>
          <p:cNvPr id="5127" name="Picture 5"/>
          <p:cNvPicPr>
            <a:picLocks noChangeAspect="1" noChangeArrowheads="1"/>
          </p:cNvPicPr>
          <p:nvPr/>
        </p:nvPicPr>
        <p:blipFill>
          <a:blip r:embed="rId4" cstate="print"/>
          <a:srcRect/>
          <a:stretch>
            <a:fillRect/>
          </a:stretch>
        </p:blipFill>
        <p:spPr bwMode="auto">
          <a:xfrm>
            <a:off x="2543175" y="5511972"/>
            <a:ext cx="1262063" cy="495300"/>
          </a:xfrm>
          <a:prstGeom prst="rect">
            <a:avLst/>
          </a:prstGeom>
          <a:noFill/>
          <a:ln w="9525">
            <a:noFill/>
            <a:miter lim="800000"/>
            <a:headEnd/>
            <a:tailEnd/>
          </a:ln>
        </p:spPr>
      </p:pic>
      <p:sp>
        <p:nvSpPr>
          <p:cNvPr id="5128" name="Rectangle 7"/>
          <p:cNvSpPr>
            <a:spLocks noChangeArrowheads="1"/>
          </p:cNvSpPr>
          <p:nvPr/>
        </p:nvSpPr>
        <p:spPr bwMode="auto">
          <a:xfrm>
            <a:off x="0" y="337185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5122" name="Object 6"/>
          <p:cNvGraphicFramePr>
            <a:graphicFrameLocks noChangeAspect="1"/>
          </p:cNvGraphicFramePr>
          <p:nvPr>
            <p:extLst>
              <p:ext uri="{D42A27DB-BD31-4B8C-83A1-F6EECF244321}">
                <p14:modId xmlns:p14="http://schemas.microsoft.com/office/powerpoint/2010/main" val="3967105450"/>
              </p:ext>
            </p:extLst>
          </p:nvPr>
        </p:nvGraphicFramePr>
        <p:xfrm>
          <a:off x="4174139" y="5686425"/>
          <a:ext cx="123825" cy="158750"/>
        </p:xfrm>
        <a:graphic>
          <a:graphicData uri="http://schemas.openxmlformats.org/presentationml/2006/ole">
            <mc:AlternateContent xmlns:mc="http://schemas.openxmlformats.org/markup-compatibility/2006">
              <mc:Choice xmlns:v="urn:schemas-microsoft-com:vml" Requires="v">
                <p:oleObj spid="_x0000_s5216" name="Denklem" r:id="rId5" imgW="126780" imgH="114102" progId="Equation.3">
                  <p:embed/>
                </p:oleObj>
              </mc:Choice>
              <mc:Fallback>
                <p:oleObj name="Denklem" r:id="rId5" imgW="126780" imgH="11410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4139" y="5686425"/>
                        <a:ext cx="12382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29" name="Group 8"/>
          <p:cNvGrpSpPr>
            <a:grpSpLocks/>
          </p:cNvGrpSpPr>
          <p:nvPr/>
        </p:nvGrpSpPr>
        <p:grpSpPr bwMode="auto">
          <a:xfrm>
            <a:off x="3405188" y="1638300"/>
            <a:ext cx="2006600" cy="2525713"/>
            <a:chOff x="5017" y="7897"/>
            <a:chExt cx="2580" cy="3030"/>
          </a:xfrm>
        </p:grpSpPr>
        <p:sp>
          <p:nvSpPr>
            <p:cNvPr id="5130" name="Line 9"/>
            <p:cNvSpPr>
              <a:spLocks noChangeShapeType="1"/>
            </p:cNvSpPr>
            <p:nvPr/>
          </p:nvSpPr>
          <p:spPr bwMode="auto">
            <a:xfrm flipV="1">
              <a:off x="5194" y="8065"/>
              <a:ext cx="0" cy="1752"/>
            </a:xfrm>
            <a:prstGeom prst="line">
              <a:avLst/>
            </a:prstGeom>
            <a:noFill/>
            <a:ln w="9525">
              <a:solidFill>
                <a:srgbClr val="000000"/>
              </a:solidFill>
              <a:round/>
              <a:headEnd/>
              <a:tailEnd type="triangle" w="med" len="med"/>
            </a:ln>
          </p:spPr>
          <p:txBody>
            <a:bodyPr/>
            <a:lstStyle/>
            <a:p>
              <a:endParaRPr lang="tr-TR"/>
            </a:p>
          </p:txBody>
        </p:sp>
        <p:sp>
          <p:nvSpPr>
            <p:cNvPr id="5131" name="Line 10"/>
            <p:cNvSpPr>
              <a:spLocks noChangeShapeType="1"/>
            </p:cNvSpPr>
            <p:nvPr/>
          </p:nvSpPr>
          <p:spPr bwMode="auto">
            <a:xfrm>
              <a:off x="5197" y="8932"/>
              <a:ext cx="2171" cy="0"/>
            </a:xfrm>
            <a:prstGeom prst="line">
              <a:avLst/>
            </a:prstGeom>
            <a:noFill/>
            <a:ln w="9525">
              <a:solidFill>
                <a:srgbClr val="000000"/>
              </a:solidFill>
              <a:round/>
              <a:headEnd/>
              <a:tailEnd type="triangle" w="med" len="med"/>
            </a:ln>
          </p:spPr>
          <p:txBody>
            <a:bodyPr/>
            <a:lstStyle/>
            <a:p>
              <a:endParaRPr lang="tr-TR"/>
            </a:p>
          </p:txBody>
        </p:sp>
        <p:sp>
          <p:nvSpPr>
            <p:cNvPr id="5132" name="Line 11"/>
            <p:cNvSpPr>
              <a:spLocks noChangeShapeType="1"/>
            </p:cNvSpPr>
            <p:nvPr/>
          </p:nvSpPr>
          <p:spPr bwMode="auto">
            <a:xfrm>
              <a:off x="5197" y="9832"/>
              <a:ext cx="2171" cy="0"/>
            </a:xfrm>
            <a:prstGeom prst="line">
              <a:avLst/>
            </a:prstGeom>
            <a:noFill/>
            <a:ln w="9525">
              <a:solidFill>
                <a:srgbClr val="000000"/>
              </a:solidFill>
              <a:round/>
              <a:headEnd/>
              <a:tailEnd type="triangle" w="med" len="med"/>
            </a:ln>
          </p:spPr>
          <p:txBody>
            <a:bodyPr/>
            <a:lstStyle/>
            <a:p>
              <a:endParaRPr lang="tr-TR"/>
            </a:p>
          </p:txBody>
        </p:sp>
        <p:sp>
          <p:nvSpPr>
            <p:cNvPr id="5133" name="Line 12"/>
            <p:cNvSpPr>
              <a:spLocks noChangeShapeType="1"/>
            </p:cNvSpPr>
            <p:nvPr/>
          </p:nvSpPr>
          <p:spPr bwMode="auto">
            <a:xfrm>
              <a:off x="5197" y="8572"/>
              <a:ext cx="360" cy="0"/>
            </a:xfrm>
            <a:prstGeom prst="line">
              <a:avLst/>
            </a:prstGeom>
            <a:noFill/>
            <a:ln w="15875">
              <a:solidFill>
                <a:srgbClr val="000000"/>
              </a:solidFill>
              <a:round/>
              <a:headEnd/>
              <a:tailEnd/>
            </a:ln>
          </p:spPr>
          <p:txBody>
            <a:bodyPr/>
            <a:lstStyle/>
            <a:p>
              <a:endParaRPr lang="tr-TR"/>
            </a:p>
          </p:txBody>
        </p:sp>
        <p:sp>
          <p:nvSpPr>
            <p:cNvPr id="5134" name="Line 13"/>
            <p:cNvSpPr>
              <a:spLocks noChangeShapeType="1"/>
            </p:cNvSpPr>
            <p:nvPr/>
          </p:nvSpPr>
          <p:spPr bwMode="auto">
            <a:xfrm>
              <a:off x="5557" y="8572"/>
              <a:ext cx="0" cy="360"/>
            </a:xfrm>
            <a:prstGeom prst="line">
              <a:avLst/>
            </a:prstGeom>
            <a:noFill/>
            <a:ln w="15875">
              <a:solidFill>
                <a:srgbClr val="000000"/>
              </a:solidFill>
              <a:round/>
              <a:headEnd/>
              <a:tailEnd/>
            </a:ln>
          </p:spPr>
          <p:txBody>
            <a:bodyPr/>
            <a:lstStyle/>
            <a:p>
              <a:endParaRPr lang="tr-TR"/>
            </a:p>
          </p:txBody>
        </p:sp>
        <p:sp>
          <p:nvSpPr>
            <p:cNvPr id="5135" name="Line 14"/>
            <p:cNvSpPr>
              <a:spLocks noChangeShapeType="1"/>
            </p:cNvSpPr>
            <p:nvPr/>
          </p:nvSpPr>
          <p:spPr bwMode="auto">
            <a:xfrm>
              <a:off x="5917" y="8572"/>
              <a:ext cx="0" cy="360"/>
            </a:xfrm>
            <a:prstGeom prst="line">
              <a:avLst/>
            </a:prstGeom>
            <a:noFill/>
            <a:ln w="15875">
              <a:solidFill>
                <a:srgbClr val="000000"/>
              </a:solidFill>
              <a:round/>
              <a:headEnd/>
              <a:tailEnd/>
            </a:ln>
          </p:spPr>
          <p:txBody>
            <a:bodyPr/>
            <a:lstStyle/>
            <a:p>
              <a:endParaRPr lang="tr-TR"/>
            </a:p>
          </p:txBody>
        </p:sp>
        <p:sp>
          <p:nvSpPr>
            <p:cNvPr id="5136" name="Line 15"/>
            <p:cNvSpPr>
              <a:spLocks noChangeShapeType="1"/>
            </p:cNvSpPr>
            <p:nvPr/>
          </p:nvSpPr>
          <p:spPr bwMode="auto">
            <a:xfrm>
              <a:off x="6637" y="8572"/>
              <a:ext cx="0" cy="360"/>
            </a:xfrm>
            <a:prstGeom prst="line">
              <a:avLst/>
            </a:prstGeom>
            <a:noFill/>
            <a:ln w="15875">
              <a:solidFill>
                <a:srgbClr val="000000"/>
              </a:solidFill>
              <a:round/>
              <a:headEnd/>
              <a:tailEnd/>
            </a:ln>
          </p:spPr>
          <p:txBody>
            <a:bodyPr/>
            <a:lstStyle/>
            <a:p>
              <a:endParaRPr lang="tr-TR"/>
            </a:p>
          </p:txBody>
        </p:sp>
        <p:sp>
          <p:nvSpPr>
            <p:cNvPr id="5137" name="Line 16"/>
            <p:cNvSpPr>
              <a:spLocks noChangeShapeType="1"/>
            </p:cNvSpPr>
            <p:nvPr/>
          </p:nvSpPr>
          <p:spPr bwMode="auto">
            <a:xfrm>
              <a:off x="5917" y="8572"/>
              <a:ext cx="720" cy="0"/>
            </a:xfrm>
            <a:prstGeom prst="line">
              <a:avLst/>
            </a:prstGeom>
            <a:noFill/>
            <a:ln w="15875">
              <a:solidFill>
                <a:srgbClr val="000000"/>
              </a:solidFill>
              <a:round/>
              <a:headEnd/>
              <a:tailEnd/>
            </a:ln>
          </p:spPr>
          <p:txBody>
            <a:bodyPr/>
            <a:lstStyle/>
            <a:p>
              <a:endParaRPr lang="tr-TR"/>
            </a:p>
          </p:txBody>
        </p:sp>
        <p:sp>
          <p:nvSpPr>
            <p:cNvPr id="5138" name="Line 17"/>
            <p:cNvSpPr>
              <a:spLocks noChangeShapeType="1"/>
            </p:cNvSpPr>
            <p:nvPr/>
          </p:nvSpPr>
          <p:spPr bwMode="auto">
            <a:xfrm flipH="1">
              <a:off x="5557" y="8932"/>
              <a:ext cx="360" cy="0"/>
            </a:xfrm>
            <a:prstGeom prst="line">
              <a:avLst/>
            </a:prstGeom>
            <a:noFill/>
            <a:ln w="15875">
              <a:solidFill>
                <a:srgbClr val="000000"/>
              </a:solidFill>
              <a:round/>
              <a:headEnd/>
              <a:tailEnd/>
            </a:ln>
          </p:spPr>
          <p:txBody>
            <a:bodyPr/>
            <a:lstStyle/>
            <a:p>
              <a:endParaRPr lang="tr-TR"/>
            </a:p>
          </p:txBody>
        </p:sp>
        <p:sp>
          <p:nvSpPr>
            <p:cNvPr id="5139" name="Line 18"/>
            <p:cNvSpPr>
              <a:spLocks noChangeShapeType="1"/>
            </p:cNvSpPr>
            <p:nvPr/>
          </p:nvSpPr>
          <p:spPr bwMode="auto">
            <a:xfrm flipH="1">
              <a:off x="6637" y="8932"/>
              <a:ext cx="360" cy="0"/>
            </a:xfrm>
            <a:prstGeom prst="line">
              <a:avLst/>
            </a:prstGeom>
            <a:noFill/>
            <a:ln w="15875">
              <a:solidFill>
                <a:srgbClr val="000000"/>
              </a:solidFill>
              <a:round/>
              <a:headEnd/>
              <a:tailEnd/>
            </a:ln>
          </p:spPr>
          <p:txBody>
            <a:bodyPr/>
            <a:lstStyle/>
            <a:p>
              <a:endParaRPr lang="tr-TR"/>
            </a:p>
          </p:txBody>
        </p:sp>
        <p:sp>
          <p:nvSpPr>
            <p:cNvPr id="5140" name="Line 19"/>
            <p:cNvSpPr>
              <a:spLocks noChangeShapeType="1"/>
            </p:cNvSpPr>
            <p:nvPr/>
          </p:nvSpPr>
          <p:spPr bwMode="auto">
            <a:xfrm>
              <a:off x="5557" y="8917"/>
              <a:ext cx="0" cy="1785"/>
            </a:xfrm>
            <a:prstGeom prst="line">
              <a:avLst/>
            </a:prstGeom>
            <a:noFill/>
            <a:ln w="9525">
              <a:solidFill>
                <a:srgbClr val="000000"/>
              </a:solidFill>
              <a:prstDash val="dash"/>
              <a:round/>
              <a:headEnd/>
              <a:tailEnd/>
            </a:ln>
          </p:spPr>
          <p:txBody>
            <a:bodyPr/>
            <a:lstStyle/>
            <a:p>
              <a:endParaRPr lang="tr-TR"/>
            </a:p>
          </p:txBody>
        </p:sp>
        <p:sp>
          <p:nvSpPr>
            <p:cNvPr id="5141" name="Line 20"/>
            <p:cNvSpPr>
              <a:spLocks noChangeShapeType="1"/>
            </p:cNvSpPr>
            <p:nvPr/>
          </p:nvSpPr>
          <p:spPr bwMode="auto">
            <a:xfrm>
              <a:off x="5917" y="8902"/>
              <a:ext cx="0" cy="1800"/>
            </a:xfrm>
            <a:prstGeom prst="line">
              <a:avLst/>
            </a:prstGeom>
            <a:noFill/>
            <a:ln w="9525">
              <a:solidFill>
                <a:srgbClr val="000000"/>
              </a:solidFill>
              <a:prstDash val="dash"/>
              <a:round/>
              <a:headEnd/>
              <a:tailEnd/>
            </a:ln>
          </p:spPr>
          <p:txBody>
            <a:bodyPr/>
            <a:lstStyle/>
            <a:p>
              <a:endParaRPr lang="tr-TR"/>
            </a:p>
          </p:txBody>
        </p:sp>
        <p:sp>
          <p:nvSpPr>
            <p:cNvPr id="5142" name="Line 21"/>
            <p:cNvSpPr>
              <a:spLocks noChangeShapeType="1"/>
            </p:cNvSpPr>
            <p:nvPr/>
          </p:nvSpPr>
          <p:spPr bwMode="auto">
            <a:xfrm flipH="1">
              <a:off x="5557" y="9832"/>
              <a:ext cx="360" cy="0"/>
            </a:xfrm>
            <a:prstGeom prst="line">
              <a:avLst/>
            </a:prstGeom>
            <a:noFill/>
            <a:ln w="15875">
              <a:solidFill>
                <a:srgbClr val="000000"/>
              </a:solidFill>
              <a:round/>
              <a:headEnd/>
              <a:tailEnd/>
            </a:ln>
          </p:spPr>
          <p:txBody>
            <a:bodyPr/>
            <a:lstStyle/>
            <a:p>
              <a:endParaRPr lang="tr-TR"/>
            </a:p>
          </p:txBody>
        </p:sp>
        <p:sp>
          <p:nvSpPr>
            <p:cNvPr id="5143" name="Line 22"/>
            <p:cNvSpPr>
              <a:spLocks noChangeShapeType="1"/>
            </p:cNvSpPr>
            <p:nvPr/>
          </p:nvSpPr>
          <p:spPr bwMode="auto">
            <a:xfrm flipH="1">
              <a:off x="6637" y="10342"/>
              <a:ext cx="360" cy="0"/>
            </a:xfrm>
            <a:prstGeom prst="line">
              <a:avLst/>
            </a:prstGeom>
            <a:noFill/>
            <a:ln w="15875">
              <a:solidFill>
                <a:srgbClr val="000000"/>
              </a:solidFill>
              <a:round/>
              <a:headEnd/>
              <a:tailEnd/>
            </a:ln>
          </p:spPr>
          <p:txBody>
            <a:bodyPr/>
            <a:lstStyle/>
            <a:p>
              <a:endParaRPr lang="tr-TR"/>
            </a:p>
          </p:txBody>
        </p:sp>
        <p:sp>
          <p:nvSpPr>
            <p:cNvPr id="5144" name="Line 23"/>
            <p:cNvSpPr>
              <a:spLocks noChangeShapeType="1"/>
            </p:cNvSpPr>
            <p:nvPr/>
          </p:nvSpPr>
          <p:spPr bwMode="auto">
            <a:xfrm>
              <a:off x="6637" y="9472"/>
              <a:ext cx="0" cy="360"/>
            </a:xfrm>
            <a:prstGeom prst="line">
              <a:avLst/>
            </a:prstGeom>
            <a:noFill/>
            <a:ln w="15875">
              <a:solidFill>
                <a:srgbClr val="000000"/>
              </a:solidFill>
              <a:round/>
              <a:headEnd/>
              <a:tailEnd/>
            </a:ln>
          </p:spPr>
          <p:txBody>
            <a:bodyPr/>
            <a:lstStyle/>
            <a:p>
              <a:endParaRPr lang="tr-TR"/>
            </a:p>
          </p:txBody>
        </p:sp>
        <p:sp>
          <p:nvSpPr>
            <p:cNvPr id="5145" name="Text Box 24"/>
            <p:cNvSpPr txBox="1">
              <a:spLocks noChangeArrowheads="1"/>
            </p:cNvSpPr>
            <p:nvPr/>
          </p:nvSpPr>
          <p:spPr bwMode="auto">
            <a:xfrm>
              <a:off x="5017" y="7897"/>
              <a:ext cx="180" cy="360"/>
            </a:xfrm>
            <a:prstGeom prst="rect">
              <a:avLst/>
            </a:prstGeom>
            <a:noFill/>
            <a:ln w="9525">
              <a:noFill/>
              <a:miter lim="800000"/>
              <a:headEnd/>
              <a:tailEnd/>
            </a:ln>
          </p:spPr>
          <p:txBody>
            <a:bodyPr lIns="0" tIns="0" rIns="0" bIns="0"/>
            <a:lstStyle/>
            <a:p>
              <a:r>
                <a:rPr lang="tr-TR" sz="1200" b="0"/>
                <a:t>x</a:t>
              </a:r>
              <a:endParaRPr lang="tr-TR"/>
            </a:p>
          </p:txBody>
        </p:sp>
        <p:sp>
          <p:nvSpPr>
            <p:cNvPr id="5146" name="Text Box 25"/>
            <p:cNvSpPr txBox="1">
              <a:spLocks noChangeArrowheads="1"/>
            </p:cNvSpPr>
            <p:nvPr/>
          </p:nvSpPr>
          <p:spPr bwMode="auto">
            <a:xfrm>
              <a:off x="5047" y="8962"/>
              <a:ext cx="180" cy="360"/>
            </a:xfrm>
            <a:prstGeom prst="rect">
              <a:avLst/>
            </a:prstGeom>
            <a:noFill/>
            <a:ln w="9525">
              <a:noFill/>
              <a:miter lim="800000"/>
              <a:headEnd/>
              <a:tailEnd/>
            </a:ln>
          </p:spPr>
          <p:txBody>
            <a:bodyPr lIns="0" tIns="0" rIns="0" bIns="0"/>
            <a:lstStyle/>
            <a:p>
              <a:r>
                <a:rPr lang="tr-TR" sz="1200" b="0"/>
                <a:t>y</a:t>
              </a:r>
              <a:endParaRPr lang="tr-TR"/>
            </a:p>
          </p:txBody>
        </p:sp>
        <p:sp>
          <p:nvSpPr>
            <p:cNvPr id="5147" name="Line 26"/>
            <p:cNvSpPr>
              <a:spLocks noChangeShapeType="1"/>
            </p:cNvSpPr>
            <p:nvPr/>
          </p:nvSpPr>
          <p:spPr bwMode="auto">
            <a:xfrm flipV="1">
              <a:off x="5197" y="8932"/>
              <a:ext cx="0" cy="360"/>
            </a:xfrm>
            <a:prstGeom prst="line">
              <a:avLst/>
            </a:prstGeom>
            <a:noFill/>
            <a:ln w="9525">
              <a:solidFill>
                <a:srgbClr val="000000"/>
              </a:solidFill>
              <a:round/>
              <a:headEnd/>
              <a:tailEnd type="triangle" w="med" len="med"/>
            </a:ln>
          </p:spPr>
          <p:txBody>
            <a:bodyPr/>
            <a:lstStyle/>
            <a:p>
              <a:endParaRPr lang="tr-TR"/>
            </a:p>
          </p:txBody>
        </p:sp>
        <p:sp>
          <p:nvSpPr>
            <p:cNvPr id="5148" name="Text Box 27"/>
            <p:cNvSpPr txBox="1">
              <a:spLocks noChangeArrowheads="1"/>
            </p:cNvSpPr>
            <p:nvPr/>
          </p:nvSpPr>
          <p:spPr bwMode="auto">
            <a:xfrm>
              <a:off x="7402" y="8752"/>
              <a:ext cx="180" cy="360"/>
            </a:xfrm>
            <a:prstGeom prst="rect">
              <a:avLst/>
            </a:prstGeom>
            <a:noFill/>
            <a:ln w="9525">
              <a:noFill/>
              <a:miter lim="800000"/>
              <a:headEnd/>
              <a:tailEnd/>
            </a:ln>
          </p:spPr>
          <p:txBody>
            <a:bodyPr lIns="0" tIns="0" rIns="0" bIns="0"/>
            <a:lstStyle/>
            <a:p>
              <a:r>
                <a:rPr lang="tr-TR" sz="1200" b="0"/>
                <a:t>t</a:t>
              </a:r>
              <a:endParaRPr lang="tr-TR"/>
            </a:p>
          </p:txBody>
        </p:sp>
        <p:sp>
          <p:nvSpPr>
            <p:cNvPr id="5149" name="Text Box 28"/>
            <p:cNvSpPr txBox="1">
              <a:spLocks noChangeArrowheads="1"/>
            </p:cNvSpPr>
            <p:nvPr/>
          </p:nvSpPr>
          <p:spPr bwMode="auto">
            <a:xfrm>
              <a:off x="7417" y="9667"/>
              <a:ext cx="180" cy="360"/>
            </a:xfrm>
            <a:prstGeom prst="rect">
              <a:avLst/>
            </a:prstGeom>
            <a:noFill/>
            <a:ln w="9525">
              <a:noFill/>
              <a:miter lim="800000"/>
              <a:headEnd/>
              <a:tailEnd/>
            </a:ln>
          </p:spPr>
          <p:txBody>
            <a:bodyPr lIns="0" tIns="0" rIns="0" bIns="0"/>
            <a:lstStyle/>
            <a:p>
              <a:r>
                <a:rPr lang="tr-TR" sz="1200" b="0"/>
                <a:t>t</a:t>
              </a:r>
              <a:endParaRPr lang="tr-TR"/>
            </a:p>
          </p:txBody>
        </p:sp>
        <p:sp>
          <p:nvSpPr>
            <p:cNvPr id="5150" name="Line 29"/>
            <p:cNvSpPr>
              <a:spLocks noChangeShapeType="1"/>
            </p:cNvSpPr>
            <p:nvPr/>
          </p:nvSpPr>
          <p:spPr bwMode="auto">
            <a:xfrm>
              <a:off x="5902" y="9832"/>
              <a:ext cx="720" cy="0"/>
            </a:xfrm>
            <a:prstGeom prst="line">
              <a:avLst/>
            </a:prstGeom>
            <a:noFill/>
            <a:ln w="15875">
              <a:solidFill>
                <a:srgbClr val="000000"/>
              </a:solidFill>
              <a:round/>
              <a:headEnd/>
              <a:tailEnd/>
            </a:ln>
          </p:spPr>
          <p:txBody>
            <a:bodyPr/>
            <a:lstStyle/>
            <a:p>
              <a:endParaRPr lang="tr-TR"/>
            </a:p>
          </p:txBody>
        </p:sp>
        <p:sp>
          <p:nvSpPr>
            <p:cNvPr id="5151" name="Text Box 30"/>
            <p:cNvSpPr txBox="1">
              <a:spLocks noChangeArrowheads="1"/>
            </p:cNvSpPr>
            <p:nvPr/>
          </p:nvSpPr>
          <p:spPr bwMode="auto">
            <a:xfrm>
              <a:off x="5047" y="8362"/>
              <a:ext cx="180" cy="360"/>
            </a:xfrm>
            <a:prstGeom prst="rect">
              <a:avLst/>
            </a:prstGeom>
            <a:noFill/>
            <a:ln w="9525">
              <a:noFill/>
              <a:miter lim="800000"/>
              <a:headEnd/>
              <a:tailEnd/>
            </a:ln>
          </p:spPr>
          <p:txBody>
            <a:bodyPr lIns="0" tIns="0" rIns="0" bIns="0"/>
            <a:lstStyle/>
            <a:p>
              <a:r>
                <a:rPr lang="tr-TR" sz="1200" b="0"/>
                <a:t>1</a:t>
              </a:r>
              <a:endParaRPr lang="tr-TR"/>
            </a:p>
          </p:txBody>
        </p:sp>
        <p:sp>
          <p:nvSpPr>
            <p:cNvPr id="5152" name="Text Box 31"/>
            <p:cNvSpPr txBox="1">
              <a:spLocks noChangeArrowheads="1"/>
            </p:cNvSpPr>
            <p:nvPr/>
          </p:nvSpPr>
          <p:spPr bwMode="auto">
            <a:xfrm>
              <a:off x="5047" y="8737"/>
              <a:ext cx="180" cy="360"/>
            </a:xfrm>
            <a:prstGeom prst="rect">
              <a:avLst/>
            </a:prstGeom>
            <a:noFill/>
            <a:ln w="9525">
              <a:noFill/>
              <a:miter lim="800000"/>
              <a:headEnd/>
              <a:tailEnd/>
            </a:ln>
          </p:spPr>
          <p:txBody>
            <a:bodyPr lIns="0" tIns="0" rIns="0" bIns="0"/>
            <a:lstStyle/>
            <a:p>
              <a:r>
                <a:rPr lang="tr-TR" sz="1200" b="0"/>
                <a:t>0</a:t>
              </a:r>
              <a:endParaRPr lang="tr-TR"/>
            </a:p>
          </p:txBody>
        </p:sp>
        <p:sp>
          <p:nvSpPr>
            <p:cNvPr id="5153" name="Text Box 32"/>
            <p:cNvSpPr txBox="1">
              <a:spLocks noChangeArrowheads="1"/>
            </p:cNvSpPr>
            <p:nvPr/>
          </p:nvSpPr>
          <p:spPr bwMode="auto">
            <a:xfrm>
              <a:off x="5047" y="10192"/>
              <a:ext cx="180" cy="360"/>
            </a:xfrm>
            <a:prstGeom prst="rect">
              <a:avLst/>
            </a:prstGeom>
            <a:noFill/>
            <a:ln w="9525">
              <a:noFill/>
              <a:miter lim="800000"/>
              <a:headEnd/>
              <a:tailEnd/>
            </a:ln>
          </p:spPr>
          <p:txBody>
            <a:bodyPr lIns="0" tIns="0" rIns="0" bIns="0"/>
            <a:lstStyle/>
            <a:p>
              <a:r>
                <a:rPr lang="tr-TR" sz="1200" b="0"/>
                <a:t>1</a:t>
              </a:r>
              <a:endParaRPr lang="tr-TR"/>
            </a:p>
          </p:txBody>
        </p:sp>
        <p:sp>
          <p:nvSpPr>
            <p:cNvPr id="5154" name="Text Box 33"/>
            <p:cNvSpPr txBox="1">
              <a:spLocks noChangeArrowheads="1"/>
            </p:cNvSpPr>
            <p:nvPr/>
          </p:nvSpPr>
          <p:spPr bwMode="auto">
            <a:xfrm>
              <a:off x="5047" y="9682"/>
              <a:ext cx="180" cy="360"/>
            </a:xfrm>
            <a:prstGeom prst="rect">
              <a:avLst/>
            </a:prstGeom>
            <a:noFill/>
            <a:ln w="9525">
              <a:noFill/>
              <a:miter lim="800000"/>
              <a:headEnd/>
              <a:tailEnd/>
            </a:ln>
          </p:spPr>
          <p:txBody>
            <a:bodyPr lIns="0" tIns="0" rIns="0" bIns="0"/>
            <a:lstStyle/>
            <a:p>
              <a:r>
                <a:rPr lang="tr-TR" sz="1200" b="0"/>
                <a:t>0</a:t>
              </a:r>
              <a:endParaRPr lang="tr-TR"/>
            </a:p>
          </p:txBody>
        </p:sp>
        <p:sp>
          <p:nvSpPr>
            <p:cNvPr id="5155" name="Line 34"/>
            <p:cNvSpPr>
              <a:spLocks noChangeShapeType="1"/>
            </p:cNvSpPr>
            <p:nvPr/>
          </p:nvSpPr>
          <p:spPr bwMode="auto">
            <a:xfrm flipH="1">
              <a:off x="5197" y="9472"/>
              <a:ext cx="360" cy="0"/>
            </a:xfrm>
            <a:prstGeom prst="line">
              <a:avLst/>
            </a:prstGeom>
            <a:noFill/>
            <a:ln w="15875">
              <a:solidFill>
                <a:srgbClr val="000000"/>
              </a:solidFill>
              <a:round/>
              <a:headEnd/>
              <a:tailEnd/>
            </a:ln>
          </p:spPr>
          <p:txBody>
            <a:bodyPr/>
            <a:lstStyle/>
            <a:p>
              <a:endParaRPr lang="tr-TR"/>
            </a:p>
          </p:txBody>
        </p:sp>
        <p:sp>
          <p:nvSpPr>
            <p:cNvPr id="5156" name="Line 35"/>
            <p:cNvSpPr>
              <a:spLocks noChangeShapeType="1"/>
            </p:cNvSpPr>
            <p:nvPr/>
          </p:nvSpPr>
          <p:spPr bwMode="auto">
            <a:xfrm flipH="1">
              <a:off x="6622" y="9457"/>
              <a:ext cx="360" cy="0"/>
            </a:xfrm>
            <a:prstGeom prst="line">
              <a:avLst/>
            </a:prstGeom>
            <a:noFill/>
            <a:ln w="15875">
              <a:solidFill>
                <a:srgbClr val="000000"/>
              </a:solidFill>
              <a:round/>
              <a:headEnd/>
              <a:tailEnd/>
            </a:ln>
          </p:spPr>
          <p:txBody>
            <a:bodyPr/>
            <a:lstStyle/>
            <a:p>
              <a:endParaRPr lang="tr-TR"/>
            </a:p>
          </p:txBody>
        </p:sp>
        <p:sp>
          <p:nvSpPr>
            <p:cNvPr id="5157" name="Line 36"/>
            <p:cNvSpPr>
              <a:spLocks noChangeShapeType="1"/>
            </p:cNvSpPr>
            <p:nvPr/>
          </p:nvSpPr>
          <p:spPr bwMode="auto">
            <a:xfrm>
              <a:off x="5197" y="10717"/>
              <a:ext cx="2171" cy="0"/>
            </a:xfrm>
            <a:prstGeom prst="line">
              <a:avLst/>
            </a:prstGeom>
            <a:noFill/>
            <a:ln w="9525">
              <a:solidFill>
                <a:srgbClr val="000000"/>
              </a:solidFill>
              <a:round/>
              <a:headEnd/>
              <a:tailEnd type="triangle" w="med" len="med"/>
            </a:ln>
          </p:spPr>
          <p:txBody>
            <a:bodyPr/>
            <a:lstStyle/>
            <a:p>
              <a:endParaRPr lang="tr-TR"/>
            </a:p>
          </p:txBody>
        </p:sp>
        <p:sp>
          <p:nvSpPr>
            <p:cNvPr id="5158" name="Line 37"/>
            <p:cNvSpPr>
              <a:spLocks noChangeShapeType="1"/>
            </p:cNvSpPr>
            <p:nvPr/>
          </p:nvSpPr>
          <p:spPr bwMode="auto">
            <a:xfrm flipV="1">
              <a:off x="5197" y="9802"/>
              <a:ext cx="0" cy="900"/>
            </a:xfrm>
            <a:prstGeom prst="line">
              <a:avLst/>
            </a:prstGeom>
            <a:noFill/>
            <a:ln w="9525">
              <a:solidFill>
                <a:srgbClr val="000000"/>
              </a:solidFill>
              <a:round/>
              <a:headEnd/>
              <a:tailEnd type="triangle" w="med" len="med"/>
            </a:ln>
          </p:spPr>
          <p:txBody>
            <a:bodyPr/>
            <a:lstStyle/>
            <a:p>
              <a:endParaRPr lang="tr-TR"/>
            </a:p>
          </p:txBody>
        </p:sp>
        <p:sp>
          <p:nvSpPr>
            <p:cNvPr id="5159" name="Line 38"/>
            <p:cNvSpPr>
              <a:spLocks noChangeShapeType="1"/>
            </p:cNvSpPr>
            <p:nvPr/>
          </p:nvSpPr>
          <p:spPr bwMode="auto">
            <a:xfrm>
              <a:off x="6637" y="8902"/>
              <a:ext cx="0" cy="1800"/>
            </a:xfrm>
            <a:prstGeom prst="line">
              <a:avLst/>
            </a:prstGeom>
            <a:noFill/>
            <a:ln w="9525">
              <a:solidFill>
                <a:srgbClr val="000000"/>
              </a:solidFill>
              <a:prstDash val="dash"/>
              <a:round/>
              <a:headEnd/>
              <a:tailEnd/>
            </a:ln>
          </p:spPr>
          <p:txBody>
            <a:bodyPr/>
            <a:lstStyle/>
            <a:p>
              <a:endParaRPr lang="tr-TR"/>
            </a:p>
          </p:txBody>
        </p:sp>
        <p:sp>
          <p:nvSpPr>
            <p:cNvPr id="5160" name="Line 39"/>
            <p:cNvSpPr>
              <a:spLocks noChangeShapeType="1"/>
            </p:cNvSpPr>
            <p:nvPr/>
          </p:nvSpPr>
          <p:spPr bwMode="auto">
            <a:xfrm>
              <a:off x="6997" y="8902"/>
              <a:ext cx="0" cy="1800"/>
            </a:xfrm>
            <a:prstGeom prst="line">
              <a:avLst/>
            </a:prstGeom>
            <a:noFill/>
            <a:ln w="9525">
              <a:solidFill>
                <a:srgbClr val="000000"/>
              </a:solidFill>
              <a:prstDash val="dash"/>
              <a:round/>
              <a:headEnd/>
              <a:tailEnd/>
            </a:ln>
          </p:spPr>
          <p:txBody>
            <a:bodyPr/>
            <a:lstStyle/>
            <a:p>
              <a:endParaRPr lang="tr-TR"/>
            </a:p>
          </p:txBody>
        </p:sp>
        <p:sp>
          <p:nvSpPr>
            <p:cNvPr id="5161" name="Text Box 40"/>
            <p:cNvSpPr txBox="1">
              <a:spLocks noChangeArrowheads="1"/>
            </p:cNvSpPr>
            <p:nvPr/>
          </p:nvSpPr>
          <p:spPr bwMode="auto">
            <a:xfrm>
              <a:off x="5062" y="9862"/>
              <a:ext cx="180" cy="360"/>
            </a:xfrm>
            <a:prstGeom prst="rect">
              <a:avLst/>
            </a:prstGeom>
            <a:noFill/>
            <a:ln w="9525">
              <a:noFill/>
              <a:miter lim="800000"/>
              <a:headEnd/>
              <a:tailEnd/>
            </a:ln>
          </p:spPr>
          <p:txBody>
            <a:bodyPr lIns="0" tIns="0" rIns="0" bIns="0"/>
            <a:lstStyle/>
            <a:p>
              <a:r>
                <a:rPr lang="tr-TR" sz="1200" b="0"/>
                <a:t>z</a:t>
              </a:r>
              <a:endParaRPr lang="tr-TR"/>
            </a:p>
          </p:txBody>
        </p:sp>
        <p:sp>
          <p:nvSpPr>
            <p:cNvPr id="5162" name="Text Box 41"/>
            <p:cNvSpPr txBox="1">
              <a:spLocks noChangeArrowheads="1"/>
            </p:cNvSpPr>
            <p:nvPr/>
          </p:nvSpPr>
          <p:spPr bwMode="auto">
            <a:xfrm>
              <a:off x="5047" y="10567"/>
              <a:ext cx="180" cy="360"/>
            </a:xfrm>
            <a:prstGeom prst="rect">
              <a:avLst/>
            </a:prstGeom>
            <a:noFill/>
            <a:ln w="9525">
              <a:noFill/>
              <a:miter lim="800000"/>
              <a:headEnd/>
              <a:tailEnd/>
            </a:ln>
          </p:spPr>
          <p:txBody>
            <a:bodyPr lIns="0" tIns="0" rIns="0" bIns="0"/>
            <a:lstStyle/>
            <a:p>
              <a:r>
                <a:rPr lang="tr-TR" sz="1200" b="0"/>
                <a:t>0</a:t>
              </a:r>
              <a:endParaRPr lang="tr-TR"/>
            </a:p>
          </p:txBody>
        </p:sp>
        <p:sp>
          <p:nvSpPr>
            <p:cNvPr id="5163" name="Text Box 42"/>
            <p:cNvSpPr txBox="1">
              <a:spLocks noChangeArrowheads="1"/>
            </p:cNvSpPr>
            <p:nvPr/>
          </p:nvSpPr>
          <p:spPr bwMode="auto">
            <a:xfrm>
              <a:off x="5047" y="9337"/>
              <a:ext cx="180" cy="360"/>
            </a:xfrm>
            <a:prstGeom prst="rect">
              <a:avLst/>
            </a:prstGeom>
            <a:noFill/>
            <a:ln w="9525">
              <a:noFill/>
              <a:miter lim="800000"/>
              <a:headEnd/>
              <a:tailEnd/>
            </a:ln>
          </p:spPr>
          <p:txBody>
            <a:bodyPr lIns="0" tIns="0" rIns="0" bIns="0"/>
            <a:lstStyle/>
            <a:p>
              <a:r>
                <a:rPr lang="tr-TR" sz="1200" b="0"/>
                <a:t>1</a:t>
              </a:r>
              <a:endParaRPr lang="tr-TR"/>
            </a:p>
          </p:txBody>
        </p:sp>
        <p:sp>
          <p:nvSpPr>
            <p:cNvPr id="5164" name="Line 43"/>
            <p:cNvSpPr>
              <a:spLocks noChangeShapeType="1"/>
            </p:cNvSpPr>
            <p:nvPr/>
          </p:nvSpPr>
          <p:spPr bwMode="auto">
            <a:xfrm flipH="1">
              <a:off x="5197" y="10702"/>
              <a:ext cx="360" cy="0"/>
            </a:xfrm>
            <a:prstGeom prst="line">
              <a:avLst/>
            </a:prstGeom>
            <a:noFill/>
            <a:ln w="15875">
              <a:solidFill>
                <a:srgbClr val="000000"/>
              </a:solidFill>
              <a:round/>
              <a:headEnd/>
              <a:tailEnd/>
            </a:ln>
          </p:spPr>
          <p:txBody>
            <a:bodyPr/>
            <a:lstStyle/>
            <a:p>
              <a:endParaRPr lang="tr-TR"/>
            </a:p>
          </p:txBody>
        </p:sp>
        <p:sp>
          <p:nvSpPr>
            <p:cNvPr id="5165" name="Line 44"/>
            <p:cNvSpPr>
              <a:spLocks noChangeShapeType="1"/>
            </p:cNvSpPr>
            <p:nvPr/>
          </p:nvSpPr>
          <p:spPr bwMode="auto">
            <a:xfrm flipH="1">
              <a:off x="5557" y="10342"/>
              <a:ext cx="360" cy="0"/>
            </a:xfrm>
            <a:prstGeom prst="line">
              <a:avLst/>
            </a:prstGeom>
            <a:noFill/>
            <a:ln w="15875">
              <a:solidFill>
                <a:srgbClr val="000000"/>
              </a:solidFill>
              <a:round/>
              <a:headEnd/>
              <a:tailEnd/>
            </a:ln>
          </p:spPr>
          <p:txBody>
            <a:bodyPr/>
            <a:lstStyle/>
            <a:p>
              <a:endParaRPr lang="tr-TR"/>
            </a:p>
          </p:txBody>
        </p:sp>
        <p:sp>
          <p:nvSpPr>
            <p:cNvPr id="5166" name="Line 45"/>
            <p:cNvSpPr>
              <a:spLocks noChangeShapeType="1"/>
            </p:cNvSpPr>
            <p:nvPr/>
          </p:nvSpPr>
          <p:spPr bwMode="auto">
            <a:xfrm>
              <a:off x="5917" y="10342"/>
              <a:ext cx="720" cy="0"/>
            </a:xfrm>
            <a:prstGeom prst="line">
              <a:avLst/>
            </a:prstGeom>
            <a:noFill/>
            <a:ln w="15875">
              <a:solidFill>
                <a:srgbClr val="000000"/>
              </a:solidFill>
              <a:round/>
              <a:headEnd/>
              <a:tailEnd/>
            </a:ln>
          </p:spPr>
          <p:txBody>
            <a:bodyPr/>
            <a:lstStyle/>
            <a:p>
              <a:endParaRPr lang="tr-TR"/>
            </a:p>
          </p:txBody>
        </p:sp>
        <p:sp>
          <p:nvSpPr>
            <p:cNvPr id="5167" name="Text Box 46"/>
            <p:cNvSpPr txBox="1">
              <a:spLocks noChangeArrowheads="1"/>
            </p:cNvSpPr>
            <p:nvPr/>
          </p:nvSpPr>
          <p:spPr bwMode="auto">
            <a:xfrm>
              <a:off x="7387" y="10552"/>
              <a:ext cx="180" cy="360"/>
            </a:xfrm>
            <a:prstGeom prst="rect">
              <a:avLst/>
            </a:prstGeom>
            <a:noFill/>
            <a:ln w="9525">
              <a:noFill/>
              <a:miter lim="800000"/>
              <a:headEnd/>
              <a:tailEnd/>
            </a:ln>
          </p:spPr>
          <p:txBody>
            <a:bodyPr lIns="0" tIns="0" rIns="0" bIns="0"/>
            <a:lstStyle/>
            <a:p>
              <a:r>
                <a:rPr lang="tr-TR" sz="1200" b="0"/>
                <a:t>t</a:t>
              </a:r>
              <a:endParaRPr lang="tr-TR"/>
            </a:p>
          </p:txBody>
        </p:sp>
        <p:sp>
          <p:nvSpPr>
            <p:cNvPr id="5168" name="Line 47"/>
            <p:cNvSpPr>
              <a:spLocks noChangeShapeType="1"/>
            </p:cNvSpPr>
            <p:nvPr/>
          </p:nvSpPr>
          <p:spPr bwMode="auto">
            <a:xfrm>
              <a:off x="5557" y="9472"/>
              <a:ext cx="0" cy="360"/>
            </a:xfrm>
            <a:prstGeom prst="line">
              <a:avLst/>
            </a:prstGeom>
            <a:noFill/>
            <a:ln w="15875">
              <a:solidFill>
                <a:srgbClr val="000000"/>
              </a:solidFill>
              <a:round/>
              <a:headEnd/>
              <a:tailEnd/>
            </a:ln>
          </p:spPr>
          <p:txBody>
            <a:bodyPr/>
            <a:lstStyle/>
            <a:p>
              <a:endParaRPr lang="tr-TR"/>
            </a:p>
          </p:txBody>
        </p:sp>
        <p:sp>
          <p:nvSpPr>
            <p:cNvPr id="5169" name="Line 48"/>
            <p:cNvSpPr>
              <a:spLocks noChangeShapeType="1"/>
            </p:cNvSpPr>
            <p:nvPr/>
          </p:nvSpPr>
          <p:spPr bwMode="auto">
            <a:xfrm>
              <a:off x="5557" y="10342"/>
              <a:ext cx="0" cy="36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3 Altbilgi Yer Tutucusu"/>
          <p:cNvSpPr>
            <a:spLocks noGrp="1"/>
          </p:cNvSpPr>
          <p:nvPr>
            <p:ph type="ftr" sz="quarter" idx="10"/>
          </p:nvPr>
        </p:nvSpPr>
        <p:spPr>
          <a:noFill/>
        </p:spPr>
        <p:txBody>
          <a:bodyPr/>
          <a:lstStyle/>
          <a:p>
            <a:r>
              <a:rPr lang="en-US" dirty="0"/>
              <a:t>Logic Circuits</a:t>
            </a:r>
          </a:p>
        </p:txBody>
      </p:sp>
      <p:sp>
        <p:nvSpPr>
          <p:cNvPr id="6149" name="Rectangle 2"/>
          <p:cNvSpPr>
            <a:spLocks noGrp="1" noChangeArrowheads="1"/>
          </p:cNvSpPr>
          <p:nvPr>
            <p:ph type="title"/>
          </p:nvPr>
        </p:nvSpPr>
        <p:spPr/>
        <p:txBody>
          <a:bodyPr/>
          <a:lstStyle/>
          <a:p>
            <a:r>
              <a:rPr lang="tr-TR" sz="2400" b="1" dirty="0" smtClean="0"/>
              <a:t>NOR </a:t>
            </a:r>
            <a:r>
              <a:rPr lang="tr-TR" sz="2400" b="1" dirty="0" err="1" smtClean="0"/>
              <a:t>Gate</a:t>
            </a:r>
            <a:endParaRPr lang="tr-TR" sz="2400" b="1" dirty="0" smtClean="0"/>
          </a:p>
        </p:txBody>
      </p:sp>
      <p:sp>
        <p:nvSpPr>
          <p:cNvPr id="462851" name="Rectangle 3"/>
          <p:cNvSpPr>
            <a:spLocks noGrp="1" noChangeArrowheads="1"/>
          </p:cNvSpPr>
          <p:nvPr>
            <p:ph type="body" idx="1"/>
          </p:nvPr>
        </p:nvSpPr>
        <p:spPr>
          <a:xfrm>
            <a:off x="349250" y="931863"/>
            <a:ext cx="8375650" cy="4714875"/>
          </a:xfrm>
        </p:spPr>
        <p:txBody>
          <a:bodyPr/>
          <a:lstStyle/>
          <a:p>
            <a:pPr marL="0" indent="0" algn="just">
              <a:buFontTx/>
              <a:buNone/>
              <a:defRPr/>
            </a:pPr>
            <a:r>
              <a:rPr lang="en-US" sz="2200" dirty="0" smtClean="0"/>
              <a:t>NOR</a:t>
            </a:r>
            <a:r>
              <a:rPr lang="tr-TR" sz="2200" dirty="0" smtClean="0"/>
              <a:t> </a:t>
            </a:r>
            <a:r>
              <a:rPr lang="tr-TR" sz="2200" dirty="0" err="1"/>
              <a:t>gates</a:t>
            </a:r>
            <a:r>
              <a:rPr lang="tr-TR" sz="2200" dirty="0"/>
              <a:t> </a:t>
            </a:r>
            <a:r>
              <a:rPr lang="tr-TR" sz="2200" dirty="0" err="1"/>
              <a:t>are</a:t>
            </a:r>
            <a:r>
              <a:rPr lang="tr-TR" sz="2200" dirty="0"/>
              <a:t> </a:t>
            </a:r>
            <a:r>
              <a:rPr lang="tr-TR" sz="2200" dirty="0" err="1"/>
              <a:t>universal</a:t>
            </a:r>
            <a:r>
              <a:rPr lang="tr-TR" sz="2200" dirty="0"/>
              <a:t> </a:t>
            </a:r>
            <a:r>
              <a:rPr lang="tr-TR" sz="2200" dirty="0" err="1" smtClean="0"/>
              <a:t>gates</a:t>
            </a:r>
            <a:r>
              <a:rPr lang="en-US" sz="2200" dirty="0" smtClean="0"/>
              <a:t> just like NAND gates. </a:t>
            </a:r>
            <a:r>
              <a:rPr lang="tr-TR" sz="2200" dirty="0" err="1" smtClean="0"/>
              <a:t>We</a:t>
            </a:r>
            <a:r>
              <a:rPr lang="tr-TR" sz="2200" dirty="0" smtClean="0"/>
              <a:t> </a:t>
            </a:r>
            <a:r>
              <a:rPr lang="tr-TR" sz="2200" dirty="0"/>
              <a:t>can </a:t>
            </a:r>
            <a:r>
              <a:rPr lang="tr-TR" sz="2200" dirty="0" err="1"/>
              <a:t>consider</a:t>
            </a:r>
            <a:r>
              <a:rPr lang="tr-TR" sz="2200" dirty="0"/>
              <a:t> </a:t>
            </a:r>
            <a:r>
              <a:rPr lang="en-US" sz="2200" dirty="0" smtClean="0"/>
              <a:t>NOR</a:t>
            </a:r>
            <a:r>
              <a:rPr lang="tr-TR" sz="2200" dirty="0" smtClean="0"/>
              <a:t> </a:t>
            </a:r>
            <a:r>
              <a:rPr lang="tr-TR" sz="2200" dirty="0" err="1"/>
              <a:t>gates</a:t>
            </a:r>
            <a:r>
              <a:rPr lang="tr-TR" sz="2200" dirty="0"/>
              <a:t> as </a:t>
            </a:r>
            <a:r>
              <a:rPr lang="en-US" sz="2200" dirty="0" smtClean="0"/>
              <a:t>OR</a:t>
            </a:r>
            <a:r>
              <a:rPr lang="tr-TR" sz="2200" dirty="0" smtClean="0"/>
              <a:t> </a:t>
            </a:r>
            <a:r>
              <a:rPr lang="tr-TR" sz="2200" dirty="0" err="1"/>
              <a:t>gates</a:t>
            </a:r>
            <a:r>
              <a:rPr lang="tr-TR" sz="2200" dirty="0"/>
              <a:t> </a:t>
            </a:r>
            <a:r>
              <a:rPr lang="tr-TR" sz="2200" dirty="0" err="1"/>
              <a:t>which</a:t>
            </a:r>
            <a:r>
              <a:rPr lang="tr-TR" sz="2200" dirty="0"/>
              <a:t> </a:t>
            </a:r>
            <a:r>
              <a:rPr lang="tr-TR" sz="2200" dirty="0" err="1"/>
              <a:t>have</a:t>
            </a:r>
            <a:r>
              <a:rPr lang="tr-TR" sz="2200" dirty="0"/>
              <a:t> a NOT </a:t>
            </a:r>
            <a:r>
              <a:rPr lang="tr-TR" sz="2200" dirty="0" err="1"/>
              <a:t>gate</a:t>
            </a:r>
            <a:r>
              <a:rPr lang="tr-TR" sz="2200" dirty="0"/>
              <a:t> </a:t>
            </a:r>
            <a:r>
              <a:rPr lang="tr-TR" sz="2200" dirty="0" err="1"/>
              <a:t>right</a:t>
            </a:r>
            <a:r>
              <a:rPr lang="tr-TR" sz="2200" dirty="0"/>
              <a:t> </a:t>
            </a:r>
            <a:r>
              <a:rPr lang="tr-TR" sz="2200" dirty="0" err="1"/>
              <a:t>after</a:t>
            </a:r>
            <a:r>
              <a:rPr lang="tr-TR" sz="2200" dirty="0"/>
              <a:t> </a:t>
            </a:r>
            <a:r>
              <a:rPr lang="tr-TR" sz="2200" dirty="0" err="1"/>
              <a:t>the</a:t>
            </a:r>
            <a:r>
              <a:rPr lang="tr-TR" sz="2200" dirty="0"/>
              <a:t> </a:t>
            </a:r>
            <a:r>
              <a:rPr lang="tr-TR" sz="2200" dirty="0" err="1"/>
              <a:t>output</a:t>
            </a:r>
            <a:r>
              <a:rPr lang="tr-TR" sz="2200" dirty="0"/>
              <a:t>. </a:t>
            </a:r>
            <a:r>
              <a:rPr lang="tr-TR" sz="2200" dirty="0" err="1"/>
              <a:t>It</a:t>
            </a:r>
            <a:r>
              <a:rPr lang="tr-TR" sz="2200" dirty="0"/>
              <a:t> is </a:t>
            </a:r>
            <a:r>
              <a:rPr lang="tr-TR" sz="2200" dirty="0" err="1"/>
              <a:t>represented</a:t>
            </a:r>
            <a:r>
              <a:rPr lang="tr-TR" sz="2200" dirty="0"/>
              <a:t> </a:t>
            </a:r>
            <a:r>
              <a:rPr lang="tr-TR" sz="2200" dirty="0" err="1"/>
              <a:t>with</a:t>
            </a:r>
            <a:r>
              <a:rPr lang="tr-TR" sz="2200" dirty="0"/>
              <a:t> </a:t>
            </a:r>
            <a:r>
              <a:rPr lang="tr-TR" sz="2200" dirty="0" err="1"/>
              <a:t>the</a:t>
            </a:r>
            <a:r>
              <a:rPr lang="tr-TR" sz="2200" dirty="0"/>
              <a:t> </a:t>
            </a:r>
            <a:r>
              <a:rPr lang="tr-TR" sz="2200" dirty="0" err="1"/>
              <a:t>following</a:t>
            </a:r>
            <a:r>
              <a:rPr lang="tr-TR" sz="2200" dirty="0"/>
              <a:t> </a:t>
            </a:r>
            <a:r>
              <a:rPr lang="tr-TR" sz="2200" dirty="0" err="1"/>
              <a:t>symbols</a:t>
            </a:r>
            <a:r>
              <a:rPr lang="tr-TR" sz="2200" dirty="0"/>
              <a:t>.</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en-US" sz="2200" dirty="0" smtClean="0"/>
              <a:t>Truth Table</a:t>
            </a: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		          </a:t>
            </a:r>
            <a:r>
              <a:rPr lang="tr-TR" sz="2200" dirty="0" err="1" smtClean="0"/>
              <a:t>Lo</a:t>
            </a:r>
            <a:r>
              <a:rPr lang="en-US" sz="2200" dirty="0" err="1" smtClean="0"/>
              <a:t>gical</a:t>
            </a:r>
            <a:r>
              <a:rPr lang="en-US" sz="2200" dirty="0" smtClean="0"/>
              <a:t> Expression</a:t>
            </a:r>
            <a:endParaRPr lang="tr-TR" sz="2200" dirty="0" smtClean="0"/>
          </a:p>
          <a:p>
            <a:pPr>
              <a:lnSpc>
                <a:spcPct val="90000"/>
              </a:lnSpc>
              <a:buFontTx/>
              <a:buNone/>
              <a:defRPr/>
            </a:pPr>
            <a:endParaRPr lang="tr-TR" sz="2200" dirty="0" smtClean="0"/>
          </a:p>
          <a:p>
            <a:pPr>
              <a:lnSpc>
                <a:spcPct val="90000"/>
              </a:lnSpc>
              <a:buFontTx/>
              <a:buNone/>
              <a:defRPr/>
            </a:pPr>
            <a:endParaRPr lang="tr-TR" sz="2200" dirty="0" smtClean="0"/>
          </a:p>
          <a:p>
            <a:pPr marL="0" indent="0" algn="just">
              <a:buFontTx/>
              <a:buNone/>
              <a:defRPr/>
            </a:pPr>
            <a:r>
              <a:rPr lang="tr-TR" sz="2200" dirty="0" smtClean="0"/>
              <a:t>N</a:t>
            </a:r>
            <a:r>
              <a:rPr lang="en-US" sz="2200" dirty="0" smtClean="0"/>
              <a:t>OR</a:t>
            </a:r>
            <a:r>
              <a:rPr lang="tr-TR" sz="2200" dirty="0" smtClean="0"/>
              <a:t> </a:t>
            </a:r>
            <a:r>
              <a:rPr lang="tr-TR" sz="2200" dirty="0" err="1"/>
              <a:t>gate</a:t>
            </a:r>
            <a:r>
              <a:rPr lang="tr-TR" sz="2200" dirty="0"/>
              <a:t> </a:t>
            </a:r>
            <a:r>
              <a:rPr lang="tr-TR" sz="2200" dirty="0" err="1"/>
              <a:t>outputs</a:t>
            </a:r>
            <a:r>
              <a:rPr lang="tr-TR" sz="2200" dirty="0"/>
              <a:t> </a:t>
            </a:r>
            <a:r>
              <a:rPr lang="en-US" sz="2200" dirty="0" smtClean="0"/>
              <a:t>1</a:t>
            </a:r>
            <a:r>
              <a:rPr lang="tr-TR" sz="2200" dirty="0" smtClean="0"/>
              <a:t> </a:t>
            </a:r>
            <a:r>
              <a:rPr lang="tr-TR" sz="2200" dirty="0" err="1"/>
              <a:t>if</a:t>
            </a:r>
            <a:r>
              <a:rPr lang="tr-TR" sz="2200" dirty="0"/>
              <a:t> </a:t>
            </a:r>
            <a:r>
              <a:rPr lang="tr-TR" sz="2200" dirty="0" err="1"/>
              <a:t>all</a:t>
            </a:r>
            <a:r>
              <a:rPr lang="tr-TR" sz="2200" dirty="0"/>
              <a:t> </a:t>
            </a:r>
            <a:r>
              <a:rPr lang="tr-TR" sz="2200" dirty="0" err="1"/>
              <a:t>the</a:t>
            </a:r>
            <a:r>
              <a:rPr lang="tr-TR" sz="2200" dirty="0"/>
              <a:t> </a:t>
            </a:r>
            <a:r>
              <a:rPr lang="tr-TR" sz="2200" dirty="0" err="1"/>
              <a:t>inputs</a:t>
            </a:r>
            <a:r>
              <a:rPr lang="tr-TR" sz="2200" dirty="0"/>
              <a:t> </a:t>
            </a:r>
            <a:r>
              <a:rPr lang="tr-TR" sz="2200" dirty="0" err="1"/>
              <a:t>are</a:t>
            </a:r>
            <a:r>
              <a:rPr lang="tr-TR" sz="2200" dirty="0"/>
              <a:t> </a:t>
            </a:r>
            <a:r>
              <a:rPr lang="en-US" sz="2200" dirty="0" smtClean="0"/>
              <a:t>0</a:t>
            </a:r>
            <a:r>
              <a:rPr lang="tr-TR" sz="2200" dirty="0" smtClean="0"/>
              <a:t>. </a:t>
            </a:r>
            <a:r>
              <a:rPr lang="tr-TR" sz="2200" dirty="0" err="1"/>
              <a:t>All</a:t>
            </a:r>
            <a:r>
              <a:rPr lang="tr-TR" sz="2200" dirty="0"/>
              <a:t> </a:t>
            </a:r>
            <a:r>
              <a:rPr lang="tr-TR" sz="2200" dirty="0" err="1"/>
              <a:t>the</a:t>
            </a:r>
            <a:r>
              <a:rPr lang="tr-TR" sz="2200" dirty="0"/>
              <a:t> </a:t>
            </a:r>
            <a:r>
              <a:rPr lang="tr-TR" sz="2200" dirty="0" err="1"/>
              <a:t>other</a:t>
            </a:r>
            <a:r>
              <a:rPr lang="tr-TR" sz="2200" dirty="0"/>
              <a:t> </a:t>
            </a:r>
            <a:r>
              <a:rPr lang="tr-TR" sz="2200" dirty="0" err="1"/>
              <a:t>combinations</a:t>
            </a:r>
            <a:r>
              <a:rPr lang="tr-TR" sz="2200" dirty="0"/>
              <a:t> </a:t>
            </a:r>
            <a:r>
              <a:rPr lang="tr-TR" sz="2200" dirty="0" err="1"/>
              <a:t>make</a:t>
            </a:r>
            <a:r>
              <a:rPr lang="tr-TR" sz="2200" dirty="0"/>
              <a:t> </a:t>
            </a:r>
            <a:r>
              <a:rPr lang="tr-TR" sz="2200" dirty="0" err="1"/>
              <a:t>the</a:t>
            </a:r>
            <a:r>
              <a:rPr lang="tr-TR" sz="2200" dirty="0"/>
              <a:t> </a:t>
            </a:r>
            <a:r>
              <a:rPr lang="tr-TR" sz="2200" dirty="0" err="1"/>
              <a:t>gate</a:t>
            </a:r>
            <a:r>
              <a:rPr lang="tr-TR" sz="2200" dirty="0"/>
              <a:t> </a:t>
            </a:r>
            <a:r>
              <a:rPr lang="tr-TR" sz="2200" dirty="0" err="1"/>
              <a:t>output</a:t>
            </a:r>
            <a:r>
              <a:rPr lang="tr-TR" sz="2200" dirty="0"/>
              <a:t> 0.</a:t>
            </a:r>
          </a:p>
          <a:p>
            <a:pPr>
              <a:lnSpc>
                <a:spcPct val="90000"/>
              </a:lnSpc>
              <a:buFontTx/>
              <a:buNone/>
              <a:defRPr/>
            </a:pPr>
            <a:endParaRPr lang="tr-TR" sz="2200" dirty="0" smtClean="0"/>
          </a:p>
        </p:txBody>
      </p:sp>
      <p:pic>
        <p:nvPicPr>
          <p:cNvPr id="6151" name="Picture 4"/>
          <p:cNvPicPr>
            <a:picLocks noChangeAspect="1" noChangeArrowheads="1"/>
          </p:cNvPicPr>
          <p:nvPr/>
        </p:nvPicPr>
        <p:blipFill>
          <a:blip r:embed="rId3" cstate="print"/>
          <a:srcRect/>
          <a:stretch>
            <a:fillRect/>
          </a:stretch>
        </p:blipFill>
        <p:spPr bwMode="auto">
          <a:xfrm>
            <a:off x="1949450" y="2139864"/>
            <a:ext cx="1779588" cy="436562"/>
          </a:xfrm>
          <a:prstGeom prst="rect">
            <a:avLst/>
          </a:prstGeom>
          <a:noFill/>
          <a:ln w="9525">
            <a:noFill/>
            <a:miter lim="800000"/>
            <a:headEnd/>
            <a:tailEnd/>
          </a:ln>
        </p:spPr>
      </p:pic>
      <p:pic>
        <p:nvPicPr>
          <p:cNvPr id="6152" name="Picture 5"/>
          <p:cNvPicPr>
            <a:picLocks noChangeAspect="1" noChangeArrowheads="1"/>
          </p:cNvPicPr>
          <p:nvPr/>
        </p:nvPicPr>
        <p:blipFill>
          <a:blip r:embed="rId4" cstate="print"/>
          <a:srcRect/>
          <a:stretch>
            <a:fillRect/>
          </a:stretch>
        </p:blipFill>
        <p:spPr bwMode="auto">
          <a:xfrm>
            <a:off x="6030913" y="2127164"/>
            <a:ext cx="1184275" cy="460375"/>
          </a:xfrm>
          <a:prstGeom prst="rect">
            <a:avLst/>
          </a:prstGeom>
          <a:noFill/>
          <a:ln w="9525">
            <a:noFill/>
            <a:miter lim="800000"/>
            <a:headEnd/>
            <a:tailEnd/>
          </a:ln>
        </p:spPr>
      </p:pic>
      <p:pic>
        <p:nvPicPr>
          <p:cNvPr id="6153" name="Picture 6"/>
          <p:cNvPicPr>
            <a:picLocks noChangeAspect="1" noChangeArrowheads="1"/>
          </p:cNvPicPr>
          <p:nvPr/>
        </p:nvPicPr>
        <p:blipFill>
          <a:blip r:embed="rId5" cstate="print"/>
          <a:srcRect/>
          <a:stretch>
            <a:fillRect/>
          </a:stretch>
        </p:blipFill>
        <p:spPr bwMode="auto">
          <a:xfrm>
            <a:off x="4202113" y="2127164"/>
            <a:ext cx="1271587" cy="533400"/>
          </a:xfrm>
          <a:prstGeom prst="rect">
            <a:avLst/>
          </a:prstGeom>
          <a:noFill/>
          <a:ln w="9525">
            <a:noFill/>
            <a:miter lim="800000"/>
            <a:headEnd/>
            <a:tailEnd/>
          </a:ln>
        </p:spPr>
      </p:pic>
      <p:sp>
        <p:nvSpPr>
          <p:cNvPr id="6154" name="Rectangle 8"/>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6146" name="Object 7"/>
          <p:cNvGraphicFramePr>
            <a:graphicFrameLocks noChangeAspect="1"/>
          </p:cNvGraphicFramePr>
          <p:nvPr>
            <p:extLst>
              <p:ext uri="{D42A27DB-BD31-4B8C-83A1-F6EECF244321}">
                <p14:modId xmlns:p14="http://schemas.microsoft.com/office/powerpoint/2010/main" val="1895588680"/>
              </p:ext>
            </p:extLst>
          </p:nvPr>
        </p:nvGraphicFramePr>
        <p:xfrm>
          <a:off x="3530600" y="3848057"/>
          <a:ext cx="1006475" cy="527050"/>
        </p:xfrm>
        <a:graphic>
          <a:graphicData uri="http://schemas.openxmlformats.org/presentationml/2006/ole">
            <mc:AlternateContent xmlns:mc="http://schemas.openxmlformats.org/markup-compatibility/2006">
              <mc:Choice xmlns:v="urn:schemas-microsoft-com:vml" Requires="v">
                <p:oleObj spid="_x0000_s6334" name="Denklem" r:id="rId6" imgW="583947" imgH="304668" progId="Equation.3">
                  <p:embed/>
                </p:oleObj>
              </mc:Choice>
              <mc:Fallback>
                <p:oleObj name="Denklem" r:id="rId6" imgW="583947" imgH="304668"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600" y="3848057"/>
                        <a:ext cx="10064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10"/>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6147" name="Object 9"/>
          <p:cNvGraphicFramePr>
            <a:graphicFrameLocks noChangeAspect="1"/>
          </p:cNvGraphicFramePr>
          <p:nvPr>
            <p:extLst>
              <p:ext uri="{D42A27DB-BD31-4B8C-83A1-F6EECF244321}">
                <p14:modId xmlns:p14="http://schemas.microsoft.com/office/powerpoint/2010/main" val="2737498320"/>
              </p:ext>
            </p:extLst>
          </p:nvPr>
        </p:nvGraphicFramePr>
        <p:xfrm>
          <a:off x="1996022" y="4037764"/>
          <a:ext cx="1203325" cy="338137"/>
        </p:xfrm>
        <a:graphic>
          <a:graphicData uri="http://schemas.openxmlformats.org/presentationml/2006/ole">
            <mc:AlternateContent xmlns:mc="http://schemas.openxmlformats.org/markup-compatibility/2006">
              <mc:Choice xmlns:v="urn:schemas-microsoft-com:vml" Requires="v">
                <p:oleObj spid="_x0000_s6335" name="Denklem" r:id="rId8" imgW="723586" imgH="203112" progId="Equation.3">
                  <p:embed/>
                </p:oleObj>
              </mc:Choice>
              <mc:Fallback>
                <p:oleObj name="Denklem" r:id="rId8" imgW="723586" imgH="203112"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6022" y="4037764"/>
                        <a:ext cx="120332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443484" y="3144838"/>
          <a:ext cx="1361097" cy="1371600"/>
        </p:xfrm>
        <a:graphic>
          <a:graphicData uri="http://schemas.openxmlformats.org/drawingml/2006/table">
            <a:tbl>
              <a:tblPr/>
              <a:tblGrid>
                <a:gridCol w="453699">
                  <a:extLst>
                    <a:ext uri="{9D8B030D-6E8A-4147-A177-3AD203B41FA5}">
                      <a16:colId xmlns:a16="http://schemas.microsoft.com/office/drawing/2014/main" val="20000"/>
                    </a:ext>
                  </a:extLst>
                </a:gridCol>
                <a:gridCol w="453699">
                  <a:extLst>
                    <a:ext uri="{9D8B030D-6E8A-4147-A177-3AD203B41FA5}">
                      <a16:colId xmlns:a16="http://schemas.microsoft.com/office/drawing/2014/main" val="20001"/>
                    </a:ext>
                  </a:extLst>
                </a:gridCol>
                <a:gridCol w="453699">
                  <a:extLst>
                    <a:ext uri="{9D8B030D-6E8A-4147-A177-3AD203B41FA5}">
                      <a16:colId xmlns:a16="http://schemas.microsoft.com/office/drawing/2014/main" val="20002"/>
                    </a:ext>
                  </a:extLst>
                </a:gridCol>
              </a:tblGrid>
              <a:tr h="0">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y</a:t>
                      </a:r>
                      <a:endParaRPr lang="tr-TR" sz="18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3 Altbilgi Yer Tutucusu"/>
          <p:cNvSpPr>
            <a:spLocks noGrp="1"/>
          </p:cNvSpPr>
          <p:nvPr>
            <p:ph type="ftr" sz="quarter" idx="10"/>
          </p:nvPr>
        </p:nvSpPr>
        <p:spPr>
          <a:noFill/>
        </p:spPr>
        <p:txBody>
          <a:bodyPr/>
          <a:lstStyle/>
          <a:p>
            <a:r>
              <a:rPr lang="tr-TR" dirty="0" err="1" smtClean="0"/>
              <a:t>Logic</a:t>
            </a:r>
            <a:r>
              <a:rPr lang="tr-TR" dirty="0" smtClean="0"/>
              <a:t> </a:t>
            </a:r>
            <a:r>
              <a:rPr lang="tr-TR" dirty="0" err="1" smtClean="0"/>
              <a:t>Circuits</a:t>
            </a:r>
            <a:r>
              <a:rPr lang="tr-TR" dirty="0" smtClean="0"/>
              <a:t> </a:t>
            </a:r>
            <a:endParaRPr lang="en-US" dirty="0"/>
          </a:p>
        </p:txBody>
      </p:sp>
      <p:sp>
        <p:nvSpPr>
          <p:cNvPr id="7172" name="Rectangle 2"/>
          <p:cNvSpPr>
            <a:spLocks noGrp="1" noChangeArrowheads="1"/>
          </p:cNvSpPr>
          <p:nvPr>
            <p:ph type="title"/>
          </p:nvPr>
        </p:nvSpPr>
        <p:spPr>
          <a:xfrm>
            <a:off x="361950" y="236538"/>
            <a:ext cx="7772400" cy="790575"/>
          </a:xfrm>
        </p:spPr>
        <p:txBody>
          <a:bodyPr/>
          <a:lstStyle/>
          <a:p>
            <a:r>
              <a:rPr lang="tr-TR" sz="2400" b="1" dirty="0"/>
              <a:t>NOR </a:t>
            </a:r>
            <a:r>
              <a:rPr lang="tr-TR" sz="2400" b="1" dirty="0" err="1"/>
              <a:t>Gate</a:t>
            </a:r>
            <a:endParaRPr lang="tr-TR" sz="2400" dirty="0" smtClean="0"/>
          </a:p>
        </p:txBody>
      </p:sp>
      <p:sp>
        <p:nvSpPr>
          <p:cNvPr id="463875" name="Rectangle 3"/>
          <p:cNvSpPr>
            <a:spLocks noGrp="1" noChangeArrowheads="1"/>
          </p:cNvSpPr>
          <p:nvPr>
            <p:ph type="body" idx="1"/>
          </p:nvPr>
        </p:nvSpPr>
        <p:spPr>
          <a:xfrm>
            <a:off x="361950" y="882651"/>
            <a:ext cx="8375650" cy="5391400"/>
          </a:xfrm>
        </p:spPr>
        <p:txBody>
          <a:bodyPr/>
          <a:lstStyle/>
          <a:p>
            <a:pPr marL="0" indent="0" algn="just">
              <a:buFontTx/>
              <a:buNone/>
            </a:pPr>
            <a:r>
              <a:rPr lang="en-US" sz="2200" dirty="0"/>
              <a:t>If we input the signals x and y to an </a:t>
            </a:r>
            <a:r>
              <a:rPr lang="tr-TR" sz="2200" dirty="0" smtClean="0"/>
              <a:t>N</a:t>
            </a:r>
            <a:r>
              <a:rPr lang="en-US" sz="2200" dirty="0" smtClean="0"/>
              <a:t>OR </a:t>
            </a:r>
            <a:r>
              <a:rPr lang="en-US" sz="2200" dirty="0"/>
              <a:t>gate, the output signal (z) would be as shown in the timing diagram below.</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r>
              <a:rPr lang="tr-TR" sz="2200" dirty="0" err="1"/>
              <a:t>There’s</a:t>
            </a:r>
            <a:r>
              <a:rPr lang="tr-TR" sz="2200" dirty="0"/>
              <a:t> a </a:t>
            </a:r>
            <a:r>
              <a:rPr lang="tr-TR" sz="2200" dirty="0" err="1"/>
              <a:t>similarity</a:t>
            </a:r>
            <a:r>
              <a:rPr lang="tr-TR" sz="2200" dirty="0"/>
              <a:t> </a:t>
            </a:r>
            <a:r>
              <a:rPr lang="tr-TR" sz="2200" dirty="0" err="1"/>
              <a:t>between</a:t>
            </a:r>
            <a:r>
              <a:rPr lang="tr-TR" sz="2200" dirty="0"/>
              <a:t> </a:t>
            </a:r>
            <a:r>
              <a:rPr lang="en-US" sz="2200" dirty="0" smtClean="0"/>
              <a:t>AND</a:t>
            </a:r>
            <a:r>
              <a:rPr lang="tr-TR" sz="2200" dirty="0" smtClean="0"/>
              <a:t> </a:t>
            </a:r>
            <a:r>
              <a:rPr lang="tr-TR" sz="2200" dirty="0" err="1"/>
              <a:t>gate</a:t>
            </a:r>
            <a:r>
              <a:rPr lang="tr-TR" sz="2200" dirty="0"/>
              <a:t> </a:t>
            </a:r>
            <a:r>
              <a:rPr lang="tr-TR" sz="2200" dirty="0" err="1"/>
              <a:t>and</a:t>
            </a:r>
            <a:r>
              <a:rPr lang="tr-TR" sz="2200" dirty="0"/>
              <a:t> </a:t>
            </a:r>
            <a:r>
              <a:rPr lang="tr-TR" sz="2200" dirty="0" smtClean="0"/>
              <a:t>N</a:t>
            </a:r>
            <a:r>
              <a:rPr lang="en-US" sz="2200" dirty="0" smtClean="0"/>
              <a:t>OR</a:t>
            </a:r>
            <a:r>
              <a:rPr lang="tr-TR" sz="2200" dirty="0" smtClean="0"/>
              <a:t> </a:t>
            </a:r>
            <a:r>
              <a:rPr lang="tr-TR" sz="2200" dirty="0" err="1"/>
              <a:t>gate</a:t>
            </a:r>
            <a:r>
              <a:rPr lang="tr-TR" sz="2200" dirty="0"/>
              <a:t>. </a:t>
            </a:r>
            <a:r>
              <a:rPr lang="en-US" sz="2200" dirty="0" smtClean="0"/>
              <a:t>AND</a:t>
            </a:r>
            <a:r>
              <a:rPr lang="tr-TR" sz="2200" dirty="0" smtClean="0"/>
              <a:t> </a:t>
            </a:r>
            <a:r>
              <a:rPr lang="en-US" sz="2200" dirty="0"/>
              <a:t>gate outputs 1 if </a:t>
            </a:r>
            <a:r>
              <a:rPr lang="en-US" sz="2200" dirty="0" smtClean="0"/>
              <a:t>all the inputs are 1</a:t>
            </a:r>
            <a:r>
              <a:rPr lang="en-US" sz="2200" dirty="0"/>
              <a:t>, and </a:t>
            </a:r>
            <a:r>
              <a:rPr lang="en-US" sz="2200" dirty="0" smtClean="0"/>
              <a:t>NOR </a:t>
            </a:r>
            <a:r>
              <a:rPr lang="en-US" sz="2200" dirty="0"/>
              <a:t>gate outputs 1 if </a:t>
            </a:r>
            <a:r>
              <a:rPr lang="en-US" sz="2200" dirty="0" smtClean="0"/>
              <a:t>all the inputs are 0</a:t>
            </a:r>
            <a:r>
              <a:rPr lang="en-US" sz="2200" dirty="0"/>
              <a:t>.</a:t>
            </a:r>
            <a:endParaRPr lang="tr-TR" sz="2200" dirty="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p:txBody>
      </p:sp>
      <p:grpSp>
        <p:nvGrpSpPr>
          <p:cNvPr id="7174" name="Group 4"/>
          <p:cNvGrpSpPr>
            <a:grpSpLocks/>
          </p:cNvGrpSpPr>
          <p:nvPr/>
        </p:nvGrpSpPr>
        <p:grpSpPr bwMode="auto">
          <a:xfrm>
            <a:off x="3400425" y="1755775"/>
            <a:ext cx="2320925" cy="2532063"/>
            <a:chOff x="5197" y="4669"/>
            <a:chExt cx="2580" cy="3030"/>
          </a:xfrm>
        </p:grpSpPr>
        <p:sp>
          <p:nvSpPr>
            <p:cNvPr id="7178" name="Line 5"/>
            <p:cNvSpPr>
              <a:spLocks noChangeShapeType="1"/>
            </p:cNvSpPr>
            <p:nvPr/>
          </p:nvSpPr>
          <p:spPr bwMode="auto">
            <a:xfrm flipV="1">
              <a:off x="5374" y="4837"/>
              <a:ext cx="0" cy="1752"/>
            </a:xfrm>
            <a:prstGeom prst="line">
              <a:avLst/>
            </a:prstGeom>
            <a:noFill/>
            <a:ln w="9525">
              <a:solidFill>
                <a:srgbClr val="000000"/>
              </a:solidFill>
              <a:round/>
              <a:headEnd/>
              <a:tailEnd type="triangle" w="med" len="med"/>
            </a:ln>
          </p:spPr>
          <p:txBody>
            <a:bodyPr/>
            <a:lstStyle/>
            <a:p>
              <a:endParaRPr lang="tr-TR"/>
            </a:p>
          </p:txBody>
        </p:sp>
        <p:sp>
          <p:nvSpPr>
            <p:cNvPr id="7179" name="Line 6"/>
            <p:cNvSpPr>
              <a:spLocks noChangeShapeType="1"/>
            </p:cNvSpPr>
            <p:nvPr/>
          </p:nvSpPr>
          <p:spPr bwMode="auto">
            <a:xfrm>
              <a:off x="5377" y="5704"/>
              <a:ext cx="2171" cy="0"/>
            </a:xfrm>
            <a:prstGeom prst="line">
              <a:avLst/>
            </a:prstGeom>
            <a:noFill/>
            <a:ln w="9525">
              <a:solidFill>
                <a:srgbClr val="000000"/>
              </a:solidFill>
              <a:round/>
              <a:headEnd/>
              <a:tailEnd type="triangle" w="med" len="med"/>
            </a:ln>
          </p:spPr>
          <p:txBody>
            <a:bodyPr/>
            <a:lstStyle/>
            <a:p>
              <a:endParaRPr lang="tr-TR"/>
            </a:p>
          </p:txBody>
        </p:sp>
        <p:sp>
          <p:nvSpPr>
            <p:cNvPr id="7180" name="Line 7"/>
            <p:cNvSpPr>
              <a:spLocks noChangeShapeType="1"/>
            </p:cNvSpPr>
            <p:nvPr/>
          </p:nvSpPr>
          <p:spPr bwMode="auto">
            <a:xfrm>
              <a:off x="5377" y="6604"/>
              <a:ext cx="2171" cy="0"/>
            </a:xfrm>
            <a:prstGeom prst="line">
              <a:avLst/>
            </a:prstGeom>
            <a:noFill/>
            <a:ln w="9525">
              <a:solidFill>
                <a:srgbClr val="000000"/>
              </a:solidFill>
              <a:round/>
              <a:headEnd/>
              <a:tailEnd type="triangle" w="med" len="med"/>
            </a:ln>
          </p:spPr>
          <p:txBody>
            <a:bodyPr/>
            <a:lstStyle/>
            <a:p>
              <a:endParaRPr lang="tr-TR"/>
            </a:p>
          </p:txBody>
        </p:sp>
        <p:sp>
          <p:nvSpPr>
            <p:cNvPr id="7181" name="Line 8"/>
            <p:cNvSpPr>
              <a:spLocks noChangeShapeType="1"/>
            </p:cNvSpPr>
            <p:nvPr/>
          </p:nvSpPr>
          <p:spPr bwMode="auto">
            <a:xfrm>
              <a:off x="5377" y="5344"/>
              <a:ext cx="360" cy="0"/>
            </a:xfrm>
            <a:prstGeom prst="line">
              <a:avLst/>
            </a:prstGeom>
            <a:noFill/>
            <a:ln w="15875">
              <a:solidFill>
                <a:srgbClr val="000000"/>
              </a:solidFill>
              <a:round/>
              <a:headEnd/>
              <a:tailEnd/>
            </a:ln>
          </p:spPr>
          <p:txBody>
            <a:bodyPr/>
            <a:lstStyle/>
            <a:p>
              <a:endParaRPr lang="tr-TR"/>
            </a:p>
          </p:txBody>
        </p:sp>
        <p:sp>
          <p:nvSpPr>
            <p:cNvPr id="7182" name="Line 9"/>
            <p:cNvSpPr>
              <a:spLocks noChangeShapeType="1"/>
            </p:cNvSpPr>
            <p:nvPr/>
          </p:nvSpPr>
          <p:spPr bwMode="auto">
            <a:xfrm>
              <a:off x="5737" y="5344"/>
              <a:ext cx="0" cy="360"/>
            </a:xfrm>
            <a:prstGeom prst="line">
              <a:avLst/>
            </a:prstGeom>
            <a:noFill/>
            <a:ln w="15875">
              <a:solidFill>
                <a:srgbClr val="000000"/>
              </a:solidFill>
              <a:round/>
              <a:headEnd/>
              <a:tailEnd/>
            </a:ln>
          </p:spPr>
          <p:txBody>
            <a:bodyPr/>
            <a:lstStyle/>
            <a:p>
              <a:endParaRPr lang="tr-TR"/>
            </a:p>
          </p:txBody>
        </p:sp>
        <p:sp>
          <p:nvSpPr>
            <p:cNvPr id="7183" name="Line 10"/>
            <p:cNvSpPr>
              <a:spLocks noChangeShapeType="1"/>
            </p:cNvSpPr>
            <p:nvPr/>
          </p:nvSpPr>
          <p:spPr bwMode="auto">
            <a:xfrm>
              <a:off x="6097" y="5344"/>
              <a:ext cx="0" cy="360"/>
            </a:xfrm>
            <a:prstGeom prst="line">
              <a:avLst/>
            </a:prstGeom>
            <a:noFill/>
            <a:ln w="15875">
              <a:solidFill>
                <a:srgbClr val="000000"/>
              </a:solidFill>
              <a:round/>
              <a:headEnd/>
              <a:tailEnd/>
            </a:ln>
          </p:spPr>
          <p:txBody>
            <a:bodyPr/>
            <a:lstStyle/>
            <a:p>
              <a:endParaRPr lang="tr-TR"/>
            </a:p>
          </p:txBody>
        </p:sp>
        <p:sp>
          <p:nvSpPr>
            <p:cNvPr id="7184" name="Line 11"/>
            <p:cNvSpPr>
              <a:spLocks noChangeShapeType="1"/>
            </p:cNvSpPr>
            <p:nvPr/>
          </p:nvSpPr>
          <p:spPr bwMode="auto">
            <a:xfrm>
              <a:off x="6817" y="5344"/>
              <a:ext cx="0" cy="360"/>
            </a:xfrm>
            <a:prstGeom prst="line">
              <a:avLst/>
            </a:prstGeom>
            <a:noFill/>
            <a:ln w="15875">
              <a:solidFill>
                <a:srgbClr val="000000"/>
              </a:solidFill>
              <a:round/>
              <a:headEnd/>
              <a:tailEnd/>
            </a:ln>
          </p:spPr>
          <p:txBody>
            <a:bodyPr/>
            <a:lstStyle/>
            <a:p>
              <a:endParaRPr lang="tr-TR"/>
            </a:p>
          </p:txBody>
        </p:sp>
        <p:sp>
          <p:nvSpPr>
            <p:cNvPr id="7185" name="Line 12"/>
            <p:cNvSpPr>
              <a:spLocks noChangeShapeType="1"/>
            </p:cNvSpPr>
            <p:nvPr/>
          </p:nvSpPr>
          <p:spPr bwMode="auto">
            <a:xfrm>
              <a:off x="6097" y="5344"/>
              <a:ext cx="720" cy="0"/>
            </a:xfrm>
            <a:prstGeom prst="line">
              <a:avLst/>
            </a:prstGeom>
            <a:noFill/>
            <a:ln w="15875">
              <a:solidFill>
                <a:srgbClr val="000000"/>
              </a:solidFill>
              <a:round/>
              <a:headEnd/>
              <a:tailEnd/>
            </a:ln>
          </p:spPr>
          <p:txBody>
            <a:bodyPr/>
            <a:lstStyle/>
            <a:p>
              <a:endParaRPr lang="tr-TR"/>
            </a:p>
          </p:txBody>
        </p:sp>
        <p:sp>
          <p:nvSpPr>
            <p:cNvPr id="7186" name="Line 13"/>
            <p:cNvSpPr>
              <a:spLocks noChangeShapeType="1"/>
            </p:cNvSpPr>
            <p:nvPr/>
          </p:nvSpPr>
          <p:spPr bwMode="auto">
            <a:xfrm flipH="1">
              <a:off x="5737" y="5704"/>
              <a:ext cx="360" cy="0"/>
            </a:xfrm>
            <a:prstGeom prst="line">
              <a:avLst/>
            </a:prstGeom>
            <a:noFill/>
            <a:ln w="15875">
              <a:solidFill>
                <a:srgbClr val="000000"/>
              </a:solidFill>
              <a:round/>
              <a:headEnd/>
              <a:tailEnd/>
            </a:ln>
          </p:spPr>
          <p:txBody>
            <a:bodyPr/>
            <a:lstStyle/>
            <a:p>
              <a:endParaRPr lang="tr-TR"/>
            </a:p>
          </p:txBody>
        </p:sp>
        <p:sp>
          <p:nvSpPr>
            <p:cNvPr id="7187" name="Line 14"/>
            <p:cNvSpPr>
              <a:spLocks noChangeShapeType="1"/>
            </p:cNvSpPr>
            <p:nvPr/>
          </p:nvSpPr>
          <p:spPr bwMode="auto">
            <a:xfrm flipH="1">
              <a:off x="6817" y="5704"/>
              <a:ext cx="360" cy="0"/>
            </a:xfrm>
            <a:prstGeom prst="line">
              <a:avLst/>
            </a:prstGeom>
            <a:noFill/>
            <a:ln w="15875">
              <a:solidFill>
                <a:srgbClr val="000000"/>
              </a:solidFill>
              <a:round/>
              <a:headEnd/>
              <a:tailEnd/>
            </a:ln>
          </p:spPr>
          <p:txBody>
            <a:bodyPr/>
            <a:lstStyle/>
            <a:p>
              <a:endParaRPr lang="tr-TR"/>
            </a:p>
          </p:txBody>
        </p:sp>
        <p:sp>
          <p:nvSpPr>
            <p:cNvPr id="7188" name="Line 15"/>
            <p:cNvSpPr>
              <a:spLocks noChangeShapeType="1"/>
            </p:cNvSpPr>
            <p:nvPr/>
          </p:nvSpPr>
          <p:spPr bwMode="auto">
            <a:xfrm>
              <a:off x="5737" y="5689"/>
              <a:ext cx="0" cy="1785"/>
            </a:xfrm>
            <a:prstGeom prst="line">
              <a:avLst/>
            </a:prstGeom>
            <a:noFill/>
            <a:ln w="9525">
              <a:solidFill>
                <a:srgbClr val="000000"/>
              </a:solidFill>
              <a:prstDash val="dash"/>
              <a:round/>
              <a:headEnd/>
              <a:tailEnd/>
            </a:ln>
          </p:spPr>
          <p:txBody>
            <a:bodyPr/>
            <a:lstStyle/>
            <a:p>
              <a:endParaRPr lang="tr-TR"/>
            </a:p>
          </p:txBody>
        </p:sp>
        <p:sp>
          <p:nvSpPr>
            <p:cNvPr id="7189" name="Line 16"/>
            <p:cNvSpPr>
              <a:spLocks noChangeShapeType="1"/>
            </p:cNvSpPr>
            <p:nvPr/>
          </p:nvSpPr>
          <p:spPr bwMode="auto">
            <a:xfrm>
              <a:off x="6097" y="5674"/>
              <a:ext cx="0" cy="1800"/>
            </a:xfrm>
            <a:prstGeom prst="line">
              <a:avLst/>
            </a:prstGeom>
            <a:noFill/>
            <a:ln w="9525">
              <a:solidFill>
                <a:srgbClr val="000000"/>
              </a:solidFill>
              <a:prstDash val="dash"/>
              <a:round/>
              <a:headEnd/>
              <a:tailEnd/>
            </a:ln>
          </p:spPr>
          <p:txBody>
            <a:bodyPr/>
            <a:lstStyle/>
            <a:p>
              <a:endParaRPr lang="tr-TR"/>
            </a:p>
          </p:txBody>
        </p:sp>
        <p:sp>
          <p:nvSpPr>
            <p:cNvPr id="7190" name="Line 17"/>
            <p:cNvSpPr>
              <a:spLocks noChangeShapeType="1"/>
            </p:cNvSpPr>
            <p:nvPr/>
          </p:nvSpPr>
          <p:spPr bwMode="auto">
            <a:xfrm flipH="1">
              <a:off x="5737" y="6604"/>
              <a:ext cx="360" cy="0"/>
            </a:xfrm>
            <a:prstGeom prst="line">
              <a:avLst/>
            </a:prstGeom>
            <a:noFill/>
            <a:ln w="15875">
              <a:solidFill>
                <a:srgbClr val="000000"/>
              </a:solidFill>
              <a:round/>
              <a:headEnd/>
              <a:tailEnd/>
            </a:ln>
          </p:spPr>
          <p:txBody>
            <a:bodyPr/>
            <a:lstStyle/>
            <a:p>
              <a:endParaRPr lang="tr-TR"/>
            </a:p>
          </p:txBody>
        </p:sp>
        <p:sp>
          <p:nvSpPr>
            <p:cNvPr id="7191" name="Line 18"/>
            <p:cNvSpPr>
              <a:spLocks noChangeShapeType="1"/>
            </p:cNvSpPr>
            <p:nvPr/>
          </p:nvSpPr>
          <p:spPr bwMode="auto">
            <a:xfrm flipH="1">
              <a:off x="6817" y="7477"/>
              <a:ext cx="360" cy="0"/>
            </a:xfrm>
            <a:prstGeom prst="line">
              <a:avLst/>
            </a:prstGeom>
            <a:noFill/>
            <a:ln w="15875">
              <a:solidFill>
                <a:srgbClr val="000000"/>
              </a:solidFill>
              <a:round/>
              <a:headEnd/>
              <a:tailEnd/>
            </a:ln>
          </p:spPr>
          <p:txBody>
            <a:bodyPr/>
            <a:lstStyle/>
            <a:p>
              <a:endParaRPr lang="tr-TR"/>
            </a:p>
          </p:txBody>
        </p:sp>
        <p:sp>
          <p:nvSpPr>
            <p:cNvPr id="7192" name="Line 19"/>
            <p:cNvSpPr>
              <a:spLocks noChangeShapeType="1"/>
            </p:cNvSpPr>
            <p:nvPr/>
          </p:nvSpPr>
          <p:spPr bwMode="auto">
            <a:xfrm>
              <a:off x="6817" y="6244"/>
              <a:ext cx="0" cy="360"/>
            </a:xfrm>
            <a:prstGeom prst="line">
              <a:avLst/>
            </a:prstGeom>
            <a:noFill/>
            <a:ln w="15875">
              <a:solidFill>
                <a:srgbClr val="000000"/>
              </a:solidFill>
              <a:round/>
              <a:headEnd/>
              <a:tailEnd/>
            </a:ln>
          </p:spPr>
          <p:txBody>
            <a:bodyPr/>
            <a:lstStyle/>
            <a:p>
              <a:endParaRPr lang="tr-TR"/>
            </a:p>
          </p:txBody>
        </p:sp>
        <p:sp>
          <p:nvSpPr>
            <p:cNvPr id="7193" name="Text Box 20"/>
            <p:cNvSpPr txBox="1">
              <a:spLocks noChangeArrowheads="1"/>
            </p:cNvSpPr>
            <p:nvPr/>
          </p:nvSpPr>
          <p:spPr bwMode="auto">
            <a:xfrm>
              <a:off x="5197" y="4669"/>
              <a:ext cx="180" cy="360"/>
            </a:xfrm>
            <a:prstGeom prst="rect">
              <a:avLst/>
            </a:prstGeom>
            <a:noFill/>
            <a:ln w="9525">
              <a:noFill/>
              <a:miter lim="800000"/>
              <a:headEnd/>
              <a:tailEnd/>
            </a:ln>
          </p:spPr>
          <p:txBody>
            <a:bodyPr lIns="0" tIns="0" rIns="0" bIns="0"/>
            <a:lstStyle/>
            <a:p>
              <a:r>
                <a:rPr lang="tr-TR" sz="1200" b="0"/>
                <a:t>x</a:t>
              </a:r>
              <a:endParaRPr lang="tr-TR"/>
            </a:p>
          </p:txBody>
        </p:sp>
        <p:sp>
          <p:nvSpPr>
            <p:cNvPr id="7194" name="Text Box 21"/>
            <p:cNvSpPr txBox="1">
              <a:spLocks noChangeArrowheads="1"/>
            </p:cNvSpPr>
            <p:nvPr/>
          </p:nvSpPr>
          <p:spPr bwMode="auto">
            <a:xfrm>
              <a:off x="5227" y="5734"/>
              <a:ext cx="180" cy="360"/>
            </a:xfrm>
            <a:prstGeom prst="rect">
              <a:avLst/>
            </a:prstGeom>
            <a:noFill/>
            <a:ln w="9525">
              <a:noFill/>
              <a:miter lim="800000"/>
              <a:headEnd/>
              <a:tailEnd/>
            </a:ln>
          </p:spPr>
          <p:txBody>
            <a:bodyPr lIns="0" tIns="0" rIns="0" bIns="0"/>
            <a:lstStyle/>
            <a:p>
              <a:r>
                <a:rPr lang="tr-TR" sz="1200" b="0"/>
                <a:t>y</a:t>
              </a:r>
              <a:endParaRPr lang="tr-TR"/>
            </a:p>
          </p:txBody>
        </p:sp>
        <p:sp>
          <p:nvSpPr>
            <p:cNvPr id="7195" name="Line 22"/>
            <p:cNvSpPr>
              <a:spLocks noChangeShapeType="1"/>
            </p:cNvSpPr>
            <p:nvPr/>
          </p:nvSpPr>
          <p:spPr bwMode="auto">
            <a:xfrm flipV="1">
              <a:off x="5377" y="5704"/>
              <a:ext cx="0" cy="360"/>
            </a:xfrm>
            <a:prstGeom prst="line">
              <a:avLst/>
            </a:prstGeom>
            <a:noFill/>
            <a:ln w="9525">
              <a:solidFill>
                <a:srgbClr val="000000"/>
              </a:solidFill>
              <a:round/>
              <a:headEnd/>
              <a:tailEnd type="triangle" w="med" len="med"/>
            </a:ln>
          </p:spPr>
          <p:txBody>
            <a:bodyPr/>
            <a:lstStyle/>
            <a:p>
              <a:endParaRPr lang="tr-TR"/>
            </a:p>
          </p:txBody>
        </p:sp>
        <p:sp>
          <p:nvSpPr>
            <p:cNvPr id="7196" name="Text Box 23"/>
            <p:cNvSpPr txBox="1">
              <a:spLocks noChangeArrowheads="1"/>
            </p:cNvSpPr>
            <p:nvPr/>
          </p:nvSpPr>
          <p:spPr bwMode="auto">
            <a:xfrm>
              <a:off x="7582" y="5524"/>
              <a:ext cx="180" cy="360"/>
            </a:xfrm>
            <a:prstGeom prst="rect">
              <a:avLst/>
            </a:prstGeom>
            <a:noFill/>
            <a:ln w="9525">
              <a:noFill/>
              <a:miter lim="800000"/>
              <a:headEnd/>
              <a:tailEnd/>
            </a:ln>
          </p:spPr>
          <p:txBody>
            <a:bodyPr lIns="0" tIns="0" rIns="0" bIns="0"/>
            <a:lstStyle/>
            <a:p>
              <a:r>
                <a:rPr lang="tr-TR" sz="1200" b="0"/>
                <a:t>t</a:t>
              </a:r>
              <a:endParaRPr lang="tr-TR"/>
            </a:p>
          </p:txBody>
        </p:sp>
        <p:sp>
          <p:nvSpPr>
            <p:cNvPr id="7197" name="Text Box 24"/>
            <p:cNvSpPr txBox="1">
              <a:spLocks noChangeArrowheads="1"/>
            </p:cNvSpPr>
            <p:nvPr/>
          </p:nvSpPr>
          <p:spPr bwMode="auto">
            <a:xfrm>
              <a:off x="7597" y="6439"/>
              <a:ext cx="180" cy="360"/>
            </a:xfrm>
            <a:prstGeom prst="rect">
              <a:avLst/>
            </a:prstGeom>
            <a:noFill/>
            <a:ln w="9525">
              <a:noFill/>
              <a:miter lim="800000"/>
              <a:headEnd/>
              <a:tailEnd/>
            </a:ln>
          </p:spPr>
          <p:txBody>
            <a:bodyPr lIns="0" tIns="0" rIns="0" bIns="0"/>
            <a:lstStyle/>
            <a:p>
              <a:r>
                <a:rPr lang="tr-TR" sz="1200" b="0"/>
                <a:t>t</a:t>
              </a:r>
              <a:endParaRPr lang="tr-TR"/>
            </a:p>
          </p:txBody>
        </p:sp>
        <p:sp>
          <p:nvSpPr>
            <p:cNvPr id="7198" name="Line 25"/>
            <p:cNvSpPr>
              <a:spLocks noChangeShapeType="1"/>
            </p:cNvSpPr>
            <p:nvPr/>
          </p:nvSpPr>
          <p:spPr bwMode="auto">
            <a:xfrm>
              <a:off x="6082" y="6604"/>
              <a:ext cx="720" cy="0"/>
            </a:xfrm>
            <a:prstGeom prst="line">
              <a:avLst/>
            </a:prstGeom>
            <a:noFill/>
            <a:ln w="15875">
              <a:solidFill>
                <a:srgbClr val="000000"/>
              </a:solidFill>
              <a:round/>
              <a:headEnd/>
              <a:tailEnd/>
            </a:ln>
          </p:spPr>
          <p:txBody>
            <a:bodyPr/>
            <a:lstStyle/>
            <a:p>
              <a:endParaRPr lang="tr-TR"/>
            </a:p>
          </p:txBody>
        </p:sp>
        <p:sp>
          <p:nvSpPr>
            <p:cNvPr id="7199" name="Text Box 26"/>
            <p:cNvSpPr txBox="1">
              <a:spLocks noChangeArrowheads="1"/>
            </p:cNvSpPr>
            <p:nvPr/>
          </p:nvSpPr>
          <p:spPr bwMode="auto">
            <a:xfrm>
              <a:off x="5227" y="5134"/>
              <a:ext cx="180" cy="360"/>
            </a:xfrm>
            <a:prstGeom prst="rect">
              <a:avLst/>
            </a:prstGeom>
            <a:noFill/>
            <a:ln w="9525">
              <a:noFill/>
              <a:miter lim="800000"/>
              <a:headEnd/>
              <a:tailEnd/>
            </a:ln>
          </p:spPr>
          <p:txBody>
            <a:bodyPr lIns="0" tIns="0" rIns="0" bIns="0"/>
            <a:lstStyle/>
            <a:p>
              <a:r>
                <a:rPr lang="tr-TR" sz="1200" b="0"/>
                <a:t>1</a:t>
              </a:r>
              <a:endParaRPr lang="tr-TR"/>
            </a:p>
          </p:txBody>
        </p:sp>
        <p:sp>
          <p:nvSpPr>
            <p:cNvPr id="7200" name="Text Box 27"/>
            <p:cNvSpPr txBox="1">
              <a:spLocks noChangeArrowheads="1"/>
            </p:cNvSpPr>
            <p:nvPr/>
          </p:nvSpPr>
          <p:spPr bwMode="auto">
            <a:xfrm>
              <a:off x="5227" y="5509"/>
              <a:ext cx="180" cy="360"/>
            </a:xfrm>
            <a:prstGeom prst="rect">
              <a:avLst/>
            </a:prstGeom>
            <a:noFill/>
            <a:ln w="9525">
              <a:noFill/>
              <a:miter lim="800000"/>
              <a:headEnd/>
              <a:tailEnd/>
            </a:ln>
          </p:spPr>
          <p:txBody>
            <a:bodyPr lIns="0" tIns="0" rIns="0" bIns="0"/>
            <a:lstStyle/>
            <a:p>
              <a:r>
                <a:rPr lang="tr-TR" sz="1200" b="0"/>
                <a:t>0</a:t>
              </a:r>
              <a:endParaRPr lang="tr-TR"/>
            </a:p>
          </p:txBody>
        </p:sp>
        <p:sp>
          <p:nvSpPr>
            <p:cNvPr id="7201" name="Text Box 28"/>
            <p:cNvSpPr txBox="1">
              <a:spLocks noChangeArrowheads="1"/>
            </p:cNvSpPr>
            <p:nvPr/>
          </p:nvSpPr>
          <p:spPr bwMode="auto">
            <a:xfrm>
              <a:off x="5227" y="6964"/>
              <a:ext cx="180" cy="360"/>
            </a:xfrm>
            <a:prstGeom prst="rect">
              <a:avLst/>
            </a:prstGeom>
            <a:noFill/>
            <a:ln w="9525">
              <a:noFill/>
              <a:miter lim="800000"/>
              <a:headEnd/>
              <a:tailEnd/>
            </a:ln>
          </p:spPr>
          <p:txBody>
            <a:bodyPr lIns="0" tIns="0" rIns="0" bIns="0"/>
            <a:lstStyle/>
            <a:p>
              <a:r>
                <a:rPr lang="tr-TR" sz="1200" b="0"/>
                <a:t>1</a:t>
              </a:r>
              <a:endParaRPr lang="tr-TR"/>
            </a:p>
          </p:txBody>
        </p:sp>
        <p:sp>
          <p:nvSpPr>
            <p:cNvPr id="7202" name="Text Box 29"/>
            <p:cNvSpPr txBox="1">
              <a:spLocks noChangeArrowheads="1"/>
            </p:cNvSpPr>
            <p:nvPr/>
          </p:nvSpPr>
          <p:spPr bwMode="auto">
            <a:xfrm>
              <a:off x="5227" y="6454"/>
              <a:ext cx="180" cy="360"/>
            </a:xfrm>
            <a:prstGeom prst="rect">
              <a:avLst/>
            </a:prstGeom>
            <a:noFill/>
            <a:ln w="9525">
              <a:noFill/>
              <a:miter lim="800000"/>
              <a:headEnd/>
              <a:tailEnd/>
            </a:ln>
          </p:spPr>
          <p:txBody>
            <a:bodyPr lIns="0" tIns="0" rIns="0" bIns="0"/>
            <a:lstStyle/>
            <a:p>
              <a:r>
                <a:rPr lang="tr-TR" sz="1200" b="0"/>
                <a:t>0</a:t>
              </a:r>
              <a:endParaRPr lang="tr-TR"/>
            </a:p>
          </p:txBody>
        </p:sp>
        <p:sp>
          <p:nvSpPr>
            <p:cNvPr id="7203" name="Line 30"/>
            <p:cNvSpPr>
              <a:spLocks noChangeShapeType="1"/>
            </p:cNvSpPr>
            <p:nvPr/>
          </p:nvSpPr>
          <p:spPr bwMode="auto">
            <a:xfrm flipH="1">
              <a:off x="5737" y="7132"/>
              <a:ext cx="360" cy="0"/>
            </a:xfrm>
            <a:prstGeom prst="line">
              <a:avLst/>
            </a:prstGeom>
            <a:noFill/>
            <a:ln w="15875">
              <a:solidFill>
                <a:srgbClr val="000000"/>
              </a:solidFill>
              <a:round/>
              <a:headEnd/>
              <a:tailEnd/>
            </a:ln>
          </p:spPr>
          <p:txBody>
            <a:bodyPr/>
            <a:lstStyle/>
            <a:p>
              <a:endParaRPr lang="tr-TR"/>
            </a:p>
          </p:txBody>
        </p:sp>
        <p:sp>
          <p:nvSpPr>
            <p:cNvPr id="7204" name="Line 31"/>
            <p:cNvSpPr>
              <a:spLocks noChangeShapeType="1"/>
            </p:cNvSpPr>
            <p:nvPr/>
          </p:nvSpPr>
          <p:spPr bwMode="auto">
            <a:xfrm flipH="1">
              <a:off x="6802" y="6229"/>
              <a:ext cx="360" cy="0"/>
            </a:xfrm>
            <a:prstGeom prst="line">
              <a:avLst/>
            </a:prstGeom>
            <a:noFill/>
            <a:ln w="15875">
              <a:solidFill>
                <a:srgbClr val="000000"/>
              </a:solidFill>
              <a:round/>
              <a:headEnd/>
              <a:tailEnd/>
            </a:ln>
          </p:spPr>
          <p:txBody>
            <a:bodyPr/>
            <a:lstStyle/>
            <a:p>
              <a:endParaRPr lang="tr-TR"/>
            </a:p>
          </p:txBody>
        </p:sp>
        <p:sp>
          <p:nvSpPr>
            <p:cNvPr id="7205" name="Line 32"/>
            <p:cNvSpPr>
              <a:spLocks noChangeShapeType="1"/>
            </p:cNvSpPr>
            <p:nvPr/>
          </p:nvSpPr>
          <p:spPr bwMode="auto">
            <a:xfrm>
              <a:off x="5377" y="7489"/>
              <a:ext cx="2171" cy="0"/>
            </a:xfrm>
            <a:prstGeom prst="line">
              <a:avLst/>
            </a:prstGeom>
            <a:noFill/>
            <a:ln w="9525">
              <a:solidFill>
                <a:srgbClr val="000000"/>
              </a:solidFill>
              <a:round/>
              <a:headEnd/>
              <a:tailEnd type="triangle" w="med" len="med"/>
            </a:ln>
          </p:spPr>
          <p:txBody>
            <a:bodyPr/>
            <a:lstStyle/>
            <a:p>
              <a:endParaRPr lang="tr-TR"/>
            </a:p>
          </p:txBody>
        </p:sp>
        <p:sp>
          <p:nvSpPr>
            <p:cNvPr id="7206" name="Line 33"/>
            <p:cNvSpPr>
              <a:spLocks noChangeShapeType="1"/>
            </p:cNvSpPr>
            <p:nvPr/>
          </p:nvSpPr>
          <p:spPr bwMode="auto">
            <a:xfrm flipV="1">
              <a:off x="5377" y="6574"/>
              <a:ext cx="0" cy="900"/>
            </a:xfrm>
            <a:prstGeom prst="line">
              <a:avLst/>
            </a:prstGeom>
            <a:noFill/>
            <a:ln w="9525">
              <a:solidFill>
                <a:srgbClr val="000000"/>
              </a:solidFill>
              <a:round/>
              <a:headEnd/>
              <a:tailEnd type="triangle" w="med" len="med"/>
            </a:ln>
          </p:spPr>
          <p:txBody>
            <a:bodyPr/>
            <a:lstStyle/>
            <a:p>
              <a:endParaRPr lang="tr-TR"/>
            </a:p>
          </p:txBody>
        </p:sp>
        <p:sp>
          <p:nvSpPr>
            <p:cNvPr id="7207" name="Line 34"/>
            <p:cNvSpPr>
              <a:spLocks noChangeShapeType="1"/>
            </p:cNvSpPr>
            <p:nvPr/>
          </p:nvSpPr>
          <p:spPr bwMode="auto">
            <a:xfrm>
              <a:off x="6817" y="5674"/>
              <a:ext cx="0" cy="1800"/>
            </a:xfrm>
            <a:prstGeom prst="line">
              <a:avLst/>
            </a:prstGeom>
            <a:noFill/>
            <a:ln w="9525">
              <a:solidFill>
                <a:srgbClr val="000000"/>
              </a:solidFill>
              <a:prstDash val="dash"/>
              <a:round/>
              <a:headEnd/>
              <a:tailEnd/>
            </a:ln>
          </p:spPr>
          <p:txBody>
            <a:bodyPr/>
            <a:lstStyle/>
            <a:p>
              <a:endParaRPr lang="tr-TR"/>
            </a:p>
          </p:txBody>
        </p:sp>
        <p:sp>
          <p:nvSpPr>
            <p:cNvPr id="7208" name="Line 35"/>
            <p:cNvSpPr>
              <a:spLocks noChangeShapeType="1"/>
            </p:cNvSpPr>
            <p:nvPr/>
          </p:nvSpPr>
          <p:spPr bwMode="auto">
            <a:xfrm>
              <a:off x="7177" y="5674"/>
              <a:ext cx="0" cy="1800"/>
            </a:xfrm>
            <a:prstGeom prst="line">
              <a:avLst/>
            </a:prstGeom>
            <a:noFill/>
            <a:ln w="9525">
              <a:solidFill>
                <a:srgbClr val="000000"/>
              </a:solidFill>
              <a:prstDash val="dash"/>
              <a:round/>
              <a:headEnd/>
              <a:tailEnd/>
            </a:ln>
          </p:spPr>
          <p:txBody>
            <a:bodyPr/>
            <a:lstStyle/>
            <a:p>
              <a:endParaRPr lang="tr-TR"/>
            </a:p>
          </p:txBody>
        </p:sp>
        <p:sp>
          <p:nvSpPr>
            <p:cNvPr id="7209" name="Text Box 36"/>
            <p:cNvSpPr txBox="1">
              <a:spLocks noChangeArrowheads="1"/>
            </p:cNvSpPr>
            <p:nvPr/>
          </p:nvSpPr>
          <p:spPr bwMode="auto">
            <a:xfrm>
              <a:off x="5242" y="6634"/>
              <a:ext cx="180" cy="360"/>
            </a:xfrm>
            <a:prstGeom prst="rect">
              <a:avLst/>
            </a:prstGeom>
            <a:noFill/>
            <a:ln w="9525">
              <a:noFill/>
              <a:miter lim="800000"/>
              <a:headEnd/>
              <a:tailEnd/>
            </a:ln>
          </p:spPr>
          <p:txBody>
            <a:bodyPr lIns="0" tIns="0" rIns="0" bIns="0"/>
            <a:lstStyle/>
            <a:p>
              <a:r>
                <a:rPr lang="tr-TR" sz="1200" b="0"/>
                <a:t>z</a:t>
              </a:r>
              <a:endParaRPr lang="tr-TR"/>
            </a:p>
          </p:txBody>
        </p:sp>
        <p:sp>
          <p:nvSpPr>
            <p:cNvPr id="7210" name="Text Box 37"/>
            <p:cNvSpPr txBox="1">
              <a:spLocks noChangeArrowheads="1"/>
            </p:cNvSpPr>
            <p:nvPr/>
          </p:nvSpPr>
          <p:spPr bwMode="auto">
            <a:xfrm>
              <a:off x="5227" y="7339"/>
              <a:ext cx="180" cy="360"/>
            </a:xfrm>
            <a:prstGeom prst="rect">
              <a:avLst/>
            </a:prstGeom>
            <a:noFill/>
            <a:ln w="9525">
              <a:noFill/>
              <a:miter lim="800000"/>
              <a:headEnd/>
              <a:tailEnd/>
            </a:ln>
          </p:spPr>
          <p:txBody>
            <a:bodyPr lIns="0" tIns="0" rIns="0" bIns="0"/>
            <a:lstStyle/>
            <a:p>
              <a:r>
                <a:rPr lang="tr-TR" sz="1200" b="0"/>
                <a:t>0</a:t>
              </a:r>
              <a:endParaRPr lang="tr-TR"/>
            </a:p>
          </p:txBody>
        </p:sp>
        <p:sp>
          <p:nvSpPr>
            <p:cNvPr id="7211" name="Text Box 38"/>
            <p:cNvSpPr txBox="1">
              <a:spLocks noChangeArrowheads="1"/>
            </p:cNvSpPr>
            <p:nvPr/>
          </p:nvSpPr>
          <p:spPr bwMode="auto">
            <a:xfrm>
              <a:off x="5227" y="6109"/>
              <a:ext cx="180" cy="360"/>
            </a:xfrm>
            <a:prstGeom prst="rect">
              <a:avLst/>
            </a:prstGeom>
            <a:noFill/>
            <a:ln w="9525">
              <a:noFill/>
              <a:miter lim="800000"/>
              <a:headEnd/>
              <a:tailEnd/>
            </a:ln>
          </p:spPr>
          <p:txBody>
            <a:bodyPr lIns="0" tIns="0" rIns="0" bIns="0"/>
            <a:lstStyle/>
            <a:p>
              <a:r>
                <a:rPr lang="tr-TR" sz="1200" b="0"/>
                <a:t>1</a:t>
              </a:r>
              <a:endParaRPr lang="tr-TR"/>
            </a:p>
          </p:txBody>
        </p:sp>
        <p:sp>
          <p:nvSpPr>
            <p:cNvPr id="7212" name="Line 39"/>
            <p:cNvSpPr>
              <a:spLocks noChangeShapeType="1"/>
            </p:cNvSpPr>
            <p:nvPr/>
          </p:nvSpPr>
          <p:spPr bwMode="auto">
            <a:xfrm flipH="1">
              <a:off x="5377" y="7477"/>
              <a:ext cx="360" cy="0"/>
            </a:xfrm>
            <a:prstGeom prst="line">
              <a:avLst/>
            </a:prstGeom>
            <a:noFill/>
            <a:ln w="15875">
              <a:solidFill>
                <a:srgbClr val="000000"/>
              </a:solidFill>
              <a:round/>
              <a:headEnd/>
              <a:tailEnd/>
            </a:ln>
          </p:spPr>
          <p:txBody>
            <a:bodyPr/>
            <a:lstStyle/>
            <a:p>
              <a:endParaRPr lang="tr-TR"/>
            </a:p>
          </p:txBody>
        </p:sp>
        <p:sp>
          <p:nvSpPr>
            <p:cNvPr id="7213" name="Line 40"/>
            <p:cNvSpPr>
              <a:spLocks noChangeShapeType="1"/>
            </p:cNvSpPr>
            <p:nvPr/>
          </p:nvSpPr>
          <p:spPr bwMode="auto">
            <a:xfrm>
              <a:off x="6097" y="7477"/>
              <a:ext cx="720" cy="0"/>
            </a:xfrm>
            <a:prstGeom prst="line">
              <a:avLst/>
            </a:prstGeom>
            <a:noFill/>
            <a:ln w="15875">
              <a:solidFill>
                <a:srgbClr val="000000"/>
              </a:solidFill>
              <a:round/>
              <a:headEnd/>
              <a:tailEnd/>
            </a:ln>
          </p:spPr>
          <p:txBody>
            <a:bodyPr/>
            <a:lstStyle/>
            <a:p>
              <a:endParaRPr lang="tr-TR"/>
            </a:p>
          </p:txBody>
        </p:sp>
        <p:sp>
          <p:nvSpPr>
            <p:cNvPr id="7214" name="Text Box 41"/>
            <p:cNvSpPr txBox="1">
              <a:spLocks noChangeArrowheads="1"/>
            </p:cNvSpPr>
            <p:nvPr/>
          </p:nvSpPr>
          <p:spPr bwMode="auto">
            <a:xfrm>
              <a:off x="7567" y="7324"/>
              <a:ext cx="180" cy="360"/>
            </a:xfrm>
            <a:prstGeom prst="rect">
              <a:avLst/>
            </a:prstGeom>
            <a:noFill/>
            <a:ln w="9525">
              <a:noFill/>
              <a:miter lim="800000"/>
              <a:headEnd/>
              <a:tailEnd/>
            </a:ln>
          </p:spPr>
          <p:txBody>
            <a:bodyPr lIns="0" tIns="0" rIns="0" bIns="0"/>
            <a:lstStyle/>
            <a:p>
              <a:r>
                <a:rPr lang="tr-TR" sz="1200" b="0"/>
                <a:t>t</a:t>
              </a:r>
              <a:endParaRPr lang="tr-TR"/>
            </a:p>
          </p:txBody>
        </p:sp>
        <p:sp>
          <p:nvSpPr>
            <p:cNvPr id="7215" name="Line 42"/>
            <p:cNvSpPr>
              <a:spLocks noChangeShapeType="1"/>
            </p:cNvSpPr>
            <p:nvPr/>
          </p:nvSpPr>
          <p:spPr bwMode="auto">
            <a:xfrm>
              <a:off x="5737" y="6244"/>
              <a:ext cx="0" cy="360"/>
            </a:xfrm>
            <a:prstGeom prst="line">
              <a:avLst/>
            </a:prstGeom>
            <a:noFill/>
            <a:ln w="15875">
              <a:solidFill>
                <a:srgbClr val="000000"/>
              </a:solidFill>
              <a:round/>
              <a:headEnd/>
              <a:tailEnd/>
            </a:ln>
          </p:spPr>
          <p:txBody>
            <a:bodyPr/>
            <a:lstStyle/>
            <a:p>
              <a:endParaRPr lang="tr-TR"/>
            </a:p>
          </p:txBody>
        </p:sp>
        <p:sp>
          <p:nvSpPr>
            <p:cNvPr id="7216" name="Line 43"/>
            <p:cNvSpPr>
              <a:spLocks noChangeShapeType="1"/>
            </p:cNvSpPr>
            <p:nvPr/>
          </p:nvSpPr>
          <p:spPr bwMode="auto">
            <a:xfrm>
              <a:off x="5737" y="7114"/>
              <a:ext cx="0" cy="360"/>
            </a:xfrm>
            <a:prstGeom prst="line">
              <a:avLst/>
            </a:prstGeom>
            <a:noFill/>
            <a:ln w="15875">
              <a:solidFill>
                <a:srgbClr val="000000"/>
              </a:solidFill>
              <a:round/>
              <a:headEnd/>
              <a:tailEnd/>
            </a:ln>
          </p:spPr>
          <p:txBody>
            <a:bodyPr/>
            <a:lstStyle/>
            <a:p>
              <a:endParaRPr lang="tr-TR"/>
            </a:p>
          </p:txBody>
        </p:sp>
        <p:sp>
          <p:nvSpPr>
            <p:cNvPr id="7217" name="Line 44"/>
            <p:cNvSpPr>
              <a:spLocks noChangeShapeType="1"/>
            </p:cNvSpPr>
            <p:nvPr/>
          </p:nvSpPr>
          <p:spPr bwMode="auto">
            <a:xfrm>
              <a:off x="6097" y="7132"/>
              <a:ext cx="0" cy="360"/>
            </a:xfrm>
            <a:prstGeom prst="line">
              <a:avLst/>
            </a:prstGeom>
            <a:noFill/>
            <a:ln w="15875">
              <a:solidFill>
                <a:srgbClr val="000000"/>
              </a:solidFill>
              <a:round/>
              <a:headEnd/>
              <a:tailEnd/>
            </a:ln>
          </p:spPr>
          <p:txBody>
            <a:bodyPr/>
            <a:lstStyle/>
            <a:p>
              <a:endParaRPr lang="tr-TR"/>
            </a:p>
          </p:txBody>
        </p:sp>
        <p:sp>
          <p:nvSpPr>
            <p:cNvPr id="7218" name="Line 45"/>
            <p:cNvSpPr>
              <a:spLocks noChangeShapeType="1"/>
            </p:cNvSpPr>
            <p:nvPr/>
          </p:nvSpPr>
          <p:spPr bwMode="auto">
            <a:xfrm flipH="1">
              <a:off x="5377" y="6277"/>
              <a:ext cx="360" cy="0"/>
            </a:xfrm>
            <a:prstGeom prst="line">
              <a:avLst/>
            </a:prstGeom>
            <a:noFill/>
            <a:ln w="15875">
              <a:solidFill>
                <a:srgbClr val="000000"/>
              </a:solidFill>
              <a:round/>
              <a:headEnd/>
              <a:tailEnd/>
            </a:ln>
          </p:spPr>
          <p:txBody>
            <a:bodyPr/>
            <a:lstStyle/>
            <a:p>
              <a:endParaRPr lang="tr-TR"/>
            </a:p>
          </p:txBody>
        </p:sp>
      </p:grpSp>
      <p:pic>
        <p:nvPicPr>
          <p:cNvPr id="7175" name="Picture 46"/>
          <p:cNvPicPr>
            <a:picLocks noChangeAspect="1" noChangeArrowheads="1"/>
          </p:cNvPicPr>
          <p:nvPr/>
        </p:nvPicPr>
        <p:blipFill>
          <a:blip r:embed="rId3" cstate="print"/>
          <a:srcRect/>
          <a:stretch>
            <a:fillRect/>
          </a:stretch>
        </p:blipFill>
        <p:spPr bwMode="auto">
          <a:xfrm>
            <a:off x="4822825" y="5648325"/>
            <a:ext cx="1281113" cy="560388"/>
          </a:xfrm>
          <a:prstGeom prst="rect">
            <a:avLst/>
          </a:prstGeom>
          <a:noFill/>
          <a:ln w="9525">
            <a:noFill/>
            <a:miter lim="800000"/>
            <a:headEnd/>
            <a:tailEnd/>
          </a:ln>
        </p:spPr>
      </p:pic>
      <p:pic>
        <p:nvPicPr>
          <p:cNvPr id="7176" name="Picture 47"/>
          <p:cNvPicPr>
            <a:picLocks noChangeAspect="1" noChangeArrowheads="1"/>
          </p:cNvPicPr>
          <p:nvPr/>
        </p:nvPicPr>
        <p:blipFill>
          <a:blip r:embed="rId4" cstate="print"/>
          <a:srcRect/>
          <a:stretch>
            <a:fillRect/>
          </a:stretch>
        </p:blipFill>
        <p:spPr bwMode="auto">
          <a:xfrm>
            <a:off x="2646363" y="5684838"/>
            <a:ext cx="1233487" cy="517525"/>
          </a:xfrm>
          <a:prstGeom prst="rect">
            <a:avLst/>
          </a:prstGeom>
          <a:noFill/>
          <a:ln w="9525">
            <a:noFill/>
            <a:miter lim="800000"/>
            <a:headEnd/>
            <a:tailEnd/>
          </a:ln>
        </p:spPr>
      </p:pic>
      <p:sp>
        <p:nvSpPr>
          <p:cNvPr id="7177" name="Rectangle 49"/>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7170" name="Object 48"/>
          <p:cNvGraphicFramePr>
            <a:graphicFrameLocks noChangeAspect="1"/>
          </p:cNvGraphicFramePr>
          <p:nvPr/>
        </p:nvGraphicFramePr>
        <p:xfrm>
          <a:off x="4235450" y="5845175"/>
          <a:ext cx="261938" cy="196850"/>
        </p:xfrm>
        <a:graphic>
          <a:graphicData uri="http://schemas.openxmlformats.org/presentationml/2006/ole">
            <mc:AlternateContent xmlns:mc="http://schemas.openxmlformats.org/markup-compatibility/2006">
              <mc:Choice xmlns:v="urn:schemas-microsoft-com:vml" Requires="v">
                <p:oleObj spid="_x0000_s7264" name="Denklem" r:id="rId5" imgW="126780" imgH="114102" progId="Equation.3">
                  <p:embed/>
                </p:oleObj>
              </mc:Choice>
              <mc:Fallback>
                <p:oleObj name="Denklem" r:id="rId5" imgW="126780" imgH="114102" progId="Equation.3">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5450" y="5845175"/>
                        <a:ext cx="261938"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3 Altbilgi Yer Tutucusu"/>
          <p:cNvSpPr>
            <a:spLocks noGrp="1"/>
          </p:cNvSpPr>
          <p:nvPr>
            <p:ph type="ftr" sz="quarter" idx="10"/>
          </p:nvPr>
        </p:nvSpPr>
        <p:spPr>
          <a:noFill/>
        </p:spPr>
        <p:txBody>
          <a:bodyPr/>
          <a:lstStyle/>
          <a:p>
            <a:r>
              <a:rPr lang="tr-TR" dirty="0" err="1" smtClean="0"/>
              <a:t>Logic</a:t>
            </a:r>
            <a:r>
              <a:rPr lang="tr-TR" dirty="0" smtClean="0"/>
              <a:t> </a:t>
            </a:r>
            <a:r>
              <a:rPr lang="tr-TR" dirty="0" err="1" smtClean="0"/>
              <a:t>Circuits</a:t>
            </a:r>
            <a:r>
              <a:rPr lang="tr-TR" dirty="0" smtClean="0"/>
              <a:t> </a:t>
            </a:r>
            <a:endParaRPr lang="en-US" dirty="0"/>
          </a:p>
        </p:txBody>
      </p:sp>
      <p:sp>
        <p:nvSpPr>
          <p:cNvPr id="8197" name="Rectangle 2"/>
          <p:cNvSpPr>
            <a:spLocks noGrp="1" noChangeArrowheads="1"/>
          </p:cNvSpPr>
          <p:nvPr>
            <p:ph type="title"/>
          </p:nvPr>
        </p:nvSpPr>
        <p:spPr/>
        <p:txBody>
          <a:bodyPr/>
          <a:lstStyle/>
          <a:p>
            <a:r>
              <a:rPr lang="tr-TR" sz="2400" b="1" dirty="0" smtClean="0"/>
              <a:t>EXOR </a:t>
            </a:r>
            <a:r>
              <a:rPr lang="tr-TR" sz="2400" b="1" dirty="0" err="1" smtClean="0"/>
              <a:t>Gate</a:t>
            </a:r>
            <a:endParaRPr lang="tr-TR" sz="2400" dirty="0" smtClean="0"/>
          </a:p>
        </p:txBody>
      </p:sp>
      <p:sp>
        <p:nvSpPr>
          <p:cNvPr id="464899" name="Rectangle 3"/>
          <p:cNvSpPr>
            <a:spLocks noGrp="1" noChangeArrowheads="1"/>
          </p:cNvSpPr>
          <p:nvPr>
            <p:ph type="body" idx="1"/>
          </p:nvPr>
        </p:nvSpPr>
        <p:spPr>
          <a:xfrm>
            <a:off x="361950" y="893763"/>
            <a:ext cx="8375650" cy="5432896"/>
          </a:xfrm>
        </p:spPr>
        <p:txBody>
          <a:bodyPr/>
          <a:lstStyle/>
          <a:p>
            <a:pPr marL="0" indent="0" algn="just">
              <a:buNone/>
              <a:defRPr/>
            </a:pPr>
            <a:r>
              <a:rPr lang="tr-TR" sz="2200" dirty="0" smtClean="0"/>
              <a:t>EXOR </a:t>
            </a:r>
            <a:r>
              <a:rPr lang="en-US" sz="2200" dirty="0" smtClean="0"/>
              <a:t>gate can be implemented with </a:t>
            </a:r>
            <a:r>
              <a:rPr lang="tr-TR" sz="2200" dirty="0" smtClean="0"/>
              <a:t>AND </a:t>
            </a:r>
            <a:r>
              <a:rPr lang="en-US" sz="2200" dirty="0" smtClean="0"/>
              <a:t>and</a:t>
            </a:r>
            <a:r>
              <a:rPr lang="tr-TR" sz="2200" dirty="0" smtClean="0"/>
              <a:t> </a:t>
            </a:r>
            <a:r>
              <a:rPr lang="tr-TR" sz="2200" dirty="0" smtClean="0"/>
              <a:t>OR </a:t>
            </a:r>
            <a:r>
              <a:rPr lang="en-US" sz="2200" dirty="0" smtClean="0"/>
              <a:t>gates</a:t>
            </a:r>
            <a:r>
              <a:rPr lang="tr-TR" sz="2200" dirty="0" smtClean="0"/>
              <a:t>. </a:t>
            </a:r>
            <a:r>
              <a:rPr lang="en-US" sz="2200" dirty="0" smtClean="0"/>
              <a:t>But since we need this operation frequently, there’s a basic logic gate for it. It checks if the inputs are different or not. </a:t>
            </a:r>
            <a:r>
              <a:rPr lang="tr-TR" sz="2200" dirty="0" err="1"/>
              <a:t>It</a:t>
            </a:r>
            <a:r>
              <a:rPr lang="tr-TR" sz="2200" dirty="0"/>
              <a:t> is </a:t>
            </a:r>
            <a:r>
              <a:rPr lang="tr-TR" sz="2200" dirty="0" err="1"/>
              <a:t>represented</a:t>
            </a:r>
            <a:r>
              <a:rPr lang="tr-TR" sz="2200" dirty="0"/>
              <a:t> </a:t>
            </a:r>
            <a:r>
              <a:rPr lang="tr-TR" sz="2200" dirty="0" err="1"/>
              <a:t>with</a:t>
            </a:r>
            <a:r>
              <a:rPr lang="tr-TR" sz="2200" dirty="0"/>
              <a:t> </a:t>
            </a:r>
            <a:r>
              <a:rPr lang="tr-TR" sz="2200" dirty="0" err="1"/>
              <a:t>the</a:t>
            </a:r>
            <a:r>
              <a:rPr lang="tr-TR" sz="2200" dirty="0"/>
              <a:t> </a:t>
            </a:r>
            <a:r>
              <a:rPr lang="tr-TR" sz="2200" dirty="0" err="1"/>
              <a:t>following</a:t>
            </a:r>
            <a:r>
              <a:rPr lang="tr-TR" sz="2200" dirty="0"/>
              <a:t> </a:t>
            </a:r>
            <a:r>
              <a:rPr lang="tr-TR" sz="2200" dirty="0" err="1"/>
              <a:t>symbols</a:t>
            </a:r>
            <a:r>
              <a:rPr lang="tr-TR" sz="2200" dirty="0"/>
              <a:t>.</a:t>
            </a:r>
          </a:p>
          <a:p>
            <a:pPr marL="0" indent="0" algn="just">
              <a:buFontTx/>
              <a:buNone/>
              <a:defRPr/>
            </a:pPr>
            <a:endParaRPr lang="tr-TR" sz="2200" dirty="0" smtClean="0"/>
          </a:p>
          <a:p>
            <a:pPr>
              <a:buFontTx/>
              <a:buNone/>
              <a:defRPr/>
            </a:pPr>
            <a:r>
              <a:rPr lang="en-US" sz="2200" dirty="0" smtClean="0"/>
              <a:t>Truth Table</a:t>
            </a:r>
            <a:endParaRPr lang="tr-TR" sz="2200" dirty="0" smtClean="0"/>
          </a:p>
          <a:p>
            <a:pPr>
              <a:buFontTx/>
              <a:buNone/>
              <a:defRPr/>
            </a:pPr>
            <a:r>
              <a:rPr lang="tr-TR" sz="2200" dirty="0" smtClean="0"/>
              <a:t>			</a:t>
            </a:r>
            <a:r>
              <a:rPr lang="en-US" sz="2200" dirty="0" smtClean="0"/>
              <a:t>Logic Expression</a:t>
            </a:r>
            <a:endParaRPr lang="tr-TR" sz="2200" dirty="0" smtClean="0"/>
          </a:p>
          <a:p>
            <a:pPr>
              <a:buFontTx/>
              <a:buNone/>
              <a:defRPr/>
            </a:pPr>
            <a:endParaRPr lang="tr-TR" sz="2200" dirty="0" smtClean="0"/>
          </a:p>
          <a:p>
            <a:pPr>
              <a:buFontTx/>
              <a:buNone/>
              <a:defRPr/>
            </a:pPr>
            <a:endParaRPr lang="en-US" sz="2200" dirty="0" smtClean="0"/>
          </a:p>
          <a:p>
            <a:pPr>
              <a:buFontTx/>
              <a:buNone/>
              <a:defRPr/>
            </a:pPr>
            <a:endParaRPr lang="tr-TR" sz="2200" dirty="0" smtClean="0"/>
          </a:p>
          <a:p>
            <a:pPr marL="0" indent="0" algn="just">
              <a:buFont typeface="Wingdings" pitchFamily="2" charset="2"/>
              <a:buChar char="v"/>
              <a:defRPr/>
            </a:pPr>
            <a:r>
              <a:rPr lang="tr-TR" sz="2400" dirty="0" smtClean="0"/>
              <a:t> </a:t>
            </a:r>
            <a:r>
              <a:rPr lang="en-US" sz="2400" dirty="0" smtClean="0"/>
              <a:t>If an EXOR gate has more than two inputs, when we input an odd number of 1’s, the output will be 1.</a:t>
            </a:r>
          </a:p>
          <a:p>
            <a:pPr marL="0" indent="0" algn="just">
              <a:buNone/>
              <a:defRPr/>
            </a:pPr>
            <a:r>
              <a:rPr lang="en-US" sz="2400" dirty="0" smtClean="0"/>
              <a:t>E.g. </a:t>
            </a:r>
            <a:r>
              <a:rPr lang="en-US" sz="2400" dirty="0"/>
              <a:t>1 </a:t>
            </a:r>
            <a:r>
              <a:rPr lang="tr-TR" sz="2400" dirty="0">
                <a:sym typeface="Symbol"/>
              </a:rPr>
              <a:t></a:t>
            </a:r>
            <a:r>
              <a:rPr lang="en-US" sz="2400" dirty="0">
                <a:sym typeface="Symbol"/>
              </a:rPr>
              <a:t> 0 </a:t>
            </a:r>
            <a:r>
              <a:rPr lang="tr-TR" sz="2400" dirty="0">
                <a:sym typeface="Symbol"/>
              </a:rPr>
              <a:t></a:t>
            </a:r>
            <a:r>
              <a:rPr lang="en-US" sz="2400" dirty="0">
                <a:sym typeface="Symbol"/>
              </a:rPr>
              <a:t> 1</a:t>
            </a:r>
            <a:r>
              <a:rPr lang="tr-TR" sz="2400" dirty="0">
                <a:sym typeface="Symbol"/>
              </a:rPr>
              <a:t>  </a:t>
            </a:r>
            <a:r>
              <a:rPr lang="en-US" sz="2400" dirty="0">
                <a:sym typeface="Symbol"/>
              </a:rPr>
              <a:t>1 = </a:t>
            </a:r>
            <a:r>
              <a:rPr lang="en-US" sz="2400" dirty="0">
                <a:solidFill>
                  <a:srgbClr val="FF0000"/>
                </a:solidFill>
                <a:sym typeface="Symbol"/>
              </a:rPr>
              <a:t>1</a:t>
            </a:r>
            <a:r>
              <a:rPr lang="en-US" sz="2400" dirty="0">
                <a:sym typeface="Symbol"/>
              </a:rPr>
              <a:t>, </a:t>
            </a:r>
            <a:r>
              <a:rPr lang="en-US" sz="2400" dirty="0" smtClean="0">
                <a:sym typeface="Symbol"/>
              </a:rPr>
              <a:t>  </a:t>
            </a:r>
            <a:r>
              <a:rPr lang="en-US" sz="2400" dirty="0" smtClean="0"/>
              <a:t>1 </a:t>
            </a:r>
            <a:r>
              <a:rPr lang="tr-TR" sz="2400" dirty="0">
                <a:sym typeface="Symbol"/>
              </a:rPr>
              <a:t></a:t>
            </a:r>
            <a:r>
              <a:rPr lang="en-US" sz="2400" dirty="0">
                <a:sym typeface="Symbol"/>
              </a:rPr>
              <a:t> 0 </a:t>
            </a:r>
            <a:r>
              <a:rPr lang="tr-TR" sz="2400" dirty="0">
                <a:sym typeface="Symbol"/>
              </a:rPr>
              <a:t></a:t>
            </a:r>
            <a:r>
              <a:rPr lang="en-US" sz="2400" dirty="0">
                <a:sym typeface="Symbol"/>
              </a:rPr>
              <a:t> 1</a:t>
            </a:r>
            <a:r>
              <a:rPr lang="tr-TR" sz="2400" dirty="0">
                <a:sym typeface="Symbol"/>
              </a:rPr>
              <a:t>  </a:t>
            </a:r>
            <a:r>
              <a:rPr lang="en-US" sz="2400" dirty="0" smtClean="0">
                <a:sym typeface="Symbol"/>
              </a:rPr>
              <a:t>1</a:t>
            </a:r>
            <a:r>
              <a:rPr lang="en-US" sz="2400" dirty="0"/>
              <a:t> </a:t>
            </a:r>
            <a:r>
              <a:rPr lang="tr-TR" sz="2400" dirty="0">
                <a:sym typeface="Symbol"/>
              </a:rPr>
              <a:t></a:t>
            </a:r>
            <a:r>
              <a:rPr lang="en-US" sz="2400" dirty="0">
                <a:sym typeface="Symbol"/>
              </a:rPr>
              <a:t> </a:t>
            </a:r>
            <a:r>
              <a:rPr lang="en-US" sz="2400" dirty="0" smtClean="0">
                <a:sym typeface="Symbol"/>
              </a:rPr>
              <a:t>1  </a:t>
            </a:r>
            <a:r>
              <a:rPr lang="en-US" sz="2400" dirty="0">
                <a:sym typeface="Symbol"/>
              </a:rPr>
              <a:t>= </a:t>
            </a:r>
            <a:r>
              <a:rPr lang="en-US" sz="2400" dirty="0" smtClean="0">
                <a:solidFill>
                  <a:srgbClr val="FF0000"/>
                </a:solidFill>
                <a:sym typeface="Symbol"/>
              </a:rPr>
              <a:t>0</a:t>
            </a:r>
            <a:r>
              <a:rPr lang="en-US" sz="2400" dirty="0" smtClean="0">
                <a:sym typeface="Symbol"/>
              </a:rPr>
              <a:t>, </a:t>
            </a:r>
            <a:endParaRPr lang="en-US" sz="2400" dirty="0" smtClean="0"/>
          </a:p>
          <a:p>
            <a:pPr marL="0" indent="0" algn="just">
              <a:buFont typeface="Wingdings" pitchFamily="2" charset="2"/>
              <a:buChar char="v"/>
              <a:defRPr/>
            </a:pPr>
            <a:r>
              <a:rPr lang="tr-TR" sz="2400" dirty="0" smtClean="0"/>
              <a:t> </a:t>
            </a:r>
            <a:r>
              <a:rPr lang="en-US" sz="2400" dirty="0" smtClean="0"/>
              <a:t>We can apply associative law. </a:t>
            </a:r>
            <a:r>
              <a:rPr lang="tr-TR" sz="2400" dirty="0" smtClean="0"/>
              <a:t> </a:t>
            </a:r>
            <a:r>
              <a:rPr lang="tr-TR" sz="2400" dirty="0" smtClean="0"/>
              <a:t>a</a:t>
            </a:r>
            <a:r>
              <a:rPr lang="tr-TR" sz="2400" dirty="0" smtClean="0">
                <a:sym typeface="Symbol"/>
              </a:rPr>
              <a:t>(bc) = (</a:t>
            </a:r>
            <a:r>
              <a:rPr lang="tr-TR" sz="2400" dirty="0" smtClean="0"/>
              <a:t>a</a:t>
            </a:r>
            <a:r>
              <a:rPr lang="tr-TR" sz="2400" dirty="0" smtClean="0">
                <a:sym typeface="Symbol"/>
              </a:rPr>
              <a:t>b)c = </a:t>
            </a:r>
            <a:r>
              <a:rPr lang="tr-TR" sz="2400" dirty="0" smtClean="0"/>
              <a:t>a</a:t>
            </a:r>
            <a:r>
              <a:rPr lang="tr-TR" sz="2400" dirty="0" smtClean="0">
                <a:sym typeface="Symbol"/>
              </a:rPr>
              <a:t>bc</a:t>
            </a:r>
            <a:endParaRPr lang="tr-TR" sz="2400" dirty="0" smtClean="0"/>
          </a:p>
          <a:p>
            <a:pPr>
              <a:buFontTx/>
              <a:buNone/>
              <a:defRPr/>
            </a:pPr>
            <a:endParaRPr lang="tr-TR" sz="2200" dirty="0" smtClean="0"/>
          </a:p>
        </p:txBody>
      </p:sp>
      <p:pic>
        <p:nvPicPr>
          <p:cNvPr id="8199" name="Picture 4"/>
          <p:cNvPicPr>
            <a:picLocks noChangeAspect="1" noChangeArrowheads="1"/>
          </p:cNvPicPr>
          <p:nvPr/>
        </p:nvPicPr>
        <p:blipFill>
          <a:blip r:embed="rId3" cstate="print"/>
          <a:srcRect/>
          <a:stretch>
            <a:fillRect/>
          </a:stretch>
        </p:blipFill>
        <p:spPr bwMode="auto">
          <a:xfrm>
            <a:off x="2354263" y="2252752"/>
            <a:ext cx="1389062" cy="574675"/>
          </a:xfrm>
          <a:prstGeom prst="rect">
            <a:avLst/>
          </a:prstGeom>
          <a:noFill/>
          <a:ln w="9525">
            <a:noFill/>
            <a:miter lim="800000"/>
            <a:headEnd/>
            <a:tailEnd/>
          </a:ln>
        </p:spPr>
      </p:pic>
      <p:pic>
        <p:nvPicPr>
          <p:cNvPr id="8200" name="Picture 5"/>
          <p:cNvPicPr>
            <a:picLocks noChangeAspect="1" noChangeArrowheads="1"/>
          </p:cNvPicPr>
          <p:nvPr/>
        </p:nvPicPr>
        <p:blipFill>
          <a:blip r:embed="rId4" cstate="print"/>
          <a:srcRect/>
          <a:stretch>
            <a:fillRect/>
          </a:stretch>
        </p:blipFill>
        <p:spPr bwMode="auto">
          <a:xfrm>
            <a:off x="4467225" y="2335302"/>
            <a:ext cx="1296988" cy="527050"/>
          </a:xfrm>
          <a:prstGeom prst="rect">
            <a:avLst/>
          </a:prstGeom>
          <a:noFill/>
          <a:ln w="9525">
            <a:noFill/>
            <a:miter lim="800000"/>
            <a:headEnd/>
            <a:tailEnd/>
          </a:ln>
        </p:spPr>
      </p:pic>
      <p:sp>
        <p:nvSpPr>
          <p:cNvPr id="8201" name="Rectangle 7"/>
          <p:cNvSpPr>
            <a:spLocks noChangeArrowheads="1"/>
          </p:cNvSpPr>
          <p:nvPr/>
        </p:nvSpPr>
        <p:spPr bwMode="auto">
          <a:xfrm>
            <a:off x="0" y="3328988"/>
            <a:ext cx="9144000" cy="0"/>
          </a:xfrm>
          <a:prstGeom prst="rect">
            <a:avLst/>
          </a:prstGeom>
          <a:noFill/>
          <a:ln w="9525">
            <a:noFill/>
            <a:miter lim="800000"/>
            <a:headEnd/>
            <a:tailEnd/>
          </a:ln>
        </p:spPr>
        <p:txBody>
          <a:bodyPr lIns="36000" tIns="36000" rIns="36000" bIns="36000" anchor="ctr">
            <a:spAutoFit/>
          </a:bodyPr>
          <a:lstStyle/>
          <a:p>
            <a:endParaRPr lang="tr-TR"/>
          </a:p>
        </p:txBody>
      </p:sp>
      <p:graphicFrame>
        <p:nvGraphicFramePr>
          <p:cNvPr id="8194" name="Object 6"/>
          <p:cNvGraphicFramePr>
            <a:graphicFrameLocks noChangeAspect="1"/>
          </p:cNvGraphicFramePr>
          <p:nvPr>
            <p:extLst>
              <p:ext uri="{D42A27DB-BD31-4B8C-83A1-F6EECF244321}">
                <p14:modId xmlns:p14="http://schemas.microsoft.com/office/powerpoint/2010/main" val="1359956620"/>
              </p:ext>
            </p:extLst>
          </p:nvPr>
        </p:nvGraphicFramePr>
        <p:xfrm>
          <a:off x="2265998" y="3668085"/>
          <a:ext cx="1101725" cy="366712"/>
        </p:xfrm>
        <a:graphic>
          <a:graphicData uri="http://schemas.openxmlformats.org/presentationml/2006/ole">
            <mc:AlternateContent xmlns:mc="http://schemas.openxmlformats.org/markup-compatibility/2006">
              <mc:Choice xmlns:v="urn:schemas-microsoft-com:vml" Requires="v">
                <p:oleObj spid="_x0000_s8382" name="Denklem" r:id="rId5" imgW="596641" imgH="203112" progId="Equation.3">
                  <p:embed/>
                </p:oleObj>
              </mc:Choice>
              <mc:Fallback>
                <p:oleObj name="Denklem" r:id="rId5" imgW="596641"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998" y="3668085"/>
                        <a:ext cx="110172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Rectangle 9"/>
          <p:cNvSpPr>
            <a:spLocks noChangeArrowheads="1"/>
          </p:cNvSpPr>
          <p:nvPr/>
        </p:nvSpPr>
        <p:spPr bwMode="auto">
          <a:xfrm>
            <a:off x="0" y="332898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8195" name="Object 8"/>
          <p:cNvGraphicFramePr>
            <a:graphicFrameLocks noChangeAspect="1"/>
          </p:cNvGraphicFramePr>
          <p:nvPr>
            <p:extLst>
              <p:ext uri="{D42A27DB-BD31-4B8C-83A1-F6EECF244321}">
                <p14:modId xmlns:p14="http://schemas.microsoft.com/office/powerpoint/2010/main" val="1486121658"/>
              </p:ext>
            </p:extLst>
          </p:nvPr>
        </p:nvGraphicFramePr>
        <p:xfrm>
          <a:off x="3699102" y="3663322"/>
          <a:ext cx="1455738" cy="358775"/>
        </p:xfrm>
        <a:graphic>
          <a:graphicData uri="http://schemas.openxmlformats.org/presentationml/2006/ole">
            <mc:AlternateContent xmlns:mc="http://schemas.openxmlformats.org/markup-compatibility/2006">
              <mc:Choice xmlns:v="urn:schemas-microsoft-com:vml" Requires="v">
                <p:oleObj spid="_x0000_s8383" name="Denklem" r:id="rId7" imgW="812447" imgH="203112" progId="Equation.3">
                  <p:embed/>
                </p:oleObj>
              </mc:Choice>
              <mc:Fallback>
                <p:oleObj name="Denklem" r:id="rId7" imgW="812447"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9102" y="3663322"/>
                        <a:ext cx="145573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10 Tablo"/>
          <p:cNvGraphicFramePr>
            <a:graphicFrameLocks noGrp="1"/>
          </p:cNvGraphicFramePr>
          <p:nvPr>
            <p:extLst>
              <p:ext uri="{D42A27DB-BD31-4B8C-83A1-F6EECF244321}">
                <p14:modId xmlns:p14="http://schemas.microsoft.com/office/powerpoint/2010/main" val="1492827575"/>
              </p:ext>
            </p:extLst>
          </p:nvPr>
        </p:nvGraphicFramePr>
        <p:xfrm>
          <a:off x="480435" y="3157774"/>
          <a:ext cx="1324029" cy="1371600"/>
        </p:xfrm>
        <a:graphic>
          <a:graphicData uri="http://schemas.openxmlformats.org/drawingml/2006/table">
            <a:tbl>
              <a:tblPr/>
              <a:tblGrid>
                <a:gridCol w="441343">
                  <a:extLst>
                    <a:ext uri="{9D8B030D-6E8A-4147-A177-3AD203B41FA5}">
                      <a16:colId xmlns:a16="http://schemas.microsoft.com/office/drawing/2014/main" val="20000"/>
                    </a:ext>
                  </a:extLst>
                </a:gridCol>
                <a:gridCol w="441343">
                  <a:extLst>
                    <a:ext uri="{9D8B030D-6E8A-4147-A177-3AD203B41FA5}">
                      <a16:colId xmlns:a16="http://schemas.microsoft.com/office/drawing/2014/main" val="20001"/>
                    </a:ext>
                  </a:extLst>
                </a:gridCol>
                <a:gridCol w="441343">
                  <a:extLst>
                    <a:ext uri="{9D8B030D-6E8A-4147-A177-3AD203B41FA5}">
                      <a16:colId xmlns:a16="http://schemas.microsoft.com/office/drawing/2014/main" val="20002"/>
                    </a:ext>
                  </a:extLst>
                </a:gridCol>
              </a:tblGrid>
              <a:tr h="0">
                <a:tc>
                  <a:txBody>
                    <a:bodyPr/>
                    <a:lstStyle/>
                    <a:p>
                      <a:pPr algn="ctr">
                        <a:spcAft>
                          <a:spcPts val="0"/>
                        </a:spcAft>
                        <a:tabLst>
                          <a:tab pos="847725" algn="l"/>
                        </a:tabLst>
                      </a:pPr>
                      <a:r>
                        <a:rPr lang="tr-TR" sz="1800" b="1">
                          <a:latin typeface="Times New Roman"/>
                          <a:ea typeface="Times New Roman"/>
                        </a:rPr>
                        <a:t>x</a:t>
                      </a:r>
                      <a:endParaRPr lang="tr-TR" sz="18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tabLst>
                          <a:tab pos="847725" algn="l"/>
                        </a:tabLst>
                      </a:pPr>
                      <a:r>
                        <a:rPr lang="tr-TR" sz="1800" dirty="0" smtClean="0">
                          <a:latin typeface="Times New Roman"/>
                          <a:ea typeface="Times New Roman"/>
                        </a:rPr>
                        <a:t>1</a:t>
                      </a:r>
                      <a:endParaRPr lang="tr-TR"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Altbilgi Yer Tutucusu"/>
          <p:cNvSpPr>
            <a:spLocks noGrp="1"/>
          </p:cNvSpPr>
          <p:nvPr>
            <p:ph type="ftr" sz="quarter" idx="10"/>
          </p:nvPr>
        </p:nvSpPr>
        <p:spPr>
          <a:noFill/>
        </p:spPr>
        <p:txBody>
          <a:bodyPr/>
          <a:lstStyle/>
          <a:p>
            <a:r>
              <a:rPr lang="tr-TR" dirty="0" err="1" smtClean="0"/>
              <a:t>Logic</a:t>
            </a:r>
            <a:r>
              <a:rPr lang="tr-TR" dirty="0" smtClean="0"/>
              <a:t> </a:t>
            </a:r>
            <a:r>
              <a:rPr lang="tr-TR" dirty="0" err="1" smtClean="0"/>
              <a:t>Circuits</a:t>
            </a:r>
            <a:r>
              <a:rPr lang="tr-TR" dirty="0" smtClean="0"/>
              <a:t> </a:t>
            </a:r>
            <a:endParaRPr lang="en-US" dirty="0"/>
          </a:p>
        </p:txBody>
      </p:sp>
      <p:sp>
        <p:nvSpPr>
          <p:cNvPr id="17411" name="Rectangle 2"/>
          <p:cNvSpPr>
            <a:spLocks noGrp="1" noChangeArrowheads="1"/>
          </p:cNvSpPr>
          <p:nvPr>
            <p:ph type="title"/>
          </p:nvPr>
        </p:nvSpPr>
        <p:spPr>
          <a:xfrm>
            <a:off x="361950" y="236538"/>
            <a:ext cx="7772400" cy="790575"/>
          </a:xfrm>
        </p:spPr>
        <p:txBody>
          <a:bodyPr/>
          <a:lstStyle/>
          <a:p>
            <a:r>
              <a:rPr lang="tr-TR" sz="2400" b="1" dirty="0"/>
              <a:t>EXOR </a:t>
            </a:r>
            <a:r>
              <a:rPr lang="tr-TR" sz="2400" b="1" dirty="0" err="1"/>
              <a:t>Gate</a:t>
            </a:r>
            <a:endParaRPr lang="tr-TR" sz="2400" dirty="0" smtClean="0"/>
          </a:p>
        </p:txBody>
      </p:sp>
      <p:sp>
        <p:nvSpPr>
          <p:cNvPr id="465923" name="Rectangle 3"/>
          <p:cNvSpPr>
            <a:spLocks noGrp="1" noChangeArrowheads="1"/>
          </p:cNvSpPr>
          <p:nvPr>
            <p:ph type="body" idx="1"/>
          </p:nvPr>
        </p:nvSpPr>
        <p:spPr>
          <a:xfrm>
            <a:off x="361950" y="882650"/>
            <a:ext cx="8375650" cy="5078413"/>
          </a:xfrm>
        </p:spPr>
        <p:txBody>
          <a:bodyPr/>
          <a:lstStyle/>
          <a:p>
            <a:pPr marL="0" indent="0" algn="just">
              <a:buFontTx/>
              <a:buNone/>
            </a:pPr>
            <a:r>
              <a:rPr lang="en-US" sz="2200" dirty="0"/>
              <a:t>If we input the signals x and y to an </a:t>
            </a:r>
            <a:r>
              <a:rPr lang="en-US" sz="2200" dirty="0" smtClean="0"/>
              <a:t>EXOR </a:t>
            </a:r>
            <a:r>
              <a:rPr lang="en-US" sz="2200" dirty="0"/>
              <a:t>gate, the output signal (z) would be as shown in the timing diagram below.</a:t>
            </a:r>
          </a:p>
          <a:p>
            <a:pPr>
              <a:buFontTx/>
              <a:buNone/>
              <a:defRPr/>
            </a:pPr>
            <a:endParaRPr lang="tr-TR" dirty="0" smtClean="0"/>
          </a:p>
        </p:txBody>
      </p:sp>
      <p:grpSp>
        <p:nvGrpSpPr>
          <p:cNvPr id="17413" name="Group 4"/>
          <p:cNvGrpSpPr>
            <a:grpSpLocks/>
          </p:cNvGrpSpPr>
          <p:nvPr/>
        </p:nvGrpSpPr>
        <p:grpSpPr bwMode="auto">
          <a:xfrm>
            <a:off x="3400425" y="2130425"/>
            <a:ext cx="2790825" cy="2663825"/>
            <a:chOff x="4837" y="1237"/>
            <a:chExt cx="2580" cy="3030"/>
          </a:xfrm>
        </p:grpSpPr>
        <p:sp>
          <p:nvSpPr>
            <p:cNvPr id="17414" name="Line 5"/>
            <p:cNvSpPr>
              <a:spLocks noChangeShapeType="1"/>
            </p:cNvSpPr>
            <p:nvPr/>
          </p:nvSpPr>
          <p:spPr bwMode="auto">
            <a:xfrm flipV="1">
              <a:off x="5014" y="1405"/>
              <a:ext cx="0" cy="1752"/>
            </a:xfrm>
            <a:prstGeom prst="line">
              <a:avLst/>
            </a:prstGeom>
            <a:noFill/>
            <a:ln w="9525">
              <a:solidFill>
                <a:srgbClr val="000000"/>
              </a:solidFill>
              <a:round/>
              <a:headEnd/>
              <a:tailEnd type="triangle" w="med" len="med"/>
            </a:ln>
          </p:spPr>
          <p:txBody>
            <a:bodyPr/>
            <a:lstStyle/>
            <a:p>
              <a:endParaRPr lang="tr-TR"/>
            </a:p>
          </p:txBody>
        </p:sp>
        <p:sp>
          <p:nvSpPr>
            <p:cNvPr id="17415" name="Line 6"/>
            <p:cNvSpPr>
              <a:spLocks noChangeShapeType="1"/>
            </p:cNvSpPr>
            <p:nvPr/>
          </p:nvSpPr>
          <p:spPr bwMode="auto">
            <a:xfrm>
              <a:off x="5017" y="2272"/>
              <a:ext cx="2171" cy="0"/>
            </a:xfrm>
            <a:prstGeom prst="line">
              <a:avLst/>
            </a:prstGeom>
            <a:noFill/>
            <a:ln w="9525">
              <a:solidFill>
                <a:srgbClr val="000000"/>
              </a:solidFill>
              <a:round/>
              <a:headEnd/>
              <a:tailEnd type="triangle" w="med" len="med"/>
            </a:ln>
          </p:spPr>
          <p:txBody>
            <a:bodyPr/>
            <a:lstStyle/>
            <a:p>
              <a:endParaRPr lang="tr-TR"/>
            </a:p>
          </p:txBody>
        </p:sp>
        <p:sp>
          <p:nvSpPr>
            <p:cNvPr id="17416" name="Line 7"/>
            <p:cNvSpPr>
              <a:spLocks noChangeShapeType="1"/>
            </p:cNvSpPr>
            <p:nvPr/>
          </p:nvSpPr>
          <p:spPr bwMode="auto">
            <a:xfrm>
              <a:off x="5017" y="3172"/>
              <a:ext cx="2171" cy="0"/>
            </a:xfrm>
            <a:prstGeom prst="line">
              <a:avLst/>
            </a:prstGeom>
            <a:noFill/>
            <a:ln w="9525">
              <a:solidFill>
                <a:srgbClr val="000000"/>
              </a:solidFill>
              <a:round/>
              <a:headEnd/>
              <a:tailEnd type="triangle" w="med" len="med"/>
            </a:ln>
          </p:spPr>
          <p:txBody>
            <a:bodyPr/>
            <a:lstStyle/>
            <a:p>
              <a:endParaRPr lang="tr-TR"/>
            </a:p>
          </p:txBody>
        </p:sp>
        <p:sp>
          <p:nvSpPr>
            <p:cNvPr id="17417" name="Line 8"/>
            <p:cNvSpPr>
              <a:spLocks noChangeShapeType="1"/>
            </p:cNvSpPr>
            <p:nvPr/>
          </p:nvSpPr>
          <p:spPr bwMode="auto">
            <a:xfrm>
              <a:off x="5017" y="1912"/>
              <a:ext cx="360" cy="0"/>
            </a:xfrm>
            <a:prstGeom prst="line">
              <a:avLst/>
            </a:prstGeom>
            <a:noFill/>
            <a:ln w="15875">
              <a:solidFill>
                <a:srgbClr val="000000"/>
              </a:solidFill>
              <a:round/>
              <a:headEnd/>
              <a:tailEnd/>
            </a:ln>
          </p:spPr>
          <p:txBody>
            <a:bodyPr/>
            <a:lstStyle/>
            <a:p>
              <a:endParaRPr lang="tr-TR"/>
            </a:p>
          </p:txBody>
        </p:sp>
        <p:sp>
          <p:nvSpPr>
            <p:cNvPr id="17418" name="Line 9"/>
            <p:cNvSpPr>
              <a:spLocks noChangeShapeType="1"/>
            </p:cNvSpPr>
            <p:nvPr/>
          </p:nvSpPr>
          <p:spPr bwMode="auto">
            <a:xfrm>
              <a:off x="5377" y="1912"/>
              <a:ext cx="0" cy="360"/>
            </a:xfrm>
            <a:prstGeom prst="line">
              <a:avLst/>
            </a:prstGeom>
            <a:noFill/>
            <a:ln w="15875">
              <a:solidFill>
                <a:srgbClr val="000000"/>
              </a:solidFill>
              <a:round/>
              <a:headEnd/>
              <a:tailEnd/>
            </a:ln>
          </p:spPr>
          <p:txBody>
            <a:bodyPr/>
            <a:lstStyle/>
            <a:p>
              <a:endParaRPr lang="tr-TR"/>
            </a:p>
          </p:txBody>
        </p:sp>
        <p:sp>
          <p:nvSpPr>
            <p:cNvPr id="17419" name="Line 10"/>
            <p:cNvSpPr>
              <a:spLocks noChangeShapeType="1"/>
            </p:cNvSpPr>
            <p:nvPr/>
          </p:nvSpPr>
          <p:spPr bwMode="auto">
            <a:xfrm>
              <a:off x="5737" y="1912"/>
              <a:ext cx="0" cy="360"/>
            </a:xfrm>
            <a:prstGeom prst="line">
              <a:avLst/>
            </a:prstGeom>
            <a:noFill/>
            <a:ln w="15875">
              <a:solidFill>
                <a:srgbClr val="000000"/>
              </a:solidFill>
              <a:round/>
              <a:headEnd/>
              <a:tailEnd/>
            </a:ln>
          </p:spPr>
          <p:txBody>
            <a:bodyPr/>
            <a:lstStyle/>
            <a:p>
              <a:endParaRPr lang="tr-TR"/>
            </a:p>
          </p:txBody>
        </p:sp>
        <p:sp>
          <p:nvSpPr>
            <p:cNvPr id="17420" name="Line 11"/>
            <p:cNvSpPr>
              <a:spLocks noChangeShapeType="1"/>
            </p:cNvSpPr>
            <p:nvPr/>
          </p:nvSpPr>
          <p:spPr bwMode="auto">
            <a:xfrm>
              <a:off x="6457" y="1912"/>
              <a:ext cx="0" cy="360"/>
            </a:xfrm>
            <a:prstGeom prst="line">
              <a:avLst/>
            </a:prstGeom>
            <a:noFill/>
            <a:ln w="15875">
              <a:solidFill>
                <a:srgbClr val="000000"/>
              </a:solidFill>
              <a:round/>
              <a:headEnd/>
              <a:tailEnd/>
            </a:ln>
          </p:spPr>
          <p:txBody>
            <a:bodyPr/>
            <a:lstStyle/>
            <a:p>
              <a:endParaRPr lang="tr-TR"/>
            </a:p>
          </p:txBody>
        </p:sp>
        <p:sp>
          <p:nvSpPr>
            <p:cNvPr id="17421" name="Line 12"/>
            <p:cNvSpPr>
              <a:spLocks noChangeShapeType="1"/>
            </p:cNvSpPr>
            <p:nvPr/>
          </p:nvSpPr>
          <p:spPr bwMode="auto">
            <a:xfrm>
              <a:off x="5737" y="1912"/>
              <a:ext cx="720" cy="0"/>
            </a:xfrm>
            <a:prstGeom prst="line">
              <a:avLst/>
            </a:prstGeom>
            <a:noFill/>
            <a:ln w="15875">
              <a:solidFill>
                <a:srgbClr val="000000"/>
              </a:solidFill>
              <a:round/>
              <a:headEnd/>
              <a:tailEnd/>
            </a:ln>
          </p:spPr>
          <p:txBody>
            <a:bodyPr/>
            <a:lstStyle/>
            <a:p>
              <a:endParaRPr lang="tr-TR"/>
            </a:p>
          </p:txBody>
        </p:sp>
        <p:sp>
          <p:nvSpPr>
            <p:cNvPr id="17422" name="Line 13"/>
            <p:cNvSpPr>
              <a:spLocks noChangeShapeType="1"/>
            </p:cNvSpPr>
            <p:nvPr/>
          </p:nvSpPr>
          <p:spPr bwMode="auto">
            <a:xfrm flipH="1">
              <a:off x="5377" y="2272"/>
              <a:ext cx="360" cy="0"/>
            </a:xfrm>
            <a:prstGeom prst="line">
              <a:avLst/>
            </a:prstGeom>
            <a:noFill/>
            <a:ln w="15875">
              <a:solidFill>
                <a:srgbClr val="000000"/>
              </a:solidFill>
              <a:round/>
              <a:headEnd/>
              <a:tailEnd/>
            </a:ln>
          </p:spPr>
          <p:txBody>
            <a:bodyPr/>
            <a:lstStyle/>
            <a:p>
              <a:endParaRPr lang="tr-TR"/>
            </a:p>
          </p:txBody>
        </p:sp>
        <p:sp>
          <p:nvSpPr>
            <p:cNvPr id="17423" name="Line 14"/>
            <p:cNvSpPr>
              <a:spLocks noChangeShapeType="1"/>
            </p:cNvSpPr>
            <p:nvPr/>
          </p:nvSpPr>
          <p:spPr bwMode="auto">
            <a:xfrm flipH="1">
              <a:off x="6457" y="2272"/>
              <a:ext cx="360" cy="0"/>
            </a:xfrm>
            <a:prstGeom prst="line">
              <a:avLst/>
            </a:prstGeom>
            <a:noFill/>
            <a:ln w="15875">
              <a:solidFill>
                <a:srgbClr val="000000"/>
              </a:solidFill>
              <a:round/>
              <a:headEnd/>
              <a:tailEnd/>
            </a:ln>
          </p:spPr>
          <p:txBody>
            <a:bodyPr/>
            <a:lstStyle/>
            <a:p>
              <a:endParaRPr lang="tr-TR"/>
            </a:p>
          </p:txBody>
        </p:sp>
        <p:sp>
          <p:nvSpPr>
            <p:cNvPr id="17424" name="Line 15"/>
            <p:cNvSpPr>
              <a:spLocks noChangeShapeType="1"/>
            </p:cNvSpPr>
            <p:nvPr/>
          </p:nvSpPr>
          <p:spPr bwMode="auto">
            <a:xfrm>
              <a:off x="5377" y="2257"/>
              <a:ext cx="0" cy="1785"/>
            </a:xfrm>
            <a:prstGeom prst="line">
              <a:avLst/>
            </a:prstGeom>
            <a:noFill/>
            <a:ln w="9525">
              <a:solidFill>
                <a:srgbClr val="000000"/>
              </a:solidFill>
              <a:prstDash val="dash"/>
              <a:round/>
              <a:headEnd/>
              <a:tailEnd/>
            </a:ln>
          </p:spPr>
          <p:txBody>
            <a:bodyPr/>
            <a:lstStyle/>
            <a:p>
              <a:endParaRPr lang="tr-TR"/>
            </a:p>
          </p:txBody>
        </p:sp>
        <p:sp>
          <p:nvSpPr>
            <p:cNvPr id="17425" name="Line 16"/>
            <p:cNvSpPr>
              <a:spLocks noChangeShapeType="1"/>
            </p:cNvSpPr>
            <p:nvPr/>
          </p:nvSpPr>
          <p:spPr bwMode="auto">
            <a:xfrm>
              <a:off x="5737" y="2242"/>
              <a:ext cx="0" cy="1800"/>
            </a:xfrm>
            <a:prstGeom prst="line">
              <a:avLst/>
            </a:prstGeom>
            <a:noFill/>
            <a:ln w="9525">
              <a:solidFill>
                <a:srgbClr val="000000"/>
              </a:solidFill>
              <a:prstDash val="dash"/>
              <a:round/>
              <a:headEnd/>
              <a:tailEnd/>
            </a:ln>
          </p:spPr>
          <p:txBody>
            <a:bodyPr/>
            <a:lstStyle/>
            <a:p>
              <a:endParaRPr lang="tr-TR"/>
            </a:p>
          </p:txBody>
        </p:sp>
        <p:sp>
          <p:nvSpPr>
            <p:cNvPr id="17426" name="Line 17"/>
            <p:cNvSpPr>
              <a:spLocks noChangeShapeType="1"/>
            </p:cNvSpPr>
            <p:nvPr/>
          </p:nvSpPr>
          <p:spPr bwMode="auto">
            <a:xfrm flipH="1">
              <a:off x="5377" y="3172"/>
              <a:ext cx="360" cy="0"/>
            </a:xfrm>
            <a:prstGeom prst="line">
              <a:avLst/>
            </a:prstGeom>
            <a:noFill/>
            <a:ln w="15875">
              <a:solidFill>
                <a:srgbClr val="000000"/>
              </a:solidFill>
              <a:round/>
              <a:headEnd/>
              <a:tailEnd/>
            </a:ln>
          </p:spPr>
          <p:txBody>
            <a:bodyPr/>
            <a:lstStyle/>
            <a:p>
              <a:endParaRPr lang="tr-TR"/>
            </a:p>
          </p:txBody>
        </p:sp>
        <p:sp>
          <p:nvSpPr>
            <p:cNvPr id="17427" name="Line 18"/>
            <p:cNvSpPr>
              <a:spLocks noChangeShapeType="1"/>
            </p:cNvSpPr>
            <p:nvPr/>
          </p:nvSpPr>
          <p:spPr bwMode="auto">
            <a:xfrm flipH="1">
              <a:off x="6457" y="3712"/>
              <a:ext cx="360" cy="0"/>
            </a:xfrm>
            <a:prstGeom prst="line">
              <a:avLst/>
            </a:prstGeom>
            <a:noFill/>
            <a:ln w="15875">
              <a:solidFill>
                <a:srgbClr val="000000"/>
              </a:solidFill>
              <a:round/>
              <a:headEnd/>
              <a:tailEnd/>
            </a:ln>
          </p:spPr>
          <p:txBody>
            <a:bodyPr/>
            <a:lstStyle/>
            <a:p>
              <a:endParaRPr lang="tr-TR"/>
            </a:p>
          </p:txBody>
        </p:sp>
        <p:sp>
          <p:nvSpPr>
            <p:cNvPr id="17428" name="Line 19"/>
            <p:cNvSpPr>
              <a:spLocks noChangeShapeType="1"/>
            </p:cNvSpPr>
            <p:nvPr/>
          </p:nvSpPr>
          <p:spPr bwMode="auto">
            <a:xfrm>
              <a:off x="6457" y="2812"/>
              <a:ext cx="0" cy="360"/>
            </a:xfrm>
            <a:prstGeom prst="line">
              <a:avLst/>
            </a:prstGeom>
            <a:noFill/>
            <a:ln w="15875">
              <a:solidFill>
                <a:srgbClr val="000000"/>
              </a:solidFill>
              <a:round/>
              <a:headEnd/>
              <a:tailEnd/>
            </a:ln>
          </p:spPr>
          <p:txBody>
            <a:bodyPr/>
            <a:lstStyle/>
            <a:p>
              <a:endParaRPr lang="tr-TR"/>
            </a:p>
          </p:txBody>
        </p:sp>
        <p:sp>
          <p:nvSpPr>
            <p:cNvPr id="17429" name="Text Box 20"/>
            <p:cNvSpPr txBox="1">
              <a:spLocks noChangeArrowheads="1"/>
            </p:cNvSpPr>
            <p:nvPr/>
          </p:nvSpPr>
          <p:spPr bwMode="auto">
            <a:xfrm>
              <a:off x="4837" y="1237"/>
              <a:ext cx="180" cy="360"/>
            </a:xfrm>
            <a:prstGeom prst="rect">
              <a:avLst/>
            </a:prstGeom>
            <a:noFill/>
            <a:ln w="9525">
              <a:noFill/>
              <a:miter lim="800000"/>
              <a:headEnd/>
              <a:tailEnd/>
            </a:ln>
          </p:spPr>
          <p:txBody>
            <a:bodyPr lIns="0" tIns="0" rIns="0" bIns="0"/>
            <a:lstStyle/>
            <a:p>
              <a:r>
                <a:rPr lang="tr-TR" sz="1200" b="0"/>
                <a:t>x</a:t>
              </a:r>
              <a:endParaRPr lang="tr-TR"/>
            </a:p>
          </p:txBody>
        </p:sp>
        <p:sp>
          <p:nvSpPr>
            <p:cNvPr id="17430" name="Text Box 21"/>
            <p:cNvSpPr txBox="1">
              <a:spLocks noChangeArrowheads="1"/>
            </p:cNvSpPr>
            <p:nvPr/>
          </p:nvSpPr>
          <p:spPr bwMode="auto">
            <a:xfrm>
              <a:off x="4867" y="2302"/>
              <a:ext cx="180" cy="360"/>
            </a:xfrm>
            <a:prstGeom prst="rect">
              <a:avLst/>
            </a:prstGeom>
            <a:noFill/>
            <a:ln w="9525">
              <a:noFill/>
              <a:miter lim="800000"/>
              <a:headEnd/>
              <a:tailEnd/>
            </a:ln>
          </p:spPr>
          <p:txBody>
            <a:bodyPr lIns="0" tIns="0" rIns="0" bIns="0"/>
            <a:lstStyle/>
            <a:p>
              <a:r>
                <a:rPr lang="tr-TR" sz="1200" b="0"/>
                <a:t>y</a:t>
              </a:r>
              <a:endParaRPr lang="tr-TR"/>
            </a:p>
          </p:txBody>
        </p:sp>
        <p:sp>
          <p:nvSpPr>
            <p:cNvPr id="17431" name="Line 22"/>
            <p:cNvSpPr>
              <a:spLocks noChangeShapeType="1"/>
            </p:cNvSpPr>
            <p:nvPr/>
          </p:nvSpPr>
          <p:spPr bwMode="auto">
            <a:xfrm flipV="1">
              <a:off x="5017" y="2272"/>
              <a:ext cx="0" cy="360"/>
            </a:xfrm>
            <a:prstGeom prst="line">
              <a:avLst/>
            </a:prstGeom>
            <a:noFill/>
            <a:ln w="9525">
              <a:solidFill>
                <a:srgbClr val="000000"/>
              </a:solidFill>
              <a:round/>
              <a:headEnd/>
              <a:tailEnd type="triangle" w="med" len="med"/>
            </a:ln>
          </p:spPr>
          <p:txBody>
            <a:bodyPr/>
            <a:lstStyle/>
            <a:p>
              <a:endParaRPr lang="tr-TR"/>
            </a:p>
          </p:txBody>
        </p:sp>
        <p:sp>
          <p:nvSpPr>
            <p:cNvPr id="17432" name="Text Box 23"/>
            <p:cNvSpPr txBox="1">
              <a:spLocks noChangeArrowheads="1"/>
            </p:cNvSpPr>
            <p:nvPr/>
          </p:nvSpPr>
          <p:spPr bwMode="auto">
            <a:xfrm>
              <a:off x="7222" y="2092"/>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33" name="Text Box 24"/>
            <p:cNvSpPr txBox="1">
              <a:spLocks noChangeArrowheads="1"/>
            </p:cNvSpPr>
            <p:nvPr/>
          </p:nvSpPr>
          <p:spPr bwMode="auto">
            <a:xfrm>
              <a:off x="7237" y="3007"/>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34" name="Line 25"/>
            <p:cNvSpPr>
              <a:spLocks noChangeShapeType="1"/>
            </p:cNvSpPr>
            <p:nvPr/>
          </p:nvSpPr>
          <p:spPr bwMode="auto">
            <a:xfrm>
              <a:off x="5722" y="3172"/>
              <a:ext cx="720" cy="0"/>
            </a:xfrm>
            <a:prstGeom prst="line">
              <a:avLst/>
            </a:prstGeom>
            <a:noFill/>
            <a:ln w="15875">
              <a:solidFill>
                <a:srgbClr val="000000"/>
              </a:solidFill>
              <a:round/>
              <a:headEnd/>
              <a:tailEnd/>
            </a:ln>
          </p:spPr>
          <p:txBody>
            <a:bodyPr/>
            <a:lstStyle/>
            <a:p>
              <a:endParaRPr lang="tr-TR"/>
            </a:p>
          </p:txBody>
        </p:sp>
        <p:sp>
          <p:nvSpPr>
            <p:cNvPr id="17435" name="Text Box 26"/>
            <p:cNvSpPr txBox="1">
              <a:spLocks noChangeArrowheads="1"/>
            </p:cNvSpPr>
            <p:nvPr/>
          </p:nvSpPr>
          <p:spPr bwMode="auto">
            <a:xfrm>
              <a:off x="4867" y="1702"/>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36" name="Text Box 27"/>
            <p:cNvSpPr txBox="1">
              <a:spLocks noChangeArrowheads="1"/>
            </p:cNvSpPr>
            <p:nvPr/>
          </p:nvSpPr>
          <p:spPr bwMode="auto">
            <a:xfrm>
              <a:off x="4867" y="2077"/>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37" name="Text Box 28"/>
            <p:cNvSpPr txBox="1">
              <a:spLocks noChangeArrowheads="1"/>
            </p:cNvSpPr>
            <p:nvPr/>
          </p:nvSpPr>
          <p:spPr bwMode="auto">
            <a:xfrm>
              <a:off x="4867" y="3532"/>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38" name="Text Box 29"/>
            <p:cNvSpPr txBox="1">
              <a:spLocks noChangeArrowheads="1"/>
            </p:cNvSpPr>
            <p:nvPr/>
          </p:nvSpPr>
          <p:spPr bwMode="auto">
            <a:xfrm>
              <a:off x="4867" y="3022"/>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39" name="Line 30"/>
            <p:cNvSpPr>
              <a:spLocks noChangeShapeType="1"/>
            </p:cNvSpPr>
            <p:nvPr/>
          </p:nvSpPr>
          <p:spPr bwMode="auto">
            <a:xfrm flipH="1">
              <a:off x="5377" y="4042"/>
              <a:ext cx="360" cy="0"/>
            </a:xfrm>
            <a:prstGeom prst="line">
              <a:avLst/>
            </a:prstGeom>
            <a:noFill/>
            <a:ln w="15875">
              <a:solidFill>
                <a:srgbClr val="000000"/>
              </a:solidFill>
              <a:round/>
              <a:headEnd/>
              <a:tailEnd/>
            </a:ln>
          </p:spPr>
          <p:txBody>
            <a:bodyPr/>
            <a:lstStyle/>
            <a:p>
              <a:endParaRPr lang="tr-TR"/>
            </a:p>
          </p:txBody>
        </p:sp>
        <p:sp>
          <p:nvSpPr>
            <p:cNvPr id="17440" name="Line 31"/>
            <p:cNvSpPr>
              <a:spLocks noChangeShapeType="1"/>
            </p:cNvSpPr>
            <p:nvPr/>
          </p:nvSpPr>
          <p:spPr bwMode="auto">
            <a:xfrm flipH="1">
              <a:off x="6442" y="2797"/>
              <a:ext cx="360" cy="0"/>
            </a:xfrm>
            <a:prstGeom prst="line">
              <a:avLst/>
            </a:prstGeom>
            <a:noFill/>
            <a:ln w="15875">
              <a:solidFill>
                <a:srgbClr val="000000"/>
              </a:solidFill>
              <a:round/>
              <a:headEnd/>
              <a:tailEnd/>
            </a:ln>
          </p:spPr>
          <p:txBody>
            <a:bodyPr/>
            <a:lstStyle/>
            <a:p>
              <a:endParaRPr lang="tr-TR"/>
            </a:p>
          </p:txBody>
        </p:sp>
        <p:sp>
          <p:nvSpPr>
            <p:cNvPr id="17441" name="Line 32"/>
            <p:cNvSpPr>
              <a:spLocks noChangeShapeType="1"/>
            </p:cNvSpPr>
            <p:nvPr/>
          </p:nvSpPr>
          <p:spPr bwMode="auto">
            <a:xfrm>
              <a:off x="5017" y="4057"/>
              <a:ext cx="2171" cy="0"/>
            </a:xfrm>
            <a:prstGeom prst="line">
              <a:avLst/>
            </a:prstGeom>
            <a:noFill/>
            <a:ln w="9525">
              <a:solidFill>
                <a:srgbClr val="000000"/>
              </a:solidFill>
              <a:round/>
              <a:headEnd/>
              <a:tailEnd type="triangle" w="med" len="med"/>
            </a:ln>
          </p:spPr>
          <p:txBody>
            <a:bodyPr/>
            <a:lstStyle/>
            <a:p>
              <a:endParaRPr lang="tr-TR"/>
            </a:p>
          </p:txBody>
        </p:sp>
        <p:sp>
          <p:nvSpPr>
            <p:cNvPr id="17442" name="Line 33"/>
            <p:cNvSpPr>
              <a:spLocks noChangeShapeType="1"/>
            </p:cNvSpPr>
            <p:nvPr/>
          </p:nvSpPr>
          <p:spPr bwMode="auto">
            <a:xfrm flipV="1">
              <a:off x="5017" y="3142"/>
              <a:ext cx="0" cy="900"/>
            </a:xfrm>
            <a:prstGeom prst="line">
              <a:avLst/>
            </a:prstGeom>
            <a:noFill/>
            <a:ln w="9525">
              <a:solidFill>
                <a:srgbClr val="000000"/>
              </a:solidFill>
              <a:round/>
              <a:headEnd/>
              <a:tailEnd type="triangle" w="med" len="med"/>
            </a:ln>
          </p:spPr>
          <p:txBody>
            <a:bodyPr/>
            <a:lstStyle/>
            <a:p>
              <a:endParaRPr lang="tr-TR"/>
            </a:p>
          </p:txBody>
        </p:sp>
        <p:sp>
          <p:nvSpPr>
            <p:cNvPr id="17443" name="Line 34"/>
            <p:cNvSpPr>
              <a:spLocks noChangeShapeType="1"/>
            </p:cNvSpPr>
            <p:nvPr/>
          </p:nvSpPr>
          <p:spPr bwMode="auto">
            <a:xfrm>
              <a:off x="6457" y="2242"/>
              <a:ext cx="0" cy="1800"/>
            </a:xfrm>
            <a:prstGeom prst="line">
              <a:avLst/>
            </a:prstGeom>
            <a:noFill/>
            <a:ln w="9525">
              <a:solidFill>
                <a:srgbClr val="000000"/>
              </a:solidFill>
              <a:prstDash val="dash"/>
              <a:round/>
              <a:headEnd/>
              <a:tailEnd/>
            </a:ln>
          </p:spPr>
          <p:txBody>
            <a:bodyPr/>
            <a:lstStyle/>
            <a:p>
              <a:endParaRPr lang="tr-TR"/>
            </a:p>
          </p:txBody>
        </p:sp>
        <p:sp>
          <p:nvSpPr>
            <p:cNvPr id="17444" name="Line 35"/>
            <p:cNvSpPr>
              <a:spLocks noChangeShapeType="1"/>
            </p:cNvSpPr>
            <p:nvPr/>
          </p:nvSpPr>
          <p:spPr bwMode="auto">
            <a:xfrm>
              <a:off x="6817" y="2242"/>
              <a:ext cx="0" cy="1800"/>
            </a:xfrm>
            <a:prstGeom prst="line">
              <a:avLst/>
            </a:prstGeom>
            <a:noFill/>
            <a:ln w="9525">
              <a:solidFill>
                <a:srgbClr val="000000"/>
              </a:solidFill>
              <a:prstDash val="dash"/>
              <a:round/>
              <a:headEnd/>
              <a:tailEnd/>
            </a:ln>
          </p:spPr>
          <p:txBody>
            <a:bodyPr/>
            <a:lstStyle/>
            <a:p>
              <a:endParaRPr lang="tr-TR"/>
            </a:p>
          </p:txBody>
        </p:sp>
        <p:sp>
          <p:nvSpPr>
            <p:cNvPr id="17445" name="Text Box 36"/>
            <p:cNvSpPr txBox="1">
              <a:spLocks noChangeArrowheads="1"/>
            </p:cNvSpPr>
            <p:nvPr/>
          </p:nvSpPr>
          <p:spPr bwMode="auto">
            <a:xfrm>
              <a:off x="4882" y="3202"/>
              <a:ext cx="180" cy="360"/>
            </a:xfrm>
            <a:prstGeom prst="rect">
              <a:avLst/>
            </a:prstGeom>
            <a:noFill/>
            <a:ln w="9525">
              <a:noFill/>
              <a:miter lim="800000"/>
              <a:headEnd/>
              <a:tailEnd/>
            </a:ln>
          </p:spPr>
          <p:txBody>
            <a:bodyPr lIns="0" tIns="0" rIns="0" bIns="0"/>
            <a:lstStyle/>
            <a:p>
              <a:r>
                <a:rPr lang="tr-TR" sz="1200" b="0"/>
                <a:t>z</a:t>
              </a:r>
              <a:endParaRPr lang="tr-TR"/>
            </a:p>
          </p:txBody>
        </p:sp>
        <p:sp>
          <p:nvSpPr>
            <p:cNvPr id="17446" name="Text Box 37"/>
            <p:cNvSpPr txBox="1">
              <a:spLocks noChangeArrowheads="1"/>
            </p:cNvSpPr>
            <p:nvPr/>
          </p:nvSpPr>
          <p:spPr bwMode="auto">
            <a:xfrm>
              <a:off x="4867" y="3907"/>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47" name="Text Box 38"/>
            <p:cNvSpPr txBox="1">
              <a:spLocks noChangeArrowheads="1"/>
            </p:cNvSpPr>
            <p:nvPr/>
          </p:nvSpPr>
          <p:spPr bwMode="auto">
            <a:xfrm>
              <a:off x="4867" y="2677"/>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48" name="Line 39"/>
            <p:cNvSpPr>
              <a:spLocks noChangeShapeType="1"/>
            </p:cNvSpPr>
            <p:nvPr/>
          </p:nvSpPr>
          <p:spPr bwMode="auto">
            <a:xfrm flipH="1">
              <a:off x="5017" y="4045"/>
              <a:ext cx="360" cy="0"/>
            </a:xfrm>
            <a:prstGeom prst="line">
              <a:avLst/>
            </a:prstGeom>
            <a:noFill/>
            <a:ln w="15875">
              <a:solidFill>
                <a:srgbClr val="000000"/>
              </a:solidFill>
              <a:round/>
              <a:headEnd/>
              <a:tailEnd/>
            </a:ln>
          </p:spPr>
          <p:txBody>
            <a:bodyPr/>
            <a:lstStyle/>
            <a:p>
              <a:endParaRPr lang="tr-TR"/>
            </a:p>
          </p:txBody>
        </p:sp>
        <p:sp>
          <p:nvSpPr>
            <p:cNvPr id="17449" name="Line 40"/>
            <p:cNvSpPr>
              <a:spLocks noChangeShapeType="1"/>
            </p:cNvSpPr>
            <p:nvPr/>
          </p:nvSpPr>
          <p:spPr bwMode="auto">
            <a:xfrm>
              <a:off x="5737" y="3712"/>
              <a:ext cx="720" cy="0"/>
            </a:xfrm>
            <a:prstGeom prst="line">
              <a:avLst/>
            </a:prstGeom>
            <a:noFill/>
            <a:ln w="15875">
              <a:solidFill>
                <a:srgbClr val="000000"/>
              </a:solidFill>
              <a:round/>
              <a:headEnd/>
              <a:tailEnd/>
            </a:ln>
          </p:spPr>
          <p:txBody>
            <a:bodyPr/>
            <a:lstStyle/>
            <a:p>
              <a:endParaRPr lang="tr-TR"/>
            </a:p>
          </p:txBody>
        </p:sp>
        <p:sp>
          <p:nvSpPr>
            <p:cNvPr id="17450" name="Text Box 41"/>
            <p:cNvSpPr txBox="1">
              <a:spLocks noChangeArrowheads="1"/>
            </p:cNvSpPr>
            <p:nvPr/>
          </p:nvSpPr>
          <p:spPr bwMode="auto">
            <a:xfrm>
              <a:off x="7207" y="3892"/>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51" name="Line 42"/>
            <p:cNvSpPr>
              <a:spLocks noChangeShapeType="1"/>
            </p:cNvSpPr>
            <p:nvPr/>
          </p:nvSpPr>
          <p:spPr bwMode="auto">
            <a:xfrm>
              <a:off x="5377" y="2812"/>
              <a:ext cx="0" cy="360"/>
            </a:xfrm>
            <a:prstGeom prst="line">
              <a:avLst/>
            </a:prstGeom>
            <a:noFill/>
            <a:ln w="15875">
              <a:solidFill>
                <a:srgbClr val="000000"/>
              </a:solidFill>
              <a:round/>
              <a:headEnd/>
              <a:tailEnd/>
            </a:ln>
          </p:spPr>
          <p:txBody>
            <a:bodyPr/>
            <a:lstStyle/>
            <a:p>
              <a:endParaRPr lang="tr-TR"/>
            </a:p>
          </p:txBody>
        </p:sp>
        <p:sp>
          <p:nvSpPr>
            <p:cNvPr id="17452" name="Line 43"/>
            <p:cNvSpPr>
              <a:spLocks noChangeShapeType="1"/>
            </p:cNvSpPr>
            <p:nvPr/>
          </p:nvSpPr>
          <p:spPr bwMode="auto">
            <a:xfrm>
              <a:off x="5737" y="3697"/>
              <a:ext cx="0" cy="360"/>
            </a:xfrm>
            <a:prstGeom prst="line">
              <a:avLst/>
            </a:prstGeom>
            <a:noFill/>
            <a:ln w="15875">
              <a:solidFill>
                <a:srgbClr val="000000"/>
              </a:solidFill>
              <a:round/>
              <a:headEnd/>
              <a:tailEnd/>
            </a:ln>
          </p:spPr>
          <p:txBody>
            <a:bodyPr/>
            <a:lstStyle/>
            <a:p>
              <a:endParaRPr lang="tr-TR"/>
            </a:p>
          </p:txBody>
        </p:sp>
        <p:sp>
          <p:nvSpPr>
            <p:cNvPr id="17453" name="Line 44"/>
            <p:cNvSpPr>
              <a:spLocks noChangeShapeType="1"/>
            </p:cNvSpPr>
            <p:nvPr/>
          </p:nvSpPr>
          <p:spPr bwMode="auto">
            <a:xfrm flipH="1">
              <a:off x="5017" y="2845"/>
              <a:ext cx="360" cy="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3 Altbilgi Yer Tutucusu"/>
          <p:cNvSpPr>
            <a:spLocks noGrp="1"/>
          </p:cNvSpPr>
          <p:nvPr>
            <p:ph type="ftr" sz="quarter" idx="10"/>
          </p:nvPr>
        </p:nvSpPr>
        <p:spPr>
          <a:noFill/>
        </p:spPr>
        <p:txBody>
          <a:bodyPr/>
          <a:lstStyle/>
          <a:p>
            <a:r>
              <a:rPr lang="tr-TR" dirty="0" err="1" smtClean="0"/>
              <a:t>Logic</a:t>
            </a:r>
            <a:r>
              <a:rPr lang="tr-TR" dirty="0" smtClean="0"/>
              <a:t> </a:t>
            </a:r>
            <a:r>
              <a:rPr lang="tr-TR" dirty="0" err="1" smtClean="0"/>
              <a:t>Circuits</a:t>
            </a:r>
            <a:r>
              <a:rPr lang="tr-TR" dirty="0" smtClean="0"/>
              <a:t> </a:t>
            </a:r>
            <a:endParaRPr lang="en-US" dirty="0"/>
          </a:p>
        </p:txBody>
      </p:sp>
      <p:sp>
        <p:nvSpPr>
          <p:cNvPr id="9221" name="Rectangle 2"/>
          <p:cNvSpPr>
            <a:spLocks noGrp="1" noChangeArrowheads="1"/>
          </p:cNvSpPr>
          <p:nvPr>
            <p:ph type="title"/>
          </p:nvPr>
        </p:nvSpPr>
        <p:spPr/>
        <p:txBody>
          <a:bodyPr/>
          <a:lstStyle/>
          <a:p>
            <a:r>
              <a:rPr lang="tr-TR" sz="2400" b="1" dirty="0" smtClean="0"/>
              <a:t>EXNOR </a:t>
            </a:r>
            <a:r>
              <a:rPr lang="tr-TR" sz="2400" b="1" dirty="0" err="1" smtClean="0"/>
              <a:t>Gate</a:t>
            </a:r>
            <a:endParaRPr lang="tr-TR" sz="2400" dirty="0" smtClean="0"/>
          </a:p>
        </p:txBody>
      </p:sp>
      <p:sp>
        <p:nvSpPr>
          <p:cNvPr id="466947" name="Rectangle 3"/>
          <p:cNvSpPr>
            <a:spLocks noGrp="1" noChangeArrowheads="1"/>
          </p:cNvSpPr>
          <p:nvPr>
            <p:ph type="body" idx="1"/>
          </p:nvPr>
        </p:nvSpPr>
        <p:spPr>
          <a:xfrm>
            <a:off x="338138" y="882650"/>
            <a:ext cx="8375650" cy="5518150"/>
          </a:xfrm>
        </p:spPr>
        <p:txBody>
          <a:bodyPr/>
          <a:lstStyle/>
          <a:p>
            <a:pPr marL="0" indent="0" algn="just">
              <a:buNone/>
              <a:defRPr/>
            </a:pPr>
            <a:r>
              <a:rPr lang="tr-TR" sz="2000" dirty="0" smtClean="0"/>
              <a:t>EX</a:t>
            </a:r>
            <a:r>
              <a:rPr lang="en-US" sz="2000" dirty="0" smtClean="0"/>
              <a:t>N</a:t>
            </a:r>
            <a:r>
              <a:rPr lang="tr-TR" sz="2000" dirty="0" smtClean="0"/>
              <a:t>OR </a:t>
            </a:r>
            <a:r>
              <a:rPr lang="en-US" sz="2000" dirty="0"/>
              <a:t>gate can be implemented with </a:t>
            </a:r>
            <a:r>
              <a:rPr lang="tr-TR" sz="2000" dirty="0"/>
              <a:t>AND </a:t>
            </a:r>
            <a:r>
              <a:rPr lang="en-US" sz="2000" dirty="0"/>
              <a:t>and</a:t>
            </a:r>
            <a:r>
              <a:rPr lang="tr-TR" sz="2000" dirty="0"/>
              <a:t> OR </a:t>
            </a:r>
            <a:r>
              <a:rPr lang="en-US" sz="2000" dirty="0"/>
              <a:t>gates </a:t>
            </a:r>
            <a:r>
              <a:rPr lang="en-US" sz="2000" dirty="0" smtClean="0"/>
              <a:t>just like EXOR gate. </a:t>
            </a:r>
            <a:r>
              <a:rPr lang="en-US" sz="2000" dirty="0" smtClean="0"/>
              <a:t>It checks if </a:t>
            </a:r>
            <a:r>
              <a:rPr lang="en-US" sz="2000" dirty="0" smtClean="0"/>
              <a:t>inputs are the same or not. </a:t>
            </a:r>
            <a:r>
              <a:rPr lang="en-US" sz="2000" dirty="0"/>
              <a:t>It is represented with the following symbols</a:t>
            </a:r>
            <a:r>
              <a:rPr lang="en-US" sz="2000" dirty="0" smtClean="0"/>
              <a:t>.</a:t>
            </a:r>
            <a:endParaRPr lang="tr-TR" sz="2000" dirty="0" smtClean="0"/>
          </a:p>
          <a:p>
            <a:pPr marL="0" indent="0" algn="just">
              <a:buFontTx/>
              <a:buNone/>
              <a:defRPr/>
            </a:pPr>
            <a:endParaRPr lang="tr-TR" sz="2200" dirty="0" smtClean="0"/>
          </a:p>
          <a:p>
            <a:pPr>
              <a:buFontTx/>
              <a:buNone/>
              <a:defRPr/>
            </a:pPr>
            <a:r>
              <a:rPr lang="en-US" sz="2200" dirty="0" smtClean="0"/>
              <a:t>Truth Table</a:t>
            </a:r>
            <a:endParaRPr lang="tr-TR" sz="2200" dirty="0" smtClean="0"/>
          </a:p>
          <a:p>
            <a:pPr>
              <a:buFontTx/>
              <a:buNone/>
              <a:defRPr/>
            </a:pPr>
            <a:r>
              <a:rPr lang="tr-TR" sz="2200" dirty="0" smtClean="0"/>
              <a:t>			</a:t>
            </a:r>
            <a:r>
              <a:rPr lang="en-US" sz="2000" dirty="0" smtClean="0"/>
              <a:t>Logic Expression</a:t>
            </a:r>
          </a:p>
          <a:p>
            <a:pPr>
              <a:buFontTx/>
              <a:buNone/>
              <a:defRPr/>
            </a:pPr>
            <a:endParaRPr lang="en-US" sz="2000" dirty="0"/>
          </a:p>
          <a:p>
            <a:pPr>
              <a:buFontTx/>
              <a:buNone/>
              <a:defRPr/>
            </a:pPr>
            <a:endParaRPr lang="tr-TR" sz="2000" dirty="0" smtClean="0"/>
          </a:p>
          <a:p>
            <a:pPr>
              <a:buFontTx/>
              <a:buNone/>
              <a:defRPr/>
            </a:pPr>
            <a:endParaRPr lang="tr-TR" sz="2200" dirty="0" smtClean="0"/>
          </a:p>
          <a:p>
            <a:pPr>
              <a:buFont typeface="Wingdings" pitchFamily="2" charset="2"/>
              <a:buChar char="v"/>
              <a:defRPr/>
            </a:pPr>
            <a:r>
              <a:rPr lang="tr-TR" sz="2000" dirty="0" smtClean="0"/>
              <a:t>EXNOR </a:t>
            </a:r>
            <a:r>
              <a:rPr lang="en-US" sz="2000" dirty="0" smtClean="0"/>
              <a:t>gate is the complement of </a:t>
            </a:r>
            <a:r>
              <a:rPr lang="tr-TR" sz="2000" dirty="0" smtClean="0"/>
              <a:t>EXOR </a:t>
            </a:r>
            <a:r>
              <a:rPr lang="en-US" sz="2000" dirty="0" smtClean="0"/>
              <a:t>gate.</a:t>
            </a:r>
            <a:endParaRPr lang="tr-TR" sz="2000" dirty="0" smtClean="0"/>
          </a:p>
          <a:p>
            <a:pPr marL="271463" indent="-271463" algn="just">
              <a:buFont typeface="Wingdings" pitchFamily="2" charset="2"/>
              <a:buChar char="v"/>
              <a:defRPr/>
            </a:pPr>
            <a:r>
              <a:rPr lang="tr-TR" sz="2000" dirty="0" smtClean="0"/>
              <a:t> </a:t>
            </a:r>
            <a:r>
              <a:rPr lang="en-US" sz="2000" dirty="0"/>
              <a:t>If an </a:t>
            </a:r>
            <a:r>
              <a:rPr lang="en-US" sz="2000" dirty="0" smtClean="0"/>
              <a:t>EXNOR </a:t>
            </a:r>
            <a:r>
              <a:rPr lang="en-US" sz="2000" dirty="0"/>
              <a:t>gate has more than two inputs, when we input an </a:t>
            </a:r>
            <a:r>
              <a:rPr lang="en-US" sz="2000" dirty="0" smtClean="0"/>
              <a:t>even </a:t>
            </a:r>
            <a:r>
              <a:rPr lang="en-US" sz="2000" dirty="0"/>
              <a:t>number of 1’s, the output will be 1.</a:t>
            </a:r>
          </a:p>
          <a:p>
            <a:pPr marL="271463" indent="0" algn="just">
              <a:buNone/>
              <a:defRPr/>
            </a:pPr>
            <a:r>
              <a:rPr lang="en-US" sz="2000" dirty="0"/>
              <a:t>E.g. 1 </a:t>
            </a:r>
            <a:r>
              <a:rPr lang="tr-TR" sz="2000" dirty="0">
                <a:sym typeface="Symbol"/>
              </a:rPr>
              <a:t></a:t>
            </a:r>
            <a:r>
              <a:rPr lang="en-US" sz="2000" dirty="0" smtClean="0">
                <a:sym typeface="Symbol"/>
              </a:rPr>
              <a:t> </a:t>
            </a:r>
            <a:r>
              <a:rPr lang="en-US" sz="2000" dirty="0">
                <a:sym typeface="Symbol"/>
              </a:rPr>
              <a:t>0 </a:t>
            </a:r>
            <a:r>
              <a:rPr lang="tr-TR" sz="2000" dirty="0">
                <a:sym typeface="Symbol"/>
              </a:rPr>
              <a:t></a:t>
            </a:r>
            <a:r>
              <a:rPr lang="en-US" sz="2000" dirty="0" smtClean="0">
                <a:sym typeface="Symbol"/>
              </a:rPr>
              <a:t> </a:t>
            </a:r>
            <a:r>
              <a:rPr lang="en-US" sz="2000" dirty="0">
                <a:sym typeface="Symbol"/>
              </a:rPr>
              <a:t>1</a:t>
            </a:r>
            <a:r>
              <a:rPr lang="tr-TR" sz="2000" dirty="0">
                <a:sym typeface="Symbol"/>
              </a:rPr>
              <a:t> </a:t>
            </a:r>
            <a:r>
              <a:rPr lang="tr-TR" sz="2000" dirty="0" smtClean="0">
                <a:sym typeface="Symbol"/>
              </a:rPr>
              <a:t> </a:t>
            </a:r>
            <a:r>
              <a:rPr lang="en-US" sz="2000" dirty="0">
                <a:sym typeface="Symbol"/>
              </a:rPr>
              <a:t>1 = </a:t>
            </a:r>
            <a:r>
              <a:rPr lang="en-US" sz="2000" dirty="0" smtClean="0">
                <a:solidFill>
                  <a:srgbClr val="FF0000"/>
                </a:solidFill>
                <a:sym typeface="Symbol"/>
              </a:rPr>
              <a:t>0</a:t>
            </a:r>
            <a:r>
              <a:rPr lang="en-US" sz="2000" dirty="0" smtClean="0">
                <a:sym typeface="Symbol"/>
              </a:rPr>
              <a:t>,   </a:t>
            </a:r>
            <a:r>
              <a:rPr lang="en-US" sz="2000" dirty="0"/>
              <a:t>1 </a:t>
            </a:r>
            <a:r>
              <a:rPr lang="tr-TR" sz="2000" dirty="0">
                <a:sym typeface="Symbol"/>
              </a:rPr>
              <a:t></a:t>
            </a:r>
            <a:r>
              <a:rPr lang="en-US" sz="2000" dirty="0" smtClean="0">
                <a:sym typeface="Symbol"/>
              </a:rPr>
              <a:t> </a:t>
            </a:r>
            <a:r>
              <a:rPr lang="en-US" sz="2000" dirty="0">
                <a:sym typeface="Symbol"/>
              </a:rPr>
              <a:t>0 </a:t>
            </a:r>
            <a:r>
              <a:rPr lang="tr-TR" sz="2000" dirty="0">
                <a:sym typeface="Symbol"/>
              </a:rPr>
              <a:t></a:t>
            </a:r>
            <a:r>
              <a:rPr lang="en-US" sz="2000" dirty="0" smtClean="0">
                <a:sym typeface="Symbol"/>
              </a:rPr>
              <a:t> </a:t>
            </a:r>
            <a:r>
              <a:rPr lang="en-US" sz="2000" dirty="0">
                <a:sym typeface="Symbol"/>
              </a:rPr>
              <a:t>1</a:t>
            </a:r>
            <a:r>
              <a:rPr lang="tr-TR" sz="2000" dirty="0">
                <a:sym typeface="Symbol"/>
              </a:rPr>
              <a:t> </a:t>
            </a:r>
            <a:r>
              <a:rPr lang="tr-TR" sz="2000" dirty="0" smtClean="0">
                <a:sym typeface="Symbol"/>
              </a:rPr>
              <a:t> </a:t>
            </a:r>
            <a:r>
              <a:rPr lang="en-US" sz="2000" dirty="0">
                <a:sym typeface="Symbol"/>
              </a:rPr>
              <a:t>1</a:t>
            </a:r>
            <a:r>
              <a:rPr lang="en-US" sz="2000" dirty="0"/>
              <a:t> </a:t>
            </a:r>
            <a:r>
              <a:rPr lang="tr-TR" sz="2000" dirty="0">
                <a:sym typeface="Symbol"/>
              </a:rPr>
              <a:t></a:t>
            </a:r>
            <a:r>
              <a:rPr lang="en-US" sz="2000" dirty="0" smtClean="0">
                <a:sym typeface="Symbol"/>
              </a:rPr>
              <a:t> </a:t>
            </a:r>
            <a:r>
              <a:rPr lang="en-US" sz="2000" dirty="0">
                <a:sym typeface="Symbol"/>
              </a:rPr>
              <a:t>1  = </a:t>
            </a:r>
            <a:r>
              <a:rPr lang="en-US" sz="2000" dirty="0" smtClean="0">
                <a:solidFill>
                  <a:srgbClr val="FF0000"/>
                </a:solidFill>
                <a:sym typeface="Symbol"/>
              </a:rPr>
              <a:t>1</a:t>
            </a:r>
            <a:r>
              <a:rPr lang="en-US" sz="2000" dirty="0" smtClean="0">
                <a:sym typeface="Symbol"/>
              </a:rPr>
              <a:t>, </a:t>
            </a:r>
            <a:endParaRPr lang="en-US" sz="2000" dirty="0"/>
          </a:p>
          <a:p>
            <a:pPr marL="0" indent="0" algn="just">
              <a:buFont typeface="Wingdings" pitchFamily="2" charset="2"/>
              <a:buChar char="v"/>
              <a:defRPr/>
            </a:pPr>
            <a:r>
              <a:rPr lang="en-US" sz="2000" dirty="0" smtClean="0"/>
              <a:t> We can apply associative law.</a:t>
            </a:r>
            <a:r>
              <a:rPr lang="tr-TR" sz="2000" dirty="0" smtClean="0"/>
              <a:t> </a:t>
            </a:r>
            <a:r>
              <a:rPr lang="en-US" sz="2000" dirty="0" smtClean="0"/>
              <a:t>  </a:t>
            </a:r>
            <a:r>
              <a:rPr lang="tr-TR" sz="2000" dirty="0" smtClean="0"/>
              <a:t>a</a:t>
            </a:r>
            <a:r>
              <a:rPr lang="tr-TR" sz="2000" dirty="0" smtClean="0">
                <a:sym typeface="Symbol"/>
              </a:rPr>
              <a:t>(b  c) = (</a:t>
            </a:r>
            <a:r>
              <a:rPr lang="tr-TR" sz="2000" dirty="0" smtClean="0"/>
              <a:t>a</a:t>
            </a:r>
            <a:r>
              <a:rPr lang="tr-TR" sz="2000" dirty="0" smtClean="0">
                <a:sym typeface="Symbol"/>
              </a:rPr>
              <a:t>  b)  c = </a:t>
            </a:r>
            <a:r>
              <a:rPr lang="tr-TR" sz="2000" dirty="0" smtClean="0"/>
              <a:t>a</a:t>
            </a:r>
            <a:r>
              <a:rPr lang="tr-TR" sz="2000" dirty="0" smtClean="0">
                <a:sym typeface="Symbol"/>
              </a:rPr>
              <a:t>  b  c</a:t>
            </a:r>
            <a:endParaRPr lang="tr-TR" sz="2000" dirty="0" smtClean="0"/>
          </a:p>
          <a:p>
            <a:pPr marL="0" indent="0" algn="just">
              <a:buNone/>
              <a:defRPr/>
            </a:pPr>
            <a:endParaRPr lang="tr-TR" sz="2000" dirty="0" smtClean="0"/>
          </a:p>
          <a:p>
            <a:pPr>
              <a:buNone/>
              <a:defRPr/>
            </a:pPr>
            <a:endParaRPr lang="tr-TR" sz="2400" dirty="0" smtClean="0"/>
          </a:p>
          <a:p>
            <a:pPr>
              <a:buNone/>
              <a:defRPr/>
            </a:pPr>
            <a:r>
              <a:rPr lang="tr-TR" sz="2400" dirty="0" smtClean="0"/>
              <a:t> </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p:txBody>
      </p:sp>
      <p:pic>
        <p:nvPicPr>
          <p:cNvPr id="9223" name="Picture 4"/>
          <p:cNvPicPr>
            <a:picLocks noChangeAspect="1" noChangeArrowheads="1"/>
          </p:cNvPicPr>
          <p:nvPr/>
        </p:nvPicPr>
        <p:blipFill>
          <a:blip r:embed="rId3" cstate="print"/>
          <a:srcRect/>
          <a:stretch>
            <a:fillRect/>
          </a:stretch>
        </p:blipFill>
        <p:spPr bwMode="auto">
          <a:xfrm>
            <a:off x="4356100" y="1955960"/>
            <a:ext cx="1266825" cy="531813"/>
          </a:xfrm>
          <a:prstGeom prst="rect">
            <a:avLst/>
          </a:prstGeom>
          <a:noFill/>
          <a:ln w="9525">
            <a:noFill/>
            <a:miter lim="800000"/>
            <a:headEnd/>
            <a:tailEnd/>
          </a:ln>
        </p:spPr>
      </p:pic>
      <p:pic>
        <p:nvPicPr>
          <p:cNvPr id="9224" name="Picture 5"/>
          <p:cNvPicPr>
            <a:picLocks noChangeAspect="1" noChangeArrowheads="1"/>
          </p:cNvPicPr>
          <p:nvPr/>
        </p:nvPicPr>
        <p:blipFill>
          <a:blip r:embed="rId4" cstate="print"/>
          <a:srcRect/>
          <a:stretch>
            <a:fillRect/>
          </a:stretch>
        </p:blipFill>
        <p:spPr bwMode="auto">
          <a:xfrm>
            <a:off x="2452688" y="1942574"/>
            <a:ext cx="1328737" cy="474663"/>
          </a:xfrm>
          <a:prstGeom prst="rect">
            <a:avLst/>
          </a:prstGeom>
          <a:noFill/>
          <a:ln w="9525">
            <a:noFill/>
            <a:miter lim="800000"/>
            <a:headEnd/>
            <a:tailEnd/>
          </a:ln>
        </p:spPr>
      </p:pic>
      <p:sp>
        <p:nvSpPr>
          <p:cNvPr id="9225" name="Rectangle 8"/>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9218" name="Object 7"/>
          <p:cNvGraphicFramePr>
            <a:graphicFrameLocks noChangeAspect="1"/>
          </p:cNvGraphicFramePr>
          <p:nvPr>
            <p:extLst>
              <p:ext uri="{D42A27DB-BD31-4B8C-83A1-F6EECF244321}">
                <p14:modId xmlns:p14="http://schemas.microsoft.com/office/powerpoint/2010/main" val="1610652335"/>
              </p:ext>
            </p:extLst>
          </p:nvPr>
        </p:nvGraphicFramePr>
        <p:xfrm>
          <a:off x="3923243" y="3239088"/>
          <a:ext cx="1489075" cy="342900"/>
        </p:xfrm>
        <a:graphic>
          <a:graphicData uri="http://schemas.openxmlformats.org/presentationml/2006/ole">
            <mc:AlternateContent xmlns:mc="http://schemas.openxmlformats.org/markup-compatibility/2006">
              <mc:Choice xmlns:v="urn:schemas-microsoft-com:vml" Requires="v">
                <p:oleObj spid="_x0000_s9500" name="Denklem" r:id="rId5" imgW="863225" imgH="203112" progId="Equation.3">
                  <p:embed/>
                </p:oleObj>
              </mc:Choice>
              <mc:Fallback>
                <p:oleObj name="Denklem" r:id="rId5" imgW="863225"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243" y="3239088"/>
                        <a:ext cx="14890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Rectangle 10"/>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9219" name="Object 9"/>
          <p:cNvGraphicFramePr>
            <a:graphicFrameLocks noChangeAspect="1"/>
          </p:cNvGraphicFramePr>
          <p:nvPr>
            <p:extLst>
              <p:ext uri="{D42A27DB-BD31-4B8C-83A1-F6EECF244321}">
                <p14:modId xmlns:p14="http://schemas.microsoft.com/office/powerpoint/2010/main" val="2557569409"/>
              </p:ext>
            </p:extLst>
          </p:nvPr>
        </p:nvGraphicFramePr>
        <p:xfrm>
          <a:off x="2286431" y="3263711"/>
          <a:ext cx="1073150" cy="352425"/>
        </p:xfrm>
        <a:graphic>
          <a:graphicData uri="http://schemas.openxmlformats.org/presentationml/2006/ole">
            <mc:AlternateContent xmlns:mc="http://schemas.openxmlformats.org/markup-compatibility/2006">
              <mc:Choice xmlns:v="urn:schemas-microsoft-com:vml" Requires="v">
                <p:oleObj spid="_x0000_s9501" name="Denklem" r:id="rId7" imgW="609336" imgH="203112" progId="Equation.3">
                  <p:embed/>
                </p:oleObj>
              </mc:Choice>
              <mc:Fallback>
                <p:oleObj name="Denklem" r:id="rId7" imgW="609336" imgH="20311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431" y="3263711"/>
                        <a:ext cx="10731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extLst>
              <p:ext uri="{D42A27DB-BD31-4B8C-83A1-F6EECF244321}">
                <p14:modId xmlns:p14="http://schemas.microsoft.com/office/powerpoint/2010/main" val="2851691052"/>
              </p:ext>
            </p:extLst>
          </p:nvPr>
        </p:nvGraphicFramePr>
        <p:xfrm>
          <a:off x="435814" y="2712986"/>
          <a:ext cx="1286955" cy="1526060"/>
        </p:xfrm>
        <a:graphic>
          <a:graphicData uri="http://schemas.openxmlformats.org/drawingml/2006/table">
            <a:tbl>
              <a:tblPr/>
              <a:tblGrid>
                <a:gridCol w="428985">
                  <a:extLst>
                    <a:ext uri="{9D8B030D-6E8A-4147-A177-3AD203B41FA5}">
                      <a16:colId xmlns:a16="http://schemas.microsoft.com/office/drawing/2014/main" val="20000"/>
                    </a:ext>
                  </a:extLst>
                </a:gridCol>
                <a:gridCol w="428985">
                  <a:extLst>
                    <a:ext uri="{9D8B030D-6E8A-4147-A177-3AD203B41FA5}">
                      <a16:colId xmlns:a16="http://schemas.microsoft.com/office/drawing/2014/main" val="20001"/>
                    </a:ext>
                  </a:extLst>
                </a:gridCol>
                <a:gridCol w="428985">
                  <a:extLst>
                    <a:ext uri="{9D8B030D-6E8A-4147-A177-3AD203B41FA5}">
                      <a16:colId xmlns:a16="http://schemas.microsoft.com/office/drawing/2014/main" val="20002"/>
                    </a:ext>
                  </a:extLst>
                </a:gridCol>
              </a:tblGrid>
              <a:tr h="305212">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y</a:t>
                      </a:r>
                      <a:endParaRPr lang="tr-TR" sz="18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z</a:t>
                      </a:r>
                      <a:endParaRPr lang="tr-TR" sz="18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5212">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5212">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5212">
                <a:tc>
                  <a:txBody>
                    <a:bodyPr/>
                    <a:lstStyle/>
                    <a:p>
                      <a:pPr algn="ctr">
                        <a:spcAft>
                          <a:spcPts val="0"/>
                        </a:spcAft>
                        <a:tabLst>
                          <a:tab pos="847725" algn="l"/>
                        </a:tabLst>
                      </a:pPr>
                      <a:r>
                        <a:rPr lang="tr-TR" sz="1800" dirty="0" smtClean="0">
                          <a:latin typeface="Times New Roman"/>
                          <a:ea typeface="Times New Roman"/>
                        </a:rPr>
                        <a:t>1</a:t>
                      </a:r>
                      <a:endParaRPr lang="tr-TR"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5212">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 name="Object 4"/>
          <p:cNvGraphicFramePr>
            <a:graphicFrameLocks noChangeAspect="1"/>
          </p:cNvGraphicFramePr>
          <p:nvPr>
            <p:extLst>
              <p:ext uri="{D42A27DB-BD31-4B8C-83A1-F6EECF244321}">
                <p14:modId xmlns:p14="http://schemas.microsoft.com/office/powerpoint/2010/main" val="286866055"/>
              </p:ext>
            </p:extLst>
          </p:nvPr>
        </p:nvGraphicFramePr>
        <p:xfrm>
          <a:off x="5790409" y="4219585"/>
          <a:ext cx="976184" cy="378868"/>
        </p:xfrm>
        <a:graphic>
          <a:graphicData uri="http://schemas.openxmlformats.org/presentationml/2006/ole">
            <mc:AlternateContent xmlns:mc="http://schemas.openxmlformats.org/markup-compatibility/2006">
              <mc:Choice xmlns:v="urn:schemas-microsoft-com:vml" Requires="v">
                <p:oleObj spid="_x0000_s9502" name="Denklem" r:id="rId9" imgW="736600" imgH="203200" progId="Equation.3">
                  <p:embed/>
                </p:oleObj>
              </mc:Choice>
              <mc:Fallback>
                <p:oleObj name="Denklem" r:id="rId9" imgW="736600" imgH="2032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0409" y="4219585"/>
                        <a:ext cx="976184" cy="378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Altbilgi Yer Tutucusu"/>
          <p:cNvSpPr>
            <a:spLocks noGrp="1"/>
          </p:cNvSpPr>
          <p:nvPr>
            <p:ph type="ftr" sz="quarter" idx="10"/>
          </p:nvPr>
        </p:nvSpPr>
        <p:spPr>
          <a:noFill/>
        </p:spPr>
        <p:txBody>
          <a:bodyPr/>
          <a:lstStyle/>
          <a:p>
            <a:r>
              <a:rPr lang="tr-TR" dirty="0" err="1" smtClean="0"/>
              <a:t>Logic</a:t>
            </a:r>
            <a:r>
              <a:rPr lang="tr-TR" dirty="0" smtClean="0"/>
              <a:t> </a:t>
            </a:r>
            <a:r>
              <a:rPr lang="tr-TR" dirty="0" err="1" smtClean="0"/>
              <a:t>Circuits</a:t>
            </a:r>
            <a:r>
              <a:rPr lang="tr-TR" dirty="0" smtClean="0"/>
              <a:t> </a:t>
            </a:r>
            <a:endParaRPr lang="en-US" dirty="0"/>
          </a:p>
        </p:txBody>
      </p:sp>
      <p:sp>
        <p:nvSpPr>
          <p:cNvPr id="18435" name="Rectangle 2"/>
          <p:cNvSpPr>
            <a:spLocks noGrp="1" noChangeArrowheads="1"/>
          </p:cNvSpPr>
          <p:nvPr>
            <p:ph type="title"/>
          </p:nvPr>
        </p:nvSpPr>
        <p:spPr>
          <a:xfrm>
            <a:off x="311150" y="150813"/>
            <a:ext cx="7772400" cy="790575"/>
          </a:xfrm>
        </p:spPr>
        <p:txBody>
          <a:bodyPr/>
          <a:lstStyle/>
          <a:p>
            <a:r>
              <a:rPr lang="tr-TR" sz="2400" b="1" dirty="0"/>
              <a:t>EXNOR </a:t>
            </a:r>
            <a:r>
              <a:rPr lang="tr-TR" sz="2400" b="1" dirty="0" err="1"/>
              <a:t>Gate</a:t>
            </a:r>
            <a:endParaRPr lang="tr-TR" sz="2400" dirty="0" smtClean="0"/>
          </a:p>
        </p:txBody>
      </p:sp>
      <p:sp>
        <p:nvSpPr>
          <p:cNvPr id="467971" name="Rectangle 3"/>
          <p:cNvSpPr>
            <a:spLocks noGrp="1" noChangeArrowheads="1"/>
          </p:cNvSpPr>
          <p:nvPr>
            <p:ph type="body" idx="1"/>
          </p:nvPr>
        </p:nvSpPr>
        <p:spPr>
          <a:xfrm>
            <a:off x="338138" y="882650"/>
            <a:ext cx="8375650" cy="5078413"/>
          </a:xfrm>
        </p:spPr>
        <p:txBody>
          <a:bodyPr/>
          <a:lstStyle/>
          <a:p>
            <a:pPr marL="0" indent="0" algn="just">
              <a:buFontTx/>
              <a:buNone/>
            </a:pPr>
            <a:r>
              <a:rPr lang="en-US" sz="2200" dirty="0"/>
              <a:t>If we input the signals x and y to an </a:t>
            </a:r>
            <a:r>
              <a:rPr lang="en-US" sz="2200" dirty="0" smtClean="0"/>
              <a:t>EXNOR </a:t>
            </a:r>
            <a:r>
              <a:rPr lang="en-US" sz="2200" dirty="0"/>
              <a:t>gate, the output signal (z) would be as shown in the timing diagram below.</a:t>
            </a:r>
          </a:p>
          <a:p>
            <a:pPr algn="just">
              <a:buFontTx/>
              <a:buNone/>
              <a:defRPr/>
            </a:pPr>
            <a:endParaRPr lang="tr-TR" dirty="0" smtClean="0"/>
          </a:p>
        </p:txBody>
      </p:sp>
      <p:sp>
        <p:nvSpPr>
          <p:cNvPr id="18437" name="Line 5"/>
          <p:cNvSpPr>
            <a:spLocks noChangeShapeType="1"/>
          </p:cNvSpPr>
          <p:nvPr/>
        </p:nvSpPr>
        <p:spPr bwMode="auto">
          <a:xfrm flipV="1">
            <a:off x="3870325" y="2060575"/>
            <a:ext cx="0" cy="1620838"/>
          </a:xfrm>
          <a:prstGeom prst="line">
            <a:avLst/>
          </a:prstGeom>
          <a:noFill/>
          <a:ln w="9525">
            <a:solidFill>
              <a:srgbClr val="000000"/>
            </a:solidFill>
            <a:round/>
            <a:headEnd/>
            <a:tailEnd type="triangle" w="med" len="med"/>
          </a:ln>
        </p:spPr>
        <p:txBody>
          <a:bodyPr/>
          <a:lstStyle/>
          <a:p>
            <a:endParaRPr lang="tr-TR"/>
          </a:p>
        </p:txBody>
      </p:sp>
      <p:sp>
        <p:nvSpPr>
          <p:cNvPr id="18438" name="Line 6"/>
          <p:cNvSpPr>
            <a:spLocks noChangeShapeType="1"/>
          </p:cNvSpPr>
          <p:nvPr/>
        </p:nvSpPr>
        <p:spPr bwMode="auto">
          <a:xfrm>
            <a:off x="3873500" y="2862263"/>
            <a:ext cx="2174875" cy="0"/>
          </a:xfrm>
          <a:prstGeom prst="line">
            <a:avLst/>
          </a:prstGeom>
          <a:noFill/>
          <a:ln w="9525">
            <a:solidFill>
              <a:srgbClr val="000000"/>
            </a:solidFill>
            <a:round/>
            <a:headEnd/>
            <a:tailEnd type="triangle" w="med" len="med"/>
          </a:ln>
        </p:spPr>
        <p:txBody>
          <a:bodyPr/>
          <a:lstStyle/>
          <a:p>
            <a:endParaRPr lang="tr-TR"/>
          </a:p>
        </p:txBody>
      </p:sp>
      <p:sp>
        <p:nvSpPr>
          <p:cNvPr id="18439" name="Line 7"/>
          <p:cNvSpPr>
            <a:spLocks noChangeShapeType="1"/>
          </p:cNvSpPr>
          <p:nvPr/>
        </p:nvSpPr>
        <p:spPr bwMode="auto">
          <a:xfrm>
            <a:off x="3873500" y="3695700"/>
            <a:ext cx="2174875" cy="0"/>
          </a:xfrm>
          <a:prstGeom prst="line">
            <a:avLst/>
          </a:prstGeom>
          <a:noFill/>
          <a:ln w="9525">
            <a:solidFill>
              <a:srgbClr val="000000"/>
            </a:solidFill>
            <a:round/>
            <a:headEnd/>
            <a:tailEnd type="triangle" w="med" len="med"/>
          </a:ln>
        </p:spPr>
        <p:txBody>
          <a:bodyPr/>
          <a:lstStyle/>
          <a:p>
            <a:endParaRPr lang="tr-TR"/>
          </a:p>
        </p:txBody>
      </p:sp>
      <p:sp>
        <p:nvSpPr>
          <p:cNvPr id="18440" name="Line 8"/>
          <p:cNvSpPr>
            <a:spLocks noChangeShapeType="1"/>
          </p:cNvSpPr>
          <p:nvPr/>
        </p:nvSpPr>
        <p:spPr bwMode="auto">
          <a:xfrm>
            <a:off x="3873500" y="2530475"/>
            <a:ext cx="360363" cy="0"/>
          </a:xfrm>
          <a:prstGeom prst="line">
            <a:avLst/>
          </a:prstGeom>
          <a:noFill/>
          <a:ln w="15875">
            <a:solidFill>
              <a:srgbClr val="000000"/>
            </a:solidFill>
            <a:round/>
            <a:headEnd/>
            <a:tailEnd/>
          </a:ln>
        </p:spPr>
        <p:txBody>
          <a:bodyPr/>
          <a:lstStyle/>
          <a:p>
            <a:endParaRPr lang="tr-TR"/>
          </a:p>
        </p:txBody>
      </p:sp>
      <p:sp>
        <p:nvSpPr>
          <p:cNvPr id="18441" name="Line 9"/>
          <p:cNvSpPr>
            <a:spLocks noChangeShapeType="1"/>
          </p:cNvSpPr>
          <p:nvPr/>
        </p:nvSpPr>
        <p:spPr bwMode="auto">
          <a:xfrm>
            <a:off x="4233863" y="2530475"/>
            <a:ext cx="0" cy="331788"/>
          </a:xfrm>
          <a:prstGeom prst="line">
            <a:avLst/>
          </a:prstGeom>
          <a:noFill/>
          <a:ln w="15875">
            <a:solidFill>
              <a:srgbClr val="000000"/>
            </a:solidFill>
            <a:round/>
            <a:headEnd/>
            <a:tailEnd/>
          </a:ln>
        </p:spPr>
        <p:txBody>
          <a:bodyPr/>
          <a:lstStyle/>
          <a:p>
            <a:endParaRPr lang="tr-TR"/>
          </a:p>
        </p:txBody>
      </p:sp>
      <p:sp>
        <p:nvSpPr>
          <p:cNvPr id="18442" name="Line 10"/>
          <p:cNvSpPr>
            <a:spLocks noChangeShapeType="1"/>
          </p:cNvSpPr>
          <p:nvPr/>
        </p:nvSpPr>
        <p:spPr bwMode="auto">
          <a:xfrm>
            <a:off x="4594225" y="2530475"/>
            <a:ext cx="0" cy="331788"/>
          </a:xfrm>
          <a:prstGeom prst="line">
            <a:avLst/>
          </a:prstGeom>
          <a:noFill/>
          <a:ln w="15875">
            <a:solidFill>
              <a:srgbClr val="000000"/>
            </a:solidFill>
            <a:round/>
            <a:headEnd/>
            <a:tailEnd/>
          </a:ln>
        </p:spPr>
        <p:txBody>
          <a:bodyPr/>
          <a:lstStyle/>
          <a:p>
            <a:endParaRPr lang="tr-TR"/>
          </a:p>
        </p:txBody>
      </p:sp>
      <p:sp>
        <p:nvSpPr>
          <p:cNvPr id="18443" name="Line 11"/>
          <p:cNvSpPr>
            <a:spLocks noChangeShapeType="1"/>
          </p:cNvSpPr>
          <p:nvPr/>
        </p:nvSpPr>
        <p:spPr bwMode="auto">
          <a:xfrm>
            <a:off x="5314950" y="2530475"/>
            <a:ext cx="0" cy="331788"/>
          </a:xfrm>
          <a:prstGeom prst="line">
            <a:avLst/>
          </a:prstGeom>
          <a:noFill/>
          <a:ln w="15875">
            <a:solidFill>
              <a:srgbClr val="000000"/>
            </a:solidFill>
            <a:round/>
            <a:headEnd/>
            <a:tailEnd/>
          </a:ln>
        </p:spPr>
        <p:txBody>
          <a:bodyPr/>
          <a:lstStyle/>
          <a:p>
            <a:endParaRPr lang="tr-TR"/>
          </a:p>
        </p:txBody>
      </p:sp>
      <p:sp>
        <p:nvSpPr>
          <p:cNvPr id="18444" name="Line 12"/>
          <p:cNvSpPr>
            <a:spLocks noChangeShapeType="1"/>
          </p:cNvSpPr>
          <p:nvPr/>
        </p:nvSpPr>
        <p:spPr bwMode="auto">
          <a:xfrm>
            <a:off x="4594225" y="2530475"/>
            <a:ext cx="720725" cy="0"/>
          </a:xfrm>
          <a:prstGeom prst="line">
            <a:avLst/>
          </a:prstGeom>
          <a:noFill/>
          <a:ln w="15875">
            <a:solidFill>
              <a:srgbClr val="000000"/>
            </a:solidFill>
            <a:round/>
            <a:headEnd/>
            <a:tailEnd/>
          </a:ln>
        </p:spPr>
        <p:txBody>
          <a:bodyPr/>
          <a:lstStyle/>
          <a:p>
            <a:endParaRPr lang="tr-TR"/>
          </a:p>
        </p:txBody>
      </p:sp>
      <p:sp>
        <p:nvSpPr>
          <p:cNvPr id="18445" name="Line 13"/>
          <p:cNvSpPr>
            <a:spLocks noChangeShapeType="1"/>
          </p:cNvSpPr>
          <p:nvPr/>
        </p:nvSpPr>
        <p:spPr bwMode="auto">
          <a:xfrm flipH="1">
            <a:off x="4233863" y="2862263"/>
            <a:ext cx="360362" cy="0"/>
          </a:xfrm>
          <a:prstGeom prst="line">
            <a:avLst/>
          </a:prstGeom>
          <a:noFill/>
          <a:ln w="15875">
            <a:solidFill>
              <a:srgbClr val="000000"/>
            </a:solidFill>
            <a:round/>
            <a:headEnd/>
            <a:tailEnd/>
          </a:ln>
        </p:spPr>
        <p:txBody>
          <a:bodyPr/>
          <a:lstStyle/>
          <a:p>
            <a:endParaRPr lang="tr-TR"/>
          </a:p>
        </p:txBody>
      </p:sp>
      <p:sp>
        <p:nvSpPr>
          <p:cNvPr id="18446" name="Line 14"/>
          <p:cNvSpPr>
            <a:spLocks noChangeShapeType="1"/>
          </p:cNvSpPr>
          <p:nvPr/>
        </p:nvSpPr>
        <p:spPr bwMode="auto">
          <a:xfrm flipH="1">
            <a:off x="5314950" y="2862263"/>
            <a:ext cx="361950" cy="0"/>
          </a:xfrm>
          <a:prstGeom prst="line">
            <a:avLst/>
          </a:prstGeom>
          <a:noFill/>
          <a:ln w="15875">
            <a:solidFill>
              <a:srgbClr val="000000"/>
            </a:solidFill>
            <a:round/>
            <a:headEnd/>
            <a:tailEnd/>
          </a:ln>
        </p:spPr>
        <p:txBody>
          <a:bodyPr/>
          <a:lstStyle/>
          <a:p>
            <a:endParaRPr lang="tr-TR"/>
          </a:p>
        </p:txBody>
      </p:sp>
      <p:sp>
        <p:nvSpPr>
          <p:cNvPr id="18447" name="Line 15"/>
          <p:cNvSpPr>
            <a:spLocks noChangeShapeType="1"/>
          </p:cNvSpPr>
          <p:nvPr/>
        </p:nvSpPr>
        <p:spPr bwMode="auto">
          <a:xfrm>
            <a:off x="4233863" y="2849563"/>
            <a:ext cx="0" cy="1651000"/>
          </a:xfrm>
          <a:prstGeom prst="line">
            <a:avLst/>
          </a:prstGeom>
          <a:noFill/>
          <a:ln w="9525">
            <a:solidFill>
              <a:srgbClr val="000000"/>
            </a:solidFill>
            <a:prstDash val="dash"/>
            <a:round/>
            <a:headEnd/>
            <a:tailEnd/>
          </a:ln>
        </p:spPr>
        <p:txBody>
          <a:bodyPr/>
          <a:lstStyle/>
          <a:p>
            <a:endParaRPr lang="tr-TR"/>
          </a:p>
        </p:txBody>
      </p:sp>
      <p:sp>
        <p:nvSpPr>
          <p:cNvPr id="18448" name="Line 16"/>
          <p:cNvSpPr>
            <a:spLocks noChangeShapeType="1"/>
          </p:cNvSpPr>
          <p:nvPr/>
        </p:nvSpPr>
        <p:spPr bwMode="auto">
          <a:xfrm>
            <a:off x="4594225" y="2835275"/>
            <a:ext cx="0" cy="1665288"/>
          </a:xfrm>
          <a:prstGeom prst="line">
            <a:avLst/>
          </a:prstGeom>
          <a:noFill/>
          <a:ln w="9525">
            <a:solidFill>
              <a:srgbClr val="000000"/>
            </a:solidFill>
            <a:prstDash val="dash"/>
            <a:round/>
            <a:headEnd/>
            <a:tailEnd/>
          </a:ln>
        </p:spPr>
        <p:txBody>
          <a:bodyPr/>
          <a:lstStyle/>
          <a:p>
            <a:endParaRPr lang="tr-TR"/>
          </a:p>
        </p:txBody>
      </p:sp>
      <p:sp>
        <p:nvSpPr>
          <p:cNvPr id="18449" name="Line 17"/>
          <p:cNvSpPr>
            <a:spLocks noChangeShapeType="1"/>
          </p:cNvSpPr>
          <p:nvPr/>
        </p:nvSpPr>
        <p:spPr bwMode="auto">
          <a:xfrm flipH="1">
            <a:off x="4233863" y="3695700"/>
            <a:ext cx="360362" cy="0"/>
          </a:xfrm>
          <a:prstGeom prst="line">
            <a:avLst/>
          </a:prstGeom>
          <a:noFill/>
          <a:ln w="15875">
            <a:solidFill>
              <a:srgbClr val="000000"/>
            </a:solidFill>
            <a:round/>
            <a:headEnd/>
            <a:tailEnd/>
          </a:ln>
        </p:spPr>
        <p:txBody>
          <a:bodyPr/>
          <a:lstStyle/>
          <a:p>
            <a:endParaRPr lang="tr-TR"/>
          </a:p>
        </p:txBody>
      </p:sp>
      <p:sp>
        <p:nvSpPr>
          <p:cNvPr id="18450" name="Line 18"/>
          <p:cNvSpPr>
            <a:spLocks noChangeShapeType="1"/>
          </p:cNvSpPr>
          <p:nvPr/>
        </p:nvSpPr>
        <p:spPr bwMode="auto">
          <a:xfrm flipH="1">
            <a:off x="5314950" y="4516438"/>
            <a:ext cx="361950" cy="0"/>
          </a:xfrm>
          <a:prstGeom prst="line">
            <a:avLst/>
          </a:prstGeom>
          <a:noFill/>
          <a:ln w="15875">
            <a:solidFill>
              <a:srgbClr val="000000"/>
            </a:solidFill>
            <a:round/>
            <a:headEnd/>
            <a:tailEnd/>
          </a:ln>
        </p:spPr>
        <p:txBody>
          <a:bodyPr/>
          <a:lstStyle/>
          <a:p>
            <a:endParaRPr lang="tr-TR"/>
          </a:p>
        </p:txBody>
      </p:sp>
      <p:sp>
        <p:nvSpPr>
          <p:cNvPr id="18451" name="Line 19"/>
          <p:cNvSpPr>
            <a:spLocks noChangeShapeType="1"/>
          </p:cNvSpPr>
          <p:nvPr/>
        </p:nvSpPr>
        <p:spPr bwMode="auto">
          <a:xfrm>
            <a:off x="5314950" y="3362325"/>
            <a:ext cx="0" cy="333375"/>
          </a:xfrm>
          <a:prstGeom prst="line">
            <a:avLst/>
          </a:prstGeom>
          <a:noFill/>
          <a:ln w="15875">
            <a:solidFill>
              <a:srgbClr val="000000"/>
            </a:solidFill>
            <a:round/>
            <a:headEnd/>
            <a:tailEnd/>
          </a:ln>
        </p:spPr>
        <p:txBody>
          <a:bodyPr/>
          <a:lstStyle/>
          <a:p>
            <a:endParaRPr lang="tr-TR"/>
          </a:p>
        </p:txBody>
      </p:sp>
      <p:sp>
        <p:nvSpPr>
          <p:cNvPr id="18452" name="Text Box 20"/>
          <p:cNvSpPr txBox="1">
            <a:spLocks noChangeArrowheads="1"/>
          </p:cNvSpPr>
          <p:nvPr/>
        </p:nvSpPr>
        <p:spPr bwMode="auto">
          <a:xfrm>
            <a:off x="3692525" y="1905000"/>
            <a:ext cx="180975" cy="333375"/>
          </a:xfrm>
          <a:prstGeom prst="rect">
            <a:avLst/>
          </a:prstGeom>
          <a:noFill/>
          <a:ln w="9525">
            <a:noFill/>
            <a:miter lim="800000"/>
            <a:headEnd/>
            <a:tailEnd/>
          </a:ln>
        </p:spPr>
        <p:txBody>
          <a:bodyPr lIns="0" tIns="0" rIns="0" bIns="0"/>
          <a:lstStyle/>
          <a:p>
            <a:r>
              <a:rPr lang="tr-TR" sz="1200" b="0"/>
              <a:t>x</a:t>
            </a:r>
            <a:endParaRPr lang="tr-TR"/>
          </a:p>
        </p:txBody>
      </p:sp>
      <p:sp>
        <p:nvSpPr>
          <p:cNvPr id="18453" name="Text Box 21"/>
          <p:cNvSpPr txBox="1">
            <a:spLocks noChangeArrowheads="1"/>
          </p:cNvSpPr>
          <p:nvPr/>
        </p:nvSpPr>
        <p:spPr bwMode="auto">
          <a:xfrm>
            <a:off x="3722688" y="2890838"/>
            <a:ext cx="180975" cy="333375"/>
          </a:xfrm>
          <a:prstGeom prst="rect">
            <a:avLst/>
          </a:prstGeom>
          <a:noFill/>
          <a:ln w="9525">
            <a:noFill/>
            <a:miter lim="800000"/>
            <a:headEnd/>
            <a:tailEnd/>
          </a:ln>
        </p:spPr>
        <p:txBody>
          <a:bodyPr lIns="0" tIns="0" rIns="0" bIns="0"/>
          <a:lstStyle/>
          <a:p>
            <a:r>
              <a:rPr lang="tr-TR" sz="1200" b="0"/>
              <a:t>y</a:t>
            </a:r>
            <a:endParaRPr lang="tr-TR"/>
          </a:p>
        </p:txBody>
      </p:sp>
      <p:sp>
        <p:nvSpPr>
          <p:cNvPr id="18454" name="Line 22"/>
          <p:cNvSpPr>
            <a:spLocks noChangeShapeType="1"/>
          </p:cNvSpPr>
          <p:nvPr/>
        </p:nvSpPr>
        <p:spPr bwMode="auto">
          <a:xfrm flipV="1">
            <a:off x="3873500" y="2862263"/>
            <a:ext cx="0" cy="333375"/>
          </a:xfrm>
          <a:prstGeom prst="line">
            <a:avLst/>
          </a:prstGeom>
          <a:noFill/>
          <a:ln w="9525">
            <a:solidFill>
              <a:srgbClr val="000000"/>
            </a:solidFill>
            <a:round/>
            <a:headEnd/>
            <a:tailEnd type="triangle" w="med" len="med"/>
          </a:ln>
        </p:spPr>
        <p:txBody>
          <a:bodyPr/>
          <a:lstStyle/>
          <a:p>
            <a:endParaRPr lang="tr-TR"/>
          </a:p>
        </p:txBody>
      </p:sp>
      <p:sp>
        <p:nvSpPr>
          <p:cNvPr id="18455" name="Text Box 23"/>
          <p:cNvSpPr txBox="1">
            <a:spLocks noChangeArrowheads="1"/>
          </p:cNvSpPr>
          <p:nvPr/>
        </p:nvSpPr>
        <p:spPr bwMode="auto">
          <a:xfrm>
            <a:off x="6081713" y="2695575"/>
            <a:ext cx="180975" cy="333375"/>
          </a:xfrm>
          <a:prstGeom prst="rect">
            <a:avLst/>
          </a:prstGeom>
          <a:noFill/>
          <a:ln w="9525">
            <a:noFill/>
            <a:miter lim="800000"/>
            <a:headEnd/>
            <a:tailEnd/>
          </a:ln>
        </p:spPr>
        <p:txBody>
          <a:bodyPr lIns="0" tIns="0" rIns="0" bIns="0"/>
          <a:lstStyle/>
          <a:p>
            <a:r>
              <a:rPr lang="tr-TR" sz="1200" b="0"/>
              <a:t>t</a:t>
            </a:r>
            <a:endParaRPr lang="tr-TR"/>
          </a:p>
        </p:txBody>
      </p:sp>
      <p:sp>
        <p:nvSpPr>
          <p:cNvPr id="18456" name="Text Box 24"/>
          <p:cNvSpPr txBox="1">
            <a:spLocks noChangeArrowheads="1"/>
          </p:cNvSpPr>
          <p:nvPr/>
        </p:nvSpPr>
        <p:spPr bwMode="auto">
          <a:xfrm>
            <a:off x="6097588" y="3543300"/>
            <a:ext cx="179387" cy="331788"/>
          </a:xfrm>
          <a:prstGeom prst="rect">
            <a:avLst/>
          </a:prstGeom>
          <a:noFill/>
          <a:ln w="9525">
            <a:noFill/>
            <a:miter lim="800000"/>
            <a:headEnd/>
            <a:tailEnd/>
          </a:ln>
        </p:spPr>
        <p:txBody>
          <a:bodyPr lIns="0" tIns="0" rIns="0" bIns="0"/>
          <a:lstStyle/>
          <a:p>
            <a:r>
              <a:rPr lang="tr-TR" sz="1200" b="0"/>
              <a:t>t</a:t>
            </a:r>
            <a:endParaRPr lang="tr-TR"/>
          </a:p>
        </p:txBody>
      </p:sp>
      <p:sp>
        <p:nvSpPr>
          <p:cNvPr id="18457" name="Line 25"/>
          <p:cNvSpPr>
            <a:spLocks noChangeShapeType="1"/>
          </p:cNvSpPr>
          <p:nvPr/>
        </p:nvSpPr>
        <p:spPr bwMode="auto">
          <a:xfrm>
            <a:off x="4579938" y="3695700"/>
            <a:ext cx="720725" cy="0"/>
          </a:xfrm>
          <a:prstGeom prst="line">
            <a:avLst/>
          </a:prstGeom>
          <a:noFill/>
          <a:ln w="15875">
            <a:solidFill>
              <a:srgbClr val="000000"/>
            </a:solidFill>
            <a:round/>
            <a:headEnd/>
            <a:tailEnd/>
          </a:ln>
        </p:spPr>
        <p:txBody>
          <a:bodyPr/>
          <a:lstStyle/>
          <a:p>
            <a:endParaRPr lang="tr-TR"/>
          </a:p>
        </p:txBody>
      </p:sp>
      <p:sp>
        <p:nvSpPr>
          <p:cNvPr id="18458" name="Text Box 26"/>
          <p:cNvSpPr txBox="1">
            <a:spLocks noChangeArrowheads="1"/>
          </p:cNvSpPr>
          <p:nvPr/>
        </p:nvSpPr>
        <p:spPr bwMode="auto">
          <a:xfrm>
            <a:off x="3722688" y="2335213"/>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59" name="Text Box 27"/>
          <p:cNvSpPr txBox="1">
            <a:spLocks noChangeArrowheads="1"/>
          </p:cNvSpPr>
          <p:nvPr/>
        </p:nvSpPr>
        <p:spPr bwMode="auto">
          <a:xfrm>
            <a:off x="3722688" y="2682875"/>
            <a:ext cx="180975" cy="331788"/>
          </a:xfrm>
          <a:prstGeom prst="rect">
            <a:avLst/>
          </a:prstGeom>
          <a:noFill/>
          <a:ln w="9525">
            <a:noFill/>
            <a:miter lim="800000"/>
            <a:headEnd/>
            <a:tailEnd/>
          </a:ln>
        </p:spPr>
        <p:txBody>
          <a:bodyPr lIns="0" tIns="0" rIns="0" bIns="0"/>
          <a:lstStyle/>
          <a:p>
            <a:r>
              <a:rPr lang="tr-TR" sz="1200" b="0"/>
              <a:t>0</a:t>
            </a:r>
            <a:endParaRPr lang="tr-TR"/>
          </a:p>
        </p:txBody>
      </p:sp>
      <p:sp>
        <p:nvSpPr>
          <p:cNvPr id="18460" name="Text Box 28"/>
          <p:cNvSpPr txBox="1">
            <a:spLocks noChangeArrowheads="1"/>
          </p:cNvSpPr>
          <p:nvPr/>
        </p:nvSpPr>
        <p:spPr bwMode="auto">
          <a:xfrm>
            <a:off x="3722688" y="4027488"/>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61" name="Text Box 29"/>
          <p:cNvSpPr txBox="1">
            <a:spLocks noChangeArrowheads="1"/>
          </p:cNvSpPr>
          <p:nvPr/>
        </p:nvSpPr>
        <p:spPr bwMode="auto">
          <a:xfrm>
            <a:off x="3722688" y="3556000"/>
            <a:ext cx="180975" cy="333375"/>
          </a:xfrm>
          <a:prstGeom prst="rect">
            <a:avLst/>
          </a:prstGeom>
          <a:noFill/>
          <a:ln w="9525">
            <a:noFill/>
            <a:miter lim="800000"/>
            <a:headEnd/>
            <a:tailEnd/>
          </a:ln>
        </p:spPr>
        <p:txBody>
          <a:bodyPr lIns="0" tIns="0" rIns="0" bIns="0"/>
          <a:lstStyle/>
          <a:p>
            <a:r>
              <a:rPr lang="tr-TR" sz="1200" b="0"/>
              <a:t>0</a:t>
            </a:r>
            <a:endParaRPr lang="tr-TR"/>
          </a:p>
        </p:txBody>
      </p:sp>
      <p:sp>
        <p:nvSpPr>
          <p:cNvPr id="18462" name="Line 30"/>
          <p:cNvSpPr>
            <a:spLocks noChangeShapeType="1"/>
          </p:cNvSpPr>
          <p:nvPr/>
        </p:nvSpPr>
        <p:spPr bwMode="auto">
          <a:xfrm flipH="1">
            <a:off x="4233863" y="4173538"/>
            <a:ext cx="360362" cy="0"/>
          </a:xfrm>
          <a:prstGeom prst="line">
            <a:avLst/>
          </a:prstGeom>
          <a:noFill/>
          <a:ln w="15875">
            <a:solidFill>
              <a:srgbClr val="000000"/>
            </a:solidFill>
            <a:round/>
            <a:headEnd/>
            <a:tailEnd/>
          </a:ln>
        </p:spPr>
        <p:txBody>
          <a:bodyPr/>
          <a:lstStyle/>
          <a:p>
            <a:endParaRPr lang="tr-TR"/>
          </a:p>
        </p:txBody>
      </p:sp>
      <p:sp>
        <p:nvSpPr>
          <p:cNvPr id="18463" name="Line 31"/>
          <p:cNvSpPr>
            <a:spLocks noChangeShapeType="1"/>
          </p:cNvSpPr>
          <p:nvPr/>
        </p:nvSpPr>
        <p:spPr bwMode="auto">
          <a:xfrm flipH="1">
            <a:off x="5313363" y="3348038"/>
            <a:ext cx="360362" cy="0"/>
          </a:xfrm>
          <a:prstGeom prst="line">
            <a:avLst/>
          </a:prstGeom>
          <a:noFill/>
          <a:ln w="15875">
            <a:solidFill>
              <a:srgbClr val="000000"/>
            </a:solidFill>
            <a:round/>
            <a:headEnd/>
            <a:tailEnd/>
          </a:ln>
        </p:spPr>
        <p:txBody>
          <a:bodyPr/>
          <a:lstStyle/>
          <a:p>
            <a:endParaRPr lang="tr-TR"/>
          </a:p>
        </p:txBody>
      </p:sp>
      <p:sp>
        <p:nvSpPr>
          <p:cNvPr id="18464" name="Line 32"/>
          <p:cNvSpPr>
            <a:spLocks noChangeShapeType="1"/>
          </p:cNvSpPr>
          <p:nvPr/>
        </p:nvSpPr>
        <p:spPr bwMode="auto">
          <a:xfrm>
            <a:off x="3873500" y="4513263"/>
            <a:ext cx="2174875" cy="0"/>
          </a:xfrm>
          <a:prstGeom prst="line">
            <a:avLst/>
          </a:prstGeom>
          <a:noFill/>
          <a:ln w="9525">
            <a:solidFill>
              <a:srgbClr val="000000"/>
            </a:solidFill>
            <a:round/>
            <a:headEnd/>
            <a:tailEnd type="triangle" w="med" len="med"/>
          </a:ln>
        </p:spPr>
        <p:txBody>
          <a:bodyPr/>
          <a:lstStyle/>
          <a:p>
            <a:endParaRPr lang="tr-TR"/>
          </a:p>
        </p:txBody>
      </p:sp>
      <p:sp>
        <p:nvSpPr>
          <p:cNvPr id="18465" name="Line 33"/>
          <p:cNvSpPr>
            <a:spLocks noChangeShapeType="1"/>
          </p:cNvSpPr>
          <p:nvPr/>
        </p:nvSpPr>
        <p:spPr bwMode="auto">
          <a:xfrm flipV="1">
            <a:off x="3873500" y="3667125"/>
            <a:ext cx="0" cy="833438"/>
          </a:xfrm>
          <a:prstGeom prst="line">
            <a:avLst/>
          </a:prstGeom>
          <a:noFill/>
          <a:ln w="9525">
            <a:solidFill>
              <a:srgbClr val="000000"/>
            </a:solidFill>
            <a:round/>
            <a:headEnd/>
            <a:tailEnd type="triangle" w="med" len="med"/>
          </a:ln>
        </p:spPr>
        <p:txBody>
          <a:bodyPr/>
          <a:lstStyle/>
          <a:p>
            <a:endParaRPr lang="tr-TR"/>
          </a:p>
        </p:txBody>
      </p:sp>
      <p:sp>
        <p:nvSpPr>
          <p:cNvPr id="18466" name="Line 34"/>
          <p:cNvSpPr>
            <a:spLocks noChangeShapeType="1"/>
          </p:cNvSpPr>
          <p:nvPr/>
        </p:nvSpPr>
        <p:spPr bwMode="auto">
          <a:xfrm>
            <a:off x="5314950" y="2835275"/>
            <a:ext cx="0" cy="1665288"/>
          </a:xfrm>
          <a:prstGeom prst="line">
            <a:avLst/>
          </a:prstGeom>
          <a:noFill/>
          <a:ln w="9525">
            <a:solidFill>
              <a:srgbClr val="000000"/>
            </a:solidFill>
            <a:prstDash val="dash"/>
            <a:round/>
            <a:headEnd/>
            <a:tailEnd/>
          </a:ln>
        </p:spPr>
        <p:txBody>
          <a:bodyPr/>
          <a:lstStyle/>
          <a:p>
            <a:endParaRPr lang="tr-TR"/>
          </a:p>
        </p:txBody>
      </p:sp>
      <p:sp>
        <p:nvSpPr>
          <p:cNvPr id="18467" name="Line 35"/>
          <p:cNvSpPr>
            <a:spLocks noChangeShapeType="1"/>
          </p:cNvSpPr>
          <p:nvPr/>
        </p:nvSpPr>
        <p:spPr bwMode="auto">
          <a:xfrm>
            <a:off x="5676900" y="2835275"/>
            <a:ext cx="0" cy="1665288"/>
          </a:xfrm>
          <a:prstGeom prst="line">
            <a:avLst/>
          </a:prstGeom>
          <a:noFill/>
          <a:ln w="9525">
            <a:solidFill>
              <a:srgbClr val="000000"/>
            </a:solidFill>
            <a:prstDash val="dash"/>
            <a:round/>
            <a:headEnd/>
            <a:tailEnd/>
          </a:ln>
        </p:spPr>
        <p:txBody>
          <a:bodyPr/>
          <a:lstStyle/>
          <a:p>
            <a:endParaRPr lang="tr-TR"/>
          </a:p>
        </p:txBody>
      </p:sp>
      <p:sp>
        <p:nvSpPr>
          <p:cNvPr id="18468" name="Text Box 36"/>
          <p:cNvSpPr txBox="1">
            <a:spLocks noChangeArrowheads="1"/>
          </p:cNvSpPr>
          <p:nvPr/>
        </p:nvSpPr>
        <p:spPr bwMode="auto">
          <a:xfrm>
            <a:off x="3738563" y="3722688"/>
            <a:ext cx="179387" cy="333375"/>
          </a:xfrm>
          <a:prstGeom prst="rect">
            <a:avLst/>
          </a:prstGeom>
          <a:noFill/>
          <a:ln w="9525">
            <a:noFill/>
            <a:miter lim="800000"/>
            <a:headEnd/>
            <a:tailEnd/>
          </a:ln>
        </p:spPr>
        <p:txBody>
          <a:bodyPr lIns="0" tIns="0" rIns="0" bIns="0"/>
          <a:lstStyle/>
          <a:p>
            <a:r>
              <a:rPr lang="tr-TR" sz="1200" b="0"/>
              <a:t>z</a:t>
            </a:r>
            <a:endParaRPr lang="tr-TR"/>
          </a:p>
        </p:txBody>
      </p:sp>
      <p:sp>
        <p:nvSpPr>
          <p:cNvPr id="18469" name="Text Box 37"/>
          <p:cNvSpPr txBox="1">
            <a:spLocks noChangeArrowheads="1"/>
          </p:cNvSpPr>
          <p:nvPr/>
        </p:nvSpPr>
        <p:spPr bwMode="auto">
          <a:xfrm>
            <a:off x="3722688" y="4375150"/>
            <a:ext cx="180975" cy="333375"/>
          </a:xfrm>
          <a:prstGeom prst="rect">
            <a:avLst/>
          </a:prstGeom>
          <a:noFill/>
          <a:ln w="9525">
            <a:noFill/>
            <a:miter lim="800000"/>
            <a:headEnd/>
            <a:tailEnd/>
          </a:ln>
        </p:spPr>
        <p:txBody>
          <a:bodyPr lIns="0" tIns="0" rIns="0" bIns="0"/>
          <a:lstStyle/>
          <a:p>
            <a:r>
              <a:rPr lang="tr-TR" sz="1200" b="0"/>
              <a:t>0</a:t>
            </a:r>
            <a:endParaRPr lang="tr-TR"/>
          </a:p>
        </p:txBody>
      </p:sp>
      <p:sp>
        <p:nvSpPr>
          <p:cNvPr id="18470" name="Text Box 38"/>
          <p:cNvSpPr txBox="1">
            <a:spLocks noChangeArrowheads="1"/>
          </p:cNvSpPr>
          <p:nvPr/>
        </p:nvSpPr>
        <p:spPr bwMode="auto">
          <a:xfrm>
            <a:off x="3722688" y="3236913"/>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71" name="Line 39"/>
          <p:cNvSpPr>
            <a:spLocks noChangeShapeType="1"/>
          </p:cNvSpPr>
          <p:nvPr/>
        </p:nvSpPr>
        <p:spPr bwMode="auto">
          <a:xfrm flipH="1">
            <a:off x="3873500" y="4176713"/>
            <a:ext cx="360363" cy="0"/>
          </a:xfrm>
          <a:prstGeom prst="line">
            <a:avLst/>
          </a:prstGeom>
          <a:noFill/>
          <a:ln w="15875">
            <a:solidFill>
              <a:srgbClr val="000000"/>
            </a:solidFill>
            <a:round/>
            <a:headEnd/>
            <a:tailEnd/>
          </a:ln>
        </p:spPr>
        <p:txBody>
          <a:bodyPr/>
          <a:lstStyle/>
          <a:p>
            <a:endParaRPr lang="tr-TR"/>
          </a:p>
        </p:txBody>
      </p:sp>
      <p:sp>
        <p:nvSpPr>
          <p:cNvPr id="18472" name="Line 40"/>
          <p:cNvSpPr>
            <a:spLocks noChangeShapeType="1"/>
          </p:cNvSpPr>
          <p:nvPr/>
        </p:nvSpPr>
        <p:spPr bwMode="auto">
          <a:xfrm>
            <a:off x="4594225" y="4516438"/>
            <a:ext cx="720725" cy="0"/>
          </a:xfrm>
          <a:prstGeom prst="line">
            <a:avLst/>
          </a:prstGeom>
          <a:noFill/>
          <a:ln w="15875">
            <a:solidFill>
              <a:srgbClr val="000000"/>
            </a:solidFill>
            <a:round/>
            <a:headEnd/>
            <a:tailEnd/>
          </a:ln>
        </p:spPr>
        <p:txBody>
          <a:bodyPr/>
          <a:lstStyle/>
          <a:p>
            <a:endParaRPr lang="tr-TR"/>
          </a:p>
        </p:txBody>
      </p:sp>
      <p:sp>
        <p:nvSpPr>
          <p:cNvPr id="18473" name="Text Box 41"/>
          <p:cNvSpPr txBox="1">
            <a:spLocks noChangeArrowheads="1"/>
          </p:cNvSpPr>
          <p:nvPr/>
        </p:nvSpPr>
        <p:spPr bwMode="auto">
          <a:xfrm>
            <a:off x="6067425" y="4360863"/>
            <a:ext cx="179388" cy="333375"/>
          </a:xfrm>
          <a:prstGeom prst="rect">
            <a:avLst/>
          </a:prstGeom>
          <a:noFill/>
          <a:ln w="9525">
            <a:noFill/>
            <a:miter lim="800000"/>
            <a:headEnd/>
            <a:tailEnd/>
          </a:ln>
        </p:spPr>
        <p:txBody>
          <a:bodyPr lIns="0" tIns="0" rIns="0" bIns="0"/>
          <a:lstStyle/>
          <a:p>
            <a:r>
              <a:rPr lang="tr-TR" sz="1200" b="0"/>
              <a:t>t</a:t>
            </a:r>
            <a:endParaRPr lang="tr-TR"/>
          </a:p>
        </p:txBody>
      </p:sp>
      <p:sp>
        <p:nvSpPr>
          <p:cNvPr id="18474" name="Line 42"/>
          <p:cNvSpPr>
            <a:spLocks noChangeShapeType="1"/>
          </p:cNvSpPr>
          <p:nvPr/>
        </p:nvSpPr>
        <p:spPr bwMode="auto">
          <a:xfrm>
            <a:off x="4233863" y="3375025"/>
            <a:ext cx="0" cy="331788"/>
          </a:xfrm>
          <a:prstGeom prst="line">
            <a:avLst/>
          </a:prstGeom>
          <a:noFill/>
          <a:ln w="15875">
            <a:solidFill>
              <a:srgbClr val="000000"/>
            </a:solidFill>
            <a:round/>
            <a:headEnd/>
            <a:tailEnd/>
          </a:ln>
        </p:spPr>
        <p:txBody>
          <a:bodyPr/>
          <a:lstStyle/>
          <a:p>
            <a:endParaRPr lang="tr-TR"/>
          </a:p>
        </p:txBody>
      </p:sp>
      <p:sp>
        <p:nvSpPr>
          <p:cNvPr id="18475" name="Line 43"/>
          <p:cNvSpPr>
            <a:spLocks noChangeShapeType="1"/>
          </p:cNvSpPr>
          <p:nvPr/>
        </p:nvSpPr>
        <p:spPr bwMode="auto">
          <a:xfrm>
            <a:off x="4594225" y="4181475"/>
            <a:ext cx="0" cy="331788"/>
          </a:xfrm>
          <a:prstGeom prst="line">
            <a:avLst/>
          </a:prstGeom>
          <a:noFill/>
          <a:ln w="15875">
            <a:solidFill>
              <a:srgbClr val="000000"/>
            </a:solidFill>
            <a:round/>
            <a:headEnd/>
            <a:tailEnd/>
          </a:ln>
        </p:spPr>
        <p:txBody>
          <a:bodyPr/>
          <a:lstStyle/>
          <a:p>
            <a:endParaRPr lang="tr-TR"/>
          </a:p>
        </p:txBody>
      </p:sp>
      <p:sp>
        <p:nvSpPr>
          <p:cNvPr id="18476" name="Line 44"/>
          <p:cNvSpPr>
            <a:spLocks noChangeShapeType="1"/>
          </p:cNvSpPr>
          <p:nvPr/>
        </p:nvSpPr>
        <p:spPr bwMode="auto">
          <a:xfrm flipH="1">
            <a:off x="3873500" y="3392488"/>
            <a:ext cx="360363" cy="0"/>
          </a:xfrm>
          <a:prstGeom prst="line">
            <a:avLst/>
          </a:prstGeom>
          <a:noFill/>
          <a:ln w="15875">
            <a:solidFill>
              <a:srgbClr val="000000"/>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Implementing Logic Circuits From Logical Expressions</a:t>
            </a:r>
            <a:endParaRPr lang="tr-TR" sz="2400" dirty="0"/>
          </a:p>
        </p:txBody>
      </p:sp>
      <p:sp>
        <p:nvSpPr>
          <p:cNvPr id="3" name="2 İçerik Yer Tutucusu"/>
          <p:cNvSpPr>
            <a:spLocks noGrp="1"/>
          </p:cNvSpPr>
          <p:nvPr>
            <p:ph idx="1"/>
          </p:nvPr>
        </p:nvSpPr>
        <p:spPr>
          <a:xfrm>
            <a:off x="362293" y="918987"/>
            <a:ext cx="8375650" cy="5078412"/>
          </a:xfrm>
        </p:spPr>
        <p:txBody>
          <a:bodyPr/>
          <a:lstStyle/>
          <a:p>
            <a:pPr marL="0" indent="0" algn="just">
              <a:buNone/>
            </a:pPr>
            <a:r>
              <a:rPr lang="en-US" sz="2200" dirty="0" smtClean="0"/>
              <a:t>First, we check if we need complements of any variables. If we need the complement of a variable, we tie up NOT gates to those variables.</a:t>
            </a:r>
          </a:p>
          <a:p>
            <a:pPr marL="0" indent="0" algn="just">
              <a:buNone/>
            </a:pPr>
            <a:r>
              <a:rPr lang="en-US" sz="2200" dirty="0" smtClean="0"/>
              <a:t>Then, we start implementing the circuit from the last logical operation and continue </a:t>
            </a:r>
            <a:r>
              <a:rPr lang="en-US" sz="2200" i="1" dirty="0" smtClean="0"/>
              <a:t>backwards</a:t>
            </a:r>
            <a:r>
              <a:rPr lang="en-US" sz="2200" dirty="0" smtClean="0"/>
              <a:t>.</a:t>
            </a:r>
          </a:p>
          <a:p>
            <a:pPr marL="0" indent="0" algn="just">
              <a:buNone/>
            </a:pPr>
            <a:r>
              <a:rPr lang="en-US" sz="2200" dirty="0" smtClean="0"/>
              <a:t>We must be careful about the priorities in the expression. Parentheses have the highest priority. NOT operation has the next highest priority. And finally, AND operation has higher priority than OR operation.</a:t>
            </a:r>
            <a:endParaRPr lang="tr-TR" sz="2200" dirty="0" smtClean="0"/>
          </a:p>
          <a:p>
            <a:pPr algn="just">
              <a:buNone/>
            </a:pPr>
            <a:endParaRPr lang="en-US" sz="2200" dirty="0" smtClean="0"/>
          </a:p>
          <a:p>
            <a:pPr algn="just">
              <a:buNone/>
            </a:pPr>
            <a:r>
              <a:rPr lang="en-US" sz="2200" dirty="0" smtClean="0"/>
              <a:t>Priorities:</a:t>
            </a:r>
          </a:p>
          <a:p>
            <a:pPr algn="just">
              <a:buNone/>
            </a:pPr>
            <a:r>
              <a:rPr lang="en-US" sz="2200" dirty="0" smtClean="0"/>
              <a:t>Parentheses &gt; NOT &gt; AND &gt; OR</a:t>
            </a:r>
            <a:endParaRPr lang="tr-TR" sz="2200" dirty="0"/>
          </a:p>
        </p:txBody>
      </p:sp>
      <p:sp>
        <p:nvSpPr>
          <p:cNvPr id="4" name="3 Altbilgi Yer Tutucusu"/>
          <p:cNvSpPr>
            <a:spLocks noGrp="1"/>
          </p:cNvSpPr>
          <p:nvPr>
            <p:ph type="ftr" sz="quarter" idx="10"/>
          </p:nvPr>
        </p:nvSpPr>
        <p:spPr/>
        <p:txBody>
          <a:bodyPr/>
          <a:lstStyle/>
          <a:p>
            <a:pPr>
              <a:defRPr/>
            </a:pPr>
            <a:r>
              <a:rPr lang="tr-TR" dirty="0" err="1" smtClean="0"/>
              <a:t>Logic</a:t>
            </a:r>
            <a:r>
              <a:rPr lang="tr-TR" dirty="0" smtClean="0"/>
              <a:t> </a:t>
            </a:r>
            <a:r>
              <a:rPr lang="tr-TR" dirty="0" err="1" smtClean="0"/>
              <a:t>Circuits</a:t>
            </a:r>
            <a:r>
              <a:rPr lang="tr-TR"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8986" y="162699"/>
            <a:ext cx="8376600" cy="790575"/>
          </a:xfrm>
        </p:spPr>
        <p:txBody>
          <a:bodyPr/>
          <a:lstStyle/>
          <a:p>
            <a:r>
              <a:rPr lang="en-US" sz="2400" b="1" dirty="0"/>
              <a:t>Implementing Logic Circuits From Logical Expressions</a:t>
            </a:r>
            <a:endParaRPr lang="tr-TR" sz="2400" dirty="0"/>
          </a:p>
        </p:txBody>
      </p:sp>
      <p:sp>
        <p:nvSpPr>
          <p:cNvPr id="3" name="2 İçerik Yer Tutucusu"/>
          <p:cNvSpPr>
            <a:spLocks noGrp="1"/>
          </p:cNvSpPr>
          <p:nvPr>
            <p:ph idx="1"/>
          </p:nvPr>
        </p:nvSpPr>
        <p:spPr>
          <a:xfrm>
            <a:off x="349936" y="918987"/>
            <a:ext cx="8375650" cy="5078412"/>
          </a:xfrm>
        </p:spPr>
        <p:txBody>
          <a:bodyPr/>
          <a:lstStyle/>
          <a:p>
            <a:pPr marL="0" indent="0" algn="just">
              <a:buNone/>
            </a:pPr>
            <a:r>
              <a:rPr lang="en-US" sz="2000" b="1" dirty="0" smtClean="0"/>
              <a:t>Example: </a:t>
            </a:r>
            <a:r>
              <a:rPr lang="en-US" sz="2000" dirty="0" smtClean="0"/>
              <a:t>Let’s implement the logic circuit of </a:t>
            </a:r>
            <a:r>
              <a:rPr lang="tr-TR" sz="2000" i="1" dirty="0" smtClean="0"/>
              <a:t>F </a:t>
            </a:r>
            <a:r>
              <a:rPr lang="tr-TR" sz="2000" i="1" dirty="0" smtClean="0"/>
              <a:t>= A’ </a:t>
            </a:r>
            <a:r>
              <a:rPr lang="tr-TR" sz="2000" i="1" dirty="0" smtClean="0"/>
              <a:t>(B+CD’)</a:t>
            </a:r>
            <a:endParaRPr lang="tr-TR" sz="2000" dirty="0" smtClean="0"/>
          </a:p>
          <a:p>
            <a:pPr marL="0" indent="0" algn="just">
              <a:buNone/>
            </a:pPr>
            <a:endParaRPr lang="tr-TR" sz="1000" dirty="0" smtClean="0"/>
          </a:p>
          <a:p>
            <a:pPr marL="0" indent="0" algn="just">
              <a:buNone/>
            </a:pPr>
            <a:r>
              <a:rPr lang="en-US" sz="2000" dirty="0" smtClean="0"/>
              <a:t>First, we check the complements of variables. It can be seen in the expression that, we need A’ and D’. So we ti</a:t>
            </a:r>
            <a:r>
              <a:rPr lang="en-US" sz="2000" dirty="0" smtClean="0"/>
              <a:t>e up NOT gates to these variables. Then we start from the last operation: </a:t>
            </a:r>
            <a:r>
              <a:rPr lang="tr-TR" sz="2000" i="1" dirty="0"/>
              <a:t>A’ </a:t>
            </a:r>
            <a:r>
              <a:rPr lang="en-US" sz="2000" i="1" dirty="0" smtClean="0">
                <a:solidFill>
                  <a:srgbClr val="FF0000"/>
                </a:solidFill>
              </a:rPr>
              <a:t>AND</a:t>
            </a:r>
            <a:r>
              <a:rPr lang="en-US" sz="2000" i="1" dirty="0" smtClean="0"/>
              <a:t> </a:t>
            </a:r>
            <a:r>
              <a:rPr lang="tr-TR" sz="2000" i="1" dirty="0" smtClean="0"/>
              <a:t>(B+CD’)</a:t>
            </a:r>
            <a:r>
              <a:rPr lang="en-US" sz="2000" i="1" dirty="0" smtClean="0"/>
              <a:t>. </a:t>
            </a:r>
            <a:r>
              <a:rPr lang="en-US" sz="2000" dirty="0" smtClean="0"/>
              <a:t>We place an AND gate and tie up A’ to one of the inputs. Next operation we must consider is </a:t>
            </a:r>
            <a:r>
              <a:rPr lang="en-US" sz="2000" i="1" dirty="0" smtClean="0"/>
              <a:t>B </a:t>
            </a:r>
            <a:r>
              <a:rPr lang="en-US" sz="2000" i="1" dirty="0" smtClean="0">
                <a:solidFill>
                  <a:srgbClr val="FF0000"/>
                </a:solidFill>
              </a:rPr>
              <a:t>OR</a:t>
            </a:r>
            <a:r>
              <a:rPr lang="en-US" sz="2000" i="1" dirty="0" smtClean="0"/>
              <a:t> CD’. </a:t>
            </a:r>
            <a:r>
              <a:rPr lang="en-US" sz="2000" dirty="0" smtClean="0"/>
              <a:t>So, we put an OR gate and tie up B to one of the inputs, and also tie up the output of OR gate to the other input of the AND gate we placed before. Next, we implement </a:t>
            </a:r>
            <a:r>
              <a:rPr lang="en-US" sz="2000" i="1" dirty="0" smtClean="0"/>
              <a:t>C </a:t>
            </a:r>
            <a:r>
              <a:rPr lang="en-US" sz="2000" i="1" dirty="0" smtClean="0">
                <a:solidFill>
                  <a:srgbClr val="FF0000"/>
                </a:solidFill>
              </a:rPr>
              <a:t>AND</a:t>
            </a:r>
            <a:r>
              <a:rPr lang="en-US" sz="2000" i="1" dirty="0" smtClean="0"/>
              <a:t> D’ </a:t>
            </a:r>
            <a:r>
              <a:rPr lang="en-US" sz="2000" dirty="0" smtClean="0"/>
              <a:t>the same way.</a:t>
            </a:r>
          </a:p>
          <a:p>
            <a:pPr marL="0" indent="0" algn="just">
              <a:buNone/>
            </a:pPr>
            <a:endParaRPr lang="tr-TR" sz="2200" dirty="0" smtClean="0"/>
          </a:p>
          <a:p>
            <a:pPr algn="just">
              <a:buNone/>
            </a:pPr>
            <a:endParaRPr lang="tr-TR" sz="2200" dirty="0"/>
          </a:p>
        </p:txBody>
      </p:sp>
      <p:sp>
        <p:nvSpPr>
          <p:cNvPr id="4" name="3 Altbilgi Yer Tutucusu"/>
          <p:cNvSpPr>
            <a:spLocks noGrp="1"/>
          </p:cNvSpPr>
          <p:nvPr>
            <p:ph type="ftr" sz="quarter" idx="10"/>
          </p:nvPr>
        </p:nvSpPr>
        <p:spPr/>
        <p:txBody>
          <a:bodyPr/>
          <a:lstStyle/>
          <a:p>
            <a:pPr>
              <a:defRPr/>
            </a:pPr>
            <a:r>
              <a:rPr lang="tr-TR" dirty="0" err="1" smtClean="0"/>
              <a:t>Logic</a:t>
            </a:r>
            <a:r>
              <a:rPr lang="tr-TR" dirty="0" smtClean="0"/>
              <a:t> </a:t>
            </a:r>
            <a:r>
              <a:rPr lang="tr-TR" dirty="0" err="1" smtClean="0"/>
              <a:t>Circuits</a:t>
            </a:r>
            <a:r>
              <a:rPr lang="tr-TR" dirty="0" smtClean="0"/>
              <a:t> </a:t>
            </a:r>
            <a:endParaRPr lang="en-US" dirty="0"/>
          </a:p>
        </p:txBody>
      </p:sp>
      <p:pic>
        <p:nvPicPr>
          <p:cNvPr id="5" name="4 Resim"/>
          <p:cNvPicPr/>
          <p:nvPr/>
        </p:nvPicPr>
        <p:blipFill>
          <a:blip r:embed="rId2" cstate="print"/>
          <a:srcRect/>
          <a:stretch>
            <a:fillRect/>
          </a:stretch>
        </p:blipFill>
        <p:spPr bwMode="auto">
          <a:xfrm>
            <a:off x="2937826" y="4253238"/>
            <a:ext cx="4154952" cy="1569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en-US" dirty="0"/>
              <a:t>Logic Circuits</a:t>
            </a:r>
          </a:p>
        </p:txBody>
      </p:sp>
      <p:sp>
        <p:nvSpPr>
          <p:cNvPr id="13315" name="Rectangle 2"/>
          <p:cNvSpPr>
            <a:spLocks noGrp="1" noChangeArrowheads="1"/>
          </p:cNvSpPr>
          <p:nvPr>
            <p:ph type="title"/>
          </p:nvPr>
        </p:nvSpPr>
        <p:spPr/>
        <p:txBody>
          <a:bodyPr/>
          <a:lstStyle/>
          <a:p>
            <a:r>
              <a:rPr lang="tr-TR" sz="2400" b="1" dirty="0"/>
              <a:t>LO</a:t>
            </a:r>
            <a:r>
              <a:rPr lang="en-US" sz="2400" b="1" dirty="0"/>
              <a:t>GICAL </a:t>
            </a:r>
            <a:r>
              <a:rPr lang="tr-TR" sz="2400" b="1" dirty="0"/>
              <a:t>GATES</a:t>
            </a:r>
            <a:endParaRPr lang="tr-TR" sz="2400" b="1" dirty="0" smtClean="0"/>
          </a:p>
        </p:txBody>
      </p:sp>
      <p:sp>
        <p:nvSpPr>
          <p:cNvPr id="13316" name="Rectangle 3"/>
          <p:cNvSpPr>
            <a:spLocks noGrp="1" noChangeArrowheads="1"/>
          </p:cNvSpPr>
          <p:nvPr>
            <p:ph type="body" idx="1"/>
          </p:nvPr>
        </p:nvSpPr>
        <p:spPr>
          <a:xfrm>
            <a:off x="346075" y="928688"/>
            <a:ext cx="8375650" cy="5078412"/>
          </a:xfrm>
        </p:spPr>
        <p:txBody>
          <a:bodyPr/>
          <a:lstStyle/>
          <a:p>
            <a:pPr marL="0" indent="0" algn="just">
              <a:buFontTx/>
              <a:buNone/>
            </a:pPr>
            <a:r>
              <a:rPr lang="en-US" sz="2200" dirty="0" smtClean="0"/>
              <a:t>Gates are the basic components of </a:t>
            </a:r>
            <a:r>
              <a:rPr lang="tr-TR" sz="2200" dirty="0" smtClean="0"/>
              <a:t> </a:t>
            </a:r>
            <a:r>
              <a:rPr lang="en-US" sz="2200" dirty="0" smtClean="0"/>
              <a:t>logical circuits. Gates are electronic circuits that </a:t>
            </a:r>
            <a:r>
              <a:rPr lang="tr-TR" sz="2200" dirty="0" err="1" smtClean="0"/>
              <a:t>perform</a:t>
            </a:r>
            <a:r>
              <a:rPr lang="en-US" sz="2200" dirty="0" smtClean="0"/>
              <a:t> </a:t>
            </a:r>
            <a:r>
              <a:rPr lang="en-US" sz="2200" dirty="0"/>
              <a:t>B</a:t>
            </a:r>
            <a:r>
              <a:rPr lang="en-US" sz="2200" dirty="0" smtClean="0"/>
              <a:t>oolean operations. Input(s) of logical gates are variable values (0/1 or 0V/+5V) and the output is the result of the Boolean operation.</a:t>
            </a:r>
            <a:endParaRPr lang="tr-TR" sz="2200" dirty="0" smtClean="0"/>
          </a:p>
          <a:p>
            <a:pPr marL="0" indent="0" algn="just">
              <a:buFontTx/>
              <a:buNone/>
            </a:pPr>
            <a:endParaRPr lang="tr-TR" sz="1000" dirty="0" smtClean="0"/>
          </a:p>
          <a:p>
            <a:pPr marL="0" indent="0" algn="just">
              <a:buFontTx/>
              <a:buNone/>
            </a:pPr>
            <a:r>
              <a:rPr lang="en-US" sz="2200" dirty="0" smtClean="0"/>
              <a:t>Gates are built with transistors, diodes, resistors, and capacitors. They are sold </a:t>
            </a:r>
            <a:r>
              <a:rPr lang="tr-TR" sz="2200" dirty="0" smtClean="0"/>
              <a:t>in </a:t>
            </a:r>
            <a:r>
              <a:rPr lang="tr-TR" sz="2200" dirty="0" err="1" smtClean="0"/>
              <a:t>the</a:t>
            </a:r>
            <a:r>
              <a:rPr lang="tr-TR" sz="2200" dirty="0" smtClean="0"/>
              <a:t> form of</a:t>
            </a:r>
            <a:r>
              <a:rPr lang="en-US" sz="2200" dirty="0" smtClean="0"/>
              <a:t> integrated circuits.</a:t>
            </a:r>
          </a:p>
          <a:p>
            <a:pPr marL="0" indent="0" algn="just">
              <a:buFontTx/>
              <a:buNone/>
            </a:pPr>
            <a:endParaRPr lang="tr-TR" sz="1000" dirty="0" smtClean="0"/>
          </a:p>
          <a:p>
            <a:pPr marL="0" indent="0" algn="just">
              <a:buFontTx/>
              <a:buNone/>
            </a:pPr>
            <a:r>
              <a:rPr lang="tr-TR" sz="2200" dirty="0" err="1" smtClean="0"/>
              <a:t>There</a:t>
            </a:r>
            <a:r>
              <a:rPr lang="tr-TR" sz="2200" dirty="0" smtClean="0"/>
              <a:t> </a:t>
            </a:r>
            <a:r>
              <a:rPr lang="tr-TR" sz="2200" dirty="0" err="1" smtClean="0"/>
              <a:t>are</a:t>
            </a:r>
            <a:r>
              <a:rPr lang="tr-TR" sz="2200" dirty="0" smtClean="0"/>
              <a:t> 7 </a:t>
            </a:r>
            <a:r>
              <a:rPr lang="tr-TR" sz="2200" dirty="0" err="1" smtClean="0"/>
              <a:t>basic</a:t>
            </a:r>
            <a:r>
              <a:rPr lang="tr-TR" sz="2200" dirty="0" smtClean="0"/>
              <a:t> </a:t>
            </a:r>
            <a:r>
              <a:rPr lang="tr-TR" sz="2200" dirty="0" err="1" smtClean="0"/>
              <a:t>gates</a:t>
            </a:r>
            <a:r>
              <a:rPr lang="tr-TR" sz="2200" dirty="0"/>
              <a:t>:</a:t>
            </a:r>
            <a:endParaRPr lang="tr-TR" sz="2200" dirty="0" smtClean="0"/>
          </a:p>
          <a:p>
            <a:pPr marL="0" indent="0" algn="just">
              <a:buFontTx/>
              <a:buNone/>
            </a:pPr>
            <a:r>
              <a:rPr lang="tr-TR" sz="2200" dirty="0" smtClean="0"/>
              <a:t>AND, OR, NOT, </a:t>
            </a:r>
          </a:p>
          <a:p>
            <a:pPr marL="0" indent="0" algn="just">
              <a:buFontTx/>
              <a:buNone/>
            </a:pPr>
            <a:r>
              <a:rPr lang="tr-TR" sz="2200" dirty="0" smtClean="0"/>
              <a:t>NAND, NOR, </a:t>
            </a:r>
          </a:p>
          <a:p>
            <a:pPr marL="0" indent="0" algn="just">
              <a:buFontTx/>
              <a:buNone/>
            </a:pPr>
            <a:r>
              <a:rPr lang="tr-TR" sz="2200" dirty="0" smtClean="0"/>
              <a:t>EXOR, </a:t>
            </a:r>
            <a:r>
              <a:rPr lang="tr-TR" sz="2200" dirty="0" err="1" smtClean="0"/>
              <a:t>and</a:t>
            </a:r>
            <a:r>
              <a:rPr lang="tr-TR" sz="2200" dirty="0" smtClean="0"/>
              <a:t> EXNOR </a:t>
            </a:r>
            <a:r>
              <a:rPr lang="tr-TR" sz="2200" dirty="0" err="1" smtClean="0"/>
              <a:t>gates</a:t>
            </a:r>
            <a:r>
              <a:rPr lang="tr-TR" sz="22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3 Altbilgi Yer Tutucusu"/>
          <p:cNvSpPr>
            <a:spLocks noGrp="1"/>
          </p:cNvSpPr>
          <p:nvPr>
            <p:ph type="ftr" sz="quarter" idx="10"/>
          </p:nvPr>
        </p:nvSpPr>
        <p:spPr>
          <a:noFill/>
        </p:spPr>
        <p:txBody>
          <a:bodyPr/>
          <a:lstStyle/>
          <a:p>
            <a:r>
              <a:rPr lang="en-US" dirty="0"/>
              <a:t>Logic Circuits</a:t>
            </a:r>
          </a:p>
        </p:txBody>
      </p:sp>
      <p:sp>
        <p:nvSpPr>
          <p:cNvPr id="1029" name="Rectangle 2"/>
          <p:cNvSpPr>
            <a:spLocks noGrp="1" noChangeArrowheads="1"/>
          </p:cNvSpPr>
          <p:nvPr>
            <p:ph type="title"/>
          </p:nvPr>
        </p:nvSpPr>
        <p:spPr/>
        <p:txBody>
          <a:bodyPr/>
          <a:lstStyle/>
          <a:p>
            <a:r>
              <a:rPr lang="tr-TR" sz="2400" b="1" dirty="0" smtClean="0"/>
              <a:t>NOT </a:t>
            </a:r>
            <a:r>
              <a:rPr lang="tr-TR" sz="2400" b="1" dirty="0" err="1" smtClean="0"/>
              <a:t>Gate</a:t>
            </a:r>
            <a:endParaRPr lang="tr-TR" sz="2400" b="1" dirty="0" smtClean="0"/>
          </a:p>
        </p:txBody>
      </p:sp>
      <p:sp>
        <p:nvSpPr>
          <p:cNvPr id="454659" name="Rectangle 3"/>
          <p:cNvSpPr>
            <a:spLocks noGrp="1" noChangeArrowheads="1"/>
          </p:cNvSpPr>
          <p:nvPr>
            <p:ph type="body" idx="1"/>
          </p:nvPr>
        </p:nvSpPr>
        <p:spPr>
          <a:xfrm>
            <a:off x="325438" y="911225"/>
            <a:ext cx="8375650" cy="5078413"/>
          </a:xfrm>
        </p:spPr>
        <p:txBody>
          <a:bodyPr/>
          <a:lstStyle/>
          <a:p>
            <a:pPr marL="0" indent="0" algn="just">
              <a:buFontTx/>
              <a:buNone/>
              <a:defRPr/>
            </a:pPr>
            <a:r>
              <a:rPr lang="tr-TR" sz="2200" dirty="0" smtClean="0"/>
              <a:t>NOT </a:t>
            </a:r>
            <a:r>
              <a:rPr lang="tr-TR" sz="2200" dirty="0" err="1" smtClean="0"/>
              <a:t>gate</a:t>
            </a:r>
            <a:r>
              <a:rPr lang="tr-TR" sz="2200" dirty="0" smtClean="0"/>
              <a:t> </a:t>
            </a:r>
            <a:r>
              <a:rPr lang="tr-TR" sz="2200" dirty="0" err="1" smtClean="0"/>
              <a:t>complements</a:t>
            </a:r>
            <a:r>
              <a:rPr lang="tr-TR" sz="2200" dirty="0" smtClean="0"/>
              <a:t> </a:t>
            </a:r>
            <a:r>
              <a:rPr lang="tr-TR" sz="2200" dirty="0" err="1" smtClean="0"/>
              <a:t>the</a:t>
            </a:r>
            <a:r>
              <a:rPr lang="tr-TR" sz="2200" dirty="0" smtClean="0"/>
              <a:t> </a:t>
            </a:r>
            <a:r>
              <a:rPr lang="tr-TR" sz="2200" dirty="0" err="1" smtClean="0"/>
              <a:t>input</a:t>
            </a:r>
            <a:r>
              <a:rPr lang="tr-TR" sz="2200" dirty="0" smtClean="0"/>
              <a:t> </a:t>
            </a:r>
            <a:r>
              <a:rPr lang="tr-TR" sz="2200" dirty="0" err="1" smtClean="0"/>
              <a:t>signal</a:t>
            </a:r>
            <a:r>
              <a:rPr lang="tr-TR" sz="2200" dirty="0" smtClean="0"/>
              <a:t>. </a:t>
            </a:r>
            <a:r>
              <a:rPr lang="tr-TR" sz="2200" dirty="0" err="1" smtClean="0"/>
              <a:t>It</a:t>
            </a:r>
            <a:r>
              <a:rPr lang="tr-TR" sz="2200" dirty="0" smtClean="0"/>
              <a:t> </a:t>
            </a:r>
            <a:r>
              <a:rPr lang="tr-TR" sz="2200" dirty="0" err="1" smtClean="0"/>
              <a:t>outputs</a:t>
            </a:r>
            <a:r>
              <a:rPr lang="tr-TR" sz="2200" dirty="0" smtClean="0"/>
              <a:t> 1 </a:t>
            </a:r>
            <a:r>
              <a:rPr lang="tr-TR" sz="2200" dirty="0" err="1" smtClean="0"/>
              <a:t>when</a:t>
            </a:r>
            <a:r>
              <a:rPr lang="tr-TR" sz="2200" dirty="0" smtClean="0"/>
              <a:t> </a:t>
            </a:r>
            <a:r>
              <a:rPr lang="tr-TR" sz="2200" dirty="0" err="1" smtClean="0"/>
              <a:t>the</a:t>
            </a:r>
            <a:r>
              <a:rPr lang="tr-TR" sz="2200" dirty="0" smtClean="0"/>
              <a:t> </a:t>
            </a:r>
            <a:r>
              <a:rPr lang="tr-TR" sz="2200" dirty="0" err="1" smtClean="0"/>
              <a:t>input</a:t>
            </a:r>
            <a:r>
              <a:rPr lang="tr-TR" sz="2200" dirty="0" smtClean="0"/>
              <a:t> is 0, </a:t>
            </a:r>
            <a:r>
              <a:rPr lang="tr-TR" sz="2200" dirty="0" err="1" smtClean="0"/>
              <a:t>and</a:t>
            </a:r>
            <a:r>
              <a:rPr lang="tr-TR" sz="2200" dirty="0" smtClean="0"/>
              <a:t> </a:t>
            </a:r>
            <a:r>
              <a:rPr lang="tr-TR" sz="2200" dirty="0" err="1" smtClean="0"/>
              <a:t>outputs</a:t>
            </a:r>
            <a:r>
              <a:rPr lang="tr-TR" sz="2200" dirty="0" smtClean="0"/>
              <a:t> 0 </a:t>
            </a:r>
            <a:r>
              <a:rPr lang="tr-TR" sz="2200" dirty="0" err="1" smtClean="0"/>
              <a:t>when</a:t>
            </a:r>
            <a:r>
              <a:rPr lang="tr-TR" sz="2200" dirty="0" smtClean="0"/>
              <a:t> </a:t>
            </a:r>
            <a:r>
              <a:rPr lang="tr-TR" sz="2200" dirty="0" err="1" smtClean="0"/>
              <a:t>the</a:t>
            </a:r>
            <a:r>
              <a:rPr lang="tr-TR" sz="2200" dirty="0" smtClean="0"/>
              <a:t> </a:t>
            </a:r>
            <a:r>
              <a:rPr lang="tr-TR" sz="2200" dirty="0" err="1" smtClean="0"/>
              <a:t>input</a:t>
            </a:r>
            <a:r>
              <a:rPr lang="tr-TR" sz="2200" dirty="0" smtClean="0"/>
              <a:t> is 1. </a:t>
            </a:r>
            <a:r>
              <a:rPr lang="tr-TR" sz="2200" dirty="0" err="1" smtClean="0"/>
              <a:t>It</a:t>
            </a:r>
            <a:r>
              <a:rPr lang="tr-TR" sz="2200" dirty="0" smtClean="0"/>
              <a:t> is </a:t>
            </a:r>
            <a:r>
              <a:rPr lang="tr-TR" sz="2200" dirty="0" err="1" smtClean="0"/>
              <a:t>represented</a:t>
            </a:r>
            <a:r>
              <a:rPr lang="tr-TR" sz="2200" dirty="0" smtClean="0"/>
              <a:t> </a:t>
            </a:r>
            <a:r>
              <a:rPr lang="tr-TR" sz="2200" dirty="0" err="1" smtClean="0"/>
              <a:t>with</a:t>
            </a:r>
            <a:r>
              <a:rPr lang="tr-TR" sz="2200" dirty="0" smtClean="0"/>
              <a:t> </a:t>
            </a:r>
            <a:r>
              <a:rPr lang="tr-TR" sz="2200" dirty="0" err="1" smtClean="0"/>
              <a:t>the</a:t>
            </a:r>
            <a:r>
              <a:rPr lang="tr-TR" sz="2200" dirty="0" smtClean="0"/>
              <a:t> </a:t>
            </a:r>
            <a:r>
              <a:rPr lang="tr-TR" sz="2200" dirty="0" err="1" smtClean="0"/>
              <a:t>following</a:t>
            </a:r>
            <a:r>
              <a:rPr lang="tr-TR" sz="2200" dirty="0" smtClean="0"/>
              <a:t> </a:t>
            </a:r>
            <a:r>
              <a:rPr lang="tr-TR" sz="2200" dirty="0" err="1" smtClean="0"/>
              <a:t>symbols</a:t>
            </a:r>
            <a:r>
              <a:rPr lang="tr-TR" sz="2200" dirty="0" smtClean="0"/>
              <a:t>.</a:t>
            </a:r>
          </a:p>
          <a:p>
            <a:pPr>
              <a:buFontTx/>
              <a:buNone/>
              <a:defRPr/>
            </a:pPr>
            <a:endParaRPr lang="tr-TR" sz="2200" dirty="0" smtClean="0"/>
          </a:p>
          <a:p>
            <a:pPr>
              <a:buFontTx/>
              <a:buNone/>
              <a:defRPr/>
            </a:pPr>
            <a:endParaRPr lang="tr-TR" sz="2200" dirty="0" smtClean="0"/>
          </a:p>
          <a:p>
            <a:pPr>
              <a:buFontTx/>
              <a:buNone/>
              <a:defRPr/>
            </a:pPr>
            <a:r>
              <a:rPr lang="tr-TR" sz="2200" dirty="0" err="1" smtClean="0"/>
              <a:t>Truth</a:t>
            </a:r>
            <a:r>
              <a:rPr lang="tr-TR" sz="2200" dirty="0" smtClean="0"/>
              <a:t> </a:t>
            </a:r>
            <a:r>
              <a:rPr lang="tr-TR" sz="2200" dirty="0" err="1" smtClean="0"/>
              <a:t>Table</a:t>
            </a:r>
            <a:endParaRPr lang="tr-TR" sz="2200" dirty="0" smtClean="0"/>
          </a:p>
          <a:p>
            <a:pPr>
              <a:buFontTx/>
              <a:buNone/>
              <a:defRPr/>
            </a:pPr>
            <a:endParaRPr lang="tr-TR" sz="2200" dirty="0"/>
          </a:p>
          <a:p>
            <a:pPr marL="0" indent="0">
              <a:buFontTx/>
              <a:buNone/>
              <a:defRPr/>
            </a:pPr>
            <a:r>
              <a:rPr lang="tr-TR" sz="2200" dirty="0" smtClean="0"/>
              <a:t>				  Electronic </a:t>
            </a:r>
            <a:r>
              <a:rPr lang="tr-TR" sz="2200" dirty="0" err="1" smtClean="0"/>
              <a:t>Circuit</a:t>
            </a: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r>
              <a:rPr lang="tr-TR" sz="2200" dirty="0" err="1" smtClean="0"/>
              <a:t>Logical</a:t>
            </a:r>
            <a:r>
              <a:rPr lang="tr-TR" sz="2200" dirty="0" smtClean="0"/>
              <a:t> </a:t>
            </a:r>
            <a:r>
              <a:rPr lang="tr-TR" sz="2200" dirty="0" err="1" smtClean="0"/>
              <a:t>Expression</a:t>
            </a:r>
            <a:r>
              <a:rPr lang="tr-TR" sz="2200" dirty="0" smtClean="0"/>
              <a:t>          </a:t>
            </a:r>
          </a:p>
        </p:txBody>
      </p:sp>
      <p:pic>
        <p:nvPicPr>
          <p:cNvPr id="1031" name="Picture 6"/>
          <p:cNvPicPr>
            <a:picLocks noChangeAspect="1" noChangeArrowheads="1"/>
          </p:cNvPicPr>
          <p:nvPr/>
        </p:nvPicPr>
        <p:blipFill>
          <a:blip r:embed="rId3" cstate="print"/>
          <a:srcRect/>
          <a:stretch>
            <a:fillRect/>
          </a:stretch>
        </p:blipFill>
        <p:spPr bwMode="auto">
          <a:xfrm>
            <a:off x="2662238" y="1930400"/>
            <a:ext cx="1044575" cy="606425"/>
          </a:xfrm>
          <a:prstGeom prst="rect">
            <a:avLst/>
          </a:prstGeom>
          <a:noFill/>
          <a:ln w="9525">
            <a:noFill/>
            <a:miter lim="800000"/>
            <a:headEnd/>
            <a:tailEnd/>
          </a:ln>
        </p:spPr>
      </p:pic>
      <p:pic>
        <p:nvPicPr>
          <p:cNvPr id="1032" name="Picture 7"/>
          <p:cNvPicPr>
            <a:picLocks noChangeAspect="1" noChangeArrowheads="1"/>
          </p:cNvPicPr>
          <p:nvPr/>
        </p:nvPicPr>
        <p:blipFill>
          <a:blip r:embed="rId4" cstate="print"/>
          <a:srcRect/>
          <a:stretch>
            <a:fillRect/>
          </a:stretch>
        </p:blipFill>
        <p:spPr bwMode="auto">
          <a:xfrm>
            <a:off x="4419600" y="1892300"/>
            <a:ext cx="1128713" cy="690563"/>
          </a:xfrm>
          <a:prstGeom prst="rect">
            <a:avLst/>
          </a:prstGeom>
          <a:noFill/>
          <a:ln w="9525">
            <a:noFill/>
            <a:miter lim="800000"/>
            <a:headEnd/>
            <a:tailEnd/>
          </a:ln>
        </p:spPr>
      </p:pic>
      <p:sp>
        <p:nvSpPr>
          <p:cNvPr id="1033" name="Rectangle 73"/>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1026" name="Object 72"/>
          <p:cNvGraphicFramePr>
            <a:graphicFrameLocks noChangeAspect="1"/>
          </p:cNvGraphicFramePr>
          <p:nvPr>
            <p:extLst>
              <p:ext uri="{D42A27DB-BD31-4B8C-83A1-F6EECF244321}">
                <p14:modId xmlns:p14="http://schemas.microsoft.com/office/powerpoint/2010/main" val="4019550240"/>
              </p:ext>
            </p:extLst>
          </p:nvPr>
        </p:nvGraphicFramePr>
        <p:xfrm>
          <a:off x="379756" y="5677673"/>
          <a:ext cx="749300" cy="384175"/>
        </p:xfrm>
        <a:graphic>
          <a:graphicData uri="http://schemas.openxmlformats.org/presentationml/2006/ole">
            <mc:AlternateContent xmlns:mc="http://schemas.openxmlformats.org/markup-compatibility/2006">
              <mc:Choice xmlns:v="urn:schemas-microsoft-com:vml" Requires="v">
                <p:oleObj spid="_x0000_s1214" name="Denklem" r:id="rId5" imgW="393529" imgH="203112" progId="Equation.3">
                  <p:embed/>
                </p:oleObj>
              </mc:Choice>
              <mc:Fallback>
                <p:oleObj name="Denklem" r:id="rId5" imgW="393529" imgH="203112" progId="Equation.3">
                  <p:embed/>
                  <p:pic>
                    <p:nvPicPr>
                      <p:cNvPr id="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56" y="5677673"/>
                        <a:ext cx="7493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75"/>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1027" name="Object 74"/>
          <p:cNvGraphicFramePr>
            <a:graphicFrameLocks noChangeAspect="1"/>
          </p:cNvGraphicFramePr>
          <p:nvPr>
            <p:extLst>
              <p:ext uri="{D42A27DB-BD31-4B8C-83A1-F6EECF244321}">
                <p14:modId xmlns:p14="http://schemas.microsoft.com/office/powerpoint/2010/main" val="1076773819"/>
              </p:ext>
            </p:extLst>
          </p:nvPr>
        </p:nvGraphicFramePr>
        <p:xfrm>
          <a:off x="1625461" y="5501461"/>
          <a:ext cx="649288" cy="538162"/>
        </p:xfrm>
        <a:graphic>
          <a:graphicData uri="http://schemas.openxmlformats.org/presentationml/2006/ole">
            <mc:AlternateContent xmlns:mc="http://schemas.openxmlformats.org/markup-compatibility/2006">
              <mc:Choice xmlns:v="urn:schemas-microsoft-com:vml" Requires="v">
                <p:oleObj spid="_x0000_s1215" name="Denklem" r:id="rId7" imgW="368280" imgH="304560" progId="Equation.3">
                  <p:embed/>
                </p:oleObj>
              </mc:Choice>
              <mc:Fallback>
                <p:oleObj name="Denklem" r:id="rId7" imgW="368280" imgH="304560" progId="Equation.3">
                  <p:embed/>
                  <p:pic>
                    <p:nvPicPr>
                      <p:cNvPr id="0" name="Object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5461" y="5501461"/>
                        <a:ext cx="649288"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632083" y="3374596"/>
          <a:ext cx="912512" cy="1470960"/>
        </p:xfrm>
        <a:graphic>
          <a:graphicData uri="http://schemas.openxmlformats.org/drawingml/2006/table">
            <a:tbl>
              <a:tblPr/>
              <a:tblGrid>
                <a:gridCol w="442955">
                  <a:extLst>
                    <a:ext uri="{9D8B030D-6E8A-4147-A177-3AD203B41FA5}">
                      <a16:colId xmlns:a16="http://schemas.microsoft.com/office/drawing/2014/main" val="20000"/>
                    </a:ext>
                  </a:extLst>
                </a:gridCol>
                <a:gridCol w="469557">
                  <a:extLst>
                    <a:ext uri="{9D8B030D-6E8A-4147-A177-3AD203B41FA5}">
                      <a16:colId xmlns:a16="http://schemas.microsoft.com/office/drawing/2014/main" val="20001"/>
                    </a:ext>
                  </a:extLst>
                </a:gridCol>
              </a:tblGrid>
              <a:tr h="345989">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108000" marB="10800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y</a:t>
                      </a:r>
                      <a:endParaRPr lang="tr-TR" sz="1800" dirty="0">
                        <a:latin typeface="Times New Roman"/>
                        <a:ea typeface="Times New Roman"/>
                      </a:endParaRPr>
                    </a:p>
                  </a:txBody>
                  <a:tcPr marL="68580" marR="68580" marT="108000" marB="10800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9311">
                <a:tc>
                  <a:txBody>
                    <a:bodyPr/>
                    <a:lstStyle/>
                    <a:p>
                      <a:pPr algn="ctr">
                        <a:spcAft>
                          <a:spcPts val="0"/>
                        </a:spcAft>
                        <a:tabLst>
                          <a:tab pos="847725" algn="l"/>
                        </a:tabLst>
                      </a:pPr>
                      <a:r>
                        <a:rPr lang="tr-TR" sz="1800" dirty="0">
                          <a:latin typeface="Times New Roman"/>
                          <a:ea typeface="Times New Roman"/>
                        </a:rPr>
                        <a:t>0</a:t>
                      </a:r>
                    </a:p>
                  </a:txBody>
                  <a:tcPr marL="68580" marR="68580" marT="108000" marB="108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108000" marB="108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5989">
                <a:tc>
                  <a:txBody>
                    <a:bodyPr/>
                    <a:lstStyle/>
                    <a:p>
                      <a:pPr algn="ctr">
                        <a:spcAft>
                          <a:spcPts val="0"/>
                        </a:spcAft>
                        <a:tabLst>
                          <a:tab pos="847725" algn="l"/>
                        </a:tabLst>
                      </a:pPr>
                      <a:r>
                        <a:rPr lang="tr-TR" sz="1800" dirty="0">
                          <a:latin typeface="Times New Roman"/>
                          <a:ea typeface="Times New Roman"/>
                        </a:rPr>
                        <a:t>1</a:t>
                      </a:r>
                    </a:p>
                  </a:txBody>
                  <a:tcPr marL="68580" marR="68580" marT="108000" marB="108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108000" marB="108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bl>
          </a:graphicData>
        </a:graphic>
      </p:graphicFrame>
      <p:pic>
        <p:nvPicPr>
          <p:cNvPr id="14" name="13 Resim"/>
          <p:cNvPicPr/>
          <p:nvPr/>
        </p:nvPicPr>
        <p:blipFill>
          <a:blip r:embed="rId9" cstate="print"/>
          <a:srcRect/>
          <a:stretch>
            <a:fillRect/>
          </a:stretch>
        </p:blipFill>
        <p:spPr bwMode="auto">
          <a:xfrm>
            <a:off x="7292838" y="4176677"/>
            <a:ext cx="1356892" cy="1791638"/>
          </a:xfrm>
          <a:prstGeom prst="rect">
            <a:avLst/>
          </a:prstGeom>
          <a:noFill/>
          <a:ln w="9525">
            <a:noFill/>
            <a:miter lim="800000"/>
            <a:headEnd/>
            <a:tailEnd/>
          </a:ln>
        </p:spPr>
      </p:pic>
      <p:pic>
        <p:nvPicPr>
          <p:cNvPr id="2" name="Picture 4"/>
          <p:cNvPicPr>
            <a:picLocks noChangeAspect="1" noChangeArrowheads="1"/>
          </p:cNvPicPr>
          <p:nvPr/>
        </p:nvPicPr>
        <p:blipFill>
          <a:blip r:embed="rId10" cstate="print"/>
          <a:srcRect/>
          <a:stretch>
            <a:fillRect/>
          </a:stretch>
        </p:blipFill>
        <p:spPr bwMode="auto">
          <a:xfrm>
            <a:off x="6850013" y="1820813"/>
            <a:ext cx="1659255" cy="2253615"/>
          </a:xfrm>
          <a:prstGeom prst="rect">
            <a:avLst/>
          </a:prstGeom>
          <a:noFill/>
          <a:ln w="9525">
            <a:noFill/>
            <a:miter lim="800000"/>
            <a:headEnd/>
            <a:tailEnd/>
          </a:ln>
        </p:spPr>
      </p:pic>
      <p:pic>
        <p:nvPicPr>
          <p:cNvPr id="3" name="Resim 2"/>
          <p:cNvPicPr>
            <a:picLocks noChangeAspect="1"/>
          </p:cNvPicPr>
          <p:nvPr/>
        </p:nvPicPr>
        <p:blipFill rotWithShape="1">
          <a:blip r:embed="rId11">
            <a:extLst>
              <a:ext uri="{28A0092B-C50C-407E-A947-70E740481C1C}">
                <a14:useLocalDpi xmlns:a14="http://schemas.microsoft.com/office/drawing/2010/main" val="0"/>
              </a:ext>
            </a:extLst>
          </a:blip>
          <a:srcRect t="17437"/>
          <a:stretch/>
        </p:blipFill>
        <p:spPr>
          <a:xfrm>
            <a:off x="4056825" y="4072198"/>
            <a:ext cx="2439278" cy="19600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Altbilgi Yer Tutucusu"/>
          <p:cNvSpPr>
            <a:spLocks noGrp="1"/>
          </p:cNvSpPr>
          <p:nvPr>
            <p:ph type="ftr" sz="quarter" idx="10"/>
          </p:nvPr>
        </p:nvSpPr>
        <p:spPr>
          <a:noFill/>
        </p:spPr>
        <p:txBody>
          <a:bodyPr/>
          <a:lstStyle/>
          <a:p>
            <a:r>
              <a:rPr lang="en-US" dirty="0"/>
              <a:t>Logic Circuits</a:t>
            </a:r>
          </a:p>
        </p:txBody>
      </p:sp>
      <p:sp>
        <p:nvSpPr>
          <p:cNvPr id="14339" name="Rectangle 2"/>
          <p:cNvSpPr>
            <a:spLocks noGrp="1" noChangeArrowheads="1"/>
          </p:cNvSpPr>
          <p:nvPr>
            <p:ph type="title"/>
          </p:nvPr>
        </p:nvSpPr>
        <p:spPr>
          <a:xfrm>
            <a:off x="373063" y="223838"/>
            <a:ext cx="7772400" cy="790575"/>
          </a:xfrm>
        </p:spPr>
        <p:txBody>
          <a:bodyPr/>
          <a:lstStyle/>
          <a:p>
            <a:r>
              <a:rPr lang="tr-TR" sz="2400" b="1" dirty="0"/>
              <a:t>NOT </a:t>
            </a:r>
            <a:r>
              <a:rPr lang="tr-TR" sz="2400" b="1" dirty="0" err="1"/>
              <a:t>Gate</a:t>
            </a:r>
            <a:endParaRPr lang="tr-TR" sz="2400" dirty="0" smtClean="0"/>
          </a:p>
        </p:txBody>
      </p:sp>
      <p:sp>
        <p:nvSpPr>
          <p:cNvPr id="14340" name="Rectangle 3"/>
          <p:cNvSpPr>
            <a:spLocks noGrp="1" noChangeArrowheads="1"/>
          </p:cNvSpPr>
          <p:nvPr>
            <p:ph type="body" idx="1"/>
          </p:nvPr>
        </p:nvSpPr>
        <p:spPr>
          <a:xfrm>
            <a:off x="374650" y="955675"/>
            <a:ext cx="8375650" cy="5078413"/>
          </a:xfrm>
        </p:spPr>
        <p:txBody>
          <a:bodyPr/>
          <a:lstStyle/>
          <a:p>
            <a:pPr marL="0" indent="0" algn="just">
              <a:buFontTx/>
              <a:buNone/>
            </a:pPr>
            <a:r>
              <a:rPr lang="en-US" sz="2200" b="1" dirty="0" smtClean="0"/>
              <a:t>Example:</a:t>
            </a:r>
            <a:r>
              <a:rPr lang="en-US" sz="2200" dirty="0" smtClean="0"/>
              <a:t> If we input the signal x to a NOT gate, the output signal</a:t>
            </a:r>
            <a:r>
              <a:rPr lang="tr-TR" sz="2200" dirty="0" smtClean="0"/>
              <a:t> (y)</a:t>
            </a:r>
            <a:r>
              <a:rPr lang="en-US" sz="2200" dirty="0" smtClean="0"/>
              <a:t> would be as shown in the timing diagram below.</a:t>
            </a:r>
          </a:p>
        </p:txBody>
      </p:sp>
      <p:grpSp>
        <p:nvGrpSpPr>
          <p:cNvPr id="14341" name="Group 4"/>
          <p:cNvGrpSpPr>
            <a:grpSpLocks/>
          </p:cNvGrpSpPr>
          <p:nvPr/>
        </p:nvGrpSpPr>
        <p:grpSpPr bwMode="auto">
          <a:xfrm>
            <a:off x="3236913" y="2035175"/>
            <a:ext cx="3151187" cy="2425700"/>
            <a:chOff x="4492" y="8407"/>
            <a:chExt cx="2580" cy="2220"/>
          </a:xfrm>
        </p:grpSpPr>
        <p:sp>
          <p:nvSpPr>
            <p:cNvPr id="14342" name="Line 5"/>
            <p:cNvSpPr>
              <a:spLocks noChangeShapeType="1"/>
            </p:cNvSpPr>
            <p:nvPr/>
          </p:nvSpPr>
          <p:spPr bwMode="auto">
            <a:xfrm flipV="1">
              <a:off x="4672" y="8665"/>
              <a:ext cx="0" cy="1752"/>
            </a:xfrm>
            <a:prstGeom prst="line">
              <a:avLst/>
            </a:prstGeom>
            <a:noFill/>
            <a:ln w="9525">
              <a:solidFill>
                <a:srgbClr val="000000"/>
              </a:solidFill>
              <a:round/>
              <a:headEnd/>
              <a:tailEnd type="triangle" w="med" len="med"/>
            </a:ln>
          </p:spPr>
          <p:txBody>
            <a:bodyPr/>
            <a:lstStyle/>
            <a:p>
              <a:endParaRPr lang="tr-TR"/>
            </a:p>
          </p:txBody>
        </p:sp>
        <p:sp>
          <p:nvSpPr>
            <p:cNvPr id="14343" name="Line 6"/>
            <p:cNvSpPr>
              <a:spLocks noChangeShapeType="1"/>
            </p:cNvSpPr>
            <p:nvPr/>
          </p:nvSpPr>
          <p:spPr bwMode="auto">
            <a:xfrm>
              <a:off x="4672" y="9517"/>
              <a:ext cx="2171" cy="0"/>
            </a:xfrm>
            <a:prstGeom prst="line">
              <a:avLst/>
            </a:prstGeom>
            <a:noFill/>
            <a:ln w="9525">
              <a:solidFill>
                <a:srgbClr val="000000"/>
              </a:solidFill>
              <a:round/>
              <a:headEnd/>
              <a:tailEnd type="triangle" w="med" len="med"/>
            </a:ln>
          </p:spPr>
          <p:txBody>
            <a:bodyPr/>
            <a:lstStyle/>
            <a:p>
              <a:endParaRPr lang="tr-TR"/>
            </a:p>
          </p:txBody>
        </p:sp>
        <p:sp>
          <p:nvSpPr>
            <p:cNvPr id="14344" name="Line 7"/>
            <p:cNvSpPr>
              <a:spLocks noChangeShapeType="1"/>
            </p:cNvSpPr>
            <p:nvPr/>
          </p:nvSpPr>
          <p:spPr bwMode="auto">
            <a:xfrm>
              <a:off x="4672" y="10417"/>
              <a:ext cx="2171" cy="0"/>
            </a:xfrm>
            <a:prstGeom prst="line">
              <a:avLst/>
            </a:prstGeom>
            <a:noFill/>
            <a:ln w="9525">
              <a:solidFill>
                <a:srgbClr val="000000"/>
              </a:solidFill>
              <a:round/>
              <a:headEnd/>
              <a:tailEnd type="triangle" w="med" len="med"/>
            </a:ln>
          </p:spPr>
          <p:txBody>
            <a:bodyPr/>
            <a:lstStyle/>
            <a:p>
              <a:endParaRPr lang="tr-TR"/>
            </a:p>
          </p:txBody>
        </p:sp>
        <p:sp>
          <p:nvSpPr>
            <p:cNvPr id="14345" name="Line 8"/>
            <p:cNvSpPr>
              <a:spLocks noChangeShapeType="1"/>
            </p:cNvSpPr>
            <p:nvPr/>
          </p:nvSpPr>
          <p:spPr bwMode="auto">
            <a:xfrm>
              <a:off x="4672" y="9157"/>
              <a:ext cx="360" cy="0"/>
            </a:xfrm>
            <a:prstGeom prst="line">
              <a:avLst/>
            </a:prstGeom>
            <a:noFill/>
            <a:ln w="15875">
              <a:solidFill>
                <a:srgbClr val="000000"/>
              </a:solidFill>
              <a:round/>
              <a:headEnd/>
              <a:tailEnd/>
            </a:ln>
          </p:spPr>
          <p:txBody>
            <a:bodyPr/>
            <a:lstStyle/>
            <a:p>
              <a:endParaRPr lang="tr-TR"/>
            </a:p>
          </p:txBody>
        </p:sp>
        <p:sp>
          <p:nvSpPr>
            <p:cNvPr id="14346" name="Line 9"/>
            <p:cNvSpPr>
              <a:spLocks noChangeShapeType="1"/>
            </p:cNvSpPr>
            <p:nvPr/>
          </p:nvSpPr>
          <p:spPr bwMode="auto">
            <a:xfrm>
              <a:off x="5032" y="9157"/>
              <a:ext cx="0" cy="360"/>
            </a:xfrm>
            <a:prstGeom prst="line">
              <a:avLst/>
            </a:prstGeom>
            <a:noFill/>
            <a:ln w="15875">
              <a:solidFill>
                <a:srgbClr val="000000"/>
              </a:solidFill>
              <a:round/>
              <a:headEnd/>
              <a:tailEnd/>
            </a:ln>
          </p:spPr>
          <p:txBody>
            <a:bodyPr/>
            <a:lstStyle/>
            <a:p>
              <a:endParaRPr lang="tr-TR"/>
            </a:p>
          </p:txBody>
        </p:sp>
        <p:sp>
          <p:nvSpPr>
            <p:cNvPr id="14347" name="Line 10"/>
            <p:cNvSpPr>
              <a:spLocks noChangeShapeType="1"/>
            </p:cNvSpPr>
            <p:nvPr/>
          </p:nvSpPr>
          <p:spPr bwMode="auto">
            <a:xfrm>
              <a:off x="5392" y="9157"/>
              <a:ext cx="0" cy="360"/>
            </a:xfrm>
            <a:prstGeom prst="line">
              <a:avLst/>
            </a:prstGeom>
            <a:noFill/>
            <a:ln w="15875">
              <a:solidFill>
                <a:srgbClr val="000000"/>
              </a:solidFill>
              <a:round/>
              <a:headEnd/>
              <a:tailEnd/>
            </a:ln>
          </p:spPr>
          <p:txBody>
            <a:bodyPr/>
            <a:lstStyle/>
            <a:p>
              <a:endParaRPr lang="tr-TR"/>
            </a:p>
          </p:txBody>
        </p:sp>
        <p:sp>
          <p:nvSpPr>
            <p:cNvPr id="14348" name="Line 11"/>
            <p:cNvSpPr>
              <a:spLocks noChangeShapeType="1"/>
            </p:cNvSpPr>
            <p:nvPr/>
          </p:nvSpPr>
          <p:spPr bwMode="auto">
            <a:xfrm>
              <a:off x="6112" y="9157"/>
              <a:ext cx="0" cy="360"/>
            </a:xfrm>
            <a:prstGeom prst="line">
              <a:avLst/>
            </a:prstGeom>
            <a:noFill/>
            <a:ln w="15875">
              <a:solidFill>
                <a:srgbClr val="000000"/>
              </a:solidFill>
              <a:round/>
              <a:headEnd/>
              <a:tailEnd/>
            </a:ln>
          </p:spPr>
          <p:txBody>
            <a:bodyPr/>
            <a:lstStyle/>
            <a:p>
              <a:endParaRPr lang="tr-TR"/>
            </a:p>
          </p:txBody>
        </p:sp>
        <p:sp>
          <p:nvSpPr>
            <p:cNvPr id="14349" name="Line 12"/>
            <p:cNvSpPr>
              <a:spLocks noChangeShapeType="1"/>
            </p:cNvSpPr>
            <p:nvPr/>
          </p:nvSpPr>
          <p:spPr bwMode="auto">
            <a:xfrm>
              <a:off x="5392" y="9157"/>
              <a:ext cx="720" cy="0"/>
            </a:xfrm>
            <a:prstGeom prst="line">
              <a:avLst/>
            </a:prstGeom>
            <a:noFill/>
            <a:ln w="15875">
              <a:solidFill>
                <a:srgbClr val="000000"/>
              </a:solidFill>
              <a:round/>
              <a:headEnd/>
              <a:tailEnd/>
            </a:ln>
          </p:spPr>
          <p:txBody>
            <a:bodyPr/>
            <a:lstStyle/>
            <a:p>
              <a:endParaRPr lang="tr-TR"/>
            </a:p>
          </p:txBody>
        </p:sp>
        <p:sp>
          <p:nvSpPr>
            <p:cNvPr id="14350" name="Line 13"/>
            <p:cNvSpPr>
              <a:spLocks noChangeShapeType="1"/>
            </p:cNvSpPr>
            <p:nvPr/>
          </p:nvSpPr>
          <p:spPr bwMode="auto">
            <a:xfrm flipH="1">
              <a:off x="5032" y="9517"/>
              <a:ext cx="360" cy="0"/>
            </a:xfrm>
            <a:prstGeom prst="line">
              <a:avLst/>
            </a:prstGeom>
            <a:noFill/>
            <a:ln w="15875">
              <a:solidFill>
                <a:srgbClr val="000000"/>
              </a:solidFill>
              <a:round/>
              <a:headEnd/>
              <a:tailEnd/>
            </a:ln>
          </p:spPr>
          <p:txBody>
            <a:bodyPr/>
            <a:lstStyle/>
            <a:p>
              <a:endParaRPr lang="tr-TR"/>
            </a:p>
          </p:txBody>
        </p:sp>
        <p:sp>
          <p:nvSpPr>
            <p:cNvPr id="14351" name="Line 14"/>
            <p:cNvSpPr>
              <a:spLocks noChangeShapeType="1"/>
            </p:cNvSpPr>
            <p:nvPr/>
          </p:nvSpPr>
          <p:spPr bwMode="auto">
            <a:xfrm flipH="1">
              <a:off x="6112" y="9517"/>
              <a:ext cx="360" cy="0"/>
            </a:xfrm>
            <a:prstGeom prst="line">
              <a:avLst/>
            </a:prstGeom>
            <a:noFill/>
            <a:ln w="15875">
              <a:solidFill>
                <a:srgbClr val="000000"/>
              </a:solidFill>
              <a:round/>
              <a:headEnd/>
              <a:tailEnd/>
            </a:ln>
          </p:spPr>
          <p:txBody>
            <a:bodyPr/>
            <a:lstStyle/>
            <a:p>
              <a:endParaRPr lang="tr-TR"/>
            </a:p>
          </p:txBody>
        </p:sp>
        <p:sp>
          <p:nvSpPr>
            <p:cNvPr id="14352" name="Line 15"/>
            <p:cNvSpPr>
              <a:spLocks noChangeShapeType="1"/>
            </p:cNvSpPr>
            <p:nvPr/>
          </p:nvSpPr>
          <p:spPr bwMode="auto">
            <a:xfrm>
              <a:off x="5032" y="9517"/>
              <a:ext cx="0" cy="900"/>
            </a:xfrm>
            <a:prstGeom prst="line">
              <a:avLst/>
            </a:prstGeom>
            <a:noFill/>
            <a:ln w="9525">
              <a:solidFill>
                <a:srgbClr val="000000"/>
              </a:solidFill>
              <a:prstDash val="dash"/>
              <a:round/>
              <a:headEnd/>
              <a:tailEnd/>
            </a:ln>
          </p:spPr>
          <p:txBody>
            <a:bodyPr/>
            <a:lstStyle/>
            <a:p>
              <a:endParaRPr lang="tr-TR"/>
            </a:p>
          </p:txBody>
        </p:sp>
        <p:sp>
          <p:nvSpPr>
            <p:cNvPr id="14353" name="Line 16"/>
            <p:cNvSpPr>
              <a:spLocks noChangeShapeType="1"/>
            </p:cNvSpPr>
            <p:nvPr/>
          </p:nvSpPr>
          <p:spPr bwMode="auto">
            <a:xfrm>
              <a:off x="5392" y="9517"/>
              <a:ext cx="0" cy="900"/>
            </a:xfrm>
            <a:prstGeom prst="line">
              <a:avLst/>
            </a:prstGeom>
            <a:noFill/>
            <a:ln w="9525">
              <a:solidFill>
                <a:srgbClr val="000000"/>
              </a:solidFill>
              <a:prstDash val="dash"/>
              <a:round/>
              <a:headEnd/>
              <a:tailEnd/>
            </a:ln>
          </p:spPr>
          <p:txBody>
            <a:bodyPr/>
            <a:lstStyle/>
            <a:p>
              <a:endParaRPr lang="tr-TR"/>
            </a:p>
          </p:txBody>
        </p:sp>
        <p:sp>
          <p:nvSpPr>
            <p:cNvPr id="14354" name="Line 17"/>
            <p:cNvSpPr>
              <a:spLocks noChangeShapeType="1"/>
            </p:cNvSpPr>
            <p:nvPr/>
          </p:nvSpPr>
          <p:spPr bwMode="auto">
            <a:xfrm>
              <a:off x="6112" y="9517"/>
              <a:ext cx="0" cy="900"/>
            </a:xfrm>
            <a:prstGeom prst="line">
              <a:avLst/>
            </a:prstGeom>
            <a:noFill/>
            <a:ln w="9525">
              <a:solidFill>
                <a:srgbClr val="000000"/>
              </a:solidFill>
              <a:prstDash val="dash"/>
              <a:round/>
              <a:headEnd/>
              <a:tailEnd/>
            </a:ln>
          </p:spPr>
          <p:txBody>
            <a:bodyPr/>
            <a:lstStyle/>
            <a:p>
              <a:endParaRPr lang="tr-TR"/>
            </a:p>
          </p:txBody>
        </p:sp>
        <p:sp>
          <p:nvSpPr>
            <p:cNvPr id="14355" name="Line 18"/>
            <p:cNvSpPr>
              <a:spLocks noChangeShapeType="1"/>
            </p:cNvSpPr>
            <p:nvPr/>
          </p:nvSpPr>
          <p:spPr bwMode="auto">
            <a:xfrm>
              <a:off x="6472" y="9517"/>
              <a:ext cx="0" cy="900"/>
            </a:xfrm>
            <a:prstGeom prst="line">
              <a:avLst/>
            </a:prstGeom>
            <a:noFill/>
            <a:ln w="9525">
              <a:solidFill>
                <a:srgbClr val="000000"/>
              </a:solidFill>
              <a:prstDash val="dash"/>
              <a:round/>
              <a:headEnd/>
              <a:tailEnd/>
            </a:ln>
          </p:spPr>
          <p:txBody>
            <a:bodyPr/>
            <a:lstStyle/>
            <a:p>
              <a:endParaRPr lang="tr-TR"/>
            </a:p>
          </p:txBody>
        </p:sp>
        <p:sp>
          <p:nvSpPr>
            <p:cNvPr id="14356" name="Line 19"/>
            <p:cNvSpPr>
              <a:spLocks noChangeShapeType="1"/>
            </p:cNvSpPr>
            <p:nvPr/>
          </p:nvSpPr>
          <p:spPr bwMode="auto">
            <a:xfrm>
              <a:off x="5032" y="10057"/>
              <a:ext cx="0" cy="360"/>
            </a:xfrm>
            <a:prstGeom prst="line">
              <a:avLst/>
            </a:prstGeom>
            <a:noFill/>
            <a:ln w="15875">
              <a:solidFill>
                <a:srgbClr val="000000"/>
              </a:solidFill>
              <a:round/>
              <a:headEnd/>
              <a:tailEnd/>
            </a:ln>
          </p:spPr>
          <p:txBody>
            <a:bodyPr/>
            <a:lstStyle/>
            <a:p>
              <a:endParaRPr lang="tr-TR"/>
            </a:p>
          </p:txBody>
        </p:sp>
        <p:sp>
          <p:nvSpPr>
            <p:cNvPr id="14357" name="Line 20"/>
            <p:cNvSpPr>
              <a:spLocks noChangeShapeType="1"/>
            </p:cNvSpPr>
            <p:nvPr/>
          </p:nvSpPr>
          <p:spPr bwMode="auto">
            <a:xfrm flipH="1">
              <a:off x="5032" y="10057"/>
              <a:ext cx="360" cy="0"/>
            </a:xfrm>
            <a:prstGeom prst="line">
              <a:avLst/>
            </a:prstGeom>
            <a:noFill/>
            <a:ln w="15875">
              <a:solidFill>
                <a:srgbClr val="000000"/>
              </a:solidFill>
              <a:round/>
              <a:headEnd/>
              <a:tailEnd/>
            </a:ln>
          </p:spPr>
          <p:txBody>
            <a:bodyPr/>
            <a:lstStyle/>
            <a:p>
              <a:endParaRPr lang="tr-TR"/>
            </a:p>
          </p:txBody>
        </p:sp>
        <p:sp>
          <p:nvSpPr>
            <p:cNvPr id="14358" name="Line 21"/>
            <p:cNvSpPr>
              <a:spLocks noChangeShapeType="1"/>
            </p:cNvSpPr>
            <p:nvPr/>
          </p:nvSpPr>
          <p:spPr bwMode="auto">
            <a:xfrm flipH="1">
              <a:off x="6112" y="10057"/>
              <a:ext cx="360" cy="0"/>
            </a:xfrm>
            <a:prstGeom prst="line">
              <a:avLst/>
            </a:prstGeom>
            <a:noFill/>
            <a:ln w="15875">
              <a:solidFill>
                <a:srgbClr val="000000"/>
              </a:solidFill>
              <a:round/>
              <a:headEnd/>
              <a:tailEnd/>
            </a:ln>
          </p:spPr>
          <p:txBody>
            <a:bodyPr/>
            <a:lstStyle/>
            <a:p>
              <a:endParaRPr lang="tr-TR"/>
            </a:p>
          </p:txBody>
        </p:sp>
        <p:sp>
          <p:nvSpPr>
            <p:cNvPr id="14359" name="Line 22"/>
            <p:cNvSpPr>
              <a:spLocks noChangeShapeType="1"/>
            </p:cNvSpPr>
            <p:nvPr/>
          </p:nvSpPr>
          <p:spPr bwMode="auto">
            <a:xfrm>
              <a:off x="5392" y="10057"/>
              <a:ext cx="0" cy="360"/>
            </a:xfrm>
            <a:prstGeom prst="line">
              <a:avLst/>
            </a:prstGeom>
            <a:noFill/>
            <a:ln w="15875">
              <a:solidFill>
                <a:srgbClr val="000000"/>
              </a:solidFill>
              <a:round/>
              <a:headEnd/>
              <a:tailEnd/>
            </a:ln>
          </p:spPr>
          <p:txBody>
            <a:bodyPr/>
            <a:lstStyle/>
            <a:p>
              <a:endParaRPr lang="tr-TR"/>
            </a:p>
          </p:txBody>
        </p:sp>
        <p:sp>
          <p:nvSpPr>
            <p:cNvPr id="14360" name="Line 23"/>
            <p:cNvSpPr>
              <a:spLocks noChangeShapeType="1"/>
            </p:cNvSpPr>
            <p:nvPr/>
          </p:nvSpPr>
          <p:spPr bwMode="auto">
            <a:xfrm>
              <a:off x="6112" y="10057"/>
              <a:ext cx="0" cy="360"/>
            </a:xfrm>
            <a:prstGeom prst="line">
              <a:avLst/>
            </a:prstGeom>
            <a:noFill/>
            <a:ln w="15875">
              <a:solidFill>
                <a:srgbClr val="000000"/>
              </a:solidFill>
              <a:round/>
              <a:headEnd/>
              <a:tailEnd/>
            </a:ln>
          </p:spPr>
          <p:txBody>
            <a:bodyPr/>
            <a:lstStyle/>
            <a:p>
              <a:endParaRPr lang="tr-TR"/>
            </a:p>
          </p:txBody>
        </p:sp>
        <p:sp>
          <p:nvSpPr>
            <p:cNvPr id="14361" name="Text Box 24"/>
            <p:cNvSpPr txBox="1">
              <a:spLocks noChangeArrowheads="1"/>
            </p:cNvSpPr>
            <p:nvPr/>
          </p:nvSpPr>
          <p:spPr bwMode="auto">
            <a:xfrm>
              <a:off x="4492" y="8407"/>
              <a:ext cx="180" cy="360"/>
            </a:xfrm>
            <a:prstGeom prst="rect">
              <a:avLst/>
            </a:prstGeom>
            <a:noFill/>
            <a:ln w="9525">
              <a:noFill/>
              <a:miter lim="800000"/>
              <a:headEnd/>
              <a:tailEnd/>
            </a:ln>
          </p:spPr>
          <p:txBody>
            <a:bodyPr lIns="0" tIns="0" rIns="0" bIns="0"/>
            <a:lstStyle/>
            <a:p>
              <a:r>
                <a:rPr lang="tr-TR" sz="1200" b="0"/>
                <a:t>x</a:t>
              </a:r>
              <a:endParaRPr lang="tr-TR"/>
            </a:p>
          </p:txBody>
        </p:sp>
        <p:sp>
          <p:nvSpPr>
            <p:cNvPr id="14362" name="Text Box 25"/>
            <p:cNvSpPr txBox="1">
              <a:spLocks noChangeArrowheads="1"/>
            </p:cNvSpPr>
            <p:nvPr/>
          </p:nvSpPr>
          <p:spPr bwMode="auto">
            <a:xfrm>
              <a:off x="4522" y="9547"/>
              <a:ext cx="180" cy="360"/>
            </a:xfrm>
            <a:prstGeom prst="rect">
              <a:avLst/>
            </a:prstGeom>
            <a:noFill/>
            <a:ln w="9525">
              <a:noFill/>
              <a:miter lim="800000"/>
              <a:headEnd/>
              <a:tailEnd/>
            </a:ln>
          </p:spPr>
          <p:txBody>
            <a:bodyPr lIns="0" tIns="0" rIns="0" bIns="0"/>
            <a:lstStyle/>
            <a:p>
              <a:r>
                <a:rPr lang="tr-TR" sz="1200" b="0"/>
                <a:t>y</a:t>
              </a:r>
              <a:endParaRPr lang="tr-TR"/>
            </a:p>
          </p:txBody>
        </p:sp>
        <p:sp>
          <p:nvSpPr>
            <p:cNvPr id="14363" name="Line 26"/>
            <p:cNvSpPr>
              <a:spLocks noChangeShapeType="1"/>
            </p:cNvSpPr>
            <p:nvPr/>
          </p:nvSpPr>
          <p:spPr bwMode="auto">
            <a:xfrm flipV="1">
              <a:off x="4672" y="9517"/>
              <a:ext cx="0" cy="360"/>
            </a:xfrm>
            <a:prstGeom prst="line">
              <a:avLst/>
            </a:prstGeom>
            <a:noFill/>
            <a:ln w="9525">
              <a:solidFill>
                <a:srgbClr val="000000"/>
              </a:solidFill>
              <a:round/>
              <a:headEnd/>
              <a:tailEnd type="triangle" w="med" len="med"/>
            </a:ln>
          </p:spPr>
          <p:txBody>
            <a:bodyPr/>
            <a:lstStyle/>
            <a:p>
              <a:endParaRPr lang="tr-TR"/>
            </a:p>
          </p:txBody>
        </p:sp>
        <p:sp>
          <p:nvSpPr>
            <p:cNvPr id="14364" name="Text Box 27"/>
            <p:cNvSpPr txBox="1">
              <a:spLocks noChangeArrowheads="1"/>
            </p:cNvSpPr>
            <p:nvPr/>
          </p:nvSpPr>
          <p:spPr bwMode="auto">
            <a:xfrm>
              <a:off x="6877" y="9337"/>
              <a:ext cx="180" cy="360"/>
            </a:xfrm>
            <a:prstGeom prst="rect">
              <a:avLst/>
            </a:prstGeom>
            <a:noFill/>
            <a:ln w="9525">
              <a:noFill/>
              <a:miter lim="800000"/>
              <a:headEnd/>
              <a:tailEnd/>
            </a:ln>
          </p:spPr>
          <p:txBody>
            <a:bodyPr lIns="0" tIns="0" rIns="0" bIns="0"/>
            <a:lstStyle/>
            <a:p>
              <a:r>
                <a:rPr lang="tr-TR" sz="1200" b="0"/>
                <a:t>t</a:t>
              </a:r>
              <a:endParaRPr lang="tr-TR"/>
            </a:p>
          </p:txBody>
        </p:sp>
        <p:sp>
          <p:nvSpPr>
            <p:cNvPr id="14365" name="Text Box 28"/>
            <p:cNvSpPr txBox="1">
              <a:spLocks noChangeArrowheads="1"/>
            </p:cNvSpPr>
            <p:nvPr/>
          </p:nvSpPr>
          <p:spPr bwMode="auto">
            <a:xfrm>
              <a:off x="6892" y="10252"/>
              <a:ext cx="180" cy="360"/>
            </a:xfrm>
            <a:prstGeom prst="rect">
              <a:avLst/>
            </a:prstGeom>
            <a:noFill/>
            <a:ln w="9525">
              <a:noFill/>
              <a:miter lim="800000"/>
              <a:headEnd/>
              <a:tailEnd/>
            </a:ln>
          </p:spPr>
          <p:txBody>
            <a:bodyPr lIns="0" tIns="0" rIns="0" bIns="0"/>
            <a:lstStyle/>
            <a:p>
              <a:r>
                <a:rPr lang="tr-TR" sz="1200" b="0"/>
                <a:t>t</a:t>
              </a:r>
              <a:endParaRPr lang="tr-TR"/>
            </a:p>
          </p:txBody>
        </p:sp>
        <p:sp>
          <p:nvSpPr>
            <p:cNvPr id="14366" name="Line 29"/>
            <p:cNvSpPr>
              <a:spLocks noChangeShapeType="1"/>
            </p:cNvSpPr>
            <p:nvPr/>
          </p:nvSpPr>
          <p:spPr bwMode="auto">
            <a:xfrm>
              <a:off x="4657" y="10417"/>
              <a:ext cx="360" cy="0"/>
            </a:xfrm>
            <a:prstGeom prst="line">
              <a:avLst/>
            </a:prstGeom>
            <a:noFill/>
            <a:ln w="15875">
              <a:solidFill>
                <a:srgbClr val="000000"/>
              </a:solidFill>
              <a:round/>
              <a:headEnd/>
              <a:tailEnd/>
            </a:ln>
          </p:spPr>
          <p:txBody>
            <a:bodyPr/>
            <a:lstStyle/>
            <a:p>
              <a:endParaRPr lang="tr-TR"/>
            </a:p>
          </p:txBody>
        </p:sp>
        <p:sp>
          <p:nvSpPr>
            <p:cNvPr id="14367" name="Line 30"/>
            <p:cNvSpPr>
              <a:spLocks noChangeShapeType="1"/>
            </p:cNvSpPr>
            <p:nvPr/>
          </p:nvSpPr>
          <p:spPr bwMode="auto">
            <a:xfrm>
              <a:off x="5377" y="10417"/>
              <a:ext cx="720" cy="0"/>
            </a:xfrm>
            <a:prstGeom prst="line">
              <a:avLst/>
            </a:prstGeom>
            <a:noFill/>
            <a:ln w="15875">
              <a:solidFill>
                <a:srgbClr val="000000"/>
              </a:solidFill>
              <a:round/>
              <a:headEnd/>
              <a:tailEnd/>
            </a:ln>
          </p:spPr>
          <p:txBody>
            <a:bodyPr/>
            <a:lstStyle/>
            <a:p>
              <a:endParaRPr lang="tr-TR"/>
            </a:p>
          </p:txBody>
        </p:sp>
        <p:sp>
          <p:nvSpPr>
            <p:cNvPr id="14368" name="Text Box 31"/>
            <p:cNvSpPr txBox="1">
              <a:spLocks noChangeArrowheads="1"/>
            </p:cNvSpPr>
            <p:nvPr/>
          </p:nvSpPr>
          <p:spPr bwMode="auto">
            <a:xfrm>
              <a:off x="4522" y="8947"/>
              <a:ext cx="180" cy="360"/>
            </a:xfrm>
            <a:prstGeom prst="rect">
              <a:avLst/>
            </a:prstGeom>
            <a:noFill/>
            <a:ln w="9525">
              <a:noFill/>
              <a:miter lim="800000"/>
              <a:headEnd/>
              <a:tailEnd/>
            </a:ln>
          </p:spPr>
          <p:txBody>
            <a:bodyPr lIns="0" tIns="0" rIns="0" bIns="0"/>
            <a:lstStyle/>
            <a:p>
              <a:r>
                <a:rPr lang="tr-TR" sz="1200" b="0"/>
                <a:t>1</a:t>
              </a:r>
              <a:endParaRPr lang="tr-TR"/>
            </a:p>
          </p:txBody>
        </p:sp>
        <p:sp>
          <p:nvSpPr>
            <p:cNvPr id="14369" name="Text Box 32"/>
            <p:cNvSpPr txBox="1">
              <a:spLocks noChangeArrowheads="1"/>
            </p:cNvSpPr>
            <p:nvPr/>
          </p:nvSpPr>
          <p:spPr bwMode="auto">
            <a:xfrm>
              <a:off x="4522" y="9322"/>
              <a:ext cx="180" cy="360"/>
            </a:xfrm>
            <a:prstGeom prst="rect">
              <a:avLst/>
            </a:prstGeom>
            <a:noFill/>
            <a:ln w="9525">
              <a:noFill/>
              <a:miter lim="800000"/>
              <a:headEnd/>
              <a:tailEnd/>
            </a:ln>
          </p:spPr>
          <p:txBody>
            <a:bodyPr lIns="0" tIns="0" rIns="0" bIns="0"/>
            <a:lstStyle/>
            <a:p>
              <a:r>
                <a:rPr lang="tr-TR" sz="1200" b="0"/>
                <a:t>0</a:t>
              </a:r>
              <a:endParaRPr lang="tr-TR"/>
            </a:p>
          </p:txBody>
        </p:sp>
        <p:sp>
          <p:nvSpPr>
            <p:cNvPr id="14370" name="Text Box 33"/>
            <p:cNvSpPr txBox="1">
              <a:spLocks noChangeArrowheads="1"/>
            </p:cNvSpPr>
            <p:nvPr/>
          </p:nvSpPr>
          <p:spPr bwMode="auto">
            <a:xfrm>
              <a:off x="4522" y="9892"/>
              <a:ext cx="180" cy="360"/>
            </a:xfrm>
            <a:prstGeom prst="rect">
              <a:avLst/>
            </a:prstGeom>
            <a:noFill/>
            <a:ln w="9525">
              <a:noFill/>
              <a:miter lim="800000"/>
              <a:headEnd/>
              <a:tailEnd/>
            </a:ln>
          </p:spPr>
          <p:txBody>
            <a:bodyPr lIns="0" tIns="0" rIns="0" bIns="0"/>
            <a:lstStyle/>
            <a:p>
              <a:r>
                <a:rPr lang="tr-TR" sz="1200" b="0"/>
                <a:t>1</a:t>
              </a:r>
              <a:endParaRPr lang="tr-TR"/>
            </a:p>
          </p:txBody>
        </p:sp>
        <p:sp>
          <p:nvSpPr>
            <p:cNvPr id="14371" name="Text Box 34"/>
            <p:cNvSpPr txBox="1">
              <a:spLocks noChangeArrowheads="1"/>
            </p:cNvSpPr>
            <p:nvPr/>
          </p:nvSpPr>
          <p:spPr bwMode="auto">
            <a:xfrm>
              <a:off x="4522" y="10267"/>
              <a:ext cx="180" cy="360"/>
            </a:xfrm>
            <a:prstGeom prst="rect">
              <a:avLst/>
            </a:prstGeom>
            <a:noFill/>
            <a:ln w="9525">
              <a:noFill/>
              <a:miter lim="800000"/>
              <a:headEnd/>
              <a:tailEnd/>
            </a:ln>
          </p:spPr>
          <p:txBody>
            <a:bodyPr lIns="0" tIns="0" rIns="0" bIns="0"/>
            <a:lstStyle/>
            <a:p>
              <a:r>
                <a:rPr lang="tr-TR" sz="1200" b="0"/>
                <a:t>0</a:t>
              </a:r>
              <a:endParaRPr lang="tr-T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3 Altbilgi Yer Tutucusu"/>
          <p:cNvSpPr>
            <a:spLocks noGrp="1"/>
          </p:cNvSpPr>
          <p:nvPr>
            <p:ph type="ftr" sz="quarter" idx="10"/>
          </p:nvPr>
        </p:nvSpPr>
        <p:spPr>
          <a:noFill/>
        </p:spPr>
        <p:txBody>
          <a:bodyPr/>
          <a:lstStyle/>
          <a:p>
            <a:r>
              <a:rPr lang="en-US" dirty="0"/>
              <a:t>Logic Circuits</a:t>
            </a:r>
          </a:p>
        </p:txBody>
      </p:sp>
      <p:sp>
        <p:nvSpPr>
          <p:cNvPr id="2053" name="Rectangle 2"/>
          <p:cNvSpPr>
            <a:spLocks noGrp="1" noChangeArrowheads="1"/>
          </p:cNvSpPr>
          <p:nvPr>
            <p:ph type="title"/>
          </p:nvPr>
        </p:nvSpPr>
        <p:spPr/>
        <p:txBody>
          <a:bodyPr/>
          <a:lstStyle/>
          <a:p>
            <a:r>
              <a:rPr lang="en-US" sz="2400" b="1" dirty="0" smtClean="0"/>
              <a:t>AND Gate</a:t>
            </a:r>
          </a:p>
        </p:txBody>
      </p:sp>
      <p:sp>
        <p:nvSpPr>
          <p:cNvPr id="456707" name="Rectangle 3"/>
          <p:cNvSpPr>
            <a:spLocks noGrp="1" noChangeArrowheads="1"/>
          </p:cNvSpPr>
          <p:nvPr>
            <p:ph type="body" idx="1"/>
          </p:nvPr>
        </p:nvSpPr>
        <p:spPr>
          <a:xfrm>
            <a:off x="361950" y="893763"/>
            <a:ext cx="8375650" cy="5078412"/>
          </a:xfrm>
        </p:spPr>
        <p:txBody>
          <a:bodyPr/>
          <a:lstStyle/>
          <a:p>
            <a:pPr marL="0" indent="0" algn="just">
              <a:buFontTx/>
              <a:buNone/>
              <a:defRPr/>
            </a:pPr>
            <a:r>
              <a:rPr lang="en-US" sz="2200" dirty="0" smtClean="0"/>
              <a:t>AND gates performs the Boolean AND operation. </a:t>
            </a:r>
            <a:r>
              <a:rPr lang="tr-TR" sz="2200" dirty="0" err="1" smtClean="0"/>
              <a:t>It</a:t>
            </a:r>
            <a:r>
              <a:rPr lang="tr-TR" sz="2200" dirty="0" smtClean="0"/>
              <a:t> has </a:t>
            </a:r>
            <a:r>
              <a:rPr lang="tr-TR" sz="2200" dirty="0" err="1" smtClean="0"/>
              <a:t>two</a:t>
            </a:r>
            <a:r>
              <a:rPr lang="tr-TR" sz="2200" dirty="0" smtClean="0"/>
              <a:t> </a:t>
            </a:r>
            <a:r>
              <a:rPr lang="tr-TR" sz="2200" dirty="0" err="1" smtClean="0"/>
              <a:t>inputs</a:t>
            </a:r>
            <a:r>
              <a:rPr lang="tr-TR" sz="2200" dirty="0" smtClean="0"/>
              <a:t> </a:t>
            </a:r>
            <a:r>
              <a:rPr lang="tr-TR" sz="2200" dirty="0" err="1" smtClean="0"/>
              <a:t>and</a:t>
            </a:r>
            <a:r>
              <a:rPr lang="tr-TR" sz="2200" dirty="0" smtClean="0"/>
              <a:t> a </a:t>
            </a:r>
            <a:r>
              <a:rPr lang="tr-TR" sz="2200" dirty="0" err="1" smtClean="0"/>
              <a:t>single</a:t>
            </a:r>
            <a:r>
              <a:rPr lang="tr-TR" sz="2200" dirty="0" smtClean="0"/>
              <a:t> </a:t>
            </a:r>
            <a:r>
              <a:rPr lang="tr-TR" sz="2200" dirty="0" err="1" smtClean="0"/>
              <a:t>output</a:t>
            </a:r>
            <a:r>
              <a:rPr lang="en-US" sz="2200" dirty="0" smtClean="0"/>
              <a:t>. </a:t>
            </a:r>
            <a:r>
              <a:rPr lang="tr-TR" sz="2200" dirty="0" err="1" smtClean="0"/>
              <a:t>It</a:t>
            </a:r>
            <a:r>
              <a:rPr lang="tr-TR" sz="2200" dirty="0" smtClean="0"/>
              <a:t> is </a:t>
            </a:r>
            <a:r>
              <a:rPr lang="tr-TR" sz="2200" dirty="0" err="1" smtClean="0"/>
              <a:t>represented</a:t>
            </a:r>
            <a:r>
              <a:rPr lang="tr-TR" sz="2200" dirty="0" smtClean="0"/>
              <a:t> </a:t>
            </a:r>
            <a:r>
              <a:rPr lang="tr-TR" sz="2200" dirty="0" err="1" smtClean="0"/>
              <a:t>with</a:t>
            </a:r>
            <a:r>
              <a:rPr lang="tr-TR" sz="2200" dirty="0" smtClean="0"/>
              <a:t> </a:t>
            </a:r>
            <a:r>
              <a:rPr lang="tr-TR" sz="2200" dirty="0" err="1" smtClean="0"/>
              <a:t>the</a:t>
            </a:r>
            <a:r>
              <a:rPr lang="tr-TR" sz="2200" dirty="0" smtClean="0"/>
              <a:t> </a:t>
            </a:r>
            <a:r>
              <a:rPr lang="tr-TR" sz="2200" dirty="0" err="1" smtClean="0"/>
              <a:t>following</a:t>
            </a:r>
            <a:r>
              <a:rPr lang="tr-TR" sz="2200" dirty="0" smtClean="0"/>
              <a:t> </a:t>
            </a:r>
            <a:r>
              <a:rPr lang="tr-TR" sz="2200" dirty="0" err="1" smtClean="0"/>
              <a:t>symbols</a:t>
            </a:r>
            <a:r>
              <a:rPr lang="tr-TR" sz="2200" dirty="0" smtClean="0"/>
              <a:t>.</a:t>
            </a:r>
            <a:endParaRPr lang="en-US" sz="2200" dirty="0" smtClean="0"/>
          </a:p>
          <a:p>
            <a:pPr>
              <a:buFontTx/>
              <a:buNone/>
              <a:defRPr/>
            </a:pPr>
            <a:endParaRPr lang="en-US" sz="2200" dirty="0" smtClean="0"/>
          </a:p>
          <a:p>
            <a:pPr>
              <a:buFontTx/>
              <a:buNone/>
              <a:defRPr/>
            </a:pPr>
            <a:endParaRPr lang="en-US" sz="2200" dirty="0" smtClean="0"/>
          </a:p>
          <a:p>
            <a:pPr>
              <a:buFontTx/>
              <a:buNone/>
              <a:defRPr/>
            </a:pPr>
            <a:endParaRPr lang="en-US" sz="1000" dirty="0" smtClean="0"/>
          </a:p>
          <a:p>
            <a:pPr>
              <a:buFontTx/>
              <a:buNone/>
              <a:defRPr/>
            </a:pPr>
            <a:r>
              <a:rPr lang="tr-TR" sz="2200" dirty="0" err="1" smtClean="0"/>
              <a:t>Truth</a:t>
            </a:r>
            <a:r>
              <a:rPr lang="tr-TR" sz="2200" dirty="0" smtClean="0"/>
              <a:t> </a:t>
            </a:r>
            <a:r>
              <a:rPr lang="tr-TR" sz="2200" dirty="0" err="1" smtClean="0"/>
              <a:t>Table</a:t>
            </a:r>
            <a:endParaRPr lang="en-US" sz="2200" dirty="0" smtClean="0"/>
          </a:p>
          <a:p>
            <a:pPr>
              <a:buFontTx/>
              <a:buNone/>
              <a:defRPr/>
            </a:pPr>
            <a:endParaRPr lang="en-US" sz="2200" dirty="0" smtClean="0"/>
          </a:p>
          <a:p>
            <a:pPr>
              <a:buFontTx/>
              <a:buNone/>
              <a:defRPr/>
            </a:pPr>
            <a:r>
              <a:rPr lang="en-US" sz="2200" dirty="0" smtClean="0"/>
              <a:t>					</a:t>
            </a:r>
          </a:p>
          <a:p>
            <a:pPr>
              <a:buFontTx/>
              <a:buNone/>
              <a:defRPr/>
            </a:pPr>
            <a:r>
              <a:rPr lang="en-US" sz="2200" dirty="0" smtClean="0"/>
              <a:t>			</a:t>
            </a:r>
            <a:r>
              <a:rPr lang="tr-TR" sz="2200" dirty="0" err="1" smtClean="0"/>
              <a:t>Logical</a:t>
            </a:r>
            <a:r>
              <a:rPr lang="tr-TR" sz="2200" dirty="0" smtClean="0"/>
              <a:t> </a:t>
            </a:r>
            <a:r>
              <a:rPr lang="tr-TR" sz="2200" dirty="0" err="1"/>
              <a:t>E</a:t>
            </a:r>
            <a:r>
              <a:rPr lang="tr-TR" sz="2200" dirty="0" err="1" smtClean="0"/>
              <a:t>xpression</a:t>
            </a:r>
            <a:r>
              <a:rPr lang="tr-TR" sz="2200" dirty="0" smtClean="0"/>
              <a:t>:</a:t>
            </a:r>
          </a:p>
          <a:p>
            <a:pPr>
              <a:buFontTx/>
              <a:buNone/>
              <a:defRPr/>
            </a:pPr>
            <a:endParaRPr lang="en-US" sz="2200" dirty="0" smtClean="0"/>
          </a:p>
          <a:p>
            <a:pPr>
              <a:buFontTx/>
              <a:buNone/>
              <a:defRPr/>
            </a:pPr>
            <a:endParaRPr lang="en-US" sz="2200" dirty="0" smtClean="0"/>
          </a:p>
          <a:p>
            <a:pPr>
              <a:buFontTx/>
              <a:buNone/>
              <a:defRPr/>
            </a:pPr>
            <a:endParaRPr lang="en-US" sz="1000" dirty="0" smtClean="0"/>
          </a:p>
          <a:p>
            <a:pPr>
              <a:buFontTx/>
              <a:buNone/>
              <a:defRPr/>
            </a:pPr>
            <a:endParaRPr lang="en-US" sz="2200" dirty="0" smtClean="0"/>
          </a:p>
        </p:txBody>
      </p:sp>
      <p:pic>
        <p:nvPicPr>
          <p:cNvPr id="2055" name="Picture 4"/>
          <p:cNvPicPr>
            <a:picLocks noChangeAspect="1" noChangeArrowheads="1"/>
          </p:cNvPicPr>
          <p:nvPr/>
        </p:nvPicPr>
        <p:blipFill>
          <a:blip r:embed="rId3" cstate="print"/>
          <a:srcRect/>
          <a:stretch>
            <a:fillRect/>
          </a:stretch>
        </p:blipFill>
        <p:spPr bwMode="auto">
          <a:xfrm>
            <a:off x="2767013" y="1830388"/>
            <a:ext cx="1323975" cy="554037"/>
          </a:xfrm>
          <a:prstGeom prst="rect">
            <a:avLst/>
          </a:prstGeom>
          <a:noFill/>
          <a:ln w="9525">
            <a:noFill/>
            <a:miter lim="800000"/>
            <a:headEnd/>
            <a:tailEnd/>
          </a:ln>
        </p:spPr>
      </p:pic>
      <p:pic>
        <p:nvPicPr>
          <p:cNvPr id="2056" name="Picture 5"/>
          <p:cNvPicPr>
            <a:picLocks noChangeAspect="1" noChangeArrowheads="1"/>
          </p:cNvPicPr>
          <p:nvPr/>
        </p:nvPicPr>
        <p:blipFill>
          <a:blip r:embed="rId4" cstate="print"/>
          <a:srcRect/>
          <a:stretch>
            <a:fillRect/>
          </a:stretch>
        </p:blipFill>
        <p:spPr bwMode="auto">
          <a:xfrm>
            <a:off x="4464050" y="1819275"/>
            <a:ext cx="1339850" cy="565150"/>
          </a:xfrm>
          <a:prstGeom prst="rect">
            <a:avLst/>
          </a:prstGeom>
          <a:noFill/>
          <a:ln w="9525">
            <a:noFill/>
            <a:miter lim="800000"/>
            <a:headEnd/>
            <a:tailEnd/>
          </a:ln>
        </p:spPr>
      </p:pic>
      <p:sp>
        <p:nvSpPr>
          <p:cNvPr id="2057" name="Rectangle 7"/>
          <p:cNvSpPr>
            <a:spLocks noChangeArrowheads="1"/>
          </p:cNvSpPr>
          <p:nvPr/>
        </p:nvSpPr>
        <p:spPr bwMode="auto">
          <a:xfrm>
            <a:off x="0" y="3188576"/>
            <a:ext cx="72768" cy="318924"/>
          </a:xfrm>
          <a:prstGeom prst="rect">
            <a:avLst/>
          </a:prstGeom>
          <a:noFill/>
          <a:ln w="9525">
            <a:noFill/>
            <a:miter lim="800000"/>
            <a:headEnd/>
            <a:tailEnd/>
          </a:ln>
        </p:spPr>
        <p:txBody>
          <a:bodyPr wrap="none" lIns="36000" tIns="36000" rIns="36000" bIns="36000" anchor="ctr">
            <a:spAutoFit/>
          </a:bodyPr>
          <a:lstStyle/>
          <a:p>
            <a:endParaRPr lang="en-US" dirty="0"/>
          </a:p>
        </p:txBody>
      </p:sp>
      <p:graphicFrame>
        <p:nvGraphicFramePr>
          <p:cNvPr id="2050" name="Object 6"/>
          <p:cNvGraphicFramePr>
            <a:graphicFrameLocks noChangeAspect="1"/>
          </p:cNvGraphicFramePr>
          <p:nvPr>
            <p:extLst>
              <p:ext uri="{D42A27DB-BD31-4B8C-83A1-F6EECF244321}">
                <p14:modId xmlns:p14="http://schemas.microsoft.com/office/powerpoint/2010/main" val="3208969278"/>
              </p:ext>
            </p:extLst>
          </p:nvPr>
        </p:nvGraphicFramePr>
        <p:xfrm>
          <a:off x="2261394" y="4333294"/>
          <a:ext cx="1011238" cy="350837"/>
        </p:xfrm>
        <a:graphic>
          <a:graphicData uri="http://schemas.openxmlformats.org/presentationml/2006/ole">
            <mc:AlternateContent xmlns:mc="http://schemas.openxmlformats.org/markup-compatibility/2006">
              <mc:Choice xmlns:v="urn:schemas-microsoft-com:vml" Requires="v">
                <p:oleObj spid="_x0000_s2238" name="Denklem" r:id="rId5" imgW="469696" imgH="165028" progId="Equation.3">
                  <p:embed/>
                </p:oleObj>
              </mc:Choice>
              <mc:Fallback>
                <p:oleObj name="Denklem" r:id="rId5" imgW="469696" imgH="16502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1394" y="4333294"/>
                        <a:ext cx="1011238"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9"/>
          <p:cNvSpPr>
            <a:spLocks noChangeArrowheads="1"/>
          </p:cNvSpPr>
          <p:nvPr/>
        </p:nvSpPr>
        <p:spPr bwMode="auto">
          <a:xfrm>
            <a:off x="0" y="3188576"/>
            <a:ext cx="72768" cy="318924"/>
          </a:xfrm>
          <a:prstGeom prst="rect">
            <a:avLst/>
          </a:prstGeom>
          <a:noFill/>
          <a:ln w="9525">
            <a:noFill/>
            <a:miter lim="800000"/>
            <a:headEnd/>
            <a:tailEnd/>
          </a:ln>
        </p:spPr>
        <p:txBody>
          <a:bodyPr wrap="none" lIns="36000" tIns="36000" rIns="36000" bIns="36000" anchor="ctr">
            <a:spAutoFit/>
          </a:bodyPr>
          <a:lstStyle/>
          <a:p>
            <a:endParaRPr lang="en-US" dirty="0"/>
          </a:p>
        </p:txBody>
      </p:sp>
      <p:graphicFrame>
        <p:nvGraphicFramePr>
          <p:cNvPr id="2051" name="Object 8"/>
          <p:cNvGraphicFramePr>
            <a:graphicFrameLocks noChangeAspect="1"/>
          </p:cNvGraphicFramePr>
          <p:nvPr>
            <p:extLst>
              <p:ext uri="{D42A27DB-BD31-4B8C-83A1-F6EECF244321}">
                <p14:modId xmlns:p14="http://schemas.microsoft.com/office/powerpoint/2010/main" val="34253893"/>
              </p:ext>
            </p:extLst>
          </p:nvPr>
        </p:nvGraphicFramePr>
        <p:xfrm>
          <a:off x="3780813" y="4333294"/>
          <a:ext cx="939800" cy="355600"/>
        </p:xfrm>
        <a:graphic>
          <a:graphicData uri="http://schemas.openxmlformats.org/presentationml/2006/ole">
            <mc:AlternateContent xmlns:mc="http://schemas.openxmlformats.org/markup-compatibility/2006">
              <mc:Choice xmlns:v="urn:schemas-microsoft-com:vml" Requires="v">
                <p:oleObj spid="_x0000_s2239" name="Denklem" r:id="rId7" imgW="431613" imgH="165028" progId="Equation.3">
                  <p:embed/>
                </p:oleObj>
              </mc:Choice>
              <mc:Fallback>
                <p:oleObj name="Denklem" r:id="rId7" imgW="431613" imgH="165028"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0813" y="4333294"/>
                        <a:ext cx="939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10 Tablo"/>
          <p:cNvGraphicFramePr>
            <a:graphicFrameLocks noGrp="1"/>
          </p:cNvGraphicFramePr>
          <p:nvPr>
            <p:extLst>
              <p:ext uri="{D42A27DB-BD31-4B8C-83A1-F6EECF244321}">
                <p14:modId xmlns:p14="http://schemas.microsoft.com/office/powerpoint/2010/main" val="4094208545"/>
              </p:ext>
            </p:extLst>
          </p:nvPr>
        </p:nvGraphicFramePr>
        <p:xfrm>
          <a:off x="480819" y="3033497"/>
          <a:ext cx="1249105" cy="2091600"/>
        </p:xfrm>
        <a:graphic>
          <a:graphicData uri="http://schemas.openxmlformats.org/drawingml/2006/table">
            <a:tbl>
              <a:tblPr/>
              <a:tblGrid>
                <a:gridCol w="35941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32487">
                  <a:extLst>
                    <a:ext uri="{9D8B030D-6E8A-4147-A177-3AD203B41FA5}">
                      <a16:colId xmlns:a16="http://schemas.microsoft.com/office/drawing/2014/main" val="20002"/>
                    </a:ext>
                  </a:extLst>
                </a:gridCol>
              </a:tblGrid>
              <a:tr h="344754">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72000" marB="7200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72000" marB="7200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72000" marB="7200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4754">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4754">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4754">
                <a:tc>
                  <a:txBody>
                    <a:bodyPr/>
                    <a:lstStyle/>
                    <a:p>
                      <a:pPr algn="ctr">
                        <a:spcAft>
                          <a:spcPts val="0"/>
                        </a:spcAft>
                        <a:tabLst>
                          <a:tab pos="847725" algn="l"/>
                        </a:tabLst>
                      </a:pPr>
                      <a:r>
                        <a:rPr lang="tr-TR" sz="1800">
                          <a:latin typeface="Times New Roman"/>
                          <a:ea typeface="Times New Roman"/>
                        </a:rPr>
                        <a:t>1</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4754">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pic>
        <p:nvPicPr>
          <p:cNvPr id="12" name="11 Resim"/>
          <p:cNvPicPr/>
          <p:nvPr/>
        </p:nvPicPr>
        <p:blipFill>
          <a:blip r:embed="rId9" cstate="print"/>
          <a:srcRect/>
          <a:stretch>
            <a:fillRect/>
          </a:stretch>
        </p:blipFill>
        <p:spPr bwMode="auto">
          <a:xfrm>
            <a:off x="6771503" y="1648059"/>
            <a:ext cx="1618734" cy="2157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Altbilgi Yer Tutucusu"/>
          <p:cNvSpPr>
            <a:spLocks noGrp="1"/>
          </p:cNvSpPr>
          <p:nvPr>
            <p:ph type="ftr" sz="quarter" idx="10"/>
          </p:nvPr>
        </p:nvSpPr>
        <p:spPr>
          <a:noFill/>
        </p:spPr>
        <p:txBody>
          <a:bodyPr/>
          <a:lstStyle/>
          <a:p>
            <a:r>
              <a:rPr lang="en-US" dirty="0"/>
              <a:t>Logic Circuits</a:t>
            </a:r>
          </a:p>
        </p:txBody>
      </p:sp>
      <p:sp>
        <p:nvSpPr>
          <p:cNvPr id="15363" name="Rectangle 2"/>
          <p:cNvSpPr>
            <a:spLocks noGrp="1" noChangeArrowheads="1"/>
          </p:cNvSpPr>
          <p:nvPr>
            <p:ph type="title"/>
          </p:nvPr>
        </p:nvSpPr>
        <p:spPr>
          <a:xfrm>
            <a:off x="385763" y="223838"/>
            <a:ext cx="7772400" cy="790575"/>
          </a:xfrm>
        </p:spPr>
        <p:txBody>
          <a:bodyPr/>
          <a:lstStyle/>
          <a:p>
            <a:r>
              <a:rPr lang="tr-TR" sz="2400" b="1" dirty="0"/>
              <a:t>AND </a:t>
            </a:r>
            <a:r>
              <a:rPr lang="tr-TR" sz="2400" b="1" dirty="0" err="1"/>
              <a:t>Gate</a:t>
            </a:r>
            <a:endParaRPr lang="tr-TR" sz="2400" dirty="0" smtClean="0"/>
          </a:p>
        </p:txBody>
      </p:sp>
      <p:sp>
        <p:nvSpPr>
          <p:cNvPr id="457731" name="Rectangle 3"/>
          <p:cNvSpPr>
            <a:spLocks noGrp="1" noChangeArrowheads="1"/>
          </p:cNvSpPr>
          <p:nvPr>
            <p:ph type="body" idx="1"/>
          </p:nvPr>
        </p:nvSpPr>
        <p:spPr>
          <a:xfrm>
            <a:off x="338138" y="893763"/>
            <a:ext cx="8375650" cy="5078412"/>
          </a:xfrm>
        </p:spPr>
        <p:txBody>
          <a:bodyPr/>
          <a:lstStyle/>
          <a:p>
            <a:pPr marL="0" indent="0" algn="just">
              <a:buFontTx/>
              <a:buNone/>
            </a:pPr>
            <a:r>
              <a:rPr lang="en-US" sz="2200" b="1" dirty="0" smtClean="0"/>
              <a:t>Example:</a:t>
            </a:r>
            <a:r>
              <a:rPr lang="en-US" sz="2200" dirty="0" smtClean="0"/>
              <a:t> If we input the signals x and y to an AND gate, the output signal (z) would be as shown in the timing diagram below.</a:t>
            </a:r>
          </a:p>
          <a:p>
            <a:pPr>
              <a:buFontTx/>
              <a:buNone/>
              <a:defRPr/>
            </a:pPr>
            <a:endParaRPr lang="en-US" sz="2200" dirty="0" smtClean="0"/>
          </a:p>
          <a:p>
            <a:pPr>
              <a:buFontTx/>
              <a:buNone/>
              <a:defRPr/>
            </a:pPr>
            <a:endParaRPr lang="en-US" sz="2200" dirty="0" smtClean="0"/>
          </a:p>
          <a:p>
            <a:pPr>
              <a:buFontTx/>
              <a:buNone/>
              <a:defRPr/>
            </a:pPr>
            <a:endParaRPr lang="en-US" sz="2200" dirty="0" smtClean="0"/>
          </a:p>
          <a:p>
            <a:pPr>
              <a:buFontTx/>
              <a:buNone/>
              <a:defRPr/>
            </a:pPr>
            <a:endParaRPr lang="en-US" sz="2200" dirty="0" smtClean="0"/>
          </a:p>
          <a:p>
            <a:pPr>
              <a:buFontTx/>
              <a:buNone/>
              <a:defRPr/>
            </a:pPr>
            <a:endParaRPr lang="en-US" sz="2200" b="1" dirty="0" smtClean="0"/>
          </a:p>
          <a:p>
            <a:pPr>
              <a:buFontTx/>
              <a:buNone/>
              <a:defRPr/>
            </a:pPr>
            <a:endParaRPr lang="en-US" sz="2200" b="1" dirty="0" smtClean="0"/>
          </a:p>
          <a:p>
            <a:pPr>
              <a:buFontTx/>
              <a:buNone/>
              <a:defRPr/>
            </a:pPr>
            <a:endParaRPr lang="en-US" sz="2200" b="1" dirty="0" smtClean="0"/>
          </a:p>
          <a:p>
            <a:pPr marL="0" indent="0">
              <a:buFontTx/>
              <a:buNone/>
              <a:defRPr/>
            </a:pPr>
            <a:r>
              <a:rPr lang="en-US" sz="2200" dirty="0" smtClean="0"/>
              <a:t>Remember that, AND operation is the equivalent of </a:t>
            </a:r>
            <a:r>
              <a:rPr lang="tr-TR" sz="2200" dirty="0" err="1" smtClean="0"/>
              <a:t>binary</a:t>
            </a:r>
            <a:r>
              <a:rPr lang="tr-TR" sz="2200" dirty="0" smtClean="0"/>
              <a:t> </a:t>
            </a:r>
            <a:r>
              <a:rPr lang="tr-TR" sz="2200" dirty="0" err="1" smtClean="0"/>
              <a:t>multiplication</a:t>
            </a:r>
            <a:r>
              <a:rPr lang="tr-TR" sz="2200" dirty="0" smtClean="0"/>
              <a:t>.</a:t>
            </a:r>
            <a:endParaRPr lang="en-US" sz="2200" dirty="0" smtClean="0"/>
          </a:p>
          <a:p>
            <a:pPr marL="85725" indent="-85725">
              <a:buFontTx/>
              <a:buNone/>
              <a:defRPr/>
            </a:pPr>
            <a:r>
              <a:rPr lang="en-US" sz="2200" dirty="0" smtClean="0"/>
              <a:t>0∙0 = 0</a:t>
            </a:r>
            <a:r>
              <a:rPr lang="en-US" sz="2200" dirty="0"/>
              <a:t>, </a:t>
            </a:r>
            <a:r>
              <a:rPr lang="en-US" sz="2200" dirty="0" smtClean="0"/>
              <a:t>0∙1 = 0</a:t>
            </a:r>
            <a:r>
              <a:rPr lang="en-US" sz="2200" dirty="0"/>
              <a:t>, </a:t>
            </a:r>
            <a:r>
              <a:rPr lang="en-US" sz="2200" dirty="0" smtClean="0"/>
              <a:t>1∙0 = 0</a:t>
            </a:r>
            <a:r>
              <a:rPr lang="en-US" sz="2200" dirty="0"/>
              <a:t>, </a:t>
            </a:r>
            <a:r>
              <a:rPr lang="en-US" sz="2200" dirty="0" smtClean="0"/>
              <a:t>1∙1 = 1</a:t>
            </a:r>
          </a:p>
        </p:txBody>
      </p:sp>
      <p:grpSp>
        <p:nvGrpSpPr>
          <p:cNvPr id="15365" name="Group 4"/>
          <p:cNvGrpSpPr>
            <a:grpSpLocks/>
          </p:cNvGrpSpPr>
          <p:nvPr/>
        </p:nvGrpSpPr>
        <p:grpSpPr bwMode="auto">
          <a:xfrm>
            <a:off x="3332163" y="1781175"/>
            <a:ext cx="2451100" cy="2333625"/>
            <a:chOff x="3757" y="3292"/>
            <a:chExt cx="2580" cy="3030"/>
          </a:xfrm>
        </p:grpSpPr>
        <p:sp>
          <p:nvSpPr>
            <p:cNvPr id="15366" name="Line 5"/>
            <p:cNvSpPr>
              <a:spLocks noChangeShapeType="1"/>
            </p:cNvSpPr>
            <p:nvPr/>
          </p:nvSpPr>
          <p:spPr bwMode="auto">
            <a:xfrm flipV="1">
              <a:off x="3934" y="3460"/>
              <a:ext cx="0" cy="1752"/>
            </a:xfrm>
            <a:prstGeom prst="line">
              <a:avLst/>
            </a:prstGeom>
            <a:noFill/>
            <a:ln w="9525">
              <a:solidFill>
                <a:srgbClr val="000000"/>
              </a:solidFill>
              <a:round/>
              <a:headEnd/>
              <a:tailEnd type="triangle" w="med" len="med"/>
            </a:ln>
          </p:spPr>
          <p:txBody>
            <a:bodyPr/>
            <a:lstStyle/>
            <a:p>
              <a:endParaRPr lang="tr-TR"/>
            </a:p>
          </p:txBody>
        </p:sp>
        <p:sp>
          <p:nvSpPr>
            <p:cNvPr id="15367" name="Line 6"/>
            <p:cNvSpPr>
              <a:spLocks noChangeShapeType="1"/>
            </p:cNvSpPr>
            <p:nvPr/>
          </p:nvSpPr>
          <p:spPr bwMode="auto">
            <a:xfrm>
              <a:off x="3937" y="4327"/>
              <a:ext cx="2171" cy="0"/>
            </a:xfrm>
            <a:prstGeom prst="line">
              <a:avLst/>
            </a:prstGeom>
            <a:noFill/>
            <a:ln w="9525">
              <a:solidFill>
                <a:srgbClr val="000000"/>
              </a:solidFill>
              <a:round/>
              <a:headEnd/>
              <a:tailEnd type="triangle" w="med" len="med"/>
            </a:ln>
          </p:spPr>
          <p:txBody>
            <a:bodyPr/>
            <a:lstStyle/>
            <a:p>
              <a:endParaRPr lang="tr-TR"/>
            </a:p>
          </p:txBody>
        </p:sp>
        <p:sp>
          <p:nvSpPr>
            <p:cNvPr id="15368" name="Line 7"/>
            <p:cNvSpPr>
              <a:spLocks noChangeShapeType="1"/>
            </p:cNvSpPr>
            <p:nvPr/>
          </p:nvSpPr>
          <p:spPr bwMode="auto">
            <a:xfrm>
              <a:off x="3937" y="5227"/>
              <a:ext cx="2171" cy="0"/>
            </a:xfrm>
            <a:prstGeom prst="line">
              <a:avLst/>
            </a:prstGeom>
            <a:noFill/>
            <a:ln w="9525">
              <a:solidFill>
                <a:srgbClr val="000000"/>
              </a:solidFill>
              <a:round/>
              <a:headEnd/>
              <a:tailEnd type="triangle" w="med" len="med"/>
            </a:ln>
          </p:spPr>
          <p:txBody>
            <a:bodyPr/>
            <a:lstStyle/>
            <a:p>
              <a:endParaRPr lang="tr-TR"/>
            </a:p>
          </p:txBody>
        </p:sp>
        <p:sp>
          <p:nvSpPr>
            <p:cNvPr id="15369" name="Line 8"/>
            <p:cNvSpPr>
              <a:spLocks noChangeShapeType="1"/>
            </p:cNvSpPr>
            <p:nvPr/>
          </p:nvSpPr>
          <p:spPr bwMode="auto">
            <a:xfrm>
              <a:off x="3937" y="3967"/>
              <a:ext cx="360" cy="0"/>
            </a:xfrm>
            <a:prstGeom prst="line">
              <a:avLst/>
            </a:prstGeom>
            <a:noFill/>
            <a:ln w="15875">
              <a:solidFill>
                <a:srgbClr val="000000"/>
              </a:solidFill>
              <a:round/>
              <a:headEnd/>
              <a:tailEnd/>
            </a:ln>
          </p:spPr>
          <p:txBody>
            <a:bodyPr/>
            <a:lstStyle/>
            <a:p>
              <a:endParaRPr lang="tr-TR"/>
            </a:p>
          </p:txBody>
        </p:sp>
        <p:sp>
          <p:nvSpPr>
            <p:cNvPr id="15370" name="Line 9"/>
            <p:cNvSpPr>
              <a:spLocks noChangeShapeType="1"/>
            </p:cNvSpPr>
            <p:nvPr/>
          </p:nvSpPr>
          <p:spPr bwMode="auto">
            <a:xfrm>
              <a:off x="4297" y="3967"/>
              <a:ext cx="0" cy="360"/>
            </a:xfrm>
            <a:prstGeom prst="line">
              <a:avLst/>
            </a:prstGeom>
            <a:noFill/>
            <a:ln w="15875">
              <a:solidFill>
                <a:srgbClr val="000000"/>
              </a:solidFill>
              <a:round/>
              <a:headEnd/>
              <a:tailEnd/>
            </a:ln>
          </p:spPr>
          <p:txBody>
            <a:bodyPr/>
            <a:lstStyle/>
            <a:p>
              <a:endParaRPr lang="tr-TR"/>
            </a:p>
          </p:txBody>
        </p:sp>
        <p:sp>
          <p:nvSpPr>
            <p:cNvPr id="15371" name="Line 10"/>
            <p:cNvSpPr>
              <a:spLocks noChangeShapeType="1"/>
            </p:cNvSpPr>
            <p:nvPr/>
          </p:nvSpPr>
          <p:spPr bwMode="auto">
            <a:xfrm>
              <a:off x="4657" y="3967"/>
              <a:ext cx="0" cy="360"/>
            </a:xfrm>
            <a:prstGeom prst="line">
              <a:avLst/>
            </a:prstGeom>
            <a:noFill/>
            <a:ln w="15875">
              <a:solidFill>
                <a:srgbClr val="000000"/>
              </a:solidFill>
              <a:round/>
              <a:headEnd/>
              <a:tailEnd/>
            </a:ln>
          </p:spPr>
          <p:txBody>
            <a:bodyPr/>
            <a:lstStyle/>
            <a:p>
              <a:endParaRPr lang="tr-TR"/>
            </a:p>
          </p:txBody>
        </p:sp>
        <p:sp>
          <p:nvSpPr>
            <p:cNvPr id="15372" name="Line 11"/>
            <p:cNvSpPr>
              <a:spLocks noChangeShapeType="1"/>
            </p:cNvSpPr>
            <p:nvPr/>
          </p:nvSpPr>
          <p:spPr bwMode="auto">
            <a:xfrm>
              <a:off x="5377" y="3967"/>
              <a:ext cx="0" cy="360"/>
            </a:xfrm>
            <a:prstGeom prst="line">
              <a:avLst/>
            </a:prstGeom>
            <a:noFill/>
            <a:ln w="15875">
              <a:solidFill>
                <a:srgbClr val="000000"/>
              </a:solidFill>
              <a:round/>
              <a:headEnd/>
              <a:tailEnd/>
            </a:ln>
          </p:spPr>
          <p:txBody>
            <a:bodyPr/>
            <a:lstStyle/>
            <a:p>
              <a:endParaRPr lang="tr-TR"/>
            </a:p>
          </p:txBody>
        </p:sp>
        <p:sp>
          <p:nvSpPr>
            <p:cNvPr id="15373" name="Line 12"/>
            <p:cNvSpPr>
              <a:spLocks noChangeShapeType="1"/>
            </p:cNvSpPr>
            <p:nvPr/>
          </p:nvSpPr>
          <p:spPr bwMode="auto">
            <a:xfrm>
              <a:off x="4657" y="3967"/>
              <a:ext cx="720" cy="0"/>
            </a:xfrm>
            <a:prstGeom prst="line">
              <a:avLst/>
            </a:prstGeom>
            <a:noFill/>
            <a:ln w="15875">
              <a:solidFill>
                <a:srgbClr val="000000"/>
              </a:solidFill>
              <a:round/>
              <a:headEnd/>
              <a:tailEnd/>
            </a:ln>
          </p:spPr>
          <p:txBody>
            <a:bodyPr/>
            <a:lstStyle/>
            <a:p>
              <a:endParaRPr lang="tr-TR"/>
            </a:p>
          </p:txBody>
        </p:sp>
        <p:sp>
          <p:nvSpPr>
            <p:cNvPr id="15374" name="Line 13"/>
            <p:cNvSpPr>
              <a:spLocks noChangeShapeType="1"/>
            </p:cNvSpPr>
            <p:nvPr/>
          </p:nvSpPr>
          <p:spPr bwMode="auto">
            <a:xfrm flipH="1">
              <a:off x="4297" y="4327"/>
              <a:ext cx="360" cy="0"/>
            </a:xfrm>
            <a:prstGeom prst="line">
              <a:avLst/>
            </a:prstGeom>
            <a:noFill/>
            <a:ln w="15875">
              <a:solidFill>
                <a:srgbClr val="000000"/>
              </a:solidFill>
              <a:round/>
              <a:headEnd/>
              <a:tailEnd/>
            </a:ln>
          </p:spPr>
          <p:txBody>
            <a:bodyPr/>
            <a:lstStyle/>
            <a:p>
              <a:endParaRPr lang="tr-TR"/>
            </a:p>
          </p:txBody>
        </p:sp>
        <p:sp>
          <p:nvSpPr>
            <p:cNvPr id="15375" name="Line 14"/>
            <p:cNvSpPr>
              <a:spLocks noChangeShapeType="1"/>
            </p:cNvSpPr>
            <p:nvPr/>
          </p:nvSpPr>
          <p:spPr bwMode="auto">
            <a:xfrm flipH="1">
              <a:off x="5377" y="4327"/>
              <a:ext cx="360" cy="0"/>
            </a:xfrm>
            <a:prstGeom prst="line">
              <a:avLst/>
            </a:prstGeom>
            <a:noFill/>
            <a:ln w="15875">
              <a:solidFill>
                <a:srgbClr val="000000"/>
              </a:solidFill>
              <a:round/>
              <a:headEnd/>
              <a:tailEnd/>
            </a:ln>
          </p:spPr>
          <p:txBody>
            <a:bodyPr/>
            <a:lstStyle/>
            <a:p>
              <a:endParaRPr lang="tr-TR"/>
            </a:p>
          </p:txBody>
        </p:sp>
        <p:sp>
          <p:nvSpPr>
            <p:cNvPr id="15376" name="Line 15"/>
            <p:cNvSpPr>
              <a:spLocks noChangeShapeType="1"/>
            </p:cNvSpPr>
            <p:nvPr/>
          </p:nvSpPr>
          <p:spPr bwMode="auto">
            <a:xfrm>
              <a:off x="4297" y="4312"/>
              <a:ext cx="0" cy="1785"/>
            </a:xfrm>
            <a:prstGeom prst="line">
              <a:avLst/>
            </a:prstGeom>
            <a:noFill/>
            <a:ln w="9525">
              <a:solidFill>
                <a:srgbClr val="000000"/>
              </a:solidFill>
              <a:prstDash val="dash"/>
              <a:round/>
              <a:headEnd/>
              <a:tailEnd/>
            </a:ln>
          </p:spPr>
          <p:txBody>
            <a:bodyPr/>
            <a:lstStyle/>
            <a:p>
              <a:endParaRPr lang="tr-TR"/>
            </a:p>
          </p:txBody>
        </p:sp>
        <p:sp>
          <p:nvSpPr>
            <p:cNvPr id="15377" name="Line 16"/>
            <p:cNvSpPr>
              <a:spLocks noChangeShapeType="1"/>
            </p:cNvSpPr>
            <p:nvPr/>
          </p:nvSpPr>
          <p:spPr bwMode="auto">
            <a:xfrm>
              <a:off x="4657" y="4297"/>
              <a:ext cx="0" cy="1800"/>
            </a:xfrm>
            <a:prstGeom prst="line">
              <a:avLst/>
            </a:prstGeom>
            <a:noFill/>
            <a:ln w="9525">
              <a:solidFill>
                <a:srgbClr val="000000"/>
              </a:solidFill>
              <a:prstDash val="dash"/>
              <a:round/>
              <a:headEnd/>
              <a:tailEnd/>
            </a:ln>
          </p:spPr>
          <p:txBody>
            <a:bodyPr/>
            <a:lstStyle/>
            <a:p>
              <a:endParaRPr lang="tr-TR"/>
            </a:p>
          </p:txBody>
        </p:sp>
        <p:sp>
          <p:nvSpPr>
            <p:cNvPr id="15378" name="Line 17"/>
            <p:cNvSpPr>
              <a:spLocks noChangeShapeType="1"/>
            </p:cNvSpPr>
            <p:nvPr/>
          </p:nvSpPr>
          <p:spPr bwMode="auto">
            <a:xfrm flipH="1">
              <a:off x="4297" y="4867"/>
              <a:ext cx="360" cy="0"/>
            </a:xfrm>
            <a:prstGeom prst="line">
              <a:avLst/>
            </a:prstGeom>
            <a:noFill/>
            <a:ln w="15875">
              <a:solidFill>
                <a:srgbClr val="000000"/>
              </a:solidFill>
              <a:round/>
              <a:headEnd/>
              <a:tailEnd/>
            </a:ln>
          </p:spPr>
          <p:txBody>
            <a:bodyPr/>
            <a:lstStyle/>
            <a:p>
              <a:endParaRPr lang="tr-TR"/>
            </a:p>
          </p:txBody>
        </p:sp>
        <p:sp>
          <p:nvSpPr>
            <p:cNvPr id="15379" name="Line 18"/>
            <p:cNvSpPr>
              <a:spLocks noChangeShapeType="1"/>
            </p:cNvSpPr>
            <p:nvPr/>
          </p:nvSpPr>
          <p:spPr bwMode="auto">
            <a:xfrm flipH="1">
              <a:off x="5377" y="6097"/>
              <a:ext cx="360" cy="0"/>
            </a:xfrm>
            <a:prstGeom prst="line">
              <a:avLst/>
            </a:prstGeom>
            <a:noFill/>
            <a:ln w="15875">
              <a:solidFill>
                <a:srgbClr val="000000"/>
              </a:solidFill>
              <a:round/>
              <a:headEnd/>
              <a:tailEnd/>
            </a:ln>
          </p:spPr>
          <p:txBody>
            <a:bodyPr/>
            <a:lstStyle/>
            <a:p>
              <a:endParaRPr lang="tr-TR"/>
            </a:p>
          </p:txBody>
        </p:sp>
        <p:sp>
          <p:nvSpPr>
            <p:cNvPr id="15380" name="Line 19"/>
            <p:cNvSpPr>
              <a:spLocks noChangeShapeType="1"/>
            </p:cNvSpPr>
            <p:nvPr/>
          </p:nvSpPr>
          <p:spPr bwMode="auto">
            <a:xfrm>
              <a:off x="4657" y="4867"/>
              <a:ext cx="0" cy="360"/>
            </a:xfrm>
            <a:prstGeom prst="line">
              <a:avLst/>
            </a:prstGeom>
            <a:noFill/>
            <a:ln w="15875">
              <a:solidFill>
                <a:srgbClr val="000000"/>
              </a:solidFill>
              <a:round/>
              <a:headEnd/>
              <a:tailEnd/>
            </a:ln>
          </p:spPr>
          <p:txBody>
            <a:bodyPr/>
            <a:lstStyle/>
            <a:p>
              <a:endParaRPr lang="tr-TR"/>
            </a:p>
          </p:txBody>
        </p:sp>
        <p:sp>
          <p:nvSpPr>
            <p:cNvPr id="15381" name="Line 20"/>
            <p:cNvSpPr>
              <a:spLocks noChangeShapeType="1"/>
            </p:cNvSpPr>
            <p:nvPr/>
          </p:nvSpPr>
          <p:spPr bwMode="auto">
            <a:xfrm>
              <a:off x="5377" y="4867"/>
              <a:ext cx="0" cy="360"/>
            </a:xfrm>
            <a:prstGeom prst="line">
              <a:avLst/>
            </a:prstGeom>
            <a:noFill/>
            <a:ln w="15875">
              <a:solidFill>
                <a:srgbClr val="000000"/>
              </a:solidFill>
              <a:round/>
              <a:headEnd/>
              <a:tailEnd/>
            </a:ln>
          </p:spPr>
          <p:txBody>
            <a:bodyPr/>
            <a:lstStyle/>
            <a:p>
              <a:endParaRPr lang="tr-TR"/>
            </a:p>
          </p:txBody>
        </p:sp>
        <p:sp>
          <p:nvSpPr>
            <p:cNvPr id="15382" name="Text Box 21"/>
            <p:cNvSpPr txBox="1">
              <a:spLocks noChangeArrowheads="1"/>
            </p:cNvSpPr>
            <p:nvPr/>
          </p:nvSpPr>
          <p:spPr bwMode="auto">
            <a:xfrm>
              <a:off x="3757" y="3292"/>
              <a:ext cx="180" cy="360"/>
            </a:xfrm>
            <a:prstGeom prst="rect">
              <a:avLst/>
            </a:prstGeom>
            <a:noFill/>
            <a:ln w="9525">
              <a:noFill/>
              <a:miter lim="800000"/>
              <a:headEnd/>
              <a:tailEnd/>
            </a:ln>
          </p:spPr>
          <p:txBody>
            <a:bodyPr lIns="0" tIns="0" rIns="0" bIns="0"/>
            <a:lstStyle/>
            <a:p>
              <a:r>
                <a:rPr lang="tr-TR" sz="1200" b="0"/>
                <a:t>x</a:t>
              </a:r>
              <a:endParaRPr lang="tr-TR"/>
            </a:p>
          </p:txBody>
        </p:sp>
        <p:sp>
          <p:nvSpPr>
            <p:cNvPr id="15383" name="Text Box 22"/>
            <p:cNvSpPr txBox="1">
              <a:spLocks noChangeArrowheads="1"/>
            </p:cNvSpPr>
            <p:nvPr/>
          </p:nvSpPr>
          <p:spPr bwMode="auto">
            <a:xfrm>
              <a:off x="3787" y="4357"/>
              <a:ext cx="180" cy="360"/>
            </a:xfrm>
            <a:prstGeom prst="rect">
              <a:avLst/>
            </a:prstGeom>
            <a:noFill/>
            <a:ln w="9525">
              <a:noFill/>
              <a:miter lim="800000"/>
              <a:headEnd/>
              <a:tailEnd/>
            </a:ln>
          </p:spPr>
          <p:txBody>
            <a:bodyPr lIns="0" tIns="0" rIns="0" bIns="0"/>
            <a:lstStyle/>
            <a:p>
              <a:r>
                <a:rPr lang="tr-TR" sz="1200" b="0"/>
                <a:t>y</a:t>
              </a:r>
              <a:endParaRPr lang="tr-TR"/>
            </a:p>
          </p:txBody>
        </p:sp>
        <p:sp>
          <p:nvSpPr>
            <p:cNvPr id="15384" name="Line 23"/>
            <p:cNvSpPr>
              <a:spLocks noChangeShapeType="1"/>
            </p:cNvSpPr>
            <p:nvPr/>
          </p:nvSpPr>
          <p:spPr bwMode="auto">
            <a:xfrm flipV="1">
              <a:off x="3937" y="4327"/>
              <a:ext cx="0" cy="360"/>
            </a:xfrm>
            <a:prstGeom prst="line">
              <a:avLst/>
            </a:prstGeom>
            <a:noFill/>
            <a:ln w="9525">
              <a:solidFill>
                <a:srgbClr val="000000"/>
              </a:solidFill>
              <a:round/>
              <a:headEnd/>
              <a:tailEnd type="triangle" w="med" len="med"/>
            </a:ln>
          </p:spPr>
          <p:txBody>
            <a:bodyPr/>
            <a:lstStyle/>
            <a:p>
              <a:endParaRPr lang="tr-TR"/>
            </a:p>
          </p:txBody>
        </p:sp>
        <p:sp>
          <p:nvSpPr>
            <p:cNvPr id="15385" name="Text Box 24"/>
            <p:cNvSpPr txBox="1">
              <a:spLocks noChangeArrowheads="1"/>
            </p:cNvSpPr>
            <p:nvPr/>
          </p:nvSpPr>
          <p:spPr bwMode="auto">
            <a:xfrm>
              <a:off x="6142" y="4147"/>
              <a:ext cx="180" cy="360"/>
            </a:xfrm>
            <a:prstGeom prst="rect">
              <a:avLst/>
            </a:prstGeom>
            <a:noFill/>
            <a:ln w="9525">
              <a:noFill/>
              <a:miter lim="800000"/>
              <a:headEnd/>
              <a:tailEnd/>
            </a:ln>
          </p:spPr>
          <p:txBody>
            <a:bodyPr lIns="0" tIns="0" rIns="0" bIns="0"/>
            <a:lstStyle/>
            <a:p>
              <a:r>
                <a:rPr lang="tr-TR" sz="1200" b="0"/>
                <a:t>t</a:t>
              </a:r>
              <a:endParaRPr lang="tr-TR"/>
            </a:p>
          </p:txBody>
        </p:sp>
        <p:sp>
          <p:nvSpPr>
            <p:cNvPr id="15386" name="Text Box 25"/>
            <p:cNvSpPr txBox="1">
              <a:spLocks noChangeArrowheads="1"/>
            </p:cNvSpPr>
            <p:nvPr/>
          </p:nvSpPr>
          <p:spPr bwMode="auto">
            <a:xfrm>
              <a:off x="6157" y="5062"/>
              <a:ext cx="180" cy="360"/>
            </a:xfrm>
            <a:prstGeom prst="rect">
              <a:avLst/>
            </a:prstGeom>
            <a:noFill/>
            <a:ln w="9525">
              <a:noFill/>
              <a:miter lim="800000"/>
              <a:headEnd/>
              <a:tailEnd/>
            </a:ln>
          </p:spPr>
          <p:txBody>
            <a:bodyPr lIns="0" tIns="0" rIns="0" bIns="0"/>
            <a:lstStyle/>
            <a:p>
              <a:r>
                <a:rPr lang="tr-TR" sz="1200" b="0"/>
                <a:t>t</a:t>
              </a:r>
              <a:endParaRPr lang="tr-TR"/>
            </a:p>
          </p:txBody>
        </p:sp>
        <p:sp>
          <p:nvSpPr>
            <p:cNvPr id="15387" name="Line 26"/>
            <p:cNvSpPr>
              <a:spLocks noChangeShapeType="1"/>
            </p:cNvSpPr>
            <p:nvPr/>
          </p:nvSpPr>
          <p:spPr bwMode="auto">
            <a:xfrm>
              <a:off x="4642" y="5227"/>
              <a:ext cx="720" cy="0"/>
            </a:xfrm>
            <a:prstGeom prst="line">
              <a:avLst/>
            </a:prstGeom>
            <a:noFill/>
            <a:ln w="15875">
              <a:solidFill>
                <a:srgbClr val="000000"/>
              </a:solidFill>
              <a:round/>
              <a:headEnd/>
              <a:tailEnd/>
            </a:ln>
          </p:spPr>
          <p:txBody>
            <a:bodyPr/>
            <a:lstStyle/>
            <a:p>
              <a:endParaRPr lang="tr-TR"/>
            </a:p>
          </p:txBody>
        </p:sp>
        <p:sp>
          <p:nvSpPr>
            <p:cNvPr id="15388" name="Text Box 27"/>
            <p:cNvSpPr txBox="1">
              <a:spLocks noChangeArrowheads="1"/>
            </p:cNvSpPr>
            <p:nvPr/>
          </p:nvSpPr>
          <p:spPr bwMode="auto">
            <a:xfrm>
              <a:off x="3787" y="3757"/>
              <a:ext cx="180" cy="360"/>
            </a:xfrm>
            <a:prstGeom prst="rect">
              <a:avLst/>
            </a:prstGeom>
            <a:noFill/>
            <a:ln w="9525">
              <a:noFill/>
              <a:miter lim="800000"/>
              <a:headEnd/>
              <a:tailEnd/>
            </a:ln>
          </p:spPr>
          <p:txBody>
            <a:bodyPr lIns="0" tIns="0" rIns="0" bIns="0"/>
            <a:lstStyle/>
            <a:p>
              <a:r>
                <a:rPr lang="tr-TR" sz="1200" b="0"/>
                <a:t>1</a:t>
              </a:r>
              <a:endParaRPr lang="tr-TR"/>
            </a:p>
          </p:txBody>
        </p:sp>
        <p:sp>
          <p:nvSpPr>
            <p:cNvPr id="15389" name="Text Box 28"/>
            <p:cNvSpPr txBox="1">
              <a:spLocks noChangeArrowheads="1"/>
            </p:cNvSpPr>
            <p:nvPr/>
          </p:nvSpPr>
          <p:spPr bwMode="auto">
            <a:xfrm>
              <a:off x="3787" y="4132"/>
              <a:ext cx="180" cy="360"/>
            </a:xfrm>
            <a:prstGeom prst="rect">
              <a:avLst/>
            </a:prstGeom>
            <a:noFill/>
            <a:ln w="9525">
              <a:noFill/>
              <a:miter lim="800000"/>
              <a:headEnd/>
              <a:tailEnd/>
            </a:ln>
          </p:spPr>
          <p:txBody>
            <a:bodyPr lIns="0" tIns="0" rIns="0" bIns="0"/>
            <a:lstStyle/>
            <a:p>
              <a:r>
                <a:rPr lang="tr-TR" sz="1200" b="0"/>
                <a:t>0</a:t>
              </a:r>
              <a:endParaRPr lang="tr-TR"/>
            </a:p>
          </p:txBody>
        </p:sp>
        <p:sp>
          <p:nvSpPr>
            <p:cNvPr id="15390" name="Text Box 29"/>
            <p:cNvSpPr txBox="1">
              <a:spLocks noChangeArrowheads="1"/>
            </p:cNvSpPr>
            <p:nvPr/>
          </p:nvSpPr>
          <p:spPr bwMode="auto">
            <a:xfrm>
              <a:off x="3787" y="5587"/>
              <a:ext cx="180" cy="360"/>
            </a:xfrm>
            <a:prstGeom prst="rect">
              <a:avLst/>
            </a:prstGeom>
            <a:noFill/>
            <a:ln w="9525">
              <a:noFill/>
              <a:miter lim="800000"/>
              <a:headEnd/>
              <a:tailEnd/>
            </a:ln>
          </p:spPr>
          <p:txBody>
            <a:bodyPr lIns="0" tIns="0" rIns="0" bIns="0"/>
            <a:lstStyle/>
            <a:p>
              <a:r>
                <a:rPr lang="tr-TR" sz="1200" b="0"/>
                <a:t>1</a:t>
              </a:r>
              <a:endParaRPr lang="tr-TR"/>
            </a:p>
          </p:txBody>
        </p:sp>
        <p:sp>
          <p:nvSpPr>
            <p:cNvPr id="15391" name="Text Box 30"/>
            <p:cNvSpPr txBox="1">
              <a:spLocks noChangeArrowheads="1"/>
            </p:cNvSpPr>
            <p:nvPr/>
          </p:nvSpPr>
          <p:spPr bwMode="auto">
            <a:xfrm>
              <a:off x="3787" y="5077"/>
              <a:ext cx="180" cy="360"/>
            </a:xfrm>
            <a:prstGeom prst="rect">
              <a:avLst/>
            </a:prstGeom>
            <a:noFill/>
            <a:ln w="9525">
              <a:noFill/>
              <a:miter lim="800000"/>
              <a:headEnd/>
              <a:tailEnd/>
            </a:ln>
          </p:spPr>
          <p:txBody>
            <a:bodyPr lIns="0" tIns="0" rIns="0" bIns="0"/>
            <a:lstStyle/>
            <a:p>
              <a:r>
                <a:rPr lang="tr-TR" sz="1200" b="0"/>
                <a:t>0</a:t>
              </a:r>
              <a:endParaRPr lang="tr-TR"/>
            </a:p>
          </p:txBody>
        </p:sp>
        <p:sp>
          <p:nvSpPr>
            <p:cNvPr id="15392" name="Line 31"/>
            <p:cNvSpPr>
              <a:spLocks noChangeShapeType="1"/>
            </p:cNvSpPr>
            <p:nvPr/>
          </p:nvSpPr>
          <p:spPr bwMode="auto">
            <a:xfrm flipH="1">
              <a:off x="3937" y="4867"/>
              <a:ext cx="360" cy="0"/>
            </a:xfrm>
            <a:prstGeom prst="line">
              <a:avLst/>
            </a:prstGeom>
            <a:noFill/>
            <a:ln w="15875">
              <a:solidFill>
                <a:srgbClr val="000000"/>
              </a:solidFill>
              <a:round/>
              <a:headEnd/>
              <a:tailEnd/>
            </a:ln>
          </p:spPr>
          <p:txBody>
            <a:bodyPr/>
            <a:lstStyle/>
            <a:p>
              <a:endParaRPr lang="tr-TR"/>
            </a:p>
          </p:txBody>
        </p:sp>
        <p:sp>
          <p:nvSpPr>
            <p:cNvPr id="15393" name="Line 32"/>
            <p:cNvSpPr>
              <a:spLocks noChangeShapeType="1"/>
            </p:cNvSpPr>
            <p:nvPr/>
          </p:nvSpPr>
          <p:spPr bwMode="auto">
            <a:xfrm flipH="1">
              <a:off x="5362" y="4852"/>
              <a:ext cx="360" cy="0"/>
            </a:xfrm>
            <a:prstGeom prst="line">
              <a:avLst/>
            </a:prstGeom>
            <a:noFill/>
            <a:ln w="15875">
              <a:solidFill>
                <a:srgbClr val="000000"/>
              </a:solidFill>
              <a:round/>
              <a:headEnd/>
              <a:tailEnd/>
            </a:ln>
          </p:spPr>
          <p:txBody>
            <a:bodyPr/>
            <a:lstStyle/>
            <a:p>
              <a:endParaRPr lang="tr-TR"/>
            </a:p>
          </p:txBody>
        </p:sp>
        <p:sp>
          <p:nvSpPr>
            <p:cNvPr id="15394" name="Line 33"/>
            <p:cNvSpPr>
              <a:spLocks noChangeShapeType="1"/>
            </p:cNvSpPr>
            <p:nvPr/>
          </p:nvSpPr>
          <p:spPr bwMode="auto">
            <a:xfrm>
              <a:off x="3937" y="6112"/>
              <a:ext cx="2171" cy="0"/>
            </a:xfrm>
            <a:prstGeom prst="line">
              <a:avLst/>
            </a:prstGeom>
            <a:noFill/>
            <a:ln w="9525">
              <a:solidFill>
                <a:srgbClr val="000000"/>
              </a:solidFill>
              <a:round/>
              <a:headEnd/>
              <a:tailEnd type="triangle" w="med" len="med"/>
            </a:ln>
          </p:spPr>
          <p:txBody>
            <a:bodyPr/>
            <a:lstStyle/>
            <a:p>
              <a:endParaRPr lang="tr-TR"/>
            </a:p>
          </p:txBody>
        </p:sp>
        <p:sp>
          <p:nvSpPr>
            <p:cNvPr id="15395" name="Line 34"/>
            <p:cNvSpPr>
              <a:spLocks noChangeShapeType="1"/>
            </p:cNvSpPr>
            <p:nvPr/>
          </p:nvSpPr>
          <p:spPr bwMode="auto">
            <a:xfrm flipV="1">
              <a:off x="3937" y="5197"/>
              <a:ext cx="0" cy="900"/>
            </a:xfrm>
            <a:prstGeom prst="line">
              <a:avLst/>
            </a:prstGeom>
            <a:noFill/>
            <a:ln w="9525">
              <a:solidFill>
                <a:srgbClr val="000000"/>
              </a:solidFill>
              <a:round/>
              <a:headEnd/>
              <a:tailEnd type="triangle" w="med" len="med"/>
            </a:ln>
          </p:spPr>
          <p:txBody>
            <a:bodyPr/>
            <a:lstStyle/>
            <a:p>
              <a:endParaRPr lang="tr-TR"/>
            </a:p>
          </p:txBody>
        </p:sp>
        <p:sp>
          <p:nvSpPr>
            <p:cNvPr id="15396" name="Line 35"/>
            <p:cNvSpPr>
              <a:spLocks noChangeShapeType="1"/>
            </p:cNvSpPr>
            <p:nvPr/>
          </p:nvSpPr>
          <p:spPr bwMode="auto">
            <a:xfrm>
              <a:off x="5377" y="4297"/>
              <a:ext cx="0" cy="1800"/>
            </a:xfrm>
            <a:prstGeom prst="line">
              <a:avLst/>
            </a:prstGeom>
            <a:noFill/>
            <a:ln w="9525">
              <a:solidFill>
                <a:srgbClr val="000000"/>
              </a:solidFill>
              <a:prstDash val="dash"/>
              <a:round/>
              <a:headEnd/>
              <a:tailEnd/>
            </a:ln>
          </p:spPr>
          <p:txBody>
            <a:bodyPr/>
            <a:lstStyle/>
            <a:p>
              <a:endParaRPr lang="tr-TR"/>
            </a:p>
          </p:txBody>
        </p:sp>
        <p:sp>
          <p:nvSpPr>
            <p:cNvPr id="15397" name="Line 36"/>
            <p:cNvSpPr>
              <a:spLocks noChangeShapeType="1"/>
            </p:cNvSpPr>
            <p:nvPr/>
          </p:nvSpPr>
          <p:spPr bwMode="auto">
            <a:xfrm>
              <a:off x="5737" y="4297"/>
              <a:ext cx="0" cy="1800"/>
            </a:xfrm>
            <a:prstGeom prst="line">
              <a:avLst/>
            </a:prstGeom>
            <a:noFill/>
            <a:ln w="9525">
              <a:solidFill>
                <a:srgbClr val="000000"/>
              </a:solidFill>
              <a:prstDash val="dash"/>
              <a:round/>
              <a:headEnd/>
              <a:tailEnd/>
            </a:ln>
          </p:spPr>
          <p:txBody>
            <a:bodyPr/>
            <a:lstStyle/>
            <a:p>
              <a:endParaRPr lang="tr-TR"/>
            </a:p>
          </p:txBody>
        </p:sp>
        <p:sp>
          <p:nvSpPr>
            <p:cNvPr id="15398" name="Text Box 37"/>
            <p:cNvSpPr txBox="1">
              <a:spLocks noChangeArrowheads="1"/>
            </p:cNvSpPr>
            <p:nvPr/>
          </p:nvSpPr>
          <p:spPr bwMode="auto">
            <a:xfrm>
              <a:off x="3802" y="5257"/>
              <a:ext cx="180" cy="360"/>
            </a:xfrm>
            <a:prstGeom prst="rect">
              <a:avLst/>
            </a:prstGeom>
            <a:noFill/>
            <a:ln w="9525">
              <a:noFill/>
              <a:miter lim="800000"/>
              <a:headEnd/>
              <a:tailEnd/>
            </a:ln>
          </p:spPr>
          <p:txBody>
            <a:bodyPr lIns="0" tIns="0" rIns="0" bIns="0"/>
            <a:lstStyle/>
            <a:p>
              <a:r>
                <a:rPr lang="tr-TR" sz="1200" b="0"/>
                <a:t>z</a:t>
              </a:r>
              <a:endParaRPr lang="tr-TR"/>
            </a:p>
          </p:txBody>
        </p:sp>
        <p:sp>
          <p:nvSpPr>
            <p:cNvPr id="15399" name="Text Box 38"/>
            <p:cNvSpPr txBox="1">
              <a:spLocks noChangeArrowheads="1"/>
            </p:cNvSpPr>
            <p:nvPr/>
          </p:nvSpPr>
          <p:spPr bwMode="auto">
            <a:xfrm>
              <a:off x="3787" y="5962"/>
              <a:ext cx="180" cy="360"/>
            </a:xfrm>
            <a:prstGeom prst="rect">
              <a:avLst/>
            </a:prstGeom>
            <a:noFill/>
            <a:ln w="9525">
              <a:noFill/>
              <a:miter lim="800000"/>
              <a:headEnd/>
              <a:tailEnd/>
            </a:ln>
          </p:spPr>
          <p:txBody>
            <a:bodyPr lIns="0" tIns="0" rIns="0" bIns="0"/>
            <a:lstStyle/>
            <a:p>
              <a:r>
                <a:rPr lang="tr-TR" sz="1200" b="0"/>
                <a:t>0</a:t>
              </a:r>
              <a:endParaRPr lang="tr-TR"/>
            </a:p>
          </p:txBody>
        </p:sp>
        <p:sp>
          <p:nvSpPr>
            <p:cNvPr id="15400" name="Text Box 39"/>
            <p:cNvSpPr txBox="1">
              <a:spLocks noChangeArrowheads="1"/>
            </p:cNvSpPr>
            <p:nvPr/>
          </p:nvSpPr>
          <p:spPr bwMode="auto">
            <a:xfrm>
              <a:off x="3787" y="4732"/>
              <a:ext cx="180" cy="360"/>
            </a:xfrm>
            <a:prstGeom prst="rect">
              <a:avLst/>
            </a:prstGeom>
            <a:noFill/>
            <a:ln w="9525">
              <a:noFill/>
              <a:miter lim="800000"/>
              <a:headEnd/>
              <a:tailEnd/>
            </a:ln>
          </p:spPr>
          <p:txBody>
            <a:bodyPr lIns="0" tIns="0" rIns="0" bIns="0"/>
            <a:lstStyle/>
            <a:p>
              <a:r>
                <a:rPr lang="tr-TR" sz="1200" b="0"/>
                <a:t>1</a:t>
              </a:r>
              <a:endParaRPr lang="tr-TR"/>
            </a:p>
          </p:txBody>
        </p:sp>
        <p:sp>
          <p:nvSpPr>
            <p:cNvPr id="15401" name="Line 40"/>
            <p:cNvSpPr>
              <a:spLocks noChangeShapeType="1"/>
            </p:cNvSpPr>
            <p:nvPr/>
          </p:nvSpPr>
          <p:spPr bwMode="auto">
            <a:xfrm flipH="1">
              <a:off x="3937" y="5737"/>
              <a:ext cx="360" cy="0"/>
            </a:xfrm>
            <a:prstGeom prst="line">
              <a:avLst/>
            </a:prstGeom>
            <a:noFill/>
            <a:ln w="15875">
              <a:solidFill>
                <a:srgbClr val="000000"/>
              </a:solidFill>
              <a:round/>
              <a:headEnd/>
              <a:tailEnd/>
            </a:ln>
          </p:spPr>
          <p:txBody>
            <a:bodyPr/>
            <a:lstStyle/>
            <a:p>
              <a:endParaRPr lang="tr-TR"/>
            </a:p>
          </p:txBody>
        </p:sp>
        <p:sp>
          <p:nvSpPr>
            <p:cNvPr id="15402" name="Line 41"/>
            <p:cNvSpPr>
              <a:spLocks noChangeShapeType="1"/>
            </p:cNvSpPr>
            <p:nvPr/>
          </p:nvSpPr>
          <p:spPr bwMode="auto">
            <a:xfrm flipH="1">
              <a:off x="4297" y="6097"/>
              <a:ext cx="360" cy="0"/>
            </a:xfrm>
            <a:prstGeom prst="line">
              <a:avLst/>
            </a:prstGeom>
            <a:noFill/>
            <a:ln w="15875">
              <a:solidFill>
                <a:srgbClr val="000000"/>
              </a:solidFill>
              <a:round/>
              <a:headEnd/>
              <a:tailEnd/>
            </a:ln>
          </p:spPr>
          <p:txBody>
            <a:bodyPr/>
            <a:lstStyle/>
            <a:p>
              <a:endParaRPr lang="tr-TR"/>
            </a:p>
          </p:txBody>
        </p:sp>
        <p:sp>
          <p:nvSpPr>
            <p:cNvPr id="15403" name="Line 42"/>
            <p:cNvSpPr>
              <a:spLocks noChangeShapeType="1"/>
            </p:cNvSpPr>
            <p:nvPr/>
          </p:nvSpPr>
          <p:spPr bwMode="auto">
            <a:xfrm>
              <a:off x="4297" y="5737"/>
              <a:ext cx="0" cy="360"/>
            </a:xfrm>
            <a:prstGeom prst="line">
              <a:avLst/>
            </a:prstGeom>
            <a:noFill/>
            <a:ln w="15875">
              <a:solidFill>
                <a:srgbClr val="000000"/>
              </a:solidFill>
              <a:round/>
              <a:headEnd/>
              <a:tailEnd/>
            </a:ln>
          </p:spPr>
          <p:txBody>
            <a:bodyPr/>
            <a:lstStyle/>
            <a:p>
              <a:endParaRPr lang="tr-TR"/>
            </a:p>
          </p:txBody>
        </p:sp>
        <p:sp>
          <p:nvSpPr>
            <p:cNvPr id="15404" name="Line 43"/>
            <p:cNvSpPr>
              <a:spLocks noChangeShapeType="1"/>
            </p:cNvSpPr>
            <p:nvPr/>
          </p:nvSpPr>
          <p:spPr bwMode="auto">
            <a:xfrm>
              <a:off x="4657" y="6097"/>
              <a:ext cx="720" cy="0"/>
            </a:xfrm>
            <a:prstGeom prst="line">
              <a:avLst/>
            </a:prstGeom>
            <a:noFill/>
            <a:ln w="15875">
              <a:solidFill>
                <a:srgbClr val="000000"/>
              </a:solidFill>
              <a:round/>
              <a:headEnd/>
              <a:tailEnd/>
            </a:ln>
          </p:spPr>
          <p:txBody>
            <a:bodyPr/>
            <a:lstStyle/>
            <a:p>
              <a:endParaRPr lang="tr-TR"/>
            </a:p>
          </p:txBody>
        </p:sp>
        <p:sp>
          <p:nvSpPr>
            <p:cNvPr id="15405" name="Text Box 44"/>
            <p:cNvSpPr txBox="1">
              <a:spLocks noChangeArrowheads="1"/>
            </p:cNvSpPr>
            <p:nvPr/>
          </p:nvSpPr>
          <p:spPr bwMode="auto">
            <a:xfrm>
              <a:off x="6127" y="5947"/>
              <a:ext cx="180" cy="360"/>
            </a:xfrm>
            <a:prstGeom prst="rect">
              <a:avLst/>
            </a:prstGeom>
            <a:noFill/>
            <a:ln w="9525">
              <a:noFill/>
              <a:miter lim="800000"/>
              <a:headEnd/>
              <a:tailEnd/>
            </a:ln>
          </p:spPr>
          <p:txBody>
            <a:bodyPr lIns="0" tIns="0" rIns="0" bIns="0"/>
            <a:lstStyle/>
            <a:p>
              <a:r>
                <a:rPr lang="tr-TR" sz="1200" b="0"/>
                <a:t>t</a:t>
              </a:r>
              <a:endParaRPr lang="tr-T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3 Altbilgi Yer Tutucusu"/>
          <p:cNvSpPr>
            <a:spLocks noGrp="1"/>
          </p:cNvSpPr>
          <p:nvPr>
            <p:ph type="ftr" sz="quarter" idx="10"/>
          </p:nvPr>
        </p:nvSpPr>
        <p:spPr>
          <a:noFill/>
        </p:spPr>
        <p:txBody>
          <a:bodyPr/>
          <a:lstStyle/>
          <a:p>
            <a:r>
              <a:rPr lang="en-US" dirty="0"/>
              <a:t>Logic Circuits</a:t>
            </a:r>
          </a:p>
        </p:txBody>
      </p:sp>
      <p:sp>
        <p:nvSpPr>
          <p:cNvPr id="3076" name="Rectangle 2"/>
          <p:cNvSpPr>
            <a:spLocks noGrp="1" noChangeArrowheads="1"/>
          </p:cNvSpPr>
          <p:nvPr>
            <p:ph type="title"/>
          </p:nvPr>
        </p:nvSpPr>
        <p:spPr/>
        <p:txBody>
          <a:bodyPr/>
          <a:lstStyle/>
          <a:p>
            <a:r>
              <a:rPr lang="tr-TR" sz="2400" b="1" dirty="0" smtClean="0"/>
              <a:t>OR </a:t>
            </a:r>
            <a:r>
              <a:rPr lang="tr-TR" sz="2400" b="1" dirty="0" err="1" smtClean="0"/>
              <a:t>Gate</a:t>
            </a:r>
            <a:endParaRPr lang="tr-TR" sz="2400" dirty="0" smtClean="0"/>
          </a:p>
        </p:txBody>
      </p:sp>
      <p:sp>
        <p:nvSpPr>
          <p:cNvPr id="458755" name="Rectangle 3"/>
          <p:cNvSpPr>
            <a:spLocks noGrp="1" noChangeArrowheads="1"/>
          </p:cNvSpPr>
          <p:nvPr>
            <p:ph type="body" idx="1"/>
          </p:nvPr>
        </p:nvSpPr>
        <p:spPr>
          <a:xfrm>
            <a:off x="338138" y="919163"/>
            <a:ext cx="8375650" cy="5334000"/>
          </a:xfrm>
        </p:spPr>
        <p:txBody>
          <a:bodyPr/>
          <a:lstStyle/>
          <a:p>
            <a:pPr marL="0" indent="0" algn="just">
              <a:buFontTx/>
              <a:buNone/>
              <a:defRPr/>
            </a:pPr>
            <a:r>
              <a:rPr lang="tr-TR" sz="2200" dirty="0" smtClean="0"/>
              <a:t>OR</a:t>
            </a:r>
            <a:r>
              <a:rPr lang="en-US" sz="2200" dirty="0" smtClean="0"/>
              <a:t> </a:t>
            </a:r>
            <a:r>
              <a:rPr lang="en-US" sz="2200" dirty="0"/>
              <a:t>gates performs the Boolean </a:t>
            </a:r>
            <a:r>
              <a:rPr lang="tr-TR" sz="2200" dirty="0" smtClean="0"/>
              <a:t>OR</a:t>
            </a:r>
            <a:r>
              <a:rPr lang="en-US" sz="2200" dirty="0" smtClean="0"/>
              <a:t> </a:t>
            </a:r>
            <a:r>
              <a:rPr lang="en-US" sz="2200" dirty="0"/>
              <a:t>operation. </a:t>
            </a:r>
            <a:r>
              <a:rPr lang="tr-TR" sz="2200" dirty="0" err="1"/>
              <a:t>It</a:t>
            </a:r>
            <a:r>
              <a:rPr lang="tr-TR" sz="2200" dirty="0"/>
              <a:t> has </a:t>
            </a:r>
            <a:r>
              <a:rPr lang="tr-TR" sz="2200" dirty="0" err="1"/>
              <a:t>two</a:t>
            </a:r>
            <a:r>
              <a:rPr lang="tr-TR" sz="2200" dirty="0"/>
              <a:t> </a:t>
            </a:r>
            <a:r>
              <a:rPr lang="tr-TR" sz="2200" dirty="0" err="1"/>
              <a:t>inputs</a:t>
            </a:r>
            <a:r>
              <a:rPr lang="tr-TR" sz="2200" dirty="0"/>
              <a:t> </a:t>
            </a:r>
            <a:r>
              <a:rPr lang="tr-TR" sz="2200" dirty="0" err="1"/>
              <a:t>and</a:t>
            </a:r>
            <a:r>
              <a:rPr lang="tr-TR" sz="2200" dirty="0"/>
              <a:t> a </a:t>
            </a:r>
            <a:r>
              <a:rPr lang="tr-TR" sz="2200" dirty="0" err="1"/>
              <a:t>single</a:t>
            </a:r>
            <a:r>
              <a:rPr lang="tr-TR" sz="2200" dirty="0"/>
              <a:t> </a:t>
            </a:r>
            <a:r>
              <a:rPr lang="tr-TR" sz="2200" dirty="0" err="1"/>
              <a:t>output</a:t>
            </a:r>
            <a:r>
              <a:rPr lang="en-US" sz="2200" dirty="0"/>
              <a:t>. </a:t>
            </a:r>
            <a:r>
              <a:rPr lang="tr-TR" sz="2200" dirty="0" err="1"/>
              <a:t>It</a:t>
            </a:r>
            <a:r>
              <a:rPr lang="tr-TR" sz="2200" dirty="0"/>
              <a:t> is </a:t>
            </a:r>
            <a:r>
              <a:rPr lang="tr-TR" sz="2200" dirty="0" err="1"/>
              <a:t>represented</a:t>
            </a:r>
            <a:r>
              <a:rPr lang="tr-TR" sz="2200" dirty="0"/>
              <a:t> </a:t>
            </a:r>
            <a:r>
              <a:rPr lang="tr-TR" sz="2200" dirty="0" err="1"/>
              <a:t>with</a:t>
            </a:r>
            <a:r>
              <a:rPr lang="tr-TR" sz="2200" dirty="0"/>
              <a:t> </a:t>
            </a:r>
            <a:r>
              <a:rPr lang="tr-TR" sz="2200" dirty="0" err="1"/>
              <a:t>the</a:t>
            </a:r>
            <a:r>
              <a:rPr lang="tr-TR" sz="2200" dirty="0"/>
              <a:t> </a:t>
            </a:r>
            <a:r>
              <a:rPr lang="tr-TR" sz="2200" dirty="0" err="1"/>
              <a:t>following</a:t>
            </a:r>
            <a:r>
              <a:rPr lang="tr-TR" sz="2200" dirty="0"/>
              <a:t> </a:t>
            </a:r>
            <a:r>
              <a:rPr lang="tr-TR" sz="2200" dirty="0" err="1"/>
              <a:t>symbols</a:t>
            </a:r>
            <a:r>
              <a:rPr lang="tr-TR" sz="2200" dirty="0"/>
              <a:t>.</a:t>
            </a:r>
            <a:endParaRPr lang="en-US" sz="2200" dirty="0"/>
          </a:p>
          <a:p>
            <a:pPr algn="just">
              <a:lnSpc>
                <a:spcPct val="90000"/>
              </a:lnSpc>
              <a:buFontTx/>
              <a:buNone/>
              <a:defRPr/>
            </a:pPr>
            <a:endParaRPr lang="tr-TR" sz="2200" dirty="0" smtClean="0"/>
          </a:p>
          <a:p>
            <a:pPr algn="just">
              <a:lnSpc>
                <a:spcPct val="90000"/>
              </a:lnSpc>
              <a:buFontTx/>
              <a:buNone/>
              <a:defRPr/>
            </a:pPr>
            <a:endParaRPr lang="tr-TR" sz="2200" dirty="0" smtClean="0"/>
          </a:p>
          <a:p>
            <a:pPr algn="just">
              <a:lnSpc>
                <a:spcPct val="90000"/>
              </a:lnSpc>
              <a:buFontTx/>
              <a:buNone/>
              <a:defRPr/>
            </a:pPr>
            <a:r>
              <a:rPr lang="tr-TR" sz="2200" dirty="0" err="1" smtClean="0"/>
              <a:t>Truth</a:t>
            </a:r>
            <a:r>
              <a:rPr lang="tr-TR" sz="2200" dirty="0" smtClean="0"/>
              <a:t> </a:t>
            </a:r>
            <a:r>
              <a:rPr lang="tr-TR" sz="2200" dirty="0" err="1" smtClean="0"/>
              <a:t>Table</a:t>
            </a:r>
            <a:endParaRPr lang="tr-TR" sz="2200" dirty="0" smtClean="0"/>
          </a:p>
          <a:p>
            <a:pPr algn="just">
              <a:lnSpc>
                <a:spcPct val="90000"/>
              </a:lnSpc>
              <a:buFontTx/>
              <a:buNone/>
              <a:defRPr/>
            </a:pPr>
            <a:endParaRPr lang="tr-TR" sz="2200" dirty="0" smtClean="0"/>
          </a:p>
          <a:p>
            <a:pPr algn="just">
              <a:lnSpc>
                <a:spcPct val="90000"/>
              </a:lnSpc>
              <a:buFontTx/>
              <a:buNone/>
              <a:defRPr/>
            </a:pPr>
            <a:endParaRPr lang="tr-TR" sz="2200" dirty="0" smtClean="0"/>
          </a:p>
          <a:p>
            <a:pPr algn="just">
              <a:lnSpc>
                <a:spcPct val="90000"/>
              </a:lnSpc>
              <a:buFontTx/>
              <a:buNone/>
              <a:defRPr/>
            </a:pPr>
            <a:r>
              <a:rPr lang="tr-TR" sz="2200" dirty="0" smtClean="0"/>
              <a:t>		         </a:t>
            </a:r>
            <a:r>
              <a:rPr lang="tr-TR" sz="2200" dirty="0" err="1" smtClean="0"/>
              <a:t>Logical</a:t>
            </a:r>
            <a:r>
              <a:rPr lang="tr-TR" sz="2200" dirty="0" smtClean="0"/>
              <a:t> </a:t>
            </a:r>
            <a:r>
              <a:rPr lang="tr-TR" sz="2200" dirty="0" err="1" smtClean="0"/>
              <a:t>Expression</a:t>
            </a:r>
            <a:endParaRPr lang="tr-TR" sz="2200" dirty="0" smtClean="0"/>
          </a:p>
          <a:p>
            <a:pPr algn="just">
              <a:lnSpc>
                <a:spcPct val="90000"/>
              </a:lnSpc>
              <a:buFontTx/>
              <a:buNone/>
              <a:defRPr/>
            </a:pPr>
            <a:endParaRPr lang="tr-TR" sz="2200" dirty="0" smtClean="0"/>
          </a:p>
          <a:p>
            <a:pPr marL="0" indent="0" algn="just">
              <a:lnSpc>
                <a:spcPct val="90000"/>
              </a:lnSpc>
              <a:buFontTx/>
              <a:buNone/>
              <a:defRPr/>
            </a:pPr>
            <a:endParaRPr lang="tr-TR" sz="2200" dirty="0" smtClean="0"/>
          </a:p>
          <a:p>
            <a:pPr marL="0" indent="0" algn="just">
              <a:lnSpc>
                <a:spcPct val="90000"/>
              </a:lnSpc>
              <a:buFontTx/>
              <a:buNone/>
              <a:defRPr/>
            </a:pPr>
            <a:r>
              <a:rPr lang="tr-TR" sz="2200" dirty="0" err="1" smtClean="0"/>
              <a:t>It</a:t>
            </a:r>
            <a:r>
              <a:rPr lang="tr-TR" sz="2200" dirty="0" smtClean="0"/>
              <a:t> is </a:t>
            </a:r>
            <a:r>
              <a:rPr lang="tr-TR" sz="2200" dirty="0" err="1" smtClean="0"/>
              <a:t>similar</a:t>
            </a:r>
            <a:r>
              <a:rPr lang="tr-TR" sz="2200" dirty="0" smtClean="0"/>
              <a:t> </a:t>
            </a:r>
            <a:r>
              <a:rPr lang="tr-TR" sz="2200" dirty="0" err="1" smtClean="0"/>
              <a:t>to</a:t>
            </a:r>
            <a:r>
              <a:rPr lang="tr-TR" sz="2200" dirty="0" smtClean="0"/>
              <a:t> </a:t>
            </a:r>
            <a:r>
              <a:rPr lang="tr-TR" sz="2200" dirty="0" err="1" smtClean="0"/>
              <a:t>binary</a:t>
            </a:r>
            <a:r>
              <a:rPr lang="tr-TR" sz="2200" dirty="0" smtClean="0"/>
              <a:t> </a:t>
            </a:r>
            <a:r>
              <a:rPr lang="tr-TR" sz="2200" dirty="0" err="1" smtClean="0"/>
              <a:t>addition</a:t>
            </a:r>
            <a:r>
              <a:rPr lang="tr-TR" sz="2200" dirty="0" smtClean="0"/>
              <a:t>, but </a:t>
            </a:r>
            <a:r>
              <a:rPr lang="tr-TR" sz="2200" dirty="0" err="1" smtClean="0"/>
              <a:t>the</a:t>
            </a:r>
            <a:r>
              <a:rPr lang="tr-TR" sz="2200" dirty="0" smtClean="0"/>
              <a:t> </a:t>
            </a:r>
            <a:r>
              <a:rPr lang="tr-TR" sz="2200" dirty="0" err="1" smtClean="0"/>
              <a:t>output</a:t>
            </a:r>
            <a:r>
              <a:rPr lang="tr-TR" sz="2200" dirty="0" smtClean="0"/>
              <a:t> is 1 </a:t>
            </a:r>
            <a:r>
              <a:rPr lang="tr-TR" sz="2200" dirty="0" err="1" smtClean="0"/>
              <a:t>when</a:t>
            </a:r>
            <a:r>
              <a:rPr lang="tr-TR" sz="2200" dirty="0" smtClean="0"/>
              <a:t> </a:t>
            </a:r>
            <a:r>
              <a:rPr lang="tr-TR" sz="2200" dirty="0" err="1" smtClean="0"/>
              <a:t>both</a:t>
            </a:r>
            <a:r>
              <a:rPr lang="tr-TR" sz="2200" dirty="0" smtClean="0"/>
              <a:t> </a:t>
            </a:r>
            <a:r>
              <a:rPr lang="tr-TR" sz="2200" dirty="0" err="1" smtClean="0"/>
              <a:t>inputs</a:t>
            </a:r>
            <a:r>
              <a:rPr lang="tr-TR" sz="2200" dirty="0" smtClean="0"/>
              <a:t> </a:t>
            </a:r>
            <a:r>
              <a:rPr lang="tr-TR" sz="2200" dirty="0" err="1" smtClean="0"/>
              <a:t>are</a:t>
            </a:r>
            <a:r>
              <a:rPr lang="tr-TR" sz="2200" dirty="0" smtClean="0"/>
              <a:t> 1.</a:t>
            </a:r>
          </a:p>
        </p:txBody>
      </p:sp>
      <p:pic>
        <p:nvPicPr>
          <p:cNvPr id="3078" name="Picture 4"/>
          <p:cNvPicPr>
            <a:picLocks noChangeAspect="1" noChangeArrowheads="1"/>
          </p:cNvPicPr>
          <p:nvPr/>
        </p:nvPicPr>
        <p:blipFill>
          <a:blip r:embed="rId3" cstate="print"/>
          <a:srcRect/>
          <a:stretch>
            <a:fillRect/>
          </a:stretch>
        </p:blipFill>
        <p:spPr bwMode="auto">
          <a:xfrm>
            <a:off x="4645025" y="1888615"/>
            <a:ext cx="1200150" cy="457200"/>
          </a:xfrm>
          <a:prstGeom prst="rect">
            <a:avLst/>
          </a:prstGeom>
          <a:noFill/>
          <a:ln w="9525">
            <a:noFill/>
            <a:miter lim="800000"/>
            <a:headEnd/>
            <a:tailEnd/>
          </a:ln>
        </p:spPr>
      </p:pic>
      <p:pic>
        <p:nvPicPr>
          <p:cNvPr id="3079" name="Picture 5"/>
          <p:cNvPicPr>
            <a:picLocks noChangeAspect="1" noChangeArrowheads="1"/>
          </p:cNvPicPr>
          <p:nvPr/>
        </p:nvPicPr>
        <p:blipFill>
          <a:blip r:embed="rId4" cstate="print"/>
          <a:srcRect/>
          <a:stretch>
            <a:fillRect/>
          </a:stretch>
        </p:blipFill>
        <p:spPr bwMode="auto">
          <a:xfrm>
            <a:off x="2803525" y="1901315"/>
            <a:ext cx="1254125" cy="452438"/>
          </a:xfrm>
          <a:prstGeom prst="rect">
            <a:avLst/>
          </a:prstGeom>
          <a:noFill/>
          <a:ln w="9525">
            <a:noFill/>
            <a:miter lim="800000"/>
            <a:headEnd/>
            <a:tailEnd/>
          </a:ln>
        </p:spPr>
      </p:pic>
      <p:graphicFrame>
        <p:nvGraphicFramePr>
          <p:cNvPr id="7" name="6 Tablo"/>
          <p:cNvGraphicFramePr>
            <a:graphicFrameLocks noGrp="1"/>
          </p:cNvGraphicFramePr>
          <p:nvPr/>
        </p:nvGraphicFramePr>
        <p:xfrm>
          <a:off x="466982" y="2922245"/>
          <a:ext cx="1163388" cy="1371600"/>
        </p:xfrm>
        <a:graphic>
          <a:graphicData uri="http://schemas.openxmlformats.org/drawingml/2006/table">
            <a:tbl>
              <a:tblPr/>
              <a:tblGrid>
                <a:gridCol w="387796">
                  <a:extLst>
                    <a:ext uri="{9D8B030D-6E8A-4147-A177-3AD203B41FA5}">
                      <a16:colId xmlns:a16="http://schemas.microsoft.com/office/drawing/2014/main" val="20000"/>
                    </a:ext>
                  </a:extLst>
                </a:gridCol>
                <a:gridCol w="387796">
                  <a:extLst>
                    <a:ext uri="{9D8B030D-6E8A-4147-A177-3AD203B41FA5}">
                      <a16:colId xmlns:a16="http://schemas.microsoft.com/office/drawing/2014/main" val="20001"/>
                    </a:ext>
                  </a:extLst>
                </a:gridCol>
                <a:gridCol w="387796">
                  <a:extLst>
                    <a:ext uri="{9D8B030D-6E8A-4147-A177-3AD203B41FA5}">
                      <a16:colId xmlns:a16="http://schemas.microsoft.com/office/drawing/2014/main" val="20002"/>
                    </a:ext>
                  </a:extLst>
                </a:gridCol>
              </a:tblGrid>
              <a:tr h="0">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tabLst>
                          <a:tab pos="847725" algn="l"/>
                        </a:tabLst>
                      </a:pPr>
                      <a:r>
                        <a:rPr lang="tr-TR" sz="1800" b="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sp>
        <p:nvSpPr>
          <p:cNvPr id="3101" name="Rectangle 7"/>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3074" name="Object 6"/>
          <p:cNvGraphicFramePr>
            <a:graphicFrameLocks noChangeAspect="1"/>
          </p:cNvGraphicFramePr>
          <p:nvPr>
            <p:extLst>
              <p:ext uri="{D42A27DB-BD31-4B8C-83A1-F6EECF244321}">
                <p14:modId xmlns:p14="http://schemas.microsoft.com/office/powerpoint/2010/main" val="172213954"/>
              </p:ext>
            </p:extLst>
          </p:nvPr>
        </p:nvGraphicFramePr>
        <p:xfrm>
          <a:off x="1935815" y="3944682"/>
          <a:ext cx="1150937" cy="358775"/>
        </p:xfrm>
        <a:graphic>
          <a:graphicData uri="http://schemas.openxmlformats.org/presentationml/2006/ole">
            <mc:AlternateContent xmlns:mc="http://schemas.openxmlformats.org/markup-compatibility/2006">
              <mc:Choice xmlns:v="urn:schemas-microsoft-com:vml" Requires="v">
                <p:oleObj spid="_x0000_s3168" name="Denklem" r:id="rId5" imgW="583693" imgH="177646" progId="Equation.3">
                  <p:embed/>
                </p:oleObj>
              </mc:Choice>
              <mc:Fallback>
                <p:oleObj name="Denklem" r:id="rId5" imgW="583693" imgH="17764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815" y="3944682"/>
                        <a:ext cx="115093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9 Resim"/>
          <p:cNvPicPr/>
          <p:nvPr/>
        </p:nvPicPr>
        <p:blipFill>
          <a:blip r:embed="rId7" cstate="print"/>
          <a:srcRect/>
          <a:stretch>
            <a:fillRect/>
          </a:stretch>
        </p:blipFill>
        <p:spPr bwMode="auto">
          <a:xfrm>
            <a:off x="6783860" y="1706423"/>
            <a:ext cx="1495168" cy="1994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Altbilgi Yer Tutucusu"/>
          <p:cNvSpPr>
            <a:spLocks noGrp="1"/>
          </p:cNvSpPr>
          <p:nvPr>
            <p:ph type="ftr" sz="quarter" idx="10"/>
          </p:nvPr>
        </p:nvSpPr>
        <p:spPr>
          <a:noFill/>
        </p:spPr>
        <p:txBody>
          <a:bodyPr/>
          <a:lstStyle/>
          <a:p>
            <a:r>
              <a:rPr lang="en-US" dirty="0"/>
              <a:t>Logic Circuits</a:t>
            </a:r>
          </a:p>
        </p:txBody>
      </p:sp>
      <p:sp>
        <p:nvSpPr>
          <p:cNvPr id="16387" name="Rectangle 2"/>
          <p:cNvSpPr>
            <a:spLocks noGrp="1" noChangeArrowheads="1"/>
          </p:cNvSpPr>
          <p:nvPr>
            <p:ph type="title"/>
          </p:nvPr>
        </p:nvSpPr>
        <p:spPr>
          <a:xfrm>
            <a:off x="373063" y="200025"/>
            <a:ext cx="7772400" cy="790575"/>
          </a:xfrm>
        </p:spPr>
        <p:txBody>
          <a:bodyPr/>
          <a:lstStyle/>
          <a:p>
            <a:r>
              <a:rPr lang="tr-TR" sz="2400" b="1" dirty="0"/>
              <a:t>OR </a:t>
            </a:r>
            <a:r>
              <a:rPr lang="tr-TR" sz="2400" b="1" dirty="0" err="1"/>
              <a:t>Gate</a:t>
            </a:r>
            <a:r>
              <a:rPr lang="tr-TR" sz="2400" b="1" dirty="0"/>
              <a:t> </a:t>
            </a:r>
            <a:endParaRPr lang="tr-TR" sz="2400" dirty="0" smtClean="0"/>
          </a:p>
        </p:txBody>
      </p:sp>
      <p:sp>
        <p:nvSpPr>
          <p:cNvPr id="16388" name="Rectangle 3"/>
          <p:cNvSpPr>
            <a:spLocks noGrp="1" noChangeArrowheads="1"/>
          </p:cNvSpPr>
          <p:nvPr>
            <p:ph type="body" idx="1"/>
          </p:nvPr>
        </p:nvSpPr>
        <p:spPr>
          <a:xfrm>
            <a:off x="325438" y="882650"/>
            <a:ext cx="8375650" cy="5078413"/>
          </a:xfrm>
        </p:spPr>
        <p:txBody>
          <a:bodyPr/>
          <a:lstStyle/>
          <a:p>
            <a:pPr marL="0" indent="0" algn="just">
              <a:buFontTx/>
              <a:buNone/>
            </a:pPr>
            <a:r>
              <a:rPr lang="en-US" sz="2200" b="1" dirty="0"/>
              <a:t>Example:</a:t>
            </a:r>
            <a:r>
              <a:rPr lang="en-US" sz="2200" dirty="0"/>
              <a:t> If we input the signals x and y to an </a:t>
            </a:r>
            <a:r>
              <a:rPr lang="tr-TR" sz="2200" dirty="0" smtClean="0"/>
              <a:t>OR</a:t>
            </a:r>
            <a:r>
              <a:rPr lang="en-US" sz="2200" dirty="0" smtClean="0"/>
              <a:t> </a:t>
            </a:r>
            <a:r>
              <a:rPr lang="en-US" sz="2200" dirty="0"/>
              <a:t>gate, the output signal (z) would be as shown in the timing diagram below.</a:t>
            </a:r>
          </a:p>
        </p:txBody>
      </p:sp>
      <p:grpSp>
        <p:nvGrpSpPr>
          <p:cNvPr id="16389" name="Group 4"/>
          <p:cNvGrpSpPr>
            <a:grpSpLocks/>
          </p:cNvGrpSpPr>
          <p:nvPr/>
        </p:nvGrpSpPr>
        <p:grpSpPr bwMode="auto">
          <a:xfrm>
            <a:off x="3139732" y="2058988"/>
            <a:ext cx="2989263" cy="2859087"/>
            <a:chOff x="4837" y="12112"/>
            <a:chExt cx="2580" cy="3030"/>
          </a:xfrm>
        </p:grpSpPr>
        <p:sp>
          <p:nvSpPr>
            <p:cNvPr id="16390" name="Line 5"/>
            <p:cNvSpPr>
              <a:spLocks noChangeShapeType="1"/>
            </p:cNvSpPr>
            <p:nvPr/>
          </p:nvSpPr>
          <p:spPr bwMode="auto">
            <a:xfrm flipV="1">
              <a:off x="5014" y="12280"/>
              <a:ext cx="0" cy="1752"/>
            </a:xfrm>
            <a:prstGeom prst="line">
              <a:avLst/>
            </a:prstGeom>
            <a:noFill/>
            <a:ln w="9525">
              <a:solidFill>
                <a:srgbClr val="000000"/>
              </a:solidFill>
              <a:round/>
              <a:headEnd/>
              <a:tailEnd type="triangle" w="med" len="med"/>
            </a:ln>
          </p:spPr>
          <p:txBody>
            <a:bodyPr/>
            <a:lstStyle/>
            <a:p>
              <a:endParaRPr lang="tr-TR"/>
            </a:p>
          </p:txBody>
        </p:sp>
        <p:sp>
          <p:nvSpPr>
            <p:cNvPr id="16391" name="Line 6"/>
            <p:cNvSpPr>
              <a:spLocks noChangeShapeType="1"/>
            </p:cNvSpPr>
            <p:nvPr/>
          </p:nvSpPr>
          <p:spPr bwMode="auto">
            <a:xfrm>
              <a:off x="5017" y="13147"/>
              <a:ext cx="2171" cy="0"/>
            </a:xfrm>
            <a:prstGeom prst="line">
              <a:avLst/>
            </a:prstGeom>
            <a:noFill/>
            <a:ln w="9525">
              <a:solidFill>
                <a:srgbClr val="000000"/>
              </a:solidFill>
              <a:round/>
              <a:headEnd/>
              <a:tailEnd type="triangle" w="med" len="med"/>
            </a:ln>
          </p:spPr>
          <p:txBody>
            <a:bodyPr/>
            <a:lstStyle/>
            <a:p>
              <a:endParaRPr lang="tr-TR"/>
            </a:p>
          </p:txBody>
        </p:sp>
        <p:sp>
          <p:nvSpPr>
            <p:cNvPr id="16392" name="Line 7"/>
            <p:cNvSpPr>
              <a:spLocks noChangeShapeType="1"/>
            </p:cNvSpPr>
            <p:nvPr/>
          </p:nvSpPr>
          <p:spPr bwMode="auto">
            <a:xfrm>
              <a:off x="5017" y="14047"/>
              <a:ext cx="2171" cy="0"/>
            </a:xfrm>
            <a:prstGeom prst="line">
              <a:avLst/>
            </a:prstGeom>
            <a:noFill/>
            <a:ln w="9525">
              <a:solidFill>
                <a:srgbClr val="000000"/>
              </a:solidFill>
              <a:round/>
              <a:headEnd/>
              <a:tailEnd type="triangle" w="med" len="med"/>
            </a:ln>
          </p:spPr>
          <p:txBody>
            <a:bodyPr/>
            <a:lstStyle/>
            <a:p>
              <a:endParaRPr lang="tr-TR"/>
            </a:p>
          </p:txBody>
        </p:sp>
        <p:sp>
          <p:nvSpPr>
            <p:cNvPr id="16393" name="Line 8"/>
            <p:cNvSpPr>
              <a:spLocks noChangeShapeType="1"/>
            </p:cNvSpPr>
            <p:nvPr/>
          </p:nvSpPr>
          <p:spPr bwMode="auto">
            <a:xfrm>
              <a:off x="5017" y="12787"/>
              <a:ext cx="360" cy="0"/>
            </a:xfrm>
            <a:prstGeom prst="line">
              <a:avLst/>
            </a:prstGeom>
            <a:noFill/>
            <a:ln w="15875">
              <a:solidFill>
                <a:srgbClr val="000000"/>
              </a:solidFill>
              <a:round/>
              <a:headEnd/>
              <a:tailEnd/>
            </a:ln>
          </p:spPr>
          <p:txBody>
            <a:bodyPr/>
            <a:lstStyle/>
            <a:p>
              <a:endParaRPr lang="tr-TR"/>
            </a:p>
          </p:txBody>
        </p:sp>
        <p:sp>
          <p:nvSpPr>
            <p:cNvPr id="16394" name="Line 9"/>
            <p:cNvSpPr>
              <a:spLocks noChangeShapeType="1"/>
            </p:cNvSpPr>
            <p:nvPr/>
          </p:nvSpPr>
          <p:spPr bwMode="auto">
            <a:xfrm>
              <a:off x="5377" y="12787"/>
              <a:ext cx="0" cy="360"/>
            </a:xfrm>
            <a:prstGeom prst="line">
              <a:avLst/>
            </a:prstGeom>
            <a:noFill/>
            <a:ln w="15875">
              <a:solidFill>
                <a:srgbClr val="000000"/>
              </a:solidFill>
              <a:round/>
              <a:headEnd/>
              <a:tailEnd/>
            </a:ln>
          </p:spPr>
          <p:txBody>
            <a:bodyPr/>
            <a:lstStyle/>
            <a:p>
              <a:endParaRPr lang="tr-TR"/>
            </a:p>
          </p:txBody>
        </p:sp>
        <p:sp>
          <p:nvSpPr>
            <p:cNvPr id="16395" name="Line 10"/>
            <p:cNvSpPr>
              <a:spLocks noChangeShapeType="1"/>
            </p:cNvSpPr>
            <p:nvPr/>
          </p:nvSpPr>
          <p:spPr bwMode="auto">
            <a:xfrm>
              <a:off x="5737" y="12787"/>
              <a:ext cx="0" cy="360"/>
            </a:xfrm>
            <a:prstGeom prst="line">
              <a:avLst/>
            </a:prstGeom>
            <a:noFill/>
            <a:ln w="15875">
              <a:solidFill>
                <a:srgbClr val="000000"/>
              </a:solidFill>
              <a:round/>
              <a:headEnd/>
              <a:tailEnd/>
            </a:ln>
          </p:spPr>
          <p:txBody>
            <a:bodyPr/>
            <a:lstStyle/>
            <a:p>
              <a:endParaRPr lang="tr-TR"/>
            </a:p>
          </p:txBody>
        </p:sp>
        <p:sp>
          <p:nvSpPr>
            <p:cNvPr id="16396" name="Line 11"/>
            <p:cNvSpPr>
              <a:spLocks noChangeShapeType="1"/>
            </p:cNvSpPr>
            <p:nvPr/>
          </p:nvSpPr>
          <p:spPr bwMode="auto">
            <a:xfrm>
              <a:off x="6457" y="12787"/>
              <a:ext cx="0" cy="360"/>
            </a:xfrm>
            <a:prstGeom prst="line">
              <a:avLst/>
            </a:prstGeom>
            <a:noFill/>
            <a:ln w="15875">
              <a:solidFill>
                <a:srgbClr val="000000"/>
              </a:solidFill>
              <a:round/>
              <a:headEnd/>
              <a:tailEnd/>
            </a:ln>
          </p:spPr>
          <p:txBody>
            <a:bodyPr/>
            <a:lstStyle/>
            <a:p>
              <a:endParaRPr lang="tr-TR"/>
            </a:p>
          </p:txBody>
        </p:sp>
        <p:sp>
          <p:nvSpPr>
            <p:cNvPr id="16397" name="Line 12"/>
            <p:cNvSpPr>
              <a:spLocks noChangeShapeType="1"/>
            </p:cNvSpPr>
            <p:nvPr/>
          </p:nvSpPr>
          <p:spPr bwMode="auto">
            <a:xfrm>
              <a:off x="5737" y="12787"/>
              <a:ext cx="720" cy="0"/>
            </a:xfrm>
            <a:prstGeom prst="line">
              <a:avLst/>
            </a:prstGeom>
            <a:noFill/>
            <a:ln w="15875">
              <a:solidFill>
                <a:srgbClr val="000000"/>
              </a:solidFill>
              <a:round/>
              <a:headEnd/>
              <a:tailEnd/>
            </a:ln>
          </p:spPr>
          <p:txBody>
            <a:bodyPr/>
            <a:lstStyle/>
            <a:p>
              <a:endParaRPr lang="tr-TR"/>
            </a:p>
          </p:txBody>
        </p:sp>
        <p:sp>
          <p:nvSpPr>
            <p:cNvPr id="16398" name="Line 13"/>
            <p:cNvSpPr>
              <a:spLocks noChangeShapeType="1"/>
            </p:cNvSpPr>
            <p:nvPr/>
          </p:nvSpPr>
          <p:spPr bwMode="auto">
            <a:xfrm flipH="1">
              <a:off x="5377" y="13147"/>
              <a:ext cx="360" cy="0"/>
            </a:xfrm>
            <a:prstGeom prst="line">
              <a:avLst/>
            </a:prstGeom>
            <a:noFill/>
            <a:ln w="15875">
              <a:solidFill>
                <a:srgbClr val="000000"/>
              </a:solidFill>
              <a:round/>
              <a:headEnd/>
              <a:tailEnd/>
            </a:ln>
          </p:spPr>
          <p:txBody>
            <a:bodyPr/>
            <a:lstStyle/>
            <a:p>
              <a:endParaRPr lang="tr-TR"/>
            </a:p>
          </p:txBody>
        </p:sp>
        <p:sp>
          <p:nvSpPr>
            <p:cNvPr id="16399" name="Line 14"/>
            <p:cNvSpPr>
              <a:spLocks noChangeShapeType="1"/>
            </p:cNvSpPr>
            <p:nvPr/>
          </p:nvSpPr>
          <p:spPr bwMode="auto">
            <a:xfrm flipH="1">
              <a:off x="6457" y="13147"/>
              <a:ext cx="360" cy="0"/>
            </a:xfrm>
            <a:prstGeom prst="line">
              <a:avLst/>
            </a:prstGeom>
            <a:noFill/>
            <a:ln w="15875">
              <a:solidFill>
                <a:srgbClr val="000000"/>
              </a:solidFill>
              <a:round/>
              <a:headEnd/>
              <a:tailEnd/>
            </a:ln>
          </p:spPr>
          <p:txBody>
            <a:bodyPr/>
            <a:lstStyle/>
            <a:p>
              <a:endParaRPr lang="tr-TR"/>
            </a:p>
          </p:txBody>
        </p:sp>
        <p:sp>
          <p:nvSpPr>
            <p:cNvPr id="16400" name="Line 15"/>
            <p:cNvSpPr>
              <a:spLocks noChangeShapeType="1"/>
            </p:cNvSpPr>
            <p:nvPr/>
          </p:nvSpPr>
          <p:spPr bwMode="auto">
            <a:xfrm>
              <a:off x="5377" y="13132"/>
              <a:ext cx="0" cy="1785"/>
            </a:xfrm>
            <a:prstGeom prst="line">
              <a:avLst/>
            </a:prstGeom>
            <a:noFill/>
            <a:ln w="9525">
              <a:solidFill>
                <a:srgbClr val="000000"/>
              </a:solidFill>
              <a:prstDash val="dash"/>
              <a:round/>
              <a:headEnd/>
              <a:tailEnd/>
            </a:ln>
          </p:spPr>
          <p:txBody>
            <a:bodyPr/>
            <a:lstStyle/>
            <a:p>
              <a:endParaRPr lang="tr-TR"/>
            </a:p>
          </p:txBody>
        </p:sp>
        <p:sp>
          <p:nvSpPr>
            <p:cNvPr id="16401" name="Line 16"/>
            <p:cNvSpPr>
              <a:spLocks noChangeShapeType="1"/>
            </p:cNvSpPr>
            <p:nvPr/>
          </p:nvSpPr>
          <p:spPr bwMode="auto">
            <a:xfrm>
              <a:off x="5737" y="13117"/>
              <a:ext cx="0" cy="1800"/>
            </a:xfrm>
            <a:prstGeom prst="line">
              <a:avLst/>
            </a:prstGeom>
            <a:noFill/>
            <a:ln w="9525">
              <a:solidFill>
                <a:srgbClr val="000000"/>
              </a:solidFill>
              <a:prstDash val="dash"/>
              <a:round/>
              <a:headEnd/>
              <a:tailEnd/>
            </a:ln>
          </p:spPr>
          <p:txBody>
            <a:bodyPr/>
            <a:lstStyle/>
            <a:p>
              <a:endParaRPr lang="tr-TR"/>
            </a:p>
          </p:txBody>
        </p:sp>
        <p:sp>
          <p:nvSpPr>
            <p:cNvPr id="16402" name="Line 17"/>
            <p:cNvSpPr>
              <a:spLocks noChangeShapeType="1"/>
            </p:cNvSpPr>
            <p:nvPr/>
          </p:nvSpPr>
          <p:spPr bwMode="auto">
            <a:xfrm flipH="1">
              <a:off x="5377" y="14047"/>
              <a:ext cx="360" cy="0"/>
            </a:xfrm>
            <a:prstGeom prst="line">
              <a:avLst/>
            </a:prstGeom>
            <a:noFill/>
            <a:ln w="15875">
              <a:solidFill>
                <a:srgbClr val="000000"/>
              </a:solidFill>
              <a:round/>
              <a:headEnd/>
              <a:tailEnd/>
            </a:ln>
          </p:spPr>
          <p:txBody>
            <a:bodyPr/>
            <a:lstStyle/>
            <a:p>
              <a:endParaRPr lang="tr-TR"/>
            </a:p>
          </p:txBody>
        </p:sp>
        <p:sp>
          <p:nvSpPr>
            <p:cNvPr id="16403" name="Line 18"/>
            <p:cNvSpPr>
              <a:spLocks noChangeShapeType="1"/>
            </p:cNvSpPr>
            <p:nvPr/>
          </p:nvSpPr>
          <p:spPr bwMode="auto">
            <a:xfrm flipH="1">
              <a:off x="6457" y="14557"/>
              <a:ext cx="360" cy="0"/>
            </a:xfrm>
            <a:prstGeom prst="line">
              <a:avLst/>
            </a:prstGeom>
            <a:noFill/>
            <a:ln w="15875">
              <a:solidFill>
                <a:srgbClr val="000000"/>
              </a:solidFill>
              <a:round/>
              <a:headEnd/>
              <a:tailEnd/>
            </a:ln>
          </p:spPr>
          <p:txBody>
            <a:bodyPr/>
            <a:lstStyle/>
            <a:p>
              <a:endParaRPr lang="tr-TR"/>
            </a:p>
          </p:txBody>
        </p:sp>
        <p:sp>
          <p:nvSpPr>
            <p:cNvPr id="16404" name="Line 19"/>
            <p:cNvSpPr>
              <a:spLocks noChangeShapeType="1"/>
            </p:cNvSpPr>
            <p:nvPr/>
          </p:nvSpPr>
          <p:spPr bwMode="auto">
            <a:xfrm>
              <a:off x="6457" y="13687"/>
              <a:ext cx="0" cy="360"/>
            </a:xfrm>
            <a:prstGeom prst="line">
              <a:avLst/>
            </a:prstGeom>
            <a:noFill/>
            <a:ln w="15875">
              <a:solidFill>
                <a:srgbClr val="000000"/>
              </a:solidFill>
              <a:round/>
              <a:headEnd/>
              <a:tailEnd/>
            </a:ln>
          </p:spPr>
          <p:txBody>
            <a:bodyPr/>
            <a:lstStyle/>
            <a:p>
              <a:endParaRPr lang="tr-TR"/>
            </a:p>
          </p:txBody>
        </p:sp>
        <p:sp>
          <p:nvSpPr>
            <p:cNvPr id="16405" name="Text Box 20"/>
            <p:cNvSpPr txBox="1">
              <a:spLocks noChangeArrowheads="1"/>
            </p:cNvSpPr>
            <p:nvPr/>
          </p:nvSpPr>
          <p:spPr bwMode="auto">
            <a:xfrm>
              <a:off x="4837" y="12112"/>
              <a:ext cx="180" cy="360"/>
            </a:xfrm>
            <a:prstGeom prst="rect">
              <a:avLst/>
            </a:prstGeom>
            <a:noFill/>
            <a:ln w="9525">
              <a:noFill/>
              <a:miter lim="800000"/>
              <a:headEnd/>
              <a:tailEnd/>
            </a:ln>
          </p:spPr>
          <p:txBody>
            <a:bodyPr lIns="0" tIns="0" rIns="0" bIns="0"/>
            <a:lstStyle/>
            <a:p>
              <a:r>
                <a:rPr lang="tr-TR" sz="1200" b="0"/>
                <a:t>x</a:t>
              </a:r>
              <a:endParaRPr lang="tr-TR"/>
            </a:p>
          </p:txBody>
        </p:sp>
        <p:sp>
          <p:nvSpPr>
            <p:cNvPr id="16406" name="Text Box 21"/>
            <p:cNvSpPr txBox="1">
              <a:spLocks noChangeArrowheads="1"/>
            </p:cNvSpPr>
            <p:nvPr/>
          </p:nvSpPr>
          <p:spPr bwMode="auto">
            <a:xfrm>
              <a:off x="4867" y="13177"/>
              <a:ext cx="180" cy="360"/>
            </a:xfrm>
            <a:prstGeom prst="rect">
              <a:avLst/>
            </a:prstGeom>
            <a:noFill/>
            <a:ln w="9525">
              <a:noFill/>
              <a:miter lim="800000"/>
              <a:headEnd/>
              <a:tailEnd/>
            </a:ln>
          </p:spPr>
          <p:txBody>
            <a:bodyPr lIns="0" tIns="0" rIns="0" bIns="0"/>
            <a:lstStyle/>
            <a:p>
              <a:r>
                <a:rPr lang="tr-TR" sz="1200" b="0"/>
                <a:t>y</a:t>
              </a:r>
              <a:endParaRPr lang="tr-TR"/>
            </a:p>
          </p:txBody>
        </p:sp>
        <p:sp>
          <p:nvSpPr>
            <p:cNvPr id="16407" name="Line 22"/>
            <p:cNvSpPr>
              <a:spLocks noChangeShapeType="1"/>
            </p:cNvSpPr>
            <p:nvPr/>
          </p:nvSpPr>
          <p:spPr bwMode="auto">
            <a:xfrm flipV="1">
              <a:off x="5017" y="13147"/>
              <a:ext cx="0" cy="360"/>
            </a:xfrm>
            <a:prstGeom prst="line">
              <a:avLst/>
            </a:prstGeom>
            <a:noFill/>
            <a:ln w="9525">
              <a:solidFill>
                <a:srgbClr val="000000"/>
              </a:solidFill>
              <a:round/>
              <a:headEnd/>
              <a:tailEnd type="triangle" w="med" len="med"/>
            </a:ln>
          </p:spPr>
          <p:txBody>
            <a:bodyPr/>
            <a:lstStyle/>
            <a:p>
              <a:endParaRPr lang="tr-TR"/>
            </a:p>
          </p:txBody>
        </p:sp>
        <p:sp>
          <p:nvSpPr>
            <p:cNvPr id="16408" name="Text Box 23"/>
            <p:cNvSpPr txBox="1">
              <a:spLocks noChangeArrowheads="1"/>
            </p:cNvSpPr>
            <p:nvPr/>
          </p:nvSpPr>
          <p:spPr bwMode="auto">
            <a:xfrm>
              <a:off x="7222" y="12967"/>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09" name="Text Box 24"/>
            <p:cNvSpPr txBox="1">
              <a:spLocks noChangeArrowheads="1"/>
            </p:cNvSpPr>
            <p:nvPr/>
          </p:nvSpPr>
          <p:spPr bwMode="auto">
            <a:xfrm>
              <a:off x="7237" y="13882"/>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10" name="Line 25"/>
            <p:cNvSpPr>
              <a:spLocks noChangeShapeType="1"/>
            </p:cNvSpPr>
            <p:nvPr/>
          </p:nvSpPr>
          <p:spPr bwMode="auto">
            <a:xfrm>
              <a:off x="5722" y="14047"/>
              <a:ext cx="720" cy="0"/>
            </a:xfrm>
            <a:prstGeom prst="line">
              <a:avLst/>
            </a:prstGeom>
            <a:noFill/>
            <a:ln w="15875">
              <a:solidFill>
                <a:srgbClr val="000000"/>
              </a:solidFill>
              <a:round/>
              <a:headEnd/>
              <a:tailEnd/>
            </a:ln>
          </p:spPr>
          <p:txBody>
            <a:bodyPr/>
            <a:lstStyle/>
            <a:p>
              <a:endParaRPr lang="tr-TR"/>
            </a:p>
          </p:txBody>
        </p:sp>
        <p:sp>
          <p:nvSpPr>
            <p:cNvPr id="16411" name="Text Box 26"/>
            <p:cNvSpPr txBox="1">
              <a:spLocks noChangeArrowheads="1"/>
            </p:cNvSpPr>
            <p:nvPr/>
          </p:nvSpPr>
          <p:spPr bwMode="auto">
            <a:xfrm>
              <a:off x="4867" y="12577"/>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12" name="Text Box 27"/>
            <p:cNvSpPr txBox="1">
              <a:spLocks noChangeArrowheads="1"/>
            </p:cNvSpPr>
            <p:nvPr/>
          </p:nvSpPr>
          <p:spPr bwMode="auto">
            <a:xfrm>
              <a:off x="4867" y="12952"/>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13" name="Text Box 28"/>
            <p:cNvSpPr txBox="1">
              <a:spLocks noChangeArrowheads="1"/>
            </p:cNvSpPr>
            <p:nvPr/>
          </p:nvSpPr>
          <p:spPr bwMode="auto">
            <a:xfrm>
              <a:off x="4867" y="14407"/>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14" name="Text Box 29"/>
            <p:cNvSpPr txBox="1">
              <a:spLocks noChangeArrowheads="1"/>
            </p:cNvSpPr>
            <p:nvPr/>
          </p:nvSpPr>
          <p:spPr bwMode="auto">
            <a:xfrm>
              <a:off x="4867" y="13897"/>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15" name="Line 30"/>
            <p:cNvSpPr>
              <a:spLocks noChangeShapeType="1"/>
            </p:cNvSpPr>
            <p:nvPr/>
          </p:nvSpPr>
          <p:spPr bwMode="auto">
            <a:xfrm flipH="1">
              <a:off x="5017" y="13687"/>
              <a:ext cx="360" cy="0"/>
            </a:xfrm>
            <a:prstGeom prst="line">
              <a:avLst/>
            </a:prstGeom>
            <a:noFill/>
            <a:ln w="15875">
              <a:solidFill>
                <a:srgbClr val="000000"/>
              </a:solidFill>
              <a:round/>
              <a:headEnd/>
              <a:tailEnd/>
            </a:ln>
          </p:spPr>
          <p:txBody>
            <a:bodyPr/>
            <a:lstStyle/>
            <a:p>
              <a:endParaRPr lang="tr-TR"/>
            </a:p>
          </p:txBody>
        </p:sp>
        <p:sp>
          <p:nvSpPr>
            <p:cNvPr id="16416" name="Line 31"/>
            <p:cNvSpPr>
              <a:spLocks noChangeShapeType="1"/>
            </p:cNvSpPr>
            <p:nvPr/>
          </p:nvSpPr>
          <p:spPr bwMode="auto">
            <a:xfrm flipH="1">
              <a:off x="6442" y="13672"/>
              <a:ext cx="360" cy="0"/>
            </a:xfrm>
            <a:prstGeom prst="line">
              <a:avLst/>
            </a:prstGeom>
            <a:noFill/>
            <a:ln w="15875">
              <a:solidFill>
                <a:srgbClr val="000000"/>
              </a:solidFill>
              <a:round/>
              <a:headEnd/>
              <a:tailEnd/>
            </a:ln>
          </p:spPr>
          <p:txBody>
            <a:bodyPr/>
            <a:lstStyle/>
            <a:p>
              <a:endParaRPr lang="tr-TR"/>
            </a:p>
          </p:txBody>
        </p:sp>
        <p:sp>
          <p:nvSpPr>
            <p:cNvPr id="16417" name="Line 32"/>
            <p:cNvSpPr>
              <a:spLocks noChangeShapeType="1"/>
            </p:cNvSpPr>
            <p:nvPr/>
          </p:nvSpPr>
          <p:spPr bwMode="auto">
            <a:xfrm>
              <a:off x="5017" y="14932"/>
              <a:ext cx="2171" cy="0"/>
            </a:xfrm>
            <a:prstGeom prst="line">
              <a:avLst/>
            </a:prstGeom>
            <a:noFill/>
            <a:ln w="9525">
              <a:solidFill>
                <a:srgbClr val="000000"/>
              </a:solidFill>
              <a:round/>
              <a:headEnd/>
              <a:tailEnd type="triangle" w="med" len="med"/>
            </a:ln>
          </p:spPr>
          <p:txBody>
            <a:bodyPr/>
            <a:lstStyle/>
            <a:p>
              <a:endParaRPr lang="tr-TR"/>
            </a:p>
          </p:txBody>
        </p:sp>
        <p:sp>
          <p:nvSpPr>
            <p:cNvPr id="16418" name="Line 33"/>
            <p:cNvSpPr>
              <a:spLocks noChangeShapeType="1"/>
            </p:cNvSpPr>
            <p:nvPr/>
          </p:nvSpPr>
          <p:spPr bwMode="auto">
            <a:xfrm flipV="1">
              <a:off x="5017" y="14017"/>
              <a:ext cx="0" cy="900"/>
            </a:xfrm>
            <a:prstGeom prst="line">
              <a:avLst/>
            </a:prstGeom>
            <a:noFill/>
            <a:ln w="9525">
              <a:solidFill>
                <a:srgbClr val="000000"/>
              </a:solidFill>
              <a:round/>
              <a:headEnd/>
              <a:tailEnd type="triangle" w="med" len="med"/>
            </a:ln>
          </p:spPr>
          <p:txBody>
            <a:bodyPr/>
            <a:lstStyle/>
            <a:p>
              <a:endParaRPr lang="tr-TR"/>
            </a:p>
          </p:txBody>
        </p:sp>
        <p:sp>
          <p:nvSpPr>
            <p:cNvPr id="16419" name="Line 34"/>
            <p:cNvSpPr>
              <a:spLocks noChangeShapeType="1"/>
            </p:cNvSpPr>
            <p:nvPr/>
          </p:nvSpPr>
          <p:spPr bwMode="auto">
            <a:xfrm>
              <a:off x="6457" y="13117"/>
              <a:ext cx="0" cy="1800"/>
            </a:xfrm>
            <a:prstGeom prst="line">
              <a:avLst/>
            </a:prstGeom>
            <a:noFill/>
            <a:ln w="9525">
              <a:solidFill>
                <a:srgbClr val="000000"/>
              </a:solidFill>
              <a:prstDash val="dash"/>
              <a:round/>
              <a:headEnd/>
              <a:tailEnd/>
            </a:ln>
          </p:spPr>
          <p:txBody>
            <a:bodyPr/>
            <a:lstStyle/>
            <a:p>
              <a:endParaRPr lang="tr-TR"/>
            </a:p>
          </p:txBody>
        </p:sp>
        <p:sp>
          <p:nvSpPr>
            <p:cNvPr id="16420" name="Line 35"/>
            <p:cNvSpPr>
              <a:spLocks noChangeShapeType="1"/>
            </p:cNvSpPr>
            <p:nvPr/>
          </p:nvSpPr>
          <p:spPr bwMode="auto">
            <a:xfrm>
              <a:off x="6817" y="13117"/>
              <a:ext cx="0" cy="1800"/>
            </a:xfrm>
            <a:prstGeom prst="line">
              <a:avLst/>
            </a:prstGeom>
            <a:noFill/>
            <a:ln w="9525">
              <a:solidFill>
                <a:srgbClr val="000000"/>
              </a:solidFill>
              <a:prstDash val="dash"/>
              <a:round/>
              <a:headEnd/>
              <a:tailEnd/>
            </a:ln>
          </p:spPr>
          <p:txBody>
            <a:bodyPr/>
            <a:lstStyle/>
            <a:p>
              <a:endParaRPr lang="tr-TR"/>
            </a:p>
          </p:txBody>
        </p:sp>
        <p:sp>
          <p:nvSpPr>
            <p:cNvPr id="16421" name="Text Box 36"/>
            <p:cNvSpPr txBox="1">
              <a:spLocks noChangeArrowheads="1"/>
            </p:cNvSpPr>
            <p:nvPr/>
          </p:nvSpPr>
          <p:spPr bwMode="auto">
            <a:xfrm>
              <a:off x="4882" y="14077"/>
              <a:ext cx="180" cy="360"/>
            </a:xfrm>
            <a:prstGeom prst="rect">
              <a:avLst/>
            </a:prstGeom>
            <a:noFill/>
            <a:ln w="9525">
              <a:noFill/>
              <a:miter lim="800000"/>
              <a:headEnd/>
              <a:tailEnd/>
            </a:ln>
          </p:spPr>
          <p:txBody>
            <a:bodyPr lIns="0" tIns="0" rIns="0" bIns="0"/>
            <a:lstStyle/>
            <a:p>
              <a:r>
                <a:rPr lang="tr-TR" sz="1200" b="0"/>
                <a:t>z</a:t>
              </a:r>
              <a:endParaRPr lang="tr-TR"/>
            </a:p>
          </p:txBody>
        </p:sp>
        <p:sp>
          <p:nvSpPr>
            <p:cNvPr id="16422" name="Text Box 37"/>
            <p:cNvSpPr txBox="1">
              <a:spLocks noChangeArrowheads="1"/>
            </p:cNvSpPr>
            <p:nvPr/>
          </p:nvSpPr>
          <p:spPr bwMode="auto">
            <a:xfrm>
              <a:off x="4867" y="14782"/>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23" name="Text Box 38"/>
            <p:cNvSpPr txBox="1">
              <a:spLocks noChangeArrowheads="1"/>
            </p:cNvSpPr>
            <p:nvPr/>
          </p:nvSpPr>
          <p:spPr bwMode="auto">
            <a:xfrm>
              <a:off x="4867" y="13552"/>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24" name="Line 39"/>
            <p:cNvSpPr>
              <a:spLocks noChangeShapeType="1"/>
            </p:cNvSpPr>
            <p:nvPr/>
          </p:nvSpPr>
          <p:spPr bwMode="auto">
            <a:xfrm flipH="1">
              <a:off x="5017" y="14557"/>
              <a:ext cx="360" cy="0"/>
            </a:xfrm>
            <a:prstGeom prst="line">
              <a:avLst/>
            </a:prstGeom>
            <a:noFill/>
            <a:ln w="15875">
              <a:solidFill>
                <a:srgbClr val="000000"/>
              </a:solidFill>
              <a:round/>
              <a:headEnd/>
              <a:tailEnd/>
            </a:ln>
          </p:spPr>
          <p:txBody>
            <a:bodyPr/>
            <a:lstStyle/>
            <a:p>
              <a:endParaRPr lang="tr-TR"/>
            </a:p>
          </p:txBody>
        </p:sp>
        <p:sp>
          <p:nvSpPr>
            <p:cNvPr id="16425" name="Line 40"/>
            <p:cNvSpPr>
              <a:spLocks noChangeShapeType="1"/>
            </p:cNvSpPr>
            <p:nvPr/>
          </p:nvSpPr>
          <p:spPr bwMode="auto">
            <a:xfrm flipH="1">
              <a:off x="5377" y="14917"/>
              <a:ext cx="360" cy="0"/>
            </a:xfrm>
            <a:prstGeom prst="line">
              <a:avLst/>
            </a:prstGeom>
            <a:noFill/>
            <a:ln w="15875">
              <a:solidFill>
                <a:srgbClr val="000000"/>
              </a:solidFill>
              <a:round/>
              <a:headEnd/>
              <a:tailEnd/>
            </a:ln>
          </p:spPr>
          <p:txBody>
            <a:bodyPr/>
            <a:lstStyle/>
            <a:p>
              <a:endParaRPr lang="tr-TR"/>
            </a:p>
          </p:txBody>
        </p:sp>
        <p:sp>
          <p:nvSpPr>
            <p:cNvPr id="16426" name="Line 41"/>
            <p:cNvSpPr>
              <a:spLocks noChangeShapeType="1"/>
            </p:cNvSpPr>
            <p:nvPr/>
          </p:nvSpPr>
          <p:spPr bwMode="auto">
            <a:xfrm>
              <a:off x="5737" y="14557"/>
              <a:ext cx="720" cy="0"/>
            </a:xfrm>
            <a:prstGeom prst="line">
              <a:avLst/>
            </a:prstGeom>
            <a:noFill/>
            <a:ln w="15875">
              <a:solidFill>
                <a:srgbClr val="000000"/>
              </a:solidFill>
              <a:round/>
              <a:headEnd/>
              <a:tailEnd/>
            </a:ln>
          </p:spPr>
          <p:txBody>
            <a:bodyPr/>
            <a:lstStyle/>
            <a:p>
              <a:endParaRPr lang="tr-TR"/>
            </a:p>
          </p:txBody>
        </p:sp>
        <p:sp>
          <p:nvSpPr>
            <p:cNvPr id="16427" name="Text Box 42"/>
            <p:cNvSpPr txBox="1">
              <a:spLocks noChangeArrowheads="1"/>
            </p:cNvSpPr>
            <p:nvPr/>
          </p:nvSpPr>
          <p:spPr bwMode="auto">
            <a:xfrm>
              <a:off x="7207" y="14767"/>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28" name="Line 43"/>
            <p:cNvSpPr>
              <a:spLocks noChangeShapeType="1"/>
            </p:cNvSpPr>
            <p:nvPr/>
          </p:nvSpPr>
          <p:spPr bwMode="auto">
            <a:xfrm>
              <a:off x="5377" y="13687"/>
              <a:ext cx="0" cy="360"/>
            </a:xfrm>
            <a:prstGeom prst="line">
              <a:avLst/>
            </a:prstGeom>
            <a:noFill/>
            <a:ln w="15875">
              <a:solidFill>
                <a:srgbClr val="000000"/>
              </a:solidFill>
              <a:round/>
              <a:headEnd/>
              <a:tailEnd/>
            </a:ln>
          </p:spPr>
          <p:txBody>
            <a:bodyPr/>
            <a:lstStyle/>
            <a:p>
              <a:endParaRPr lang="tr-TR"/>
            </a:p>
          </p:txBody>
        </p:sp>
        <p:sp>
          <p:nvSpPr>
            <p:cNvPr id="16429" name="Line 44"/>
            <p:cNvSpPr>
              <a:spLocks noChangeShapeType="1"/>
            </p:cNvSpPr>
            <p:nvPr/>
          </p:nvSpPr>
          <p:spPr bwMode="auto">
            <a:xfrm>
              <a:off x="5377" y="14557"/>
              <a:ext cx="0" cy="360"/>
            </a:xfrm>
            <a:prstGeom prst="line">
              <a:avLst/>
            </a:prstGeom>
            <a:noFill/>
            <a:ln w="15875">
              <a:solidFill>
                <a:srgbClr val="000000"/>
              </a:solidFill>
              <a:round/>
              <a:headEnd/>
              <a:tailEnd/>
            </a:ln>
          </p:spPr>
          <p:txBody>
            <a:bodyPr/>
            <a:lstStyle/>
            <a:p>
              <a:endParaRPr lang="tr-TR"/>
            </a:p>
          </p:txBody>
        </p:sp>
        <p:sp>
          <p:nvSpPr>
            <p:cNvPr id="16430" name="Line 45"/>
            <p:cNvSpPr>
              <a:spLocks noChangeShapeType="1"/>
            </p:cNvSpPr>
            <p:nvPr/>
          </p:nvSpPr>
          <p:spPr bwMode="auto">
            <a:xfrm>
              <a:off x="5737" y="14557"/>
              <a:ext cx="0" cy="36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3 Altbilgi Yer Tutucusu"/>
          <p:cNvSpPr>
            <a:spLocks noGrp="1"/>
          </p:cNvSpPr>
          <p:nvPr>
            <p:ph type="ftr" sz="quarter" idx="10"/>
          </p:nvPr>
        </p:nvSpPr>
        <p:spPr>
          <a:noFill/>
        </p:spPr>
        <p:txBody>
          <a:bodyPr/>
          <a:lstStyle/>
          <a:p>
            <a:r>
              <a:rPr lang="en-US" dirty="0"/>
              <a:t>Logic Circuits</a:t>
            </a:r>
          </a:p>
        </p:txBody>
      </p:sp>
      <p:sp>
        <p:nvSpPr>
          <p:cNvPr id="4101" name="Rectangle 2"/>
          <p:cNvSpPr>
            <a:spLocks noGrp="1" noChangeArrowheads="1"/>
          </p:cNvSpPr>
          <p:nvPr>
            <p:ph type="title"/>
          </p:nvPr>
        </p:nvSpPr>
        <p:spPr>
          <a:xfrm>
            <a:off x="682625" y="150813"/>
            <a:ext cx="7772400" cy="790575"/>
          </a:xfrm>
        </p:spPr>
        <p:txBody>
          <a:bodyPr/>
          <a:lstStyle/>
          <a:p>
            <a:r>
              <a:rPr lang="tr-TR" sz="2400" b="1" dirty="0" smtClean="0"/>
              <a:t>NAND </a:t>
            </a:r>
            <a:r>
              <a:rPr lang="tr-TR" sz="2400" b="1" dirty="0" err="1" smtClean="0"/>
              <a:t>Gate</a:t>
            </a:r>
            <a:endParaRPr lang="tr-TR" sz="2400" dirty="0" smtClean="0"/>
          </a:p>
        </p:txBody>
      </p:sp>
      <p:sp>
        <p:nvSpPr>
          <p:cNvPr id="460803" name="Rectangle 3"/>
          <p:cNvSpPr>
            <a:spLocks noGrp="1" noChangeArrowheads="1"/>
          </p:cNvSpPr>
          <p:nvPr>
            <p:ph type="body" idx="1"/>
          </p:nvPr>
        </p:nvSpPr>
        <p:spPr>
          <a:xfrm>
            <a:off x="349250" y="906463"/>
            <a:ext cx="8375650" cy="5286107"/>
          </a:xfrm>
        </p:spPr>
        <p:txBody>
          <a:bodyPr/>
          <a:lstStyle/>
          <a:p>
            <a:pPr marL="0" indent="0" algn="just">
              <a:buFontTx/>
              <a:buNone/>
              <a:defRPr/>
            </a:pPr>
            <a:r>
              <a:rPr lang="tr-TR" sz="2200" dirty="0" smtClean="0"/>
              <a:t>NAND </a:t>
            </a:r>
            <a:r>
              <a:rPr lang="tr-TR" sz="2200" dirty="0" err="1" smtClean="0"/>
              <a:t>gates</a:t>
            </a:r>
            <a:r>
              <a:rPr lang="tr-TR" sz="2200" dirty="0" smtClean="0"/>
              <a:t> </a:t>
            </a:r>
            <a:r>
              <a:rPr lang="tr-TR" sz="2200" dirty="0" err="1" smtClean="0"/>
              <a:t>are</a:t>
            </a:r>
            <a:r>
              <a:rPr lang="tr-TR" sz="2200" dirty="0" smtClean="0"/>
              <a:t> </a:t>
            </a:r>
            <a:r>
              <a:rPr lang="tr-TR" sz="2200" dirty="0" err="1" smtClean="0"/>
              <a:t>universal</a:t>
            </a:r>
            <a:r>
              <a:rPr lang="tr-TR" sz="2200" dirty="0" smtClean="0"/>
              <a:t> </a:t>
            </a:r>
            <a:r>
              <a:rPr lang="tr-TR" sz="2200" dirty="0" err="1" smtClean="0"/>
              <a:t>gates</a:t>
            </a:r>
            <a:r>
              <a:rPr lang="tr-TR" sz="2200" dirty="0" smtClean="0"/>
              <a:t>. </a:t>
            </a:r>
            <a:r>
              <a:rPr lang="tr-TR" sz="2200" dirty="0" err="1" smtClean="0"/>
              <a:t>We</a:t>
            </a:r>
            <a:r>
              <a:rPr lang="tr-TR" sz="2200" dirty="0" smtClean="0"/>
              <a:t> can </a:t>
            </a:r>
            <a:r>
              <a:rPr lang="tr-TR" sz="2200" dirty="0" err="1" smtClean="0"/>
              <a:t>implement</a:t>
            </a:r>
            <a:r>
              <a:rPr lang="tr-TR" sz="2200" dirty="0" smtClean="0"/>
              <a:t> AND, OR, </a:t>
            </a:r>
            <a:r>
              <a:rPr lang="tr-TR" sz="2200" dirty="0" err="1" smtClean="0"/>
              <a:t>and</a:t>
            </a:r>
            <a:r>
              <a:rPr lang="tr-TR" sz="2200" dirty="0" smtClean="0"/>
              <a:t> NOT </a:t>
            </a:r>
            <a:r>
              <a:rPr lang="tr-TR" sz="2200" dirty="0" err="1" smtClean="0"/>
              <a:t>gates</a:t>
            </a:r>
            <a:r>
              <a:rPr lang="tr-TR" sz="2200" dirty="0" smtClean="0"/>
              <a:t> </a:t>
            </a:r>
            <a:r>
              <a:rPr lang="tr-TR" sz="2200" dirty="0" err="1" smtClean="0"/>
              <a:t>with</a:t>
            </a:r>
            <a:r>
              <a:rPr lang="tr-TR" sz="2200" dirty="0" smtClean="0"/>
              <a:t> NAND </a:t>
            </a:r>
            <a:r>
              <a:rPr lang="tr-TR" sz="2200" dirty="0" err="1" smtClean="0"/>
              <a:t>gates</a:t>
            </a:r>
            <a:r>
              <a:rPr lang="tr-TR" sz="2200" dirty="0" smtClean="0"/>
              <a:t>. </a:t>
            </a:r>
            <a:r>
              <a:rPr lang="tr-TR" sz="2200" dirty="0" err="1" smtClean="0"/>
              <a:t>We</a:t>
            </a:r>
            <a:r>
              <a:rPr lang="tr-TR" sz="2200" dirty="0" smtClean="0"/>
              <a:t> can </a:t>
            </a:r>
            <a:r>
              <a:rPr lang="tr-TR" sz="2200" dirty="0" err="1" smtClean="0"/>
              <a:t>consider</a:t>
            </a:r>
            <a:r>
              <a:rPr lang="tr-TR" sz="2200" dirty="0" smtClean="0"/>
              <a:t> NAND </a:t>
            </a:r>
            <a:r>
              <a:rPr lang="tr-TR" sz="2200" dirty="0" err="1" smtClean="0"/>
              <a:t>gates</a:t>
            </a:r>
            <a:r>
              <a:rPr lang="tr-TR" sz="2200" dirty="0" smtClean="0"/>
              <a:t> as AND </a:t>
            </a:r>
            <a:r>
              <a:rPr lang="tr-TR" sz="2200" dirty="0" err="1" smtClean="0"/>
              <a:t>gates</a:t>
            </a:r>
            <a:r>
              <a:rPr lang="tr-TR" sz="2200" dirty="0" smtClean="0"/>
              <a:t> </a:t>
            </a:r>
            <a:r>
              <a:rPr lang="tr-TR" sz="2200" dirty="0" err="1" smtClean="0"/>
              <a:t>which</a:t>
            </a:r>
            <a:r>
              <a:rPr lang="tr-TR" sz="2200" dirty="0" smtClean="0"/>
              <a:t> </a:t>
            </a:r>
            <a:r>
              <a:rPr lang="tr-TR" sz="2200" dirty="0" err="1" smtClean="0"/>
              <a:t>have</a:t>
            </a:r>
            <a:r>
              <a:rPr lang="tr-TR" sz="2200" dirty="0" smtClean="0"/>
              <a:t> a NOT </a:t>
            </a:r>
            <a:r>
              <a:rPr lang="tr-TR" sz="2200" dirty="0" err="1" smtClean="0"/>
              <a:t>gate</a:t>
            </a:r>
            <a:r>
              <a:rPr lang="tr-TR" sz="2200" dirty="0" smtClean="0"/>
              <a:t> </a:t>
            </a:r>
            <a:r>
              <a:rPr lang="tr-TR" sz="2200" dirty="0" err="1" smtClean="0"/>
              <a:t>right</a:t>
            </a:r>
            <a:r>
              <a:rPr lang="tr-TR" sz="2200" dirty="0" smtClean="0"/>
              <a:t> </a:t>
            </a:r>
            <a:r>
              <a:rPr lang="tr-TR" sz="2200" dirty="0" err="1" smtClean="0"/>
              <a:t>after</a:t>
            </a:r>
            <a:r>
              <a:rPr lang="tr-TR" sz="2200" dirty="0" smtClean="0"/>
              <a:t> </a:t>
            </a:r>
            <a:r>
              <a:rPr lang="tr-TR" sz="2200" dirty="0" err="1" smtClean="0"/>
              <a:t>the</a:t>
            </a:r>
            <a:r>
              <a:rPr lang="tr-TR" sz="2200" dirty="0" smtClean="0"/>
              <a:t> </a:t>
            </a:r>
            <a:r>
              <a:rPr lang="tr-TR" sz="2200" dirty="0" err="1" smtClean="0"/>
              <a:t>output</a:t>
            </a:r>
            <a:r>
              <a:rPr lang="tr-TR" sz="2200" dirty="0" smtClean="0"/>
              <a:t>. </a:t>
            </a:r>
            <a:r>
              <a:rPr lang="tr-TR" sz="2200" dirty="0" err="1" smtClean="0"/>
              <a:t>It</a:t>
            </a:r>
            <a:r>
              <a:rPr lang="tr-TR" sz="2200" dirty="0" smtClean="0"/>
              <a:t> is </a:t>
            </a:r>
            <a:r>
              <a:rPr lang="tr-TR" sz="2200" dirty="0" err="1" smtClean="0"/>
              <a:t>represented</a:t>
            </a:r>
            <a:r>
              <a:rPr lang="tr-TR" sz="2200" dirty="0" smtClean="0"/>
              <a:t> </a:t>
            </a:r>
            <a:r>
              <a:rPr lang="tr-TR" sz="2200" dirty="0" err="1" smtClean="0"/>
              <a:t>with</a:t>
            </a:r>
            <a:r>
              <a:rPr lang="tr-TR" sz="2200" dirty="0" smtClean="0"/>
              <a:t> </a:t>
            </a:r>
            <a:r>
              <a:rPr lang="tr-TR" sz="2200" dirty="0" err="1" smtClean="0"/>
              <a:t>the</a:t>
            </a:r>
            <a:r>
              <a:rPr lang="tr-TR" sz="2200" dirty="0" smtClean="0"/>
              <a:t> </a:t>
            </a:r>
            <a:r>
              <a:rPr lang="tr-TR" sz="2200" dirty="0" err="1" smtClean="0"/>
              <a:t>following</a:t>
            </a:r>
            <a:r>
              <a:rPr lang="tr-TR" sz="2200" dirty="0" smtClean="0"/>
              <a:t> </a:t>
            </a:r>
            <a:r>
              <a:rPr lang="tr-TR" sz="2200" dirty="0" err="1" smtClean="0"/>
              <a:t>symbols</a:t>
            </a:r>
            <a:r>
              <a:rPr lang="tr-TR" sz="2200" dirty="0" smtClean="0"/>
              <a:t>.</a:t>
            </a:r>
          </a:p>
          <a:p>
            <a:pPr algn="just">
              <a:buFontTx/>
              <a:buNone/>
              <a:defRPr/>
            </a:pPr>
            <a:endParaRPr lang="tr-TR" sz="2200" dirty="0" smtClean="0"/>
          </a:p>
          <a:p>
            <a:pPr algn="just">
              <a:buFontTx/>
              <a:buNone/>
              <a:defRPr/>
            </a:pPr>
            <a:endParaRPr lang="tr-TR" sz="2200" dirty="0" smtClean="0"/>
          </a:p>
          <a:p>
            <a:pPr algn="just">
              <a:buFontTx/>
              <a:buNone/>
              <a:defRPr/>
            </a:pPr>
            <a:r>
              <a:rPr lang="tr-TR" sz="2200" dirty="0" err="1" smtClean="0"/>
              <a:t>Truth</a:t>
            </a:r>
            <a:r>
              <a:rPr lang="tr-TR" sz="2200" dirty="0" smtClean="0"/>
              <a:t> </a:t>
            </a:r>
            <a:r>
              <a:rPr lang="tr-TR" sz="2200" dirty="0" err="1" smtClean="0"/>
              <a:t>Table</a:t>
            </a:r>
            <a:endParaRPr lang="tr-TR" sz="2200" dirty="0" smtClean="0"/>
          </a:p>
          <a:p>
            <a:pPr algn="just">
              <a:buFontTx/>
              <a:buNone/>
              <a:defRPr/>
            </a:pPr>
            <a:endParaRPr lang="tr-TR" sz="2200" dirty="0" smtClean="0"/>
          </a:p>
          <a:p>
            <a:pPr algn="just">
              <a:buFontTx/>
              <a:buNone/>
              <a:defRPr/>
            </a:pPr>
            <a:r>
              <a:rPr lang="tr-TR" sz="2200" dirty="0" smtClean="0"/>
              <a:t>				      </a:t>
            </a:r>
          </a:p>
          <a:p>
            <a:pPr algn="just">
              <a:buFontTx/>
              <a:buNone/>
              <a:defRPr/>
            </a:pPr>
            <a:r>
              <a:rPr lang="tr-TR" sz="2200" dirty="0" smtClean="0"/>
              <a:t>			</a:t>
            </a:r>
            <a:r>
              <a:rPr lang="tr-TR" sz="2200" dirty="0" err="1" smtClean="0"/>
              <a:t>Logical</a:t>
            </a:r>
            <a:r>
              <a:rPr lang="tr-TR" sz="2200" dirty="0" smtClean="0"/>
              <a:t> </a:t>
            </a:r>
            <a:r>
              <a:rPr lang="tr-TR" sz="2200" dirty="0" err="1" smtClean="0"/>
              <a:t>Expression</a:t>
            </a:r>
            <a:endParaRPr lang="tr-TR" sz="2200" dirty="0" smtClean="0"/>
          </a:p>
          <a:p>
            <a:pPr algn="just">
              <a:buFontTx/>
              <a:buNone/>
              <a:defRPr/>
            </a:pPr>
            <a:endParaRPr lang="tr-TR" sz="2200" dirty="0" smtClean="0"/>
          </a:p>
          <a:p>
            <a:pPr marL="0" indent="0" algn="just">
              <a:buFontTx/>
              <a:buNone/>
              <a:defRPr/>
            </a:pPr>
            <a:endParaRPr lang="tr-TR" sz="1000" dirty="0" smtClean="0"/>
          </a:p>
          <a:p>
            <a:pPr marL="0" indent="0" algn="just">
              <a:buFontTx/>
              <a:buNone/>
              <a:defRPr/>
            </a:pPr>
            <a:r>
              <a:rPr lang="tr-TR" sz="2200" dirty="0" smtClean="0"/>
              <a:t>NAND </a:t>
            </a:r>
            <a:r>
              <a:rPr lang="tr-TR" sz="2200" dirty="0" err="1" smtClean="0"/>
              <a:t>gate</a:t>
            </a:r>
            <a:r>
              <a:rPr lang="tr-TR" sz="2200" dirty="0" smtClean="0"/>
              <a:t> </a:t>
            </a:r>
            <a:r>
              <a:rPr lang="tr-TR" sz="2200" dirty="0" err="1" smtClean="0"/>
              <a:t>outputs</a:t>
            </a:r>
            <a:r>
              <a:rPr lang="tr-TR" sz="2200" dirty="0" smtClean="0"/>
              <a:t> 0 </a:t>
            </a:r>
            <a:r>
              <a:rPr lang="tr-TR" sz="2200" dirty="0" err="1" smtClean="0"/>
              <a:t>if</a:t>
            </a:r>
            <a:r>
              <a:rPr lang="tr-TR" sz="2200" dirty="0" smtClean="0"/>
              <a:t> </a:t>
            </a:r>
            <a:r>
              <a:rPr lang="tr-TR" sz="2200" dirty="0" err="1" smtClean="0"/>
              <a:t>all</a:t>
            </a:r>
            <a:r>
              <a:rPr lang="tr-TR" sz="2200" dirty="0" smtClean="0"/>
              <a:t> </a:t>
            </a:r>
            <a:r>
              <a:rPr lang="tr-TR" sz="2200" dirty="0" err="1" smtClean="0"/>
              <a:t>the</a:t>
            </a:r>
            <a:r>
              <a:rPr lang="tr-TR" sz="2200" dirty="0" smtClean="0"/>
              <a:t> </a:t>
            </a:r>
            <a:r>
              <a:rPr lang="tr-TR" sz="2200" dirty="0" err="1" smtClean="0"/>
              <a:t>inputs</a:t>
            </a:r>
            <a:r>
              <a:rPr lang="tr-TR" sz="2200" dirty="0" smtClean="0"/>
              <a:t> </a:t>
            </a:r>
            <a:r>
              <a:rPr lang="tr-TR" sz="2200" dirty="0" err="1" smtClean="0"/>
              <a:t>are</a:t>
            </a:r>
            <a:r>
              <a:rPr lang="tr-TR" sz="2200" dirty="0" smtClean="0"/>
              <a:t> 1. </a:t>
            </a:r>
            <a:r>
              <a:rPr lang="tr-TR" sz="2200" dirty="0" err="1" smtClean="0"/>
              <a:t>All</a:t>
            </a:r>
            <a:r>
              <a:rPr lang="tr-TR" sz="2200" dirty="0" smtClean="0"/>
              <a:t> </a:t>
            </a:r>
            <a:r>
              <a:rPr lang="tr-TR" sz="2200" dirty="0" err="1" smtClean="0"/>
              <a:t>the</a:t>
            </a:r>
            <a:r>
              <a:rPr lang="tr-TR" sz="2200" dirty="0" smtClean="0"/>
              <a:t> </a:t>
            </a:r>
            <a:r>
              <a:rPr lang="tr-TR" sz="2200" dirty="0" err="1" smtClean="0"/>
              <a:t>other</a:t>
            </a:r>
            <a:r>
              <a:rPr lang="tr-TR" sz="2200" dirty="0" smtClean="0"/>
              <a:t> </a:t>
            </a:r>
            <a:r>
              <a:rPr lang="tr-TR" sz="2200" dirty="0" err="1" smtClean="0"/>
              <a:t>combinations</a:t>
            </a:r>
            <a:r>
              <a:rPr lang="tr-TR" sz="2200" dirty="0" smtClean="0"/>
              <a:t> </a:t>
            </a:r>
            <a:r>
              <a:rPr lang="tr-TR" sz="2200" dirty="0" err="1" smtClean="0"/>
              <a:t>make</a:t>
            </a:r>
            <a:r>
              <a:rPr lang="tr-TR" sz="2200" dirty="0" smtClean="0"/>
              <a:t> </a:t>
            </a:r>
            <a:r>
              <a:rPr lang="tr-TR" sz="2200" dirty="0" err="1" smtClean="0"/>
              <a:t>the</a:t>
            </a:r>
            <a:r>
              <a:rPr lang="tr-TR" sz="2200" dirty="0" smtClean="0"/>
              <a:t> </a:t>
            </a:r>
            <a:r>
              <a:rPr lang="tr-TR" sz="2200" dirty="0" err="1" smtClean="0"/>
              <a:t>gate</a:t>
            </a:r>
            <a:r>
              <a:rPr lang="tr-TR" sz="2200" dirty="0" smtClean="0"/>
              <a:t> </a:t>
            </a:r>
            <a:r>
              <a:rPr lang="tr-TR" sz="2200" dirty="0" err="1" smtClean="0"/>
              <a:t>output</a:t>
            </a:r>
            <a:r>
              <a:rPr lang="tr-TR" sz="2200" dirty="0" smtClean="0"/>
              <a:t> 0.</a:t>
            </a:r>
          </a:p>
          <a:p>
            <a:pPr algn="just">
              <a:buFontTx/>
              <a:buNone/>
              <a:defRPr/>
            </a:pPr>
            <a:endParaRPr lang="tr-TR" sz="2200" dirty="0" smtClean="0"/>
          </a:p>
        </p:txBody>
      </p:sp>
      <p:pic>
        <p:nvPicPr>
          <p:cNvPr id="4103" name="Picture 4"/>
          <p:cNvPicPr>
            <a:picLocks noChangeAspect="1" noChangeArrowheads="1"/>
          </p:cNvPicPr>
          <p:nvPr/>
        </p:nvPicPr>
        <p:blipFill>
          <a:blip r:embed="rId3" cstate="print"/>
          <a:srcRect/>
          <a:stretch>
            <a:fillRect/>
          </a:stretch>
        </p:blipFill>
        <p:spPr bwMode="auto">
          <a:xfrm>
            <a:off x="2419462" y="2417077"/>
            <a:ext cx="2103437" cy="560387"/>
          </a:xfrm>
          <a:prstGeom prst="rect">
            <a:avLst/>
          </a:prstGeom>
          <a:noFill/>
          <a:ln w="9525">
            <a:noFill/>
            <a:miter lim="800000"/>
            <a:headEnd/>
            <a:tailEnd/>
          </a:ln>
        </p:spPr>
      </p:pic>
      <p:pic>
        <p:nvPicPr>
          <p:cNvPr id="4104" name="Picture 5"/>
          <p:cNvPicPr>
            <a:picLocks noChangeAspect="1" noChangeArrowheads="1"/>
          </p:cNvPicPr>
          <p:nvPr/>
        </p:nvPicPr>
        <p:blipFill>
          <a:blip r:embed="rId4" cstate="print"/>
          <a:srcRect/>
          <a:stretch>
            <a:fillRect/>
          </a:stretch>
        </p:blipFill>
        <p:spPr bwMode="auto">
          <a:xfrm>
            <a:off x="650220" y="2465944"/>
            <a:ext cx="1350962" cy="563563"/>
          </a:xfrm>
          <a:prstGeom prst="rect">
            <a:avLst/>
          </a:prstGeom>
          <a:noFill/>
          <a:ln w="9525">
            <a:noFill/>
            <a:miter lim="800000"/>
            <a:headEnd/>
            <a:tailEnd/>
          </a:ln>
        </p:spPr>
      </p:pic>
      <p:pic>
        <p:nvPicPr>
          <p:cNvPr id="4105" name="Picture 6"/>
          <p:cNvPicPr>
            <a:picLocks noChangeAspect="1" noChangeArrowheads="1"/>
          </p:cNvPicPr>
          <p:nvPr/>
        </p:nvPicPr>
        <p:blipFill>
          <a:blip r:embed="rId5" cstate="print"/>
          <a:srcRect/>
          <a:stretch>
            <a:fillRect/>
          </a:stretch>
        </p:blipFill>
        <p:spPr bwMode="auto">
          <a:xfrm>
            <a:off x="5033491" y="2478431"/>
            <a:ext cx="1149350" cy="536575"/>
          </a:xfrm>
          <a:prstGeom prst="rect">
            <a:avLst/>
          </a:prstGeom>
          <a:noFill/>
          <a:ln w="9525">
            <a:noFill/>
            <a:miter lim="800000"/>
            <a:headEnd/>
            <a:tailEnd/>
          </a:ln>
        </p:spPr>
      </p:pic>
      <p:sp>
        <p:nvSpPr>
          <p:cNvPr id="4106" name="Rectangle 8"/>
          <p:cNvSpPr>
            <a:spLocks noChangeArrowheads="1"/>
          </p:cNvSpPr>
          <p:nvPr/>
        </p:nvSpPr>
        <p:spPr bwMode="auto">
          <a:xfrm>
            <a:off x="0" y="327660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4098" name="Object 7"/>
          <p:cNvGraphicFramePr>
            <a:graphicFrameLocks noChangeAspect="1"/>
          </p:cNvGraphicFramePr>
          <p:nvPr>
            <p:extLst>
              <p:ext uri="{D42A27DB-BD31-4B8C-83A1-F6EECF244321}">
                <p14:modId xmlns:p14="http://schemas.microsoft.com/office/powerpoint/2010/main" val="1649117112"/>
              </p:ext>
            </p:extLst>
          </p:nvPr>
        </p:nvGraphicFramePr>
        <p:xfrm>
          <a:off x="3816321" y="4655430"/>
          <a:ext cx="869950" cy="579438"/>
        </p:xfrm>
        <a:graphic>
          <a:graphicData uri="http://schemas.openxmlformats.org/presentationml/2006/ole">
            <mc:AlternateContent xmlns:mc="http://schemas.openxmlformats.org/markup-compatibility/2006">
              <mc:Choice xmlns:v="urn:schemas-microsoft-com:vml" Requires="v">
                <p:oleObj spid="_x0000_s4286" name="Denklem" r:id="rId6" imgW="457002" imgH="304668" progId="Equation.3">
                  <p:embed/>
                </p:oleObj>
              </mc:Choice>
              <mc:Fallback>
                <p:oleObj name="Denklem" r:id="rId6" imgW="457002" imgH="304668"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6321" y="4655430"/>
                        <a:ext cx="86995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10"/>
          <p:cNvSpPr>
            <a:spLocks noChangeArrowheads="1"/>
          </p:cNvSpPr>
          <p:nvPr/>
        </p:nvSpPr>
        <p:spPr bwMode="auto">
          <a:xfrm>
            <a:off x="0" y="332898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4099" name="Object 9"/>
          <p:cNvGraphicFramePr>
            <a:graphicFrameLocks noChangeAspect="1"/>
          </p:cNvGraphicFramePr>
          <p:nvPr>
            <p:extLst>
              <p:ext uri="{D42A27DB-BD31-4B8C-83A1-F6EECF244321}">
                <p14:modId xmlns:p14="http://schemas.microsoft.com/office/powerpoint/2010/main" val="2035869109"/>
              </p:ext>
            </p:extLst>
          </p:nvPr>
        </p:nvGraphicFramePr>
        <p:xfrm>
          <a:off x="2207295" y="4853868"/>
          <a:ext cx="1144587" cy="381000"/>
        </p:xfrm>
        <a:graphic>
          <a:graphicData uri="http://schemas.openxmlformats.org/presentationml/2006/ole">
            <mc:AlternateContent xmlns:mc="http://schemas.openxmlformats.org/markup-compatibility/2006">
              <mc:Choice xmlns:v="urn:schemas-microsoft-com:vml" Requires="v">
                <p:oleObj spid="_x0000_s4287" name="Denklem" r:id="rId8" imgW="596641" imgH="203112" progId="Equation.3">
                  <p:embed/>
                </p:oleObj>
              </mc:Choice>
              <mc:Fallback>
                <p:oleObj name="Denklem" r:id="rId8" imgW="596641" imgH="203112"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7295" y="4853868"/>
                        <a:ext cx="114458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468462" y="3687763"/>
          <a:ext cx="1361097" cy="1371600"/>
        </p:xfrm>
        <a:graphic>
          <a:graphicData uri="http://schemas.openxmlformats.org/drawingml/2006/table">
            <a:tbl>
              <a:tblPr/>
              <a:tblGrid>
                <a:gridCol w="453699">
                  <a:extLst>
                    <a:ext uri="{9D8B030D-6E8A-4147-A177-3AD203B41FA5}">
                      <a16:colId xmlns:a16="http://schemas.microsoft.com/office/drawing/2014/main" val="20000"/>
                    </a:ext>
                  </a:extLst>
                </a:gridCol>
                <a:gridCol w="453699">
                  <a:extLst>
                    <a:ext uri="{9D8B030D-6E8A-4147-A177-3AD203B41FA5}">
                      <a16:colId xmlns:a16="http://schemas.microsoft.com/office/drawing/2014/main" val="20001"/>
                    </a:ext>
                  </a:extLst>
                </a:gridCol>
                <a:gridCol w="453699">
                  <a:extLst>
                    <a:ext uri="{9D8B030D-6E8A-4147-A177-3AD203B41FA5}">
                      <a16:colId xmlns:a16="http://schemas.microsoft.com/office/drawing/2014/main" val="20002"/>
                    </a:ext>
                  </a:extLst>
                </a:gridCol>
              </a:tblGrid>
              <a:tr h="0">
                <a:tc>
                  <a:txBody>
                    <a:bodyPr/>
                    <a:lstStyle/>
                    <a:p>
                      <a:pPr algn="ctr">
                        <a:spcAft>
                          <a:spcPts val="0"/>
                        </a:spcAft>
                        <a:tabLst>
                          <a:tab pos="847725" algn="l"/>
                        </a:tabLst>
                      </a:pPr>
                      <a:r>
                        <a:rPr lang="tr-TR" sz="1800" b="1">
                          <a:latin typeface="Times New Roman"/>
                          <a:ea typeface="Times New Roman"/>
                        </a:rPr>
                        <a:t>x</a:t>
                      </a:r>
                      <a:endParaRPr lang="tr-TR" sz="18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pic>
        <p:nvPicPr>
          <p:cNvPr id="13" name="12 Resim"/>
          <p:cNvPicPr/>
          <p:nvPr/>
        </p:nvPicPr>
        <p:blipFill>
          <a:blip r:embed="rId10" cstate="print"/>
          <a:srcRect/>
          <a:stretch>
            <a:fillRect/>
          </a:stretch>
        </p:blipFill>
        <p:spPr bwMode="auto">
          <a:xfrm>
            <a:off x="6919784" y="2007692"/>
            <a:ext cx="1421027" cy="198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6799</TotalTime>
  <Words>1179</Words>
  <Application>Microsoft Office PowerPoint</Application>
  <PresentationFormat>Ekran Gösterisi (4:3)</PresentationFormat>
  <Paragraphs>347</Paragraphs>
  <Slides>18</Slides>
  <Notes>0</Notes>
  <HiddenSlides>0</HiddenSlides>
  <MMClips>0</MMClips>
  <ScaleCrop>false</ScaleCrop>
  <HeadingPairs>
    <vt:vector size="8" baseType="variant">
      <vt:variant>
        <vt:lpstr>Kullanılan Yazı Tipleri</vt:lpstr>
      </vt:variant>
      <vt:variant>
        <vt:i4>5</vt:i4>
      </vt:variant>
      <vt:variant>
        <vt:lpstr>Tema</vt:lpstr>
      </vt:variant>
      <vt:variant>
        <vt:i4>1</vt:i4>
      </vt:variant>
      <vt:variant>
        <vt:lpstr>Eklenmiş OLE Hizmet Programları</vt:lpstr>
      </vt:variant>
      <vt:variant>
        <vt:i4>1</vt:i4>
      </vt:variant>
      <vt:variant>
        <vt:lpstr>Slayt Başlıkları</vt:lpstr>
      </vt:variant>
      <vt:variant>
        <vt:i4>18</vt:i4>
      </vt:variant>
    </vt:vector>
  </HeadingPairs>
  <TitlesOfParts>
    <vt:vector size="25" baseType="lpstr">
      <vt:lpstr>Comic Sans MS</vt:lpstr>
      <vt:lpstr>Helvetica</vt:lpstr>
      <vt:lpstr>Symbol</vt:lpstr>
      <vt:lpstr>Times New Roman</vt:lpstr>
      <vt:lpstr>Wingdings</vt:lpstr>
      <vt:lpstr>overview</vt:lpstr>
      <vt:lpstr>Denklem</vt:lpstr>
      <vt:lpstr>LOGICAL GATES</vt:lpstr>
      <vt:lpstr>LOGICAL GATES</vt:lpstr>
      <vt:lpstr>NOT Gate</vt:lpstr>
      <vt:lpstr>NOT Gate</vt:lpstr>
      <vt:lpstr>AND Gate</vt:lpstr>
      <vt:lpstr>AND Gate</vt:lpstr>
      <vt:lpstr>OR Gate</vt:lpstr>
      <vt:lpstr>OR Gate </vt:lpstr>
      <vt:lpstr>NAND Gate</vt:lpstr>
      <vt:lpstr>NAND Gate</vt:lpstr>
      <vt:lpstr>NOR Gate</vt:lpstr>
      <vt:lpstr>NOR Gate</vt:lpstr>
      <vt:lpstr>EXOR Gate</vt:lpstr>
      <vt:lpstr>EXOR Gate</vt:lpstr>
      <vt:lpstr>EXNOR Gate</vt:lpstr>
      <vt:lpstr>EXNOR Gate</vt:lpstr>
      <vt:lpstr>Implementing Logic Circuits From Logical Expressions</vt:lpstr>
      <vt:lpstr>Implementing Logic Circuits From Logical Expressions</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246</cp:revision>
  <cp:lastPrinted>2001-01-30T20:22:47Z</cp:lastPrinted>
  <dcterms:created xsi:type="dcterms:W3CDTF">1999-07-07T12:46:17Z</dcterms:created>
  <dcterms:modified xsi:type="dcterms:W3CDTF">2018-11-07T17:32:19Z</dcterms:modified>
</cp:coreProperties>
</file>