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7"/>
  </p:notesMasterIdLst>
  <p:handoutMasterIdLst>
    <p:handoutMasterId r:id="rId18"/>
  </p:handoutMasterIdLst>
  <p:sldIdLst>
    <p:sldId id="367" r:id="rId2"/>
    <p:sldId id="348" r:id="rId3"/>
    <p:sldId id="349" r:id="rId4"/>
    <p:sldId id="370" r:id="rId5"/>
    <p:sldId id="350" r:id="rId6"/>
    <p:sldId id="351" r:id="rId7"/>
    <p:sldId id="352" r:id="rId8"/>
    <p:sldId id="353" r:id="rId9"/>
    <p:sldId id="354" r:id="rId10"/>
    <p:sldId id="355" r:id="rId11"/>
    <p:sldId id="356" r:id="rId12"/>
    <p:sldId id="369" r:id="rId13"/>
    <p:sldId id="357" r:id="rId14"/>
    <p:sldId id="358" r:id="rId15"/>
    <p:sldId id="359" r:id="rId16"/>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varScale="1">
        <p:scale>
          <a:sx n="107" d="100"/>
          <a:sy n="107" d="100"/>
        </p:scale>
        <p:origin x="34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C428B982-F433-4B18-A9FC-229B5868CDE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1B1E8E88-BA6D-4F8D-9975-73911C03A56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Logic Circuits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759DE41D-4C89-42DD-95C0-94EACD3FA7B6}"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70441" y="6400800"/>
            <a:ext cx="3276600" cy="457200"/>
          </a:xfrm>
          <a:prstGeom prst="rect">
            <a:avLst/>
          </a:prstGeom>
          <a:noFill/>
          <a:ln w="9525">
            <a:noFill/>
            <a:miter lim="800000"/>
            <a:headEnd/>
            <a:tailEnd/>
          </a:ln>
          <a:effectLst/>
        </p:spPr>
        <p:txBody>
          <a:bodyPr lIns="45720" rIns="45720" anchor="ctr" anchorCtr="1"/>
          <a:lstStyle/>
          <a:p>
            <a:pPr algn="ctr"/>
            <a:r>
              <a:rPr lang="tr-TR" sz="1200" b="0" i="1" dirty="0" smtClean="0">
                <a:latin typeface="Comic Sans MS" pitchFamily="66" charset="0"/>
              </a:rPr>
              <a:t>Ali </a:t>
            </a:r>
            <a:r>
              <a:rPr lang="tr-TR" sz="1200" b="0" i="1" dirty="0" err="1" smtClean="0">
                <a:latin typeface="Comic Sans MS" pitchFamily="66" charset="0"/>
              </a:rPr>
              <a:t>Gülbağ</a:t>
            </a:r>
            <a:r>
              <a:rPr lang="en-US" sz="1200" b="0" i="1" dirty="0" smtClean="0">
                <a:latin typeface="Comic Sans MS" pitchFamily="66" charset="0"/>
              </a:rPr>
              <a:t> (Translated by Sinan </a:t>
            </a:r>
            <a:r>
              <a:rPr lang="en-US" sz="1200" b="0" i="1" dirty="0" err="1" smtClean="0">
                <a:latin typeface="Comic Sans MS" pitchFamily="66" charset="0"/>
              </a:rPr>
              <a:t>İlyas</a:t>
            </a:r>
            <a:r>
              <a:rPr lang="en-US" sz="1200" b="0" i="1" dirty="0" smtClean="0">
                <a:latin typeface="Comic Sans MS" pitchFamily="66" charset="0"/>
              </a:rPr>
              <a:t>)</a:t>
            </a:r>
            <a:endParaRPr lang="en-US" sz="1200" b="0" i="1"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tr-TR"/>
              <a:t>Mantık Devreleri </a:t>
            </a:r>
            <a:endParaRPr lang="en-US"/>
          </a:p>
        </p:txBody>
      </p:sp>
      <p:sp>
        <p:nvSpPr>
          <p:cNvPr id="3075" name="Rectangle 2"/>
          <p:cNvSpPr>
            <a:spLocks noGrp="1" noChangeArrowheads="1"/>
          </p:cNvSpPr>
          <p:nvPr>
            <p:ph type="title"/>
          </p:nvPr>
        </p:nvSpPr>
        <p:spPr/>
        <p:txBody>
          <a:bodyPr/>
          <a:lstStyle/>
          <a:p>
            <a:r>
              <a:rPr lang="en-US" sz="3600" b="1" dirty="0"/>
              <a:t>Number</a:t>
            </a:r>
            <a:r>
              <a:rPr lang="en-US" sz="3600" b="1" dirty="0" smtClean="0"/>
              <a:t> </a:t>
            </a:r>
            <a:r>
              <a:rPr lang="en-US" sz="3600" b="1" dirty="0" smtClean="0"/>
              <a:t>Systems</a:t>
            </a:r>
            <a:endParaRPr lang="tr-TR" sz="3600" b="1" dirty="0" smtClean="0"/>
          </a:p>
        </p:txBody>
      </p:sp>
      <p:sp>
        <p:nvSpPr>
          <p:cNvPr id="3076" name="Rectangle 3"/>
          <p:cNvSpPr>
            <a:spLocks noGrp="1" noChangeArrowheads="1"/>
          </p:cNvSpPr>
          <p:nvPr>
            <p:ph type="body" idx="1"/>
          </p:nvPr>
        </p:nvSpPr>
        <p:spPr>
          <a:xfrm>
            <a:off x="360363" y="969963"/>
            <a:ext cx="8375650" cy="5078412"/>
          </a:xfrm>
        </p:spPr>
        <p:txBody>
          <a:bodyPr/>
          <a:lstStyle/>
          <a:p>
            <a:pPr marL="0" indent="0" algn="just">
              <a:buFontTx/>
              <a:buNone/>
            </a:pPr>
            <a:r>
              <a:rPr lang="en-US" sz="2400" b="1" dirty="0" smtClean="0">
                <a:solidFill>
                  <a:srgbClr val="FF0000"/>
                </a:solidFill>
              </a:rPr>
              <a:t>Last Week</a:t>
            </a:r>
            <a:endParaRPr lang="tr-TR" sz="2400" b="1" dirty="0" smtClean="0">
              <a:solidFill>
                <a:srgbClr val="FF0000"/>
              </a:solidFill>
            </a:endParaRPr>
          </a:p>
          <a:p>
            <a:pPr marL="0" indent="0"/>
            <a:r>
              <a:rPr lang="tr-TR" sz="2400" b="1" dirty="0"/>
              <a:t> </a:t>
            </a:r>
            <a:r>
              <a:rPr lang="en-US" sz="2400" b="1" dirty="0"/>
              <a:t>Analog vs. Digital</a:t>
            </a:r>
            <a:endParaRPr lang="tr-TR" sz="2400" b="1" dirty="0"/>
          </a:p>
          <a:p>
            <a:pPr marL="0" indent="0"/>
            <a:r>
              <a:rPr lang="tr-TR" sz="2400" b="1" dirty="0"/>
              <a:t> </a:t>
            </a:r>
            <a:r>
              <a:rPr lang="en-US" sz="2400" b="1" dirty="0" smtClean="0"/>
              <a:t>Number </a:t>
            </a:r>
            <a:r>
              <a:rPr lang="en-US" sz="2400" b="1" dirty="0"/>
              <a:t>Systems</a:t>
            </a:r>
            <a:endParaRPr lang="tr-TR" sz="2400" dirty="0"/>
          </a:p>
          <a:p>
            <a:pPr marL="0" indent="0"/>
            <a:r>
              <a:rPr lang="tr-TR" sz="2400" b="1" dirty="0"/>
              <a:t> </a:t>
            </a:r>
            <a:r>
              <a:rPr lang="en-US" sz="2400" b="1" dirty="0"/>
              <a:t>Arithmetic Operations on Binary Numbers</a:t>
            </a:r>
            <a:endParaRPr lang="tr-TR" sz="2400" dirty="0"/>
          </a:p>
          <a:p>
            <a:pPr marL="0" indent="0"/>
            <a:r>
              <a:rPr lang="tr-TR" sz="2400" b="1" dirty="0"/>
              <a:t> </a:t>
            </a:r>
            <a:r>
              <a:rPr lang="en-US" sz="2400" b="1" dirty="0"/>
              <a:t>One’s Complement and Two’s Complement</a:t>
            </a:r>
            <a:endParaRPr lang="tr-TR" sz="2400" b="1" dirty="0"/>
          </a:p>
          <a:p>
            <a:pPr marL="0" indent="0"/>
            <a:r>
              <a:rPr lang="tr-TR" sz="2400" b="1" dirty="0"/>
              <a:t> </a:t>
            </a:r>
            <a:r>
              <a:rPr lang="en-US" sz="2400" b="1" dirty="0"/>
              <a:t>Signed Numbers</a:t>
            </a:r>
            <a:endParaRPr lang="tr-TR" sz="2400" dirty="0"/>
          </a:p>
          <a:p>
            <a:pPr marL="0" indent="0" algn="just">
              <a:buFontTx/>
              <a:buNone/>
            </a:pPr>
            <a:r>
              <a:rPr lang="en-US" sz="2400" b="1" dirty="0" smtClean="0">
                <a:solidFill>
                  <a:srgbClr val="FF0000"/>
                </a:solidFill>
              </a:rPr>
              <a:t>This Week</a:t>
            </a:r>
            <a:endParaRPr lang="tr-TR" sz="2400" b="1" dirty="0" smtClean="0">
              <a:solidFill>
                <a:srgbClr val="FF0000"/>
              </a:solidFill>
            </a:endParaRPr>
          </a:p>
          <a:p>
            <a:pPr marL="0" indent="0" algn="just"/>
            <a:r>
              <a:rPr lang="en-US" sz="2400" b="1" dirty="0" smtClean="0"/>
              <a:t> Floating Point Numbers</a:t>
            </a:r>
            <a:endParaRPr lang="tr-TR" sz="2400" b="1" dirty="0" smtClean="0"/>
          </a:p>
          <a:p>
            <a:pPr marL="0" indent="0" algn="just"/>
            <a:r>
              <a:rPr lang="tr-TR" sz="2400" b="1" dirty="0" smtClean="0"/>
              <a:t> </a:t>
            </a:r>
            <a:r>
              <a:rPr lang="en-US" sz="2400" b="1" dirty="0" smtClean="0"/>
              <a:t>Arithmetic Operations with Signed Numbers</a:t>
            </a:r>
            <a:endParaRPr lang="tr-TR" sz="2400" b="1" dirty="0" smtClean="0"/>
          </a:p>
          <a:p>
            <a:pPr marL="0" indent="0" algn="just">
              <a:buFontTx/>
              <a:buNone/>
            </a:pPr>
            <a:r>
              <a:rPr lang="tr-TR" sz="2400" b="1" dirty="0" smtClean="0"/>
              <a:t>	</a:t>
            </a:r>
            <a:r>
              <a:rPr lang="en-US" sz="2400" b="1" dirty="0" smtClean="0"/>
              <a:t>Addition and Subtraction</a:t>
            </a:r>
            <a:endParaRPr lang="tr-TR" sz="2400" dirty="0" smtClean="0"/>
          </a:p>
          <a:p>
            <a:pPr marL="0" indent="0" algn="just">
              <a:buFontTx/>
              <a:buNone/>
            </a:pPr>
            <a:r>
              <a:rPr lang="tr-TR" sz="2400" b="1" dirty="0" smtClean="0"/>
              <a:t>	</a:t>
            </a:r>
            <a:r>
              <a:rPr lang="en-US" sz="2400" b="1" dirty="0" smtClean="0"/>
              <a:t>Multiplication and Division</a:t>
            </a:r>
            <a:endParaRPr lang="tr-TR" sz="24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Altbilgi Yer Tutucusu"/>
          <p:cNvSpPr>
            <a:spLocks noGrp="1"/>
          </p:cNvSpPr>
          <p:nvPr>
            <p:ph type="ftr" sz="quarter" idx="10"/>
          </p:nvPr>
        </p:nvSpPr>
        <p:spPr>
          <a:noFill/>
        </p:spPr>
        <p:txBody>
          <a:bodyPr/>
          <a:lstStyle/>
          <a:p>
            <a:r>
              <a:rPr lang="en-US" dirty="0"/>
              <a:t>Logic Circuits</a:t>
            </a:r>
          </a:p>
        </p:txBody>
      </p:sp>
      <p:sp>
        <p:nvSpPr>
          <p:cNvPr id="11267" name="Rectangle 2"/>
          <p:cNvSpPr>
            <a:spLocks noGrp="1" noChangeArrowheads="1"/>
          </p:cNvSpPr>
          <p:nvPr>
            <p:ph type="title"/>
          </p:nvPr>
        </p:nvSpPr>
        <p:spPr/>
        <p:txBody>
          <a:bodyPr/>
          <a:lstStyle/>
          <a:p>
            <a:r>
              <a:rPr lang="en-US" sz="2400" b="1" dirty="0"/>
              <a:t>Arithmetic Operations on Signed Numbers</a:t>
            </a:r>
            <a:endParaRPr lang="tr-TR" sz="2400" b="1" dirty="0" smtClean="0"/>
          </a:p>
        </p:txBody>
      </p:sp>
      <p:sp>
        <p:nvSpPr>
          <p:cNvPr id="11268" name="Rectangle 3"/>
          <p:cNvSpPr>
            <a:spLocks noGrp="1" noChangeArrowheads="1"/>
          </p:cNvSpPr>
          <p:nvPr>
            <p:ph type="body" idx="1"/>
          </p:nvPr>
        </p:nvSpPr>
        <p:spPr>
          <a:xfrm>
            <a:off x="317500" y="941388"/>
            <a:ext cx="8375650" cy="5078412"/>
          </a:xfrm>
        </p:spPr>
        <p:txBody>
          <a:bodyPr/>
          <a:lstStyle/>
          <a:p>
            <a:pPr marL="0" indent="0" algn="just">
              <a:lnSpc>
                <a:spcPct val="80000"/>
              </a:lnSpc>
              <a:buFontTx/>
              <a:buNone/>
              <a:tabLst>
                <a:tab pos="984250" algn="l"/>
              </a:tabLst>
            </a:pPr>
            <a:r>
              <a:rPr lang="tr-TR" sz="2200" dirty="0" smtClean="0"/>
              <a:t>- </a:t>
            </a:r>
            <a:r>
              <a:rPr lang="en-US" sz="2200" dirty="0" smtClean="0"/>
              <a:t>In addition, we ignore the carry bit. But there are two exceptions. The first one is when we add two numbers together but the sum is negative, the second one is when we add two negative numbers together but the sum is positive. In both situations, there’s an overflow which means that we need an extra bit to represent the result.</a:t>
            </a:r>
            <a:endParaRPr lang="tr-TR" sz="2200" b="1" dirty="0" smtClean="0"/>
          </a:p>
          <a:p>
            <a:pPr marL="0" indent="0" algn="just">
              <a:lnSpc>
                <a:spcPct val="80000"/>
              </a:lnSpc>
              <a:buFontTx/>
              <a:buNone/>
              <a:tabLst>
                <a:tab pos="984250" algn="l"/>
              </a:tabLst>
            </a:pPr>
            <a:r>
              <a:rPr lang="en-US" sz="2200" b="1" dirty="0" smtClean="0"/>
              <a:t>Example</a:t>
            </a:r>
            <a:r>
              <a:rPr lang="tr-TR" sz="2200" b="1" dirty="0" smtClean="0"/>
              <a:t>: 0</a:t>
            </a:r>
            <a:r>
              <a:rPr lang="tr-TR" sz="2200" dirty="0" smtClean="0"/>
              <a:t>1101110   (110)</a:t>
            </a:r>
          </a:p>
          <a:p>
            <a:pPr marL="0" indent="0" algn="just">
              <a:lnSpc>
                <a:spcPct val="80000"/>
              </a:lnSpc>
              <a:buFontTx/>
              <a:buNone/>
              <a:tabLst>
                <a:tab pos="984250" algn="l"/>
              </a:tabLst>
            </a:pPr>
            <a:r>
              <a:rPr lang="en-US" sz="2200" dirty="0" smtClean="0"/>
              <a:t>    </a:t>
            </a:r>
            <a:r>
              <a:rPr lang="tr-TR" sz="2200" dirty="0" smtClean="0"/>
              <a:t>         +  </a:t>
            </a:r>
            <a:r>
              <a:rPr lang="tr-TR" sz="2200" b="1" dirty="0" smtClean="0"/>
              <a:t>0</a:t>
            </a:r>
            <a:r>
              <a:rPr lang="tr-TR" sz="2200" dirty="0" smtClean="0"/>
              <a:t>0011001    ( 25)</a:t>
            </a:r>
          </a:p>
          <a:p>
            <a:pPr marL="0" indent="0" algn="just">
              <a:lnSpc>
                <a:spcPct val="80000"/>
              </a:lnSpc>
              <a:buFontTx/>
              <a:buNone/>
              <a:tabLst>
                <a:tab pos="984250" algn="l"/>
              </a:tabLst>
            </a:pPr>
            <a:r>
              <a:rPr lang="tr-TR" sz="2200" dirty="0" smtClean="0"/>
              <a:t>             </a:t>
            </a:r>
            <a:r>
              <a:rPr lang="en-US" sz="2200" dirty="0" smtClean="0"/>
              <a:t>    </a:t>
            </a:r>
            <a:r>
              <a:rPr lang="tr-TR" sz="2200" b="1" dirty="0" smtClean="0"/>
              <a:t>1</a:t>
            </a:r>
            <a:r>
              <a:rPr lang="tr-TR" sz="2200" dirty="0" smtClean="0"/>
              <a:t>0000111   (</a:t>
            </a:r>
            <a:r>
              <a:rPr lang="en-US" sz="2200" dirty="0" smtClean="0"/>
              <a:t>overflow</a:t>
            </a:r>
            <a:r>
              <a:rPr lang="tr-TR" sz="2200" dirty="0" smtClean="0"/>
              <a:t>)</a:t>
            </a:r>
          </a:p>
          <a:p>
            <a:pPr marL="0" indent="0" algn="just">
              <a:lnSpc>
                <a:spcPct val="80000"/>
              </a:lnSpc>
              <a:buFontTx/>
              <a:buNone/>
              <a:tabLst>
                <a:tab pos="984250" algn="l"/>
              </a:tabLst>
            </a:pPr>
            <a:endParaRPr lang="tr-TR" sz="1000" dirty="0" smtClean="0"/>
          </a:p>
          <a:p>
            <a:pPr marL="0" indent="0" algn="just">
              <a:lnSpc>
                <a:spcPct val="80000"/>
              </a:lnSpc>
              <a:buFontTx/>
              <a:buNone/>
              <a:tabLst>
                <a:tab pos="984250" algn="l"/>
              </a:tabLst>
            </a:pPr>
            <a:r>
              <a:rPr lang="en-US" sz="2200" b="1" dirty="0" smtClean="0"/>
              <a:t>Subtraction on signed numbers </a:t>
            </a:r>
            <a:r>
              <a:rPr lang="en-US" sz="2200" dirty="0" smtClean="0"/>
              <a:t>is just a different form of addition</a:t>
            </a:r>
            <a:r>
              <a:rPr lang="tr-TR" sz="2200" dirty="0" smtClean="0"/>
              <a:t>. </a:t>
            </a:r>
            <a:r>
              <a:rPr lang="en-US" sz="2200" dirty="0" smtClean="0"/>
              <a:t>We convert the number to subtract to two’s complement form and add two numbers.</a:t>
            </a:r>
            <a:endParaRPr lang="tr-TR" sz="2200" b="1" dirty="0" smtClean="0"/>
          </a:p>
          <a:p>
            <a:pPr marL="0" indent="0" algn="just">
              <a:lnSpc>
                <a:spcPct val="80000"/>
              </a:lnSpc>
              <a:buFontTx/>
              <a:buNone/>
              <a:tabLst>
                <a:tab pos="984250" algn="l"/>
              </a:tabLst>
            </a:pPr>
            <a:r>
              <a:rPr lang="en-US" sz="2200" b="1" dirty="0" smtClean="0"/>
              <a:t>Example</a:t>
            </a:r>
            <a:r>
              <a:rPr lang="tr-TR" sz="2200" b="1" dirty="0" smtClean="0"/>
              <a:t>:  </a:t>
            </a:r>
            <a:r>
              <a:rPr lang="tr-TR" sz="2200" dirty="0" smtClean="0"/>
              <a:t>8-3 </a:t>
            </a:r>
            <a:r>
              <a:rPr lang="en-US" sz="2200" dirty="0" smtClean="0"/>
              <a:t>operation is performed as</a:t>
            </a:r>
            <a:r>
              <a:rPr lang="tr-TR" sz="2200" dirty="0" smtClean="0"/>
              <a:t> 8+(-3).</a:t>
            </a:r>
          </a:p>
          <a:p>
            <a:pPr marL="0" indent="0" algn="just">
              <a:lnSpc>
                <a:spcPct val="80000"/>
              </a:lnSpc>
              <a:buFontTx/>
              <a:buNone/>
              <a:tabLst>
                <a:tab pos="984250" algn="l"/>
              </a:tabLst>
            </a:pPr>
            <a:r>
              <a:rPr lang="tr-TR" sz="2200" dirty="0" smtClean="0"/>
              <a:t>	 00001000    (8)</a:t>
            </a:r>
          </a:p>
          <a:p>
            <a:pPr marL="0" indent="0" algn="just">
              <a:lnSpc>
                <a:spcPct val="80000"/>
              </a:lnSpc>
              <a:buFontTx/>
              <a:buNone/>
              <a:tabLst>
                <a:tab pos="984250" algn="l"/>
              </a:tabLst>
            </a:pPr>
            <a:r>
              <a:rPr lang="tr-TR" sz="2200" dirty="0" smtClean="0"/>
              <a:t>            + 11111101   (-3)</a:t>
            </a:r>
            <a:endParaRPr lang="tr-TR" sz="2200" b="1" dirty="0" smtClean="0"/>
          </a:p>
          <a:p>
            <a:pPr marL="0" indent="0" algn="just">
              <a:lnSpc>
                <a:spcPct val="80000"/>
              </a:lnSpc>
              <a:buFontTx/>
              <a:buNone/>
              <a:tabLst>
                <a:tab pos="984250" algn="l"/>
              </a:tabLst>
            </a:pPr>
            <a:r>
              <a:rPr lang="tr-TR" sz="2200" b="1" dirty="0" smtClean="0"/>
              <a:t>             1</a:t>
            </a:r>
            <a:r>
              <a:rPr lang="tr-TR" sz="2200" b="1" u="sng" dirty="0" smtClean="0"/>
              <a:t>0</a:t>
            </a:r>
            <a:r>
              <a:rPr lang="tr-TR" sz="2200" dirty="0" smtClean="0"/>
              <a:t>0000101    (5)</a:t>
            </a:r>
          </a:p>
        </p:txBody>
      </p:sp>
      <p:sp>
        <p:nvSpPr>
          <p:cNvPr id="11269" name="Line 4"/>
          <p:cNvSpPr>
            <a:spLocks noChangeShapeType="1"/>
          </p:cNvSpPr>
          <p:nvPr/>
        </p:nvSpPr>
        <p:spPr bwMode="auto">
          <a:xfrm>
            <a:off x="1410355" y="3008313"/>
            <a:ext cx="1308100" cy="0"/>
          </a:xfrm>
          <a:prstGeom prst="line">
            <a:avLst/>
          </a:prstGeom>
          <a:noFill/>
          <a:ln w="9525">
            <a:solidFill>
              <a:schemeClr val="tx1"/>
            </a:solidFill>
            <a:round/>
            <a:headEnd/>
            <a:tailEnd/>
          </a:ln>
        </p:spPr>
        <p:txBody>
          <a:bodyPr lIns="36000" tIns="36000" rIns="36000" bIns="36000"/>
          <a:lstStyle/>
          <a:p>
            <a:endParaRPr lang="tr-TR"/>
          </a:p>
        </p:txBody>
      </p:sp>
      <p:sp>
        <p:nvSpPr>
          <p:cNvPr id="11270" name="Line 5"/>
          <p:cNvSpPr>
            <a:spLocks noChangeShapeType="1"/>
          </p:cNvSpPr>
          <p:nvPr/>
        </p:nvSpPr>
        <p:spPr bwMode="auto">
          <a:xfrm>
            <a:off x="1252538" y="5368925"/>
            <a:ext cx="1308100"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en-US" dirty="0"/>
              <a:t>Logic Circuits</a:t>
            </a:r>
          </a:p>
        </p:txBody>
      </p:sp>
      <p:sp>
        <p:nvSpPr>
          <p:cNvPr id="12291" name="Rectangle 2"/>
          <p:cNvSpPr>
            <a:spLocks noGrp="1" noChangeArrowheads="1"/>
          </p:cNvSpPr>
          <p:nvPr>
            <p:ph type="title"/>
          </p:nvPr>
        </p:nvSpPr>
        <p:spPr/>
        <p:txBody>
          <a:bodyPr/>
          <a:lstStyle/>
          <a:p>
            <a:r>
              <a:rPr lang="en-US" dirty="0" smtClean="0"/>
              <a:t>Multiplication</a:t>
            </a:r>
            <a:endParaRPr lang="tr-TR" dirty="0" smtClean="0"/>
          </a:p>
        </p:txBody>
      </p:sp>
      <p:sp>
        <p:nvSpPr>
          <p:cNvPr id="12292" name="Rectangle 3"/>
          <p:cNvSpPr>
            <a:spLocks noGrp="1" noChangeArrowheads="1"/>
          </p:cNvSpPr>
          <p:nvPr>
            <p:ph type="body" idx="1"/>
          </p:nvPr>
        </p:nvSpPr>
        <p:spPr>
          <a:xfrm>
            <a:off x="317500" y="996950"/>
            <a:ext cx="8375650" cy="5078413"/>
          </a:xfrm>
        </p:spPr>
        <p:txBody>
          <a:bodyPr/>
          <a:lstStyle/>
          <a:p>
            <a:pPr marL="0" indent="0" algn="just">
              <a:lnSpc>
                <a:spcPct val="80000"/>
              </a:lnSpc>
              <a:buFontTx/>
              <a:buNone/>
            </a:pPr>
            <a:r>
              <a:rPr lang="en-US" sz="2200" b="1" dirty="0" smtClean="0"/>
              <a:t>Multiplication </a:t>
            </a:r>
            <a:r>
              <a:rPr lang="en-US" sz="2200" dirty="0" smtClean="0"/>
              <a:t>can be performed by adding the number to itself as many times as necessary.</a:t>
            </a:r>
            <a:r>
              <a:rPr lang="en-US" sz="2200" b="1" dirty="0"/>
              <a:t> </a:t>
            </a:r>
            <a:r>
              <a:rPr lang="en-US" sz="2200" dirty="0" smtClean="0"/>
              <a:t>For example, </a:t>
            </a:r>
            <a:r>
              <a:rPr lang="tr-TR" sz="2200" dirty="0" smtClean="0"/>
              <a:t>4×2 </a:t>
            </a:r>
            <a:r>
              <a:rPr lang="en-US" sz="2200" dirty="0" smtClean="0"/>
              <a:t>is considered as </a:t>
            </a:r>
            <a:r>
              <a:rPr lang="tr-TR" sz="2200" dirty="0" smtClean="0"/>
              <a:t>4+4.</a:t>
            </a:r>
            <a:r>
              <a:rPr lang="en-US" sz="2200" dirty="0" smtClean="0"/>
              <a:t> But if we need to do too many additions,</a:t>
            </a:r>
            <a:r>
              <a:rPr lang="tr-TR" sz="2200" dirty="0" smtClean="0"/>
              <a:t> </a:t>
            </a:r>
            <a:r>
              <a:rPr lang="en-US" sz="2200" dirty="0" smtClean="0"/>
              <a:t>then it would be too hard. So, we do partial multiplication.</a:t>
            </a:r>
            <a:endParaRPr lang="tr-TR" sz="2200" dirty="0" smtClean="0"/>
          </a:p>
          <a:p>
            <a:pPr marL="0" indent="0" algn="just">
              <a:lnSpc>
                <a:spcPct val="80000"/>
              </a:lnSpc>
              <a:buFontTx/>
              <a:buNone/>
            </a:pPr>
            <a:endParaRPr lang="tr-TR" sz="2200" dirty="0" smtClean="0"/>
          </a:p>
          <a:p>
            <a:pPr marL="0" indent="0" algn="just">
              <a:lnSpc>
                <a:spcPct val="80000"/>
              </a:lnSpc>
              <a:buFontTx/>
              <a:buNone/>
            </a:pPr>
            <a:r>
              <a:rPr lang="tr-TR" sz="2200" dirty="0" smtClean="0"/>
              <a:t>- </a:t>
            </a:r>
            <a:r>
              <a:rPr lang="en-US" sz="2200" dirty="0" smtClean="0"/>
              <a:t>First, we check if both numbers have the same sign. If both numbers are negative or positive, the product is positive.</a:t>
            </a:r>
            <a:r>
              <a:rPr lang="tr-TR" sz="2200" dirty="0" smtClean="0"/>
              <a:t> </a:t>
            </a:r>
          </a:p>
          <a:p>
            <a:pPr marL="0" indent="0" algn="just">
              <a:lnSpc>
                <a:spcPct val="80000"/>
              </a:lnSpc>
              <a:buFontTx/>
              <a:buNone/>
            </a:pPr>
            <a:r>
              <a:rPr lang="tr-TR" sz="2200" dirty="0" smtClean="0"/>
              <a:t>- </a:t>
            </a:r>
            <a:r>
              <a:rPr lang="en-US" sz="2200" dirty="0" smtClean="0"/>
              <a:t>Then, we convert negative numbers to positive.</a:t>
            </a:r>
            <a:endParaRPr lang="tr-TR" sz="2200" dirty="0" smtClean="0"/>
          </a:p>
          <a:p>
            <a:pPr marL="0" indent="0" algn="just">
              <a:lnSpc>
                <a:spcPct val="80000"/>
              </a:lnSpc>
              <a:buFontTx/>
              <a:buNone/>
            </a:pPr>
            <a:r>
              <a:rPr lang="tr-TR" sz="2200" dirty="0" smtClean="0"/>
              <a:t>- </a:t>
            </a:r>
            <a:r>
              <a:rPr lang="en-US" sz="2200" dirty="0" smtClean="0"/>
              <a:t>Then, starting from LSB of the first number and we calculate the partial products. We shift second partial product left by 1 bit, third partial product by 2 bits, and so on.</a:t>
            </a:r>
            <a:endParaRPr lang="tr-TR" sz="2200" dirty="0" smtClean="0"/>
          </a:p>
          <a:p>
            <a:pPr marL="0" indent="0" algn="just">
              <a:lnSpc>
                <a:spcPct val="80000"/>
              </a:lnSpc>
              <a:buFontTx/>
              <a:buNone/>
            </a:pPr>
            <a:r>
              <a:rPr lang="tr-TR" sz="2200" dirty="0" smtClean="0"/>
              <a:t>- </a:t>
            </a:r>
            <a:r>
              <a:rPr lang="en-US" sz="2200" dirty="0" smtClean="0"/>
              <a:t>Then, we add all the partial products together and find the absolute value of the product.</a:t>
            </a:r>
            <a:endParaRPr lang="tr-TR" sz="2200" dirty="0" smtClean="0"/>
          </a:p>
          <a:p>
            <a:pPr marL="0" indent="0" algn="just">
              <a:lnSpc>
                <a:spcPct val="80000"/>
              </a:lnSpc>
              <a:buFontTx/>
              <a:buChar char="-"/>
            </a:pPr>
            <a:r>
              <a:rPr lang="tr-TR" sz="2200" dirty="0" smtClean="0"/>
              <a:t> </a:t>
            </a:r>
            <a:r>
              <a:rPr lang="en-US" sz="2200" dirty="0" smtClean="0"/>
              <a:t>Then, from the first step, if the product must be negative, we convert the number to two’s complement form. If the product must be positive, we leave the result as it is. Then we add a sign bit to the left.</a:t>
            </a:r>
            <a:endParaRPr lang="tr-TR" sz="2200" dirty="0" smtClean="0"/>
          </a:p>
          <a:p>
            <a:pPr marL="0" indent="0" algn="just">
              <a:lnSpc>
                <a:spcPct val="80000"/>
              </a:lnSpc>
              <a:buFontTx/>
              <a:buChar char="-"/>
            </a:pPr>
            <a:endParaRPr lang="tr-TR"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en-US" dirty="0"/>
              <a:t>Logic Circuits</a:t>
            </a:r>
          </a:p>
        </p:txBody>
      </p:sp>
      <p:sp>
        <p:nvSpPr>
          <p:cNvPr id="13315" name="Rectangle 2"/>
          <p:cNvSpPr>
            <a:spLocks noGrp="1" noChangeArrowheads="1"/>
          </p:cNvSpPr>
          <p:nvPr>
            <p:ph type="title"/>
          </p:nvPr>
        </p:nvSpPr>
        <p:spPr/>
        <p:txBody>
          <a:bodyPr/>
          <a:lstStyle/>
          <a:p>
            <a:r>
              <a:rPr lang="en-US" sz="2400" dirty="0" smtClean="0"/>
              <a:t>Multiplication</a:t>
            </a:r>
            <a:endParaRPr lang="tr-TR" dirty="0" smtClean="0"/>
          </a:p>
        </p:txBody>
      </p:sp>
      <p:sp>
        <p:nvSpPr>
          <p:cNvPr id="13316" name="Rectangle 3"/>
          <p:cNvSpPr>
            <a:spLocks noGrp="1" noChangeArrowheads="1"/>
          </p:cNvSpPr>
          <p:nvPr>
            <p:ph type="body" idx="1"/>
          </p:nvPr>
        </p:nvSpPr>
        <p:spPr>
          <a:xfrm>
            <a:off x="317500" y="927100"/>
            <a:ext cx="8375650" cy="5078413"/>
          </a:xfrm>
        </p:spPr>
        <p:txBody>
          <a:bodyPr/>
          <a:lstStyle/>
          <a:p>
            <a:pPr marL="0" indent="0" algn="just">
              <a:lnSpc>
                <a:spcPct val="80000"/>
              </a:lnSpc>
              <a:buFontTx/>
              <a:buChar char="-"/>
            </a:pPr>
            <a:endParaRPr lang="tr-TR" sz="1600" dirty="0" smtClean="0"/>
          </a:p>
          <a:p>
            <a:pPr marL="0" indent="0">
              <a:lnSpc>
                <a:spcPct val="80000"/>
              </a:lnSpc>
              <a:buFontTx/>
              <a:buNone/>
            </a:pPr>
            <a:r>
              <a:rPr lang="en-US" sz="2000" b="1" dirty="0" smtClean="0"/>
              <a:t>Example</a:t>
            </a:r>
            <a:r>
              <a:rPr lang="tr-TR" sz="2000" b="1" dirty="0" smtClean="0"/>
              <a:t>: </a:t>
            </a:r>
            <a:r>
              <a:rPr lang="en-US" sz="2000" dirty="0" smtClean="0"/>
              <a:t>Let’s calculate </a:t>
            </a:r>
            <a:r>
              <a:rPr lang="tr-TR" sz="2000" dirty="0" smtClean="0"/>
              <a:t>25×(-4)</a:t>
            </a:r>
          </a:p>
          <a:p>
            <a:pPr marL="0" indent="0">
              <a:lnSpc>
                <a:spcPct val="80000"/>
              </a:lnSpc>
              <a:buFontTx/>
              <a:buNone/>
            </a:pPr>
            <a:r>
              <a:rPr lang="tr-TR" sz="2000" dirty="0" smtClean="0"/>
              <a:t>	 11001</a:t>
            </a:r>
          </a:p>
          <a:p>
            <a:pPr marL="0" indent="0">
              <a:lnSpc>
                <a:spcPct val="80000"/>
              </a:lnSpc>
              <a:buFontTx/>
              <a:buNone/>
            </a:pPr>
            <a:r>
              <a:rPr lang="tr-TR" sz="2000" dirty="0" smtClean="0"/>
              <a:t>	×  100	-4</a:t>
            </a:r>
            <a:r>
              <a:rPr lang="en-US" sz="2000" dirty="0" smtClean="0"/>
              <a:t> converted to 4</a:t>
            </a:r>
            <a:endParaRPr lang="tr-TR" sz="2000" b="1" dirty="0" smtClean="0"/>
          </a:p>
          <a:p>
            <a:pPr marL="0" indent="0">
              <a:lnSpc>
                <a:spcPct val="80000"/>
              </a:lnSpc>
              <a:buFontTx/>
              <a:buNone/>
            </a:pPr>
            <a:r>
              <a:rPr lang="tr-TR" sz="2000" b="1" dirty="0" smtClean="0"/>
              <a:t> 	</a:t>
            </a:r>
            <a:r>
              <a:rPr lang="tr-TR" sz="2000" dirty="0" smtClean="0"/>
              <a:t>00000	</a:t>
            </a:r>
            <a:r>
              <a:rPr lang="en-US" sz="2000" dirty="0" smtClean="0"/>
              <a:t>1</a:t>
            </a:r>
            <a:r>
              <a:rPr lang="en-US" sz="2000" baseline="30000" dirty="0" smtClean="0"/>
              <a:t>st</a:t>
            </a:r>
            <a:r>
              <a:rPr lang="en-US" sz="2000" dirty="0" smtClean="0"/>
              <a:t> partial product</a:t>
            </a:r>
            <a:endParaRPr lang="tr-TR" sz="2000" dirty="0" smtClean="0"/>
          </a:p>
          <a:p>
            <a:pPr marL="0" indent="0">
              <a:lnSpc>
                <a:spcPct val="80000"/>
              </a:lnSpc>
              <a:buFontTx/>
              <a:buNone/>
            </a:pPr>
            <a:r>
              <a:rPr lang="tr-TR" sz="2000" dirty="0" smtClean="0"/>
              <a:t>         + 00000	</a:t>
            </a:r>
            <a:r>
              <a:rPr lang="en-US" sz="2000" dirty="0" smtClean="0"/>
              <a:t>2</a:t>
            </a:r>
            <a:r>
              <a:rPr lang="en-US" sz="2000" baseline="30000" dirty="0" smtClean="0"/>
              <a:t>nd</a:t>
            </a:r>
            <a:r>
              <a:rPr lang="en-US" sz="2000" dirty="0" smtClean="0"/>
              <a:t> partial product (shifted left by 1 bit)</a:t>
            </a:r>
            <a:endParaRPr lang="tr-TR" sz="2000" dirty="0" smtClean="0"/>
          </a:p>
          <a:p>
            <a:pPr marL="0" indent="0">
              <a:lnSpc>
                <a:spcPct val="80000"/>
              </a:lnSpc>
              <a:buFontTx/>
              <a:buNone/>
            </a:pPr>
            <a:r>
              <a:rPr lang="tr-TR" sz="2000" dirty="0" smtClean="0"/>
              <a:t>            000000	</a:t>
            </a:r>
            <a:r>
              <a:rPr lang="en-US" sz="2000" dirty="0" smtClean="0"/>
              <a:t>subtotal</a:t>
            </a:r>
            <a:endParaRPr lang="tr-TR" sz="2000" dirty="0" smtClean="0"/>
          </a:p>
          <a:p>
            <a:pPr marL="0" indent="0">
              <a:lnSpc>
                <a:spcPct val="80000"/>
              </a:lnSpc>
              <a:buFontTx/>
              <a:buNone/>
            </a:pPr>
            <a:r>
              <a:rPr lang="tr-TR" sz="2000" dirty="0" smtClean="0"/>
              <a:t>       + 11001	</a:t>
            </a:r>
            <a:r>
              <a:rPr lang="en-US" sz="2000" dirty="0" smtClean="0"/>
              <a:t>3</a:t>
            </a:r>
            <a:r>
              <a:rPr lang="en-US" sz="2000" baseline="30000" dirty="0" smtClean="0"/>
              <a:t>rd</a:t>
            </a:r>
            <a:r>
              <a:rPr lang="en-US" sz="2000" dirty="0" smtClean="0"/>
              <a:t> partial product (shifted left by 2 bits)</a:t>
            </a:r>
            <a:endParaRPr lang="tr-TR" sz="2000" dirty="0" smtClean="0"/>
          </a:p>
          <a:p>
            <a:pPr marL="0" indent="0">
              <a:lnSpc>
                <a:spcPct val="80000"/>
              </a:lnSpc>
              <a:buFontTx/>
              <a:buNone/>
            </a:pPr>
            <a:r>
              <a:rPr lang="tr-TR" sz="2000" dirty="0" smtClean="0"/>
              <a:t>          1100100	</a:t>
            </a:r>
            <a:r>
              <a:rPr lang="en-US" sz="2000" dirty="0" smtClean="0"/>
              <a:t>absolute value of the product</a:t>
            </a:r>
            <a:endParaRPr lang="tr-TR" sz="2000" dirty="0" smtClean="0"/>
          </a:p>
        </p:txBody>
      </p:sp>
      <p:sp>
        <p:nvSpPr>
          <p:cNvPr id="13317" name="Line 4"/>
          <p:cNvSpPr>
            <a:spLocks noChangeShapeType="1"/>
          </p:cNvSpPr>
          <p:nvPr/>
        </p:nvSpPr>
        <p:spPr bwMode="auto">
          <a:xfrm>
            <a:off x="1379538" y="2082800"/>
            <a:ext cx="528637" cy="0"/>
          </a:xfrm>
          <a:prstGeom prst="line">
            <a:avLst/>
          </a:prstGeom>
          <a:noFill/>
          <a:ln w="9525">
            <a:solidFill>
              <a:schemeClr val="tx1"/>
            </a:solidFill>
            <a:round/>
            <a:headEnd/>
            <a:tailEnd/>
          </a:ln>
        </p:spPr>
        <p:txBody>
          <a:bodyPr lIns="36000" tIns="36000" rIns="36000" bIns="36000"/>
          <a:lstStyle/>
          <a:p>
            <a:endParaRPr lang="tr-TR"/>
          </a:p>
        </p:txBody>
      </p:sp>
      <p:sp>
        <p:nvSpPr>
          <p:cNvPr id="13318" name="Line 5"/>
          <p:cNvSpPr>
            <a:spLocks noChangeShapeType="1"/>
          </p:cNvSpPr>
          <p:nvPr/>
        </p:nvSpPr>
        <p:spPr bwMode="auto">
          <a:xfrm>
            <a:off x="1166813" y="2687638"/>
            <a:ext cx="703262" cy="0"/>
          </a:xfrm>
          <a:prstGeom prst="line">
            <a:avLst/>
          </a:prstGeom>
          <a:noFill/>
          <a:ln w="9525">
            <a:solidFill>
              <a:schemeClr val="tx1"/>
            </a:solidFill>
            <a:round/>
            <a:headEnd/>
            <a:tailEnd/>
          </a:ln>
        </p:spPr>
        <p:txBody>
          <a:bodyPr lIns="36000" tIns="36000" rIns="36000" bIns="36000"/>
          <a:lstStyle/>
          <a:p>
            <a:endParaRPr lang="tr-TR"/>
          </a:p>
        </p:txBody>
      </p:sp>
      <p:sp>
        <p:nvSpPr>
          <p:cNvPr id="13319" name="Line 6"/>
          <p:cNvSpPr>
            <a:spLocks noChangeShapeType="1"/>
          </p:cNvSpPr>
          <p:nvPr/>
        </p:nvSpPr>
        <p:spPr bwMode="auto">
          <a:xfrm>
            <a:off x="941388" y="3290888"/>
            <a:ext cx="927100" cy="0"/>
          </a:xfrm>
          <a:prstGeom prst="line">
            <a:avLst/>
          </a:prstGeom>
          <a:noFill/>
          <a:ln w="9525">
            <a:solidFill>
              <a:schemeClr val="tx1"/>
            </a:solidFill>
            <a:round/>
            <a:headEnd/>
            <a:tailEnd/>
          </a:ln>
        </p:spPr>
        <p:txBody>
          <a:bodyPr lIns="36000" tIns="36000" rIns="36000" bIns="36000"/>
          <a:lstStyle/>
          <a:p>
            <a:endParaRPr lang="tr-TR"/>
          </a:p>
        </p:txBody>
      </p:sp>
      <p:sp>
        <p:nvSpPr>
          <p:cNvPr id="13320" name="Text Box 7"/>
          <p:cNvSpPr txBox="1">
            <a:spLocks noChangeArrowheads="1"/>
          </p:cNvSpPr>
          <p:nvPr/>
        </p:nvSpPr>
        <p:spPr bwMode="auto">
          <a:xfrm>
            <a:off x="506413" y="3978275"/>
            <a:ext cx="8047037" cy="1611586"/>
          </a:xfrm>
          <a:prstGeom prst="rect">
            <a:avLst/>
          </a:prstGeom>
          <a:noFill/>
          <a:ln w="9525">
            <a:noFill/>
            <a:miter lim="800000"/>
            <a:headEnd/>
            <a:tailEnd/>
          </a:ln>
        </p:spPr>
        <p:txBody>
          <a:bodyPr lIns="36000" tIns="36000" rIns="36000" bIns="36000">
            <a:spAutoFit/>
          </a:bodyPr>
          <a:lstStyle/>
          <a:p>
            <a:pPr algn="just"/>
            <a:r>
              <a:rPr lang="en-US" sz="2000" b="0" dirty="0" smtClean="0"/>
              <a:t>Since the product must be negative, we convert the result to two’s complement form.</a:t>
            </a:r>
            <a:endParaRPr lang="tr-TR" sz="2000" b="0" dirty="0"/>
          </a:p>
          <a:p>
            <a:pPr algn="just"/>
            <a:endParaRPr lang="tr-TR" sz="2000" b="0" dirty="0"/>
          </a:p>
          <a:p>
            <a:pPr algn="just"/>
            <a:r>
              <a:rPr lang="en-US" sz="2000" b="0" dirty="0" smtClean="0"/>
              <a:t>Two’s complement of </a:t>
            </a:r>
            <a:r>
              <a:rPr lang="tr-TR" sz="2000" b="0" dirty="0" smtClean="0"/>
              <a:t>1100100</a:t>
            </a:r>
            <a:r>
              <a:rPr lang="tr-TR" sz="2000" b="0" baseline="-25000" dirty="0" smtClean="0"/>
              <a:t>2</a:t>
            </a:r>
            <a:r>
              <a:rPr lang="en-US" sz="2000" b="0" baseline="-25000" dirty="0" smtClean="0"/>
              <a:t> </a:t>
            </a:r>
            <a:r>
              <a:rPr lang="en-US" sz="2000" b="0" dirty="0" smtClean="0"/>
              <a:t>is </a:t>
            </a:r>
            <a:r>
              <a:rPr lang="tr-TR" sz="2000" b="0" dirty="0" smtClean="0"/>
              <a:t>0011100</a:t>
            </a:r>
            <a:r>
              <a:rPr lang="tr-TR" sz="2000" b="0" baseline="-25000" dirty="0" smtClean="0"/>
              <a:t>2</a:t>
            </a:r>
            <a:r>
              <a:rPr lang="en-US" sz="2000" b="0" dirty="0" smtClean="0"/>
              <a:t>.</a:t>
            </a:r>
            <a:endParaRPr lang="en-US" sz="2000" b="0" dirty="0"/>
          </a:p>
          <a:p>
            <a:pPr algn="just"/>
            <a:r>
              <a:rPr lang="en-US" sz="2000" b="0" dirty="0" smtClean="0"/>
              <a:t>Eventually, we add a sign bit and get the final product: </a:t>
            </a:r>
            <a:r>
              <a:rPr lang="en-US" sz="2000" b="0" dirty="0" smtClean="0">
                <a:solidFill>
                  <a:srgbClr val="FF0000"/>
                </a:solidFill>
              </a:rPr>
              <a:t>1</a:t>
            </a:r>
            <a:r>
              <a:rPr lang="tr-TR" sz="2000" b="0" dirty="0" smtClean="0"/>
              <a:t>0011100</a:t>
            </a:r>
            <a:r>
              <a:rPr lang="tr-TR" sz="2000" b="0" baseline="-25000" dirty="0" smtClean="0"/>
              <a:t>2</a:t>
            </a:r>
            <a:r>
              <a:rPr lang="en-US" sz="2000" b="0" dirty="0" smtClean="0"/>
              <a:t>.</a:t>
            </a:r>
            <a:endParaRPr lang="tr-TR" sz="2000" b="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Altbilgi Yer Tutucusu"/>
          <p:cNvSpPr>
            <a:spLocks noGrp="1"/>
          </p:cNvSpPr>
          <p:nvPr>
            <p:ph type="ftr" sz="quarter" idx="10"/>
          </p:nvPr>
        </p:nvSpPr>
        <p:spPr>
          <a:noFill/>
        </p:spPr>
        <p:txBody>
          <a:bodyPr/>
          <a:lstStyle/>
          <a:p>
            <a:r>
              <a:rPr lang="en-US" dirty="0"/>
              <a:t>Logic Circuits</a:t>
            </a:r>
          </a:p>
        </p:txBody>
      </p:sp>
      <p:sp>
        <p:nvSpPr>
          <p:cNvPr id="14339" name="Rectangle 2"/>
          <p:cNvSpPr>
            <a:spLocks noGrp="1" noChangeArrowheads="1"/>
          </p:cNvSpPr>
          <p:nvPr>
            <p:ph type="title"/>
          </p:nvPr>
        </p:nvSpPr>
        <p:spPr/>
        <p:txBody>
          <a:bodyPr/>
          <a:lstStyle/>
          <a:p>
            <a:r>
              <a:rPr lang="en-US" sz="2400" b="1" dirty="0" smtClean="0"/>
              <a:t>Division</a:t>
            </a:r>
            <a:endParaRPr lang="tr-TR" sz="2400" b="1" dirty="0" smtClean="0"/>
          </a:p>
        </p:txBody>
      </p:sp>
      <p:sp>
        <p:nvSpPr>
          <p:cNvPr id="14340" name="Rectangle 3"/>
          <p:cNvSpPr>
            <a:spLocks noGrp="1" noChangeArrowheads="1"/>
          </p:cNvSpPr>
          <p:nvPr>
            <p:ph type="body" idx="1"/>
          </p:nvPr>
        </p:nvSpPr>
        <p:spPr>
          <a:xfrm>
            <a:off x="331788" y="984250"/>
            <a:ext cx="8375650" cy="5078413"/>
          </a:xfrm>
        </p:spPr>
        <p:txBody>
          <a:bodyPr/>
          <a:lstStyle/>
          <a:p>
            <a:pPr marL="0" indent="0" algn="just">
              <a:lnSpc>
                <a:spcPct val="80000"/>
              </a:lnSpc>
              <a:buFontTx/>
              <a:buNone/>
            </a:pPr>
            <a:r>
              <a:rPr lang="en-US" sz="2200" b="1" dirty="0" smtClean="0"/>
              <a:t>Division</a:t>
            </a:r>
            <a:r>
              <a:rPr lang="tr-TR" sz="2200" dirty="0" smtClean="0"/>
              <a:t> </a:t>
            </a:r>
            <a:r>
              <a:rPr lang="en-US" sz="2200" dirty="0" smtClean="0"/>
              <a:t>can be performed with subtraction</a:t>
            </a:r>
            <a:r>
              <a:rPr lang="tr-TR" sz="2200" dirty="0" smtClean="0"/>
              <a:t>. </a:t>
            </a:r>
            <a:r>
              <a:rPr lang="en-US" sz="2200" dirty="0" smtClean="0"/>
              <a:t>As we know, subtraction is performed by addition</a:t>
            </a:r>
            <a:r>
              <a:rPr lang="tr-TR" sz="2200" dirty="0" smtClean="0"/>
              <a:t>.</a:t>
            </a:r>
            <a:r>
              <a:rPr lang="en-US" sz="2200" dirty="0" smtClean="0"/>
              <a:t> So, division can also be performed by addition. The quotient can be calculated by subtracting the divisor from the dividend multiple times</a:t>
            </a:r>
            <a:r>
              <a:rPr lang="tr-TR" sz="2200" dirty="0" smtClean="0"/>
              <a:t>.</a:t>
            </a:r>
            <a:r>
              <a:rPr lang="en-US" sz="2200" dirty="0" smtClean="0"/>
              <a:t> The number of subtraction operations gives us the quotient. We do the division operation as follows:</a:t>
            </a:r>
            <a:endParaRPr lang="tr-TR" sz="2200" dirty="0" smtClean="0"/>
          </a:p>
          <a:p>
            <a:pPr marL="0" indent="0" algn="just">
              <a:lnSpc>
                <a:spcPct val="80000"/>
              </a:lnSpc>
              <a:buFontTx/>
              <a:buNone/>
            </a:pPr>
            <a:r>
              <a:rPr lang="tr-TR" sz="2200" dirty="0" smtClean="0"/>
              <a:t>-</a:t>
            </a:r>
            <a:r>
              <a:rPr lang="en-US" sz="2200" dirty="0" smtClean="0"/>
              <a:t> First, we check both numbers have the same sign and detect the sign of the result.</a:t>
            </a:r>
          </a:p>
          <a:p>
            <a:pPr marL="0" indent="0" algn="just">
              <a:lnSpc>
                <a:spcPct val="80000"/>
              </a:lnSpc>
              <a:buFontTx/>
              <a:buNone/>
            </a:pPr>
            <a:r>
              <a:rPr lang="tr-TR" sz="2200" b="1" dirty="0" smtClean="0"/>
              <a:t>- </a:t>
            </a:r>
            <a:r>
              <a:rPr lang="en-US" sz="2200" dirty="0" smtClean="0"/>
              <a:t>Then, we convert negative numbers to positive.</a:t>
            </a:r>
            <a:endParaRPr lang="tr-TR" sz="2200" dirty="0" smtClean="0"/>
          </a:p>
          <a:p>
            <a:pPr marL="0" indent="0" algn="just">
              <a:lnSpc>
                <a:spcPct val="80000"/>
              </a:lnSpc>
              <a:buFontTx/>
              <a:buNone/>
            </a:pPr>
            <a:r>
              <a:rPr lang="tr-TR" sz="2200" dirty="0" smtClean="0"/>
              <a:t>- </a:t>
            </a:r>
            <a:r>
              <a:rPr lang="en-US" sz="2200" dirty="0" smtClean="0"/>
              <a:t>Then, we assign 0 to quotient.</a:t>
            </a:r>
            <a:endParaRPr lang="tr-TR" sz="2200" dirty="0" smtClean="0"/>
          </a:p>
          <a:p>
            <a:pPr marL="0" indent="0" algn="just">
              <a:lnSpc>
                <a:spcPct val="80000"/>
              </a:lnSpc>
              <a:buFontTx/>
              <a:buNone/>
            </a:pPr>
            <a:r>
              <a:rPr lang="tr-TR" sz="2200" dirty="0" smtClean="0"/>
              <a:t>-</a:t>
            </a:r>
            <a:r>
              <a:rPr lang="en-US" sz="2200" dirty="0" smtClean="0"/>
              <a:t> Then, we subtract the divisor from the dividend.</a:t>
            </a:r>
            <a:r>
              <a:rPr lang="tr-TR" sz="2200" dirty="0" smtClean="0"/>
              <a:t> </a:t>
            </a:r>
            <a:r>
              <a:rPr lang="en-US" sz="2200" dirty="0" smtClean="0"/>
              <a:t>We get the partial remainder and increase quotient by 1.</a:t>
            </a:r>
            <a:r>
              <a:rPr lang="tr-TR" sz="2200" dirty="0" smtClean="0"/>
              <a:t> </a:t>
            </a:r>
            <a:r>
              <a:rPr lang="en-US" sz="2200" dirty="0" smtClean="0"/>
              <a:t>If the partial remainder is positive, then the division is considered as complete. If the partial remainder is negative, we proceed to the next step</a:t>
            </a:r>
            <a:r>
              <a:rPr lang="tr-TR" sz="2200" dirty="0" smtClean="0"/>
              <a:t>.</a:t>
            </a:r>
          </a:p>
          <a:p>
            <a:pPr marL="0" indent="0" algn="just">
              <a:lnSpc>
                <a:spcPct val="80000"/>
              </a:lnSpc>
              <a:buFontTx/>
              <a:buNone/>
            </a:pPr>
            <a:r>
              <a:rPr lang="tr-TR" sz="2200" dirty="0" smtClean="0"/>
              <a:t>- </a:t>
            </a:r>
            <a:r>
              <a:rPr lang="en-US" sz="2200" dirty="0" smtClean="0"/>
              <a:t>We subtract the divisor from the partial remainder and increase quotient by 1. If the result is positive, then we repeat the same operation with the next partial remainder. If the result is 0 or negative, then the operation is considered as complete.</a:t>
            </a:r>
            <a:endParaRPr lang="tr-TR"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Altbilgi Yer Tutucusu"/>
          <p:cNvSpPr>
            <a:spLocks noGrp="1"/>
          </p:cNvSpPr>
          <p:nvPr>
            <p:ph type="ftr" sz="quarter" idx="10"/>
          </p:nvPr>
        </p:nvSpPr>
        <p:spPr>
          <a:noFill/>
        </p:spPr>
        <p:txBody>
          <a:bodyPr/>
          <a:lstStyle/>
          <a:p>
            <a:r>
              <a:rPr lang="en-US" dirty="0"/>
              <a:t>Logic Circuits</a:t>
            </a:r>
          </a:p>
        </p:txBody>
      </p:sp>
      <p:sp>
        <p:nvSpPr>
          <p:cNvPr id="15363" name="Rectangle 2"/>
          <p:cNvSpPr>
            <a:spLocks noGrp="1" noChangeArrowheads="1"/>
          </p:cNvSpPr>
          <p:nvPr>
            <p:ph type="title"/>
          </p:nvPr>
        </p:nvSpPr>
        <p:spPr/>
        <p:txBody>
          <a:bodyPr/>
          <a:lstStyle/>
          <a:p>
            <a:r>
              <a:rPr lang="en-US" sz="2400" b="1" dirty="0" smtClean="0"/>
              <a:t>Division</a:t>
            </a:r>
            <a:endParaRPr lang="tr-TR" sz="2400" b="1" dirty="0" smtClean="0"/>
          </a:p>
        </p:txBody>
      </p:sp>
      <p:sp>
        <p:nvSpPr>
          <p:cNvPr id="15364" name="Rectangle 3"/>
          <p:cNvSpPr>
            <a:spLocks noGrp="1" noChangeArrowheads="1"/>
          </p:cNvSpPr>
          <p:nvPr>
            <p:ph type="body" idx="1"/>
          </p:nvPr>
        </p:nvSpPr>
        <p:spPr>
          <a:xfrm>
            <a:off x="374650" y="930275"/>
            <a:ext cx="8375650" cy="5470525"/>
          </a:xfrm>
        </p:spPr>
        <p:txBody>
          <a:bodyPr/>
          <a:lstStyle/>
          <a:p>
            <a:pPr marL="0" indent="0" algn="just">
              <a:lnSpc>
                <a:spcPct val="80000"/>
              </a:lnSpc>
              <a:buFontTx/>
              <a:buNone/>
            </a:pPr>
            <a:r>
              <a:rPr lang="en-US" sz="2000" b="1" dirty="0" smtClean="0"/>
              <a:t>Example</a:t>
            </a:r>
            <a:r>
              <a:rPr lang="tr-TR" sz="2000" b="1" dirty="0" smtClean="0"/>
              <a:t>: </a:t>
            </a:r>
            <a:r>
              <a:rPr lang="en-US" sz="2000" dirty="0" smtClean="0"/>
              <a:t>Let’s do the operation </a:t>
            </a:r>
            <a:r>
              <a:rPr lang="tr-TR" sz="2000" dirty="0" smtClean="0"/>
              <a:t>25/6</a:t>
            </a:r>
            <a:r>
              <a:rPr lang="en-US" sz="2000" dirty="0" smtClean="0"/>
              <a:t>.</a:t>
            </a:r>
            <a:endParaRPr lang="tr-TR" sz="2000" dirty="0" smtClean="0"/>
          </a:p>
          <a:p>
            <a:pPr marL="0" indent="0" algn="just">
              <a:lnSpc>
                <a:spcPct val="80000"/>
              </a:lnSpc>
              <a:buFontTx/>
              <a:buNone/>
            </a:pPr>
            <a:r>
              <a:rPr lang="en-US" sz="2000" dirty="0" smtClean="0"/>
              <a:t>Since both numbers are positive, the result should be positive.</a:t>
            </a:r>
            <a:endParaRPr lang="tr-TR" sz="2000" dirty="0" smtClean="0"/>
          </a:p>
          <a:p>
            <a:pPr marL="0" indent="0" algn="just">
              <a:lnSpc>
                <a:spcPct val="80000"/>
              </a:lnSpc>
              <a:buFontTx/>
              <a:buNone/>
            </a:pPr>
            <a:endParaRPr lang="tr-TR" sz="1000" dirty="0" smtClean="0"/>
          </a:p>
          <a:p>
            <a:pPr marL="0" indent="0" algn="just">
              <a:lnSpc>
                <a:spcPct val="80000"/>
              </a:lnSpc>
              <a:buFontTx/>
              <a:buNone/>
            </a:pPr>
            <a:r>
              <a:rPr lang="tr-TR" sz="2000" dirty="0" smtClean="0"/>
              <a:t>25 = 00011001</a:t>
            </a:r>
            <a:r>
              <a:rPr lang="tr-TR" sz="2000" baseline="-25000" dirty="0" smtClean="0"/>
              <a:t>2</a:t>
            </a:r>
            <a:r>
              <a:rPr lang="tr-TR" sz="2000" dirty="0" smtClean="0"/>
              <a:t> </a:t>
            </a:r>
            <a:r>
              <a:rPr lang="en-US" sz="2000" dirty="0" smtClean="0"/>
              <a:t>and </a:t>
            </a:r>
            <a:r>
              <a:rPr lang="tr-TR" sz="2000" dirty="0" smtClean="0"/>
              <a:t>6 = 00000110</a:t>
            </a:r>
            <a:r>
              <a:rPr lang="tr-TR" sz="2000" baseline="-25000" dirty="0" smtClean="0"/>
              <a:t>2</a:t>
            </a:r>
          </a:p>
          <a:p>
            <a:pPr marL="0" indent="0" algn="just">
              <a:lnSpc>
                <a:spcPct val="80000"/>
              </a:lnSpc>
              <a:buFontTx/>
              <a:buNone/>
            </a:pPr>
            <a:r>
              <a:rPr lang="en-US" sz="2000" dirty="0" smtClean="0"/>
              <a:t>We assign 0 to quotient and subtract the divisor from the dividend.</a:t>
            </a:r>
            <a:endParaRPr lang="tr-TR" sz="2000" dirty="0" smtClean="0"/>
          </a:p>
          <a:p>
            <a:pPr marL="0" indent="0" algn="just">
              <a:lnSpc>
                <a:spcPct val="80000"/>
              </a:lnSpc>
              <a:buFontTx/>
              <a:buNone/>
            </a:pPr>
            <a:r>
              <a:rPr lang="tr-TR" sz="2000" dirty="0" smtClean="0"/>
              <a:t>              00011001</a:t>
            </a:r>
            <a:endParaRPr lang="tr-TR" sz="2000" b="1" dirty="0" smtClean="0"/>
          </a:p>
          <a:p>
            <a:pPr marL="0" indent="0" algn="just">
              <a:lnSpc>
                <a:spcPct val="80000"/>
              </a:lnSpc>
              <a:buFontTx/>
              <a:buNone/>
            </a:pPr>
            <a:r>
              <a:rPr lang="tr-TR" sz="2000" b="1" dirty="0" smtClean="0"/>
              <a:t>          + </a:t>
            </a:r>
            <a:r>
              <a:rPr lang="tr-TR" sz="2000" dirty="0" smtClean="0"/>
              <a:t>11111010   (</a:t>
            </a:r>
            <a:r>
              <a:rPr lang="en-US" sz="2000" dirty="0" smtClean="0"/>
              <a:t>Two’s complement form of 6</a:t>
            </a:r>
            <a:r>
              <a:rPr lang="tr-TR" sz="2000" dirty="0" smtClean="0"/>
              <a:t>)</a:t>
            </a:r>
          </a:p>
          <a:p>
            <a:pPr marL="0" indent="0" algn="just">
              <a:lnSpc>
                <a:spcPct val="80000"/>
              </a:lnSpc>
              <a:buFontTx/>
              <a:buNone/>
            </a:pPr>
            <a:r>
              <a:rPr lang="tr-TR" sz="2000" dirty="0" smtClean="0"/>
              <a:t>           </a:t>
            </a:r>
            <a:r>
              <a:rPr lang="tr-TR" sz="2000" b="1" dirty="0" smtClean="0"/>
              <a:t>1</a:t>
            </a:r>
            <a:r>
              <a:rPr lang="tr-TR" sz="2000" dirty="0" smtClean="0"/>
              <a:t>00010011  (</a:t>
            </a:r>
            <a:r>
              <a:rPr lang="en-US" sz="2000" dirty="0" smtClean="0"/>
              <a:t>carry bit is ignored</a:t>
            </a:r>
            <a:r>
              <a:rPr lang="tr-TR" sz="2000" dirty="0" smtClean="0"/>
              <a:t>) </a:t>
            </a:r>
            <a:r>
              <a:rPr lang="en-US" sz="2000" dirty="0" smtClean="0"/>
              <a:t>Since partial remainder is positive;</a:t>
            </a:r>
            <a:r>
              <a:rPr lang="tr-TR" sz="2000" dirty="0" smtClean="0"/>
              <a:t>							</a:t>
            </a:r>
            <a:r>
              <a:rPr lang="tr-TR" sz="2000" dirty="0" smtClean="0">
                <a:solidFill>
                  <a:srgbClr val="FF0000"/>
                </a:solidFill>
              </a:rPr>
              <a:t>  </a:t>
            </a:r>
            <a:r>
              <a:rPr lang="en-US" sz="2000" dirty="0" smtClean="0">
                <a:solidFill>
                  <a:srgbClr val="FF0000"/>
                </a:solidFill>
              </a:rPr>
              <a:t>quotient</a:t>
            </a:r>
            <a:r>
              <a:rPr lang="tr-TR" sz="2000" dirty="0" smtClean="0">
                <a:solidFill>
                  <a:srgbClr val="FF0000"/>
                </a:solidFill>
              </a:rPr>
              <a:t>=0+1=1</a:t>
            </a:r>
          </a:p>
          <a:p>
            <a:pPr marL="0" indent="0" algn="just">
              <a:lnSpc>
                <a:spcPct val="80000"/>
              </a:lnSpc>
              <a:buFontTx/>
              <a:buNone/>
            </a:pPr>
            <a:r>
              <a:rPr lang="en-US" sz="2000" dirty="0" smtClean="0"/>
              <a:t>We subtract the divisor from the partial remainder.</a:t>
            </a:r>
            <a:endParaRPr lang="tr-TR" sz="2000" dirty="0" smtClean="0"/>
          </a:p>
          <a:p>
            <a:pPr marL="0" indent="0" algn="just">
              <a:lnSpc>
                <a:spcPct val="80000"/>
              </a:lnSpc>
              <a:buFontTx/>
              <a:buNone/>
            </a:pPr>
            <a:r>
              <a:rPr lang="tr-TR" sz="2000" dirty="0" smtClean="0"/>
              <a:t>	00010011</a:t>
            </a:r>
          </a:p>
          <a:p>
            <a:pPr marL="0" indent="0" algn="just">
              <a:lnSpc>
                <a:spcPct val="80000"/>
              </a:lnSpc>
              <a:buFontTx/>
              <a:buNone/>
            </a:pPr>
            <a:r>
              <a:rPr lang="tr-TR" sz="2000" dirty="0" smtClean="0"/>
              <a:t>           + 11111010</a:t>
            </a:r>
          </a:p>
          <a:p>
            <a:pPr marL="0" indent="0" algn="just">
              <a:lnSpc>
                <a:spcPct val="80000"/>
              </a:lnSpc>
              <a:buFontTx/>
              <a:buNone/>
            </a:pPr>
            <a:r>
              <a:rPr lang="tr-TR" sz="2000" dirty="0" smtClean="0"/>
              <a:t>            </a:t>
            </a:r>
            <a:r>
              <a:rPr lang="tr-TR" sz="2000" b="1" dirty="0" smtClean="0"/>
              <a:t>1</a:t>
            </a:r>
            <a:r>
              <a:rPr lang="tr-TR" sz="2000" dirty="0" smtClean="0"/>
              <a:t>00001101 (</a:t>
            </a:r>
            <a:r>
              <a:rPr lang="en-US" sz="2000" dirty="0"/>
              <a:t>carry bit is ignored</a:t>
            </a:r>
            <a:r>
              <a:rPr lang="tr-TR" sz="2000" dirty="0" smtClean="0"/>
              <a:t>) </a:t>
            </a:r>
            <a:r>
              <a:rPr lang="en-US" sz="2000" dirty="0"/>
              <a:t>Since partial remainder is positive</a:t>
            </a:r>
            <a:r>
              <a:rPr lang="en-US" sz="2000" dirty="0" smtClean="0"/>
              <a:t>;</a:t>
            </a:r>
            <a:r>
              <a:rPr lang="tr-TR" sz="2000" dirty="0" smtClean="0"/>
              <a:t> </a:t>
            </a:r>
            <a:r>
              <a:rPr lang="en-US" sz="2000" dirty="0" smtClean="0"/>
              <a:t> </a:t>
            </a:r>
            <a:r>
              <a:rPr lang="tr-TR" sz="2000" dirty="0" smtClean="0"/>
              <a:t>							 </a:t>
            </a:r>
            <a:r>
              <a:rPr lang="en-US" sz="2000" dirty="0" smtClean="0"/>
              <a:t> </a:t>
            </a:r>
            <a:r>
              <a:rPr lang="en-US" sz="2000" dirty="0" smtClean="0">
                <a:solidFill>
                  <a:srgbClr val="FF0000"/>
                </a:solidFill>
              </a:rPr>
              <a:t>quotient</a:t>
            </a:r>
            <a:r>
              <a:rPr lang="tr-TR" sz="2000" dirty="0" smtClean="0">
                <a:solidFill>
                  <a:srgbClr val="FF0000"/>
                </a:solidFill>
              </a:rPr>
              <a:t>=1+1=2</a:t>
            </a:r>
          </a:p>
          <a:p>
            <a:pPr marL="0" indent="0" algn="just">
              <a:lnSpc>
                <a:spcPct val="80000"/>
              </a:lnSpc>
              <a:buFontTx/>
              <a:buNone/>
            </a:pPr>
            <a:r>
              <a:rPr lang="en-US" sz="2000" dirty="0"/>
              <a:t>We subtract the divisor from the partial </a:t>
            </a:r>
            <a:r>
              <a:rPr lang="en-US" sz="2000" dirty="0" smtClean="0"/>
              <a:t>remainder again.</a:t>
            </a:r>
            <a:endParaRPr lang="tr-TR" sz="2000" dirty="0"/>
          </a:p>
          <a:p>
            <a:pPr marL="0" indent="0" algn="just">
              <a:lnSpc>
                <a:spcPct val="80000"/>
              </a:lnSpc>
              <a:buFontTx/>
              <a:buNone/>
            </a:pPr>
            <a:r>
              <a:rPr lang="tr-TR" sz="2000" dirty="0" smtClean="0"/>
              <a:t>	00001101</a:t>
            </a:r>
          </a:p>
          <a:p>
            <a:pPr marL="0" indent="0" algn="just">
              <a:lnSpc>
                <a:spcPct val="80000"/>
              </a:lnSpc>
              <a:buFontTx/>
              <a:buNone/>
            </a:pPr>
            <a:r>
              <a:rPr lang="tr-TR" sz="2000" dirty="0" smtClean="0"/>
              <a:t>           + 11111010</a:t>
            </a:r>
            <a:endParaRPr lang="tr-TR" sz="2000" b="1" dirty="0" smtClean="0"/>
          </a:p>
          <a:p>
            <a:pPr marL="0" indent="0" algn="just">
              <a:lnSpc>
                <a:spcPct val="80000"/>
              </a:lnSpc>
              <a:buFontTx/>
              <a:buNone/>
            </a:pPr>
            <a:r>
              <a:rPr lang="tr-TR" sz="2000" b="1" dirty="0" smtClean="0"/>
              <a:t>            1</a:t>
            </a:r>
            <a:r>
              <a:rPr lang="tr-TR" sz="2000" dirty="0" smtClean="0"/>
              <a:t>00000111 </a:t>
            </a:r>
            <a:r>
              <a:rPr lang="tr-TR" sz="2000" dirty="0"/>
              <a:t>(</a:t>
            </a:r>
            <a:r>
              <a:rPr lang="en-US" sz="2000" dirty="0"/>
              <a:t>carry bit is ignored</a:t>
            </a:r>
            <a:r>
              <a:rPr lang="tr-TR" sz="2000" dirty="0"/>
              <a:t>) </a:t>
            </a:r>
            <a:r>
              <a:rPr lang="en-US" sz="2000" dirty="0"/>
              <a:t>Since partial remainder is positive</a:t>
            </a:r>
            <a:r>
              <a:rPr lang="en-US" sz="2000" dirty="0" smtClean="0"/>
              <a:t>;</a:t>
            </a:r>
            <a:r>
              <a:rPr lang="tr-TR" sz="2000" dirty="0" smtClean="0"/>
              <a:t>							 </a:t>
            </a:r>
            <a:r>
              <a:rPr lang="en-US" sz="2000" dirty="0">
                <a:solidFill>
                  <a:srgbClr val="FF0000"/>
                </a:solidFill>
              </a:rPr>
              <a:t>quotient </a:t>
            </a:r>
            <a:r>
              <a:rPr lang="tr-TR" sz="2000" dirty="0" smtClean="0">
                <a:solidFill>
                  <a:srgbClr val="FF0000"/>
                </a:solidFill>
              </a:rPr>
              <a:t>=2+1=3</a:t>
            </a:r>
          </a:p>
        </p:txBody>
      </p:sp>
      <p:sp>
        <p:nvSpPr>
          <p:cNvPr id="15365" name="Line 4"/>
          <p:cNvSpPr>
            <a:spLocks noChangeShapeType="1"/>
          </p:cNvSpPr>
          <p:nvPr/>
        </p:nvSpPr>
        <p:spPr bwMode="auto">
          <a:xfrm>
            <a:off x="1198563" y="2913063"/>
            <a:ext cx="1125537" cy="0"/>
          </a:xfrm>
          <a:prstGeom prst="line">
            <a:avLst/>
          </a:prstGeom>
          <a:noFill/>
          <a:ln w="9525">
            <a:solidFill>
              <a:schemeClr val="tx1"/>
            </a:solidFill>
            <a:round/>
            <a:headEnd/>
            <a:tailEnd/>
          </a:ln>
        </p:spPr>
        <p:txBody>
          <a:bodyPr lIns="36000" tIns="36000" rIns="36000" bIns="36000"/>
          <a:lstStyle/>
          <a:p>
            <a:endParaRPr lang="tr-TR"/>
          </a:p>
        </p:txBody>
      </p:sp>
      <p:sp>
        <p:nvSpPr>
          <p:cNvPr id="15366" name="Line 5"/>
          <p:cNvSpPr>
            <a:spLocks noChangeShapeType="1"/>
          </p:cNvSpPr>
          <p:nvPr/>
        </p:nvSpPr>
        <p:spPr bwMode="auto">
          <a:xfrm>
            <a:off x="1222375" y="4365625"/>
            <a:ext cx="1125538" cy="0"/>
          </a:xfrm>
          <a:prstGeom prst="line">
            <a:avLst/>
          </a:prstGeom>
          <a:noFill/>
          <a:ln w="9525">
            <a:solidFill>
              <a:schemeClr val="tx1"/>
            </a:solidFill>
            <a:round/>
            <a:headEnd/>
            <a:tailEnd/>
          </a:ln>
        </p:spPr>
        <p:txBody>
          <a:bodyPr lIns="36000" tIns="36000" rIns="36000" bIns="36000"/>
          <a:lstStyle/>
          <a:p>
            <a:endParaRPr lang="tr-TR"/>
          </a:p>
        </p:txBody>
      </p:sp>
      <p:sp>
        <p:nvSpPr>
          <p:cNvPr id="15367" name="Line 6"/>
          <p:cNvSpPr>
            <a:spLocks noChangeShapeType="1"/>
          </p:cNvSpPr>
          <p:nvPr/>
        </p:nvSpPr>
        <p:spPr bwMode="auto">
          <a:xfrm>
            <a:off x="1223963" y="5843588"/>
            <a:ext cx="1125537"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Altbilgi Yer Tutucusu"/>
          <p:cNvSpPr>
            <a:spLocks noGrp="1"/>
          </p:cNvSpPr>
          <p:nvPr>
            <p:ph type="ftr" sz="quarter" idx="10"/>
          </p:nvPr>
        </p:nvSpPr>
        <p:spPr>
          <a:noFill/>
        </p:spPr>
        <p:txBody>
          <a:bodyPr/>
          <a:lstStyle/>
          <a:p>
            <a:r>
              <a:rPr lang="en-US" dirty="0"/>
              <a:t>Logic Circuits</a:t>
            </a:r>
          </a:p>
        </p:txBody>
      </p:sp>
      <p:sp>
        <p:nvSpPr>
          <p:cNvPr id="16387" name="Rectangle 2"/>
          <p:cNvSpPr>
            <a:spLocks noGrp="1" noChangeArrowheads="1"/>
          </p:cNvSpPr>
          <p:nvPr>
            <p:ph type="title"/>
          </p:nvPr>
        </p:nvSpPr>
        <p:spPr>
          <a:xfrm>
            <a:off x="368300" y="190500"/>
            <a:ext cx="7772400" cy="790575"/>
          </a:xfrm>
        </p:spPr>
        <p:txBody>
          <a:bodyPr/>
          <a:lstStyle/>
          <a:p>
            <a:r>
              <a:rPr lang="en-US" sz="2400" b="1" dirty="0" smtClean="0"/>
              <a:t>Division Example</a:t>
            </a:r>
            <a:r>
              <a:rPr lang="tr-TR" sz="2400" b="1" dirty="0" smtClean="0"/>
              <a:t> (</a:t>
            </a:r>
            <a:r>
              <a:rPr lang="en-US" sz="2400" b="1" dirty="0" smtClean="0"/>
              <a:t>Continuing</a:t>
            </a:r>
            <a:r>
              <a:rPr lang="tr-TR" sz="2400" b="1" dirty="0" smtClean="0"/>
              <a:t>)</a:t>
            </a:r>
          </a:p>
        </p:txBody>
      </p:sp>
      <p:sp>
        <p:nvSpPr>
          <p:cNvPr id="452611" name="Rectangle 3"/>
          <p:cNvSpPr>
            <a:spLocks noGrp="1" noChangeArrowheads="1"/>
          </p:cNvSpPr>
          <p:nvPr>
            <p:ph type="body" idx="1"/>
          </p:nvPr>
        </p:nvSpPr>
        <p:spPr/>
        <p:txBody>
          <a:bodyPr/>
          <a:lstStyle/>
          <a:p>
            <a:pPr algn="just">
              <a:lnSpc>
                <a:spcPct val="80000"/>
              </a:lnSpc>
              <a:buFontTx/>
              <a:buNone/>
              <a:defRPr/>
            </a:pPr>
            <a:r>
              <a:rPr lang="en-US" sz="2000" dirty="0"/>
              <a:t>We subtract the divisor from the partial remainder again.</a:t>
            </a:r>
            <a:endParaRPr lang="tr-TR" sz="2000" b="1" dirty="0" smtClean="0"/>
          </a:p>
          <a:p>
            <a:pPr algn="just">
              <a:lnSpc>
                <a:spcPct val="80000"/>
              </a:lnSpc>
              <a:buFontTx/>
              <a:buNone/>
              <a:defRPr/>
            </a:pPr>
            <a:r>
              <a:rPr lang="tr-TR" sz="2000" b="1" dirty="0" smtClean="0"/>
              <a:t>	      </a:t>
            </a:r>
            <a:r>
              <a:rPr lang="tr-TR" sz="2000" dirty="0" smtClean="0"/>
              <a:t>00000111</a:t>
            </a:r>
          </a:p>
          <a:p>
            <a:pPr algn="just">
              <a:lnSpc>
                <a:spcPct val="80000"/>
              </a:lnSpc>
              <a:buFontTx/>
              <a:buNone/>
              <a:defRPr/>
            </a:pPr>
            <a:r>
              <a:rPr lang="tr-TR" sz="2000" dirty="0" smtClean="0"/>
              <a:t>        + 11111010</a:t>
            </a:r>
            <a:endParaRPr lang="tr-TR" sz="2000" b="1" dirty="0" smtClean="0"/>
          </a:p>
          <a:p>
            <a:pPr algn="just">
              <a:lnSpc>
                <a:spcPct val="80000"/>
              </a:lnSpc>
              <a:buFontTx/>
              <a:buNone/>
              <a:defRPr/>
            </a:pPr>
            <a:r>
              <a:rPr lang="tr-TR" sz="2000" b="1" dirty="0" smtClean="0"/>
              <a:t>         1</a:t>
            </a:r>
            <a:r>
              <a:rPr lang="tr-TR" sz="2000" dirty="0" smtClean="0"/>
              <a:t>00000001 </a:t>
            </a:r>
            <a:r>
              <a:rPr lang="tr-TR" sz="2000" dirty="0"/>
              <a:t>(</a:t>
            </a:r>
            <a:r>
              <a:rPr lang="en-US" sz="2000" dirty="0"/>
              <a:t>carry bit is ignored</a:t>
            </a:r>
            <a:r>
              <a:rPr lang="tr-TR" sz="2000" dirty="0"/>
              <a:t>) </a:t>
            </a:r>
            <a:r>
              <a:rPr lang="en-US" sz="2000" dirty="0"/>
              <a:t>Since partial remainder is positive; </a:t>
            </a:r>
            <a:r>
              <a:rPr lang="tr-TR" sz="2000" dirty="0" smtClean="0"/>
              <a:t>							</a:t>
            </a:r>
            <a:r>
              <a:rPr lang="en-US" sz="2000" dirty="0" smtClean="0">
                <a:solidFill>
                  <a:srgbClr val="FF0000"/>
                </a:solidFill>
              </a:rPr>
              <a:t>quotient</a:t>
            </a:r>
            <a:r>
              <a:rPr lang="tr-TR" sz="2000" dirty="0" smtClean="0">
                <a:solidFill>
                  <a:srgbClr val="FF0000"/>
                </a:solidFill>
              </a:rPr>
              <a:t>=3+1=4</a:t>
            </a:r>
          </a:p>
          <a:p>
            <a:pPr algn="just">
              <a:lnSpc>
                <a:spcPct val="80000"/>
              </a:lnSpc>
              <a:buFontTx/>
              <a:buNone/>
              <a:defRPr/>
            </a:pPr>
            <a:r>
              <a:rPr lang="en-US" sz="2000" dirty="0"/>
              <a:t>We subtract the divisor from the partial remainder again.</a:t>
            </a:r>
            <a:endParaRPr lang="tr-TR" sz="2000" dirty="0" smtClean="0"/>
          </a:p>
          <a:p>
            <a:pPr algn="just">
              <a:lnSpc>
                <a:spcPct val="80000"/>
              </a:lnSpc>
              <a:buFontTx/>
              <a:buNone/>
              <a:defRPr/>
            </a:pPr>
            <a:r>
              <a:rPr lang="tr-TR" sz="2000" dirty="0" smtClean="0"/>
              <a:t>	      00000001</a:t>
            </a:r>
          </a:p>
          <a:p>
            <a:pPr algn="just">
              <a:lnSpc>
                <a:spcPct val="80000"/>
              </a:lnSpc>
              <a:buFontTx/>
              <a:buNone/>
              <a:defRPr/>
            </a:pPr>
            <a:r>
              <a:rPr lang="tr-TR" sz="2000" dirty="0" smtClean="0"/>
              <a:t>        + 11111010</a:t>
            </a:r>
          </a:p>
          <a:p>
            <a:pPr marL="0" indent="0" algn="just">
              <a:lnSpc>
                <a:spcPct val="80000"/>
              </a:lnSpc>
              <a:buFontTx/>
              <a:buNone/>
              <a:defRPr/>
            </a:pPr>
            <a:r>
              <a:rPr lang="tr-TR" sz="2000" dirty="0" smtClean="0"/>
              <a:t>           11111011 </a:t>
            </a:r>
            <a:r>
              <a:rPr lang="en-US" sz="2000" dirty="0" smtClean="0"/>
              <a:t>There’s no carry bit. The result is negative.</a:t>
            </a:r>
            <a:r>
              <a:rPr lang="tr-TR" sz="2000" dirty="0" smtClean="0"/>
              <a:t> </a:t>
            </a:r>
            <a:r>
              <a:rPr lang="en-US" sz="2000" dirty="0" smtClean="0"/>
              <a:t>The division is completed.</a:t>
            </a:r>
            <a:r>
              <a:rPr lang="tr-TR" sz="2000" dirty="0" smtClean="0"/>
              <a:t> </a:t>
            </a:r>
            <a:r>
              <a:rPr lang="en-US" sz="2000" dirty="0" smtClean="0"/>
              <a:t>The result of the division operation is quotient’s current value, which is 4 (</a:t>
            </a:r>
            <a:r>
              <a:rPr lang="tr-TR" sz="2000" dirty="0" smtClean="0"/>
              <a:t>00000100</a:t>
            </a:r>
            <a:r>
              <a:rPr lang="tr-TR" sz="2000" baseline="-25000" dirty="0" smtClean="0"/>
              <a:t>2</a:t>
            </a:r>
            <a:r>
              <a:rPr lang="tr-TR" sz="2000" dirty="0" smtClean="0"/>
              <a:t> </a:t>
            </a:r>
            <a:r>
              <a:rPr lang="en-US" sz="2000" dirty="0" smtClean="0"/>
              <a:t>in binary)</a:t>
            </a:r>
            <a:r>
              <a:rPr lang="tr-TR" sz="2000" dirty="0" smtClean="0"/>
              <a:t>.</a:t>
            </a:r>
            <a:endParaRPr lang="en-US" sz="2000" dirty="0" smtClean="0"/>
          </a:p>
          <a:p>
            <a:pPr marL="0" indent="0" algn="just">
              <a:lnSpc>
                <a:spcPct val="80000"/>
              </a:lnSpc>
              <a:buFontTx/>
              <a:buNone/>
              <a:defRPr/>
            </a:pPr>
            <a:endParaRPr lang="en-US" sz="2000" dirty="0"/>
          </a:p>
          <a:p>
            <a:pPr marL="0" indent="0" algn="just">
              <a:lnSpc>
                <a:spcPct val="80000"/>
              </a:lnSpc>
              <a:buFontTx/>
              <a:buNone/>
              <a:defRPr/>
            </a:pPr>
            <a:r>
              <a:rPr lang="en-US" sz="2000" dirty="0" smtClean="0"/>
              <a:t>The remainder is the result of previous subtraction </a:t>
            </a:r>
            <a:r>
              <a:rPr lang="en-US" sz="2000" smtClean="0"/>
              <a:t>(attention, not </a:t>
            </a:r>
            <a:r>
              <a:rPr lang="en-US" sz="2000" dirty="0" smtClean="0"/>
              <a:t>the last one), which is </a:t>
            </a:r>
            <a:r>
              <a:rPr lang="tr-TR" sz="2000" dirty="0" smtClean="0"/>
              <a:t>00000001</a:t>
            </a:r>
            <a:r>
              <a:rPr lang="en-US" sz="2000" baseline="-25000" dirty="0" smtClean="0"/>
              <a:t>2</a:t>
            </a:r>
            <a:endParaRPr lang="tr-TR" sz="2000" dirty="0" smtClean="0"/>
          </a:p>
        </p:txBody>
      </p:sp>
      <p:sp>
        <p:nvSpPr>
          <p:cNvPr id="16389" name="Line 4"/>
          <p:cNvSpPr>
            <a:spLocks noChangeShapeType="1"/>
          </p:cNvSpPr>
          <p:nvPr/>
        </p:nvSpPr>
        <p:spPr bwMode="auto">
          <a:xfrm>
            <a:off x="1054100" y="2058988"/>
            <a:ext cx="1125538" cy="0"/>
          </a:xfrm>
          <a:prstGeom prst="line">
            <a:avLst/>
          </a:prstGeom>
          <a:noFill/>
          <a:ln w="9525">
            <a:solidFill>
              <a:schemeClr val="tx1"/>
            </a:solidFill>
            <a:round/>
            <a:headEnd/>
            <a:tailEnd/>
          </a:ln>
        </p:spPr>
        <p:txBody>
          <a:bodyPr lIns="36000" tIns="36000" rIns="36000" bIns="36000"/>
          <a:lstStyle/>
          <a:p>
            <a:endParaRPr lang="tr-TR"/>
          </a:p>
        </p:txBody>
      </p:sp>
      <p:sp>
        <p:nvSpPr>
          <p:cNvPr id="16390" name="Line 5"/>
          <p:cNvSpPr>
            <a:spLocks noChangeShapeType="1"/>
          </p:cNvSpPr>
          <p:nvPr/>
        </p:nvSpPr>
        <p:spPr bwMode="auto">
          <a:xfrm>
            <a:off x="1082675" y="3522663"/>
            <a:ext cx="1125538"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en-US" dirty="0" smtClean="0"/>
              <a:t>Logic Circuits</a:t>
            </a:r>
            <a:endParaRPr lang="en-US" dirty="0"/>
          </a:p>
        </p:txBody>
      </p:sp>
      <p:sp>
        <p:nvSpPr>
          <p:cNvPr id="4099" name="Rectangle 2"/>
          <p:cNvSpPr>
            <a:spLocks noGrp="1" noChangeArrowheads="1"/>
          </p:cNvSpPr>
          <p:nvPr>
            <p:ph type="title"/>
          </p:nvPr>
        </p:nvSpPr>
        <p:spPr/>
        <p:txBody>
          <a:bodyPr/>
          <a:lstStyle/>
          <a:p>
            <a:r>
              <a:rPr lang="en-US" sz="2400" b="1" smtClean="0"/>
              <a:t>Floating Point Numbers</a:t>
            </a:r>
            <a:endParaRPr lang="tr-TR" dirty="0" smtClean="0"/>
          </a:p>
        </p:txBody>
      </p:sp>
      <p:sp>
        <p:nvSpPr>
          <p:cNvPr id="4100" name="Rectangle 3"/>
          <p:cNvSpPr>
            <a:spLocks noGrp="1" noChangeArrowheads="1"/>
          </p:cNvSpPr>
          <p:nvPr>
            <p:ph type="body" idx="1"/>
          </p:nvPr>
        </p:nvSpPr>
        <p:spPr>
          <a:xfrm>
            <a:off x="360363" y="969963"/>
            <a:ext cx="8375650" cy="5078412"/>
          </a:xfrm>
        </p:spPr>
        <p:txBody>
          <a:bodyPr/>
          <a:lstStyle/>
          <a:p>
            <a:pPr marL="0" indent="0" algn="just">
              <a:buFontTx/>
              <a:buNone/>
            </a:pPr>
            <a:r>
              <a:rPr lang="en-US" sz="2200" dirty="0" smtClean="0"/>
              <a:t>We can represent very small numbers (e.g. 0.00000000000000000001) and very large numbers (e.g. 999999999999999999999) using floating point numbers in scientific format.</a:t>
            </a:r>
          </a:p>
          <a:p>
            <a:pPr marL="0" indent="0" algn="just">
              <a:buFontTx/>
              <a:buNone/>
            </a:pPr>
            <a:r>
              <a:rPr lang="en-US" sz="2200" dirty="0" smtClean="0"/>
              <a:t>For example, in IEEE-754 standard, floating point numbers are represented in 32-bits. 1 sign bit, 8 exponent bits, and 23 significand bits.</a:t>
            </a:r>
          </a:p>
          <a:p>
            <a:pPr marL="0" indent="0" algn="just">
              <a:buFontTx/>
              <a:buNone/>
            </a:pPr>
            <a:r>
              <a:rPr lang="en-US" sz="2200" dirty="0" smtClean="0"/>
              <a:t>There are 64-bit and 80-bit representations as well.</a:t>
            </a: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p:txBody>
      </p:sp>
      <p:grpSp>
        <p:nvGrpSpPr>
          <p:cNvPr id="4101" name="Group 5"/>
          <p:cNvGrpSpPr>
            <a:grpSpLocks/>
          </p:cNvGrpSpPr>
          <p:nvPr/>
        </p:nvGrpSpPr>
        <p:grpSpPr bwMode="auto">
          <a:xfrm>
            <a:off x="2965450" y="4078288"/>
            <a:ext cx="2690813" cy="846137"/>
            <a:chOff x="1597" y="4837"/>
            <a:chExt cx="3240" cy="735"/>
          </a:xfrm>
        </p:grpSpPr>
        <p:sp>
          <p:nvSpPr>
            <p:cNvPr id="4103" name="Text Box 6"/>
            <p:cNvSpPr txBox="1">
              <a:spLocks noChangeArrowheads="1"/>
            </p:cNvSpPr>
            <p:nvPr/>
          </p:nvSpPr>
          <p:spPr bwMode="auto">
            <a:xfrm>
              <a:off x="1597" y="4837"/>
              <a:ext cx="3240" cy="360"/>
            </a:xfrm>
            <a:prstGeom prst="rect">
              <a:avLst/>
            </a:prstGeom>
            <a:solidFill>
              <a:srgbClr val="FFFFFF"/>
            </a:solidFill>
            <a:ln w="9525">
              <a:solidFill>
                <a:srgbClr val="000000"/>
              </a:solidFill>
              <a:miter lim="800000"/>
              <a:headEnd/>
              <a:tailEnd/>
            </a:ln>
          </p:spPr>
          <p:txBody>
            <a:bodyPr lIns="18000" tIns="36000" rIns="18000" bIns="36000"/>
            <a:lstStyle/>
            <a:p>
              <a:r>
                <a:rPr lang="en-US" b="0" dirty="0" smtClean="0"/>
                <a:t> Sign  Exponent    Significand</a:t>
              </a:r>
            </a:p>
          </p:txBody>
        </p:sp>
        <p:sp>
          <p:nvSpPr>
            <p:cNvPr id="4104" name="Line 7"/>
            <p:cNvSpPr>
              <a:spLocks noChangeShapeType="1"/>
            </p:cNvSpPr>
            <p:nvPr/>
          </p:nvSpPr>
          <p:spPr bwMode="auto">
            <a:xfrm>
              <a:off x="2227" y="4837"/>
              <a:ext cx="0" cy="360"/>
            </a:xfrm>
            <a:prstGeom prst="line">
              <a:avLst/>
            </a:prstGeom>
            <a:noFill/>
            <a:ln w="9525">
              <a:solidFill>
                <a:srgbClr val="000000"/>
              </a:solidFill>
              <a:round/>
              <a:headEnd/>
              <a:tailEnd/>
            </a:ln>
          </p:spPr>
          <p:txBody>
            <a:bodyPr/>
            <a:lstStyle/>
            <a:p>
              <a:endParaRPr lang="tr-TR"/>
            </a:p>
          </p:txBody>
        </p:sp>
        <p:sp>
          <p:nvSpPr>
            <p:cNvPr id="4105" name="Line 8"/>
            <p:cNvSpPr>
              <a:spLocks noChangeShapeType="1"/>
            </p:cNvSpPr>
            <p:nvPr/>
          </p:nvSpPr>
          <p:spPr bwMode="auto">
            <a:xfrm>
              <a:off x="3247" y="4837"/>
              <a:ext cx="0" cy="360"/>
            </a:xfrm>
            <a:prstGeom prst="line">
              <a:avLst/>
            </a:prstGeom>
            <a:noFill/>
            <a:ln w="9525">
              <a:solidFill>
                <a:srgbClr val="000000"/>
              </a:solidFill>
              <a:round/>
              <a:headEnd/>
              <a:tailEnd/>
            </a:ln>
          </p:spPr>
          <p:txBody>
            <a:bodyPr/>
            <a:lstStyle/>
            <a:p>
              <a:endParaRPr lang="tr-TR"/>
            </a:p>
          </p:txBody>
        </p:sp>
        <p:sp>
          <p:nvSpPr>
            <p:cNvPr id="4106" name="Text Box 9"/>
            <p:cNvSpPr txBox="1">
              <a:spLocks noChangeArrowheads="1"/>
            </p:cNvSpPr>
            <p:nvPr/>
          </p:nvSpPr>
          <p:spPr bwMode="auto">
            <a:xfrm>
              <a:off x="1672" y="5212"/>
              <a:ext cx="540" cy="345"/>
            </a:xfrm>
            <a:prstGeom prst="rect">
              <a:avLst/>
            </a:prstGeom>
            <a:noFill/>
            <a:ln w="9525">
              <a:noFill/>
              <a:miter lim="800000"/>
              <a:headEnd/>
              <a:tailEnd/>
            </a:ln>
          </p:spPr>
          <p:txBody>
            <a:bodyPr lIns="0" tIns="0" rIns="0" bIns="0"/>
            <a:lstStyle/>
            <a:p>
              <a:r>
                <a:rPr lang="tr-TR" b="0" dirty="0" smtClean="0"/>
                <a:t>1</a:t>
              </a:r>
              <a:r>
                <a:rPr lang="en-US" b="0" dirty="0" smtClean="0"/>
                <a:t>-</a:t>
              </a:r>
              <a:r>
                <a:rPr lang="tr-TR" b="0" dirty="0" smtClean="0"/>
                <a:t>bit</a:t>
              </a:r>
              <a:endParaRPr lang="tr-TR" dirty="0"/>
            </a:p>
          </p:txBody>
        </p:sp>
        <p:sp>
          <p:nvSpPr>
            <p:cNvPr id="4107" name="Text Box 10"/>
            <p:cNvSpPr txBox="1">
              <a:spLocks noChangeArrowheads="1"/>
            </p:cNvSpPr>
            <p:nvPr/>
          </p:nvSpPr>
          <p:spPr bwMode="auto">
            <a:xfrm>
              <a:off x="2497" y="5227"/>
              <a:ext cx="667" cy="345"/>
            </a:xfrm>
            <a:prstGeom prst="rect">
              <a:avLst/>
            </a:prstGeom>
            <a:noFill/>
            <a:ln w="9525">
              <a:noFill/>
              <a:miter lim="800000"/>
              <a:headEnd/>
              <a:tailEnd/>
            </a:ln>
          </p:spPr>
          <p:txBody>
            <a:bodyPr lIns="0" tIns="0" rIns="0" bIns="0"/>
            <a:lstStyle/>
            <a:p>
              <a:r>
                <a:rPr lang="tr-TR" b="0" dirty="0" smtClean="0"/>
                <a:t>8</a:t>
              </a:r>
              <a:r>
                <a:rPr lang="en-US" b="0" dirty="0" smtClean="0"/>
                <a:t>-</a:t>
              </a:r>
              <a:r>
                <a:rPr lang="tr-TR" b="0" dirty="0" smtClean="0"/>
                <a:t>bit</a:t>
              </a:r>
              <a:r>
                <a:rPr lang="en-US" b="0" dirty="0" smtClean="0"/>
                <a:t>s</a:t>
              </a:r>
              <a:endParaRPr lang="tr-TR" dirty="0"/>
            </a:p>
          </p:txBody>
        </p:sp>
        <p:sp>
          <p:nvSpPr>
            <p:cNvPr id="4108" name="Text Box 11"/>
            <p:cNvSpPr txBox="1">
              <a:spLocks noChangeArrowheads="1"/>
            </p:cNvSpPr>
            <p:nvPr/>
          </p:nvSpPr>
          <p:spPr bwMode="auto">
            <a:xfrm>
              <a:off x="3787" y="5227"/>
              <a:ext cx="870" cy="345"/>
            </a:xfrm>
            <a:prstGeom prst="rect">
              <a:avLst/>
            </a:prstGeom>
            <a:noFill/>
            <a:ln w="9525">
              <a:noFill/>
              <a:miter lim="800000"/>
              <a:headEnd/>
              <a:tailEnd/>
            </a:ln>
          </p:spPr>
          <p:txBody>
            <a:bodyPr lIns="0" tIns="0" rIns="0" bIns="0"/>
            <a:lstStyle/>
            <a:p>
              <a:r>
                <a:rPr lang="tr-TR" b="0" dirty="0" smtClean="0"/>
                <a:t>23</a:t>
              </a:r>
              <a:r>
                <a:rPr lang="en-US" b="0" dirty="0" smtClean="0"/>
                <a:t>-</a:t>
              </a:r>
              <a:r>
                <a:rPr lang="tr-TR" b="0" dirty="0" smtClean="0"/>
                <a:t>bit</a:t>
              </a:r>
              <a:r>
                <a:rPr lang="en-US" b="0" dirty="0" smtClean="0"/>
                <a:t>s</a:t>
              </a:r>
              <a:endParaRPr lang="tr-TR" dirty="0"/>
            </a:p>
          </p:txBody>
        </p:sp>
      </p:grpSp>
      <p:sp>
        <p:nvSpPr>
          <p:cNvPr id="4102" name="Rectangle 12"/>
          <p:cNvSpPr>
            <a:spLocks noChangeArrowheads="1"/>
          </p:cNvSpPr>
          <p:nvPr/>
        </p:nvSpPr>
        <p:spPr bwMode="auto">
          <a:xfrm>
            <a:off x="3270667" y="4839268"/>
            <a:ext cx="1989895" cy="349702"/>
          </a:xfrm>
          <a:prstGeom prst="rect">
            <a:avLst/>
          </a:prstGeom>
          <a:noFill/>
          <a:ln w="9525">
            <a:noFill/>
            <a:miter lim="800000"/>
            <a:headEnd/>
            <a:tailEnd/>
          </a:ln>
        </p:spPr>
        <p:txBody>
          <a:bodyPr wrap="none" lIns="36000" tIns="36000" rIns="36000" bIns="36000" anchor="ctr">
            <a:spAutoFit/>
          </a:bodyPr>
          <a:lstStyle/>
          <a:p>
            <a:pPr algn="ctr" eaLnBrk="0" hangingPunct="0">
              <a:tabLst>
                <a:tab pos="2457450" algn="l"/>
              </a:tabLst>
            </a:pPr>
            <a:r>
              <a:rPr lang="tr-TR" sz="1800" b="0" dirty="0" smtClean="0"/>
              <a:t>32</a:t>
            </a:r>
            <a:r>
              <a:rPr lang="en-US" sz="1800" b="0" dirty="0" smtClean="0"/>
              <a:t>-</a:t>
            </a:r>
            <a:r>
              <a:rPr lang="tr-TR" sz="1800" b="0" dirty="0" smtClean="0"/>
              <a:t>bit</a:t>
            </a:r>
            <a:r>
              <a:rPr lang="en-US" sz="1800" b="0" dirty="0" smtClean="0"/>
              <a:t> representation</a:t>
            </a:r>
            <a:endParaRPr lang="tr-TR" sz="1800" b="0" dirty="0"/>
          </a:p>
        </p:txBody>
      </p:sp>
      <p:sp>
        <p:nvSpPr>
          <p:cNvPr id="2" name="Dikdörtgen 1"/>
          <p:cNvSpPr/>
          <p:nvPr/>
        </p:nvSpPr>
        <p:spPr bwMode="auto">
          <a:xfrm>
            <a:off x="3626113" y="4307733"/>
            <a:ext cx="759904" cy="305453"/>
          </a:xfrm>
          <a:prstGeom prst="rect">
            <a:avLst/>
          </a:prstGeom>
          <a:noFill/>
          <a:ln>
            <a:noFill/>
            <a:headEnd type="none" w="med" len="med"/>
            <a:tailEnd type="triangle" w="med" len="med"/>
          </a:ln>
        </p:spPr>
        <p:style>
          <a:lnRef idx="2">
            <a:schemeClr val="accent3"/>
          </a:lnRef>
          <a:fillRef idx="1">
            <a:schemeClr val="lt1"/>
          </a:fillRef>
          <a:effectRef idx="0">
            <a:schemeClr val="accent3"/>
          </a:effectRef>
          <a:fontRef idx="minor">
            <a:schemeClr val="dk1"/>
          </a:fontRef>
        </p:style>
        <p:txBody>
          <a:bodyPr vert="horz" wrap="square" lIns="36000" tIns="36000" rIns="36000" bIns="360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tabLst/>
            </a:pPr>
            <a:r>
              <a:rPr lang="en-US" sz="1050" b="0" dirty="0" smtClean="0">
                <a:solidFill>
                  <a:schemeClr val="tx1"/>
                </a:solidFill>
              </a:rPr>
              <a:t>(biased)</a:t>
            </a:r>
            <a:endParaRPr kumimoji="0" lang="tr-TR" sz="1050" b="0" i="0" u="none" strike="noStrike" normalizeH="0" baseline="0"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Altbilgi Yer Tutucusu"/>
          <p:cNvSpPr>
            <a:spLocks noGrp="1"/>
          </p:cNvSpPr>
          <p:nvPr>
            <p:ph type="ftr" sz="quarter" idx="10"/>
          </p:nvPr>
        </p:nvSpPr>
        <p:spPr>
          <a:noFill/>
        </p:spPr>
        <p:txBody>
          <a:bodyPr/>
          <a:lstStyle/>
          <a:p>
            <a:r>
              <a:rPr lang="en-US" dirty="0"/>
              <a:t>Logic Circuits</a:t>
            </a:r>
          </a:p>
        </p:txBody>
      </p:sp>
      <p:sp>
        <p:nvSpPr>
          <p:cNvPr id="5123" name="Rectangle 2"/>
          <p:cNvSpPr>
            <a:spLocks noGrp="1" noChangeArrowheads="1"/>
          </p:cNvSpPr>
          <p:nvPr>
            <p:ph type="title"/>
          </p:nvPr>
        </p:nvSpPr>
        <p:spPr>
          <a:xfrm>
            <a:off x="539750" y="76200"/>
            <a:ext cx="8151813" cy="790575"/>
          </a:xfrm>
        </p:spPr>
        <p:txBody>
          <a:bodyPr/>
          <a:lstStyle/>
          <a:p>
            <a:r>
              <a:rPr lang="en-US" sz="2400" b="1" dirty="0" smtClean="0"/>
              <a:t>Normalization</a:t>
            </a:r>
            <a:endParaRPr lang="tr-TR" sz="2400" b="1" dirty="0" smtClean="0"/>
          </a:p>
        </p:txBody>
      </p:sp>
      <p:sp>
        <p:nvSpPr>
          <p:cNvPr id="5124" name="Rectangle 3"/>
          <p:cNvSpPr>
            <a:spLocks noGrp="1" noChangeArrowheads="1"/>
          </p:cNvSpPr>
          <p:nvPr>
            <p:ph type="body" idx="1"/>
          </p:nvPr>
        </p:nvSpPr>
        <p:spPr>
          <a:xfrm>
            <a:off x="360363" y="941388"/>
            <a:ext cx="8375650" cy="5078412"/>
          </a:xfrm>
        </p:spPr>
        <p:txBody>
          <a:bodyPr/>
          <a:lstStyle/>
          <a:p>
            <a:pPr marL="0" indent="0" algn="just">
              <a:lnSpc>
                <a:spcPct val="80000"/>
              </a:lnSpc>
              <a:buFontTx/>
              <a:buNone/>
            </a:pPr>
            <a:r>
              <a:rPr lang="en-US" sz="2200" dirty="0" smtClean="0"/>
              <a:t>A binary number can be in different forms in scientific notation.</a:t>
            </a:r>
          </a:p>
          <a:p>
            <a:pPr marL="0" indent="0" algn="just">
              <a:lnSpc>
                <a:spcPct val="80000"/>
              </a:lnSpc>
              <a:buFontTx/>
              <a:buNone/>
            </a:pPr>
            <a:r>
              <a:rPr lang="en-US" sz="2200" dirty="0" smtClean="0"/>
              <a:t>1 = 0.1x2</a:t>
            </a:r>
            <a:r>
              <a:rPr lang="en-US" sz="2200" baseline="30000" dirty="0" smtClean="0"/>
              <a:t>1 </a:t>
            </a:r>
            <a:r>
              <a:rPr lang="en-US" sz="2200" dirty="0" smtClean="0"/>
              <a:t>= 0.01x2</a:t>
            </a:r>
            <a:r>
              <a:rPr lang="en-US" sz="2200" baseline="30000" dirty="0" smtClean="0"/>
              <a:t>2</a:t>
            </a:r>
            <a:r>
              <a:rPr lang="en-US" sz="2200" dirty="0" smtClean="0"/>
              <a:t> = …</a:t>
            </a:r>
            <a:endParaRPr lang="en-US" sz="2200" baseline="30000" dirty="0" smtClean="0"/>
          </a:p>
          <a:p>
            <a:pPr marL="0" indent="0" algn="just">
              <a:lnSpc>
                <a:spcPct val="80000"/>
              </a:lnSpc>
              <a:buFontTx/>
              <a:buNone/>
            </a:pPr>
            <a:r>
              <a:rPr lang="en-US" sz="2200" dirty="0" smtClean="0"/>
              <a:t>As a standard, we make sure that the whole part of the number is 1. This process is called normalization.</a:t>
            </a:r>
          </a:p>
          <a:p>
            <a:pPr marL="0" indent="0" algn="just">
              <a:lnSpc>
                <a:spcPct val="80000"/>
              </a:lnSpc>
              <a:buFontTx/>
              <a:buNone/>
            </a:pPr>
            <a:endParaRPr lang="en-US" sz="2200" dirty="0" smtClean="0"/>
          </a:p>
          <a:p>
            <a:pPr marL="0" indent="0" algn="just">
              <a:lnSpc>
                <a:spcPct val="80000"/>
              </a:lnSpc>
              <a:buFontTx/>
              <a:buNone/>
            </a:pPr>
            <a:r>
              <a:rPr lang="en-US" sz="2200" dirty="0" smtClean="0"/>
              <a:t>For example, we normalize the number 10011001011</a:t>
            </a:r>
            <a:r>
              <a:rPr lang="en-US" sz="2200" baseline="-25000" dirty="0" smtClean="0"/>
              <a:t>2</a:t>
            </a:r>
            <a:r>
              <a:rPr lang="en-US" sz="2200" dirty="0" smtClean="0"/>
              <a:t> by converting it to 1.0011001011×2</a:t>
            </a:r>
            <a:r>
              <a:rPr lang="en-US" sz="2200" baseline="30000" dirty="0" smtClean="0"/>
              <a:t>10</a:t>
            </a:r>
            <a:r>
              <a:rPr lang="en-US" sz="2200" dirty="0" smtClean="0"/>
              <a:t>.</a:t>
            </a:r>
          </a:p>
          <a:p>
            <a:pPr marL="0" indent="0" algn="just">
              <a:lnSpc>
                <a:spcPct val="80000"/>
              </a:lnSpc>
              <a:buFontTx/>
              <a:buNone/>
            </a:pPr>
            <a:endParaRPr lang="en-US" sz="2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sz="2400" b="1" dirty="0" smtClean="0"/>
              <a:t>Biased Exponent</a:t>
            </a:r>
            <a:endParaRPr lang="tr-TR" sz="2400" b="1" dirty="0"/>
          </a:p>
        </p:txBody>
      </p:sp>
      <p:sp>
        <p:nvSpPr>
          <p:cNvPr id="3" name="İçerik Yer Tutucusu 2"/>
          <p:cNvSpPr>
            <a:spLocks noGrp="1"/>
          </p:cNvSpPr>
          <p:nvPr>
            <p:ph idx="1"/>
          </p:nvPr>
        </p:nvSpPr>
        <p:spPr/>
        <p:txBody>
          <a:bodyPr/>
          <a:lstStyle/>
          <a:p>
            <a:pPr marL="0" indent="0" algn="just">
              <a:lnSpc>
                <a:spcPct val="80000"/>
              </a:lnSpc>
              <a:spcAft>
                <a:spcPts val="600"/>
              </a:spcAft>
              <a:buFontTx/>
              <a:buNone/>
            </a:pPr>
            <a:r>
              <a:rPr lang="en-US" sz="2400" dirty="0"/>
              <a:t>In floating point representation, we do not use the exponent directly. Instead, we use the biased exponent. Bias exponent is calculated by this </a:t>
            </a:r>
            <a:r>
              <a:rPr lang="en-US" sz="2400" dirty="0" smtClean="0"/>
              <a:t>formula:</a:t>
            </a:r>
          </a:p>
          <a:p>
            <a:pPr marL="0" indent="0" algn="just">
              <a:lnSpc>
                <a:spcPct val="80000"/>
              </a:lnSpc>
              <a:spcAft>
                <a:spcPts val="600"/>
              </a:spcAft>
              <a:buFontTx/>
              <a:buNone/>
            </a:pPr>
            <a:r>
              <a:rPr lang="en-US" sz="2400" dirty="0" smtClean="0"/>
              <a:t>Exponent Bias = 2</a:t>
            </a:r>
            <a:r>
              <a:rPr lang="en-US" sz="2400" baseline="30000" dirty="0" smtClean="0"/>
              <a:t>[exponent bit</a:t>
            </a:r>
            <a:r>
              <a:rPr lang="en-US" sz="2400" dirty="0" smtClean="0"/>
              <a:t> </a:t>
            </a:r>
            <a:r>
              <a:rPr lang="en-US" sz="2400" baseline="30000" dirty="0"/>
              <a:t>count]-</a:t>
            </a:r>
            <a:r>
              <a:rPr lang="en-US" sz="2400" baseline="30000" dirty="0" smtClean="0"/>
              <a:t>1</a:t>
            </a:r>
            <a:r>
              <a:rPr lang="en-US" sz="2400" dirty="0" smtClean="0"/>
              <a:t>-1</a:t>
            </a:r>
          </a:p>
          <a:p>
            <a:pPr marL="0" indent="0" algn="just">
              <a:lnSpc>
                <a:spcPct val="80000"/>
              </a:lnSpc>
              <a:buFontTx/>
              <a:buNone/>
            </a:pPr>
            <a:r>
              <a:rPr lang="en-US" sz="2400" dirty="0" smtClean="0"/>
              <a:t> </a:t>
            </a:r>
            <a:r>
              <a:rPr lang="en-US" sz="2400" dirty="0"/>
              <a:t>In 32-bit floating point representation, the exponent bias is 127 (2</a:t>
            </a:r>
            <a:r>
              <a:rPr lang="en-US" sz="2400" baseline="30000" dirty="0"/>
              <a:t>8-1 </a:t>
            </a:r>
            <a:r>
              <a:rPr lang="en-US" sz="2400" dirty="0"/>
              <a:t>-1). So, we add 127 to the exponent.</a:t>
            </a:r>
          </a:p>
          <a:p>
            <a:pPr marL="0" indent="0" algn="just">
              <a:lnSpc>
                <a:spcPct val="80000"/>
              </a:lnSpc>
              <a:buFontTx/>
              <a:buNone/>
            </a:pPr>
            <a:endParaRPr lang="en-US" sz="2400" dirty="0"/>
          </a:p>
          <a:p>
            <a:pPr marL="0" indent="0" algn="just">
              <a:lnSpc>
                <a:spcPct val="80000"/>
              </a:lnSpc>
              <a:buFontTx/>
              <a:buNone/>
            </a:pPr>
            <a:r>
              <a:rPr lang="en-US" sz="2400" dirty="0"/>
              <a:t>The original exponent is between -126 and 128. But we need to place a positive number. That’s why we add bias to the original exponent. Biased exponent is always a positive number.</a:t>
            </a:r>
          </a:p>
          <a:p>
            <a:pPr marL="0" indent="0" algn="just">
              <a:lnSpc>
                <a:spcPct val="80000"/>
              </a:lnSpc>
              <a:buFontTx/>
              <a:buNone/>
            </a:pPr>
            <a:endParaRPr lang="en-US" sz="2400" dirty="0" smtClean="0"/>
          </a:p>
          <a:p>
            <a:pPr marL="0" indent="0" algn="just">
              <a:lnSpc>
                <a:spcPct val="80000"/>
              </a:lnSpc>
              <a:buFontTx/>
              <a:buNone/>
            </a:pPr>
            <a:r>
              <a:rPr lang="en-US" sz="2400" dirty="0" smtClean="0"/>
              <a:t>In floating point representation, when all the bits are 0, then the number is considered to be 0. When exponent part is all 1’s and significand part is all 0’s, then the number is considered to be infinite.</a:t>
            </a:r>
            <a:endParaRPr lang="en-US" sz="2400" dirty="0"/>
          </a:p>
          <a:p>
            <a:endParaRPr lang="tr-TR" sz="2400" dirty="0"/>
          </a:p>
        </p:txBody>
      </p:sp>
      <p:sp>
        <p:nvSpPr>
          <p:cNvPr id="4" name="Altbilgi Yer Tutucusu 3"/>
          <p:cNvSpPr>
            <a:spLocks noGrp="1"/>
          </p:cNvSpPr>
          <p:nvPr>
            <p:ph type="ftr" sz="quarter" idx="10"/>
          </p:nvPr>
        </p:nvSpPr>
        <p:spPr/>
        <p:txBody>
          <a:bodyPr/>
          <a:lstStyle/>
          <a:p>
            <a:pPr>
              <a:defRPr/>
            </a:pPr>
            <a:r>
              <a:rPr lang="en-US" smtClean="0"/>
              <a:t>Logic Circuits</a:t>
            </a:r>
            <a:endParaRPr lang="en-US" dirty="0"/>
          </a:p>
        </p:txBody>
      </p:sp>
    </p:spTree>
    <p:extLst>
      <p:ext uri="{BB962C8B-B14F-4D97-AF65-F5344CB8AC3E}">
        <p14:creationId xmlns:p14="http://schemas.microsoft.com/office/powerpoint/2010/main" val="352419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Altbilgi Yer Tutucusu"/>
          <p:cNvSpPr>
            <a:spLocks noGrp="1"/>
          </p:cNvSpPr>
          <p:nvPr>
            <p:ph type="ftr" sz="quarter" idx="10"/>
          </p:nvPr>
        </p:nvSpPr>
        <p:spPr>
          <a:noFill/>
        </p:spPr>
        <p:txBody>
          <a:bodyPr/>
          <a:lstStyle/>
          <a:p>
            <a:r>
              <a:rPr lang="en-US" dirty="0"/>
              <a:t>Logic Circuits</a:t>
            </a:r>
          </a:p>
        </p:txBody>
      </p:sp>
      <p:sp>
        <p:nvSpPr>
          <p:cNvPr id="6147" name="Rectangle 2"/>
          <p:cNvSpPr>
            <a:spLocks noGrp="1" noChangeArrowheads="1"/>
          </p:cNvSpPr>
          <p:nvPr>
            <p:ph type="title"/>
          </p:nvPr>
        </p:nvSpPr>
        <p:spPr/>
        <p:txBody>
          <a:bodyPr/>
          <a:lstStyle/>
          <a:p>
            <a:r>
              <a:rPr lang="en-US" sz="2800" b="1" dirty="0" smtClean="0"/>
              <a:t>Floating Point Numbers</a:t>
            </a:r>
            <a:endParaRPr lang="tr-TR" sz="2800" b="1" dirty="0" smtClean="0"/>
          </a:p>
        </p:txBody>
      </p:sp>
      <p:sp>
        <p:nvSpPr>
          <p:cNvPr id="6148" name="Rectangle 3"/>
          <p:cNvSpPr>
            <a:spLocks noGrp="1" noChangeArrowheads="1"/>
          </p:cNvSpPr>
          <p:nvPr>
            <p:ph type="body" idx="1"/>
          </p:nvPr>
        </p:nvSpPr>
        <p:spPr/>
        <p:txBody>
          <a:bodyPr/>
          <a:lstStyle/>
          <a:p>
            <a:pPr marL="0" indent="0">
              <a:buFontTx/>
              <a:buNone/>
            </a:pPr>
            <a:r>
              <a:rPr lang="en-US" sz="2200" b="1" dirty="0" smtClean="0"/>
              <a:t>Example</a:t>
            </a:r>
            <a:r>
              <a:rPr lang="tr-TR" sz="2200" b="1" dirty="0" smtClean="0"/>
              <a:t>: </a:t>
            </a:r>
            <a:r>
              <a:rPr lang="en-US" sz="2200" dirty="0" smtClean="0"/>
              <a:t>Let’s convert </a:t>
            </a:r>
            <a:r>
              <a:rPr lang="tr-TR" sz="2200" dirty="0" smtClean="0"/>
              <a:t>1.0011001011×2</a:t>
            </a:r>
            <a:r>
              <a:rPr lang="tr-TR" sz="2200" baseline="30000" dirty="0" smtClean="0"/>
              <a:t>10</a:t>
            </a:r>
            <a:r>
              <a:rPr lang="tr-TR" sz="2200" dirty="0" smtClean="0"/>
              <a:t> </a:t>
            </a:r>
            <a:r>
              <a:rPr lang="en-US" sz="2200" dirty="0" smtClean="0"/>
              <a:t>to floating number.</a:t>
            </a:r>
            <a:r>
              <a:rPr lang="tr-TR" sz="2200" b="1" dirty="0" smtClean="0"/>
              <a:t>   </a:t>
            </a:r>
            <a:endParaRPr lang="tr-TR" sz="2200" dirty="0" smtClean="0"/>
          </a:p>
          <a:p>
            <a:pPr marL="0" indent="0">
              <a:buFontTx/>
              <a:buNone/>
            </a:pPr>
            <a:endParaRPr lang="tr-TR" sz="1000" dirty="0" smtClean="0"/>
          </a:p>
          <a:p>
            <a:pPr marL="0" indent="0">
              <a:buFontTx/>
              <a:buNone/>
            </a:pPr>
            <a:r>
              <a:rPr lang="en-US" sz="2200" dirty="0" smtClean="0"/>
              <a:t>Since the number is positive, the sign bit is 0</a:t>
            </a:r>
            <a:r>
              <a:rPr lang="tr-TR" sz="2200" dirty="0" smtClean="0"/>
              <a:t>. </a:t>
            </a:r>
            <a:r>
              <a:rPr lang="en-US" sz="2200" dirty="0" smtClean="0"/>
              <a:t>The exponent is 10. So, biased exponent is </a:t>
            </a:r>
            <a:r>
              <a:rPr lang="tr-TR" sz="2200" dirty="0" smtClean="0"/>
              <a:t>10+127 (</a:t>
            </a:r>
            <a:r>
              <a:rPr lang="tr-TR" sz="2200" dirty="0" err="1" smtClean="0"/>
              <a:t>bias</a:t>
            </a:r>
            <a:r>
              <a:rPr lang="tr-TR" sz="2200" dirty="0" smtClean="0"/>
              <a:t>)=137</a:t>
            </a:r>
            <a:r>
              <a:rPr lang="en-US" sz="2200" dirty="0" smtClean="0"/>
              <a:t>=10001001</a:t>
            </a:r>
            <a:r>
              <a:rPr lang="en-US" sz="2200" baseline="-25000" dirty="0" smtClean="0"/>
              <a:t>2</a:t>
            </a:r>
            <a:r>
              <a:rPr lang="en-US" sz="2200" dirty="0" smtClean="0"/>
              <a:t>. And finally, the significand</a:t>
            </a:r>
            <a:r>
              <a:rPr lang="tr-TR" sz="2200" dirty="0" smtClean="0"/>
              <a:t> </a:t>
            </a:r>
            <a:r>
              <a:rPr lang="en-US" sz="2200" dirty="0" smtClean="0"/>
              <a:t>is </a:t>
            </a:r>
            <a:r>
              <a:rPr lang="tr-TR" sz="2200" dirty="0" smtClean="0"/>
              <a:t>0011001011</a:t>
            </a:r>
            <a:r>
              <a:rPr lang="tr-TR" sz="2200" baseline="-25000" dirty="0" smtClean="0"/>
              <a:t>2</a:t>
            </a:r>
            <a:r>
              <a:rPr lang="en-US" sz="2200" dirty="0" smtClean="0"/>
              <a:t>.</a:t>
            </a:r>
            <a:endParaRPr lang="tr-TR" sz="2200" dirty="0" smtClean="0"/>
          </a:p>
          <a:p>
            <a:pPr marL="0" indent="0">
              <a:buFontTx/>
              <a:buNone/>
            </a:pPr>
            <a:endParaRPr lang="tr-TR" sz="2200" dirty="0" smtClean="0"/>
          </a:p>
          <a:p>
            <a:pPr marL="0" indent="0">
              <a:buFontTx/>
              <a:buNone/>
            </a:pPr>
            <a:endParaRPr lang="tr-TR" sz="2200" dirty="0" smtClean="0"/>
          </a:p>
          <a:p>
            <a:pPr marL="0" indent="0" algn="just">
              <a:buFontTx/>
              <a:buNone/>
            </a:pPr>
            <a:r>
              <a:rPr lang="en-US" sz="2200" dirty="0" smtClean="0"/>
              <a:t>If the same number was negative, the result would be the same except that the sign bit would be 1.</a:t>
            </a:r>
            <a:endParaRPr lang="tr-TR" sz="2200" dirty="0" smtClean="0"/>
          </a:p>
          <a:p>
            <a:pPr marL="0" indent="0" algn="just">
              <a:buFontTx/>
              <a:buNone/>
            </a:pPr>
            <a:endParaRPr lang="tr-TR" sz="1000" dirty="0" smtClean="0"/>
          </a:p>
          <a:p>
            <a:pPr marL="0" indent="0" algn="just">
              <a:buFontTx/>
              <a:buNone/>
            </a:pPr>
            <a:r>
              <a:rPr lang="en-US" sz="2200" dirty="0" smtClean="0"/>
              <a:t>Floating point representation lets us store larger numbers using less bits. For instance, let’s take the largest number that can be stored 32-bit floating point representation. If we wanted to store the same number in binary form, we would need 129 bits</a:t>
            </a:r>
            <a:endParaRPr lang="tr-TR" sz="2200" dirty="0" smtClean="0"/>
          </a:p>
          <a:p>
            <a:pPr marL="0" indent="0">
              <a:buFontTx/>
              <a:buNone/>
            </a:pPr>
            <a:endParaRPr lang="tr-TR" sz="2200" dirty="0" smtClean="0"/>
          </a:p>
        </p:txBody>
      </p:sp>
      <p:grpSp>
        <p:nvGrpSpPr>
          <p:cNvPr id="6149" name="Group 4"/>
          <p:cNvGrpSpPr>
            <a:grpSpLocks/>
          </p:cNvGrpSpPr>
          <p:nvPr/>
        </p:nvGrpSpPr>
        <p:grpSpPr bwMode="auto">
          <a:xfrm>
            <a:off x="2924175" y="2824163"/>
            <a:ext cx="3268663" cy="593725"/>
            <a:chOff x="4117" y="9072"/>
            <a:chExt cx="3420" cy="735"/>
          </a:xfrm>
        </p:grpSpPr>
        <p:sp>
          <p:nvSpPr>
            <p:cNvPr id="6150" name="Text Box 5"/>
            <p:cNvSpPr txBox="1">
              <a:spLocks noChangeArrowheads="1"/>
            </p:cNvSpPr>
            <p:nvPr/>
          </p:nvSpPr>
          <p:spPr bwMode="auto">
            <a:xfrm>
              <a:off x="4117" y="9072"/>
              <a:ext cx="3420" cy="360"/>
            </a:xfrm>
            <a:prstGeom prst="rect">
              <a:avLst/>
            </a:prstGeom>
            <a:solidFill>
              <a:srgbClr val="FFFFFF"/>
            </a:solidFill>
            <a:ln w="9525">
              <a:solidFill>
                <a:srgbClr val="000000"/>
              </a:solidFill>
              <a:miter lim="800000"/>
              <a:headEnd/>
              <a:tailEnd/>
            </a:ln>
          </p:spPr>
          <p:txBody>
            <a:bodyPr lIns="18000" tIns="36000" rIns="18000" bIns="36000"/>
            <a:lstStyle/>
            <a:p>
              <a:r>
                <a:rPr lang="tr-TR" sz="1800" b="0"/>
                <a:t>   0      10001001 00110010110...0</a:t>
              </a:r>
              <a:endParaRPr lang="tr-TR" sz="1800"/>
            </a:p>
          </p:txBody>
        </p:sp>
        <p:sp>
          <p:nvSpPr>
            <p:cNvPr id="6151" name="Line 6"/>
            <p:cNvSpPr>
              <a:spLocks noChangeShapeType="1"/>
            </p:cNvSpPr>
            <p:nvPr/>
          </p:nvSpPr>
          <p:spPr bwMode="auto">
            <a:xfrm>
              <a:off x="4747" y="9072"/>
              <a:ext cx="0" cy="360"/>
            </a:xfrm>
            <a:prstGeom prst="line">
              <a:avLst/>
            </a:prstGeom>
            <a:noFill/>
            <a:ln w="9525">
              <a:solidFill>
                <a:srgbClr val="000000"/>
              </a:solidFill>
              <a:round/>
              <a:headEnd/>
              <a:tailEnd/>
            </a:ln>
          </p:spPr>
          <p:txBody>
            <a:bodyPr/>
            <a:lstStyle/>
            <a:p>
              <a:endParaRPr lang="tr-TR"/>
            </a:p>
          </p:txBody>
        </p:sp>
        <p:sp>
          <p:nvSpPr>
            <p:cNvPr id="6152" name="Line 7"/>
            <p:cNvSpPr>
              <a:spLocks noChangeShapeType="1"/>
            </p:cNvSpPr>
            <p:nvPr/>
          </p:nvSpPr>
          <p:spPr bwMode="auto">
            <a:xfrm>
              <a:off x="5767" y="9072"/>
              <a:ext cx="0" cy="360"/>
            </a:xfrm>
            <a:prstGeom prst="line">
              <a:avLst/>
            </a:prstGeom>
            <a:noFill/>
            <a:ln w="9525">
              <a:solidFill>
                <a:srgbClr val="000000"/>
              </a:solidFill>
              <a:round/>
              <a:headEnd/>
              <a:tailEnd/>
            </a:ln>
          </p:spPr>
          <p:txBody>
            <a:bodyPr/>
            <a:lstStyle/>
            <a:p>
              <a:endParaRPr lang="tr-TR"/>
            </a:p>
          </p:txBody>
        </p:sp>
        <p:sp>
          <p:nvSpPr>
            <p:cNvPr id="6153" name="Text Box 8"/>
            <p:cNvSpPr txBox="1">
              <a:spLocks noChangeArrowheads="1"/>
            </p:cNvSpPr>
            <p:nvPr/>
          </p:nvSpPr>
          <p:spPr bwMode="auto">
            <a:xfrm>
              <a:off x="4192" y="9447"/>
              <a:ext cx="540" cy="345"/>
            </a:xfrm>
            <a:prstGeom prst="rect">
              <a:avLst/>
            </a:prstGeom>
            <a:noFill/>
            <a:ln w="9525">
              <a:noFill/>
              <a:miter lim="800000"/>
              <a:headEnd/>
              <a:tailEnd/>
            </a:ln>
          </p:spPr>
          <p:txBody>
            <a:bodyPr lIns="0" tIns="0" rIns="0" bIns="0"/>
            <a:lstStyle/>
            <a:p>
              <a:r>
                <a:rPr lang="tr-TR" sz="1800" b="0" dirty="0" smtClean="0"/>
                <a:t>1</a:t>
              </a:r>
              <a:r>
                <a:rPr lang="en-US" sz="1800" b="0" dirty="0" smtClean="0"/>
                <a:t>-</a:t>
              </a:r>
              <a:r>
                <a:rPr lang="tr-TR" sz="1800" b="0" dirty="0" smtClean="0"/>
                <a:t>bit</a:t>
              </a:r>
              <a:endParaRPr lang="tr-TR" sz="1800" dirty="0"/>
            </a:p>
          </p:txBody>
        </p:sp>
        <p:sp>
          <p:nvSpPr>
            <p:cNvPr id="6154" name="Text Box 9"/>
            <p:cNvSpPr txBox="1">
              <a:spLocks noChangeArrowheads="1"/>
            </p:cNvSpPr>
            <p:nvPr/>
          </p:nvSpPr>
          <p:spPr bwMode="auto">
            <a:xfrm>
              <a:off x="5017" y="9462"/>
              <a:ext cx="665" cy="345"/>
            </a:xfrm>
            <a:prstGeom prst="rect">
              <a:avLst/>
            </a:prstGeom>
            <a:noFill/>
            <a:ln w="9525">
              <a:noFill/>
              <a:miter lim="800000"/>
              <a:headEnd/>
              <a:tailEnd/>
            </a:ln>
          </p:spPr>
          <p:txBody>
            <a:bodyPr lIns="0" tIns="0" rIns="0" bIns="0"/>
            <a:lstStyle/>
            <a:p>
              <a:r>
                <a:rPr lang="tr-TR" sz="1800" b="0" dirty="0" smtClean="0"/>
                <a:t>8</a:t>
              </a:r>
              <a:r>
                <a:rPr lang="en-US" sz="1800" b="0" dirty="0" smtClean="0"/>
                <a:t>-</a:t>
              </a:r>
              <a:r>
                <a:rPr lang="tr-TR" sz="1800" b="0" dirty="0" smtClean="0"/>
                <a:t>bit</a:t>
              </a:r>
              <a:r>
                <a:rPr lang="en-US" sz="1800" b="0" dirty="0" smtClean="0"/>
                <a:t>s</a:t>
              </a:r>
              <a:endParaRPr lang="tr-TR" sz="1800" dirty="0"/>
            </a:p>
          </p:txBody>
        </p:sp>
        <p:sp>
          <p:nvSpPr>
            <p:cNvPr id="6155" name="Text Box 10"/>
            <p:cNvSpPr txBox="1">
              <a:spLocks noChangeArrowheads="1"/>
            </p:cNvSpPr>
            <p:nvPr/>
          </p:nvSpPr>
          <p:spPr bwMode="auto">
            <a:xfrm>
              <a:off x="6307" y="9462"/>
              <a:ext cx="870" cy="345"/>
            </a:xfrm>
            <a:prstGeom prst="rect">
              <a:avLst/>
            </a:prstGeom>
            <a:noFill/>
            <a:ln w="9525">
              <a:noFill/>
              <a:miter lim="800000"/>
              <a:headEnd/>
              <a:tailEnd/>
            </a:ln>
          </p:spPr>
          <p:txBody>
            <a:bodyPr lIns="0" tIns="0" rIns="0" bIns="0"/>
            <a:lstStyle/>
            <a:p>
              <a:r>
                <a:rPr lang="tr-TR" sz="1800" b="0" dirty="0" smtClean="0"/>
                <a:t>23</a:t>
              </a:r>
              <a:r>
                <a:rPr lang="en-US" sz="1800" b="0" dirty="0" smtClean="0"/>
                <a:t>-</a:t>
              </a:r>
              <a:r>
                <a:rPr lang="tr-TR" sz="1800" b="0" dirty="0" smtClean="0"/>
                <a:t>bit</a:t>
              </a:r>
              <a:r>
                <a:rPr lang="en-US" sz="1800" b="0" dirty="0" smtClean="0"/>
                <a:t>s</a:t>
              </a:r>
              <a:endParaRPr lang="tr-TR" sz="1800"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Altbilgi Yer Tutucusu"/>
          <p:cNvSpPr>
            <a:spLocks noGrp="1"/>
          </p:cNvSpPr>
          <p:nvPr>
            <p:ph type="ftr" sz="quarter" idx="10"/>
          </p:nvPr>
        </p:nvSpPr>
        <p:spPr>
          <a:noFill/>
        </p:spPr>
        <p:txBody>
          <a:bodyPr/>
          <a:lstStyle/>
          <a:p>
            <a:r>
              <a:rPr lang="en-US" dirty="0"/>
              <a:t>Logic Circuits</a:t>
            </a:r>
          </a:p>
        </p:txBody>
      </p:sp>
      <p:sp>
        <p:nvSpPr>
          <p:cNvPr id="7171" name="Rectangle 2"/>
          <p:cNvSpPr>
            <a:spLocks noGrp="1" noChangeArrowheads="1"/>
          </p:cNvSpPr>
          <p:nvPr>
            <p:ph type="title"/>
          </p:nvPr>
        </p:nvSpPr>
        <p:spPr/>
        <p:txBody>
          <a:bodyPr/>
          <a:lstStyle/>
          <a:p>
            <a:r>
              <a:rPr lang="en-US" sz="2400" b="1" dirty="0" smtClean="0"/>
              <a:t>Floating Point Numbers</a:t>
            </a:r>
            <a:endParaRPr lang="tr-TR" sz="2400" b="1" dirty="0" smtClean="0"/>
          </a:p>
        </p:txBody>
      </p:sp>
      <p:sp>
        <p:nvSpPr>
          <p:cNvPr id="7172" name="Rectangle 3"/>
          <p:cNvSpPr>
            <a:spLocks noGrp="1" noChangeArrowheads="1"/>
          </p:cNvSpPr>
          <p:nvPr>
            <p:ph type="body" idx="1"/>
          </p:nvPr>
        </p:nvSpPr>
        <p:spPr>
          <a:xfrm>
            <a:off x="331788" y="927100"/>
            <a:ext cx="8375650" cy="5078413"/>
          </a:xfrm>
        </p:spPr>
        <p:txBody>
          <a:bodyPr/>
          <a:lstStyle/>
          <a:p>
            <a:pPr marL="0" indent="0" algn="just">
              <a:buFontTx/>
              <a:buNone/>
            </a:pPr>
            <a:r>
              <a:rPr lang="en-US" sz="2200" dirty="0" smtClean="0"/>
              <a:t>In a 4-bit floating point representation</a:t>
            </a:r>
            <a:r>
              <a:rPr lang="tr-TR" sz="2200" dirty="0" smtClean="0"/>
              <a:t>, </a:t>
            </a:r>
            <a:r>
              <a:rPr lang="en-US" sz="2200" dirty="0" smtClean="0"/>
              <a:t>let’s assume that the sign part is </a:t>
            </a:r>
            <a:r>
              <a:rPr lang="tr-TR" sz="2200" dirty="0" smtClean="0"/>
              <a:t>1</a:t>
            </a:r>
            <a:r>
              <a:rPr lang="en-US" sz="2200" dirty="0" smtClean="0"/>
              <a:t> </a:t>
            </a:r>
            <a:r>
              <a:rPr lang="tr-TR" sz="2200" dirty="0" smtClean="0"/>
              <a:t>bit, </a:t>
            </a:r>
            <a:r>
              <a:rPr lang="en-US" sz="2200" dirty="0" smtClean="0"/>
              <a:t>biased exponent part is </a:t>
            </a:r>
            <a:r>
              <a:rPr lang="tr-TR" sz="2200" dirty="0" smtClean="0"/>
              <a:t>2</a:t>
            </a:r>
            <a:r>
              <a:rPr lang="en-US" sz="2200" dirty="0"/>
              <a:t> </a:t>
            </a:r>
            <a:r>
              <a:rPr lang="tr-TR" sz="2200" dirty="0" smtClean="0"/>
              <a:t>bit</a:t>
            </a:r>
            <a:r>
              <a:rPr lang="en-US" sz="2200" dirty="0" smtClean="0"/>
              <a:t>s,</a:t>
            </a:r>
            <a:r>
              <a:rPr lang="tr-TR" sz="2200" dirty="0" smtClean="0"/>
              <a:t> </a:t>
            </a:r>
            <a:r>
              <a:rPr lang="en-US" sz="2200" dirty="0" smtClean="0"/>
              <a:t>and the significand is 1 bit</a:t>
            </a:r>
            <a:r>
              <a:rPr lang="tr-TR" sz="2200" dirty="0" smtClean="0"/>
              <a:t>.</a:t>
            </a:r>
            <a:endParaRPr lang="en-US" sz="2200" dirty="0" smtClean="0"/>
          </a:p>
          <a:p>
            <a:pPr marL="0" indent="0" algn="just">
              <a:buFontTx/>
              <a:buNone/>
            </a:pPr>
            <a:r>
              <a:rPr lang="en-US" sz="2200" dirty="0" smtClean="0"/>
              <a:t>Let’s analyze the numbers that can be stored using this representation.</a:t>
            </a: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en-US" sz="2200" dirty="0"/>
          </a:p>
          <a:p>
            <a:pPr marL="0" indent="0" algn="just">
              <a:buFontTx/>
              <a:buNone/>
            </a:pPr>
            <a:r>
              <a:rPr lang="tr-TR" sz="2200" dirty="0" err="1" smtClean="0"/>
              <a:t>Bias</a:t>
            </a:r>
            <a:r>
              <a:rPr lang="tr-TR" sz="2200" dirty="0" smtClean="0"/>
              <a:t> </a:t>
            </a:r>
            <a:r>
              <a:rPr lang="en-US" sz="2200" dirty="0" smtClean="0"/>
              <a:t>= </a:t>
            </a:r>
            <a:r>
              <a:rPr lang="tr-TR" sz="2200" dirty="0" smtClean="0"/>
              <a:t>2</a:t>
            </a:r>
            <a:r>
              <a:rPr lang="tr-TR" sz="2200" baseline="30000" dirty="0" smtClean="0"/>
              <a:t>2-1</a:t>
            </a:r>
            <a:r>
              <a:rPr lang="tr-TR" sz="2200" dirty="0" smtClean="0"/>
              <a:t>-1</a:t>
            </a:r>
            <a:r>
              <a:rPr lang="en-US" sz="2200" dirty="0" smtClean="0"/>
              <a:t> </a:t>
            </a:r>
            <a:r>
              <a:rPr lang="tr-TR" sz="2200" dirty="0" smtClean="0"/>
              <a:t>=</a:t>
            </a:r>
            <a:r>
              <a:rPr lang="en-US" sz="2200" dirty="0" smtClean="0"/>
              <a:t> </a:t>
            </a:r>
            <a:r>
              <a:rPr lang="tr-TR" sz="2200" dirty="0" smtClean="0"/>
              <a:t>1</a:t>
            </a:r>
          </a:p>
          <a:p>
            <a:pPr marL="0" indent="0" algn="just">
              <a:buFontTx/>
              <a:buNone/>
            </a:pPr>
            <a:endParaRPr lang="tr-TR" sz="1000" dirty="0" smtClean="0"/>
          </a:p>
          <a:p>
            <a:pPr marL="0" indent="0">
              <a:buFontTx/>
              <a:buNone/>
            </a:pPr>
            <a:r>
              <a:rPr lang="en-US" sz="2200" dirty="0" smtClean="0"/>
              <a:t>All the positive numbers that can be stored are;</a:t>
            </a:r>
            <a:r>
              <a:rPr lang="tr-TR" sz="2200" dirty="0" smtClean="0"/>
              <a:t> </a:t>
            </a:r>
          </a:p>
          <a:p>
            <a:pPr marL="0" indent="0">
              <a:buFontTx/>
              <a:buNone/>
            </a:pPr>
            <a:r>
              <a:rPr lang="tr-TR" sz="2200" dirty="0" smtClean="0"/>
              <a:t>1.0×2</a:t>
            </a:r>
            <a:r>
              <a:rPr lang="tr-TR" sz="2200" baseline="30000" dirty="0" smtClean="0"/>
              <a:t>-1</a:t>
            </a:r>
            <a:r>
              <a:rPr lang="tr-TR" sz="2200" dirty="0" smtClean="0"/>
              <a:t> = 0.5   1.1×2</a:t>
            </a:r>
            <a:r>
              <a:rPr lang="tr-TR" sz="2200" baseline="30000" dirty="0" smtClean="0"/>
              <a:t>-1</a:t>
            </a:r>
            <a:r>
              <a:rPr lang="tr-TR" sz="2200" dirty="0" smtClean="0"/>
              <a:t> = 0.75</a:t>
            </a:r>
          </a:p>
          <a:p>
            <a:pPr marL="0" indent="0">
              <a:buFontTx/>
              <a:buNone/>
            </a:pPr>
            <a:r>
              <a:rPr lang="tr-TR" sz="2200" dirty="0" smtClean="0"/>
              <a:t>1.0×2</a:t>
            </a:r>
            <a:r>
              <a:rPr lang="tr-TR" sz="2200" baseline="30000" dirty="0" smtClean="0"/>
              <a:t>0</a:t>
            </a:r>
            <a:r>
              <a:rPr lang="tr-TR" sz="2200" dirty="0" smtClean="0"/>
              <a:t> = 1       1.1×2</a:t>
            </a:r>
            <a:r>
              <a:rPr lang="tr-TR" sz="2200" baseline="30000" dirty="0" smtClean="0"/>
              <a:t>0</a:t>
            </a:r>
            <a:r>
              <a:rPr lang="tr-TR" sz="2200" dirty="0" smtClean="0"/>
              <a:t> =1.5</a:t>
            </a:r>
          </a:p>
          <a:p>
            <a:pPr marL="0" indent="0">
              <a:buFontTx/>
              <a:buNone/>
            </a:pPr>
            <a:r>
              <a:rPr lang="tr-TR" sz="2200" dirty="0" smtClean="0"/>
              <a:t>1.0×2</a:t>
            </a:r>
            <a:r>
              <a:rPr lang="tr-TR" sz="2200" baseline="30000" dirty="0" smtClean="0"/>
              <a:t>1</a:t>
            </a:r>
            <a:r>
              <a:rPr lang="tr-TR" sz="2200" dirty="0" smtClean="0"/>
              <a:t> = 2       1.1×2</a:t>
            </a:r>
            <a:r>
              <a:rPr lang="tr-TR" sz="2200" baseline="30000" dirty="0" smtClean="0"/>
              <a:t>1</a:t>
            </a:r>
            <a:r>
              <a:rPr lang="tr-TR" sz="2200" dirty="0" smtClean="0"/>
              <a:t> = 3</a:t>
            </a:r>
          </a:p>
          <a:p>
            <a:pPr marL="0" indent="0">
              <a:buFontTx/>
              <a:buNone/>
            </a:pPr>
            <a:r>
              <a:rPr lang="tr-TR" sz="2200" dirty="0" smtClean="0"/>
              <a:t>1.0×2</a:t>
            </a:r>
            <a:r>
              <a:rPr lang="tr-TR" sz="2200" baseline="30000" dirty="0" smtClean="0"/>
              <a:t>2</a:t>
            </a:r>
            <a:r>
              <a:rPr lang="tr-TR" sz="2200" dirty="0" smtClean="0"/>
              <a:t> = 4       1.1×2</a:t>
            </a:r>
            <a:r>
              <a:rPr lang="tr-TR" sz="2200" baseline="30000" dirty="0" smtClean="0"/>
              <a:t>2</a:t>
            </a:r>
            <a:r>
              <a:rPr lang="tr-TR" sz="2200" dirty="0" smtClean="0"/>
              <a:t> = 6</a:t>
            </a:r>
          </a:p>
        </p:txBody>
      </p:sp>
      <p:grpSp>
        <p:nvGrpSpPr>
          <p:cNvPr id="7173" name="Group 4"/>
          <p:cNvGrpSpPr>
            <a:grpSpLocks/>
          </p:cNvGrpSpPr>
          <p:nvPr/>
        </p:nvGrpSpPr>
        <p:grpSpPr bwMode="auto">
          <a:xfrm>
            <a:off x="2995613" y="2374907"/>
            <a:ext cx="3084512" cy="663576"/>
            <a:chOff x="1597" y="4837"/>
            <a:chExt cx="3240" cy="735"/>
          </a:xfrm>
        </p:grpSpPr>
        <p:sp>
          <p:nvSpPr>
            <p:cNvPr id="7174" name="Text Box 5"/>
            <p:cNvSpPr txBox="1">
              <a:spLocks noChangeArrowheads="1"/>
            </p:cNvSpPr>
            <p:nvPr/>
          </p:nvSpPr>
          <p:spPr bwMode="auto">
            <a:xfrm>
              <a:off x="1597" y="4837"/>
              <a:ext cx="3240" cy="360"/>
            </a:xfrm>
            <a:prstGeom prst="rect">
              <a:avLst/>
            </a:prstGeom>
            <a:solidFill>
              <a:srgbClr val="FFFFFF"/>
            </a:solidFill>
            <a:ln w="9525">
              <a:solidFill>
                <a:srgbClr val="000000"/>
              </a:solidFill>
              <a:miter lim="800000"/>
              <a:headEnd/>
              <a:tailEnd/>
            </a:ln>
          </p:spPr>
          <p:txBody>
            <a:bodyPr lIns="18000" tIns="36000" rIns="18000" bIns="36000"/>
            <a:lstStyle/>
            <a:p>
              <a:r>
                <a:rPr lang="en-US" sz="1800" b="0" dirty="0" smtClean="0"/>
                <a:t>Sign</a:t>
              </a:r>
              <a:r>
                <a:rPr lang="tr-TR" sz="1800" b="0" dirty="0" smtClean="0"/>
                <a:t>  </a:t>
              </a:r>
              <a:r>
                <a:rPr lang="en-US" sz="1800" b="0" dirty="0" smtClean="0"/>
                <a:t> B. Exponent</a:t>
              </a:r>
              <a:r>
                <a:rPr lang="tr-TR" sz="1800" b="0" dirty="0" smtClean="0"/>
                <a:t> </a:t>
              </a:r>
              <a:r>
                <a:rPr lang="en-US" sz="1800" b="0" dirty="0" smtClean="0"/>
                <a:t> Significand</a:t>
              </a:r>
              <a:endParaRPr lang="tr-TR" sz="1800" dirty="0"/>
            </a:p>
          </p:txBody>
        </p:sp>
        <p:sp>
          <p:nvSpPr>
            <p:cNvPr id="7175" name="Line 6"/>
            <p:cNvSpPr>
              <a:spLocks noChangeShapeType="1"/>
            </p:cNvSpPr>
            <p:nvPr/>
          </p:nvSpPr>
          <p:spPr bwMode="auto">
            <a:xfrm>
              <a:off x="2227" y="4837"/>
              <a:ext cx="0" cy="360"/>
            </a:xfrm>
            <a:prstGeom prst="line">
              <a:avLst/>
            </a:prstGeom>
            <a:noFill/>
            <a:ln w="9525">
              <a:solidFill>
                <a:srgbClr val="000000"/>
              </a:solidFill>
              <a:round/>
              <a:headEnd/>
              <a:tailEnd/>
            </a:ln>
          </p:spPr>
          <p:txBody>
            <a:bodyPr/>
            <a:lstStyle/>
            <a:p>
              <a:endParaRPr lang="tr-TR"/>
            </a:p>
          </p:txBody>
        </p:sp>
        <p:sp>
          <p:nvSpPr>
            <p:cNvPr id="7176" name="Line 7"/>
            <p:cNvSpPr>
              <a:spLocks noChangeShapeType="1"/>
            </p:cNvSpPr>
            <p:nvPr/>
          </p:nvSpPr>
          <p:spPr bwMode="auto">
            <a:xfrm>
              <a:off x="3504" y="4837"/>
              <a:ext cx="0" cy="360"/>
            </a:xfrm>
            <a:prstGeom prst="line">
              <a:avLst/>
            </a:prstGeom>
            <a:noFill/>
            <a:ln w="9525">
              <a:solidFill>
                <a:srgbClr val="000000"/>
              </a:solidFill>
              <a:round/>
              <a:headEnd/>
              <a:tailEnd/>
            </a:ln>
          </p:spPr>
          <p:txBody>
            <a:bodyPr/>
            <a:lstStyle/>
            <a:p>
              <a:endParaRPr lang="tr-TR"/>
            </a:p>
          </p:txBody>
        </p:sp>
        <p:sp>
          <p:nvSpPr>
            <p:cNvPr id="7177" name="Text Box 8"/>
            <p:cNvSpPr txBox="1">
              <a:spLocks noChangeArrowheads="1"/>
            </p:cNvSpPr>
            <p:nvPr/>
          </p:nvSpPr>
          <p:spPr bwMode="auto">
            <a:xfrm>
              <a:off x="1672" y="5212"/>
              <a:ext cx="540" cy="345"/>
            </a:xfrm>
            <a:prstGeom prst="rect">
              <a:avLst/>
            </a:prstGeom>
            <a:noFill/>
            <a:ln w="9525">
              <a:noFill/>
              <a:miter lim="800000"/>
              <a:headEnd/>
              <a:tailEnd/>
            </a:ln>
          </p:spPr>
          <p:txBody>
            <a:bodyPr lIns="0" tIns="0" rIns="0" bIns="0"/>
            <a:lstStyle/>
            <a:p>
              <a:r>
                <a:rPr lang="tr-TR" sz="1800" b="0" dirty="0"/>
                <a:t>1 bit</a:t>
              </a:r>
              <a:endParaRPr lang="tr-TR" sz="1800" dirty="0"/>
            </a:p>
          </p:txBody>
        </p:sp>
        <p:sp>
          <p:nvSpPr>
            <p:cNvPr id="7178" name="Text Box 9"/>
            <p:cNvSpPr txBox="1">
              <a:spLocks noChangeArrowheads="1"/>
            </p:cNvSpPr>
            <p:nvPr/>
          </p:nvSpPr>
          <p:spPr bwMode="auto">
            <a:xfrm>
              <a:off x="2497" y="5227"/>
              <a:ext cx="756" cy="345"/>
            </a:xfrm>
            <a:prstGeom prst="rect">
              <a:avLst/>
            </a:prstGeom>
            <a:noFill/>
            <a:ln w="9525">
              <a:noFill/>
              <a:miter lim="800000"/>
              <a:headEnd/>
              <a:tailEnd/>
            </a:ln>
          </p:spPr>
          <p:txBody>
            <a:bodyPr lIns="0" tIns="0" rIns="0" bIns="0"/>
            <a:lstStyle/>
            <a:p>
              <a:pPr algn="ctr"/>
              <a:r>
                <a:rPr lang="tr-TR" sz="1800" b="0" dirty="0"/>
                <a:t>2 </a:t>
              </a:r>
              <a:r>
                <a:rPr lang="tr-TR" sz="1800" b="0" dirty="0" smtClean="0"/>
                <a:t>bit</a:t>
              </a:r>
              <a:r>
                <a:rPr lang="en-US" sz="1800" b="0" dirty="0" smtClean="0"/>
                <a:t>s</a:t>
              </a:r>
              <a:endParaRPr lang="tr-TR" sz="1800" dirty="0"/>
            </a:p>
          </p:txBody>
        </p:sp>
        <p:sp>
          <p:nvSpPr>
            <p:cNvPr id="7179" name="Text Box 10"/>
            <p:cNvSpPr txBox="1">
              <a:spLocks noChangeArrowheads="1"/>
            </p:cNvSpPr>
            <p:nvPr/>
          </p:nvSpPr>
          <p:spPr bwMode="auto">
            <a:xfrm>
              <a:off x="3787" y="5227"/>
              <a:ext cx="870" cy="345"/>
            </a:xfrm>
            <a:prstGeom prst="rect">
              <a:avLst/>
            </a:prstGeom>
            <a:noFill/>
            <a:ln w="9525">
              <a:noFill/>
              <a:miter lim="800000"/>
              <a:headEnd/>
              <a:tailEnd/>
            </a:ln>
          </p:spPr>
          <p:txBody>
            <a:bodyPr lIns="0" tIns="0" rIns="0" bIns="0"/>
            <a:lstStyle/>
            <a:p>
              <a:pPr algn="ctr"/>
              <a:r>
                <a:rPr lang="tr-TR" sz="1800" b="0" dirty="0"/>
                <a:t>1 </a:t>
              </a:r>
              <a:r>
                <a:rPr lang="tr-TR" sz="1800" b="0" dirty="0" smtClean="0"/>
                <a:t>bit</a:t>
              </a:r>
              <a:endParaRPr lang="tr-TR" sz="18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Altbilgi Yer Tutucusu"/>
          <p:cNvSpPr>
            <a:spLocks noGrp="1"/>
          </p:cNvSpPr>
          <p:nvPr>
            <p:ph type="ftr" sz="quarter" idx="10"/>
          </p:nvPr>
        </p:nvSpPr>
        <p:spPr>
          <a:noFill/>
        </p:spPr>
        <p:txBody>
          <a:bodyPr/>
          <a:lstStyle/>
          <a:p>
            <a:r>
              <a:rPr lang="en-US" dirty="0"/>
              <a:t>Logic Circuits</a:t>
            </a:r>
          </a:p>
        </p:txBody>
      </p:sp>
      <p:sp>
        <p:nvSpPr>
          <p:cNvPr id="8195" name="Rectangle 2"/>
          <p:cNvSpPr>
            <a:spLocks noGrp="1" noChangeArrowheads="1"/>
          </p:cNvSpPr>
          <p:nvPr>
            <p:ph type="title"/>
          </p:nvPr>
        </p:nvSpPr>
        <p:spPr>
          <a:xfrm>
            <a:off x="368300" y="204788"/>
            <a:ext cx="7772400" cy="790575"/>
          </a:xfrm>
        </p:spPr>
        <p:txBody>
          <a:bodyPr/>
          <a:lstStyle/>
          <a:p>
            <a:r>
              <a:rPr lang="en-US" sz="2400" b="1" dirty="0" smtClean="0"/>
              <a:t>Floating Point Numbers</a:t>
            </a:r>
            <a:endParaRPr lang="tr-TR" sz="2400" b="1" dirty="0" smtClean="0"/>
          </a:p>
        </p:txBody>
      </p:sp>
      <p:sp>
        <p:nvSpPr>
          <p:cNvPr id="8196" name="Rectangle 3"/>
          <p:cNvSpPr>
            <a:spLocks noGrp="1" noChangeArrowheads="1"/>
          </p:cNvSpPr>
          <p:nvPr>
            <p:ph type="body" idx="1"/>
          </p:nvPr>
        </p:nvSpPr>
        <p:spPr/>
        <p:txBody>
          <a:bodyPr/>
          <a:lstStyle/>
          <a:p>
            <a:pPr marL="0" indent="0" algn="just">
              <a:lnSpc>
                <a:spcPct val="90000"/>
              </a:lnSpc>
              <a:buFontTx/>
              <a:buNone/>
            </a:pPr>
            <a:endParaRPr lang="tr-TR" sz="2400" dirty="0" smtClean="0"/>
          </a:p>
          <a:p>
            <a:pPr marL="0" indent="0" algn="just">
              <a:lnSpc>
                <a:spcPct val="90000"/>
              </a:lnSpc>
              <a:buFontTx/>
              <a:buNone/>
            </a:pPr>
            <a:endParaRPr lang="tr-TR" sz="2400" dirty="0" smtClean="0"/>
          </a:p>
          <a:p>
            <a:pPr marL="0" indent="0" algn="just">
              <a:lnSpc>
                <a:spcPct val="90000"/>
              </a:lnSpc>
              <a:buFontTx/>
              <a:buNone/>
            </a:pPr>
            <a:r>
              <a:rPr lang="tr-TR" sz="2200" dirty="0" smtClean="0"/>
              <a:t>- </a:t>
            </a:r>
            <a:r>
              <a:rPr lang="en-US" sz="2200" dirty="0" smtClean="0"/>
              <a:t>Although they are not shown above, we also have the same numbers with negative sign on the number axis</a:t>
            </a:r>
            <a:r>
              <a:rPr lang="tr-TR" sz="2200" dirty="0" smtClean="0"/>
              <a:t>.</a:t>
            </a:r>
            <a:r>
              <a:rPr lang="en-US" sz="2200" dirty="0" smtClean="0"/>
              <a:t> Since we have 4 bits, we can store 2</a:t>
            </a:r>
            <a:r>
              <a:rPr lang="en-US" sz="2200" baseline="30000" dirty="0" smtClean="0"/>
              <a:t>4</a:t>
            </a:r>
            <a:r>
              <a:rPr lang="en-US" sz="2200" dirty="0" smtClean="0"/>
              <a:t>=16 different numbers</a:t>
            </a:r>
            <a:r>
              <a:rPr lang="tr-TR" sz="2200" dirty="0" smtClean="0"/>
              <a:t>. </a:t>
            </a:r>
            <a:r>
              <a:rPr lang="en-US" sz="2200" dirty="0" smtClean="0"/>
              <a:t>As you can see above, gaps between numbers are larger in greater numbers.</a:t>
            </a:r>
            <a:endParaRPr lang="tr-TR" sz="2200" dirty="0" smtClean="0"/>
          </a:p>
          <a:p>
            <a:pPr marL="0" indent="0" algn="just">
              <a:lnSpc>
                <a:spcPct val="90000"/>
              </a:lnSpc>
              <a:buFontTx/>
              <a:buChar char="-"/>
            </a:pPr>
            <a:r>
              <a:rPr lang="tr-TR" sz="2200" dirty="0" smtClean="0"/>
              <a:t> </a:t>
            </a:r>
            <a:r>
              <a:rPr lang="en-US" sz="2200" dirty="0" smtClean="0"/>
              <a:t>You can see that, we can store 3 numbers between </a:t>
            </a:r>
            <a:r>
              <a:rPr lang="tr-TR" sz="2200" dirty="0" smtClean="0"/>
              <a:t>0.5 </a:t>
            </a:r>
            <a:r>
              <a:rPr lang="en-US" sz="2200" dirty="0" smtClean="0"/>
              <a:t>and</a:t>
            </a:r>
            <a:r>
              <a:rPr lang="tr-TR" sz="2200" dirty="0" smtClean="0"/>
              <a:t> 1</a:t>
            </a:r>
            <a:r>
              <a:rPr lang="en-US" sz="2200" dirty="0" smtClean="0"/>
              <a:t>. The same rule applies to </a:t>
            </a:r>
            <a:r>
              <a:rPr lang="tr-TR" sz="2200" dirty="0" smtClean="0"/>
              <a:t>1 </a:t>
            </a:r>
            <a:r>
              <a:rPr lang="en-US" sz="2200" dirty="0" smtClean="0"/>
              <a:t>and</a:t>
            </a:r>
            <a:r>
              <a:rPr lang="tr-TR" sz="2200" dirty="0" smtClean="0"/>
              <a:t> 2</a:t>
            </a:r>
            <a:r>
              <a:rPr lang="en-US" sz="2200" dirty="0" smtClean="0"/>
              <a:t>, and also </a:t>
            </a:r>
            <a:r>
              <a:rPr lang="tr-TR" sz="2200" dirty="0" smtClean="0"/>
              <a:t>2 </a:t>
            </a:r>
            <a:r>
              <a:rPr lang="en-US" sz="2200" dirty="0" smtClean="0"/>
              <a:t>and</a:t>
            </a:r>
            <a:r>
              <a:rPr lang="tr-TR" sz="2200" dirty="0" smtClean="0"/>
              <a:t> 4</a:t>
            </a:r>
            <a:r>
              <a:rPr lang="en-US" sz="2200" dirty="0" smtClean="0"/>
              <a:t>.</a:t>
            </a:r>
            <a:endParaRPr lang="tr-TR" sz="2200" dirty="0" smtClean="0"/>
          </a:p>
          <a:p>
            <a:pPr marL="0" indent="0" algn="just">
              <a:lnSpc>
                <a:spcPct val="90000"/>
              </a:lnSpc>
              <a:buFontTx/>
              <a:buNone/>
            </a:pPr>
            <a:r>
              <a:rPr lang="tr-TR" sz="2200" dirty="0" smtClean="0"/>
              <a:t>- </a:t>
            </a:r>
            <a:r>
              <a:rPr lang="en-US" sz="2200" dirty="0" smtClean="0"/>
              <a:t>What if exponent part was 1 bit and significand part was 2 bits? Since we have 4 bits in total, we could still store 16 different numbers. But The numbers would be different. </a:t>
            </a:r>
            <a:r>
              <a:rPr lang="tr-TR" sz="2200" dirty="0"/>
              <a:t>(1, 1.25, 1.5, 1.75, 2, 2.5, 3, 3.5</a:t>
            </a:r>
            <a:r>
              <a:rPr lang="tr-TR" sz="2200" dirty="0" smtClean="0"/>
              <a:t>).</a:t>
            </a:r>
            <a:endParaRPr lang="en-US" sz="2200" dirty="0" smtClean="0"/>
          </a:p>
          <a:p>
            <a:pPr marL="0" indent="0" algn="just">
              <a:lnSpc>
                <a:spcPct val="90000"/>
              </a:lnSpc>
              <a:buFontTx/>
              <a:buNone/>
            </a:pPr>
            <a:r>
              <a:rPr lang="en-US" sz="2200" dirty="0" smtClean="0"/>
              <a:t>This time, gaps between numbers would be smaller, but we would store smaller numbers.</a:t>
            </a:r>
            <a:endParaRPr lang="tr-TR" sz="2200" dirty="0" smtClean="0"/>
          </a:p>
        </p:txBody>
      </p:sp>
      <p:grpSp>
        <p:nvGrpSpPr>
          <p:cNvPr id="8197" name="Group 4"/>
          <p:cNvGrpSpPr>
            <a:grpSpLocks/>
          </p:cNvGrpSpPr>
          <p:nvPr/>
        </p:nvGrpSpPr>
        <p:grpSpPr bwMode="auto">
          <a:xfrm>
            <a:off x="1498600" y="1400175"/>
            <a:ext cx="6226175" cy="498475"/>
            <a:chOff x="4297" y="14452"/>
            <a:chExt cx="6660" cy="585"/>
          </a:xfrm>
        </p:grpSpPr>
        <p:sp>
          <p:nvSpPr>
            <p:cNvPr id="8198" name="Line 5"/>
            <p:cNvSpPr>
              <a:spLocks noChangeShapeType="1"/>
            </p:cNvSpPr>
            <p:nvPr/>
          </p:nvSpPr>
          <p:spPr bwMode="auto">
            <a:xfrm>
              <a:off x="5017" y="14557"/>
              <a:ext cx="5940" cy="0"/>
            </a:xfrm>
            <a:prstGeom prst="line">
              <a:avLst/>
            </a:prstGeom>
            <a:noFill/>
            <a:ln w="9525">
              <a:solidFill>
                <a:srgbClr val="000000"/>
              </a:solidFill>
              <a:round/>
              <a:headEnd/>
              <a:tailEnd type="triangle" w="med" len="med"/>
            </a:ln>
          </p:spPr>
          <p:txBody>
            <a:bodyPr/>
            <a:lstStyle/>
            <a:p>
              <a:endParaRPr lang="tr-TR"/>
            </a:p>
          </p:txBody>
        </p:sp>
        <p:sp>
          <p:nvSpPr>
            <p:cNvPr id="8199" name="Text Box 6"/>
            <p:cNvSpPr txBox="1">
              <a:spLocks noChangeArrowheads="1"/>
            </p:cNvSpPr>
            <p:nvPr/>
          </p:nvSpPr>
          <p:spPr bwMode="auto">
            <a:xfrm>
              <a:off x="5167" y="14647"/>
              <a:ext cx="360" cy="360"/>
            </a:xfrm>
            <a:prstGeom prst="rect">
              <a:avLst/>
            </a:prstGeom>
            <a:noFill/>
            <a:ln w="9525">
              <a:noFill/>
              <a:miter lim="800000"/>
              <a:headEnd/>
              <a:tailEnd/>
            </a:ln>
          </p:spPr>
          <p:txBody>
            <a:bodyPr lIns="0" tIns="0" rIns="0" bIns="0"/>
            <a:lstStyle/>
            <a:p>
              <a:r>
                <a:rPr lang="tr-TR" b="0"/>
                <a:t>0.5</a:t>
              </a:r>
              <a:endParaRPr lang="tr-TR"/>
            </a:p>
          </p:txBody>
        </p:sp>
        <p:sp>
          <p:nvSpPr>
            <p:cNvPr id="8200" name="Text Box 7"/>
            <p:cNvSpPr txBox="1">
              <a:spLocks noChangeArrowheads="1"/>
            </p:cNvSpPr>
            <p:nvPr/>
          </p:nvSpPr>
          <p:spPr bwMode="auto">
            <a:xfrm>
              <a:off x="5482" y="14647"/>
              <a:ext cx="540" cy="360"/>
            </a:xfrm>
            <a:prstGeom prst="rect">
              <a:avLst/>
            </a:prstGeom>
            <a:noFill/>
            <a:ln w="9525">
              <a:noFill/>
              <a:miter lim="800000"/>
              <a:headEnd/>
              <a:tailEnd/>
            </a:ln>
          </p:spPr>
          <p:txBody>
            <a:bodyPr lIns="0" tIns="0" rIns="0" bIns="0"/>
            <a:lstStyle/>
            <a:p>
              <a:r>
                <a:rPr lang="tr-TR" b="0"/>
                <a:t>0.75</a:t>
              </a:r>
              <a:endParaRPr lang="tr-TR"/>
            </a:p>
          </p:txBody>
        </p:sp>
        <p:sp>
          <p:nvSpPr>
            <p:cNvPr id="8201" name="Text Box 8"/>
            <p:cNvSpPr txBox="1">
              <a:spLocks noChangeArrowheads="1"/>
            </p:cNvSpPr>
            <p:nvPr/>
          </p:nvSpPr>
          <p:spPr bwMode="auto">
            <a:xfrm>
              <a:off x="5902" y="14647"/>
              <a:ext cx="360" cy="360"/>
            </a:xfrm>
            <a:prstGeom prst="rect">
              <a:avLst/>
            </a:prstGeom>
            <a:noFill/>
            <a:ln w="9525">
              <a:noFill/>
              <a:miter lim="800000"/>
              <a:headEnd/>
              <a:tailEnd/>
            </a:ln>
          </p:spPr>
          <p:txBody>
            <a:bodyPr lIns="0" tIns="0" rIns="0" bIns="0"/>
            <a:lstStyle/>
            <a:p>
              <a:r>
                <a:rPr lang="tr-TR" b="0"/>
                <a:t>1</a:t>
              </a:r>
              <a:endParaRPr lang="tr-TR"/>
            </a:p>
          </p:txBody>
        </p:sp>
        <p:sp>
          <p:nvSpPr>
            <p:cNvPr id="8202" name="Text Box 9"/>
            <p:cNvSpPr txBox="1">
              <a:spLocks noChangeArrowheads="1"/>
            </p:cNvSpPr>
            <p:nvPr/>
          </p:nvSpPr>
          <p:spPr bwMode="auto">
            <a:xfrm>
              <a:off x="6352" y="14662"/>
              <a:ext cx="360" cy="360"/>
            </a:xfrm>
            <a:prstGeom prst="rect">
              <a:avLst/>
            </a:prstGeom>
            <a:noFill/>
            <a:ln w="9525">
              <a:noFill/>
              <a:miter lim="800000"/>
              <a:headEnd/>
              <a:tailEnd/>
            </a:ln>
          </p:spPr>
          <p:txBody>
            <a:bodyPr lIns="0" tIns="0" rIns="0" bIns="0"/>
            <a:lstStyle/>
            <a:p>
              <a:r>
                <a:rPr lang="tr-TR" b="0"/>
                <a:t>1.5</a:t>
              </a:r>
              <a:endParaRPr lang="tr-TR"/>
            </a:p>
          </p:txBody>
        </p:sp>
        <p:sp>
          <p:nvSpPr>
            <p:cNvPr id="8203" name="Text Box 10"/>
            <p:cNvSpPr txBox="1">
              <a:spLocks noChangeArrowheads="1"/>
            </p:cNvSpPr>
            <p:nvPr/>
          </p:nvSpPr>
          <p:spPr bwMode="auto">
            <a:xfrm>
              <a:off x="7897" y="14677"/>
              <a:ext cx="360" cy="360"/>
            </a:xfrm>
            <a:prstGeom prst="rect">
              <a:avLst/>
            </a:prstGeom>
            <a:noFill/>
            <a:ln w="9525">
              <a:noFill/>
              <a:miter lim="800000"/>
              <a:headEnd/>
              <a:tailEnd/>
            </a:ln>
          </p:spPr>
          <p:txBody>
            <a:bodyPr lIns="0" tIns="0" rIns="0" bIns="0"/>
            <a:lstStyle/>
            <a:p>
              <a:r>
                <a:rPr lang="tr-TR" b="0"/>
                <a:t>3</a:t>
              </a:r>
              <a:endParaRPr lang="tr-TR"/>
            </a:p>
          </p:txBody>
        </p:sp>
        <p:sp>
          <p:nvSpPr>
            <p:cNvPr id="8204" name="Text Box 11"/>
            <p:cNvSpPr txBox="1">
              <a:spLocks noChangeArrowheads="1"/>
            </p:cNvSpPr>
            <p:nvPr/>
          </p:nvSpPr>
          <p:spPr bwMode="auto">
            <a:xfrm>
              <a:off x="8737" y="14662"/>
              <a:ext cx="360" cy="360"/>
            </a:xfrm>
            <a:prstGeom prst="rect">
              <a:avLst/>
            </a:prstGeom>
            <a:noFill/>
            <a:ln w="9525">
              <a:noFill/>
              <a:miter lim="800000"/>
              <a:headEnd/>
              <a:tailEnd/>
            </a:ln>
          </p:spPr>
          <p:txBody>
            <a:bodyPr lIns="0" tIns="0" rIns="0" bIns="0"/>
            <a:lstStyle/>
            <a:p>
              <a:r>
                <a:rPr lang="tr-TR" b="0"/>
                <a:t>4</a:t>
              </a:r>
            </a:p>
            <a:p>
              <a:endParaRPr lang="tr-TR"/>
            </a:p>
          </p:txBody>
        </p:sp>
        <p:sp>
          <p:nvSpPr>
            <p:cNvPr id="8205" name="Text Box 12"/>
            <p:cNvSpPr txBox="1">
              <a:spLocks noChangeArrowheads="1"/>
            </p:cNvSpPr>
            <p:nvPr/>
          </p:nvSpPr>
          <p:spPr bwMode="auto">
            <a:xfrm>
              <a:off x="10192" y="14662"/>
              <a:ext cx="360" cy="360"/>
            </a:xfrm>
            <a:prstGeom prst="rect">
              <a:avLst/>
            </a:prstGeom>
            <a:noFill/>
            <a:ln w="9525">
              <a:noFill/>
              <a:miter lim="800000"/>
              <a:headEnd/>
              <a:tailEnd/>
            </a:ln>
          </p:spPr>
          <p:txBody>
            <a:bodyPr lIns="0" tIns="0" rIns="0" bIns="0"/>
            <a:lstStyle/>
            <a:p>
              <a:r>
                <a:rPr lang="tr-TR" b="0"/>
                <a:t>6</a:t>
              </a:r>
              <a:endParaRPr lang="tr-TR"/>
            </a:p>
          </p:txBody>
        </p:sp>
        <p:sp>
          <p:nvSpPr>
            <p:cNvPr id="8206" name="Line 13"/>
            <p:cNvSpPr>
              <a:spLocks noChangeShapeType="1"/>
            </p:cNvSpPr>
            <p:nvPr/>
          </p:nvSpPr>
          <p:spPr bwMode="auto">
            <a:xfrm>
              <a:off x="10237" y="14482"/>
              <a:ext cx="0" cy="180"/>
            </a:xfrm>
            <a:prstGeom prst="line">
              <a:avLst/>
            </a:prstGeom>
            <a:noFill/>
            <a:ln w="9525">
              <a:solidFill>
                <a:srgbClr val="000000"/>
              </a:solidFill>
              <a:round/>
              <a:headEnd/>
              <a:tailEnd/>
            </a:ln>
          </p:spPr>
          <p:txBody>
            <a:bodyPr/>
            <a:lstStyle/>
            <a:p>
              <a:endParaRPr lang="tr-TR"/>
            </a:p>
          </p:txBody>
        </p:sp>
        <p:sp>
          <p:nvSpPr>
            <p:cNvPr id="8207" name="Line 14"/>
            <p:cNvSpPr>
              <a:spLocks noChangeShapeType="1"/>
            </p:cNvSpPr>
            <p:nvPr/>
          </p:nvSpPr>
          <p:spPr bwMode="auto">
            <a:xfrm>
              <a:off x="5302" y="14452"/>
              <a:ext cx="0" cy="180"/>
            </a:xfrm>
            <a:prstGeom prst="line">
              <a:avLst/>
            </a:prstGeom>
            <a:noFill/>
            <a:ln w="9525">
              <a:solidFill>
                <a:srgbClr val="000000"/>
              </a:solidFill>
              <a:round/>
              <a:headEnd/>
              <a:tailEnd/>
            </a:ln>
          </p:spPr>
          <p:txBody>
            <a:bodyPr/>
            <a:lstStyle/>
            <a:p>
              <a:endParaRPr lang="tr-TR"/>
            </a:p>
          </p:txBody>
        </p:sp>
        <p:sp>
          <p:nvSpPr>
            <p:cNvPr id="8208" name="Line 15"/>
            <p:cNvSpPr>
              <a:spLocks noChangeShapeType="1"/>
            </p:cNvSpPr>
            <p:nvPr/>
          </p:nvSpPr>
          <p:spPr bwMode="auto">
            <a:xfrm>
              <a:off x="5617" y="14467"/>
              <a:ext cx="0" cy="180"/>
            </a:xfrm>
            <a:prstGeom prst="line">
              <a:avLst/>
            </a:prstGeom>
            <a:noFill/>
            <a:ln w="9525">
              <a:solidFill>
                <a:srgbClr val="000000"/>
              </a:solidFill>
              <a:round/>
              <a:headEnd/>
              <a:tailEnd/>
            </a:ln>
          </p:spPr>
          <p:txBody>
            <a:bodyPr/>
            <a:lstStyle/>
            <a:p>
              <a:endParaRPr lang="tr-TR"/>
            </a:p>
          </p:txBody>
        </p:sp>
        <p:sp>
          <p:nvSpPr>
            <p:cNvPr id="8209" name="Line 16"/>
            <p:cNvSpPr>
              <a:spLocks noChangeShapeType="1"/>
            </p:cNvSpPr>
            <p:nvPr/>
          </p:nvSpPr>
          <p:spPr bwMode="auto">
            <a:xfrm>
              <a:off x="5947" y="14467"/>
              <a:ext cx="0" cy="180"/>
            </a:xfrm>
            <a:prstGeom prst="line">
              <a:avLst/>
            </a:prstGeom>
            <a:noFill/>
            <a:ln w="9525">
              <a:solidFill>
                <a:srgbClr val="000000"/>
              </a:solidFill>
              <a:round/>
              <a:headEnd/>
              <a:tailEnd/>
            </a:ln>
          </p:spPr>
          <p:txBody>
            <a:bodyPr/>
            <a:lstStyle/>
            <a:p>
              <a:endParaRPr lang="tr-TR"/>
            </a:p>
          </p:txBody>
        </p:sp>
        <p:sp>
          <p:nvSpPr>
            <p:cNvPr id="8210" name="Line 17"/>
            <p:cNvSpPr>
              <a:spLocks noChangeShapeType="1"/>
            </p:cNvSpPr>
            <p:nvPr/>
          </p:nvSpPr>
          <p:spPr bwMode="auto">
            <a:xfrm>
              <a:off x="6472" y="14467"/>
              <a:ext cx="0" cy="180"/>
            </a:xfrm>
            <a:prstGeom prst="line">
              <a:avLst/>
            </a:prstGeom>
            <a:noFill/>
            <a:ln w="9525">
              <a:solidFill>
                <a:srgbClr val="000000"/>
              </a:solidFill>
              <a:round/>
              <a:headEnd/>
              <a:tailEnd/>
            </a:ln>
          </p:spPr>
          <p:txBody>
            <a:bodyPr/>
            <a:lstStyle/>
            <a:p>
              <a:endParaRPr lang="tr-TR"/>
            </a:p>
          </p:txBody>
        </p:sp>
        <p:sp>
          <p:nvSpPr>
            <p:cNvPr id="8211" name="Line 18"/>
            <p:cNvSpPr>
              <a:spLocks noChangeShapeType="1"/>
            </p:cNvSpPr>
            <p:nvPr/>
          </p:nvSpPr>
          <p:spPr bwMode="auto">
            <a:xfrm>
              <a:off x="7927" y="14467"/>
              <a:ext cx="0" cy="180"/>
            </a:xfrm>
            <a:prstGeom prst="line">
              <a:avLst/>
            </a:prstGeom>
            <a:noFill/>
            <a:ln w="9525">
              <a:solidFill>
                <a:srgbClr val="000000"/>
              </a:solidFill>
              <a:round/>
              <a:headEnd/>
              <a:tailEnd/>
            </a:ln>
          </p:spPr>
          <p:txBody>
            <a:bodyPr/>
            <a:lstStyle/>
            <a:p>
              <a:endParaRPr lang="tr-TR"/>
            </a:p>
          </p:txBody>
        </p:sp>
        <p:sp>
          <p:nvSpPr>
            <p:cNvPr id="8212" name="Line 19"/>
            <p:cNvSpPr>
              <a:spLocks noChangeShapeType="1"/>
            </p:cNvSpPr>
            <p:nvPr/>
          </p:nvSpPr>
          <p:spPr bwMode="auto">
            <a:xfrm>
              <a:off x="7027" y="14467"/>
              <a:ext cx="0" cy="180"/>
            </a:xfrm>
            <a:prstGeom prst="line">
              <a:avLst/>
            </a:prstGeom>
            <a:noFill/>
            <a:ln w="9525">
              <a:solidFill>
                <a:srgbClr val="000000"/>
              </a:solidFill>
              <a:round/>
              <a:headEnd/>
              <a:tailEnd/>
            </a:ln>
          </p:spPr>
          <p:txBody>
            <a:bodyPr/>
            <a:lstStyle/>
            <a:p>
              <a:endParaRPr lang="tr-TR"/>
            </a:p>
          </p:txBody>
        </p:sp>
        <p:sp>
          <p:nvSpPr>
            <p:cNvPr id="8213" name="Text Box 20"/>
            <p:cNvSpPr txBox="1">
              <a:spLocks noChangeArrowheads="1"/>
            </p:cNvSpPr>
            <p:nvPr/>
          </p:nvSpPr>
          <p:spPr bwMode="auto">
            <a:xfrm>
              <a:off x="6982" y="14662"/>
              <a:ext cx="360" cy="360"/>
            </a:xfrm>
            <a:prstGeom prst="rect">
              <a:avLst/>
            </a:prstGeom>
            <a:noFill/>
            <a:ln w="9525">
              <a:noFill/>
              <a:miter lim="800000"/>
              <a:headEnd/>
              <a:tailEnd/>
            </a:ln>
          </p:spPr>
          <p:txBody>
            <a:bodyPr lIns="0" tIns="0" rIns="0" bIns="0"/>
            <a:lstStyle/>
            <a:p>
              <a:r>
                <a:rPr lang="tr-TR" b="0"/>
                <a:t>2</a:t>
              </a:r>
              <a:endParaRPr lang="tr-TR"/>
            </a:p>
          </p:txBody>
        </p:sp>
        <p:sp>
          <p:nvSpPr>
            <p:cNvPr id="8214" name="Line 21"/>
            <p:cNvSpPr>
              <a:spLocks noChangeShapeType="1"/>
            </p:cNvSpPr>
            <p:nvPr/>
          </p:nvSpPr>
          <p:spPr bwMode="auto">
            <a:xfrm>
              <a:off x="8797" y="14482"/>
              <a:ext cx="0" cy="180"/>
            </a:xfrm>
            <a:prstGeom prst="line">
              <a:avLst/>
            </a:prstGeom>
            <a:noFill/>
            <a:ln w="9525">
              <a:solidFill>
                <a:srgbClr val="000000"/>
              </a:solidFill>
              <a:round/>
              <a:headEnd/>
              <a:tailEnd/>
            </a:ln>
          </p:spPr>
          <p:txBody>
            <a:bodyPr/>
            <a:lstStyle/>
            <a:p>
              <a:endParaRPr lang="tr-TR"/>
            </a:p>
          </p:txBody>
        </p:sp>
        <p:sp>
          <p:nvSpPr>
            <p:cNvPr id="8215" name="Line 22"/>
            <p:cNvSpPr>
              <a:spLocks noChangeShapeType="1"/>
            </p:cNvSpPr>
            <p:nvPr/>
          </p:nvSpPr>
          <p:spPr bwMode="auto">
            <a:xfrm flipH="1">
              <a:off x="4297" y="14554"/>
              <a:ext cx="720" cy="0"/>
            </a:xfrm>
            <a:prstGeom prst="line">
              <a:avLst/>
            </a:prstGeom>
            <a:noFill/>
            <a:ln w="9525">
              <a:solidFill>
                <a:srgbClr val="000000"/>
              </a:solidFill>
              <a:prstDash val="dash"/>
              <a:round/>
              <a:headEnd/>
              <a:tailEnd type="triangle" w="med" len="med"/>
            </a:ln>
          </p:spPr>
          <p:txBody>
            <a:bodyPr/>
            <a:lstStyle/>
            <a:p>
              <a:endParaRPr lang="tr-T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Altbilgi Yer Tutucusu"/>
          <p:cNvSpPr>
            <a:spLocks noGrp="1"/>
          </p:cNvSpPr>
          <p:nvPr>
            <p:ph type="ftr" sz="quarter" idx="10"/>
          </p:nvPr>
        </p:nvSpPr>
        <p:spPr>
          <a:noFill/>
        </p:spPr>
        <p:txBody>
          <a:bodyPr/>
          <a:lstStyle/>
          <a:p>
            <a:r>
              <a:rPr lang="en-US" dirty="0"/>
              <a:t>Logic Circuits</a:t>
            </a:r>
          </a:p>
        </p:txBody>
      </p:sp>
      <p:sp>
        <p:nvSpPr>
          <p:cNvPr id="9219" name="Rectangle 2"/>
          <p:cNvSpPr>
            <a:spLocks noGrp="1" noChangeArrowheads="1"/>
          </p:cNvSpPr>
          <p:nvPr>
            <p:ph type="title"/>
          </p:nvPr>
        </p:nvSpPr>
        <p:spPr/>
        <p:txBody>
          <a:bodyPr/>
          <a:lstStyle/>
          <a:p>
            <a:r>
              <a:rPr lang="en-US" sz="2400" b="1" dirty="0" smtClean="0"/>
              <a:t>Arithmetic Operations on Signed Numbers</a:t>
            </a:r>
            <a:endParaRPr lang="tr-TR" dirty="0" smtClean="0"/>
          </a:p>
        </p:txBody>
      </p:sp>
      <p:sp>
        <p:nvSpPr>
          <p:cNvPr id="9220" name="Rectangle 3"/>
          <p:cNvSpPr>
            <a:spLocks noGrp="1" noChangeArrowheads="1"/>
          </p:cNvSpPr>
          <p:nvPr>
            <p:ph type="body" idx="1"/>
          </p:nvPr>
        </p:nvSpPr>
        <p:spPr>
          <a:xfrm>
            <a:off x="346075" y="969963"/>
            <a:ext cx="8375650" cy="5078412"/>
          </a:xfrm>
        </p:spPr>
        <p:txBody>
          <a:bodyPr/>
          <a:lstStyle/>
          <a:p>
            <a:pPr marL="0" indent="0" algn="just">
              <a:lnSpc>
                <a:spcPct val="90000"/>
              </a:lnSpc>
              <a:buFontTx/>
              <a:buNone/>
            </a:pPr>
            <a:r>
              <a:rPr lang="en-US" sz="2200" dirty="0" smtClean="0"/>
              <a:t>In this section, we will use two’s complement form.</a:t>
            </a:r>
            <a:endParaRPr lang="tr-TR" sz="2200" b="1" dirty="0" smtClean="0"/>
          </a:p>
          <a:p>
            <a:pPr marL="0" indent="0" algn="just">
              <a:lnSpc>
                <a:spcPct val="90000"/>
              </a:lnSpc>
              <a:buFontTx/>
              <a:buNone/>
            </a:pPr>
            <a:r>
              <a:rPr lang="en-US" sz="2200" b="1" dirty="0" smtClean="0"/>
              <a:t>Addition and subtraction</a:t>
            </a:r>
            <a:r>
              <a:rPr lang="tr-TR" sz="2200" b="1" dirty="0" smtClean="0"/>
              <a:t>:</a:t>
            </a:r>
            <a:endParaRPr lang="tr-TR" sz="2200" dirty="0" smtClean="0"/>
          </a:p>
          <a:p>
            <a:pPr marL="0" indent="0" algn="just">
              <a:lnSpc>
                <a:spcPct val="90000"/>
              </a:lnSpc>
              <a:buFontTx/>
              <a:buNone/>
            </a:pPr>
            <a:r>
              <a:rPr lang="tr-TR" sz="2200" dirty="0" smtClean="0"/>
              <a:t>- </a:t>
            </a:r>
            <a:r>
              <a:rPr lang="en-US" sz="2200" dirty="0" smtClean="0"/>
              <a:t>The sum of two positive numbers is positive.</a:t>
            </a:r>
            <a:r>
              <a:rPr lang="tr-TR" sz="2200" dirty="0" smtClean="0"/>
              <a:t> </a:t>
            </a:r>
            <a:endParaRPr lang="tr-TR" sz="2200" b="1" dirty="0" smtClean="0"/>
          </a:p>
          <a:p>
            <a:pPr marL="0" indent="0" algn="just">
              <a:lnSpc>
                <a:spcPct val="90000"/>
              </a:lnSpc>
              <a:buFontTx/>
              <a:buNone/>
            </a:pPr>
            <a:r>
              <a:rPr lang="en-US" sz="2200" b="1" dirty="0" smtClean="0"/>
              <a:t>Example</a:t>
            </a:r>
            <a:r>
              <a:rPr lang="tr-TR" sz="2200" b="1" dirty="0" smtClean="0"/>
              <a:t>: </a:t>
            </a:r>
            <a:r>
              <a:rPr lang="tr-TR" sz="2200" dirty="0" smtClean="0"/>
              <a:t>00001001    (9)</a:t>
            </a:r>
          </a:p>
          <a:p>
            <a:pPr marL="0" indent="0" algn="just">
              <a:lnSpc>
                <a:spcPct val="90000"/>
              </a:lnSpc>
              <a:buFontTx/>
              <a:buNone/>
            </a:pPr>
            <a:r>
              <a:rPr lang="en-US" sz="2200" dirty="0" smtClean="0"/>
              <a:t>    </a:t>
            </a:r>
            <a:r>
              <a:rPr lang="tr-TR" sz="2200" dirty="0" smtClean="0"/>
              <a:t>         +  00000100</a:t>
            </a:r>
            <a:r>
              <a:rPr lang="tr-TR" sz="2200" b="1" dirty="0" smtClean="0"/>
              <a:t>    </a:t>
            </a:r>
            <a:r>
              <a:rPr lang="tr-TR" sz="2200" dirty="0" smtClean="0"/>
              <a:t>(4)</a:t>
            </a:r>
          </a:p>
          <a:p>
            <a:pPr marL="0" indent="0" algn="just">
              <a:lnSpc>
                <a:spcPct val="90000"/>
              </a:lnSpc>
              <a:buFontTx/>
              <a:buNone/>
            </a:pPr>
            <a:r>
              <a:rPr lang="en-US" sz="2200" dirty="0" smtClean="0"/>
              <a:t>    </a:t>
            </a:r>
            <a:r>
              <a:rPr lang="tr-TR" sz="2200" dirty="0" smtClean="0"/>
              <a:t>	</a:t>
            </a:r>
            <a:r>
              <a:rPr lang="en-US" sz="2200" dirty="0" smtClean="0"/>
              <a:t>    </a:t>
            </a:r>
            <a:r>
              <a:rPr lang="tr-TR" sz="2200" b="1" u="sng" dirty="0" smtClean="0"/>
              <a:t>0</a:t>
            </a:r>
            <a:r>
              <a:rPr lang="tr-TR" sz="2200" dirty="0" smtClean="0"/>
              <a:t>0001101   (13)</a:t>
            </a:r>
          </a:p>
          <a:p>
            <a:pPr marL="0" indent="0" algn="just">
              <a:lnSpc>
                <a:spcPct val="90000"/>
              </a:lnSpc>
              <a:buFontTx/>
              <a:buNone/>
            </a:pPr>
            <a:endParaRPr lang="tr-TR" sz="2200" dirty="0" smtClean="0"/>
          </a:p>
          <a:p>
            <a:pPr marL="0" indent="0" algn="just">
              <a:lnSpc>
                <a:spcPct val="90000"/>
              </a:lnSpc>
              <a:buFontTx/>
              <a:buNone/>
            </a:pPr>
            <a:r>
              <a:rPr lang="tr-TR" sz="2200" dirty="0" smtClean="0"/>
              <a:t>- </a:t>
            </a:r>
            <a:r>
              <a:rPr lang="en-US" sz="2200" dirty="0" smtClean="0"/>
              <a:t>The sum of a positive number and a smaller negative number is positive</a:t>
            </a:r>
            <a:r>
              <a:rPr lang="tr-TR" sz="2200" dirty="0" smtClean="0"/>
              <a:t>. </a:t>
            </a:r>
            <a:r>
              <a:rPr lang="en-US" sz="2200" dirty="0" smtClean="0"/>
              <a:t>We ignore the carry bit.</a:t>
            </a:r>
            <a:endParaRPr lang="tr-TR" sz="2200" b="1" dirty="0" smtClean="0"/>
          </a:p>
          <a:p>
            <a:pPr marL="0" indent="0">
              <a:lnSpc>
                <a:spcPct val="90000"/>
              </a:lnSpc>
              <a:buFontTx/>
              <a:buNone/>
            </a:pPr>
            <a:r>
              <a:rPr lang="en-US" sz="2200" b="1" dirty="0" smtClean="0"/>
              <a:t>Example</a:t>
            </a:r>
            <a:r>
              <a:rPr lang="tr-TR" sz="2200" b="1" dirty="0" smtClean="0"/>
              <a:t>: </a:t>
            </a:r>
            <a:r>
              <a:rPr lang="tr-TR" sz="2200" dirty="0" smtClean="0"/>
              <a:t>00001001    (9)</a:t>
            </a:r>
          </a:p>
          <a:p>
            <a:pPr marL="0" indent="0">
              <a:lnSpc>
                <a:spcPct val="90000"/>
              </a:lnSpc>
              <a:buFontTx/>
              <a:buNone/>
            </a:pPr>
            <a:r>
              <a:rPr lang="tr-TR" sz="2200" dirty="0" smtClean="0"/>
              <a:t>         </a:t>
            </a:r>
            <a:r>
              <a:rPr lang="en-US" sz="2200" dirty="0" smtClean="0"/>
              <a:t>    </a:t>
            </a:r>
            <a:r>
              <a:rPr lang="tr-TR" sz="2200" dirty="0" smtClean="0"/>
              <a:t>+  11111010</a:t>
            </a:r>
            <a:r>
              <a:rPr lang="tr-TR" sz="2200" b="1" dirty="0" smtClean="0"/>
              <a:t>   </a:t>
            </a:r>
            <a:r>
              <a:rPr lang="tr-TR" sz="2200" dirty="0" smtClean="0"/>
              <a:t>(-6)</a:t>
            </a:r>
          </a:p>
          <a:p>
            <a:pPr marL="0" indent="0">
              <a:lnSpc>
                <a:spcPct val="90000"/>
              </a:lnSpc>
              <a:buFontTx/>
              <a:buNone/>
            </a:pPr>
            <a:r>
              <a:rPr lang="tr-TR" sz="2200" b="1" dirty="0" smtClean="0"/>
              <a:t>           </a:t>
            </a:r>
            <a:r>
              <a:rPr lang="en-US" sz="2200" b="1" dirty="0" smtClean="0"/>
              <a:t>    </a:t>
            </a:r>
            <a:r>
              <a:rPr lang="tr-TR" sz="2200" b="1" dirty="0" smtClean="0">
                <a:solidFill>
                  <a:srgbClr val="FF0000"/>
                </a:solidFill>
              </a:rPr>
              <a:t>1</a:t>
            </a:r>
            <a:r>
              <a:rPr lang="tr-TR" sz="2200" b="1" u="sng" dirty="0" smtClean="0"/>
              <a:t>0</a:t>
            </a:r>
            <a:r>
              <a:rPr lang="tr-TR" sz="2200" dirty="0" smtClean="0"/>
              <a:t>0000011     (3) </a:t>
            </a:r>
          </a:p>
        </p:txBody>
      </p:sp>
      <p:sp>
        <p:nvSpPr>
          <p:cNvPr id="9221" name="Line 4"/>
          <p:cNvSpPr>
            <a:spLocks noChangeShapeType="1"/>
          </p:cNvSpPr>
          <p:nvPr/>
        </p:nvSpPr>
        <p:spPr bwMode="auto">
          <a:xfrm>
            <a:off x="1428377" y="2802026"/>
            <a:ext cx="1308100" cy="0"/>
          </a:xfrm>
          <a:prstGeom prst="line">
            <a:avLst/>
          </a:prstGeom>
          <a:noFill/>
          <a:ln w="9525">
            <a:solidFill>
              <a:schemeClr val="tx1"/>
            </a:solidFill>
            <a:round/>
            <a:headEnd/>
            <a:tailEnd/>
          </a:ln>
        </p:spPr>
        <p:txBody>
          <a:bodyPr lIns="36000" tIns="36000" rIns="36000" bIns="36000"/>
          <a:lstStyle/>
          <a:p>
            <a:endParaRPr lang="tr-TR"/>
          </a:p>
        </p:txBody>
      </p:sp>
      <p:sp>
        <p:nvSpPr>
          <p:cNvPr id="9222" name="Line 5"/>
          <p:cNvSpPr>
            <a:spLocks noChangeShapeType="1"/>
          </p:cNvSpPr>
          <p:nvPr/>
        </p:nvSpPr>
        <p:spPr bwMode="auto">
          <a:xfrm>
            <a:off x="1419504" y="4958321"/>
            <a:ext cx="1308100"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Altbilgi Yer Tutucusu"/>
          <p:cNvSpPr>
            <a:spLocks noGrp="1"/>
          </p:cNvSpPr>
          <p:nvPr>
            <p:ph type="ftr" sz="quarter" idx="10"/>
          </p:nvPr>
        </p:nvSpPr>
        <p:spPr>
          <a:noFill/>
        </p:spPr>
        <p:txBody>
          <a:bodyPr/>
          <a:lstStyle/>
          <a:p>
            <a:r>
              <a:rPr lang="en-US" dirty="0"/>
              <a:t>Logic Circuits</a:t>
            </a:r>
          </a:p>
        </p:txBody>
      </p:sp>
      <p:sp>
        <p:nvSpPr>
          <p:cNvPr id="10243" name="Rectangle 2"/>
          <p:cNvSpPr>
            <a:spLocks noGrp="1" noChangeArrowheads="1"/>
          </p:cNvSpPr>
          <p:nvPr>
            <p:ph type="title"/>
          </p:nvPr>
        </p:nvSpPr>
        <p:spPr/>
        <p:txBody>
          <a:bodyPr/>
          <a:lstStyle/>
          <a:p>
            <a:r>
              <a:rPr lang="en-US" sz="2400" b="1" dirty="0"/>
              <a:t>Arithmetic Operations on Signed Numbers</a:t>
            </a:r>
            <a:endParaRPr lang="tr-TR" dirty="0" smtClean="0"/>
          </a:p>
        </p:txBody>
      </p:sp>
      <p:sp>
        <p:nvSpPr>
          <p:cNvPr id="10244" name="Rectangle 3"/>
          <p:cNvSpPr>
            <a:spLocks noGrp="1" noChangeArrowheads="1"/>
          </p:cNvSpPr>
          <p:nvPr>
            <p:ph type="body" idx="1"/>
          </p:nvPr>
        </p:nvSpPr>
        <p:spPr>
          <a:xfrm>
            <a:off x="346075" y="969963"/>
            <a:ext cx="8375650" cy="5078412"/>
          </a:xfrm>
        </p:spPr>
        <p:txBody>
          <a:bodyPr/>
          <a:lstStyle/>
          <a:p>
            <a:pPr marL="0" indent="0" algn="just">
              <a:lnSpc>
                <a:spcPct val="90000"/>
              </a:lnSpc>
              <a:buFontTx/>
              <a:buNone/>
            </a:pPr>
            <a:r>
              <a:rPr lang="en-US" sz="2200" dirty="0" smtClean="0"/>
              <a:t>- The sum of </a:t>
            </a:r>
            <a:r>
              <a:rPr lang="tr-TR" sz="2200" dirty="0" smtClean="0"/>
              <a:t>a </a:t>
            </a:r>
            <a:r>
              <a:rPr lang="tr-TR" sz="2200" dirty="0" err="1" smtClean="0"/>
              <a:t>positive</a:t>
            </a:r>
            <a:r>
              <a:rPr lang="tr-TR" sz="2200" dirty="0" smtClean="0"/>
              <a:t> </a:t>
            </a:r>
            <a:r>
              <a:rPr lang="en-US" sz="2200" dirty="0" smtClean="0"/>
              <a:t>number</a:t>
            </a:r>
            <a:r>
              <a:rPr lang="tr-TR" sz="2200" dirty="0" smtClean="0"/>
              <a:t> </a:t>
            </a:r>
            <a:r>
              <a:rPr lang="tr-TR" sz="2200" dirty="0" err="1" smtClean="0"/>
              <a:t>and</a:t>
            </a:r>
            <a:r>
              <a:rPr lang="tr-TR" sz="2200" dirty="0" smtClean="0"/>
              <a:t> a </a:t>
            </a:r>
            <a:r>
              <a:rPr lang="tr-TR" sz="2200" dirty="0" err="1" smtClean="0"/>
              <a:t>greater</a:t>
            </a:r>
            <a:r>
              <a:rPr lang="tr-TR" sz="2200" dirty="0" smtClean="0"/>
              <a:t> </a:t>
            </a:r>
            <a:r>
              <a:rPr lang="tr-TR" sz="2200" dirty="0" err="1" smtClean="0"/>
              <a:t>negative</a:t>
            </a:r>
            <a:r>
              <a:rPr lang="tr-TR" sz="2200" dirty="0" smtClean="0"/>
              <a:t> </a:t>
            </a:r>
            <a:r>
              <a:rPr lang="tr-TR" sz="2200" dirty="0" err="1" smtClean="0"/>
              <a:t>number</a:t>
            </a:r>
            <a:r>
              <a:rPr lang="tr-TR" sz="2200" dirty="0"/>
              <a:t> </a:t>
            </a:r>
            <a:r>
              <a:rPr lang="tr-TR" sz="2200" dirty="0" smtClean="0"/>
              <a:t>is a </a:t>
            </a:r>
            <a:r>
              <a:rPr lang="tr-TR" sz="2200" dirty="0" err="1" smtClean="0"/>
              <a:t>negative</a:t>
            </a:r>
            <a:r>
              <a:rPr lang="tr-TR" sz="2200" dirty="0" smtClean="0"/>
              <a:t> </a:t>
            </a:r>
            <a:r>
              <a:rPr lang="tr-TR" sz="2200" dirty="0" err="1" smtClean="0"/>
              <a:t>number</a:t>
            </a:r>
            <a:r>
              <a:rPr lang="tr-TR" sz="2200" dirty="0" smtClean="0"/>
              <a:t> in </a:t>
            </a:r>
            <a:r>
              <a:rPr lang="tr-TR" sz="2200" dirty="0" err="1" smtClean="0"/>
              <a:t>two’s</a:t>
            </a:r>
            <a:r>
              <a:rPr lang="tr-TR" sz="2200" dirty="0" smtClean="0"/>
              <a:t> </a:t>
            </a:r>
            <a:r>
              <a:rPr lang="tr-TR" sz="2200" dirty="0" err="1" smtClean="0"/>
              <a:t>complement</a:t>
            </a:r>
            <a:r>
              <a:rPr lang="tr-TR" sz="2200" dirty="0" smtClean="0"/>
              <a:t> form.</a:t>
            </a:r>
            <a:endParaRPr lang="en-US" sz="2200" b="1" dirty="0" smtClean="0"/>
          </a:p>
          <a:p>
            <a:pPr marL="0" indent="0" algn="just">
              <a:lnSpc>
                <a:spcPct val="90000"/>
              </a:lnSpc>
              <a:buFontTx/>
              <a:buNone/>
            </a:pPr>
            <a:r>
              <a:rPr lang="tr-TR" sz="2200" b="1" dirty="0" err="1" smtClean="0"/>
              <a:t>Example</a:t>
            </a:r>
            <a:r>
              <a:rPr lang="en-US" sz="2200" b="1" dirty="0" smtClean="0"/>
              <a:t>: </a:t>
            </a:r>
            <a:r>
              <a:rPr lang="en-US" sz="2200" dirty="0" smtClean="0"/>
              <a:t>00001000     (8)</a:t>
            </a:r>
          </a:p>
          <a:p>
            <a:pPr marL="0" indent="0" algn="just">
              <a:lnSpc>
                <a:spcPct val="90000"/>
              </a:lnSpc>
              <a:buFontTx/>
              <a:buNone/>
            </a:pPr>
            <a:r>
              <a:rPr lang="en-US" sz="2200" dirty="0" smtClean="0"/>
              <a:t>         </a:t>
            </a:r>
            <a:r>
              <a:rPr lang="tr-TR" sz="2200" dirty="0" smtClean="0"/>
              <a:t>    </a:t>
            </a:r>
            <a:r>
              <a:rPr lang="en-US" sz="2200" dirty="0" smtClean="0"/>
              <a:t>+  11110100   (-12)</a:t>
            </a:r>
          </a:p>
          <a:p>
            <a:pPr marL="0" indent="0" algn="just">
              <a:lnSpc>
                <a:spcPct val="90000"/>
              </a:lnSpc>
              <a:buFontTx/>
              <a:buNone/>
            </a:pPr>
            <a:r>
              <a:rPr lang="en-US" sz="2200" dirty="0" smtClean="0"/>
              <a:t>             </a:t>
            </a:r>
            <a:r>
              <a:rPr lang="tr-TR" sz="2200" dirty="0" smtClean="0"/>
              <a:t>    </a:t>
            </a:r>
            <a:r>
              <a:rPr lang="en-US" sz="2200" b="1" u="sng" dirty="0" smtClean="0"/>
              <a:t>1</a:t>
            </a:r>
            <a:r>
              <a:rPr lang="en-US" sz="2200" dirty="0" smtClean="0"/>
              <a:t>1111100    (</a:t>
            </a:r>
            <a:r>
              <a:rPr lang="tr-TR" sz="2200" dirty="0" smtClean="0"/>
              <a:t>-4 in </a:t>
            </a:r>
            <a:r>
              <a:rPr lang="tr-TR" sz="2200" dirty="0" err="1" smtClean="0"/>
              <a:t>two’s</a:t>
            </a:r>
            <a:r>
              <a:rPr lang="tr-TR" sz="2200" dirty="0" smtClean="0"/>
              <a:t> </a:t>
            </a:r>
            <a:r>
              <a:rPr lang="tr-TR" sz="2200" dirty="0" err="1" smtClean="0"/>
              <a:t>complement</a:t>
            </a:r>
            <a:r>
              <a:rPr lang="tr-TR" sz="2200" dirty="0" smtClean="0"/>
              <a:t> form</a:t>
            </a:r>
            <a:r>
              <a:rPr lang="en-US" sz="2200" dirty="0" smtClean="0"/>
              <a:t>)		</a:t>
            </a:r>
          </a:p>
          <a:p>
            <a:pPr algn="just">
              <a:lnSpc>
                <a:spcPct val="90000"/>
              </a:lnSpc>
              <a:buFontTx/>
              <a:buChar char="-"/>
            </a:pPr>
            <a:r>
              <a:rPr lang="tr-TR" sz="2200" dirty="0" err="1" smtClean="0"/>
              <a:t>The</a:t>
            </a:r>
            <a:r>
              <a:rPr lang="tr-TR" sz="2200" dirty="0" smtClean="0"/>
              <a:t> </a:t>
            </a:r>
            <a:r>
              <a:rPr lang="tr-TR" sz="2200" dirty="0" err="1" smtClean="0"/>
              <a:t>sum</a:t>
            </a:r>
            <a:r>
              <a:rPr lang="tr-TR" sz="2200" dirty="0" smtClean="0"/>
              <a:t> of </a:t>
            </a:r>
            <a:r>
              <a:rPr lang="tr-TR" sz="2200" dirty="0" err="1" smtClean="0"/>
              <a:t>two</a:t>
            </a:r>
            <a:r>
              <a:rPr lang="tr-TR" sz="2200" dirty="0" smtClean="0"/>
              <a:t> </a:t>
            </a:r>
            <a:r>
              <a:rPr lang="tr-TR" sz="2200" dirty="0" err="1" smtClean="0"/>
              <a:t>negative</a:t>
            </a:r>
            <a:r>
              <a:rPr lang="tr-TR" sz="2200" dirty="0" smtClean="0"/>
              <a:t> </a:t>
            </a:r>
            <a:r>
              <a:rPr lang="tr-TR" sz="2200" dirty="0" err="1" smtClean="0"/>
              <a:t>numbers</a:t>
            </a:r>
            <a:r>
              <a:rPr lang="tr-TR" sz="2200" dirty="0" smtClean="0"/>
              <a:t> is </a:t>
            </a:r>
            <a:r>
              <a:rPr lang="tr-TR" sz="2200" dirty="0" err="1" smtClean="0"/>
              <a:t>negative</a:t>
            </a:r>
            <a:r>
              <a:rPr lang="tr-TR" sz="2200" dirty="0" smtClean="0"/>
              <a:t>. </a:t>
            </a:r>
            <a:r>
              <a:rPr lang="tr-TR" sz="2200" dirty="0" err="1" smtClean="0"/>
              <a:t>We</a:t>
            </a:r>
            <a:r>
              <a:rPr lang="tr-TR" sz="2200" dirty="0" smtClean="0"/>
              <a:t> </a:t>
            </a:r>
            <a:r>
              <a:rPr lang="tr-TR" sz="2200" dirty="0" err="1" smtClean="0"/>
              <a:t>ignore</a:t>
            </a:r>
            <a:r>
              <a:rPr lang="tr-TR" sz="2200" dirty="0" smtClean="0"/>
              <a:t> </a:t>
            </a:r>
            <a:r>
              <a:rPr lang="tr-TR" sz="2200" dirty="0" err="1" smtClean="0"/>
              <a:t>the</a:t>
            </a:r>
            <a:r>
              <a:rPr lang="tr-TR" sz="2200" dirty="0" smtClean="0"/>
              <a:t> </a:t>
            </a:r>
            <a:r>
              <a:rPr lang="tr-TR" sz="2200" dirty="0" err="1" smtClean="0"/>
              <a:t>carry</a:t>
            </a:r>
            <a:r>
              <a:rPr lang="tr-TR" sz="2200" dirty="0" smtClean="0"/>
              <a:t> bit.</a:t>
            </a:r>
            <a:endParaRPr lang="en-US" sz="2200" b="1" dirty="0" smtClean="0"/>
          </a:p>
          <a:p>
            <a:pPr marL="0" indent="0" algn="just">
              <a:lnSpc>
                <a:spcPct val="90000"/>
              </a:lnSpc>
              <a:buFontTx/>
              <a:buNone/>
            </a:pPr>
            <a:r>
              <a:rPr lang="tr-TR" sz="2200" b="1" dirty="0" err="1" smtClean="0"/>
              <a:t>Example</a:t>
            </a:r>
            <a:r>
              <a:rPr lang="en-US" sz="2200" b="1" dirty="0" smtClean="0"/>
              <a:t>: </a:t>
            </a:r>
            <a:r>
              <a:rPr lang="en-US" sz="2200" dirty="0" smtClean="0"/>
              <a:t>11111101   (-3)</a:t>
            </a:r>
          </a:p>
          <a:p>
            <a:pPr marL="0" indent="0" algn="just">
              <a:lnSpc>
                <a:spcPct val="90000"/>
              </a:lnSpc>
              <a:buFontTx/>
              <a:buNone/>
            </a:pPr>
            <a:r>
              <a:rPr lang="en-US" sz="2200" dirty="0" smtClean="0"/>
              <a:t>         </a:t>
            </a:r>
            <a:r>
              <a:rPr lang="tr-TR" sz="2200" dirty="0" smtClean="0"/>
              <a:t>    </a:t>
            </a:r>
            <a:r>
              <a:rPr lang="en-US" sz="2200" dirty="0" smtClean="0"/>
              <a:t>+  11111110   (-2)</a:t>
            </a:r>
          </a:p>
          <a:p>
            <a:pPr marL="0" indent="0" algn="just">
              <a:lnSpc>
                <a:spcPct val="90000"/>
              </a:lnSpc>
              <a:buFontTx/>
              <a:buNone/>
            </a:pPr>
            <a:r>
              <a:rPr lang="en-US" sz="2200" dirty="0" smtClean="0"/>
              <a:t>           </a:t>
            </a:r>
            <a:r>
              <a:rPr lang="tr-TR" sz="2200" dirty="0" smtClean="0"/>
              <a:t>    </a:t>
            </a:r>
            <a:r>
              <a:rPr lang="en-US" sz="2200" b="1" dirty="0" smtClean="0">
                <a:solidFill>
                  <a:srgbClr val="FF0000"/>
                </a:solidFill>
              </a:rPr>
              <a:t>1</a:t>
            </a:r>
            <a:r>
              <a:rPr lang="en-US" sz="2200" b="1" u="sng" dirty="0" smtClean="0"/>
              <a:t>1</a:t>
            </a:r>
            <a:r>
              <a:rPr lang="en-US" sz="2200" dirty="0" smtClean="0"/>
              <a:t>1111011   (-5)</a:t>
            </a:r>
          </a:p>
        </p:txBody>
      </p:sp>
      <p:sp>
        <p:nvSpPr>
          <p:cNvPr id="10245" name="Line 4"/>
          <p:cNvSpPr>
            <a:spLocks noChangeShapeType="1"/>
          </p:cNvSpPr>
          <p:nvPr/>
        </p:nvSpPr>
        <p:spPr bwMode="auto">
          <a:xfrm>
            <a:off x="1420999" y="2403475"/>
            <a:ext cx="1308100" cy="0"/>
          </a:xfrm>
          <a:prstGeom prst="line">
            <a:avLst/>
          </a:prstGeom>
          <a:noFill/>
          <a:ln w="9525">
            <a:solidFill>
              <a:schemeClr val="tx1"/>
            </a:solidFill>
            <a:round/>
            <a:headEnd/>
            <a:tailEnd/>
          </a:ln>
        </p:spPr>
        <p:txBody>
          <a:bodyPr lIns="36000" tIns="36000" rIns="36000" bIns="36000"/>
          <a:lstStyle/>
          <a:p>
            <a:endParaRPr lang="tr-TR"/>
          </a:p>
        </p:txBody>
      </p:sp>
      <p:sp>
        <p:nvSpPr>
          <p:cNvPr id="10246" name="Line 5"/>
          <p:cNvSpPr>
            <a:spLocks noChangeShapeType="1"/>
          </p:cNvSpPr>
          <p:nvPr/>
        </p:nvSpPr>
        <p:spPr bwMode="auto">
          <a:xfrm>
            <a:off x="1435761" y="4160930"/>
            <a:ext cx="1308100" cy="0"/>
          </a:xfrm>
          <a:prstGeom prst="line">
            <a:avLst/>
          </a:prstGeom>
          <a:noFill/>
          <a:ln w="9525">
            <a:solidFill>
              <a:schemeClr val="tx1"/>
            </a:solidFill>
            <a:round/>
            <a:headEnd/>
            <a:tailEnd/>
          </a:ln>
        </p:spPr>
        <p:txBody>
          <a:bodyPr lIns="36000" tIns="36000" rIns="36000" bIns="36000"/>
          <a:lstStyle/>
          <a:p>
            <a:endParaRPr lang="tr-TR"/>
          </a:p>
        </p:txBody>
      </p:sp>
    </p:spTree>
  </p:cSld>
  <p:clrMapOvr>
    <a:masterClrMapping/>
  </p:clrMapOvr>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9979</TotalTime>
  <Words>1498</Words>
  <Application>Microsoft Office PowerPoint</Application>
  <PresentationFormat>Ekran Gösterisi (4:3)</PresentationFormat>
  <Paragraphs>188</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Comic Sans MS</vt:lpstr>
      <vt:lpstr>Helvetica</vt:lpstr>
      <vt:lpstr>Times New Roman</vt:lpstr>
      <vt:lpstr>overview</vt:lpstr>
      <vt:lpstr>Number Systems</vt:lpstr>
      <vt:lpstr>Floating Point Numbers</vt:lpstr>
      <vt:lpstr>Normalization</vt:lpstr>
      <vt:lpstr>Biased Exponent</vt:lpstr>
      <vt:lpstr>Floating Point Numbers</vt:lpstr>
      <vt:lpstr>Floating Point Numbers</vt:lpstr>
      <vt:lpstr>Floating Point Numbers</vt:lpstr>
      <vt:lpstr>Arithmetic Operations on Signed Numbers</vt:lpstr>
      <vt:lpstr>Arithmetic Operations on Signed Numbers</vt:lpstr>
      <vt:lpstr>Arithmetic Operations on Signed Numbers</vt:lpstr>
      <vt:lpstr>Multiplication</vt:lpstr>
      <vt:lpstr>Multiplication</vt:lpstr>
      <vt:lpstr>Division</vt:lpstr>
      <vt:lpstr>Division</vt:lpstr>
      <vt:lpstr>Division Example (Continuing)</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249</cp:revision>
  <cp:lastPrinted>2001-01-30T20:22:47Z</cp:lastPrinted>
  <dcterms:created xsi:type="dcterms:W3CDTF">1999-07-07T12:46:17Z</dcterms:created>
  <dcterms:modified xsi:type="dcterms:W3CDTF">2018-09-17T08:14:23Z</dcterms:modified>
</cp:coreProperties>
</file>