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4"/>
  </p:notesMasterIdLst>
  <p:handoutMasterIdLst>
    <p:handoutMasterId r:id="rId15"/>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4660"/>
  </p:normalViewPr>
  <p:slideViewPr>
    <p:cSldViewPr snapToGrid="0">
      <p:cViewPr varScale="1">
        <p:scale>
          <a:sx n="108" d="100"/>
          <a:sy n="108" d="100"/>
        </p:scale>
        <p:origin x="34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46AAA061-E637-4083-9344-3CF9E2EFC3D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69232238-97AD-41B8-905E-408E0CFA46D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EED946F3-3241-4EA2-AFED-9E41D49EF2B6}"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70097" y="6400800"/>
            <a:ext cx="3276600" cy="457200"/>
          </a:xfrm>
          <a:prstGeom prst="rect">
            <a:avLst/>
          </a:prstGeom>
          <a:noFill/>
          <a:ln w="9525">
            <a:noFill/>
            <a:miter lim="800000"/>
            <a:headEnd/>
            <a:tailEnd/>
          </a:ln>
          <a:effectLst/>
        </p:spPr>
        <p:txBody>
          <a:bodyPr lIns="45720" rIns="45720" anchor="ctr" anchorCtr="1"/>
          <a:lstStyle/>
          <a:p>
            <a:pPr algn="ctr"/>
            <a:r>
              <a:rPr lang="tr-TR" sz="1200" b="0" i="1" dirty="0" smtClean="0">
                <a:latin typeface="Comic Sans MS" pitchFamily="66" charset="0"/>
              </a:rPr>
              <a:t>Ali </a:t>
            </a:r>
            <a:r>
              <a:rPr lang="tr-TR"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smtClean="0"/>
              <a:t>Logic Circuits</a:t>
            </a:r>
            <a:endParaRPr lang="en-US" dirty="0"/>
          </a:p>
        </p:txBody>
      </p:sp>
      <p:sp>
        <p:nvSpPr>
          <p:cNvPr id="409602" name="Rectangle 2"/>
          <p:cNvSpPr>
            <a:spLocks noGrp="1" noChangeArrowheads="1"/>
          </p:cNvSpPr>
          <p:nvPr>
            <p:ph type="title"/>
          </p:nvPr>
        </p:nvSpPr>
        <p:spPr/>
        <p:txBody>
          <a:bodyPr/>
          <a:lstStyle/>
          <a:p>
            <a:r>
              <a:rPr lang="en-US" sz="3200" b="1" dirty="0" smtClean="0"/>
              <a:t>Codes</a:t>
            </a:r>
            <a:endParaRPr lang="tr-TR" sz="3200" b="1" dirty="0"/>
          </a:p>
        </p:txBody>
      </p:sp>
      <p:sp>
        <p:nvSpPr>
          <p:cNvPr id="409603" name="Rectangle 3"/>
          <p:cNvSpPr>
            <a:spLocks noGrp="1" noChangeArrowheads="1"/>
          </p:cNvSpPr>
          <p:nvPr>
            <p:ph type="body" idx="1"/>
          </p:nvPr>
        </p:nvSpPr>
        <p:spPr>
          <a:xfrm>
            <a:off x="374650" y="1055688"/>
            <a:ext cx="8375650" cy="5078412"/>
          </a:xfrm>
        </p:spPr>
        <p:txBody>
          <a:bodyPr/>
          <a:lstStyle/>
          <a:p>
            <a:pPr marL="0" indent="0">
              <a:buFont typeface="Wingdings" pitchFamily="2" charset="2"/>
              <a:buChar char="v"/>
            </a:pPr>
            <a:r>
              <a:rPr lang="tr-TR" sz="2400" b="1" dirty="0" smtClean="0"/>
              <a:t> BCD (</a:t>
            </a:r>
            <a:r>
              <a:rPr lang="tr-TR" sz="2400" b="1" dirty="0" err="1" smtClean="0"/>
              <a:t>Binary</a:t>
            </a:r>
            <a:r>
              <a:rPr lang="tr-TR" sz="2400" b="1" dirty="0" smtClean="0"/>
              <a:t> </a:t>
            </a:r>
            <a:r>
              <a:rPr lang="tr-TR" sz="2400" b="1" dirty="0" err="1" smtClean="0"/>
              <a:t>Coded</a:t>
            </a:r>
            <a:r>
              <a:rPr lang="tr-TR" sz="2400" b="1" dirty="0" smtClean="0"/>
              <a:t> </a:t>
            </a:r>
            <a:r>
              <a:rPr lang="tr-TR" sz="2400" b="1" dirty="0" err="1" smtClean="0"/>
              <a:t>Decimal</a:t>
            </a:r>
            <a:r>
              <a:rPr lang="tr-TR" sz="2400" b="1" dirty="0" smtClean="0"/>
              <a:t>)</a:t>
            </a:r>
            <a:r>
              <a:rPr lang="tr-TR" sz="2400" dirty="0" smtClean="0"/>
              <a:t> </a:t>
            </a:r>
          </a:p>
          <a:p>
            <a:pPr marL="0" indent="0">
              <a:buNone/>
            </a:pPr>
            <a:r>
              <a:rPr lang="tr-TR" sz="2400" dirty="0"/>
              <a:t>	</a:t>
            </a:r>
            <a:r>
              <a:rPr lang="en-US" sz="2400" b="1" dirty="0" smtClean="0"/>
              <a:t>Addition on </a:t>
            </a:r>
            <a:r>
              <a:rPr lang="tr-TR" sz="2400" b="1" dirty="0" smtClean="0"/>
              <a:t>BCD</a:t>
            </a:r>
          </a:p>
          <a:p>
            <a:pPr marL="0" indent="0">
              <a:buFont typeface="Wingdings" pitchFamily="2" charset="2"/>
              <a:buChar char="v"/>
            </a:pPr>
            <a:r>
              <a:rPr lang="tr-TR" sz="2400" b="1" dirty="0" smtClean="0"/>
              <a:t> </a:t>
            </a:r>
            <a:r>
              <a:rPr lang="tr-TR" sz="2400" b="1" dirty="0" err="1" smtClean="0"/>
              <a:t>Gray</a:t>
            </a:r>
            <a:r>
              <a:rPr lang="tr-TR" sz="2400" b="1" dirty="0" smtClean="0"/>
              <a:t> </a:t>
            </a:r>
            <a:r>
              <a:rPr lang="en-US" sz="2400" b="1" dirty="0" smtClean="0"/>
              <a:t>Code</a:t>
            </a:r>
            <a:endParaRPr lang="tr-TR" sz="2400" dirty="0" smtClean="0"/>
          </a:p>
          <a:p>
            <a:pPr marL="0" indent="0">
              <a:buFont typeface="Wingdings" pitchFamily="2" charset="2"/>
              <a:buChar char="v"/>
            </a:pPr>
            <a:r>
              <a:rPr lang="tr-TR" sz="2400" b="1" dirty="0" smtClean="0"/>
              <a:t> </a:t>
            </a:r>
            <a:r>
              <a:rPr lang="tr-TR" sz="2400" b="1" dirty="0" err="1" smtClean="0"/>
              <a:t>Parity</a:t>
            </a:r>
            <a:r>
              <a:rPr lang="en-US" sz="2400" b="1" dirty="0"/>
              <a:t> </a:t>
            </a:r>
            <a:r>
              <a:rPr lang="en-US" sz="2400" b="1" dirty="0" smtClean="0"/>
              <a:t>Code</a:t>
            </a:r>
            <a:endParaRPr lang="tr-TR" sz="2400" b="1" dirty="0" smtClean="0"/>
          </a:p>
          <a:p>
            <a:pPr marL="0" indent="0">
              <a:buFont typeface="Wingdings" pitchFamily="2" charset="2"/>
              <a:buChar char="v"/>
            </a:pPr>
            <a:r>
              <a:rPr lang="en-US" sz="2400" b="1" dirty="0" smtClean="0"/>
              <a:t>Two-out-of-five Code</a:t>
            </a:r>
            <a:endParaRPr lang="tr-TR" sz="2400" dirty="0" smtClean="0"/>
          </a:p>
          <a:p>
            <a:pPr marL="0" indent="0">
              <a:buFont typeface="Wingdings" pitchFamily="2" charset="2"/>
              <a:buChar char="v"/>
            </a:pPr>
            <a:r>
              <a:rPr lang="tr-TR" sz="2400" b="1" dirty="0" smtClean="0"/>
              <a:t> </a:t>
            </a:r>
            <a:r>
              <a:rPr lang="tr-TR" sz="2400" b="1" dirty="0" err="1" smtClean="0"/>
              <a:t>Aiken</a:t>
            </a:r>
            <a:r>
              <a:rPr lang="tr-TR" sz="2400" b="1" dirty="0" smtClean="0"/>
              <a:t> </a:t>
            </a:r>
            <a:r>
              <a:rPr lang="en-US" sz="2400" b="1" dirty="0" smtClean="0"/>
              <a:t>Code</a:t>
            </a:r>
            <a:r>
              <a:rPr lang="tr-TR" sz="2400" dirty="0" smtClean="0"/>
              <a:t> </a:t>
            </a:r>
          </a:p>
          <a:p>
            <a:pPr marL="0" indent="0">
              <a:buFont typeface="Wingdings" pitchFamily="2" charset="2"/>
              <a:buChar char="v"/>
            </a:pPr>
            <a:r>
              <a:rPr lang="tr-TR" sz="2400" b="1" dirty="0" smtClean="0"/>
              <a:t> Al</a:t>
            </a:r>
            <a:r>
              <a:rPr lang="en-US" sz="2400" b="1" dirty="0" err="1" smtClean="0"/>
              <a:t>phanumeric</a:t>
            </a:r>
            <a:r>
              <a:rPr lang="en-US" sz="2400" b="1" dirty="0" smtClean="0"/>
              <a:t> Codes</a:t>
            </a:r>
            <a:endParaRPr lang="tr-T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3 Altbilgi Yer Tutucusu"/>
          <p:cNvSpPr>
            <a:spLocks noGrp="1"/>
          </p:cNvSpPr>
          <p:nvPr>
            <p:ph type="ftr" sz="quarter" idx="10"/>
          </p:nvPr>
        </p:nvSpPr>
        <p:spPr/>
        <p:txBody>
          <a:bodyPr/>
          <a:lstStyle/>
          <a:p>
            <a:r>
              <a:rPr lang="en-US" dirty="0"/>
              <a:t>Logic Circuits</a:t>
            </a:r>
            <a:endParaRPr lang="en-US" dirty="0"/>
          </a:p>
        </p:txBody>
      </p:sp>
      <p:sp>
        <p:nvSpPr>
          <p:cNvPr id="450562" name="Rectangle 2"/>
          <p:cNvSpPr>
            <a:spLocks noGrp="1" noChangeArrowheads="1"/>
          </p:cNvSpPr>
          <p:nvPr>
            <p:ph type="title"/>
          </p:nvPr>
        </p:nvSpPr>
        <p:spPr/>
        <p:txBody>
          <a:bodyPr/>
          <a:lstStyle/>
          <a:p>
            <a:r>
              <a:rPr lang="tr-TR" sz="2400" b="1" dirty="0" err="1"/>
              <a:t>Aiken</a:t>
            </a:r>
            <a:r>
              <a:rPr lang="tr-TR" sz="2400" b="1" dirty="0"/>
              <a:t> </a:t>
            </a:r>
            <a:r>
              <a:rPr lang="en-US" sz="2400" b="1" dirty="0" smtClean="0"/>
              <a:t>Code</a:t>
            </a:r>
            <a:r>
              <a:rPr lang="tr-TR" dirty="0" smtClean="0"/>
              <a:t> </a:t>
            </a:r>
            <a:endParaRPr lang="tr-TR" dirty="0"/>
          </a:p>
        </p:txBody>
      </p:sp>
      <p:sp>
        <p:nvSpPr>
          <p:cNvPr id="450563" name="Rectangle 3"/>
          <p:cNvSpPr>
            <a:spLocks noGrp="1" noChangeArrowheads="1"/>
          </p:cNvSpPr>
          <p:nvPr>
            <p:ph type="body" idx="1"/>
          </p:nvPr>
        </p:nvSpPr>
        <p:spPr>
          <a:xfrm>
            <a:off x="303213" y="912813"/>
            <a:ext cx="8375650" cy="5078412"/>
          </a:xfrm>
        </p:spPr>
        <p:txBody>
          <a:bodyPr/>
          <a:lstStyle/>
          <a:p>
            <a:pPr marL="0" indent="0" algn="just">
              <a:buFontTx/>
              <a:buNone/>
            </a:pPr>
            <a:r>
              <a:rPr lang="en-US" sz="2200" dirty="0" smtClean="0"/>
              <a:t>In Aiken code, we represent each decimal digit with a </a:t>
            </a:r>
            <a:r>
              <a:rPr lang="tr-TR" sz="2200" dirty="0" smtClean="0"/>
              <a:t>4</a:t>
            </a:r>
            <a:r>
              <a:rPr lang="en-US" sz="2200" dirty="0" smtClean="0"/>
              <a:t>-</a:t>
            </a:r>
            <a:r>
              <a:rPr lang="tr-TR" sz="2200" dirty="0" smtClean="0"/>
              <a:t>bit</a:t>
            </a:r>
            <a:r>
              <a:rPr lang="en-US" sz="2200" dirty="0" smtClean="0"/>
              <a:t> binary number. </a:t>
            </a:r>
            <a:r>
              <a:rPr lang="en-US" sz="2200" dirty="0" smtClean="0"/>
              <a:t>The weights of bits are </a:t>
            </a:r>
            <a:r>
              <a:rPr lang="tr-TR" sz="2200" dirty="0" smtClean="0"/>
              <a:t>‘</a:t>
            </a:r>
            <a:r>
              <a:rPr lang="tr-TR" sz="2200" dirty="0"/>
              <a:t>2-4-2-1</a:t>
            </a:r>
            <a:r>
              <a:rPr lang="tr-TR" sz="2200" dirty="0" smtClean="0"/>
              <a:t>’</a:t>
            </a:r>
            <a:r>
              <a:rPr lang="en-US" sz="2200" dirty="0" smtClean="0"/>
              <a:t>.</a:t>
            </a:r>
            <a:r>
              <a:rPr lang="tr-TR" sz="2200" dirty="0" smtClean="0"/>
              <a:t> </a:t>
            </a:r>
            <a:r>
              <a:rPr lang="en-US" sz="2200" dirty="0" smtClean="0"/>
              <a:t>Digits 0-4 start with 0, and 5-9 start with 1.</a:t>
            </a:r>
            <a:r>
              <a:rPr lang="tr-TR" sz="2200" dirty="0" smtClean="0"/>
              <a:t> </a:t>
            </a:r>
            <a:r>
              <a:rPr lang="en-US" sz="2200" dirty="0" smtClean="0"/>
              <a:t>Aiken code is example of symmetric codes.</a:t>
            </a:r>
            <a:endParaRPr lang="tr-TR" sz="2200" dirty="0"/>
          </a:p>
        </p:txBody>
      </p:sp>
      <p:sp>
        <p:nvSpPr>
          <p:cNvPr id="450574" name="Rectangle 14"/>
          <p:cNvSpPr>
            <a:spLocks noChangeArrowheads="1"/>
          </p:cNvSpPr>
          <p:nvPr/>
        </p:nvSpPr>
        <p:spPr bwMode="auto">
          <a:xfrm>
            <a:off x="1898650" y="2312988"/>
            <a:ext cx="882650" cy="0"/>
          </a:xfrm>
          <a:prstGeom prst="rect">
            <a:avLst/>
          </a:prstGeom>
          <a:noFill/>
          <a:ln w="9525">
            <a:noFill/>
            <a:miter lim="800000"/>
            <a:headEnd/>
            <a:tailEnd/>
          </a:ln>
          <a:effectLst/>
        </p:spPr>
        <p:txBody>
          <a:bodyPr wrap="none" lIns="36000" tIns="36000" rIns="36000" bIns="36000" anchor="ctr">
            <a:spAutoFit/>
          </a:bodyPr>
          <a:lstStyle/>
          <a:p>
            <a:endParaRPr lang="tr-TR"/>
          </a:p>
        </p:txBody>
      </p:sp>
      <p:graphicFrame>
        <p:nvGraphicFramePr>
          <p:cNvPr id="450671" name="Group 111"/>
          <p:cNvGraphicFramePr>
            <a:graphicFrameLocks noGrp="1"/>
          </p:cNvGraphicFramePr>
          <p:nvPr>
            <p:extLst>
              <p:ext uri="{D42A27DB-BD31-4B8C-83A1-F6EECF244321}">
                <p14:modId xmlns:p14="http://schemas.microsoft.com/office/powerpoint/2010/main" val="4215434009"/>
              </p:ext>
            </p:extLst>
          </p:nvPr>
        </p:nvGraphicFramePr>
        <p:xfrm>
          <a:off x="3451225" y="2324520"/>
          <a:ext cx="1812925" cy="3766848"/>
        </p:xfrm>
        <a:graphic>
          <a:graphicData uri="http://schemas.openxmlformats.org/drawingml/2006/table">
            <a:tbl>
              <a:tblPr/>
              <a:tblGrid>
                <a:gridCol w="657225">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tblGrid>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rPr>
                        <a:t>Digit</a:t>
                      </a:r>
                      <a:endParaRPr kumimoji="0" lang="tr-TR" sz="1600" b="1" i="0" u="none" strike="noStrike" cap="none" normalizeH="0" baseline="0" dirty="0" smtClean="0">
                        <a:ln>
                          <a:noFill/>
                        </a:ln>
                        <a:solidFill>
                          <a:schemeClr val="tx1"/>
                        </a:solidFill>
                        <a:effectLst/>
                        <a:latin typeface="Times New Roman" pitchFamily="18" charset="0"/>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Times New Roman" pitchFamily="18" charset="0"/>
                        </a:rPr>
                        <a:t>Aiken</a:t>
                      </a:r>
                      <a:r>
                        <a:rPr kumimoji="0" lang="tr-TR"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rPr>
                        <a:t>Code</a:t>
                      </a:r>
                      <a:endParaRPr kumimoji="0" lang="tr-TR" sz="1600" b="1"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chemeClr val="tx1"/>
                          </a:solidFill>
                          <a:effectLst/>
                          <a:latin typeface="Times New Roman" pitchFamily="18" charset="0"/>
                        </a:rPr>
                        <a:t>2 4 2 1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0</a:t>
                      </a:r>
                      <a:r>
                        <a:rPr kumimoji="0" lang="tr-TR" sz="1600" b="0" i="0" u="none" strike="noStrike" cap="none" normalizeH="0" baseline="0" dirty="0" smtClean="0">
                          <a:ln>
                            <a:noFill/>
                          </a:ln>
                          <a:solidFill>
                            <a:schemeClr val="tx1"/>
                          </a:solidFill>
                          <a:effectLst/>
                          <a:latin typeface="Times New Roman" pitchFamily="18" charset="0"/>
                        </a:rPr>
                        <a:t> 0 0 0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0 </a:t>
                      </a:r>
                      <a:r>
                        <a:rPr kumimoji="0" lang="tr-TR" sz="1600" b="0" i="0" u="none" strike="noStrike" cap="none" normalizeH="0" baseline="0" dirty="0" smtClean="0">
                          <a:ln>
                            <a:noFill/>
                          </a:ln>
                          <a:solidFill>
                            <a:schemeClr val="tx1"/>
                          </a:solidFill>
                          <a:effectLst/>
                          <a:latin typeface="Times New Roman" pitchFamily="18" charset="0"/>
                        </a:rPr>
                        <a:t>0 0 1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0</a:t>
                      </a:r>
                      <a:r>
                        <a:rPr kumimoji="0" lang="tr-TR" sz="1600" b="0" i="0" u="none" strike="noStrike" cap="none" normalizeH="0" baseline="0" dirty="0" smtClean="0">
                          <a:ln>
                            <a:noFill/>
                          </a:ln>
                          <a:solidFill>
                            <a:schemeClr val="tx1"/>
                          </a:solidFill>
                          <a:effectLst/>
                          <a:latin typeface="Times New Roman" pitchFamily="18" charset="0"/>
                        </a:rPr>
                        <a:t> 0 1 0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0</a:t>
                      </a:r>
                      <a:r>
                        <a:rPr kumimoji="0" lang="tr-TR" sz="1600" b="0" i="0" u="none" strike="noStrike" cap="none" normalizeH="0" baseline="0" dirty="0" smtClean="0">
                          <a:ln>
                            <a:noFill/>
                          </a:ln>
                          <a:solidFill>
                            <a:schemeClr val="tx1"/>
                          </a:solidFill>
                          <a:effectLst/>
                          <a:latin typeface="Times New Roman" pitchFamily="18" charset="0"/>
                        </a:rPr>
                        <a:t> 0 1 1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0</a:t>
                      </a:r>
                      <a:r>
                        <a:rPr kumimoji="0" lang="tr-TR" sz="1600" b="0" i="0" u="none" strike="noStrike" cap="none" normalizeH="0" baseline="0" dirty="0" smtClean="0">
                          <a:ln>
                            <a:noFill/>
                          </a:ln>
                          <a:solidFill>
                            <a:schemeClr val="tx1"/>
                          </a:solidFill>
                          <a:effectLst/>
                          <a:latin typeface="Times New Roman" pitchFamily="18" charset="0"/>
                        </a:rPr>
                        <a:t>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1</a:t>
                      </a:r>
                      <a:r>
                        <a:rPr kumimoji="0" lang="tr-TR" sz="1600" b="0" i="0" u="none" strike="noStrike" cap="none" normalizeH="0" baseline="0" dirty="0" smtClean="0">
                          <a:ln>
                            <a:noFill/>
                          </a:ln>
                          <a:solidFill>
                            <a:schemeClr val="tx1"/>
                          </a:solidFill>
                          <a:effectLst/>
                          <a:latin typeface="Times New Roman" pitchFamily="18" charset="0"/>
                        </a:rPr>
                        <a:t> 0 1 1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1</a:t>
                      </a:r>
                      <a:r>
                        <a:rPr kumimoji="0" lang="tr-TR" sz="1600" b="0" i="0" u="none" strike="noStrike" cap="none" normalizeH="0" baseline="0" dirty="0" smtClean="0">
                          <a:ln>
                            <a:noFill/>
                          </a:ln>
                          <a:solidFill>
                            <a:schemeClr val="tx1"/>
                          </a:solidFill>
                          <a:effectLst/>
                          <a:latin typeface="Times New Roman" pitchFamily="18" charset="0"/>
                        </a:rPr>
                        <a:t>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1</a:t>
                      </a:r>
                      <a:r>
                        <a:rPr kumimoji="0" lang="tr-TR" sz="1600" b="0" i="0" u="none" strike="noStrike" cap="none" normalizeH="0" baseline="0" dirty="0" smtClean="0">
                          <a:ln>
                            <a:noFill/>
                          </a:ln>
                          <a:solidFill>
                            <a:schemeClr val="tx1"/>
                          </a:solidFill>
                          <a:effectLst/>
                          <a:latin typeface="Times New Roman" pitchFamily="18" charset="0"/>
                        </a:rPr>
                        <a:t> 1 0 1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1</a:t>
                      </a:r>
                      <a:r>
                        <a:rPr kumimoji="0" lang="tr-TR" sz="1600" b="0" i="0" u="none" strike="noStrike" cap="none" normalizeH="0" baseline="0" dirty="0" smtClean="0">
                          <a:ln>
                            <a:noFill/>
                          </a:ln>
                          <a:solidFill>
                            <a:schemeClr val="tx1"/>
                          </a:solidFill>
                          <a:effectLst/>
                          <a:latin typeface="Times New Roman" pitchFamily="18" charset="0"/>
                        </a:rPr>
                        <a:t> 1 1 0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rPr>
                        <a:t>1 </a:t>
                      </a:r>
                      <a:r>
                        <a:rPr kumimoji="0" lang="tr-TR" sz="1600" b="0" i="0" u="none" strike="noStrike" cap="none" normalizeH="0" baseline="0" dirty="0" smtClean="0">
                          <a:ln>
                            <a:noFill/>
                          </a:ln>
                          <a:solidFill>
                            <a:schemeClr val="tx1"/>
                          </a:solidFill>
                          <a:effectLst/>
                          <a:latin typeface="Times New Roman" pitchFamily="18" charset="0"/>
                        </a:rPr>
                        <a:t>1 1 1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450679" name="Group 119"/>
          <p:cNvGrpSpPr>
            <a:grpSpLocks/>
          </p:cNvGrpSpPr>
          <p:nvPr/>
        </p:nvGrpSpPr>
        <p:grpSpPr bwMode="auto">
          <a:xfrm>
            <a:off x="5008563" y="3058943"/>
            <a:ext cx="815975" cy="2841625"/>
            <a:chOff x="3155" y="1994"/>
            <a:chExt cx="514" cy="1790"/>
          </a:xfrm>
        </p:grpSpPr>
        <p:sp>
          <p:nvSpPr>
            <p:cNvPr id="450672" name="Line 112"/>
            <p:cNvSpPr>
              <a:spLocks noChangeShapeType="1"/>
            </p:cNvSpPr>
            <p:nvPr/>
          </p:nvSpPr>
          <p:spPr bwMode="auto">
            <a:xfrm>
              <a:off x="3669" y="1994"/>
              <a:ext cx="0" cy="1790"/>
            </a:xfrm>
            <a:prstGeom prst="line">
              <a:avLst/>
            </a:prstGeom>
            <a:noFill/>
            <a:ln w="9525">
              <a:solidFill>
                <a:schemeClr val="tx1"/>
              </a:solidFill>
              <a:round/>
              <a:headEnd/>
              <a:tailEnd/>
            </a:ln>
            <a:effectLst/>
          </p:spPr>
          <p:txBody>
            <a:bodyPr lIns="36000" tIns="36000" rIns="36000" bIns="36000"/>
            <a:lstStyle/>
            <a:p>
              <a:endParaRPr lang="tr-TR"/>
            </a:p>
          </p:txBody>
        </p:sp>
        <p:sp>
          <p:nvSpPr>
            <p:cNvPr id="450673" name="Line 113"/>
            <p:cNvSpPr>
              <a:spLocks noChangeShapeType="1"/>
            </p:cNvSpPr>
            <p:nvPr/>
          </p:nvSpPr>
          <p:spPr bwMode="auto">
            <a:xfrm flipH="1">
              <a:off x="3163" y="1994"/>
              <a:ext cx="506"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4" name="Line 114"/>
            <p:cNvSpPr>
              <a:spLocks noChangeShapeType="1"/>
            </p:cNvSpPr>
            <p:nvPr/>
          </p:nvSpPr>
          <p:spPr bwMode="auto">
            <a:xfrm flipH="1">
              <a:off x="3155" y="3784"/>
              <a:ext cx="506"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5" name="Line 115"/>
            <p:cNvSpPr>
              <a:spLocks noChangeShapeType="1"/>
            </p:cNvSpPr>
            <p:nvPr/>
          </p:nvSpPr>
          <p:spPr bwMode="auto">
            <a:xfrm>
              <a:off x="3527" y="2792"/>
              <a:ext cx="0" cy="230"/>
            </a:xfrm>
            <a:prstGeom prst="line">
              <a:avLst/>
            </a:prstGeom>
            <a:noFill/>
            <a:ln w="9525">
              <a:solidFill>
                <a:schemeClr val="tx1"/>
              </a:solidFill>
              <a:round/>
              <a:headEnd/>
              <a:tailEnd/>
            </a:ln>
            <a:effectLst/>
          </p:spPr>
          <p:txBody>
            <a:bodyPr lIns="36000" tIns="36000" rIns="36000" bIns="36000"/>
            <a:lstStyle/>
            <a:p>
              <a:endParaRPr lang="tr-TR"/>
            </a:p>
          </p:txBody>
        </p:sp>
        <p:sp>
          <p:nvSpPr>
            <p:cNvPr id="450676" name="Line 116"/>
            <p:cNvSpPr>
              <a:spLocks noChangeShapeType="1"/>
            </p:cNvSpPr>
            <p:nvPr/>
          </p:nvSpPr>
          <p:spPr bwMode="auto">
            <a:xfrm flipH="1">
              <a:off x="3208" y="2783"/>
              <a:ext cx="319"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7" name="Line 117"/>
            <p:cNvSpPr>
              <a:spLocks noChangeShapeType="1"/>
            </p:cNvSpPr>
            <p:nvPr/>
          </p:nvSpPr>
          <p:spPr bwMode="auto">
            <a:xfrm flipH="1">
              <a:off x="3208" y="3031"/>
              <a:ext cx="319"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endParaRPr lang="en-US" dirty="0"/>
          </a:p>
        </p:txBody>
      </p:sp>
      <p:sp>
        <p:nvSpPr>
          <p:cNvPr id="451586" name="Rectangle 2"/>
          <p:cNvSpPr>
            <a:spLocks noGrp="1" noChangeArrowheads="1"/>
          </p:cNvSpPr>
          <p:nvPr>
            <p:ph type="title"/>
          </p:nvPr>
        </p:nvSpPr>
        <p:spPr/>
        <p:txBody>
          <a:bodyPr/>
          <a:lstStyle/>
          <a:p>
            <a:r>
              <a:rPr lang="tr-TR" sz="2800" b="1" dirty="0" err="1" smtClean="0"/>
              <a:t>Alphanumeric</a:t>
            </a:r>
            <a:r>
              <a:rPr lang="en-US" sz="2800" b="1" dirty="0"/>
              <a:t> </a:t>
            </a:r>
            <a:r>
              <a:rPr lang="en-US" sz="2800" b="1" dirty="0" smtClean="0"/>
              <a:t>Codes</a:t>
            </a:r>
            <a:endParaRPr lang="tr-TR" dirty="0"/>
          </a:p>
        </p:txBody>
      </p:sp>
      <p:sp>
        <p:nvSpPr>
          <p:cNvPr id="451587" name="Rectangle 3"/>
          <p:cNvSpPr>
            <a:spLocks noGrp="1" noChangeArrowheads="1"/>
          </p:cNvSpPr>
          <p:nvPr>
            <p:ph type="body" idx="1"/>
          </p:nvPr>
        </p:nvSpPr>
        <p:spPr/>
        <p:txBody>
          <a:bodyPr/>
          <a:lstStyle/>
          <a:p>
            <a:pPr algn="just">
              <a:lnSpc>
                <a:spcPct val="80000"/>
              </a:lnSpc>
            </a:pPr>
            <a:r>
              <a:rPr lang="en-US" sz="2200" dirty="0" smtClean="0"/>
              <a:t>In transmission, </a:t>
            </a:r>
            <a:r>
              <a:rPr lang="en-US" sz="2200" dirty="0" smtClean="0"/>
              <a:t>we </a:t>
            </a:r>
            <a:r>
              <a:rPr lang="en-US" sz="2200" dirty="0"/>
              <a:t>need not only numbers</a:t>
            </a:r>
            <a:r>
              <a:rPr lang="en-US" sz="2200" dirty="0" smtClean="0"/>
              <a:t>, but also the letters, punctuation marks and other symbols</a:t>
            </a:r>
            <a:r>
              <a:rPr lang="tr-TR" sz="2200" dirty="0" smtClean="0"/>
              <a:t>. </a:t>
            </a:r>
            <a:r>
              <a:rPr lang="en-US" sz="2200" dirty="0" smtClean="0"/>
              <a:t>The most popular alphanumeric code is </a:t>
            </a:r>
            <a:r>
              <a:rPr lang="tr-TR" sz="2200" dirty="0" smtClean="0"/>
              <a:t>ASCII </a:t>
            </a:r>
            <a:r>
              <a:rPr lang="tr-TR" sz="2200" dirty="0"/>
              <a:t>(</a:t>
            </a:r>
            <a:r>
              <a:rPr lang="tr-TR" sz="2200" dirty="0" err="1"/>
              <a:t>American</a:t>
            </a:r>
            <a:r>
              <a:rPr lang="tr-TR" sz="2200" dirty="0"/>
              <a:t> Standart </a:t>
            </a:r>
            <a:r>
              <a:rPr lang="tr-TR" sz="2200" dirty="0" err="1"/>
              <a:t>Code</a:t>
            </a:r>
            <a:r>
              <a:rPr lang="tr-TR" sz="2200" dirty="0"/>
              <a:t> </a:t>
            </a:r>
            <a:r>
              <a:rPr lang="tr-TR" sz="2200" dirty="0" err="1"/>
              <a:t>for</a:t>
            </a:r>
            <a:r>
              <a:rPr lang="tr-TR" sz="2200" dirty="0"/>
              <a:t> Information </a:t>
            </a:r>
            <a:r>
              <a:rPr lang="tr-TR" sz="2200" dirty="0" err="1"/>
              <a:t>Interchange</a:t>
            </a:r>
            <a:r>
              <a:rPr lang="tr-TR" sz="2200" dirty="0"/>
              <a:t>).</a:t>
            </a:r>
          </a:p>
          <a:p>
            <a:pPr algn="just">
              <a:lnSpc>
                <a:spcPct val="80000"/>
              </a:lnSpc>
              <a:buFontTx/>
              <a:buNone/>
            </a:pPr>
            <a:endParaRPr lang="tr-TR" sz="2200" dirty="0"/>
          </a:p>
          <a:p>
            <a:pPr algn="just">
              <a:lnSpc>
                <a:spcPct val="80000"/>
              </a:lnSpc>
            </a:pPr>
            <a:r>
              <a:rPr lang="tr-TR" sz="2200" dirty="0"/>
              <a:t>ASCII, </a:t>
            </a:r>
            <a:r>
              <a:rPr lang="en-US" sz="2200" dirty="0" smtClean="0"/>
              <a:t>is an alphanumeric code which is widely used in computers and other systems</a:t>
            </a:r>
            <a:r>
              <a:rPr lang="tr-TR" sz="2200" dirty="0" smtClean="0"/>
              <a:t>. </a:t>
            </a:r>
            <a:r>
              <a:rPr lang="en-US" sz="2200" dirty="0" smtClean="0"/>
              <a:t>For example, when we press a key on the keyboard, a numeric code that corresponds to that key is sent to the computer. This numeric code consists of 7-bits. 8</a:t>
            </a:r>
            <a:r>
              <a:rPr lang="en-US" sz="2200" baseline="30000" dirty="0" smtClean="0"/>
              <a:t>th</a:t>
            </a:r>
            <a:r>
              <a:rPr lang="en-US" sz="2200" dirty="0" smtClean="0"/>
              <a:t> bit can be used for error checking. With </a:t>
            </a:r>
            <a:r>
              <a:rPr lang="tr-TR" sz="2200" dirty="0" smtClean="0"/>
              <a:t>7</a:t>
            </a:r>
            <a:r>
              <a:rPr lang="en-US" sz="2200" dirty="0"/>
              <a:t> </a:t>
            </a:r>
            <a:r>
              <a:rPr lang="tr-TR" sz="2200" dirty="0" smtClean="0"/>
              <a:t>bit</a:t>
            </a:r>
            <a:r>
              <a:rPr lang="en-US" sz="2200" dirty="0" smtClean="0"/>
              <a:t>s, we can represent different characters. First 32 characters are not displayed on the screen, but the rest can be displayed</a:t>
            </a:r>
            <a:r>
              <a:rPr lang="tr-TR" sz="2200" dirty="0" smtClean="0"/>
              <a:t>.</a:t>
            </a:r>
            <a:r>
              <a:rPr lang="en-US" sz="2200" dirty="0" smtClean="0"/>
              <a:t> We can also use ASCII code in transmission between computers and printers.</a:t>
            </a:r>
            <a:endParaRPr lang="tr-TR"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endParaRPr lang="en-US" dirty="0"/>
          </a:p>
        </p:txBody>
      </p:sp>
      <p:sp>
        <p:nvSpPr>
          <p:cNvPr id="452610" name="Rectangle 2"/>
          <p:cNvSpPr>
            <a:spLocks noGrp="1" noChangeArrowheads="1"/>
          </p:cNvSpPr>
          <p:nvPr>
            <p:ph type="title"/>
          </p:nvPr>
        </p:nvSpPr>
        <p:spPr/>
        <p:txBody>
          <a:bodyPr/>
          <a:lstStyle/>
          <a:p>
            <a:r>
              <a:rPr lang="tr-TR" sz="2400" b="1"/>
              <a:t>ASCII</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 y="1104900"/>
            <a:ext cx="6810375" cy="4648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endParaRPr lang="en-US" dirty="0"/>
          </a:p>
        </p:txBody>
      </p:sp>
      <p:sp>
        <p:nvSpPr>
          <p:cNvPr id="411650" name="Rectangle 2"/>
          <p:cNvSpPr>
            <a:spLocks noGrp="1" noChangeArrowheads="1"/>
          </p:cNvSpPr>
          <p:nvPr>
            <p:ph type="title"/>
          </p:nvPr>
        </p:nvSpPr>
        <p:spPr>
          <a:xfrm>
            <a:off x="539750" y="76200"/>
            <a:ext cx="8151813" cy="790575"/>
          </a:xfrm>
        </p:spPr>
        <p:txBody>
          <a:bodyPr/>
          <a:lstStyle/>
          <a:p>
            <a:r>
              <a:rPr lang="en-US" sz="2400" b="1" dirty="0" smtClean="0"/>
              <a:t>Codes</a:t>
            </a:r>
            <a:endParaRPr lang="tr-TR" sz="2400" b="1" dirty="0"/>
          </a:p>
        </p:txBody>
      </p:sp>
      <p:sp>
        <p:nvSpPr>
          <p:cNvPr id="411651" name="Rectangle 3"/>
          <p:cNvSpPr>
            <a:spLocks noGrp="1" noChangeArrowheads="1"/>
          </p:cNvSpPr>
          <p:nvPr>
            <p:ph type="body" idx="1"/>
          </p:nvPr>
        </p:nvSpPr>
        <p:spPr>
          <a:xfrm>
            <a:off x="303213" y="912813"/>
            <a:ext cx="8375650" cy="5078412"/>
          </a:xfrm>
        </p:spPr>
        <p:txBody>
          <a:bodyPr/>
          <a:lstStyle/>
          <a:p>
            <a:pPr marL="0" indent="0" algn="just">
              <a:lnSpc>
                <a:spcPct val="90000"/>
              </a:lnSpc>
              <a:buFontTx/>
              <a:buNone/>
            </a:pPr>
            <a:r>
              <a:rPr lang="en-US" sz="2200" dirty="0" smtClean="0"/>
              <a:t>Some examples of data we use in our daily life are numbers, texts, pictures, videos, etc.</a:t>
            </a:r>
            <a:r>
              <a:rPr lang="tr-TR" sz="2200" dirty="0" smtClean="0"/>
              <a:t> </a:t>
            </a:r>
            <a:r>
              <a:rPr lang="en-US" sz="2200" dirty="0" smtClean="0"/>
              <a:t>But digital systems are based on only 0 and 1</a:t>
            </a:r>
            <a:r>
              <a:rPr lang="tr-TR" sz="2200" dirty="0" smtClean="0"/>
              <a:t>.</a:t>
            </a:r>
            <a:r>
              <a:rPr lang="en-US" sz="2200" dirty="0" smtClean="0"/>
              <a:t> The process of converting data to digital systems is called encoding.</a:t>
            </a:r>
          </a:p>
          <a:p>
            <a:pPr marL="0" indent="0" algn="just">
              <a:lnSpc>
                <a:spcPct val="90000"/>
              </a:lnSpc>
              <a:buFontTx/>
              <a:buNone/>
            </a:pPr>
            <a:endParaRPr lang="en-US" sz="1000" dirty="0" smtClean="0"/>
          </a:p>
          <a:p>
            <a:pPr marL="0" indent="0" algn="just">
              <a:lnSpc>
                <a:spcPct val="90000"/>
              </a:lnSpc>
              <a:buFontTx/>
              <a:buNone/>
            </a:pPr>
            <a:r>
              <a:rPr lang="en-US" sz="2200" dirty="0" smtClean="0"/>
              <a:t>There are two types of codes: Numeric and Alphanumeric codes.</a:t>
            </a:r>
          </a:p>
          <a:p>
            <a:pPr marL="0" indent="0" algn="just">
              <a:lnSpc>
                <a:spcPct val="90000"/>
              </a:lnSpc>
              <a:buFontTx/>
              <a:buNone/>
            </a:pPr>
            <a:endParaRPr lang="tr-TR" sz="1000" dirty="0"/>
          </a:p>
          <a:p>
            <a:pPr marL="0" indent="0" algn="just">
              <a:lnSpc>
                <a:spcPct val="90000"/>
              </a:lnSpc>
              <a:buFontTx/>
              <a:buNone/>
            </a:pPr>
            <a:r>
              <a:rPr lang="en-US" sz="2200" dirty="0" smtClean="0"/>
              <a:t>There are two types of numeric codes: The ones which are based on weights of digits, and the ones which aren’t.</a:t>
            </a:r>
            <a:endParaRPr lang="tr-TR" sz="2200" dirty="0"/>
          </a:p>
          <a:p>
            <a:pPr marL="0" indent="0" algn="just">
              <a:lnSpc>
                <a:spcPct val="90000"/>
              </a:lnSpc>
              <a:buFontTx/>
              <a:buNone/>
            </a:pPr>
            <a:endParaRPr lang="tr-TR" sz="1000" dirty="0"/>
          </a:p>
          <a:p>
            <a:pPr marL="0" indent="0" algn="just">
              <a:lnSpc>
                <a:spcPct val="90000"/>
              </a:lnSpc>
              <a:buFontTx/>
              <a:buNone/>
            </a:pPr>
            <a:r>
              <a:rPr lang="en-US" sz="2200" dirty="0" smtClean="0"/>
              <a:t>Most widely used alphanumeric codes are ASCII, Extended ASCII, EBCDIC and UNICODE.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Altbilgi Yer Tutucusu"/>
          <p:cNvSpPr>
            <a:spLocks noGrp="1"/>
          </p:cNvSpPr>
          <p:nvPr>
            <p:ph type="ftr" sz="quarter" idx="10"/>
          </p:nvPr>
        </p:nvSpPr>
        <p:spPr/>
        <p:txBody>
          <a:bodyPr/>
          <a:lstStyle/>
          <a:p>
            <a:r>
              <a:rPr lang="en-US" dirty="0"/>
              <a:t>Logic Circuits</a:t>
            </a:r>
            <a:endParaRPr lang="en-US" dirty="0"/>
          </a:p>
        </p:txBody>
      </p:sp>
      <p:sp>
        <p:nvSpPr>
          <p:cNvPr id="443394" name="Rectangle 2"/>
          <p:cNvSpPr>
            <a:spLocks noGrp="1" noChangeArrowheads="1"/>
          </p:cNvSpPr>
          <p:nvPr>
            <p:ph type="title"/>
          </p:nvPr>
        </p:nvSpPr>
        <p:spPr/>
        <p:txBody>
          <a:bodyPr/>
          <a:lstStyle/>
          <a:p>
            <a:r>
              <a:rPr lang="tr-TR" sz="2400" b="1" dirty="0"/>
              <a:t>BCD (</a:t>
            </a:r>
            <a:r>
              <a:rPr lang="tr-TR" sz="2400" b="1" dirty="0" err="1"/>
              <a:t>Binary</a:t>
            </a:r>
            <a:r>
              <a:rPr lang="tr-TR" sz="2400" b="1" dirty="0"/>
              <a:t> </a:t>
            </a:r>
            <a:r>
              <a:rPr lang="tr-TR" sz="2400" b="1" dirty="0" err="1"/>
              <a:t>Coded</a:t>
            </a:r>
            <a:r>
              <a:rPr lang="tr-TR" sz="2400" b="1" dirty="0"/>
              <a:t> </a:t>
            </a:r>
            <a:r>
              <a:rPr lang="tr-TR" sz="2400" b="1" dirty="0" err="1"/>
              <a:t>Decimal</a:t>
            </a:r>
            <a:r>
              <a:rPr lang="tr-TR" sz="2400" b="1" dirty="0"/>
              <a:t>)</a:t>
            </a:r>
            <a:r>
              <a:rPr lang="tr-TR" dirty="0"/>
              <a:t> </a:t>
            </a:r>
          </a:p>
        </p:txBody>
      </p:sp>
      <p:sp>
        <p:nvSpPr>
          <p:cNvPr id="443395" name="Rectangle 3"/>
          <p:cNvSpPr>
            <a:spLocks noGrp="1" noChangeArrowheads="1"/>
          </p:cNvSpPr>
          <p:nvPr>
            <p:ph type="body" idx="1"/>
          </p:nvPr>
        </p:nvSpPr>
        <p:spPr>
          <a:xfrm>
            <a:off x="331788" y="941388"/>
            <a:ext cx="8375650" cy="5078412"/>
          </a:xfrm>
        </p:spPr>
        <p:txBody>
          <a:bodyPr/>
          <a:lstStyle/>
          <a:p>
            <a:pPr marL="0" indent="0" algn="just">
              <a:buFontTx/>
              <a:buNone/>
            </a:pPr>
            <a:r>
              <a:rPr lang="en-US" sz="2200" dirty="0" smtClean="0"/>
              <a:t>In BCD code, each decimal digit is converted to a 4-bit binary number. We convert each decimal digit separately. The weights of this 4-bit binary number are </a:t>
            </a:r>
            <a:r>
              <a:rPr lang="tr-TR" sz="2200" dirty="0" smtClean="0"/>
              <a:t>2</a:t>
            </a:r>
            <a:r>
              <a:rPr lang="tr-TR" sz="2200" baseline="30000" dirty="0" smtClean="0"/>
              <a:t>3</a:t>
            </a:r>
            <a:r>
              <a:rPr lang="en-US" sz="2200" dirty="0" smtClean="0"/>
              <a:t>-</a:t>
            </a:r>
            <a:r>
              <a:rPr lang="tr-TR" sz="2200" dirty="0" smtClean="0"/>
              <a:t>2</a:t>
            </a:r>
            <a:r>
              <a:rPr lang="tr-TR" sz="2200" baseline="30000" dirty="0" smtClean="0"/>
              <a:t>2</a:t>
            </a:r>
            <a:r>
              <a:rPr lang="en-US" sz="2200" dirty="0" smtClean="0"/>
              <a:t>-</a:t>
            </a:r>
            <a:r>
              <a:rPr lang="tr-TR" sz="2200" dirty="0" smtClean="0"/>
              <a:t>2</a:t>
            </a:r>
            <a:r>
              <a:rPr lang="tr-TR" sz="2200" baseline="30000" dirty="0" smtClean="0"/>
              <a:t>1</a:t>
            </a:r>
            <a:r>
              <a:rPr lang="en-US" sz="2200" dirty="0" smtClean="0"/>
              <a:t>-</a:t>
            </a:r>
            <a:r>
              <a:rPr lang="tr-TR" sz="2200" dirty="0" smtClean="0"/>
              <a:t>2</a:t>
            </a:r>
            <a:r>
              <a:rPr lang="tr-TR" sz="2200" baseline="30000" dirty="0" smtClean="0"/>
              <a:t>0</a:t>
            </a:r>
            <a:r>
              <a:rPr lang="en-US" sz="2200" dirty="0" smtClean="0"/>
              <a:t> (8-4-2-1) respectively. This code is also known as </a:t>
            </a:r>
            <a:r>
              <a:rPr lang="tr-TR" sz="2200" dirty="0" smtClean="0"/>
              <a:t>8421 </a:t>
            </a:r>
            <a:r>
              <a:rPr lang="en-US" sz="2200" dirty="0" smtClean="0"/>
              <a:t>code.</a:t>
            </a:r>
            <a:endParaRPr lang="tr-TR" sz="2200" dirty="0"/>
          </a:p>
          <a:p>
            <a:pPr marL="0" indent="0" algn="just">
              <a:buFontTx/>
              <a:buNone/>
            </a:pPr>
            <a:endParaRPr lang="tr-TR" sz="1000" dirty="0"/>
          </a:p>
          <a:p>
            <a:pPr marL="0" indent="0">
              <a:buFontTx/>
              <a:buNone/>
            </a:pPr>
            <a:r>
              <a:rPr lang="en-US" sz="2200" b="1" dirty="0" smtClean="0"/>
              <a:t>Example</a:t>
            </a:r>
            <a:r>
              <a:rPr lang="tr-TR" sz="2200" b="1" dirty="0" smtClean="0"/>
              <a:t>: </a:t>
            </a:r>
            <a:r>
              <a:rPr lang="en-US" sz="2200" dirty="0" smtClean="0"/>
              <a:t>Let’s convert </a:t>
            </a:r>
            <a:r>
              <a:rPr lang="tr-TR" sz="2200" dirty="0" smtClean="0"/>
              <a:t>25</a:t>
            </a:r>
            <a:r>
              <a:rPr lang="tr-TR" sz="2200" baseline="-25000" dirty="0" smtClean="0"/>
              <a:t>10</a:t>
            </a:r>
            <a:r>
              <a:rPr lang="tr-TR" sz="2200" dirty="0" smtClean="0"/>
              <a:t> </a:t>
            </a:r>
            <a:r>
              <a:rPr lang="en-US" sz="2200" dirty="0" smtClean="0"/>
              <a:t>to</a:t>
            </a:r>
            <a:r>
              <a:rPr lang="tr-TR" sz="2200" dirty="0" smtClean="0"/>
              <a:t> BCD. </a:t>
            </a:r>
            <a:endParaRPr lang="tr-TR" sz="2200" dirty="0"/>
          </a:p>
          <a:p>
            <a:pPr marL="0" indent="0">
              <a:buFontTx/>
              <a:buNone/>
            </a:pPr>
            <a:r>
              <a:rPr lang="tr-TR" sz="2200" dirty="0"/>
              <a:t>   2         5</a:t>
            </a:r>
            <a:r>
              <a:rPr lang="tr-TR" sz="2200" b="1" dirty="0"/>
              <a:t> </a:t>
            </a:r>
            <a:endParaRPr lang="tr-TR" sz="2200" dirty="0"/>
          </a:p>
          <a:p>
            <a:pPr marL="0" indent="0">
              <a:buFontTx/>
              <a:buNone/>
            </a:pPr>
            <a:endParaRPr lang="tr-TR" sz="2200" dirty="0"/>
          </a:p>
          <a:p>
            <a:pPr marL="0" indent="0">
              <a:buFontTx/>
              <a:buNone/>
            </a:pPr>
            <a:r>
              <a:rPr lang="tr-TR" sz="2200" dirty="0"/>
              <a:t>0010   0101    </a:t>
            </a:r>
            <a:r>
              <a:rPr lang="en-US" sz="2200" dirty="0" smtClean="0"/>
              <a:t>So, </a:t>
            </a:r>
            <a:r>
              <a:rPr lang="tr-TR" sz="2200" dirty="0" smtClean="0">
                <a:solidFill>
                  <a:srgbClr val="FF0000"/>
                </a:solidFill>
              </a:rPr>
              <a:t>2</a:t>
            </a:r>
            <a:r>
              <a:rPr lang="tr-TR" sz="2200" dirty="0" smtClean="0">
                <a:solidFill>
                  <a:schemeClr val="accent2"/>
                </a:solidFill>
              </a:rPr>
              <a:t>5</a:t>
            </a:r>
            <a:r>
              <a:rPr lang="tr-TR" sz="2200" baseline="-25000" dirty="0" smtClean="0"/>
              <a:t>10</a:t>
            </a:r>
            <a:r>
              <a:rPr lang="tr-TR" sz="2200" dirty="0" smtClean="0"/>
              <a:t> </a:t>
            </a:r>
            <a:r>
              <a:rPr lang="tr-TR" sz="2200" dirty="0"/>
              <a:t>= </a:t>
            </a:r>
            <a:r>
              <a:rPr lang="tr-TR" sz="2200" dirty="0">
                <a:solidFill>
                  <a:srgbClr val="FF0000"/>
                </a:solidFill>
              </a:rPr>
              <a:t>0010</a:t>
            </a:r>
            <a:r>
              <a:rPr lang="tr-TR" sz="2200" dirty="0">
                <a:solidFill>
                  <a:schemeClr val="accent2"/>
                </a:solidFill>
              </a:rPr>
              <a:t>0101</a:t>
            </a:r>
            <a:r>
              <a:rPr lang="tr-TR" sz="2200" baseline="-25000" dirty="0"/>
              <a:t>BCD</a:t>
            </a:r>
          </a:p>
        </p:txBody>
      </p:sp>
      <p:sp>
        <p:nvSpPr>
          <p:cNvPr id="443396" name="Line 4"/>
          <p:cNvSpPr>
            <a:spLocks noChangeShapeType="1"/>
          </p:cNvSpPr>
          <p:nvPr/>
        </p:nvSpPr>
        <p:spPr bwMode="auto">
          <a:xfrm>
            <a:off x="674688" y="3394544"/>
            <a:ext cx="0" cy="35083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3397" name="Line 5"/>
          <p:cNvSpPr>
            <a:spLocks noChangeShapeType="1"/>
          </p:cNvSpPr>
          <p:nvPr/>
        </p:nvSpPr>
        <p:spPr bwMode="auto">
          <a:xfrm>
            <a:off x="1463675" y="3381844"/>
            <a:ext cx="0" cy="35083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endParaRPr lang="en-US" dirty="0"/>
          </a:p>
        </p:txBody>
      </p:sp>
      <p:sp>
        <p:nvSpPr>
          <p:cNvPr id="444418" name="Rectangle 2"/>
          <p:cNvSpPr>
            <a:spLocks noGrp="1" noChangeArrowheads="1"/>
          </p:cNvSpPr>
          <p:nvPr>
            <p:ph type="title"/>
          </p:nvPr>
        </p:nvSpPr>
        <p:spPr/>
        <p:txBody>
          <a:bodyPr/>
          <a:lstStyle/>
          <a:p>
            <a:r>
              <a:rPr lang="en-US" sz="2400" b="1" dirty="0" smtClean="0"/>
              <a:t>BCD Addition</a:t>
            </a:r>
            <a:endParaRPr lang="tr-TR" dirty="0"/>
          </a:p>
        </p:txBody>
      </p:sp>
      <p:sp>
        <p:nvSpPr>
          <p:cNvPr id="444419" name="Rectangle 3"/>
          <p:cNvSpPr>
            <a:spLocks noGrp="1" noChangeArrowheads="1"/>
          </p:cNvSpPr>
          <p:nvPr>
            <p:ph type="body" idx="1"/>
          </p:nvPr>
        </p:nvSpPr>
        <p:spPr>
          <a:xfrm>
            <a:off x="317500" y="927100"/>
            <a:ext cx="8375650" cy="5078413"/>
          </a:xfrm>
        </p:spPr>
        <p:txBody>
          <a:bodyPr/>
          <a:lstStyle/>
          <a:p>
            <a:pPr marL="0" indent="0" algn="just">
              <a:lnSpc>
                <a:spcPct val="90000"/>
              </a:lnSpc>
              <a:buFontTx/>
              <a:buNone/>
            </a:pPr>
            <a:r>
              <a:rPr lang="en-US" sz="2200" dirty="0" smtClean="0"/>
              <a:t>Since each bit have a weight, we can do arithmetic operations on BCD.</a:t>
            </a:r>
          </a:p>
          <a:p>
            <a:pPr marL="0" indent="0" algn="just">
              <a:lnSpc>
                <a:spcPct val="90000"/>
              </a:lnSpc>
              <a:buFontTx/>
              <a:buNone/>
            </a:pPr>
            <a:r>
              <a:rPr lang="en-US" sz="2200" dirty="0" smtClean="0"/>
              <a:t>We do BCD addition regarding three rules below.</a:t>
            </a:r>
            <a:endParaRPr lang="tr-TR" sz="2200" dirty="0"/>
          </a:p>
          <a:p>
            <a:pPr marL="0" indent="0" algn="just">
              <a:lnSpc>
                <a:spcPct val="90000"/>
              </a:lnSpc>
              <a:buNone/>
            </a:pPr>
            <a:endParaRPr lang="en-US" sz="1000" dirty="0"/>
          </a:p>
          <a:p>
            <a:pPr marL="457200" indent="-457200" algn="just">
              <a:lnSpc>
                <a:spcPct val="90000"/>
              </a:lnSpc>
              <a:buFont typeface="+mj-lt"/>
              <a:buAutoNum type="arabicPeriod"/>
            </a:pPr>
            <a:r>
              <a:rPr lang="en-US" sz="2200" dirty="0" smtClean="0"/>
              <a:t>We do BCD addition the same way as binary addition.</a:t>
            </a:r>
            <a:endParaRPr lang="tr-TR" sz="2200" dirty="0"/>
          </a:p>
          <a:p>
            <a:pPr marL="228600" indent="-228600" algn="just">
              <a:lnSpc>
                <a:spcPct val="90000"/>
              </a:lnSpc>
              <a:buFont typeface="+mj-lt"/>
              <a:buAutoNum type="arabicPeriod"/>
            </a:pPr>
            <a:endParaRPr lang="tr-TR" sz="1000" dirty="0"/>
          </a:p>
          <a:p>
            <a:pPr marL="457200" indent="-457200" algn="just">
              <a:lnSpc>
                <a:spcPct val="90000"/>
              </a:lnSpc>
              <a:buFont typeface="+mj-lt"/>
              <a:buAutoNum type="arabicPeriod"/>
            </a:pPr>
            <a:r>
              <a:rPr lang="en-US" sz="2200" dirty="0" smtClean="0"/>
              <a:t>If the sum of two 4-bit groups is less than or equal to 9, then the result is valid.</a:t>
            </a:r>
            <a:endParaRPr lang="tr-TR" sz="2200" dirty="0"/>
          </a:p>
          <a:p>
            <a:pPr marL="228600" indent="-228600" algn="just">
              <a:lnSpc>
                <a:spcPct val="90000"/>
              </a:lnSpc>
              <a:buFont typeface="+mj-lt"/>
              <a:buAutoNum type="arabicPeriod"/>
            </a:pPr>
            <a:endParaRPr lang="tr-TR" sz="1000" dirty="0"/>
          </a:p>
          <a:p>
            <a:pPr marL="457200" indent="-457200" algn="just">
              <a:lnSpc>
                <a:spcPct val="90000"/>
              </a:lnSpc>
              <a:buFont typeface="+mj-lt"/>
              <a:buAutoNum type="arabicPeriod"/>
            </a:pPr>
            <a:r>
              <a:rPr lang="en-US" sz="2200" dirty="0" smtClean="0"/>
              <a:t>If the sum is greater than 9 or we have a carry bit, then the result is invalid. In this case, we add 6 (0110)</a:t>
            </a:r>
            <a:r>
              <a:rPr lang="en-US" sz="2200" baseline="-25000" dirty="0" smtClean="0"/>
              <a:t>2</a:t>
            </a:r>
            <a:r>
              <a:rPr lang="en-US" sz="2200" dirty="0" smtClean="0"/>
              <a:t> to the sum.</a:t>
            </a:r>
            <a:r>
              <a:rPr lang="tr-TR" sz="2200" dirty="0" smtClean="0"/>
              <a:t> </a:t>
            </a:r>
            <a:r>
              <a:rPr lang="en-US" sz="2200" dirty="0" smtClean="0"/>
              <a:t>The new sum is valid even if we have a carry bit </a:t>
            </a:r>
            <a:r>
              <a:rPr lang="en-US" sz="2200" i="1" dirty="0" smtClean="0"/>
              <a:t>after</a:t>
            </a:r>
            <a:r>
              <a:rPr lang="en-US" sz="2200" dirty="0" smtClean="0"/>
              <a:t> adding 6.</a:t>
            </a:r>
            <a:endParaRPr lang="tr-TR"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Altbilgi Yer Tutucusu"/>
          <p:cNvSpPr>
            <a:spLocks noGrp="1"/>
          </p:cNvSpPr>
          <p:nvPr>
            <p:ph type="ftr" sz="quarter" idx="10"/>
          </p:nvPr>
        </p:nvSpPr>
        <p:spPr/>
        <p:txBody>
          <a:bodyPr/>
          <a:lstStyle/>
          <a:p>
            <a:r>
              <a:rPr lang="en-US" dirty="0"/>
              <a:t>Logic Circuits</a:t>
            </a:r>
            <a:endParaRPr lang="en-US" dirty="0"/>
          </a:p>
        </p:txBody>
      </p:sp>
      <p:sp>
        <p:nvSpPr>
          <p:cNvPr id="445442" name="Rectangle 2"/>
          <p:cNvSpPr>
            <a:spLocks noGrp="1" noChangeArrowheads="1"/>
          </p:cNvSpPr>
          <p:nvPr>
            <p:ph type="title"/>
          </p:nvPr>
        </p:nvSpPr>
        <p:spPr>
          <a:xfrm>
            <a:off x="639763" y="147638"/>
            <a:ext cx="7772400" cy="790575"/>
          </a:xfrm>
        </p:spPr>
        <p:txBody>
          <a:bodyPr/>
          <a:lstStyle/>
          <a:p>
            <a:r>
              <a:rPr lang="en-US" sz="2400" b="1" dirty="0" smtClean="0"/>
              <a:t>BCD Addition</a:t>
            </a:r>
            <a:endParaRPr lang="tr-TR" sz="2400" b="1" dirty="0"/>
          </a:p>
        </p:txBody>
      </p:sp>
      <p:sp>
        <p:nvSpPr>
          <p:cNvPr id="445443" name="Rectangle 3"/>
          <p:cNvSpPr>
            <a:spLocks noGrp="1" noChangeArrowheads="1"/>
          </p:cNvSpPr>
          <p:nvPr>
            <p:ph type="body" idx="1"/>
          </p:nvPr>
        </p:nvSpPr>
        <p:spPr>
          <a:xfrm>
            <a:off x="331788" y="941388"/>
            <a:ext cx="8375650" cy="5078412"/>
          </a:xfrm>
        </p:spPr>
        <p:txBody>
          <a:bodyPr/>
          <a:lstStyle/>
          <a:p>
            <a:pPr marL="0" indent="0">
              <a:buFontTx/>
              <a:buNone/>
            </a:pPr>
            <a:r>
              <a:rPr lang="en-US" sz="2000" b="1" dirty="0" smtClean="0"/>
              <a:t>Example</a:t>
            </a:r>
            <a:r>
              <a:rPr lang="tr-TR" sz="2000" b="1" dirty="0" smtClean="0"/>
              <a:t>:</a:t>
            </a:r>
            <a:r>
              <a:rPr lang="tr-TR" sz="2200" b="1" dirty="0" smtClean="0"/>
              <a:t> </a:t>
            </a:r>
            <a:r>
              <a:rPr lang="en-US" sz="2200" dirty="0" smtClean="0"/>
              <a:t>Let’s do </a:t>
            </a:r>
            <a:r>
              <a:rPr lang="tr-TR" sz="2200" dirty="0" smtClean="0"/>
              <a:t>8</a:t>
            </a:r>
            <a:r>
              <a:rPr lang="tr-TR" sz="2200" baseline="-25000" dirty="0" smtClean="0"/>
              <a:t>10</a:t>
            </a:r>
            <a:r>
              <a:rPr lang="tr-TR" sz="2200" dirty="0" smtClean="0"/>
              <a:t> </a:t>
            </a:r>
            <a:r>
              <a:rPr lang="tr-TR" sz="2200" dirty="0"/>
              <a:t>+ 4</a:t>
            </a:r>
            <a:r>
              <a:rPr lang="tr-TR" sz="2200" baseline="-25000" dirty="0"/>
              <a:t>10</a:t>
            </a:r>
            <a:r>
              <a:rPr lang="tr-TR" sz="2200" dirty="0"/>
              <a:t> </a:t>
            </a:r>
            <a:r>
              <a:rPr lang="en-US" sz="2200" dirty="0" smtClean="0"/>
              <a:t>in</a:t>
            </a:r>
            <a:r>
              <a:rPr lang="tr-TR" sz="2200" dirty="0" smtClean="0"/>
              <a:t> BCD.</a:t>
            </a:r>
            <a:endParaRPr lang="tr-TR" sz="2200" dirty="0"/>
          </a:p>
          <a:p>
            <a:pPr marL="0" indent="0">
              <a:buFontTx/>
              <a:buNone/>
            </a:pPr>
            <a:r>
              <a:rPr lang="tr-TR" sz="2200" dirty="0"/>
              <a:t>8</a:t>
            </a:r>
            <a:r>
              <a:rPr lang="tr-TR" sz="2200" baseline="-25000" dirty="0"/>
              <a:t>10</a:t>
            </a:r>
            <a:r>
              <a:rPr lang="tr-TR" sz="2200" dirty="0"/>
              <a:t>  = 1000</a:t>
            </a:r>
            <a:r>
              <a:rPr lang="tr-TR" sz="2200" baseline="-25000" dirty="0"/>
              <a:t>BCD</a:t>
            </a:r>
            <a:r>
              <a:rPr lang="tr-TR" sz="2200" dirty="0"/>
              <a:t>                                </a:t>
            </a:r>
            <a:r>
              <a:rPr lang="tr-TR" sz="2200" dirty="0" err="1"/>
              <a:t>1000</a:t>
            </a:r>
            <a:r>
              <a:rPr lang="tr-TR" sz="2200" baseline="-25000" dirty="0" err="1"/>
              <a:t>BCD</a:t>
            </a:r>
            <a:endParaRPr lang="tr-TR" sz="2200" baseline="-25000" dirty="0"/>
          </a:p>
          <a:p>
            <a:pPr marL="0" indent="0">
              <a:buFontTx/>
              <a:buNone/>
            </a:pPr>
            <a:r>
              <a:rPr lang="tr-TR" sz="2200" dirty="0"/>
              <a:t>4</a:t>
            </a:r>
            <a:r>
              <a:rPr lang="tr-TR" sz="2200" baseline="-25000" dirty="0"/>
              <a:t>10</a:t>
            </a:r>
            <a:r>
              <a:rPr lang="tr-TR" sz="2200" dirty="0"/>
              <a:t> =  0100</a:t>
            </a:r>
            <a:r>
              <a:rPr lang="tr-TR" sz="2200" baseline="-25000" dirty="0"/>
              <a:t>BCD</a:t>
            </a:r>
            <a:r>
              <a:rPr lang="tr-TR" sz="2200" dirty="0"/>
              <a:t>                            +  0100</a:t>
            </a:r>
            <a:r>
              <a:rPr lang="tr-TR" sz="2200" baseline="-25000" dirty="0"/>
              <a:t>BCD</a:t>
            </a:r>
          </a:p>
          <a:p>
            <a:pPr marL="0" indent="0">
              <a:buFontTx/>
              <a:buNone/>
            </a:pPr>
            <a:r>
              <a:rPr lang="tr-TR" sz="2200" dirty="0"/>
              <a:t>				   1100</a:t>
            </a:r>
            <a:r>
              <a:rPr lang="tr-TR" sz="2200" baseline="-25000" dirty="0"/>
              <a:t>BCD</a:t>
            </a:r>
            <a:r>
              <a:rPr lang="tr-TR" sz="2200" dirty="0"/>
              <a:t>  				                                      +  0110</a:t>
            </a:r>
            <a:r>
              <a:rPr lang="tr-TR" sz="2200" baseline="-25000" dirty="0"/>
              <a:t>BCD</a:t>
            </a:r>
            <a:r>
              <a:rPr lang="tr-TR" sz="2200" dirty="0"/>
              <a:t>	</a:t>
            </a:r>
          </a:p>
          <a:p>
            <a:pPr marL="0" indent="0">
              <a:buFontTx/>
              <a:buNone/>
            </a:pPr>
            <a:r>
              <a:rPr lang="tr-TR" sz="2200" dirty="0"/>
              <a:t>                                              </a:t>
            </a:r>
            <a:r>
              <a:rPr lang="tr-TR" sz="2200" dirty="0">
                <a:solidFill>
                  <a:schemeClr val="accent2"/>
                </a:solidFill>
              </a:rPr>
              <a:t>000</a:t>
            </a:r>
            <a:r>
              <a:rPr lang="tr-TR" sz="2200" dirty="0"/>
              <a:t>1 0010</a:t>
            </a:r>
            <a:r>
              <a:rPr lang="tr-TR" sz="2200" baseline="-25000" dirty="0"/>
              <a:t>BCD</a:t>
            </a:r>
          </a:p>
          <a:p>
            <a:pPr marL="0" indent="0">
              <a:buFontTx/>
              <a:buNone/>
            </a:pPr>
            <a:r>
              <a:rPr lang="en-US" sz="2200" b="1" dirty="0" smtClean="0"/>
              <a:t>Example</a:t>
            </a:r>
            <a:r>
              <a:rPr lang="tr-TR" sz="2200" b="1" dirty="0" smtClean="0"/>
              <a:t>:</a:t>
            </a:r>
            <a:r>
              <a:rPr lang="tr-TR" sz="2000" b="1" dirty="0" smtClean="0"/>
              <a:t> </a:t>
            </a:r>
            <a:r>
              <a:rPr lang="en-US" sz="2000" dirty="0" smtClean="0"/>
              <a:t>Let’s do </a:t>
            </a:r>
            <a:r>
              <a:rPr lang="tr-TR" sz="2200" dirty="0" smtClean="0"/>
              <a:t>39</a:t>
            </a:r>
            <a:r>
              <a:rPr lang="tr-TR" sz="2200" baseline="-25000" dirty="0" smtClean="0"/>
              <a:t>10</a:t>
            </a:r>
            <a:r>
              <a:rPr lang="tr-TR" sz="2200" dirty="0" smtClean="0"/>
              <a:t> </a:t>
            </a:r>
            <a:r>
              <a:rPr lang="tr-TR" sz="2200" dirty="0"/>
              <a:t>+ 97</a:t>
            </a:r>
            <a:r>
              <a:rPr lang="tr-TR" sz="2200" baseline="-25000" dirty="0"/>
              <a:t>10</a:t>
            </a:r>
            <a:r>
              <a:rPr lang="tr-TR" sz="2200" dirty="0"/>
              <a:t> </a:t>
            </a:r>
            <a:r>
              <a:rPr lang="en-US" sz="2200" dirty="0" smtClean="0"/>
              <a:t>in</a:t>
            </a:r>
            <a:r>
              <a:rPr lang="tr-TR" sz="2200" dirty="0" smtClean="0"/>
              <a:t> </a:t>
            </a:r>
            <a:r>
              <a:rPr lang="en-US" sz="2200" dirty="0" smtClean="0"/>
              <a:t>BCD</a:t>
            </a:r>
            <a:r>
              <a:rPr lang="tr-TR" sz="2200" dirty="0" smtClean="0"/>
              <a:t>.</a:t>
            </a:r>
            <a:endParaRPr lang="tr-TR" sz="2200" dirty="0"/>
          </a:p>
          <a:p>
            <a:pPr marL="0" indent="0">
              <a:buFontTx/>
              <a:buNone/>
            </a:pPr>
            <a:r>
              <a:rPr lang="tr-TR" sz="2000" dirty="0"/>
              <a:t>39</a:t>
            </a:r>
            <a:r>
              <a:rPr lang="tr-TR" sz="2000" baseline="-25000" dirty="0"/>
              <a:t>10</a:t>
            </a:r>
            <a:r>
              <a:rPr lang="tr-TR" sz="2000" dirty="0"/>
              <a:t> = 0011 1001</a:t>
            </a:r>
            <a:r>
              <a:rPr lang="tr-TR" sz="2000" baseline="-25000" dirty="0"/>
              <a:t>BCD</a:t>
            </a:r>
            <a:r>
              <a:rPr lang="tr-TR" sz="2000" dirty="0"/>
              <a:t>		                 </a:t>
            </a:r>
            <a:r>
              <a:rPr lang="tr-TR" sz="2000" b="1" dirty="0">
                <a:solidFill>
                  <a:schemeClr val="accent2"/>
                </a:solidFill>
              </a:rPr>
              <a:t>1</a:t>
            </a:r>
            <a:r>
              <a:rPr lang="tr-TR" sz="2000" b="1" dirty="0"/>
              <a:t> </a:t>
            </a:r>
            <a:endParaRPr lang="tr-TR" sz="2000" dirty="0"/>
          </a:p>
          <a:p>
            <a:pPr marL="0" indent="0">
              <a:buFontTx/>
              <a:buNone/>
            </a:pPr>
            <a:r>
              <a:rPr lang="tr-TR" sz="2000" dirty="0"/>
              <a:t>97</a:t>
            </a:r>
            <a:r>
              <a:rPr lang="tr-TR" sz="2000" baseline="-25000" dirty="0"/>
              <a:t>10</a:t>
            </a:r>
            <a:r>
              <a:rPr lang="tr-TR" sz="2000" dirty="0"/>
              <a:t> = 1001 0111</a:t>
            </a:r>
            <a:r>
              <a:rPr lang="tr-TR" sz="2000" baseline="-25000" dirty="0"/>
              <a:t>BCD</a:t>
            </a:r>
            <a:r>
              <a:rPr lang="tr-TR" sz="2000" dirty="0"/>
              <a:t> 		           0011 1001</a:t>
            </a:r>
            <a:r>
              <a:rPr lang="tr-TR" sz="2000" baseline="-25000" dirty="0"/>
              <a:t>BCD</a:t>
            </a:r>
          </a:p>
          <a:p>
            <a:pPr marL="0" indent="0">
              <a:buFontTx/>
              <a:buNone/>
            </a:pPr>
            <a:r>
              <a:rPr lang="tr-TR" sz="2000" dirty="0"/>
              <a:t>		         		        + 1001 0111</a:t>
            </a:r>
            <a:r>
              <a:rPr lang="tr-TR" sz="2000" baseline="-25000" dirty="0"/>
              <a:t>BCD</a:t>
            </a:r>
          </a:p>
          <a:p>
            <a:pPr marL="0" indent="0">
              <a:buFontTx/>
              <a:buNone/>
            </a:pPr>
            <a:r>
              <a:rPr lang="tr-TR" sz="2000" dirty="0"/>
              <a:t>                                                                     </a:t>
            </a:r>
            <a:r>
              <a:rPr lang="tr-TR" sz="2000" dirty="0">
                <a:solidFill>
                  <a:srgbClr val="FF0000"/>
                </a:solidFill>
              </a:rPr>
              <a:t>1101</a:t>
            </a:r>
            <a:r>
              <a:rPr lang="tr-TR" sz="2000" b="1" dirty="0"/>
              <a:t> </a:t>
            </a:r>
            <a:r>
              <a:rPr lang="tr-TR" sz="2000" dirty="0">
                <a:solidFill>
                  <a:schemeClr val="accent2"/>
                </a:solidFill>
              </a:rPr>
              <a:t>0000</a:t>
            </a:r>
            <a:endParaRPr lang="tr-TR" sz="2000" b="1" dirty="0">
              <a:solidFill>
                <a:schemeClr val="accent2"/>
              </a:solidFill>
            </a:endParaRPr>
          </a:p>
          <a:p>
            <a:pPr marL="0" indent="0">
              <a:buFontTx/>
              <a:buNone/>
            </a:pPr>
            <a:r>
              <a:rPr lang="tr-TR" sz="2000" b="1" dirty="0"/>
              <a:t>			                      + </a:t>
            </a:r>
            <a:r>
              <a:rPr lang="tr-TR" sz="2000" dirty="0"/>
              <a:t>0110 0110</a:t>
            </a:r>
            <a:endParaRPr lang="tr-TR" sz="2000" b="1" dirty="0"/>
          </a:p>
          <a:p>
            <a:pPr marL="0" indent="0">
              <a:buFontTx/>
              <a:buNone/>
            </a:pPr>
            <a:r>
              <a:rPr lang="tr-TR" sz="2000" b="1" dirty="0"/>
              <a:t>				  </a:t>
            </a:r>
            <a:r>
              <a:rPr lang="tr-TR" sz="2000" dirty="0"/>
              <a:t>000</a:t>
            </a:r>
            <a:r>
              <a:rPr lang="tr-TR" sz="2000" b="1" dirty="0"/>
              <a:t>1</a:t>
            </a:r>
            <a:r>
              <a:rPr lang="tr-TR" sz="2000" dirty="0"/>
              <a:t> 0011 0110</a:t>
            </a:r>
            <a:r>
              <a:rPr lang="tr-TR" sz="2000" baseline="-25000" dirty="0"/>
              <a:t>BCD</a:t>
            </a:r>
            <a:r>
              <a:rPr lang="tr-TR" sz="2000" dirty="0"/>
              <a:t>	</a:t>
            </a:r>
          </a:p>
        </p:txBody>
      </p:sp>
      <p:sp>
        <p:nvSpPr>
          <p:cNvPr id="445444" name="Rectangle 4"/>
          <p:cNvSpPr>
            <a:spLocks noChangeArrowheads="1"/>
          </p:cNvSpPr>
          <p:nvPr/>
        </p:nvSpPr>
        <p:spPr bwMode="auto">
          <a:xfrm>
            <a:off x="5724525" y="2245098"/>
            <a:ext cx="2624684" cy="491279"/>
          </a:xfrm>
          <a:prstGeom prst="rect">
            <a:avLst/>
          </a:prstGeom>
          <a:noFill/>
          <a:ln w="9525">
            <a:noFill/>
            <a:miter lim="800000"/>
            <a:headEnd/>
            <a:tailEnd/>
          </a:ln>
          <a:effectLst/>
        </p:spPr>
        <p:txBody>
          <a:bodyPr wrap="none" lIns="36000" tIns="36000" rIns="36000" bIns="36000">
            <a:spAutoFit/>
          </a:bodyPr>
          <a:lstStyle/>
          <a:p>
            <a:pPr eaLnBrk="0" hangingPunct="0">
              <a:lnSpc>
                <a:spcPct val="75000"/>
              </a:lnSpc>
              <a:spcBef>
                <a:spcPct val="20000"/>
              </a:spcBef>
            </a:pPr>
            <a:r>
              <a:rPr lang="en-US" b="0" dirty="0" smtClean="0"/>
              <a:t>This number is greater than 9.</a:t>
            </a:r>
          </a:p>
          <a:p>
            <a:pPr eaLnBrk="0" hangingPunct="0">
              <a:lnSpc>
                <a:spcPct val="75000"/>
              </a:lnSpc>
              <a:spcBef>
                <a:spcPct val="20000"/>
              </a:spcBef>
            </a:pPr>
            <a:r>
              <a:rPr lang="en-US" b="0" dirty="0" smtClean="0"/>
              <a:t>So we need to add 6 to fix it.</a:t>
            </a:r>
            <a:endParaRPr lang="tr-TR" b="0" dirty="0"/>
          </a:p>
        </p:txBody>
      </p:sp>
      <p:sp>
        <p:nvSpPr>
          <p:cNvPr id="445445" name="Line 5"/>
          <p:cNvSpPr>
            <a:spLocks noChangeShapeType="1"/>
          </p:cNvSpPr>
          <p:nvPr/>
        </p:nvSpPr>
        <p:spPr bwMode="auto">
          <a:xfrm>
            <a:off x="4078288" y="2178050"/>
            <a:ext cx="1154112"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6" name="Line 6"/>
          <p:cNvSpPr>
            <a:spLocks noChangeShapeType="1"/>
          </p:cNvSpPr>
          <p:nvPr/>
        </p:nvSpPr>
        <p:spPr bwMode="auto">
          <a:xfrm>
            <a:off x="4135438" y="2909888"/>
            <a:ext cx="1154112"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7" name="Line 7"/>
          <p:cNvSpPr>
            <a:spLocks noChangeShapeType="1"/>
          </p:cNvSpPr>
          <p:nvPr/>
        </p:nvSpPr>
        <p:spPr bwMode="auto">
          <a:xfrm>
            <a:off x="5400675" y="2473325"/>
            <a:ext cx="268288"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5448" name="Line 8"/>
          <p:cNvSpPr>
            <a:spLocks noChangeShapeType="1"/>
          </p:cNvSpPr>
          <p:nvPr/>
        </p:nvSpPr>
        <p:spPr bwMode="auto">
          <a:xfrm>
            <a:off x="4656138" y="4824413"/>
            <a:ext cx="1785937"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9" name="Line 9"/>
          <p:cNvSpPr>
            <a:spLocks noChangeShapeType="1"/>
          </p:cNvSpPr>
          <p:nvPr/>
        </p:nvSpPr>
        <p:spPr bwMode="auto">
          <a:xfrm>
            <a:off x="4627563" y="5484813"/>
            <a:ext cx="1785937" cy="0"/>
          </a:xfrm>
          <a:prstGeom prst="line">
            <a:avLst/>
          </a:prstGeom>
          <a:noFill/>
          <a:ln w="9525">
            <a:solidFill>
              <a:schemeClr val="tx1"/>
            </a:solidFill>
            <a:round/>
            <a:headEnd/>
            <a:tailEnd/>
          </a:ln>
          <a:effectLst/>
        </p:spPr>
        <p:txBody>
          <a:bodyPr lIns="36000" tIns="36000" rIns="36000" bIns="36000"/>
          <a:lstStyle/>
          <a:p>
            <a:endParaRPr lang="tr-TR"/>
          </a:p>
        </p:txBody>
      </p:sp>
      <p:sp>
        <p:nvSpPr>
          <p:cNvPr id="11" name="Line 7"/>
          <p:cNvSpPr>
            <a:spLocks noChangeShapeType="1"/>
          </p:cNvSpPr>
          <p:nvPr/>
        </p:nvSpPr>
        <p:spPr bwMode="auto">
          <a:xfrm>
            <a:off x="5400676" y="3127744"/>
            <a:ext cx="268288"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12" name="Rectangle 4"/>
          <p:cNvSpPr>
            <a:spLocks noChangeArrowheads="1"/>
          </p:cNvSpPr>
          <p:nvPr/>
        </p:nvSpPr>
        <p:spPr bwMode="auto">
          <a:xfrm>
            <a:off x="5724522" y="2998133"/>
            <a:ext cx="2734779" cy="257369"/>
          </a:xfrm>
          <a:prstGeom prst="rect">
            <a:avLst/>
          </a:prstGeom>
          <a:noFill/>
          <a:ln w="9525">
            <a:noFill/>
            <a:miter lim="800000"/>
            <a:headEnd/>
            <a:tailEnd/>
          </a:ln>
          <a:effectLst/>
        </p:spPr>
        <p:txBody>
          <a:bodyPr wrap="none" lIns="36000" tIns="36000" rIns="36000" bIns="36000">
            <a:spAutoFit/>
          </a:bodyPr>
          <a:lstStyle/>
          <a:p>
            <a:pPr eaLnBrk="0" hangingPunct="0">
              <a:lnSpc>
                <a:spcPct val="75000"/>
              </a:lnSpc>
              <a:spcBef>
                <a:spcPct val="20000"/>
              </a:spcBef>
            </a:pPr>
            <a:r>
              <a:rPr lang="en-US" b="0" dirty="0" smtClean="0"/>
              <a:t>We have a carry bit, but it’s OK.</a:t>
            </a:r>
            <a:endParaRPr lang="tr-TR" b="0" dirty="0"/>
          </a:p>
        </p:txBody>
      </p:sp>
      <p:sp>
        <p:nvSpPr>
          <p:cNvPr id="13" name="Line 7"/>
          <p:cNvSpPr>
            <a:spLocks noChangeShapeType="1"/>
          </p:cNvSpPr>
          <p:nvPr/>
        </p:nvSpPr>
        <p:spPr bwMode="auto">
          <a:xfrm>
            <a:off x="5956488" y="4976055"/>
            <a:ext cx="268288"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14" name="Rectangle 4"/>
          <p:cNvSpPr>
            <a:spLocks noChangeArrowheads="1"/>
          </p:cNvSpPr>
          <p:nvPr/>
        </p:nvSpPr>
        <p:spPr bwMode="auto">
          <a:xfrm>
            <a:off x="6280334" y="4846444"/>
            <a:ext cx="2295940" cy="491279"/>
          </a:xfrm>
          <a:prstGeom prst="rect">
            <a:avLst/>
          </a:prstGeom>
          <a:noFill/>
          <a:ln w="9525">
            <a:noFill/>
            <a:miter lim="800000"/>
            <a:headEnd/>
            <a:tailEnd/>
          </a:ln>
          <a:effectLst/>
        </p:spPr>
        <p:txBody>
          <a:bodyPr wrap="none" lIns="36000" tIns="36000" rIns="36000" bIns="36000">
            <a:spAutoFit/>
          </a:bodyPr>
          <a:lstStyle/>
          <a:p>
            <a:pPr eaLnBrk="0" hangingPunct="0">
              <a:lnSpc>
                <a:spcPct val="75000"/>
              </a:lnSpc>
              <a:spcBef>
                <a:spcPct val="20000"/>
              </a:spcBef>
            </a:pPr>
            <a:r>
              <a:rPr lang="en-US" b="0" dirty="0" smtClean="0">
                <a:solidFill>
                  <a:schemeClr val="accent2"/>
                </a:solidFill>
              </a:rPr>
              <a:t>We need to add 6</a:t>
            </a:r>
          </a:p>
          <a:p>
            <a:pPr eaLnBrk="0" hangingPunct="0">
              <a:lnSpc>
                <a:spcPct val="75000"/>
              </a:lnSpc>
              <a:spcBef>
                <a:spcPct val="20000"/>
              </a:spcBef>
            </a:pPr>
            <a:r>
              <a:rPr lang="en-US" b="0" dirty="0" smtClean="0">
                <a:solidFill>
                  <a:schemeClr val="accent2"/>
                </a:solidFill>
              </a:rPr>
              <a:t>Because there’s a carry bit.</a:t>
            </a:r>
            <a:endParaRPr lang="tr-TR" b="0" dirty="0">
              <a:solidFill>
                <a:schemeClr val="accent2"/>
              </a:solidFill>
            </a:endParaRPr>
          </a:p>
        </p:txBody>
      </p:sp>
      <p:sp>
        <p:nvSpPr>
          <p:cNvPr id="15" name="Rectangle 4"/>
          <p:cNvSpPr>
            <a:spLocks noChangeArrowheads="1"/>
          </p:cNvSpPr>
          <p:nvPr/>
        </p:nvSpPr>
        <p:spPr bwMode="auto">
          <a:xfrm>
            <a:off x="2117310" y="4843173"/>
            <a:ext cx="2295940" cy="491279"/>
          </a:xfrm>
          <a:prstGeom prst="rect">
            <a:avLst/>
          </a:prstGeom>
          <a:noFill/>
          <a:ln w="9525">
            <a:noFill/>
            <a:miter lim="800000"/>
            <a:headEnd/>
            <a:tailEnd/>
          </a:ln>
          <a:effectLst/>
        </p:spPr>
        <p:txBody>
          <a:bodyPr wrap="none" lIns="36000" tIns="36000" rIns="36000" bIns="36000">
            <a:spAutoFit/>
          </a:bodyPr>
          <a:lstStyle/>
          <a:p>
            <a:pPr eaLnBrk="0" hangingPunct="0">
              <a:lnSpc>
                <a:spcPct val="75000"/>
              </a:lnSpc>
              <a:spcBef>
                <a:spcPct val="20000"/>
              </a:spcBef>
            </a:pPr>
            <a:r>
              <a:rPr lang="en-US" b="0" dirty="0" smtClean="0">
                <a:solidFill>
                  <a:srgbClr val="FF0000"/>
                </a:solidFill>
              </a:rPr>
              <a:t>We need to add 6</a:t>
            </a:r>
          </a:p>
          <a:p>
            <a:pPr eaLnBrk="0" hangingPunct="0">
              <a:lnSpc>
                <a:spcPct val="75000"/>
              </a:lnSpc>
              <a:spcBef>
                <a:spcPct val="20000"/>
              </a:spcBef>
            </a:pPr>
            <a:r>
              <a:rPr lang="en-US" b="0" dirty="0" smtClean="0">
                <a:solidFill>
                  <a:srgbClr val="FF0000"/>
                </a:solidFill>
              </a:rPr>
              <a:t>Because it’s greater than 9.</a:t>
            </a:r>
            <a:endParaRPr lang="tr-TR" b="0" dirty="0">
              <a:solidFill>
                <a:srgbClr val="FF0000"/>
              </a:solidFill>
            </a:endParaRPr>
          </a:p>
        </p:txBody>
      </p:sp>
      <p:cxnSp>
        <p:nvCxnSpPr>
          <p:cNvPr id="3" name="Düz Ok Bağlayıcısı 2"/>
          <p:cNvCxnSpPr/>
          <p:nvPr/>
        </p:nvCxnSpPr>
        <p:spPr bwMode="auto">
          <a:xfrm flipH="1">
            <a:off x="4413250" y="4993341"/>
            <a:ext cx="299244" cy="8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3 Altbilgi Yer Tutucusu"/>
          <p:cNvSpPr>
            <a:spLocks noGrp="1"/>
          </p:cNvSpPr>
          <p:nvPr>
            <p:ph type="ftr" sz="quarter" idx="10"/>
          </p:nvPr>
        </p:nvSpPr>
        <p:spPr/>
        <p:txBody>
          <a:bodyPr/>
          <a:lstStyle/>
          <a:p>
            <a:r>
              <a:rPr lang="en-US" dirty="0"/>
              <a:t>Logic Circuits</a:t>
            </a:r>
            <a:endParaRPr lang="en-US" dirty="0"/>
          </a:p>
        </p:txBody>
      </p:sp>
      <p:sp>
        <p:nvSpPr>
          <p:cNvPr id="446466" name="Rectangle 2"/>
          <p:cNvSpPr>
            <a:spLocks noGrp="1" noChangeArrowheads="1"/>
          </p:cNvSpPr>
          <p:nvPr>
            <p:ph type="title"/>
          </p:nvPr>
        </p:nvSpPr>
        <p:spPr/>
        <p:txBody>
          <a:bodyPr/>
          <a:lstStyle/>
          <a:p>
            <a:r>
              <a:rPr lang="tr-TR" sz="2400" b="1" dirty="0" err="1"/>
              <a:t>Gray</a:t>
            </a:r>
            <a:r>
              <a:rPr lang="tr-TR" sz="2400" b="1" dirty="0"/>
              <a:t> </a:t>
            </a:r>
            <a:r>
              <a:rPr lang="en-US" sz="2400" b="1" dirty="0" smtClean="0"/>
              <a:t>Code</a:t>
            </a:r>
            <a:r>
              <a:rPr lang="tr-TR" dirty="0" smtClean="0"/>
              <a:t> </a:t>
            </a:r>
            <a:endParaRPr lang="tr-TR" dirty="0"/>
          </a:p>
        </p:txBody>
      </p:sp>
      <p:sp>
        <p:nvSpPr>
          <p:cNvPr id="446467" name="Rectangle 3"/>
          <p:cNvSpPr>
            <a:spLocks noGrp="1" noChangeArrowheads="1"/>
          </p:cNvSpPr>
          <p:nvPr>
            <p:ph type="body" idx="1"/>
          </p:nvPr>
        </p:nvSpPr>
        <p:spPr>
          <a:xfrm>
            <a:off x="360363" y="912813"/>
            <a:ext cx="8375650" cy="5078412"/>
          </a:xfrm>
        </p:spPr>
        <p:txBody>
          <a:bodyPr/>
          <a:lstStyle/>
          <a:p>
            <a:pPr marL="0" indent="0" algn="just">
              <a:buFontTx/>
              <a:buNone/>
            </a:pPr>
            <a:r>
              <a:rPr lang="en-US" sz="2200" dirty="0" smtClean="0"/>
              <a:t>In Gray code, bits don’t have weights. Therefore, we can’t do arithmetic operations in Gray code.</a:t>
            </a:r>
            <a:r>
              <a:rPr lang="tr-TR" sz="2200" dirty="0" smtClean="0"/>
              <a:t> </a:t>
            </a:r>
            <a:r>
              <a:rPr lang="en-US" sz="2200" dirty="0" smtClean="0"/>
              <a:t>What makes gray code special is that only one bit changes when we increase a number by one</a:t>
            </a:r>
            <a:r>
              <a:rPr lang="tr-TR" sz="2200" dirty="0" smtClean="0"/>
              <a:t>. </a:t>
            </a:r>
            <a:r>
              <a:rPr lang="en-US" sz="2200" dirty="0" smtClean="0"/>
              <a:t>This code is mostly used for error-checking purposes.</a:t>
            </a:r>
            <a:r>
              <a:rPr lang="tr-TR" sz="2200" dirty="0" smtClean="0"/>
              <a:t> </a:t>
            </a:r>
            <a:endParaRPr lang="tr-TR" sz="2200" dirty="0"/>
          </a:p>
          <a:p>
            <a:pPr marL="0" indent="0" algn="just">
              <a:buFontTx/>
              <a:buNone/>
            </a:pPr>
            <a:endParaRPr lang="tr-TR" sz="2200" dirty="0"/>
          </a:p>
          <a:p>
            <a:pPr marL="0" indent="0" algn="just">
              <a:buFontTx/>
              <a:buNone/>
            </a:pPr>
            <a:endParaRPr lang="tr-TR" sz="2200" dirty="0"/>
          </a:p>
          <a:p>
            <a:pPr marL="0" indent="0" algn="just">
              <a:buFontTx/>
              <a:buNone/>
            </a:pPr>
            <a:endParaRPr lang="tr-TR" sz="1000" dirty="0"/>
          </a:p>
        </p:txBody>
      </p:sp>
      <p:graphicFrame>
        <p:nvGraphicFramePr>
          <p:cNvPr id="446968" name="Group 504"/>
          <p:cNvGraphicFramePr>
            <a:graphicFrameLocks noGrp="1"/>
          </p:cNvGraphicFramePr>
          <p:nvPr>
            <p:extLst>
              <p:ext uri="{D42A27DB-BD31-4B8C-83A1-F6EECF244321}">
                <p14:modId xmlns:p14="http://schemas.microsoft.com/office/powerpoint/2010/main" val="1485120457"/>
              </p:ext>
            </p:extLst>
          </p:nvPr>
        </p:nvGraphicFramePr>
        <p:xfrm>
          <a:off x="2901950" y="2397125"/>
          <a:ext cx="3540125" cy="3528288"/>
        </p:xfrm>
        <a:graphic>
          <a:graphicData uri="http://schemas.openxmlformats.org/drawingml/2006/table">
            <a:tbl>
              <a:tblPr/>
              <a:tblGrid>
                <a:gridCol w="1222375">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rPr>
                        <a:t>Decimal</a:t>
                      </a:r>
                      <a:endParaRPr kumimoji="0" lang="tr-TR" sz="1600" b="1" i="0" u="none" strike="noStrike" cap="none" normalizeH="0" baseline="0" dirty="0" smtClean="0">
                        <a:ln>
                          <a:noFill/>
                        </a:ln>
                        <a:solidFill>
                          <a:schemeClr val="tx1"/>
                        </a:solidFill>
                        <a:effectLst/>
                        <a:latin typeface="Times New Roman" pitchFamily="18" charset="0"/>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rPr>
                        <a:t>Binary</a:t>
                      </a:r>
                      <a:endParaRPr kumimoji="0" lang="tr-TR" sz="1600" b="1" i="0" u="none" strike="noStrike" cap="none" normalizeH="0" baseline="0" dirty="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Times New Roman" pitchFamily="18" charset="0"/>
                        </a:rPr>
                        <a:t>Gray</a:t>
                      </a:r>
                      <a:endParaRPr kumimoji="0" lang="tr-TR" sz="1600" b="1" i="0" u="none" strike="noStrike" cap="none" normalizeH="0" baseline="0" dirty="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1000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1100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1001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dirty="0" smtClean="0">
                          <a:ln>
                            <a:noFill/>
                          </a:ln>
                          <a:solidFill>
                            <a:schemeClr val="tx1"/>
                          </a:solidFill>
                          <a:effectLst/>
                          <a:latin typeface="Times New Roman" pitchFamily="18" charset="0"/>
                        </a:rPr>
                        <a:t>1101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3 Altbilgi Yer Tutucusu"/>
          <p:cNvSpPr>
            <a:spLocks noGrp="1"/>
          </p:cNvSpPr>
          <p:nvPr>
            <p:ph type="ftr" sz="quarter" idx="10"/>
          </p:nvPr>
        </p:nvSpPr>
        <p:spPr/>
        <p:txBody>
          <a:bodyPr/>
          <a:lstStyle/>
          <a:p>
            <a:r>
              <a:rPr lang="en-US" dirty="0"/>
              <a:t>Logic Circuits</a:t>
            </a:r>
            <a:endParaRPr lang="en-US" dirty="0"/>
          </a:p>
        </p:txBody>
      </p:sp>
      <p:sp>
        <p:nvSpPr>
          <p:cNvPr id="447490" name="Rectangle 2"/>
          <p:cNvSpPr>
            <a:spLocks noGrp="1" noChangeArrowheads="1"/>
          </p:cNvSpPr>
          <p:nvPr>
            <p:ph type="title"/>
          </p:nvPr>
        </p:nvSpPr>
        <p:spPr>
          <a:xfrm>
            <a:off x="682625" y="147638"/>
            <a:ext cx="7772400" cy="790575"/>
          </a:xfrm>
        </p:spPr>
        <p:txBody>
          <a:bodyPr/>
          <a:lstStyle/>
          <a:p>
            <a:r>
              <a:rPr lang="tr-TR" sz="2400" b="1" dirty="0" err="1"/>
              <a:t>Gray</a:t>
            </a:r>
            <a:r>
              <a:rPr lang="tr-TR" sz="2400" b="1" dirty="0"/>
              <a:t> </a:t>
            </a:r>
            <a:r>
              <a:rPr lang="en-US" sz="2400" b="1" dirty="0" smtClean="0"/>
              <a:t>Code</a:t>
            </a:r>
            <a:endParaRPr lang="tr-TR" sz="2400" b="1" dirty="0"/>
          </a:p>
        </p:txBody>
      </p:sp>
      <p:sp>
        <p:nvSpPr>
          <p:cNvPr id="447491" name="Rectangle 3"/>
          <p:cNvSpPr>
            <a:spLocks noGrp="1" noChangeArrowheads="1"/>
          </p:cNvSpPr>
          <p:nvPr>
            <p:ph type="body" idx="1"/>
          </p:nvPr>
        </p:nvSpPr>
        <p:spPr>
          <a:xfrm>
            <a:off x="360363" y="955675"/>
            <a:ext cx="8375650" cy="5078413"/>
          </a:xfrm>
        </p:spPr>
        <p:txBody>
          <a:bodyPr/>
          <a:lstStyle/>
          <a:p>
            <a:pPr marL="0" indent="0" algn="just">
              <a:lnSpc>
                <a:spcPct val="80000"/>
              </a:lnSpc>
              <a:buFontTx/>
              <a:buNone/>
            </a:pPr>
            <a:r>
              <a:rPr lang="en-US" sz="2000" dirty="0" smtClean="0"/>
              <a:t>To convert from binary to Gray code, we take the MSB as it is. We calculate next Gray code bits by adding each two consequent bits.</a:t>
            </a:r>
            <a:r>
              <a:rPr lang="tr-TR" sz="2000" dirty="0" smtClean="0"/>
              <a:t> </a:t>
            </a:r>
            <a:r>
              <a:rPr lang="en-US" sz="2000" dirty="0" smtClean="0"/>
              <a:t>We ignore the carry bits if there are any.</a:t>
            </a:r>
            <a:endParaRPr lang="tr-TR" sz="2000" dirty="0"/>
          </a:p>
          <a:p>
            <a:pPr marL="0" indent="0" algn="just">
              <a:lnSpc>
                <a:spcPct val="80000"/>
              </a:lnSpc>
              <a:buFontTx/>
              <a:buNone/>
            </a:pPr>
            <a:endParaRPr lang="tr-TR" sz="900" dirty="0"/>
          </a:p>
          <a:p>
            <a:pPr marL="0" indent="0" algn="just">
              <a:lnSpc>
                <a:spcPct val="80000"/>
              </a:lnSpc>
              <a:buFontTx/>
              <a:buNone/>
            </a:pPr>
            <a:r>
              <a:rPr lang="en-US" sz="2000" b="1" dirty="0" smtClean="0"/>
              <a:t>Example</a:t>
            </a:r>
            <a:r>
              <a:rPr lang="tr-TR" sz="2000" b="1" dirty="0" smtClean="0"/>
              <a:t>: </a:t>
            </a:r>
            <a:r>
              <a:rPr lang="en-US" sz="2000" dirty="0" smtClean="0"/>
              <a:t>Let’s convert </a:t>
            </a:r>
            <a:r>
              <a:rPr lang="tr-TR" sz="2000" dirty="0" smtClean="0"/>
              <a:t>101101</a:t>
            </a:r>
            <a:r>
              <a:rPr lang="tr-TR" sz="2000" baseline="-25000" dirty="0" smtClean="0"/>
              <a:t>2</a:t>
            </a:r>
            <a:r>
              <a:rPr lang="tr-TR" sz="2000" dirty="0" smtClean="0"/>
              <a:t> </a:t>
            </a:r>
            <a:r>
              <a:rPr lang="en-US" sz="2000" dirty="0" smtClean="0"/>
              <a:t>to Gray code.</a:t>
            </a:r>
            <a:endParaRPr lang="tr-TR" sz="2000" dirty="0"/>
          </a:p>
          <a:p>
            <a:pPr marL="0" indent="0">
              <a:lnSpc>
                <a:spcPct val="80000"/>
              </a:lnSpc>
              <a:buFontTx/>
              <a:buNone/>
            </a:pPr>
            <a:r>
              <a:rPr lang="tr-TR" sz="2200" dirty="0"/>
              <a:t>1 + 0 + 1 + 1 + 0 + 1</a:t>
            </a:r>
            <a:r>
              <a:rPr lang="tr-TR" sz="2200" b="1" dirty="0"/>
              <a:t> </a:t>
            </a:r>
            <a:endParaRPr lang="tr-TR" sz="2200" dirty="0"/>
          </a:p>
          <a:p>
            <a:pPr marL="0" indent="0">
              <a:lnSpc>
                <a:spcPct val="80000"/>
              </a:lnSpc>
              <a:buFontTx/>
              <a:buNone/>
            </a:pPr>
            <a:endParaRPr lang="tr-TR" sz="2200" dirty="0"/>
          </a:p>
          <a:p>
            <a:pPr marL="0" indent="0">
              <a:lnSpc>
                <a:spcPct val="80000"/>
              </a:lnSpc>
              <a:buFontTx/>
              <a:buNone/>
            </a:pPr>
            <a:r>
              <a:rPr lang="tr-TR" sz="2200" dirty="0"/>
              <a:t>1    1    1     0    1    1</a:t>
            </a:r>
            <a:r>
              <a:rPr lang="tr-TR" sz="2000" dirty="0"/>
              <a:t>    </a:t>
            </a:r>
            <a:r>
              <a:rPr lang="en-US" sz="2000" dirty="0" smtClean="0"/>
              <a:t>So, </a:t>
            </a:r>
            <a:r>
              <a:rPr lang="tr-TR" sz="2000" dirty="0" smtClean="0"/>
              <a:t>101101</a:t>
            </a:r>
            <a:r>
              <a:rPr lang="tr-TR" sz="2000" baseline="-25000" dirty="0" smtClean="0"/>
              <a:t>2</a:t>
            </a:r>
            <a:r>
              <a:rPr lang="tr-TR" sz="2000" dirty="0" smtClean="0"/>
              <a:t> </a:t>
            </a:r>
            <a:r>
              <a:rPr lang="tr-TR" sz="2000" dirty="0"/>
              <a:t>= 111011</a:t>
            </a:r>
            <a:r>
              <a:rPr lang="tr-TR" sz="2000" baseline="-25000" dirty="0"/>
              <a:t>Gray</a:t>
            </a:r>
          </a:p>
          <a:p>
            <a:pPr marL="0" indent="0" algn="just">
              <a:lnSpc>
                <a:spcPct val="80000"/>
              </a:lnSpc>
              <a:buFontTx/>
              <a:buNone/>
            </a:pPr>
            <a:endParaRPr lang="en-US" sz="1400" dirty="0" smtClean="0"/>
          </a:p>
          <a:p>
            <a:pPr marL="0" indent="0" algn="just">
              <a:lnSpc>
                <a:spcPct val="80000"/>
              </a:lnSpc>
              <a:buFontTx/>
              <a:buNone/>
            </a:pPr>
            <a:r>
              <a:rPr lang="en-US" sz="2000" dirty="0" smtClean="0"/>
              <a:t>To convert from Gray code to binary, we take the MSB as it is. We calculate next bit of binary number by adding the binary MSB to the next Gray code bit. We calculate the next binary bit by adding the second-left bit of the binary number to the third-left bit of Gray code number. And it goes on by repeating the same process for next bits. We ignore the carry bits if there are any.</a:t>
            </a:r>
            <a:endParaRPr lang="tr-TR" sz="2000" b="1" dirty="0"/>
          </a:p>
          <a:p>
            <a:pPr marL="0" indent="0">
              <a:lnSpc>
                <a:spcPct val="80000"/>
              </a:lnSpc>
              <a:buFontTx/>
              <a:buNone/>
            </a:pPr>
            <a:r>
              <a:rPr lang="en-US" sz="2000" b="1" dirty="0" smtClean="0"/>
              <a:t>Example</a:t>
            </a:r>
            <a:r>
              <a:rPr lang="tr-TR" sz="2000" b="1" dirty="0" smtClean="0"/>
              <a:t>: </a:t>
            </a:r>
            <a:r>
              <a:rPr lang="en-US" sz="2000" dirty="0" smtClean="0"/>
              <a:t>Let’s convert </a:t>
            </a:r>
            <a:r>
              <a:rPr lang="tr-TR" sz="2000" dirty="0" smtClean="0"/>
              <a:t>101101</a:t>
            </a:r>
            <a:r>
              <a:rPr lang="tr-TR" sz="2000" baseline="-25000" dirty="0" smtClean="0"/>
              <a:t>Gray</a:t>
            </a:r>
            <a:r>
              <a:rPr lang="tr-TR" sz="2000" dirty="0" smtClean="0"/>
              <a:t> </a:t>
            </a:r>
            <a:r>
              <a:rPr lang="en-US" sz="2000" dirty="0" smtClean="0"/>
              <a:t> to binary.</a:t>
            </a:r>
            <a:endParaRPr lang="tr-TR" sz="2000" dirty="0"/>
          </a:p>
          <a:p>
            <a:pPr marL="0" indent="0">
              <a:lnSpc>
                <a:spcPct val="80000"/>
              </a:lnSpc>
              <a:buFontTx/>
              <a:buNone/>
            </a:pPr>
            <a:r>
              <a:rPr lang="tr-TR" sz="2200" dirty="0"/>
              <a:t>1   0   1   1   0   1</a:t>
            </a:r>
          </a:p>
          <a:p>
            <a:pPr marL="0" indent="0">
              <a:lnSpc>
                <a:spcPct val="80000"/>
              </a:lnSpc>
              <a:buFontTx/>
              <a:buNone/>
            </a:pPr>
            <a:endParaRPr lang="tr-TR" sz="2200" dirty="0"/>
          </a:p>
          <a:p>
            <a:pPr marL="0" indent="0">
              <a:lnSpc>
                <a:spcPct val="80000"/>
              </a:lnSpc>
              <a:buFontTx/>
              <a:buNone/>
            </a:pPr>
            <a:r>
              <a:rPr lang="tr-TR" sz="2200" dirty="0"/>
              <a:t>1   1   0   1   1   0	</a:t>
            </a:r>
            <a:r>
              <a:rPr lang="en-US" sz="2000" dirty="0" smtClean="0"/>
              <a:t>So, </a:t>
            </a:r>
            <a:r>
              <a:rPr lang="tr-TR" sz="2000" dirty="0" smtClean="0"/>
              <a:t>101101</a:t>
            </a:r>
            <a:r>
              <a:rPr lang="tr-TR" sz="2000" baseline="-25000" dirty="0" smtClean="0"/>
              <a:t>Gray</a:t>
            </a:r>
            <a:r>
              <a:rPr lang="tr-TR" sz="2000" dirty="0" smtClean="0"/>
              <a:t> </a:t>
            </a:r>
            <a:r>
              <a:rPr lang="tr-TR" sz="2000" dirty="0"/>
              <a:t>= 110110</a:t>
            </a:r>
            <a:r>
              <a:rPr lang="tr-TR" sz="2000" baseline="-25000" dirty="0"/>
              <a:t>2</a:t>
            </a:r>
          </a:p>
        </p:txBody>
      </p:sp>
      <p:sp>
        <p:nvSpPr>
          <p:cNvPr id="447492" name="Line 4"/>
          <p:cNvSpPr>
            <a:spLocks noChangeShapeType="1"/>
          </p:cNvSpPr>
          <p:nvPr/>
        </p:nvSpPr>
        <p:spPr bwMode="auto">
          <a:xfrm>
            <a:off x="506413" y="5319713"/>
            <a:ext cx="0" cy="379412"/>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nvGrpSpPr>
          <p:cNvPr id="447508" name="Group 20"/>
          <p:cNvGrpSpPr>
            <a:grpSpLocks/>
          </p:cNvGrpSpPr>
          <p:nvPr/>
        </p:nvGrpSpPr>
        <p:grpSpPr bwMode="auto">
          <a:xfrm>
            <a:off x="533400" y="5227638"/>
            <a:ext cx="1744663" cy="493712"/>
            <a:chOff x="318" y="2366"/>
            <a:chExt cx="1099" cy="311"/>
          </a:xfrm>
        </p:grpSpPr>
        <p:sp>
          <p:nvSpPr>
            <p:cNvPr id="447493" name="Line 5"/>
            <p:cNvSpPr>
              <a:spLocks noChangeShapeType="1"/>
            </p:cNvSpPr>
            <p:nvPr/>
          </p:nvSpPr>
          <p:spPr bwMode="auto">
            <a:xfrm>
              <a:off x="531"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4" name="Line 6"/>
            <p:cNvSpPr>
              <a:spLocks noChangeShapeType="1"/>
            </p:cNvSpPr>
            <p:nvPr/>
          </p:nvSpPr>
          <p:spPr bwMode="auto">
            <a:xfrm>
              <a:off x="753"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5" name="Line 7"/>
            <p:cNvSpPr>
              <a:spLocks noChangeShapeType="1"/>
            </p:cNvSpPr>
            <p:nvPr/>
          </p:nvSpPr>
          <p:spPr bwMode="auto">
            <a:xfrm>
              <a:off x="974"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6" name="Line 8"/>
            <p:cNvSpPr>
              <a:spLocks noChangeShapeType="1"/>
            </p:cNvSpPr>
            <p:nvPr/>
          </p:nvSpPr>
          <p:spPr bwMode="auto">
            <a:xfrm>
              <a:off x="1196"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7" name="Line 9"/>
            <p:cNvSpPr>
              <a:spLocks noChangeShapeType="1"/>
            </p:cNvSpPr>
            <p:nvPr/>
          </p:nvSpPr>
          <p:spPr bwMode="auto">
            <a:xfrm>
              <a:off x="1417"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8" name="Line 10"/>
            <p:cNvSpPr>
              <a:spLocks noChangeShapeType="1"/>
            </p:cNvSpPr>
            <p:nvPr/>
          </p:nvSpPr>
          <p:spPr bwMode="auto">
            <a:xfrm flipV="1">
              <a:off x="345"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9" name="Line 11"/>
            <p:cNvSpPr>
              <a:spLocks noChangeShapeType="1"/>
            </p:cNvSpPr>
            <p:nvPr/>
          </p:nvSpPr>
          <p:spPr bwMode="auto">
            <a:xfrm flipV="1">
              <a:off x="566"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0" name="Line 12"/>
            <p:cNvSpPr>
              <a:spLocks noChangeShapeType="1"/>
            </p:cNvSpPr>
            <p:nvPr/>
          </p:nvSpPr>
          <p:spPr bwMode="auto">
            <a:xfrm flipV="1">
              <a:off x="787"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1" name="Line 13"/>
            <p:cNvSpPr>
              <a:spLocks noChangeShapeType="1"/>
            </p:cNvSpPr>
            <p:nvPr/>
          </p:nvSpPr>
          <p:spPr bwMode="auto">
            <a:xfrm flipV="1">
              <a:off x="1017"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2" name="Line 14"/>
            <p:cNvSpPr>
              <a:spLocks noChangeShapeType="1"/>
            </p:cNvSpPr>
            <p:nvPr/>
          </p:nvSpPr>
          <p:spPr bwMode="auto">
            <a:xfrm flipV="1">
              <a:off x="1230" y="2420"/>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3" name="Text Box 15"/>
            <p:cNvSpPr txBox="1">
              <a:spLocks noChangeArrowheads="1"/>
            </p:cNvSpPr>
            <p:nvPr/>
          </p:nvSpPr>
          <p:spPr bwMode="auto">
            <a:xfrm>
              <a:off x="318"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dirty="0"/>
                <a:t>+</a:t>
              </a:r>
            </a:p>
          </p:txBody>
        </p:sp>
        <p:sp>
          <p:nvSpPr>
            <p:cNvPr id="447504" name="Text Box 16"/>
            <p:cNvSpPr txBox="1">
              <a:spLocks noChangeArrowheads="1"/>
            </p:cNvSpPr>
            <p:nvPr/>
          </p:nvSpPr>
          <p:spPr bwMode="auto">
            <a:xfrm>
              <a:off x="531"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5" name="Text Box 17"/>
            <p:cNvSpPr txBox="1">
              <a:spLocks noChangeArrowheads="1"/>
            </p:cNvSpPr>
            <p:nvPr/>
          </p:nvSpPr>
          <p:spPr bwMode="auto">
            <a:xfrm>
              <a:off x="761"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6" name="Text Box 18"/>
            <p:cNvSpPr txBox="1">
              <a:spLocks noChangeArrowheads="1"/>
            </p:cNvSpPr>
            <p:nvPr/>
          </p:nvSpPr>
          <p:spPr bwMode="auto">
            <a:xfrm>
              <a:off x="991" y="2375"/>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7" name="Text Box 19"/>
            <p:cNvSpPr txBox="1">
              <a:spLocks noChangeArrowheads="1"/>
            </p:cNvSpPr>
            <p:nvPr/>
          </p:nvSpPr>
          <p:spPr bwMode="auto">
            <a:xfrm>
              <a:off x="1213" y="2366"/>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grpSp>
      <p:grpSp>
        <p:nvGrpSpPr>
          <p:cNvPr id="447509" name="Group 21"/>
          <p:cNvGrpSpPr>
            <a:grpSpLocks/>
          </p:cNvGrpSpPr>
          <p:nvPr/>
        </p:nvGrpSpPr>
        <p:grpSpPr bwMode="auto">
          <a:xfrm>
            <a:off x="494152" y="2517775"/>
            <a:ext cx="2195512" cy="352425"/>
            <a:chOff x="319" y="3101"/>
            <a:chExt cx="1383" cy="222"/>
          </a:xfrm>
        </p:grpSpPr>
        <p:sp>
          <p:nvSpPr>
            <p:cNvPr id="447510" name="Line 22"/>
            <p:cNvSpPr>
              <a:spLocks noChangeShapeType="1"/>
            </p:cNvSpPr>
            <p:nvPr/>
          </p:nvSpPr>
          <p:spPr bwMode="auto">
            <a:xfrm>
              <a:off x="319"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1" name="Line 23"/>
            <p:cNvSpPr>
              <a:spLocks noChangeShapeType="1"/>
            </p:cNvSpPr>
            <p:nvPr/>
          </p:nvSpPr>
          <p:spPr bwMode="auto">
            <a:xfrm>
              <a:off x="603"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2" name="Line 24"/>
            <p:cNvSpPr>
              <a:spLocks noChangeShapeType="1"/>
            </p:cNvSpPr>
            <p:nvPr/>
          </p:nvSpPr>
          <p:spPr bwMode="auto">
            <a:xfrm>
              <a:off x="869"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3" name="Line 25"/>
            <p:cNvSpPr>
              <a:spLocks noChangeShapeType="1"/>
            </p:cNvSpPr>
            <p:nvPr/>
          </p:nvSpPr>
          <p:spPr bwMode="auto">
            <a:xfrm>
              <a:off x="1143" y="3110"/>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4" name="Line 26"/>
            <p:cNvSpPr>
              <a:spLocks noChangeShapeType="1"/>
            </p:cNvSpPr>
            <p:nvPr/>
          </p:nvSpPr>
          <p:spPr bwMode="auto">
            <a:xfrm>
              <a:off x="1436" y="3110"/>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5" name="Line 27"/>
            <p:cNvSpPr>
              <a:spLocks noChangeShapeType="1"/>
            </p:cNvSpPr>
            <p:nvPr/>
          </p:nvSpPr>
          <p:spPr bwMode="auto">
            <a:xfrm>
              <a:off x="1702" y="3101"/>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endParaRPr lang="en-US" dirty="0"/>
          </a:p>
        </p:txBody>
      </p:sp>
      <p:sp>
        <p:nvSpPr>
          <p:cNvPr id="448514" name="Rectangle 2"/>
          <p:cNvSpPr>
            <a:spLocks noGrp="1" noChangeArrowheads="1"/>
          </p:cNvSpPr>
          <p:nvPr>
            <p:ph type="title"/>
          </p:nvPr>
        </p:nvSpPr>
        <p:spPr>
          <a:xfrm>
            <a:off x="682625" y="176213"/>
            <a:ext cx="7772400" cy="790575"/>
          </a:xfrm>
        </p:spPr>
        <p:txBody>
          <a:bodyPr/>
          <a:lstStyle/>
          <a:p>
            <a:r>
              <a:rPr lang="tr-TR" sz="2400" b="1" dirty="0" err="1"/>
              <a:t>Parity</a:t>
            </a:r>
            <a:r>
              <a:rPr lang="tr-TR" sz="2400" b="1" dirty="0"/>
              <a:t> </a:t>
            </a:r>
            <a:r>
              <a:rPr lang="en-US" sz="2400" b="1" dirty="0" smtClean="0"/>
              <a:t>Code</a:t>
            </a:r>
            <a:endParaRPr lang="tr-TR" sz="2400" b="1" dirty="0"/>
          </a:p>
        </p:txBody>
      </p:sp>
      <p:sp>
        <p:nvSpPr>
          <p:cNvPr id="448515" name="Rectangle 3"/>
          <p:cNvSpPr>
            <a:spLocks noGrp="1" noChangeArrowheads="1"/>
          </p:cNvSpPr>
          <p:nvPr>
            <p:ph type="body" idx="1"/>
          </p:nvPr>
        </p:nvSpPr>
        <p:spPr>
          <a:xfrm>
            <a:off x="360363" y="941388"/>
            <a:ext cx="8375650" cy="5078412"/>
          </a:xfrm>
        </p:spPr>
        <p:txBody>
          <a:bodyPr/>
          <a:lstStyle/>
          <a:p>
            <a:pPr marL="0" indent="0" algn="just">
              <a:lnSpc>
                <a:spcPct val="80000"/>
              </a:lnSpc>
              <a:buFontTx/>
              <a:buNone/>
            </a:pPr>
            <a:r>
              <a:rPr lang="en-US" sz="2200" dirty="0" smtClean="0"/>
              <a:t>Parity code is mostly used for checking the validity of data </a:t>
            </a:r>
            <a:r>
              <a:rPr lang="en-US" sz="2200" dirty="0" err="1" smtClean="0"/>
              <a:t>transfered</a:t>
            </a:r>
            <a:r>
              <a:rPr lang="tr-TR" sz="2200" dirty="0" smtClean="0"/>
              <a:t>. </a:t>
            </a:r>
            <a:r>
              <a:rPr lang="en-US" sz="2200" dirty="0" smtClean="0"/>
              <a:t>There are two types of parity code: Even parity, and odd parity</a:t>
            </a:r>
            <a:r>
              <a:rPr lang="tr-TR" sz="2200" dirty="0" smtClean="0"/>
              <a:t>. </a:t>
            </a:r>
            <a:r>
              <a:rPr lang="en-US" sz="2200" dirty="0" smtClean="0"/>
              <a:t>When we need to transfer 7-bit data, we can add an extra bit for error checking.</a:t>
            </a:r>
            <a:endParaRPr lang="tr-TR" sz="2200" dirty="0"/>
          </a:p>
          <a:p>
            <a:pPr marL="0" indent="0" algn="just">
              <a:lnSpc>
                <a:spcPct val="80000"/>
              </a:lnSpc>
              <a:buFontTx/>
              <a:buNone/>
            </a:pPr>
            <a:endParaRPr lang="tr-TR" sz="1000" dirty="0"/>
          </a:p>
          <a:p>
            <a:pPr marL="0" indent="0" algn="just">
              <a:lnSpc>
                <a:spcPct val="80000"/>
              </a:lnSpc>
              <a:buFontTx/>
              <a:buNone/>
            </a:pPr>
            <a:r>
              <a:rPr lang="en-US" sz="2200" dirty="0" smtClean="0"/>
              <a:t>Assuming that we are using odd parity bit, we check if the number of 1’s are odd or even. If the number of 1’s is odd, then we add 0 as parity bit. If it is even, we add 1.</a:t>
            </a:r>
            <a:r>
              <a:rPr lang="tr-TR" sz="2200" dirty="0" smtClean="0"/>
              <a:t> </a:t>
            </a:r>
            <a:r>
              <a:rPr lang="en-US" sz="2200" dirty="0" smtClean="0"/>
              <a:t>Likewise, if we are using even parity bit, we add 0 if the number of 1’s is even, and 1 if it’s odd.</a:t>
            </a:r>
            <a:endParaRPr lang="tr-TR" sz="2200" b="1" dirty="0"/>
          </a:p>
          <a:p>
            <a:pPr marL="0" indent="0" algn="just">
              <a:lnSpc>
                <a:spcPct val="80000"/>
              </a:lnSpc>
              <a:buFontTx/>
              <a:buNone/>
            </a:pPr>
            <a:endParaRPr lang="tr-TR" sz="1000" b="1" dirty="0"/>
          </a:p>
          <a:p>
            <a:pPr marL="0" indent="0" algn="just">
              <a:lnSpc>
                <a:spcPct val="80000"/>
              </a:lnSpc>
              <a:buFontTx/>
              <a:buNone/>
            </a:pPr>
            <a:r>
              <a:rPr lang="en-US" sz="2200" b="1" dirty="0" smtClean="0"/>
              <a:t>Example</a:t>
            </a:r>
            <a:r>
              <a:rPr lang="tr-TR" sz="2200" b="1" dirty="0" smtClean="0"/>
              <a:t>: </a:t>
            </a:r>
            <a:r>
              <a:rPr lang="en-US" sz="2200" dirty="0" smtClean="0"/>
              <a:t>Let’s code </a:t>
            </a:r>
            <a:r>
              <a:rPr lang="tr-TR" sz="2200" dirty="0" smtClean="0"/>
              <a:t>(1010001)</a:t>
            </a:r>
            <a:r>
              <a:rPr lang="tr-TR" sz="2200" baseline="-25000" dirty="0" smtClean="0"/>
              <a:t>2</a:t>
            </a:r>
            <a:r>
              <a:rPr lang="tr-TR" sz="2200" dirty="0" smtClean="0"/>
              <a:t> </a:t>
            </a:r>
            <a:r>
              <a:rPr lang="en-US" sz="2200" dirty="0" smtClean="0"/>
              <a:t>with </a:t>
            </a:r>
            <a:r>
              <a:rPr lang="en-US" sz="2200" i="1" dirty="0" smtClean="0"/>
              <a:t>odd</a:t>
            </a:r>
            <a:r>
              <a:rPr lang="en-US" sz="2200" dirty="0" smtClean="0"/>
              <a:t> parity</a:t>
            </a:r>
            <a:r>
              <a:rPr lang="tr-TR" sz="2200" dirty="0" smtClean="0"/>
              <a:t>.</a:t>
            </a:r>
            <a:endParaRPr lang="tr-TR" sz="2200" dirty="0"/>
          </a:p>
          <a:p>
            <a:pPr marL="0" indent="0" algn="just">
              <a:lnSpc>
                <a:spcPct val="80000"/>
              </a:lnSpc>
              <a:buFontTx/>
              <a:buNone/>
            </a:pPr>
            <a:r>
              <a:rPr lang="en-US" sz="2200" dirty="0" smtClean="0"/>
              <a:t>The number of 1’s is 3, which is an odd number. Therefore, we need to add 0 as parity bit.</a:t>
            </a:r>
            <a:r>
              <a:rPr lang="tr-TR" sz="2200" dirty="0" smtClean="0"/>
              <a:t> </a:t>
            </a:r>
            <a:r>
              <a:rPr lang="en-US" sz="2200" dirty="0" smtClean="0"/>
              <a:t>So, encoded data would be </a:t>
            </a:r>
            <a:r>
              <a:rPr lang="tr-TR" sz="2200" b="1" dirty="0" smtClean="0">
                <a:solidFill>
                  <a:srgbClr val="FF0000"/>
                </a:solidFill>
              </a:rPr>
              <a:t>0</a:t>
            </a:r>
            <a:r>
              <a:rPr lang="tr-TR" sz="2200" dirty="0" smtClean="0"/>
              <a:t>1010001</a:t>
            </a:r>
            <a:r>
              <a:rPr lang="tr-TR" sz="2200" baseline="-25000" dirty="0" smtClean="0"/>
              <a:t>2</a:t>
            </a:r>
            <a:r>
              <a:rPr lang="tr-TR" sz="2200" dirty="0" smtClean="0"/>
              <a:t>.</a:t>
            </a:r>
            <a:endParaRPr lang="tr-TR" sz="2200" dirty="0"/>
          </a:p>
          <a:p>
            <a:pPr marL="0" indent="0" algn="just">
              <a:lnSpc>
                <a:spcPct val="80000"/>
              </a:lnSpc>
              <a:buFontTx/>
              <a:buNone/>
            </a:pPr>
            <a:endParaRPr lang="tr-TR" sz="1000" dirty="0"/>
          </a:p>
          <a:p>
            <a:pPr marL="0" indent="0" algn="just">
              <a:lnSpc>
                <a:spcPct val="80000"/>
              </a:lnSpc>
              <a:buNone/>
            </a:pPr>
            <a:r>
              <a:rPr lang="en-US" sz="2200" b="1" dirty="0" smtClean="0"/>
              <a:t>Example: </a:t>
            </a:r>
            <a:r>
              <a:rPr lang="en-US" sz="2200" dirty="0"/>
              <a:t>Let’s code </a:t>
            </a:r>
            <a:r>
              <a:rPr lang="tr-TR" sz="2200" dirty="0"/>
              <a:t>(1010001)</a:t>
            </a:r>
            <a:r>
              <a:rPr lang="tr-TR" sz="2200" baseline="-25000" dirty="0"/>
              <a:t>2</a:t>
            </a:r>
            <a:r>
              <a:rPr lang="tr-TR" sz="2200" dirty="0"/>
              <a:t> </a:t>
            </a:r>
            <a:r>
              <a:rPr lang="en-US" sz="2200" dirty="0"/>
              <a:t>with </a:t>
            </a:r>
            <a:r>
              <a:rPr lang="en-US" sz="2200" i="1" dirty="0" smtClean="0"/>
              <a:t>even</a:t>
            </a:r>
            <a:r>
              <a:rPr lang="en-US" sz="2200" dirty="0" smtClean="0"/>
              <a:t> parity</a:t>
            </a:r>
            <a:r>
              <a:rPr lang="tr-TR" sz="2200" dirty="0" smtClean="0"/>
              <a:t>.</a:t>
            </a:r>
            <a:endParaRPr lang="tr-TR" sz="2200" dirty="0"/>
          </a:p>
          <a:p>
            <a:pPr marL="0" indent="0" algn="just">
              <a:lnSpc>
                <a:spcPct val="80000"/>
              </a:lnSpc>
              <a:buFontTx/>
              <a:buNone/>
            </a:pPr>
            <a:r>
              <a:rPr lang="en-US" sz="2200" dirty="0" smtClean="0"/>
              <a:t>The number of 1’s is 3, which is an odd number. Therefore, we need to add 1 as parity bit. So, encoded data would be </a:t>
            </a:r>
            <a:r>
              <a:rPr lang="tr-TR" sz="2200" b="1" dirty="0" smtClean="0">
                <a:solidFill>
                  <a:srgbClr val="FF0000"/>
                </a:solidFill>
              </a:rPr>
              <a:t>1</a:t>
            </a:r>
            <a:r>
              <a:rPr lang="tr-TR" sz="2200" dirty="0" smtClean="0"/>
              <a:t>1010001</a:t>
            </a:r>
            <a:r>
              <a:rPr lang="tr-TR" sz="2200" baseline="-25000" dirty="0" smtClean="0"/>
              <a:t>2</a:t>
            </a:r>
            <a:r>
              <a:rPr lang="en-US" sz="2200" dirty="0" smtClean="0"/>
              <a:t>.</a:t>
            </a:r>
            <a:endParaRPr lang="tr-TR"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3 Altbilgi Yer Tutucusu"/>
          <p:cNvSpPr>
            <a:spLocks noGrp="1"/>
          </p:cNvSpPr>
          <p:nvPr>
            <p:ph type="ftr" sz="quarter" idx="10"/>
          </p:nvPr>
        </p:nvSpPr>
        <p:spPr/>
        <p:txBody>
          <a:bodyPr/>
          <a:lstStyle/>
          <a:p>
            <a:r>
              <a:rPr lang="en-US" dirty="0"/>
              <a:t>Logic Circuits</a:t>
            </a:r>
            <a:endParaRPr lang="en-US" dirty="0"/>
          </a:p>
        </p:txBody>
      </p:sp>
      <p:sp>
        <p:nvSpPr>
          <p:cNvPr id="449538" name="Rectangle 2"/>
          <p:cNvSpPr>
            <a:spLocks noGrp="1" noChangeArrowheads="1"/>
          </p:cNvSpPr>
          <p:nvPr>
            <p:ph type="title"/>
          </p:nvPr>
        </p:nvSpPr>
        <p:spPr/>
        <p:txBody>
          <a:bodyPr/>
          <a:lstStyle/>
          <a:p>
            <a:r>
              <a:rPr lang="en-US" sz="2400" b="1" dirty="0" smtClean="0"/>
              <a:t>Two-out-of-five Code</a:t>
            </a:r>
            <a:endParaRPr lang="tr-TR" dirty="0"/>
          </a:p>
        </p:txBody>
      </p:sp>
      <p:sp>
        <p:nvSpPr>
          <p:cNvPr id="449539" name="Rectangle 3"/>
          <p:cNvSpPr>
            <a:spLocks noGrp="1" noChangeArrowheads="1"/>
          </p:cNvSpPr>
          <p:nvPr>
            <p:ph type="body" idx="1"/>
          </p:nvPr>
        </p:nvSpPr>
        <p:spPr>
          <a:xfrm>
            <a:off x="346075" y="969963"/>
            <a:ext cx="8375650" cy="5289550"/>
          </a:xfrm>
        </p:spPr>
        <p:txBody>
          <a:bodyPr/>
          <a:lstStyle/>
          <a:p>
            <a:pPr marL="0" indent="0" algn="just">
              <a:buFontTx/>
              <a:buNone/>
            </a:pPr>
            <a:r>
              <a:rPr lang="en-US" sz="2200" dirty="0" smtClean="0"/>
              <a:t>In 2-out-of-5 code, we represent each decimal digit with a 5-bit binary number which have two 1’s in it.</a:t>
            </a:r>
            <a:r>
              <a:rPr lang="tr-TR" sz="2200" dirty="0" smtClean="0"/>
              <a:t> </a:t>
            </a:r>
            <a:r>
              <a:rPr lang="en-US" sz="2200" dirty="0" smtClean="0"/>
              <a:t>This makes error checking easier.</a:t>
            </a:r>
            <a:r>
              <a:rPr lang="tr-TR" sz="2200" dirty="0" smtClean="0"/>
              <a:t> </a:t>
            </a:r>
            <a:r>
              <a:rPr lang="en-US" sz="2200" dirty="0" smtClean="0"/>
              <a:t>The weights of bits are </a:t>
            </a:r>
            <a:r>
              <a:rPr lang="tr-TR" sz="2200" dirty="0" smtClean="0"/>
              <a:t>‘7-4-2-1-0’</a:t>
            </a:r>
            <a:r>
              <a:rPr lang="en-US" sz="2200" dirty="0" smtClean="0"/>
              <a:t>.</a:t>
            </a:r>
            <a:endParaRPr lang="tr-TR" sz="2200" dirty="0"/>
          </a:p>
        </p:txBody>
      </p:sp>
      <p:graphicFrame>
        <p:nvGraphicFramePr>
          <p:cNvPr id="449824" name="Group 288"/>
          <p:cNvGraphicFramePr>
            <a:graphicFrameLocks noGrp="1"/>
          </p:cNvGraphicFramePr>
          <p:nvPr>
            <p:extLst>
              <p:ext uri="{D42A27DB-BD31-4B8C-83A1-F6EECF244321}">
                <p14:modId xmlns:p14="http://schemas.microsoft.com/office/powerpoint/2010/main" val="840646324"/>
              </p:ext>
            </p:extLst>
          </p:nvPr>
        </p:nvGraphicFramePr>
        <p:xfrm>
          <a:off x="3648074" y="2309884"/>
          <a:ext cx="2157921" cy="3790080"/>
        </p:xfrm>
        <a:graphic>
          <a:graphicData uri="http://schemas.openxmlformats.org/drawingml/2006/table">
            <a:tbl>
              <a:tblPr/>
              <a:tblGrid>
                <a:gridCol w="728617">
                  <a:extLst>
                    <a:ext uri="{9D8B030D-6E8A-4147-A177-3AD203B41FA5}">
                      <a16:colId xmlns:a16="http://schemas.microsoft.com/office/drawing/2014/main" val="20000"/>
                    </a:ext>
                  </a:extLst>
                </a:gridCol>
                <a:gridCol w="1429304">
                  <a:extLst>
                    <a:ext uri="{9D8B030D-6E8A-4147-A177-3AD203B41FA5}">
                      <a16:colId xmlns:a16="http://schemas.microsoft.com/office/drawing/2014/main" val="20001"/>
                    </a:ext>
                  </a:extLst>
                </a:gridCol>
              </a:tblGrid>
              <a:tr h="236538">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rPr>
                        <a:t>Digits</a:t>
                      </a:r>
                      <a:endParaRPr kumimoji="0" lang="tr-TR" sz="1600" b="1" i="0" u="none" strike="noStrike" cap="none" normalizeH="0" baseline="0" dirty="0" smtClean="0">
                        <a:ln>
                          <a:noFill/>
                        </a:ln>
                        <a:solidFill>
                          <a:schemeClr val="tx1"/>
                        </a:solidFill>
                        <a:effectLst/>
                        <a:latin typeface="Times New Roman" pitchFamily="18" charset="0"/>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2-out-of-5 code</a:t>
                      </a:r>
                      <a:endParaRPr kumimoji="0" lang="tr-TR"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vMerge="1">
                  <a:txBody>
                    <a:bodyPr/>
                    <a:lstStyle/>
                    <a:p>
                      <a:endParaRPr lang="tr-TR"/>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tr-TR" sz="16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tr-TR" sz="1600" b="1" i="0" u="none" strike="noStrike" cap="none" normalizeH="0" baseline="0" dirty="0" smtClean="0">
                          <a:ln>
                            <a:noFill/>
                          </a:ln>
                          <a:solidFill>
                            <a:schemeClr val="tx1"/>
                          </a:solidFill>
                          <a:effectLst/>
                          <a:latin typeface="Times New Roman" pitchFamily="18" charset="0"/>
                          <a:cs typeface="Times New Roman" pitchFamily="18" charset="0"/>
                        </a:rPr>
                        <a:t>7 4 2 1 0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rgbClr val="FF0000"/>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1" i="0" u="none" strike="noStrike" cap="none" normalizeH="0" baseline="0" dirty="0" smtClean="0">
                          <a:ln>
                            <a:noFill/>
                          </a:ln>
                          <a:solidFill>
                            <a:srgbClr val="FF0000"/>
                          </a:solidFill>
                          <a:effectLst/>
                          <a:latin typeface="Times New Roman" pitchFamily="18" charset="0"/>
                          <a:cs typeface="Times New Roman" pitchFamily="18" charset="0"/>
                        </a:rPr>
                        <a:t>1 1 0 0 0</a:t>
                      </a:r>
                      <a:endParaRPr kumimoji="0" lang="tr-TR" sz="1600" b="1" i="0" u="none" strike="noStrike" cap="none" normalizeH="0" baseline="0" dirty="0" smtClean="0">
                        <a:ln>
                          <a:noFill/>
                        </a:ln>
                        <a:solidFill>
                          <a:srgbClr val="FF0000"/>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0 0 0 1 1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0 0 1 0 1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0 0 1 1 0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0 1 0 0 1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0 1 0 1 0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0 1 1 0 0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1 0 0 0 1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1 0 0 1 0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Times New Roman" pitchFamily="18" charset="0"/>
                        </a:rPr>
                        <a:t>1 0 1 0 0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6803</TotalTime>
  <Words>1196</Words>
  <Application>Microsoft Office PowerPoint</Application>
  <PresentationFormat>Ekran Gösterisi (4:3)</PresentationFormat>
  <Paragraphs>183</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Comic Sans MS</vt:lpstr>
      <vt:lpstr>Helvetica</vt:lpstr>
      <vt:lpstr>Times New Roman</vt:lpstr>
      <vt:lpstr>Wingdings</vt:lpstr>
      <vt:lpstr>overview</vt:lpstr>
      <vt:lpstr>Codes</vt:lpstr>
      <vt:lpstr>Codes</vt:lpstr>
      <vt:lpstr>BCD (Binary Coded Decimal) </vt:lpstr>
      <vt:lpstr>BCD Addition</vt:lpstr>
      <vt:lpstr>BCD Addition</vt:lpstr>
      <vt:lpstr>Gray Code </vt:lpstr>
      <vt:lpstr>Gray Code</vt:lpstr>
      <vt:lpstr>Parity Code</vt:lpstr>
      <vt:lpstr>Two-out-of-five Code</vt:lpstr>
      <vt:lpstr>Aiken Code </vt:lpstr>
      <vt:lpstr>Alphanumeric Codes</vt:lpstr>
      <vt:lpstr>ASCII</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222</cp:revision>
  <cp:lastPrinted>2001-01-30T20:22:47Z</cp:lastPrinted>
  <dcterms:created xsi:type="dcterms:W3CDTF">1999-07-07T12:46:17Z</dcterms:created>
  <dcterms:modified xsi:type="dcterms:W3CDTF">2018-10-08T08:50:07Z</dcterms:modified>
</cp:coreProperties>
</file>