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8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0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1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3" r:id="rId2"/>
    <p:sldMasterId id="2147483655" r:id="rId3"/>
    <p:sldMasterId id="2147483660" r:id="rId4"/>
    <p:sldMasterId id="2147483662" r:id="rId5"/>
    <p:sldMasterId id="2147483665" r:id="rId6"/>
    <p:sldMasterId id="2147483678" r:id="rId7"/>
    <p:sldMasterId id="2147483691" r:id="rId8"/>
    <p:sldMasterId id="2147483704" r:id="rId9"/>
    <p:sldMasterId id="2147483717" r:id="rId10"/>
    <p:sldMasterId id="2147483730" r:id="rId11"/>
    <p:sldMasterId id="2147483735" r:id="rId12"/>
  </p:sldMasterIdLst>
  <p:notesMasterIdLst>
    <p:notesMasterId r:id="rId16"/>
  </p:notesMasterIdLst>
  <p:handoutMasterIdLst>
    <p:handoutMasterId r:id="rId17"/>
  </p:handoutMasterIdLst>
  <p:sldIdLst>
    <p:sldId id="256" r:id="rId13"/>
    <p:sldId id="16769615" r:id="rId14"/>
    <p:sldId id="258" r:id="rId15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8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2F76"/>
    <a:srgbClr val="D00034"/>
    <a:srgbClr val="CFD5EA"/>
    <a:srgbClr val="002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0" autoAdjust="0"/>
    <p:restoredTop sz="94938" autoAdjust="0"/>
  </p:normalViewPr>
  <p:slideViewPr>
    <p:cSldViewPr snapToGrid="0">
      <p:cViewPr varScale="1">
        <p:scale>
          <a:sx n="106" d="100"/>
          <a:sy n="106" d="100"/>
        </p:scale>
        <p:origin x="1170" y="90"/>
      </p:cViewPr>
      <p:guideLst>
        <p:guide orient="horz" pos="2170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3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E8F64-945B-424E-B3CC-2397D655071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2023 Fii Confidential. All Rights Reserved.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FE08-D3E8-4F17-B533-0BF58810CF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C47B5-ADAF-41B0-8E25-798150F70C66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2023 Fii Confidential. All Rights Reserved.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33EC7-D770-4470-B266-BEBD01C74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EC7-D770-4470-B266-BEBD01C74447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2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8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8.png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8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8.png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326" y="2996"/>
            <a:ext cx="12186674" cy="6855004"/>
            <a:chOff x="198958" y="-364348"/>
            <a:chExt cx="12186674" cy="6855004"/>
          </a:xfrm>
        </p:grpSpPr>
        <p:pic>
          <p:nvPicPr>
            <p:cNvPr id="18" name="圖片 1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198958" y="-364348"/>
              <a:ext cx="12186674" cy="6855004"/>
            </a:xfrm>
            <a:prstGeom prst="rect">
              <a:avLst/>
            </a:prstGeom>
          </p:spPr>
        </p:pic>
        <p:sp>
          <p:nvSpPr>
            <p:cNvPr id="19" name="矩形 18"/>
            <p:cNvSpPr/>
            <p:nvPr userDrawn="1"/>
          </p:nvSpPr>
          <p:spPr>
            <a:xfrm>
              <a:off x="388429" y="5779927"/>
              <a:ext cx="4085967" cy="313038"/>
            </a:xfrm>
            <a:prstGeom prst="rect">
              <a:avLst/>
            </a:prstGeom>
            <a:solidFill>
              <a:srgbClr val="002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94797" y="6476700"/>
            <a:ext cx="4085967" cy="31303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4"/>
          <p:cNvSpPr txBox="1"/>
          <p:nvPr userDrawn="1"/>
        </p:nvSpPr>
        <p:spPr>
          <a:xfrm>
            <a:off x="195138" y="6447883"/>
            <a:ext cx="40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2023 F</a:t>
            </a:r>
            <a:r>
              <a:rPr lang="en-US" altLang="zh-CN" dirty="0">
                <a:solidFill>
                  <a:schemeClr val="bg1"/>
                </a:solidFill>
              </a:rPr>
              <a:t>ii Confidential.</a:t>
            </a:r>
            <a:r>
              <a:rPr lang="en-US" altLang="zh-CN" baseline="0" dirty="0">
                <a:solidFill>
                  <a:schemeClr val="bg1"/>
                </a:solidFill>
              </a:rPr>
              <a:t> All Rights Reserved.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350" y="0"/>
            <a:ext cx="12179300" cy="6845300"/>
          </a:xfrm>
          <a:prstGeom prst="rect">
            <a:avLst/>
          </a:prstGeom>
        </p:spPr>
      </p:pic>
      <p:sp>
        <p:nvSpPr>
          <p:cNvPr id="4" name="文字方塊 2"/>
          <p:cNvSpPr txBox="1"/>
          <p:nvPr userDrawn="1"/>
        </p:nvSpPr>
        <p:spPr>
          <a:xfrm>
            <a:off x="189471" y="6464413"/>
            <a:ext cx="40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2023 F</a:t>
            </a:r>
            <a:r>
              <a:rPr lang="en-US" altLang="zh-CN" dirty="0">
                <a:solidFill>
                  <a:schemeClr val="bg1"/>
                </a:solidFill>
              </a:rPr>
              <a:t>ii Confidential.</a:t>
            </a:r>
            <a:r>
              <a:rPr lang="en-US" altLang="zh-CN" baseline="0" dirty="0">
                <a:solidFill>
                  <a:schemeClr val="bg1"/>
                </a:solidFill>
              </a:rPr>
              <a:t> All Rights Reserved.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1204"/>
            <a:ext cx="9389882" cy="908429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2127243"/>
            <a:ext cx="9389882" cy="422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 sz="1600" b="0"/>
            </a:lvl2pPr>
            <a:lvl3pPr>
              <a:defRPr sz="1600" b="0"/>
            </a:lvl3pPr>
          </a:lstStyle>
          <a:p>
            <a:r>
              <a:rPr kumimoji="1" lang="zh-CN" altLang="en-US" sz="1600" dirty="0">
                <a:latin typeface="+mj-ea"/>
                <a:ea typeface="+mj-ea"/>
                <a:sym typeface="等线"/>
              </a:rPr>
              <a:t>正文内容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-</a:t>
            </a:r>
            <a:r>
              <a:rPr kumimoji="1" lang="zh-CN" altLang="en-US" sz="1600" dirty="0">
                <a:latin typeface="+mj-ea"/>
                <a:ea typeface="+mj-ea"/>
                <a:sym typeface="等线"/>
              </a:rPr>
              <a:t>字号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12-18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14045" y="6318435"/>
            <a:ext cx="7403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r>
              <a:rPr lang="en-US" altLang="zh-CN" dirty="0">
                <a:solidFill>
                  <a:prstClr val="black"/>
                </a:solidFill>
              </a:rPr>
              <a:t>/N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5882"/>
            <a:ext cx="868837" cy="483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1204"/>
            <a:ext cx="9389882" cy="908429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2127243"/>
            <a:ext cx="9389882" cy="422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 sz="1600" b="0"/>
            </a:lvl2pPr>
            <a:lvl3pPr>
              <a:defRPr sz="1600" b="0"/>
            </a:lvl3pPr>
          </a:lstStyle>
          <a:p>
            <a:r>
              <a:rPr kumimoji="1" lang="zh-CN" altLang="en-US" sz="1600" dirty="0">
                <a:latin typeface="+mj-ea"/>
                <a:ea typeface="+mj-ea"/>
                <a:sym typeface="等线"/>
              </a:rPr>
              <a:t>正文内容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-</a:t>
            </a:r>
            <a:r>
              <a:rPr kumimoji="1" lang="zh-CN" altLang="en-US" sz="1600" dirty="0">
                <a:latin typeface="+mj-ea"/>
                <a:ea typeface="+mj-ea"/>
                <a:sym typeface="等线"/>
              </a:rPr>
              <a:t>字号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12-18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14045" y="6318435"/>
            <a:ext cx="7403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r>
              <a:rPr lang="en-US" altLang="zh-CN" dirty="0">
                <a:solidFill>
                  <a:prstClr val="black"/>
                </a:solidFill>
              </a:rPr>
              <a:t>/N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5882"/>
            <a:ext cx="868837" cy="483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64917"/>
            <a:ext cx="7315200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主标题文本样式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5417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副标题文本样式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lang="zh-CN" altLang="zh-CN" sz="1600" smtClean="0">
                <a:effectLst/>
              </a:defRPr>
            </a:lvl1pPr>
          </a:lstStyle>
          <a:p>
            <a:pPr lvl="0"/>
            <a:r>
              <a:rPr lang="zh-CN" altLang="en-US" dirty="0"/>
              <a:t>正文文本样式</a:t>
            </a:r>
            <a:r>
              <a:rPr lang="en-US" altLang="zh-CN" dirty="0"/>
              <a:t>——</a:t>
            </a:r>
          </a:p>
          <a:p>
            <a:pPr lvl="0"/>
            <a:r>
              <a:rPr lang="zh-CN" altLang="en-US" dirty="0"/>
              <a:t>作为全球领先的智能制造及工业互联网整体解决方案服务商，工业富联始终坚持深耕中国、布局全球的生产和经营策略，业务范围覆盖数据全流程，在全球产业链中构建起国内与国外的桥梁，并基于多年来在精益管理、供应链管理、柔性生产方面的经验，实现国内国外双循环，解决国内制造、原材料、销售在外问题，发挥桥梁纽带作用。</a:t>
            </a:r>
            <a:endParaRPr lang="zh-CN" altLang="zh-CN" sz="10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50305040509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211746" y="220782"/>
            <a:ext cx="1716071" cy="255585"/>
          </a:xfrm>
          <a:prstGeom prst="rect">
            <a:avLst/>
          </a:prstGeom>
        </p:spPr>
      </p:pic>
      <p:cxnSp>
        <p:nvCxnSpPr>
          <p:cNvPr id="9" name="直線接點 8"/>
          <p:cNvCxnSpPr/>
          <p:nvPr userDrawn="1"/>
        </p:nvCxnSpPr>
        <p:spPr>
          <a:xfrm>
            <a:off x="10818674" y="3057062"/>
            <a:ext cx="13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hlinkClick r:id="rId3" action="ppaction://hlinksldjump"/>
          </p:cNvPr>
          <p:cNvSpPr/>
          <p:nvPr userDrawn="1"/>
        </p:nvSpPr>
        <p:spPr>
          <a:xfrm>
            <a:off x="10126134" y="136525"/>
            <a:ext cx="1866908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0" y="2996"/>
            <a:ext cx="12186674" cy="6855004"/>
          </a:xfrm>
          <a:prstGeom prst="rect">
            <a:avLst/>
          </a:prstGeom>
        </p:spPr>
      </p:pic>
      <p:sp>
        <p:nvSpPr>
          <p:cNvPr id="13" name="文本框 9"/>
          <p:cNvSpPr txBox="1"/>
          <p:nvPr userDrawn="1"/>
        </p:nvSpPr>
        <p:spPr>
          <a:xfrm>
            <a:off x="1546338" y="4659329"/>
            <a:ext cx="474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等线"/>
              </a:rPr>
              <a:t>2023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等线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等线"/>
              </a:rPr>
              <a:t>02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01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日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等线"/>
            </a:endParaRPr>
          </a:p>
        </p:txBody>
      </p:sp>
      <p:sp>
        <p:nvSpPr>
          <p:cNvPr id="15" name="投影片編號版面配置區 5"/>
          <p:cNvSpPr txBox="1"/>
          <p:nvPr userDrawn="1"/>
        </p:nvSpPr>
        <p:spPr>
          <a:xfrm>
            <a:off x="11015136" y="6620932"/>
            <a:ext cx="1109133" cy="24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CCDC4-842A-4C2E-969C-D1D2F02A5041}" type="slidenum">
              <a:rPr lang="zh-TW" altLang="en-US" b="0" smtClean="0">
                <a:solidFill>
                  <a:schemeClr val="tx1"/>
                </a:solidFill>
              </a:rPr>
              <a:t>‹#›</a:t>
            </a:fld>
            <a:r>
              <a:rPr lang="zh-TW" altLang="en-US" b="0" dirty="0">
                <a:solidFill>
                  <a:schemeClr val="tx1"/>
                </a:solidFill>
              </a:rPr>
              <a:t> </a:t>
            </a:r>
            <a:r>
              <a:rPr lang="en-US" altLang="zh-TW" b="0" dirty="0">
                <a:solidFill>
                  <a:schemeClr val="tx1"/>
                </a:solidFill>
              </a:rPr>
              <a:t>/ </a:t>
            </a:r>
            <a:r>
              <a:rPr lang="en-US" altLang="zh-CN" b="0" dirty="0">
                <a:solidFill>
                  <a:schemeClr val="tx1"/>
                </a:solidFill>
              </a:rPr>
              <a:t>23</a:t>
            </a:r>
            <a:endParaRPr lang="zh-TW" altLang="en-US" b="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9062" y="6464413"/>
            <a:ext cx="4085967" cy="31303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189471" y="6464413"/>
            <a:ext cx="40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2023 F</a:t>
            </a:r>
            <a:r>
              <a:rPr lang="en-US" altLang="zh-CN" dirty="0">
                <a:solidFill>
                  <a:schemeClr val="bg1"/>
                </a:solidFill>
              </a:rPr>
              <a:t>ii Confidential.</a:t>
            </a:r>
            <a:r>
              <a:rPr lang="en-US" altLang="zh-CN" baseline="0" dirty="0">
                <a:solidFill>
                  <a:schemeClr val="bg1"/>
                </a:solidFill>
              </a:rPr>
              <a:t> All Rights Reserved.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37457" y="2303115"/>
            <a:ext cx="5645728" cy="18948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1204"/>
            <a:ext cx="9389882" cy="908429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2127243"/>
            <a:ext cx="9389882" cy="422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 sz="1600" b="0"/>
            </a:lvl2pPr>
            <a:lvl3pPr>
              <a:defRPr sz="1600" b="0"/>
            </a:lvl3pPr>
          </a:lstStyle>
          <a:p>
            <a:r>
              <a:rPr kumimoji="1" lang="zh-CN" altLang="en-US" sz="1600" dirty="0">
                <a:latin typeface="+mj-ea"/>
                <a:ea typeface="+mj-ea"/>
                <a:sym typeface="等线"/>
              </a:rPr>
              <a:t>正文内容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-</a:t>
            </a:r>
            <a:r>
              <a:rPr kumimoji="1" lang="zh-CN" altLang="en-US" sz="1600" dirty="0">
                <a:latin typeface="+mj-ea"/>
                <a:ea typeface="+mj-ea"/>
                <a:sym typeface="等线"/>
              </a:rPr>
              <a:t>字号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12-18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14045" y="6318435"/>
            <a:ext cx="7403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r>
              <a:rPr lang="en-US" altLang="zh-CN" dirty="0">
                <a:solidFill>
                  <a:prstClr val="black"/>
                </a:solidFill>
              </a:rPr>
              <a:t>/N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5882"/>
            <a:ext cx="868837" cy="483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64917"/>
            <a:ext cx="7315200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主标题文本样式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5417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副标题文本样式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lang="zh-CN" altLang="zh-CN" sz="1600" smtClean="0">
                <a:effectLst/>
              </a:defRPr>
            </a:lvl1pPr>
          </a:lstStyle>
          <a:p>
            <a:pPr lvl="0"/>
            <a:r>
              <a:rPr lang="zh-CN" altLang="en-US" dirty="0"/>
              <a:t>正文文本样式</a:t>
            </a:r>
            <a:r>
              <a:rPr lang="en-US" altLang="zh-CN" dirty="0"/>
              <a:t>——</a:t>
            </a:r>
          </a:p>
          <a:p>
            <a:pPr lvl="0"/>
            <a:r>
              <a:rPr lang="zh-CN" altLang="en-US" dirty="0"/>
              <a:t>作为全球领先的智能制造及工业互联网整体解决方案服务商，工业富联始终坚持深耕中国、布局全球的生产和经营策略，业务范围覆盖数据全流程，在全球产业链中构建起国内与国外的桥梁，并基于多年来在精益管理、供应链管理、柔性生产方面的经验，实现国内国外双循环，解决国内制造、原材料、销售在外问题，发挥桥梁纽带作用。</a:t>
            </a:r>
            <a:endParaRPr lang="zh-CN" altLang="zh-CN" sz="10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50305040509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14045" y="6561137"/>
            <a:ext cx="7403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E5386DCD-524C-4D6B-849A-07B12901B9AD}" type="slidenum">
              <a:rPr lang="zh-CN" altLang="en-US" smtClean="0"/>
              <a:t>‹#›</a:t>
            </a:fld>
            <a:r>
              <a:rPr lang="en-US" altLang="zh-CN" dirty="0"/>
              <a:t>/61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05882"/>
            <a:ext cx="868837" cy="483117"/>
          </a:xfrm>
          <a:prstGeom prst="rect">
            <a:avLst/>
          </a:prstGeom>
        </p:spPr>
      </p:pic>
      <p:pic>
        <p:nvPicPr>
          <p:cNvPr id="6" name="圖片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6350" y="0"/>
            <a:ext cx="12179300" cy="6845300"/>
          </a:xfrm>
          <a:prstGeom prst="rect">
            <a:avLst/>
          </a:prstGeom>
        </p:spPr>
      </p:pic>
      <p:sp>
        <p:nvSpPr>
          <p:cNvPr id="7" name="文字方塊 2"/>
          <p:cNvSpPr txBox="1"/>
          <p:nvPr userDrawn="1"/>
        </p:nvSpPr>
        <p:spPr>
          <a:xfrm>
            <a:off x="189471" y="6464413"/>
            <a:ext cx="40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2023 F</a:t>
            </a:r>
            <a:r>
              <a:rPr lang="en-US" altLang="zh-CN" dirty="0">
                <a:solidFill>
                  <a:schemeClr val="bg1"/>
                </a:solidFill>
              </a:rPr>
              <a:t>ii Confidential.</a:t>
            </a:r>
            <a:r>
              <a:rPr lang="en-US" altLang="zh-CN" baseline="0" dirty="0">
                <a:solidFill>
                  <a:schemeClr val="bg1"/>
                </a:solidFill>
              </a:rPr>
              <a:t> All Rights Reserved.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433" y="6623619"/>
            <a:ext cx="561975" cy="1905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10201" y="659639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0" dirty="0">
                <a:solidFill>
                  <a:schemeClr val="bg1"/>
                </a:solidFill>
              </a:rPr>
              <a:t>2023</a:t>
            </a:r>
            <a:endParaRPr lang="zh-CN" altLang="en-US" sz="11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37457" y="2303115"/>
            <a:ext cx="5645728" cy="18948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1204"/>
            <a:ext cx="9389882" cy="908429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2127243"/>
            <a:ext cx="9389882" cy="422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 sz="1600" b="0"/>
            </a:lvl2pPr>
            <a:lvl3pPr>
              <a:defRPr sz="1600" b="0"/>
            </a:lvl3pPr>
          </a:lstStyle>
          <a:p>
            <a:r>
              <a:rPr kumimoji="1" lang="zh-CN" altLang="en-US" sz="1600" dirty="0">
                <a:latin typeface="+mj-ea"/>
                <a:ea typeface="+mj-ea"/>
                <a:sym typeface="等线"/>
              </a:rPr>
              <a:t>正文内容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-</a:t>
            </a:r>
            <a:r>
              <a:rPr kumimoji="1" lang="zh-CN" altLang="en-US" sz="1600" dirty="0">
                <a:latin typeface="+mj-ea"/>
                <a:ea typeface="+mj-ea"/>
                <a:sym typeface="等线"/>
              </a:rPr>
              <a:t>字号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12-18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14045" y="6318435"/>
            <a:ext cx="7403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r>
              <a:rPr lang="en-US" altLang="zh-CN" dirty="0">
                <a:solidFill>
                  <a:prstClr val="black"/>
                </a:solidFill>
              </a:rPr>
              <a:t>/N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5882"/>
            <a:ext cx="868837" cy="483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i 文字報告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0236201" y="76200"/>
            <a:ext cx="1909228" cy="4495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" y="6620933"/>
            <a:ext cx="12191999" cy="241235"/>
          </a:xfrm>
          <a:prstGeom prst="rect">
            <a:avLst/>
          </a:prstGeom>
        </p:spPr>
      </p:pic>
      <p:sp>
        <p:nvSpPr>
          <p:cNvPr id="8" name="投影片編號版面配置區 5"/>
          <p:cNvSpPr txBox="1"/>
          <p:nvPr userDrawn="1"/>
        </p:nvSpPr>
        <p:spPr>
          <a:xfrm>
            <a:off x="11015136" y="6620932"/>
            <a:ext cx="1109133" cy="24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CCDC4-842A-4C2E-969C-D1D2F02A5041}" type="slidenum">
              <a:rPr lang="zh-TW" altLang="en-US" b="0" smtClean="0">
                <a:solidFill>
                  <a:schemeClr val="bg1"/>
                </a:solidFill>
              </a:rPr>
              <a:t>‹#›</a:t>
            </a:fld>
            <a:r>
              <a:rPr lang="zh-TW" altLang="en-US" b="0" dirty="0">
                <a:solidFill>
                  <a:schemeClr val="bg1"/>
                </a:solidFill>
              </a:rPr>
              <a:t> </a:t>
            </a:r>
            <a:endParaRPr lang="en-US" altLang="zh-TW" b="0" dirty="0">
              <a:solidFill>
                <a:schemeClr val="bg1"/>
              </a:solidFill>
            </a:endParaRPr>
          </a:p>
        </p:txBody>
      </p:sp>
      <p:pic>
        <p:nvPicPr>
          <p:cNvPr id="9" name="图片 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325578"/>
            <a:ext cx="868837" cy="48311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83077" y="6620932"/>
            <a:ext cx="4085967" cy="23706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215346" y="6600966"/>
            <a:ext cx="2765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2023 F</a:t>
            </a:r>
            <a:r>
              <a:rPr lang="en-US" altLang="zh-CN" sz="1200" dirty="0">
                <a:solidFill>
                  <a:schemeClr val="bg1"/>
                </a:solidFill>
              </a:rPr>
              <a:t>ii Confidential.</a:t>
            </a:r>
            <a:r>
              <a:rPr lang="en-US" altLang="zh-CN" sz="1200" baseline="0" dirty="0">
                <a:solidFill>
                  <a:schemeClr val="bg1"/>
                </a:solidFill>
              </a:rPr>
              <a:t> All Rights Reserved.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64917"/>
            <a:ext cx="7315200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主标题文本样式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5417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副标题文本样式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lang="zh-CN" altLang="zh-CN" sz="1600" smtClean="0">
                <a:effectLst/>
              </a:defRPr>
            </a:lvl1pPr>
          </a:lstStyle>
          <a:p>
            <a:pPr lvl="0"/>
            <a:r>
              <a:rPr lang="zh-CN" altLang="en-US" dirty="0"/>
              <a:t>正文文本样式</a:t>
            </a:r>
            <a:r>
              <a:rPr lang="en-US" altLang="zh-CN" dirty="0"/>
              <a:t>——</a:t>
            </a:r>
          </a:p>
          <a:p>
            <a:pPr lvl="0"/>
            <a:r>
              <a:rPr lang="zh-CN" altLang="en-US" dirty="0"/>
              <a:t>作为全球领先的智能制造及工业互联网整体解决方案服务商，工业富联始终坚持深耕中国、布局全球的生产和经营策略，业务范围覆盖数据全流程，在全球产业链中构建起国内与国外的桥梁，并基于多年来在精益管理、供应链管理、柔性生产方面的经验，实现国内国外双循环，解决国内制造、原材料、销售在外问题，发挥桥梁纽带作用。</a:t>
            </a:r>
            <a:endParaRPr lang="zh-CN" altLang="zh-CN" sz="10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50305040509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37457" y="2303115"/>
            <a:ext cx="5645728" cy="18948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996"/>
            <a:ext cx="12186674" cy="6855004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9062" y="6464413"/>
            <a:ext cx="4085967" cy="31303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4"/>
          <p:cNvSpPr txBox="1"/>
          <p:nvPr userDrawn="1"/>
        </p:nvSpPr>
        <p:spPr>
          <a:xfrm>
            <a:off x="189471" y="6464413"/>
            <a:ext cx="40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2023 F</a:t>
            </a:r>
            <a:r>
              <a:rPr lang="en-US" altLang="zh-CN" dirty="0">
                <a:solidFill>
                  <a:schemeClr val="bg1"/>
                </a:solidFill>
              </a:rPr>
              <a:t>ii Confidential.</a:t>
            </a:r>
            <a:r>
              <a:rPr lang="en-US" altLang="zh-CN" baseline="0" dirty="0">
                <a:solidFill>
                  <a:schemeClr val="bg1"/>
                </a:solidFill>
              </a:rPr>
              <a:t> All Rights Reserved.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1204"/>
            <a:ext cx="9389882" cy="908429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2127243"/>
            <a:ext cx="9389882" cy="422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 sz="1600" b="0"/>
            </a:lvl2pPr>
            <a:lvl3pPr>
              <a:defRPr sz="1600" b="0"/>
            </a:lvl3pPr>
          </a:lstStyle>
          <a:p>
            <a:r>
              <a:rPr kumimoji="1" lang="zh-CN" altLang="en-US" sz="1600" dirty="0">
                <a:latin typeface="+mj-ea"/>
                <a:ea typeface="+mj-ea"/>
                <a:sym typeface="等线"/>
              </a:rPr>
              <a:t>正文内容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-</a:t>
            </a:r>
            <a:r>
              <a:rPr kumimoji="1" lang="zh-CN" altLang="en-US" sz="1600" dirty="0">
                <a:latin typeface="+mj-ea"/>
                <a:ea typeface="+mj-ea"/>
                <a:sym typeface="等线"/>
              </a:rPr>
              <a:t>字号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12-18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14045" y="6318435"/>
            <a:ext cx="7403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r>
              <a:rPr lang="en-US" altLang="zh-CN" dirty="0">
                <a:solidFill>
                  <a:prstClr val="black"/>
                </a:solidFill>
              </a:rPr>
              <a:t>/N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5882"/>
            <a:ext cx="868837" cy="483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64917"/>
            <a:ext cx="7315200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主标题文本样式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5417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副标题文本样式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lang="zh-CN" altLang="zh-CN" sz="1600" smtClean="0">
                <a:effectLst/>
              </a:defRPr>
            </a:lvl1pPr>
          </a:lstStyle>
          <a:p>
            <a:pPr lvl="0"/>
            <a:r>
              <a:rPr lang="zh-CN" altLang="en-US" dirty="0"/>
              <a:t>正文文本样式</a:t>
            </a:r>
            <a:r>
              <a:rPr lang="en-US" altLang="zh-CN" dirty="0"/>
              <a:t>——</a:t>
            </a:r>
          </a:p>
          <a:p>
            <a:pPr lvl="0"/>
            <a:r>
              <a:rPr lang="zh-CN" altLang="en-US" dirty="0"/>
              <a:t>作为全球领先的智能制造及工业互联网整体解决方案服务商，工业富联始终坚持深耕中国、布局全球的生产和经营策略，业务范围覆盖数据全流程，在全球产业链中构建起国内与国外的桥梁，并基于多年来在精益管理、供应链管理、柔性生产方面的经验，实现国内国外双循环，解决国内制造、原材料、销售在外问题，发挥桥梁纽带作用。</a:t>
            </a:r>
            <a:endParaRPr lang="zh-CN" altLang="zh-CN" sz="10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50305040509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37457" y="2303115"/>
            <a:ext cx="5645728" cy="18948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211746" y="220782"/>
            <a:ext cx="1716071" cy="255585"/>
          </a:xfrm>
          <a:prstGeom prst="rect">
            <a:avLst/>
          </a:prstGeom>
        </p:spPr>
      </p:pic>
      <p:cxnSp>
        <p:nvCxnSpPr>
          <p:cNvPr id="9" name="直線接點 8"/>
          <p:cNvCxnSpPr/>
          <p:nvPr userDrawn="1"/>
        </p:nvCxnSpPr>
        <p:spPr>
          <a:xfrm>
            <a:off x="10818674" y="3057062"/>
            <a:ext cx="13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hlinkClick r:id="rId3" action="ppaction://hlinksldjump"/>
          </p:cNvPr>
          <p:cNvSpPr/>
          <p:nvPr userDrawn="1"/>
        </p:nvSpPr>
        <p:spPr>
          <a:xfrm>
            <a:off x="10126134" y="136525"/>
            <a:ext cx="1866908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0" y="2996"/>
            <a:ext cx="12186674" cy="6855004"/>
          </a:xfrm>
          <a:prstGeom prst="rect">
            <a:avLst/>
          </a:prstGeom>
        </p:spPr>
      </p:pic>
      <p:sp>
        <p:nvSpPr>
          <p:cNvPr id="13" name="文本框 9"/>
          <p:cNvSpPr txBox="1"/>
          <p:nvPr userDrawn="1"/>
        </p:nvSpPr>
        <p:spPr>
          <a:xfrm>
            <a:off x="1546338" y="4659329"/>
            <a:ext cx="474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等线"/>
              </a:rPr>
              <a:t>2023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等线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等线"/>
              </a:rPr>
              <a:t>02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01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日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等线"/>
            </a:endParaRPr>
          </a:p>
        </p:txBody>
      </p:sp>
      <p:sp>
        <p:nvSpPr>
          <p:cNvPr id="15" name="投影片編號版面配置區 5"/>
          <p:cNvSpPr txBox="1"/>
          <p:nvPr userDrawn="1"/>
        </p:nvSpPr>
        <p:spPr>
          <a:xfrm>
            <a:off x="11015136" y="6620932"/>
            <a:ext cx="1109133" cy="24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CCDC4-842A-4C2E-969C-D1D2F02A5041}" type="slidenum">
              <a:rPr lang="zh-TW" altLang="en-US" b="0" smtClean="0">
                <a:solidFill>
                  <a:schemeClr val="tx1"/>
                </a:solidFill>
              </a:rPr>
              <a:t>‹#›</a:t>
            </a:fld>
            <a:r>
              <a:rPr lang="zh-TW" altLang="en-US" b="0" dirty="0">
                <a:solidFill>
                  <a:schemeClr val="tx1"/>
                </a:solidFill>
              </a:rPr>
              <a:t> </a:t>
            </a:r>
            <a:r>
              <a:rPr lang="en-US" altLang="zh-TW" b="0" dirty="0">
                <a:solidFill>
                  <a:schemeClr val="tx1"/>
                </a:solidFill>
              </a:rPr>
              <a:t>/ </a:t>
            </a:r>
            <a:r>
              <a:rPr lang="en-US" altLang="zh-CN" b="0" dirty="0">
                <a:solidFill>
                  <a:schemeClr val="tx1"/>
                </a:solidFill>
              </a:rPr>
              <a:t>23</a:t>
            </a:r>
            <a:endParaRPr lang="zh-TW" altLang="en-US" b="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9062" y="6464413"/>
            <a:ext cx="4085967" cy="31303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189471" y="6464413"/>
            <a:ext cx="40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2023 F</a:t>
            </a:r>
            <a:r>
              <a:rPr lang="en-US" altLang="zh-CN" dirty="0">
                <a:solidFill>
                  <a:schemeClr val="bg1"/>
                </a:solidFill>
              </a:rPr>
              <a:t>ii Confidential.</a:t>
            </a:r>
            <a:r>
              <a:rPr lang="en-US" altLang="zh-CN" baseline="0" dirty="0">
                <a:solidFill>
                  <a:schemeClr val="bg1"/>
                </a:solidFill>
              </a:rPr>
              <a:t> All Rights Reserved.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1204"/>
            <a:ext cx="9389882" cy="908429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2127243"/>
            <a:ext cx="9389882" cy="422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 sz="1600" b="0"/>
            </a:lvl2pPr>
            <a:lvl3pPr>
              <a:defRPr sz="1600" b="0"/>
            </a:lvl3pPr>
          </a:lstStyle>
          <a:p>
            <a:r>
              <a:rPr kumimoji="1" lang="zh-CN" altLang="en-US" sz="1600" dirty="0">
                <a:latin typeface="+mj-ea"/>
                <a:ea typeface="+mj-ea"/>
                <a:sym typeface="等线"/>
              </a:rPr>
              <a:t>正文内容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-</a:t>
            </a:r>
            <a:r>
              <a:rPr kumimoji="1" lang="zh-CN" altLang="en-US" sz="1600" dirty="0">
                <a:latin typeface="+mj-ea"/>
                <a:ea typeface="+mj-ea"/>
                <a:sym typeface="等线"/>
              </a:rPr>
              <a:t>字号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12-18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14045" y="6318435"/>
            <a:ext cx="7403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r>
              <a:rPr lang="en-US" altLang="zh-CN" dirty="0">
                <a:solidFill>
                  <a:prstClr val="black"/>
                </a:solidFill>
              </a:rPr>
              <a:t>/N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5882"/>
            <a:ext cx="868837" cy="483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64917"/>
            <a:ext cx="7315200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主标题文本样式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5417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副标题文本样式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lang="zh-CN" altLang="zh-CN" sz="1600" smtClean="0">
                <a:effectLst/>
              </a:defRPr>
            </a:lvl1pPr>
          </a:lstStyle>
          <a:p>
            <a:pPr lvl="0"/>
            <a:r>
              <a:rPr lang="zh-CN" altLang="en-US" dirty="0"/>
              <a:t>正文文本样式</a:t>
            </a:r>
            <a:r>
              <a:rPr lang="en-US" altLang="zh-CN" dirty="0"/>
              <a:t>——</a:t>
            </a:r>
          </a:p>
          <a:p>
            <a:pPr lvl="0"/>
            <a:r>
              <a:rPr lang="zh-CN" altLang="en-US" dirty="0"/>
              <a:t>作为全球领先的智能制造及工业互联网整体解决方案服务商，工业富联始终坚持深耕中国、布局全球的生产和经营策略，业务范围覆盖数据全流程，在全球产业链中构建起国内与国外的桥梁，并基于多年来在精益管理、供应链管理、柔性生产方面的经验，实现国内国外双循环，解决国内制造、原材料、销售在外问题，发挥桥梁纽带作用。</a:t>
            </a:r>
            <a:endParaRPr lang="zh-CN" altLang="zh-CN" sz="105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50305040509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i 文字報告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0236201" y="76200"/>
            <a:ext cx="1909228" cy="4495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" y="6620933"/>
            <a:ext cx="12191999" cy="241235"/>
          </a:xfrm>
          <a:prstGeom prst="rect">
            <a:avLst/>
          </a:prstGeom>
        </p:spPr>
      </p:pic>
      <p:sp>
        <p:nvSpPr>
          <p:cNvPr id="8" name="投影片編號版面配置區 5"/>
          <p:cNvSpPr txBox="1"/>
          <p:nvPr userDrawn="1"/>
        </p:nvSpPr>
        <p:spPr>
          <a:xfrm>
            <a:off x="11015136" y="6620932"/>
            <a:ext cx="1109133" cy="24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CCDC4-842A-4C2E-969C-D1D2F02A5041}" type="slidenum">
              <a:rPr lang="zh-TW" altLang="en-US" b="0" smtClean="0">
                <a:solidFill>
                  <a:schemeClr val="bg1"/>
                </a:solidFill>
              </a:rPr>
              <a:t>‹#›</a:t>
            </a:fld>
            <a:r>
              <a:rPr lang="zh-TW" altLang="en-US" b="0" dirty="0">
                <a:solidFill>
                  <a:schemeClr val="bg1"/>
                </a:solidFill>
              </a:rPr>
              <a:t> </a:t>
            </a:r>
            <a:endParaRPr lang="en-US" altLang="zh-TW" b="0" dirty="0">
              <a:solidFill>
                <a:schemeClr val="bg1"/>
              </a:solidFill>
            </a:endParaRPr>
          </a:p>
        </p:txBody>
      </p:sp>
      <p:pic>
        <p:nvPicPr>
          <p:cNvPr id="9" name="图片 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325578"/>
            <a:ext cx="868837" cy="48311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83077" y="6620932"/>
            <a:ext cx="4085967" cy="23706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215346" y="6600966"/>
            <a:ext cx="2765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2023 F</a:t>
            </a:r>
            <a:r>
              <a:rPr lang="en-US" altLang="zh-CN" sz="1200" dirty="0">
                <a:solidFill>
                  <a:schemeClr val="bg1"/>
                </a:solidFill>
              </a:rPr>
              <a:t>ii Confidential.</a:t>
            </a:r>
            <a:r>
              <a:rPr lang="en-US" altLang="zh-CN" sz="1200" baseline="0" dirty="0">
                <a:solidFill>
                  <a:schemeClr val="bg1"/>
                </a:solidFill>
              </a:rPr>
              <a:t> All Rights Reserved.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37457" y="2303115"/>
            <a:ext cx="5645728" cy="18948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211746" y="220782"/>
            <a:ext cx="1716071" cy="255585"/>
          </a:xfrm>
          <a:prstGeom prst="rect">
            <a:avLst/>
          </a:prstGeom>
        </p:spPr>
      </p:pic>
      <p:cxnSp>
        <p:nvCxnSpPr>
          <p:cNvPr id="9" name="直線接點 8"/>
          <p:cNvCxnSpPr/>
          <p:nvPr userDrawn="1"/>
        </p:nvCxnSpPr>
        <p:spPr>
          <a:xfrm>
            <a:off x="10818674" y="3057062"/>
            <a:ext cx="13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hlinkClick r:id="rId3" action="ppaction://hlinksldjump"/>
          </p:cNvPr>
          <p:cNvSpPr/>
          <p:nvPr userDrawn="1"/>
        </p:nvSpPr>
        <p:spPr>
          <a:xfrm>
            <a:off x="10126134" y="136525"/>
            <a:ext cx="1866908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0" y="2996"/>
            <a:ext cx="12186674" cy="6855004"/>
          </a:xfrm>
          <a:prstGeom prst="rect">
            <a:avLst/>
          </a:prstGeom>
        </p:spPr>
      </p:pic>
      <p:sp>
        <p:nvSpPr>
          <p:cNvPr id="13" name="文本框 9"/>
          <p:cNvSpPr txBox="1"/>
          <p:nvPr userDrawn="1"/>
        </p:nvSpPr>
        <p:spPr>
          <a:xfrm>
            <a:off x="1546338" y="4659329"/>
            <a:ext cx="474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等线"/>
              </a:rPr>
              <a:t>2023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等线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等线"/>
              </a:rPr>
              <a:t>02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01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日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等线"/>
            </a:endParaRPr>
          </a:p>
        </p:txBody>
      </p:sp>
      <p:sp>
        <p:nvSpPr>
          <p:cNvPr id="15" name="投影片編號版面配置區 5"/>
          <p:cNvSpPr txBox="1"/>
          <p:nvPr userDrawn="1"/>
        </p:nvSpPr>
        <p:spPr>
          <a:xfrm>
            <a:off x="11015136" y="6620932"/>
            <a:ext cx="1109133" cy="24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CCDC4-842A-4C2E-969C-D1D2F02A5041}" type="slidenum">
              <a:rPr lang="zh-TW" altLang="en-US" b="0" smtClean="0">
                <a:solidFill>
                  <a:schemeClr val="tx1"/>
                </a:solidFill>
              </a:rPr>
              <a:t>‹#›</a:t>
            </a:fld>
            <a:r>
              <a:rPr lang="zh-TW" altLang="en-US" b="0" dirty="0">
                <a:solidFill>
                  <a:schemeClr val="tx1"/>
                </a:solidFill>
              </a:rPr>
              <a:t> </a:t>
            </a:r>
            <a:r>
              <a:rPr lang="en-US" altLang="zh-TW" b="0" dirty="0">
                <a:solidFill>
                  <a:schemeClr val="tx1"/>
                </a:solidFill>
              </a:rPr>
              <a:t>/ </a:t>
            </a:r>
            <a:r>
              <a:rPr lang="en-US" altLang="zh-CN" b="0" dirty="0">
                <a:solidFill>
                  <a:schemeClr val="tx1"/>
                </a:solidFill>
              </a:rPr>
              <a:t>23</a:t>
            </a:r>
            <a:endParaRPr lang="zh-TW" altLang="en-US" b="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9062" y="6464413"/>
            <a:ext cx="4085967" cy="31303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189471" y="6464413"/>
            <a:ext cx="40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2023 F</a:t>
            </a:r>
            <a:r>
              <a:rPr lang="en-US" altLang="zh-CN" dirty="0">
                <a:solidFill>
                  <a:schemeClr val="bg1"/>
                </a:solidFill>
              </a:rPr>
              <a:t>ii Confidential.</a:t>
            </a:r>
            <a:r>
              <a:rPr lang="en-US" altLang="zh-CN" baseline="0" dirty="0">
                <a:solidFill>
                  <a:schemeClr val="bg1"/>
                </a:solidFill>
              </a:rPr>
              <a:t> All Rights Reserved.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i 文字報告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0236201" y="76200"/>
            <a:ext cx="1909228" cy="4495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" y="6620933"/>
            <a:ext cx="12191999" cy="241235"/>
          </a:xfrm>
          <a:prstGeom prst="rect">
            <a:avLst/>
          </a:prstGeom>
        </p:spPr>
      </p:pic>
      <p:sp>
        <p:nvSpPr>
          <p:cNvPr id="8" name="投影片編號版面配置區 5"/>
          <p:cNvSpPr txBox="1"/>
          <p:nvPr userDrawn="1"/>
        </p:nvSpPr>
        <p:spPr>
          <a:xfrm>
            <a:off x="11015136" y="6620932"/>
            <a:ext cx="1109133" cy="24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CCDC4-842A-4C2E-969C-D1D2F02A5041}" type="slidenum">
              <a:rPr lang="zh-TW" altLang="en-US" b="0" smtClean="0">
                <a:solidFill>
                  <a:schemeClr val="bg1"/>
                </a:solidFill>
              </a:rPr>
              <a:t>‹#›</a:t>
            </a:fld>
            <a:r>
              <a:rPr lang="zh-TW" altLang="en-US" b="0" dirty="0">
                <a:solidFill>
                  <a:schemeClr val="bg1"/>
                </a:solidFill>
              </a:rPr>
              <a:t> </a:t>
            </a:r>
            <a:endParaRPr lang="en-US" altLang="zh-TW" b="0" dirty="0">
              <a:solidFill>
                <a:schemeClr val="bg1"/>
              </a:solidFill>
            </a:endParaRPr>
          </a:p>
        </p:txBody>
      </p:sp>
      <p:pic>
        <p:nvPicPr>
          <p:cNvPr id="9" name="图片 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325578"/>
            <a:ext cx="868837" cy="48311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83077" y="6620932"/>
            <a:ext cx="4085967" cy="23706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215346" y="6600966"/>
            <a:ext cx="2765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2023 F</a:t>
            </a:r>
            <a:r>
              <a:rPr lang="en-US" altLang="zh-CN" sz="1200" dirty="0">
                <a:solidFill>
                  <a:schemeClr val="bg1"/>
                </a:solidFill>
              </a:rPr>
              <a:t>ii Confidential.</a:t>
            </a:r>
            <a:r>
              <a:rPr lang="en-US" altLang="zh-CN" sz="1200" baseline="0" dirty="0">
                <a:solidFill>
                  <a:schemeClr val="bg1"/>
                </a:solidFill>
              </a:rPr>
              <a:t> All Rights Reserved.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i 文字報告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0236201" y="76200"/>
            <a:ext cx="1909228" cy="4495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" y="6620933"/>
            <a:ext cx="12191999" cy="241235"/>
          </a:xfrm>
          <a:prstGeom prst="rect">
            <a:avLst/>
          </a:prstGeom>
        </p:spPr>
      </p:pic>
      <p:sp>
        <p:nvSpPr>
          <p:cNvPr id="8" name="投影片編號版面配置區 5"/>
          <p:cNvSpPr txBox="1"/>
          <p:nvPr userDrawn="1"/>
        </p:nvSpPr>
        <p:spPr>
          <a:xfrm>
            <a:off x="11015136" y="6620932"/>
            <a:ext cx="1109133" cy="24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CCDC4-842A-4C2E-969C-D1D2F02A5041}" type="slidenum">
              <a:rPr lang="zh-TW" altLang="en-US" b="0" smtClean="0">
                <a:solidFill>
                  <a:schemeClr val="bg1"/>
                </a:solidFill>
              </a:rPr>
              <a:t>‹#›</a:t>
            </a:fld>
            <a:r>
              <a:rPr lang="zh-TW" altLang="en-US" b="0" dirty="0">
                <a:solidFill>
                  <a:schemeClr val="bg1"/>
                </a:solidFill>
              </a:rPr>
              <a:t> </a:t>
            </a:r>
            <a:r>
              <a:rPr lang="en-US" altLang="zh-TW" b="0" dirty="0">
                <a:solidFill>
                  <a:schemeClr val="bg1"/>
                </a:solidFill>
              </a:rPr>
              <a:t>/ </a:t>
            </a:r>
            <a:r>
              <a:rPr lang="en-US" altLang="zh-CN" b="0" dirty="0">
                <a:solidFill>
                  <a:schemeClr val="bg1"/>
                </a:solidFill>
              </a:rPr>
              <a:t>23</a:t>
            </a:r>
            <a:endParaRPr lang="zh-TW" altLang="en-US" b="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3077" y="6620932"/>
            <a:ext cx="4085967" cy="23706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215346" y="6600966"/>
            <a:ext cx="2765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2023 F</a:t>
            </a:r>
            <a:r>
              <a:rPr lang="en-US" altLang="zh-CN" sz="1200" dirty="0">
                <a:solidFill>
                  <a:schemeClr val="bg1"/>
                </a:solidFill>
              </a:rPr>
              <a:t>ii Confidential.</a:t>
            </a:r>
            <a:r>
              <a:rPr lang="en-US" altLang="zh-CN" sz="1200" baseline="0" dirty="0">
                <a:solidFill>
                  <a:schemeClr val="bg1"/>
                </a:solidFill>
              </a:rPr>
              <a:t> All Rights Reserved.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359702"/>
            <a:ext cx="868837" cy="48311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1204"/>
            <a:ext cx="9389882" cy="908429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2127243"/>
            <a:ext cx="9389882" cy="422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 sz="1600" b="0"/>
            </a:lvl2pPr>
            <a:lvl3pPr>
              <a:defRPr sz="1600" b="0"/>
            </a:lvl3pPr>
          </a:lstStyle>
          <a:p>
            <a:r>
              <a:rPr kumimoji="1" lang="zh-CN" altLang="en-US" sz="1600" dirty="0">
                <a:latin typeface="+mj-ea"/>
                <a:ea typeface="+mj-ea"/>
                <a:sym typeface="等线"/>
              </a:rPr>
              <a:t>正文内容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-</a:t>
            </a:r>
            <a:r>
              <a:rPr kumimoji="1" lang="zh-CN" altLang="en-US" sz="1600" dirty="0">
                <a:latin typeface="+mj-ea"/>
                <a:ea typeface="+mj-ea"/>
                <a:sym typeface="等线"/>
              </a:rPr>
              <a:t>字号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12-18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結束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350" y="0"/>
            <a:ext cx="12179300" cy="6845300"/>
          </a:xfrm>
          <a:prstGeom prst="rect">
            <a:avLst/>
          </a:prstGeom>
        </p:spPr>
      </p:pic>
      <p:sp>
        <p:nvSpPr>
          <p:cNvPr id="3" name="文字方塊 2"/>
          <p:cNvSpPr txBox="1"/>
          <p:nvPr userDrawn="1"/>
        </p:nvSpPr>
        <p:spPr>
          <a:xfrm>
            <a:off x="189471" y="6464413"/>
            <a:ext cx="40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2023 F</a:t>
            </a:r>
            <a:r>
              <a:rPr lang="en-US" altLang="zh-CN" dirty="0">
                <a:solidFill>
                  <a:schemeClr val="bg1"/>
                </a:solidFill>
              </a:rPr>
              <a:t>ii Confidential.</a:t>
            </a:r>
            <a:r>
              <a:rPr lang="en-US" altLang="zh-CN" baseline="0" dirty="0">
                <a:solidFill>
                  <a:schemeClr val="bg1"/>
                </a:solidFill>
              </a:rPr>
              <a:t> All Rights Reserved.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211746" y="220782"/>
            <a:ext cx="1716071" cy="255585"/>
          </a:xfrm>
          <a:prstGeom prst="rect">
            <a:avLst/>
          </a:prstGeom>
        </p:spPr>
      </p:pic>
      <p:cxnSp>
        <p:nvCxnSpPr>
          <p:cNvPr id="9" name="直線接點 8"/>
          <p:cNvCxnSpPr/>
          <p:nvPr userDrawn="1"/>
        </p:nvCxnSpPr>
        <p:spPr>
          <a:xfrm>
            <a:off x="10818674" y="3057062"/>
            <a:ext cx="13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hlinkClick r:id="" action="ppaction://noaction"/>
          </p:cNvPr>
          <p:cNvSpPr/>
          <p:nvPr userDrawn="1"/>
        </p:nvSpPr>
        <p:spPr>
          <a:xfrm>
            <a:off x="10126134" y="136525"/>
            <a:ext cx="1866908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2996"/>
            <a:ext cx="12186674" cy="6855004"/>
          </a:xfrm>
          <a:prstGeom prst="rect">
            <a:avLst/>
          </a:prstGeom>
        </p:spPr>
      </p:pic>
      <p:sp>
        <p:nvSpPr>
          <p:cNvPr id="13" name="文本框 9"/>
          <p:cNvSpPr txBox="1"/>
          <p:nvPr userDrawn="1"/>
        </p:nvSpPr>
        <p:spPr>
          <a:xfrm>
            <a:off x="1546338" y="4659329"/>
            <a:ext cx="474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defRPr/>
            </a:pPr>
            <a:r>
              <a:rPr lang="en-US" altLang="zh-CN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等线"/>
              </a:rPr>
              <a:t>2023</a:t>
            </a:r>
            <a:r>
              <a:rPr lang="zh-CN" altLang="en-US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等线"/>
              </a:rPr>
              <a:t>年</a:t>
            </a:r>
            <a:r>
              <a:rPr lang="en-US" altLang="zh-CN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等线"/>
              </a:rPr>
              <a:t>02</a:t>
            </a:r>
            <a:r>
              <a:rPr lang="zh-CN" altLang="en-US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月</a:t>
            </a:r>
            <a:r>
              <a:rPr lang="en-US" altLang="zh-CN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en-US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</a:t>
            </a:r>
            <a:endParaRPr lang="en-US" altLang="zh-TW" dirty="0">
              <a:solidFill>
                <a:prstClr val="white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等线"/>
            </a:endParaRPr>
          </a:p>
        </p:txBody>
      </p:sp>
      <p:sp>
        <p:nvSpPr>
          <p:cNvPr id="15" name="投影片編號版面配置區 5"/>
          <p:cNvSpPr txBox="1"/>
          <p:nvPr userDrawn="1"/>
        </p:nvSpPr>
        <p:spPr>
          <a:xfrm>
            <a:off x="11015136" y="6620932"/>
            <a:ext cx="1109133" cy="24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CCDC4-842A-4C2E-969C-D1D2F02A5041}" type="slidenum">
              <a:rPr lang="zh-TW" altLang="en-US" smtClean="0">
                <a:solidFill>
                  <a:prstClr val="black"/>
                </a:solidFill>
              </a:rPr>
              <a:t>‹#›</a:t>
            </a:fld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/ </a:t>
            </a:r>
            <a:r>
              <a:rPr lang="en-US" altLang="zh-CN" dirty="0">
                <a:solidFill>
                  <a:prstClr val="black"/>
                </a:solidFill>
              </a:rPr>
              <a:t>23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9062" y="6464413"/>
            <a:ext cx="4085967" cy="31303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189471" y="6464413"/>
            <a:ext cx="40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white"/>
                </a:solidFill>
              </a:rPr>
              <a:t>2023 F</a:t>
            </a:r>
            <a:r>
              <a:rPr lang="en-US" altLang="zh-CN" dirty="0">
                <a:solidFill>
                  <a:prstClr val="white"/>
                </a:solidFill>
              </a:rPr>
              <a:t>ii Confidential. All Rights Reserved.</a:t>
            </a:r>
            <a:endParaRPr lang="zh-TW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i 文字報告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0236201" y="76200"/>
            <a:ext cx="1909228" cy="4495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" y="6620933"/>
            <a:ext cx="12191999" cy="241235"/>
          </a:xfrm>
          <a:prstGeom prst="rect">
            <a:avLst/>
          </a:prstGeom>
        </p:spPr>
      </p:pic>
      <p:sp>
        <p:nvSpPr>
          <p:cNvPr id="8" name="投影片編號版面配置區 5"/>
          <p:cNvSpPr txBox="1"/>
          <p:nvPr userDrawn="1"/>
        </p:nvSpPr>
        <p:spPr>
          <a:xfrm>
            <a:off x="11015136" y="6620932"/>
            <a:ext cx="1109133" cy="24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CCDC4-842A-4C2E-969C-D1D2F02A5041}" type="slidenum">
              <a:rPr lang="zh-TW" altLang="en-US" smtClean="0">
                <a:solidFill>
                  <a:prstClr val="white"/>
                </a:solidFill>
              </a:rPr>
              <a:t>‹#›</a:t>
            </a:fld>
            <a:r>
              <a:rPr lang="zh-TW" altLang="en-US" dirty="0">
                <a:solidFill>
                  <a:prstClr val="white"/>
                </a:solidFill>
              </a:rPr>
              <a:t> </a:t>
            </a:r>
            <a:endParaRPr lang="en-US" altLang="zh-TW" dirty="0">
              <a:solidFill>
                <a:prstClr val="white"/>
              </a:solidFill>
            </a:endParaRPr>
          </a:p>
        </p:txBody>
      </p:sp>
      <p:pic>
        <p:nvPicPr>
          <p:cNvPr id="9" name="图片 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325578"/>
            <a:ext cx="868837" cy="48311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83077" y="6620932"/>
            <a:ext cx="4085967" cy="23706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215346" y="6600966"/>
            <a:ext cx="2765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</a:rPr>
              <a:t>2023 F</a:t>
            </a:r>
            <a:r>
              <a:rPr lang="en-US" altLang="zh-CN" sz="1200" dirty="0">
                <a:solidFill>
                  <a:prstClr val="white"/>
                </a:solidFill>
              </a:rPr>
              <a:t>ii Confidential. All Rights Reserved.</a:t>
            </a:r>
            <a:endParaRPr lang="zh-TW" altLang="en-US" sz="12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CA格式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0236201" y="76200"/>
            <a:ext cx="1909228" cy="4495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" y="6620933"/>
            <a:ext cx="12191999" cy="2412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 userDrawn="1"/>
        </p:nvGraphicFramePr>
        <p:xfrm>
          <a:off x="158034" y="649225"/>
          <a:ext cx="11878046" cy="586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659">
                <a:tc>
                  <a:txBody>
                    <a:bodyPr/>
                    <a:lstStyle/>
                    <a:p>
                      <a:pPr marL="9144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規劃 </a:t>
                      </a:r>
                      <a:r>
                        <a:rPr lang="en-US" altLang="zh-CN" sz="2000" spc="-5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( </a:t>
                      </a:r>
                      <a:r>
                        <a:rPr lang="en-US" altLang="zh-CN" sz="2000" b="1" spc="-5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P</a:t>
                      </a:r>
                      <a:r>
                        <a:rPr lang="en-US" altLang="zh-CN" sz="2000" spc="-5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lan )</a:t>
                      </a:r>
                      <a:r>
                        <a:rPr lang="zh-CN" altLang="en-US" sz="2000" spc="-5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：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制定目標</a:t>
                      </a:r>
                    </a:p>
                  </a:txBody>
                  <a:tcPr marL="0" marR="0" marT="4000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57C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zh-TW" altLang="en-US" sz="2000" b="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執行 </a:t>
                      </a:r>
                      <a:r>
                        <a:rPr lang="en-US" altLang="zh-TW" sz="2000" b="0" spc="-5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( </a:t>
                      </a:r>
                      <a:r>
                        <a:rPr lang="en-US" altLang="zh-TW" sz="2000" b="1" spc="-5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D</a:t>
                      </a:r>
                      <a:r>
                        <a:rPr lang="en-US" altLang="zh-CN" sz="2000" b="0" spc="-5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o</a:t>
                      </a:r>
                      <a:r>
                        <a:rPr lang="en-US" altLang="zh-TW" sz="2000" b="0" spc="-5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 ) </a:t>
                      </a:r>
                      <a:r>
                        <a:rPr lang="en-US" altLang="zh-TW" sz="2000" b="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: </a:t>
                      </a:r>
                      <a:r>
                        <a:rPr lang="zh-TW" altLang="en-US" sz="2000" b="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執行計劃</a:t>
                      </a:r>
                    </a:p>
                  </a:txBody>
                  <a:tcPr marL="0" marR="0" marT="4000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1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lang="en-US" altLang="zh-CN" sz="1600" b="0" spc="-5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</a:txBody>
                  <a:tcPr marL="0" marR="0" marT="4000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lang="en-US" altLang="zh-CN" sz="1600" b="0" spc="-5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</a:txBody>
                  <a:tcPr marL="0" marR="0" marT="4000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5">
                <a:tc>
                  <a:txBody>
                    <a:bodyPr/>
                    <a:lstStyle/>
                    <a:p>
                      <a:pPr marL="92075" marR="0" lvl="0" indent="0" algn="ctr" defTabSz="914400" rtl="0" eaLnBrk="1" fontAlgn="auto" latinLnBrk="0" hangingPunct="1">
                        <a:lnSpc>
                          <a:spcPts val="1915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sz="2000" b="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 行動 </a:t>
                      </a:r>
                      <a:r>
                        <a:rPr lang="en-US" altLang="zh-TW" sz="2000" b="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( </a:t>
                      </a:r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A</a:t>
                      </a:r>
                      <a:r>
                        <a:rPr lang="en-US" altLang="zh-TW" sz="2000" b="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ction ) :</a:t>
                      </a:r>
                      <a:r>
                        <a:rPr lang="zh-TW" altLang="en-US" sz="2000" b="0" spc="-5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 </a:t>
                      </a:r>
                      <a:r>
                        <a:rPr lang="zh-TW" altLang="en-US" sz="2000" b="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改善方案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</a:txBody>
                  <a:tcPr marL="0" marR="0" marT="4000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81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auto" latinLnBrk="0" hangingPunct="1">
                        <a:lnSpc>
                          <a:spcPts val="1915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查核 </a:t>
                      </a:r>
                      <a:r>
                        <a:rPr kumimoji="0" lang="en-US" altLang="zh-TW" sz="2000" b="0" i="0" u="none" strike="noStrike" kern="1200" cap="none" spc="-5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( </a:t>
                      </a:r>
                      <a:r>
                        <a:rPr kumimoji="0" lang="en-US" altLang="zh-TW" sz="2000" b="1" i="0" u="none" strike="noStrike" kern="1200" cap="none" spc="-5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C</a:t>
                      </a:r>
                      <a:r>
                        <a:rPr kumimoji="0" lang="en-US" altLang="zh-TW" sz="2000" b="0" i="0" u="none" strike="noStrike" kern="1200" cap="none" spc="-5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heck )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 </a:t>
                      </a:r>
                      <a:r>
                        <a:rPr kumimoji="0" lang="en-US" altLang="zh-TW" sz="2000" b="0" i="0" u="none" strike="noStrike" kern="1200" cap="none" spc="5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: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微軟正黑體"/>
                        </a:rPr>
                        <a:t>差異分析 </a:t>
                      </a:r>
                    </a:p>
                  </a:txBody>
                  <a:tcPr marL="0" marR="0" marT="4000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6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508">
                <a:tc>
                  <a:txBody>
                    <a:bodyPr/>
                    <a:lstStyle/>
                    <a:p>
                      <a:pPr marL="9144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solidFill>
                          <a:srgbClr val="0000FF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</a:txBody>
                  <a:tcPr marL="0" marR="0" marT="4000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solidFill>
                          <a:srgbClr val="0000FF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  <a:p>
                      <a:pPr marL="9144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solidFill>
                          <a:srgbClr val="0000FF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  <a:p>
                      <a:pPr marL="9144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solidFill>
                          <a:srgbClr val="0000FF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  <a:p>
                      <a:pPr marL="9144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solidFill>
                          <a:srgbClr val="0000FF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  <a:p>
                      <a:pPr marL="9144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solidFill>
                          <a:srgbClr val="0000FF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  <a:p>
                      <a:pPr marL="9144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solidFill>
                          <a:srgbClr val="0000FF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  <a:p>
                      <a:pPr marL="9144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solidFill>
                          <a:srgbClr val="0000FF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  <a:p>
                      <a:pPr marL="9144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solidFill>
                          <a:srgbClr val="0000FF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  <a:p>
                      <a:pPr marL="9144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solidFill>
                          <a:srgbClr val="0000FF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微軟正黑體"/>
                      </a:endParaRPr>
                    </a:p>
                  </a:txBody>
                  <a:tcPr marL="0" marR="0" marT="4000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文字方塊 54"/>
          <p:cNvSpPr txBox="1"/>
          <p:nvPr userDrawn="1"/>
        </p:nvSpPr>
        <p:spPr>
          <a:xfrm>
            <a:off x="158034" y="64450"/>
            <a:ext cx="7732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5345" hangingPunct="0">
              <a:defRPr/>
            </a:pPr>
            <a:r>
              <a:rPr lang="en-US" altLang="zh-CN" sz="3200" dirty="0">
                <a:solidFill>
                  <a:srgbClr val="002C7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pitchFamily="34" charset="0"/>
                <a:sym typeface="Calibri"/>
              </a:rPr>
              <a:t>2023</a:t>
            </a:r>
            <a:r>
              <a:rPr lang="zh-CN" altLang="en-US" sz="3200" dirty="0">
                <a:solidFill>
                  <a:srgbClr val="002C7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pitchFamily="34" charset="0"/>
                <a:sym typeface="Calibri"/>
              </a:rPr>
              <a:t>年       </a:t>
            </a:r>
            <a:r>
              <a:rPr lang="en-US" altLang="zh-TW" sz="3200" dirty="0">
                <a:solidFill>
                  <a:srgbClr val="002C7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pitchFamily="34" charset="0"/>
                <a:sym typeface="Calibri"/>
              </a:rPr>
              <a:t>PDCA</a:t>
            </a:r>
            <a:endParaRPr lang="zh-TW" altLang="en-US" sz="3200" dirty="0">
              <a:solidFill>
                <a:srgbClr val="002C75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" name="箭头: 上弧形 13"/>
          <p:cNvSpPr/>
          <p:nvPr userDrawn="1"/>
        </p:nvSpPr>
        <p:spPr>
          <a:xfrm rot="10800000">
            <a:off x="5600700" y="3736025"/>
            <a:ext cx="838200" cy="359728"/>
          </a:xfrm>
          <a:prstGeom prst="curvedDownArrow">
            <a:avLst>
              <a:gd name="adj1" fmla="val 25000"/>
              <a:gd name="adj2" fmla="val 82237"/>
              <a:gd name="adj3" fmla="val 63817"/>
            </a:avLst>
          </a:prstGeom>
          <a:solidFill>
            <a:srgbClr val="FFC000"/>
          </a:solidFill>
          <a:ln w="3175">
            <a:solidFill>
              <a:srgbClr val="264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箭头: 上弧形 13"/>
          <p:cNvSpPr/>
          <p:nvPr userDrawn="1"/>
        </p:nvSpPr>
        <p:spPr>
          <a:xfrm>
            <a:off x="5708081" y="3376297"/>
            <a:ext cx="838200" cy="359728"/>
          </a:xfrm>
          <a:prstGeom prst="curvedDownArrow">
            <a:avLst>
              <a:gd name="adj1" fmla="val 25000"/>
              <a:gd name="adj2" fmla="val 82237"/>
              <a:gd name="adj3" fmla="val 63817"/>
            </a:avLst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投影片編號版面配置區 5"/>
          <p:cNvSpPr txBox="1"/>
          <p:nvPr userDrawn="1"/>
        </p:nvSpPr>
        <p:spPr>
          <a:xfrm>
            <a:off x="11015136" y="6620932"/>
            <a:ext cx="1109133" cy="24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CCDC4-842A-4C2E-969C-D1D2F02A5041}" type="slidenum">
              <a:rPr lang="zh-TW" altLang="en-US" smtClean="0">
                <a:solidFill>
                  <a:prstClr val="white"/>
                </a:solidFill>
              </a:rPr>
              <a:t>‹#›</a:t>
            </a:fld>
            <a:r>
              <a:rPr lang="zh-TW" altLang="en-US" dirty="0">
                <a:solidFill>
                  <a:prstClr val="white"/>
                </a:solidFill>
              </a:rPr>
              <a:t> </a:t>
            </a:r>
            <a:r>
              <a:rPr lang="en-US" altLang="zh-TW" dirty="0">
                <a:solidFill>
                  <a:prstClr val="white"/>
                </a:solidFill>
              </a:rPr>
              <a:t>/ 44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83077" y="6620932"/>
            <a:ext cx="4085967" cy="23706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215346" y="6600966"/>
            <a:ext cx="2765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</a:rPr>
              <a:t>2023 F</a:t>
            </a:r>
            <a:r>
              <a:rPr lang="en-US" altLang="zh-CN" sz="1200" dirty="0">
                <a:solidFill>
                  <a:prstClr val="white"/>
                </a:solidFill>
              </a:rPr>
              <a:t>ii Confidential. All Rights Reserved.</a:t>
            </a:r>
            <a:endParaRPr lang="zh-TW" altLang="en-US" sz="12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i 文字報告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0236201" y="76200"/>
            <a:ext cx="1909228" cy="4495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" y="6620933"/>
            <a:ext cx="12191999" cy="241235"/>
          </a:xfrm>
          <a:prstGeom prst="rect">
            <a:avLst/>
          </a:prstGeom>
        </p:spPr>
      </p:pic>
      <p:sp>
        <p:nvSpPr>
          <p:cNvPr id="8" name="投影片編號版面配置區 5"/>
          <p:cNvSpPr txBox="1"/>
          <p:nvPr userDrawn="1"/>
        </p:nvSpPr>
        <p:spPr>
          <a:xfrm>
            <a:off x="11015136" y="6620932"/>
            <a:ext cx="1109133" cy="24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CCDC4-842A-4C2E-969C-D1D2F02A5041}" type="slidenum">
              <a:rPr lang="zh-TW" altLang="en-US" b="0" smtClean="0">
                <a:solidFill>
                  <a:schemeClr val="bg1"/>
                </a:solidFill>
              </a:rPr>
              <a:t>‹#›</a:t>
            </a:fld>
            <a:r>
              <a:rPr lang="zh-TW" altLang="en-US" b="0" dirty="0">
                <a:solidFill>
                  <a:schemeClr val="bg1"/>
                </a:solidFill>
              </a:rPr>
              <a:t> </a:t>
            </a:r>
            <a:r>
              <a:rPr lang="en-US" altLang="zh-TW" b="0" dirty="0">
                <a:solidFill>
                  <a:schemeClr val="bg1"/>
                </a:solidFill>
              </a:rPr>
              <a:t>/ </a:t>
            </a:r>
            <a:r>
              <a:rPr lang="en-US" altLang="zh-CN" b="0" dirty="0">
                <a:solidFill>
                  <a:schemeClr val="bg1"/>
                </a:solidFill>
              </a:rPr>
              <a:t>23</a:t>
            </a:r>
            <a:endParaRPr lang="zh-TW" altLang="en-US" b="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3077" y="6620932"/>
            <a:ext cx="4085967" cy="23706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215346" y="6600966"/>
            <a:ext cx="2765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2023 F</a:t>
            </a:r>
            <a:r>
              <a:rPr lang="en-US" altLang="zh-CN" sz="1200" dirty="0">
                <a:solidFill>
                  <a:schemeClr val="bg1"/>
                </a:solidFill>
              </a:rPr>
              <a:t>ii Confidential.</a:t>
            </a:r>
            <a:r>
              <a:rPr lang="en-US" altLang="zh-CN" sz="1200" baseline="0" dirty="0">
                <a:solidFill>
                  <a:schemeClr val="bg1"/>
                </a:solidFill>
              </a:rPr>
              <a:t> All Rights Reserved.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359702"/>
            <a:ext cx="868837" cy="48311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1204"/>
            <a:ext cx="9389882" cy="908429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2127243"/>
            <a:ext cx="9389882" cy="422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 sz="1600" b="0"/>
            </a:lvl2pPr>
            <a:lvl3pPr>
              <a:defRPr sz="1600" b="0"/>
            </a:lvl3pPr>
          </a:lstStyle>
          <a:p>
            <a:r>
              <a:rPr kumimoji="1" lang="zh-CN" altLang="en-US" sz="1600" dirty="0">
                <a:latin typeface="+mj-ea"/>
                <a:ea typeface="+mj-ea"/>
                <a:sym typeface="等线"/>
              </a:rPr>
              <a:t>正文内容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-</a:t>
            </a:r>
            <a:r>
              <a:rPr kumimoji="1" lang="zh-CN" altLang="en-US" sz="1600" dirty="0">
                <a:latin typeface="+mj-ea"/>
                <a:ea typeface="+mj-ea"/>
                <a:sym typeface="等线"/>
              </a:rPr>
              <a:t>字号</a:t>
            </a:r>
            <a:r>
              <a:rPr kumimoji="1" lang="en-US" altLang="zh-CN" sz="1600" dirty="0">
                <a:latin typeface="+mj-ea"/>
                <a:ea typeface="+mj-ea"/>
                <a:sym typeface="等线"/>
              </a:rPr>
              <a:t>12-18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結束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350" y="0"/>
            <a:ext cx="12179300" cy="6845300"/>
          </a:xfrm>
          <a:prstGeom prst="rect">
            <a:avLst/>
          </a:prstGeom>
        </p:spPr>
      </p:pic>
      <p:sp>
        <p:nvSpPr>
          <p:cNvPr id="3" name="文字方塊 2"/>
          <p:cNvSpPr txBox="1"/>
          <p:nvPr userDrawn="1"/>
        </p:nvSpPr>
        <p:spPr>
          <a:xfrm>
            <a:off x="189471" y="6464413"/>
            <a:ext cx="40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white"/>
                </a:solidFill>
              </a:rPr>
              <a:t>2023 F</a:t>
            </a:r>
            <a:r>
              <a:rPr lang="en-US" altLang="zh-CN" dirty="0">
                <a:solidFill>
                  <a:prstClr val="white"/>
                </a:solidFill>
              </a:rPr>
              <a:t>ii Confidential. All Rights Reserved.</a:t>
            </a:r>
            <a:endParaRPr lang="zh-TW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0236201" y="76200"/>
            <a:ext cx="1909228" cy="449568"/>
          </a:xfrm>
          <a:prstGeom prst="rect">
            <a:avLst/>
          </a:prstGeom>
        </p:spPr>
      </p:pic>
      <p:pic>
        <p:nvPicPr>
          <p:cNvPr id="7" name="圖片 3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" y="6620933"/>
            <a:ext cx="12191999" cy="241235"/>
          </a:xfrm>
          <a:prstGeom prst="rect">
            <a:avLst/>
          </a:prstGeom>
        </p:spPr>
      </p:pic>
      <p:sp>
        <p:nvSpPr>
          <p:cNvPr id="8" name="投影片編號版面配置區 5"/>
          <p:cNvSpPr txBox="1"/>
          <p:nvPr userDrawn="1"/>
        </p:nvSpPr>
        <p:spPr>
          <a:xfrm>
            <a:off x="11015136" y="6620932"/>
            <a:ext cx="1109133" cy="24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CCDC4-842A-4C2E-969C-D1D2F02A5041}" type="slidenum">
              <a:rPr lang="zh-TW" altLang="en-US" smtClean="0">
                <a:solidFill>
                  <a:prstClr val="white"/>
                </a:solidFill>
              </a:rPr>
              <a:t>‹#›</a:t>
            </a:fld>
            <a:r>
              <a:rPr lang="zh-TW" altLang="en-US" dirty="0">
                <a:solidFill>
                  <a:prstClr val="white"/>
                </a:solidFill>
              </a:rPr>
              <a:t> </a:t>
            </a:r>
            <a:endParaRPr lang="en-US" altLang="zh-TW" dirty="0">
              <a:solidFill>
                <a:prstClr val="white"/>
              </a:solidFill>
            </a:endParaRPr>
          </a:p>
        </p:txBody>
      </p:sp>
      <p:pic>
        <p:nvPicPr>
          <p:cNvPr id="9" name="图片 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325578"/>
            <a:ext cx="868837" cy="483117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283077" y="6620932"/>
            <a:ext cx="4085967" cy="237068"/>
          </a:xfrm>
          <a:prstGeom prst="rect">
            <a:avLst/>
          </a:prstGeom>
          <a:solidFill>
            <a:srgbClr val="002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文字方塊 6"/>
          <p:cNvSpPr txBox="1"/>
          <p:nvPr userDrawn="1"/>
        </p:nvSpPr>
        <p:spPr>
          <a:xfrm>
            <a:off x="215346" y="6600966"/>
            <a:ext cx="2765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</a:rPr>
              <a:t>2023 F</a:t>
            </a:r>
            <a:r>
              <a:rPr lang="en-US" altLang="zh-CN" sz="1200" dirty="0">
                <a:solidFill>
                  <a:prstClr val="white"/>
                </a:solidFill>
              </a:rPr>
              <a:t>ii Confidential. All Rights Reserved.</a:t>
            </a:r>
            <a:endParaRPr lang="zh-TW" altLang="en-US" sz="12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36" y="31750"/>
            <a:ext cx="10986089" cy="839619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397" y="1054248"/>
            <a:ext cx="11295529" cy="5397869"/>
          </a:xfrm>
        </p:spPr>
        <p:txBody>
          <a:bodyPr/>
          <a:lstStyle>
            <a:lvl1pPr marL="624205" indent="-581025">
              <a:buFont typeface="Wingdings" panose="05000000000000000000" pitchFamily="2" charset="2"/>
              <a:buChar char="v"/>
              <a:defRPr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914400" indent="-401955">
              <a:buFont typeface="Wingdings" panose="05000000000000000000" pitchFamily="2" charset="2"/>
              <a:buChar char="§"/>
              <a:defRPr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defRPr i="1"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 i="1"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 i="1"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83680"/>
            <a:ext cx="2743200" cy="2453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83680"/>
            <a:ext cx="4114800" cy="24537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05882"/>
            <a:ext cx="868837" cy="48311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888999"/>
            <a:ext cx="1114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88" y="912303"/>
            <a:ext cx="1114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4045" y="6318435"/>
            <a:ext cx="7403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E5386DCD-524C-4D6B-849A-07B12901B9AD}" type="slidenum">
              <a:rPr lang="zh-CN" altLang="en-US" smtClean="0"/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結束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350" y="0"/>
            <a:ext cx="12179300" cy="6845300"/>
          </a:xfrm>
          <a:prstGeom prst="rect">
            <a:avLst/>
          </a:prstGeom>
        </p:spPr>
      </p:pic>
      <p:sp>
        <p:nvSpPr>
          <p:cNvPr id="3" name="文字方塊 2"/>
          <p:cNvSpPr txBox="1"/>
          <p:nvPr userDrawn="1"/>
        </p:nvSpPr>
        <p:spPr>
          <a:xfrm>
            <a:off x="189471" y="6464413"/>
            <a:ext cx="40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2023 F</a:t>
            </a:r>
            <a:r>
              <a:rPr lang="en-US" altLang="zh-CN" dirty="0">
                <a:solidFill>
                  <a:schemeClr val="bg1"/>
                </a:solidFill>
              </a:rPr>
              <a:t>ii Confidential.</a:t>
            </a:r>
            <a:r>
              <a:rPr lang="en-US" altLang="zh-CN" baseline="0" dirty="0">
                <a:solidFill>
                  <a:schemeClr val="bg1"/>
                </a:solidFill>
              </a:rPr>
              <a:t> All Rights Reserved.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7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848411" y="461817"/>
            <a:ext cx="9341963" cy="79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48411" y="2055043"/>
            <a:ext cx="9341964" cy="431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zh-CN" altLang="en-US" dirty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思源黑体 CN Heavy" panose="020B0A00000000000000" pitchFamily="34" charset="-122"/>
          <a:ea typeface="思源黑体 CN Heavy" panose="020B0A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6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848411" y="461817"/>
            <a:ext cx="9341963" cy="79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48411" y="2055043"/>
            <a:ext cx="9341964" cy="431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15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思源黑体 CN Heavy" panose="020B0A00000000000000" pitchFamily="34" charset="-122"/>
          <a:ea typeface="思源黑体 CN Heavy" panose="020B0A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6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ECCB-BE95-4504-9B82-A2E1621E717F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23B8-CC58-46E6-9740-8860D25C64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ECCB-BE95-4504-9B82-A2E1621E717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2023/10/14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23B8-CC58-46E6-9740-8860D25C64C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848411" y="461817"/>
            <a:ext cx="9341963" cy="79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48411" y="2055043"/>
            <a:ext cx="9341964" cy="431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zh-CN" altLang="en-US" dirty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思源黑体 CN Heavy" panose="020B0A00000000000000" pitchFamily="34" charset="-122"/>
          <a:ea typeface="思源黑体 CN Heavy" panose="020B0A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6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ECCB-BE95-4504-9B82-A2E1621E717F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23B8-CC58-46E6-9740-8860D25C64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ECCB-BE95-4504-9B82-A2E1621E717F}" type="datetimeFigureOut">
              <a:rPr lang="zh-TW" altLang="en-US" smtClean="0"/>
              <a:t>2023/10/14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23B8-CC58-46E6-9740-8860D25C64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848411" y="461817"/>
            <a:ext cx="9341963" cy="79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48411" y="2055043"/>
            <a:ext cx="9341964" cy="431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5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思源黑体 CN Heavy" panose="020B0A00000000000000" pitchFamily="34" charset="-122"/>
          <a:ea typeface="思源黑体 CN Heavy" panose="020B0A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6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848411" y="461817"/>
            <a:ext cx="9341963" cy="79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48411" y="2055043"/>
            <a:ext cx="9341964" cy="431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zh-CN" altLang="en-US" dirty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思源黑体 CN Heavy" panose="020B0A00000000000000" pitchFamily="34" charset="-122"/>
          <a:ea typeface="思源黑体 CN Heavy" panose="020B0A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6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848411" y="461817"/>
            <a:ext cx="9341963" cy="79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48411" y="2055043"/>
            <a:ext cx="9341964" cy="431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zh-CN" altLang="en-US" dirty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思源黑体 CN Heavy" panose="020B0A00000000000000" pitchFamily="34" charset="-122"/>
          <a:ea typeface="思源黑体 CN Heavy" panose="020B0A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6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848411" y="461817"/>
            <a:ext cx="9341963" cy="79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48411" y="2055043"/>
            <a:ext cx="9341964" cy="431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15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思源黑体 CN Heavy" panose="020B0A00000000000000" pitchFamily="34" charset="-122"/>
          <a:ea typeface="思源黑体 CN Heavy" panose="020B0A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6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848411" y="461817"/>
            <a:ext cx="9341963" cy="79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48411" y="2055043"/>
            <a:ext cx="9341964" cy="431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15" cstate="hqprint"/>
          <a:srcRect b="6015"/>
          <a:stretch>
            <a:fillRect/>
          </a:stretch>
        </p:blipFill>
        <p:spPr bwMode="auto">
          <a:xfrm>
            <a:off x="434288" y="6635797"/>
            <a:ext cx="400050" cy="2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 userDrawn="1"/>
        </p:nvSpPr>
        <p:spPr>
          <a:xfrm>
            <a:off x="386035" y="65937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TW" alt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思源黑体 CN Heavy" panose="020B0A00000000000000" pitchFamily="34" charset="-122"/>
          <a:ea typeface="思源黑体 CN Heavy" panose="020B0A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6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4300" y="2288708"/>
            <a:ext cx="8267700" cy="707886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defPPr>
              <a:defRPr lang="zh-TW"/>
            </a:defPPr>
            <a:lvl1pPr>
              <a:spcBef>
                <a:spcPct val="0"/>
              </a:spcBef>
              <a:defRPr sz="4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r>
              <a:rPr lang="en-US" altLang="zh-TW" sz="4400" dirty="0"/>
              <a:t>JBD AI Weekly Report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79046" y="4954907"/>
            <a:ext cx="1737129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7" tIns="45717" rIns="45717" bIns="45717">
            <a:spAutoFit/>
          </a:bodyPr>
          <a:lstStyle/>
          <a:p>
            <a:pPr marL="457200" indent="-457200">
              <a:spcBef>
                <a:spcPts val="300"/>
              </a:spcBef>
              <a:defRPr sz="1500" b="1">
                <a:solidFill>
                  <a:srgbClr val="FF000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pPr>
            <a:r>
              <a:rPr lang="en-US" sz="2400" dirty="0">
                <a:solidFill>
                  <a:schemeClr val="bg1"/>
                </a:solidFill>
                <a:ea typeface="+mj-ea"/>
              </a:rPr>
              <a:t>2023.10</a:t>
            </a:r>
            <a:r>
              <a:rPr lang="en-US" altLang="zh-TW" sz="2400" dirty="0">
                <a:solidFill>
                  <a:schemeClr val="bg1"/>
                </a:solidFill>
                <a:ea typeface="+mj-ea"/>
              </a:rPr>
              <a:t>.13</a:t>
            </a:r>
            <a:endParaRPr sz="2400" dirty="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612625"/>
            <a:ext cx="2743200" cy="245375"/>
          </a:xfrm>
        </p:spPr>
        <p:txBody>
          <a:bodyPr/>
          <a:lstStyle/>
          <a:p>
            <a:fld id="{FB5764D2-0D46-46A1-8157-3FE15A9CB81C}" type="slidenum">
              <a:rPr lang="en-US" smtClean="0">
                <a:solidFill>
                  <a:schemeClr val="bg1"/>
                </a:solidFill>
              </a:rPr>
              <a:t>1</a:t>
            </a:fld>
            <a:r>
              <a:rPr lang="en-US" dirty="0">
                <a:solidFill>
                  <a:schemeClr val="bg1"/>
                </a:solidFill>
              </a:rPr>
              <a:t>/2</a:t>
            </a:r>
            <a:r>
              <a:rPr lang="en-US" altLang="zh-TW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標題 1"/>
          <p:cNvSpPr txBox="1"/>
          <p:nvPr/>
        </p:nvSpPr>
        <p:spPr>
          <a:xfrm>
            <a:off x="858520" y="307340"/>
            <a:ext cx="4935698" cy="54864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2800" b="0" kern="1200" dirty="0">
                <a:solidFill>
                  <a:schemeClr val="tx1"/>
                </a:solidFill>
                <a:latin typeface="Arial" panose="020B0604020202090204" pitchFamily="34" charset="0"/>
                <a:ea typeface="微軟正黑體" panose="020B0604030504040204" pitchFamily="34" charset="-120"/>
                <a:cs typeface="Arial" panose="020B0604020202090204" pitchFamily="34" charset="0"/>
              </a:defRPr>
            </a:lvl1pPr>
          </a:lstStyle>
          <a:p>
            <a:r>
              <a:rPr lang="en-US" altLang="zh-TW" sz="32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RD weekly </a:t>
            </a:r>
            <a:r>
              <a:rPr lang="en-US" altLang="zh-TW" sz="320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report  </a:t>
            </a:r>
            <a:r>
              <a:rPr lang="en-US" altLang="zh-CN" sz="3200" smtClean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	</a:t>
            </a:r>
            <a:endParaRPr lang="zh-CN" sz="3200" b="1" dirty="0">
              <a:latin typeface="思源黑体 CN Heavy" panose="020B0A00000000000000" pitchFamily="34" charset="-122"/>
              <a:ea typeface="宋体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5926" y="1419445"/>
            <a:ext cx="5683458" cy="4924760"/>
          </a:xfrm>
          <a:prstGeom prst="roundRect">
            <a:avLst>
              <a:gd name="adj" fmla="val 3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/>
          <p:nvPr/>
        </p:nvSpPr>
        <p:spPr>
          <a:xfrm>
            <a:off x="659316" y="1425917"/>
            <a:ext cx="500815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24205" indent="-5810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914400" indent="-40195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i="1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i="1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i="1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smtClean="0">
                <a:solidFill>
                  <a:srgbClr val="0000FF"/>
                </a:solidFill>
                <a:latin typeface="+mj-lt"/>
                <a:cs typeface="+mn-cs"/>
              </a:rPr>
              <a:t>A </a:t>
            </a:r>
            <a:r>
              <a:rPr lang="en-US" altLang="zh-TW" sz="2000" b="1">
                <a:solidFill>
                  <a:srgbClr val="0000FF"/>
                </a:solidFill>
                <a:latin typeface="+mj-lt"/>
                <a:cs typeface="+mn-cs"/>
              </a:rPr>
              <a:t>driver behavior monitoring system using body part coordinates and AIGC</a:t>
            </a:r>
            <a:endParaRPr lang="en-US" altLang="zh-TW" sz="2000" b="1">
              <a:solidFill>
                <a:srgbClr val="0000FF"/>
              </a:solidFill>
              <a:latin typeface="+mj-lt"/>
              <a:cs typeface="+mn-cs"/>
            </a:endParaRPr>
          </a:p>
        </p:txBody>
      </p:sp>
      <p:sp>
        <p:nvSpPr>
          <p:cNvPr id="18" name="文字方塊 10"/>
          <p:cNvSpPr txBox="1"/>
          <p:nvPr/>
        </p:nvSpPr>
        <p:spPr>
          <a:xfrm>
            <a:off x="645981" y="2539220"/>
            <a:ext cx="5098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+mn-ea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  <a:sym typeface="+mn-ea"/>
              </a:rPr>
              <a:t>T</a:t>
            </a:r>
            <a:r>
              <a:rPr lang="zh-TW" altLang="vi-VN" dirty="0">
                <a:solidFill>
                  <a:srgbClr val="FF0000"/>
                </a:solidFill>
                <a:sym typeface="+mn-ea"/>
              </a:rPr>
              <a:t>echnical difficulties</a:t>
            </a:r>
            <a:r>
              <a:rPr lang="zh-TW" altLang="vi-VN" dirty="0">
                <a:solidFill>
                  <a:srgbClr val="FF0000"/>
                </a:solidFill>
                <a:latin typeface="+mj-lt"/>
                <a:sym typeface="+mn-ea"/>
              </a:rPr>
              <a:t>技術難點</a:t>
            </a:r>
            <a:r>
              <a:rPr lang="zh-TW" altLang="vi-VN" dirty="0">
                <a:latin typeface="+mj-lt"/>
                <a:sym typeface="+mn-ea"/>
              </a:rPr>
              <a:t>：</a:t>
            </a:r>
            <a:endParaRPr lang="en-US" altLang="zh-TW" dirty="0">
              <a:latin typeface="+mj-lt"/>
              <a:sym typeface="+mn-ea"/>
            </a:endParaRPr>
          </a:p>
          <a:p>
            <a:pPr marL="443230" indent="-285750">
              <a:buFontTx/>
              <a:buChar char="-"/>
            </a:pPr>
            <a:r>
              <a:rPr lang="en-US" altLang="zh-TW" b="0" smtClean="0">
                <a:latin typeface="+mj-lt"/>
                <a:sym typeface="+mn-ea"/>
              </a:rPr>
              <a:t>Apply our patent to TAOS system </a:t>
            </a:r>
            <a:endParaRPr lang="zh-TW" altLang="vi-VN" b="0" dirty="0">
              <a:latin typeface="+mj-lt"/>
              <a:sym typeface="+mn-ea"/>
            </a:endParaRPr>
          </a:p>
        </p:txBody>
      </p:sp>
      <p:sp>
        <p:nvSpPr>
          <p:cNvPr id="19" name="文字方塊 11"/>
          <p:cNvSpPr txBox="1"/>
          <p:nvPr/>
        </p:nvSpPr>
        <p:spPr>
          <a:xfrm>
            <a:off x="659315" y="3246029"/>
            <a:ext cx="5098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+mn-ea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  <a:sym typeface="+mn-ea"/>
              </a:rPr>
              <a:t>S</a:t>
            </a:r>
            <a:r>
              <a:rPr lang="zh-TW" altLang="vi-VN" dirty="0">
                <a:solidFill>
                  <a:srgbClr val="FF0000"/>
                </a:solidFill>
                <a:sym typeface="+mn-ea"/>
              </a:rPr>
              <a:t>olution </a:t>
            </a:r>
            <a:r>
              <a:rPr lang="zh-TW" altLang="vi-VN" dirty="0">
                <a:solidFill>
                  <a:srgbClr val="FF0000"/>
                </a:solidFill>
                <a:latin typeface="+mj-lt"/>
              </a:rPr>
              <a:t>解決方案</a:t>
            </a:r>
            <a:r>
              <a:rPr lang="zh-TW" altLang="vi-VN" dirty="0">
                <a:latin typeface="+mj-lt"/>
              </a:rPr>
              <a:t>：</a:t>
            </a:r>
            <a:endParaRPr lang="en-US" altLang="zh-TW" dirty="0">
              <a:latin typeface="+mj-lt"/>
            </a:endParaRPr>
          </a:p>
          <a:p>
            <a:pPr marL="443230" indent="-285750">
              <a:buFontTx/>
              <a:buChar char="-"/>
            </a:pPr>
            <a:r>
              <a:rPr lang="en-US" altLang="zh-TW" b="0" smtClean="0">
                <a:latin typeface="+mj-lt"/>
                <a:sym typeface="+mn-ea"/>
              </a:rPr>
              <a:t>Revise all the documents</a:t>
            </a:r>
          </a:p>
          <a:p>
            <a:pPr marL="443230" indent="-285750">
              <a:buFontTx/>
              <a:buChar char="-"/>
            </a:pPr>
            <a:r>
              <a:rPr lang="en-US" altLang="zh-CN" b="0" smtClean="0">
                <a:latin typeface="+mj-lt"/>
                <a:sym typeface="+mn-ea"/>
              </a:rPr>
              <a:t>Understand the information required for declaration</a:t>
            </a:r>
          </a:p>
          <a:p>
            <a:pPr marL="443230" indent="-285750">
              <a:buFontTx/>
              <a:buChar char="-"/>
            </a:pPr>
            <a:r>
              <a:rPr lang="en-US" altLang="zh-CN" b="0" smtClean="0">
                <a:latin typeface="+mj-lt"/>
                <a:sym typeface="+mn-ea"/>
              </a:rPr>
              <a:t>Fill </a:t>
            </a:r>
            <a:r>
              <a:rPr lang="en-US" altLang="zh-CN" b="0">
                <a:latin typeface="+mj-lt"/>
                <a:sym typeface="+mn-ea"/>
              </a:rPr>
              <a:t>the form with the information</a:t>
            </a:r>
            <a:endParaRPr lang="zh-CN" altLang="en-US" b="0" dirty="0">
              <a:latin typeface="+mj-lt"/>
              <a:sym typeface="+mn-ea"/>
            </a:endParaRPr>
          </a:p>
        </p:txBody>
      </p:sp>
      <p:sp>
        <p:nvSpPr>
          <p:cNvPr id="20" name="文字方塊 12"/>
          <p:cNvSpPr txBox="1"/>
          <p:nvPr/>
        </p:nvSpPr>
        <p:spPr>
          <a:xfrm>
            <a:off x="645981" y="4251491"/>
            <a:ext cx="500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S</a:t>
            </a:r>
            <a:r>
              <a:rPr lang="zh-TW" altLang="vi-VN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olution effects </a:t>
            </a:r>
            <a:r>
              <a:rPr lang="zh-TW" altLang="vi-VN" b="1" dirty="0">
                <a:solidFill>
                  <a:srgbClr val="FF0000"/>
                </a:solidFill>
                <a:latin typeface="+mj-lt"/>
                <a:ea typeface="+mn-ea"/>
              </a:rPr>
              <a:t>解決效果</a:t>
            </a:r>
            <a:r>
              <a:rPr lang="zh-CN" altLang="en-US" b="1" dirty="0">
                <a:latin typeface="+mj-lt"/>
                <a:ea typeface="+mn-ea"/>
                <a:sym typeface="+mn-ea"/>
              </a:rPr>
              <a:t>：</a:t>
            </a:r>
            <a:endParaRPr lang="en-US" altLang="zh-CN" b="1" dirty="0">
              <a:latin typeface="+mj-lt"/>
              <a:ea typeface="+mn-ea"/>
              <a:sym typeface="+mn-ea"/>
            </a:endParaRPr>
          </a:p>
          <a:p>
            <a:pPr marL="90805"/>
            <a:r>
              <a:rPr lang="en-US" altLang="zh-TW" dirty="0">
                <a:latin typeface="+mj-lt"/>
                <a:ea typeface="+mn-ea"/>
                <a:sym typeface="+mn-ea"/>
              </a:rPr>
              <a:t>-      </a:t>
            </a:r>
            <a:r>
              <a:rPr lang="en-US" altLang="zh-TW">
                <a:latin typeface="+mj-lt"/>
                <a:ea typeface="+mn-ea"/>
                <a:sym typeface="+mn-ea"/>
              </a:rPr>
              <a:t>Complete </a:t>
            </a:r>
            <a:r>
              <a:rPr lang="en-US" altLang="zh-TW" smtClean="0">
                <a:latin typeface="+mj-lt"/>
                <a:ea typeface="+mn-ea"/>
                <a:sym typeface="+mn-ea"/>
              </a:rPr>
              <a:t>patent application</a:t>
            </a:r>
            <a:endParaRPr lang="zh-TW" altLang="vi-VN" dirty="0">
              <a:latin typeface="+mj-lt"/>
              <a:ea typeface="+mn-e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1030" y="1419445"/>
            <a:ext cx="5495453" cy="4924759"/>
          </a:xfrm>
          <a:prstGeom prst="roundRect">
            <a:avLst>
              <a:gd name="adj" fmla="val 3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/>
          <p:nvPr/>
        </p:nvSpPr>
        <p:spPr>
          <a:xfrm>
            <a:off x="6390765" y="1474411"/>
            <a:ext cx="5362343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24205" indent="-5810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914400" indent="-40195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i="1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i="1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i="1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smtClean="0">
                <a:solidFill>
                  <a:srgbClr val="0000FF"/>
                </a:solidFill>
                <a:latin typeface="+mj-lt"/>
                <a:cs typeface="+mn-cs"/>
              </a:rPr>
              <a:t>Research 2D-to-3D pose models and applications</a:t>
            </a:r>
            <a:endParaRPr lang="en-US" altLang="zh-TW" sz="2000" b="1" dirty="0">
              <a:solidFill>
                <a:srgbClr val="0000FF"/>
              </a:solidFill>
              <a:latin typeface="+mj-lt"/>
              <a:cs typeface="+mn-cs"/>
            </a:endParaRPr>
          </a:p>
        </p:txBody>
      </p:sp>
      <p:sp>
        <p:nvSpPr>
          <p:cNvPr id="23" name="文字方塊 10"/>
          <p:cNvSpPr txBox="1"/>
          <p:nvPr/>
        </p:nvSpPr>
        <p:spPr>
          <a:xfrm>
            <a:off x="6686108" y="2456010"/>
            <a:ext cx="5098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+mn-ea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  <a:sym typeface="+mn-ea"/>
              </a:rPr>
              <a:t>T</a:t>
            </a:r>
            <a:r>
              <a:rPr lang="zh-TW" altLang="vi-VN" dirty="0">
                <a:solidFill>
                  <a:srgbClr val="FF0000"/>
                </a:solidFill>
                <a:sym typeface="+mn-ea"/>
              </a:rPr>
              <a:t>echnical difficulties技術難點</a:t>
            </a:r>
            <a:r>
              <a:rPr lang="zh-TW" altLang="vi-VN" dirty="0">
                <a:latin typeface="+mj-lt"/>
                <a:sym typeface="+mn-ea"/>
              </a:rPr>
              <a:t>：</a:t>
            </a:r>
            <a:endParaRPr lang="en-US" altLang="zh-TW" dirty="0">
              <a:latin typeface="+mj-lt"/>
              <a:sym typeface="+mn-ea"/>
            </a:endParaRPr>
          </a:p>
          <a:p>
            <a:pPr marL="443230" indent="-285750">
              <a:buFontTx/>
              <a:buChar char="-"/>
            </a:pPr>
            <a:r>
              <a:rPr lang="it-IT" altLang="zh-TW" b="0">
                <a:latin typeface="+mj-lt"/>
                <a:sym typeface="+mn-ea"/>
              </a:rPr>
              <a:t>Research the related paper </a:t>
            </a:r>
            <a:r>
              <a:rPr lang="it-IT" altLang="zh-TW" b="0">
                <a:latin typeface="+mj-lt"/>
                <a:sym typeface="+mn-ea"/>
              </a:rPr>
              <a:t>and </a:t>
            </a:r>
            <a:r>
              <a:rPr lang="it-IT" altLang="zh-TW" b="0" smtClean="0">
                <a:latin typeface="+mj-lt"/>
                <a:sym typeface="+mn-ea"/>
              </a:rPr>
              <a:t>codes</a:t>
            </a:r>
          </a:p>
          <a:p>
            <a:pPr marL="443230" indent="-285750">
              <a:buFontTx/>
              <a:buChar char="-"/>
            </a:pPr>
            <a:r>
              <a:rPr lang="it-IT" altLang="zh-TW" b="0" smtClean="0">
                <a:latin typeface="+mj-lt"/>
                <a:sym typeface="+mn-ea"/>
              </a:rPr>
              <a:t>Many bugs in the codes: config, weights, ...</a:t>
            </a:r>
            <a:endParaRPr lang="it-IT" altLang="zh-TW" b="0" dirty="0">
              <a:latin typeface="+mj-lt"/>
              <a:sym typeface="+mn-ea"/>
            </a:endParaRPr>
          </a:p>
        </p:txBody>
      </p:sp>
      <p:sp>
        <p:nvSpPr>
          <p:cNvPr id="24" name="文字方塊 11"/>
          <p:cNvSpPr txBox="1"/>
          <p:nvPr/>
        </p:nvSpPr>
        <p:spPr>
          <a:xfrm>
            <a:off x="6654419" y="3246029"/>
            <a:ext cx="5098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+mn-ea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  <a:sym typeface="+mn-ea"/>
              </a:rPr>
              <a:t>S</a:t>
            </a:r>
            <a:r>
              <a:rPr lang="zh-TW" altLang="vi-VN" dirty="0">
                <a:solidFill>
                  <a:srgbClr val="FF0000"/>
                </a:solidFill>
                <a:sym typeface="+mn-ea"/>
              </a:rPr>
              <a:t>olution </a:t>
            </a:r>
            <a:r>
              <a:rPr lang="zh-TW" altLang="vi-VN" dirty="0">
                <a:solidFill>
                  <a:srgbClr val="FF0000"/>
                </a:solidFill>
              </a:rPr>
              <a:t>解決方案</a:t>
            </a:r>
            <a:r>
              <a:rPr lang="zh-TW" altLang="vi-VN" dirty="0">
                <a:latin typeface="+mj-lt"/>
              </a:rPr>
              <a:t>：</a:t>
            </a:r>
            <a:endParaRPr lang="en-US" altLang="zh-TW" dirty="0">
              <a:latin typeface="+mj-lt"/>
            </a:endParaRPr>
          </a:p>
          <a:p>
            <a:pPr marL="443230" indent="-285750">
              <a:buFontTx/>
              <a:buChar char="-"/>
            </a:pPr>
            <a:r>
              <a:rPr lang="en-US" altLang="zh-TW" b="0" smtClean="0">
                <a:latin typeface="+mj-lt"/>
                <a:sym typeface="+mn-ea"/>
              </a:rPr>
              <a:t>Find </a:t>
            </a:r>
            <a:r>
              <a:rPr lang="en-US" altLang="zh-TW" b="0">
                <a:latin typeface="+mj-lt"/>
                <a:sym typeface="+mn-ea"/>
              </a:rPr>
              <a:t>the </a:t>
            </a:r>
            <a:r>
              <a:rPr lang="en-US" altLang="zh-TW" b="0">
                <a:latin typeface="+mj-lt"/>
                <a:sym typeface="+mn-ea"/>
              </a:rPr>
              <a:t>related </a:t>
            </a:r>
            <a:r>
              <a:rPr lang="en-US" altLang="zh-TW" b="0" smtClean="0">
                <a:latin typeface="+mj-lt"/>
                <a:sym typeface="+mn-ea"/>
              </a:rPr>
              <a:t>papers </a:t>
            </a:r>
            <a:r>
              <a:rPr lang="en-US" altLang="zh-TW" b="0">
                <a:latin typeface="+mj-lt"/>
                <a:sym typeface="+mn-ea"/>
              </a:rPr>
              <a:t>and codes</a:t>
            </a:r>
          </a:p>
          <a:p>
            <a:pPr marL="443230" indent="-285750">
              <a:buFontTx/>
              <a:buChar char="-"/>
            </a:pPr>
            <a:r>
              <a:rPr lang="en-US" altLang="zh-TW" b="0" smtClean="0">
                <a:latin typeface="+mj-lt"/>
                <a:sym typeface="+mn-ea"/>
              </a:rPr>
              <a:t>Read the papers</a:t>
            </a:r>
            <a:endParaRPr lang="en-US" altLang="zh-TW" b="0" dirty="0">
              <a:latin typeface="+mj-lt"/>
              <a:sym typeface="+mn-ea"/>
            </a:endParaRPr>
          </a:p>
          <a:p>
            <a:pPr marL="443230" indent="-285750">
              <a:buFontTx/>
              <a:buChar char="-"/>
            </a:pPr>
            <a:r>
              <a:rPr lang="en-US" altLang="zh-TW" b="0" smtClean="0">
                <a:latin typeface="+mj-lt"/>
                <a:sym typeface="+mn-ea"/>
              </a:rPr>
              <a:t>Fix bugs</a:t>
            </a:r>
            <a:endParaRPr lang="en-US" altLang="zh-TW" b="0" dirty="0">
              <a:latin typeface="+mj-lt"/>
              <a:sym typeface="+mn-ea"/>
            </a:endParaRPr>
          </a:p>
        </p:txBody>
      </p:sp>
      <p:sp>
        <p:nvSpPr>
          <p:cNvPr id="25" name="文字方塊 12"/>
          <p:cNvSpPr txBox="1"/>
          <p:nvPr/>
        </p:nvSpPr>
        <p:spPr>
          <a:xfrm>
            <a:off x="6654420" y="4251491"/>
            <a:ext cx="5008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b="1" dirty="0">
                <a:solidFill>
                  <a:srgbClr val="FF0000"/>
                </a:solidFill>
                <a:latin typeface="+mn-ea"/>
                <a:sym typeface="+mn-ea"/>
              </a:rPr>
              <a:t>S</a:t>
            </a:r>
            <a:r>
              <a:rPr lang="zh-TW" altLang="vi-VN" b="1" dirty="0">
                <a:solidFill>
                  <a:srgbClr val="FF0000"/>
                </a:solidFill>
                <a:latin typeface="+mn-ea"/>
                <a:sym typeface="+mn-ea"/>
              </a:rPr>
              <a:t>olution effects </a:t>
            </a:r>
            <a:r>
              <a:rPr lang="zh-TW" altLang="vi-VN" b="1" dirty="0">
                <a:solidFill>
                  <a:srgbClr val="FF0000"/>
                </a:solidFill>
              </a:rPr>
              <a:t>解決效果</a:t>
            </a:r>
            <a:r>
              <a:rPr lang="zh-CN" altLang="en-US" b="1" dirty="0">
                <a:latin typeface="+mj-lt"/>
                <a:ea typeface="+mn-ea"/>
                <a:sym typeface="+mn-ea"/>
              </a:rPr>
              <a:t>：</a:t>
            </a:r>
            <a:endParaRPr lang="en-US" altLang="zh-CN" b="1" dirty="0">
              <a:latin typeface="+mj-lt"/>
              <a:ea typeface="+mn-ea"/>
              <a:sym typeface="+mn-ea"/>
            </a:endParaRPr>
          </a:p>
          <a:p>
            <a:pPr marL="376555" indent="-285750">
              <a:buFontTx/>
              <a:buChar char="-"/>
            </a:pPr>
            <a:r>
              <a:rPr lang="en-US" altLang="zh-TW" smtClean="0">
                <a:latin typeface="+mj-lt"/>
                <a:ea typeface="+mn-ea"/>
                <a:sym typeface="+mn-ea"/>
              </a:rPr>
              <a:t>Understand the papers and applications</a:t>
            </a:r>
          </a:p>
          <a:p>
            <a:pPr marL="376555" indent="-285750">
              <a:buFontTx/>
              <a:buChar char="-"/>
            </a:pPr>
            <a:r>
              <a:rPr lang="en-US" altLang="zh-TW">
                <a:latin typeface="+mj-lt"/>
                <a:ea typeface="+mn-ea"/>
              </a:rPr>
              <a:t>There are </a:t>
            </a:r>
            <a:r>
              <a:rPr lang="en-US" altLang="zh-TW">
                <a:latin typeface="+mj-lt"/>
                <a:ea typeface="+mn-ea"/>
              </a:rPr>
              <a:t>still </a:t>
            </a:r>
            <a:r>
              <a:rPr lang="en-US" altLang="zh-TW" smtClean="0">
                <a:latin typeface="+mj-lt"/>
                <a:ea typeface="+mn-ea"/>
              </a:rPr>
              <a:t>bugs. </a:t>
            </a:r>
            <a:endParaRPr lang="zh-TW" altLang="vi-VN" dirty="0">
              <a:latin typeface="+mj-lt"/>
              <a:ea typeface="+mn-ea"/>
            </a:endParaRPr>
          </a:p>
        </p:txBody>
      </p:sp>
      <p:sp>
        <p:nvSpPr>
          <p:cNvPr id="3" name="文字方塊 10"/>
          <p:cNvSpPr txBox="1"/>
          <p:nvPr/>
        </p:nvSpPr>
        <p:spPr>
          <a:xfrm>
            <a:off x="579422" y="2104006"/>
            <a:ext cx="517858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+mn-ea"/>
              </a:defRPr>
            </a:lvl1pPr>
          </a:lstStyle>
          <a:p>
            <a:r>
              <a:rPr lang="zh-TW" altLang="vi-VN" dirty="0">
                <a:sym typeface="+mn-ea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+mn-ea"/>
              </a:rPr>
              <a:t>D</a:t>
            </a:r>
            <a:r>
              <a:rPr lang="zh-TW" altLang="vi-VN" dirty="0">
                <a:solidFill>
                  <a:srgbClr val="FF0000"/>
                </a:solidFill>
                <a:sym typeface="+mn-ea"/>
              </a:rPr>
              <a:t>ifficulty rating</a:t>
            </a:r>
            <a:r>
              <a:rPr lang="zh-TW" altLang="vi-VN" dirty="0">
                <a:solidFill>
                  <a:srgbClr val="FF0000"/>
                </a:solidFill>
                <a:latin typeface="+mj-lt"/>
                <a:sym typeface="+mn-ea"/>
              </a:rPr>
              <a:t>技術難度</a:t>
            </a:r>
            <a:r>
              <a:rPr lang="zh-TW" altLang="vi-VN" dirty="0">
                <a:latin typeface="+mj-lt"/>
                <a:sym typeface="+mn-ea"/>
              </a:rPr>
              <a:t>：🌟</a:t>
            </a:r>
            <a:r>
              <a:rPr lang="zh-TW" altLang="vi-VN">
                <a:latin typeface="+mj-lt"/>
                <a:sym typeface="+mn-ea"/>
              </a:rPr>
              <a:t>🌟</a:t>
            </a:r>
            <a:r>
              <a:rPr lang="zh-TW" altLang="vi-VN" smtClean="0">
                <a:latin typeface="+mj-lt"/>
                <a:sym typeface="+mn-ea"/>
              </a:rPr>
              <a:t>🌟</a:t>
            </a:r>
            <a:endParaRPr lang="zh-TW" altLang="vi-VN" dirty="0">
              <a:latin typeface="+mj-lt"/>
              <a:sym typeface="+mn-ea"/>
            </a:endParaRPr>
          </a:p>
        </p:txBody>
      </p:sp>
      <p:sp>
        <p:nvSpPr>
          <p:cNvPr id="6" name="文字方塊 10"/>
          <p:cNvSpPr txBox="1"/>
          <p:nvPr/>
        </p:nvSpPr>
        <p:spPr>
          <a:xfrm>
            <a:off x="6654419" y="2078548"/>
            <a:ext cx="509868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+mn-ea"/>
              </a:defRPr>
            </a:lvl1pPr>
          </a:lstStyle>
          <a:p>
            <a:r>
              <a:rPr lang="zh-TW" altLang="vi-VN" dirty="0">
                <a:sym typeface="+mn-ea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+mn-ea"/>
              </a:rPr>
              <a:t>D</a:t>
            </a:r>
            <a:r>
              <a:rPr lang="zh-TW" altLang="vi-VN" dirty="0">
                <a:solidFill>
                  <a:srgbClr val="FF0000"/>
                </a:solidFill>
                <a:sym typeface="+mn-ea"/>
              </a:rPr>
              <a:t>ifficulty rating技術難度</a:t>
            </a:r>
            <a:r>
              <a:rPr lang="zh-TW" altLang="vi-VN" dirty="0">
                <a:latin typeface="+mj-lt"/>
                <a:sym typeface="+mn-ea"/>
              </a:rPr>
              <a:t>：</a:t>
            </a:r>
            <a:r>
              <a:rPr lang="zh-TW" altLang="vi-VN">
                <a:latin typeface="+mj-lt"/>
                <a:sym typeface="+mn-ea"/>
              </a:rPr>
              <a:t>🌟</a:t>
            </a:r>
            <a:r>
              <a:rPr lang="zh-TW" altLang="vi-VN" smtClean="0">
                <a:latin typeface="+mj-lt"/>
                <a:sym typeface="+mn-ea"/>
              </a:rPr>
              <a:t>🌟</a:t>
            </a:r>
            <a:endParaRPr lang="zh-TW" altLang="vi-VN" dirty="0">
              <a:latin typeface="+mj-lt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7983" y="6529548"/>
            <a:ext cx="55114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vi-VN" sz="14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</a:t>
            </a:r>
            <a:r>
              <a:rPr lang="zh-TW" altLang="vi-VN" sz="14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lans for next week下週計</a:t>
            </a:r>
            <a:r>
              <a:rPr lang="zh-TW" altLang="vi-VN" sz="1400" b="1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劃</a:t>
            </a:r>
            <a:r>
              <a:rPr lang="zh-TW" altLang="vi-VN" sz="140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</a:t>
            </a:r>
            <a:r>
              <a:rPr lang="zh-CN" altLang="en-US" sz="140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请各位主管签核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9130" y="982472"/>
            <a:ext cx="385233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vi-VN" b="1" dirty="0">
                <a:solidFill>
                  <a:srgbClr val="FF0000"/>
                </a:solidFill>
                <a:latin typeface="+mn-ea"/>
                <a:sym typeface="+mn-ea"/>
              </a:rPr>
              <a:t>本周</a:t>
            </a:r>
            <a:r>
              <a:rPr lang="zh-TW" altLang="vi-VN" b="1">
                <a:solidFill>
                  <a:srgbClr val="FF0000"/>
                </a:solidFill>
                <a:latin typeface="+mn-ea"/>
                <a:sym typeface="+mn-ea"/>
              </a:rPr>
              <a:t>共</a:t>
            </a:r>
            <a:r>
              <a:rPr lang="zh-TW" altLang="vi-VN" b="1" smtClean="0">
                <a:solidFill>
                  <a:srgbClr val="FF0000"/>
                </a:solidFill>
                <a:latin typeface="+mn-ea"/>
                <a:sym typeface="+mn-ea"/>
              </a:rPr>
              <a:t>有</a:t>
            </a:r>
            <a:r>
              <a:rPr lang="en-US" altLang="zh-TW" b="1" smtClean="0">
                <a:solidFill>
                  <a:srgbClr val="FF0000"/>
                </a:solidFill>
                <a:latin typeface="+mn-ea"/>
                <a:sym typeface="+mn-ea"/>
              </a:rPr>
              <a:t>3</a:t>
            </a:r>
            <a:r>
              <a:rPr lang="zh-TW" altLang="vi-VN" b="1" smtClean="0">
                <a:solidFill>
                  <a:srgbClr val="FF0000"/>
                </a:solidFill>
                <a:latin typeface="+mn-ea"/>
                <a:sym typeface="+mn-ea"/>
              </a:rPr>
              <a:t>星</a:t>
            </a:r>
            <a:r>
              <a:rPr lang="zh-TW" altLang="vi-VN" b="1">
                <a:solidFill>
                  <a:srgbClr val="FF0000"/>
                </a:solidFill>
                <a:latin typeface="+mn-ea"/>
                <a:sym typeface="+mn-ea"/>
              </a:rPr>
              <a:t>难</a:t>
            </a:r>
            <a:r>
              <a:rPr lang="zh-TW" altLang="vi-VN" b="1" smtClean="0">
                <a:solidFill>
                  <a:srgbClr val="FF0000"/>
                </a:solidFill>
                <a:latin typeface="+mn-ea"/>
                <a:sym typeface="+mn-ea"/>
              </a:rPr>
              <a:t>点</a:t>
            </a:r>
            <a:r>
              <a:rPr lang="en-US" altLang="zh-TW" b="1" smtClean="0">
                <a:solidFill>
                  <a:srgbClr val="FF0000"/>
                </a:solidFill>
                <a:latin typeface="+mn-ea"/>
                <a:sym typeface="+mn-ea"/>
              </a:rPr>
              <a:t>1</a:t>
            </a:r>
            <a:r>
              <a:rPr lang="zh-TW" altLang="vi-VN" b="1" smtClean="0">
                <a:solidFill>
                  <a:srgbClr val="FF0000"/>
                </a:solidFill>
                <a:latin typeface="+mn-ea"/>
                <a:sym typeface="+mn-ea"/>
              </a:rPr>
              <a:t>个</a:t>
            </a:r>
            <a:r>
              <a:rPr lang="en-US" altLang="zh-TW" b="1">
                <a:solidFill>
                  <a:srgbClr val="FF0000"/>
                </a:solidFill>
                <a:latin typeface="+mn-ea"/>
                <a:sym typeface="+mn-ea"/>
              </a:rPr>
              <a:t>, </a:t>
            </a:r>
            <a:r>
              <a:rPr lang="en-US" altLang="zh-TW" b="1" smtClean="0">
                <a:solidFill>
                  <a:srgbClr val="FF0000"/>
                </a:solidFill>
                <a:latin typeface="+mn-ea"/>
                <a:sym typeface="+mn-ea"/>
              </a:rPr>
              <a:t>2</a:t>
            </a:r>
            <a:r>
              <a:rPr lang="zh-TW" altLang="vi-VN" b="1" smtClean="0">
                <a:solidFill>
                  <a:srgbClr val="FF0000"/>
                </a:solidFill>
                <a:latin typeface="+mn-ea"/>
                <a:sym typeface="+mn-ea"/>
              </a:rPr>
              <a:t>星</a:t>
            </a:r>
            <a:r>
              <a:rPr lang="zh-TW" altLang="vi-VN" b="1">
                <a:solidFill>
                  <a:srgbClr val="FF0000"/>
                </a:solidFill>
                <a:latin typeface="+mn-ea"/>
                <a:sym typeface="+mn-ea"/>
              </a:rPr>
              <a:t>难</a:t>
            </a:r>
            <a:r>
              <a:rPr lang="zh-TW" altLang="vi-VN" b="1">
                <a:solidFill>
                  <a:srgbClr val="FF0000"/>
                </a:solidFill>
                <a:latin typeface="+mn-ea"/>
                <a:sym typeface="+mn-ea"/>
              </a:rPr>
              <a:t>点</a:t>
            </a:r>
            <a:r>
              <a:rPr lang="en-US" altLang="zh-TW" b="1" smtClean="0">
                <a:solidFill>
                  <a:srgbClr val="FF0000"/>
                </a:solidFill>
                <a:latin typeface="+mn-ea"/>
                <a:sym typeface="+mn-ea"/>
              </a:rPr>
              <a:t>1</a:t>
            </a:r>
            <a:r>
              <a:rPr lang="zh-TW" altLang="vi-VN" b="1" smtClean="0">
                <a:solidFill>
                  <a:srgbClr val="FF0000"/>
                </a:solidFill>
                <a:latin typeface="+mn-ea"/>
                <a:sym typeface="+mn-ea"/>
              </a:rPr>
              <a:t>个</a:t>
            </a:r>
            <a:r>
              <a:rPr lang="zh-TW" altLang="vi-VN" b="1" smtClean="0">
                <a:solidFill>
                  <a:srgbClr val="FF0000"/>
                </a:solidFill>
                <a:latin typeface="+mn-ea"/>
                <a:sym typeface="+mn-ea"/>
              </a:rPr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標題 1"/>
          <p:cNvSpPr txBox="1"/>
          <p:nvPr/>
        </p:nvSpPr>
        <p:spPr>
          <a:xfrm>
            <a:off x="6009384" y="307340"/>
            <a:ext cx="5716562" cy="54864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2800" b="0" kern="1200" dirty="0">
                <a:solidFill>
                  <a:schemeClr val="tx1"/>
                </a:solidFill>
                <a:latin typeface="Arial" panose="020B0604020202090204" pitchFamily="34" charset="0"/>
                <a:ea typeface="微軟正黑體" panose="020B0604030504040204" pitchFamily="34" charset="-120"/>
                <a:cs typeface="Arial" panose="020B0604020202090204" pitchFamily="34" charset="0"/>
              </a:defRPr>
            </a:lvl1pPr>
          </a:lstStyle>
          <a:p>
            <a:pPr algn="r"/>
            <a:r>
              <a:rPr lang="en-US" altLang="zh-TW" sz="320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Owner</a:t>
            </a:r>
            <a:r>
              <a:rPr lang="en-US" sz="320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en-US" altLang="zh-TW" sz="320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AI</a:t>
            </a:r>
            <a:r>
              <a:rPr lang="zh-TW" altLang="en-US" sz="320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算法课长</a:t>
            </a:r>
            <a:r>
              <a:rPr lang="zh-TW" altLang="en-US" sz="3200">
                <a:latin typeface="思源黑体 CN Heavy" panose="020B0A00000000000000" pitchFamily="34" charset="-122"/>
                <a:ea typeface="宋体" charset="0"/>
              </a:rPr>
              <a:t>：何明</a:t>
            </a:r>
            <a:r>
              <a:rPr lang="zh-TW" altLang="en-US" sz="3200" b="1">
                <a:latin typeface="思源黑体 CN Heavy" panose="020B0A00000000000000" pitchFamily="34" charset="-122"/>
                <a:ea typeface="宋体" charset="0"/>
              </a:rPr>
              <a:t>荀</a:t>
            </a:r>
            <a:endParaRPr lang="zh-TW" altLang="en-US" sz="3200" b="1" dirty="0">
              <a:latin typeface="思源黑体 CN Heavy" panose="020B0A00000000000000" pitchFamily="34" charset="-122"/>
              <a:ea typeface="宋体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35335"/>
          <a:stretch/>
        </p:blipFill>
        <p:spPr>
          <a:xfrm>
            <a:off x="6877338" y="5005535"/>
            <a:ext cx="2170602" cy="12787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763" y="5005535"/>
            <a:ext cx="1917539" cy="1270429"/>
          </a:xfrm>
          <a:prstGeom prst="rect">
            <a:avLst/>
          </a:prstGeom>
        </p:spPr>
      </p:pic>
      <p:sp>
        <p:nvSpPr>
          <p:cNvPr id="26" name="矩形 13"/>
          <p:cNvSpPr/>
          <p:nvPr/>
        </p:nvSpPr>
        <p:spPr>
          <a:xfrm>
            <a:off x="6321030" y="6529548"/>
            <a:ext cx="55114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vi-VN" sz="14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</a:t>
            </a:r>
            <a:r>
              <a:rPr lang="zh-TW" altLang="vi-VN" sz="14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lans for next week下週計</a:t>
            </a:r>
            <a:r>
              <a:rPr lang="zh-TW" altLang="vi-VN" sz="1400" b="1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劃</a:t>
            </a:r>
            <a:r>
              <a:rPr lang="zh-TW" altLang="vi-VN" sz="140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</a:t>
            </a:r>
            <a:r>
              <a:rPr lang="en-US" altLang="zh-TW" sz="140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Inference </a:t>
            </a:r>
            <a:r>
              <a:rPr lang="en-US" altLang="zh-CN" sz="140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codes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Fii PPT 更新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Fii PPT 更新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ii PPT 更新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339</Words>
  <Application>Microsoft Office PowerPoint</Application>
  <PresentationFormat>Widescreen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3</vt:i4>
      </vt:variant>
    </vt:vector>
  </HeadingPairs>
  <TitlesOfParts>
    <vt:vector size="34" baseType="lpstr">
      <vt:lpstr>Century Gothic</vt:lpstr>
      <vt:lpstr>等线</vt:lpstr>
      <vt:lpstr>等线 Light</vt:lpstr>
      <vt:lpstr>微軟正黑體</vt:lpstr>
      <vt:lpstr>微軟正黑體</vt:lpstr>
      <vt:lpstr>Microsoft JhengHei UI</vt:lpstr>
      <vt:lpstr>Microsoft YaHei</vt:lpstr>
      <vt:lpstr>Microsoft YaHei</vt:lpstr>
      <vt:lpstr>新細明體</vt:lpstr>
      <vt:lpstr>黑体</vt:lpstr>
      <vt:lpstr>宋体</vt:lpstr>
      <vt:lpstr>思源黑体 CN Heavy</vt:lpstr>
      <vt:lpstr>思源黑体 CN Normal</vt:lpstr>
      <vt:lpstr>思源黑体 CN Regular</vt:lpstr>
      <vt:lpstr>Arial</vt:lpstr>
      <vt:lpstr>Calibri</vt:lpstr>
      <vt:lpstr>Calibri Light</vt:lpstr>
      <vt:lpstr>Times New Roman</vt:lpstr>
      <vt:lpstr>Wingdings</vt:lpstr>
      <vt:lpstr>Office 主题​​</vt:lpstr>
      <vt:lpstr>16_Office 主题​​</vt:lpstr>
      <vt:lpstr>Fii PPT 更新模板</vt:lpstr>
      <vt:lpstr>2_Office 佈景主題</vt:lpstr>
      <vt:lpstr>2_Office 主题​​</vt:lpstr>
      <vt:lpstr>1_Office 主题​​</vt:lpstr>
      <vt:lpstr>3_Office 主题​​</vt:lpstr>
      <vt:lpstr>4_Office 主题​​</vt:lpstr>
      <vt:lpstr>5_Office 主题​​</vt:lpstr>
      <vt:lpstr>6_Office 主题​​</vt:lpstr>
      <vt:lpstr>1_Fii PPT 更新模板</vt:lpstr>
      <vt:lpstr>2_Fii PPT 更新模板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ZMY</dc:creator>
  <cp:lastModifiedBy>Admin</cp:lastModifiedBy>
  <cp:revision>1254</cp:revision>
  <cp:lastPrinted>2023-10-14T02:28:34Z</cp:lastPrinted>
  <dcterms:created xsi:type="dcterms:W3CDTF">2023-10-14T02:28:34Z</dcterms:created>
  <dcterms:modified xsi:type="dcterms:W3CDTF">2023-10-14T10:20:12Z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