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364" r:id="rId2"/>
    <p:sldId id="410" r:id="rId3"/>
    <p:sldId id="369" r:id="rId4"/>
    <p:sldId id="397" r:id="rId5"/>
    <p:sldId id="398" r:id="rId6"/>
    <p:sldId id="370" r:id="rId7"/>
    <p:sldId id="371" r:id="rId8"/>
    <p:sldId id="403" r:id="rId9"/>
    <p:sldId id="319" r:id="rId10"/>
    <p:sldId id="402" r:id="rId11"/>
    <p:sldId id="405" r:id="rId12"/>
    <p:sldId id="374" r:id="rId13"/>
    <p:sldId id="375" r:id="rId14"/>
    <p:sldId id="404" r:id="rId15"/>
    <p:sldId id="412" r:id="rId16"/>
    <p:sldId id="411" r:id="rId17"/>
    <p:sldId id="413" r:id="rId18"/>
    <p:sldId id="401" r:id="rId19"/>
    <p:sldId id="399" r:id="rId20"/>
    <p:sldId id="414" r:id="rId21"/>
    <p:sldId id="407" r:id="rId22"/>
    <p:sldId id="408" r:id="rId23"/>
    <p:sldId id="409" r:id="rId24"/>
  </p:sldIdLst>
  <p:sldSz cx="9144000" cy="6858000" type="screen4x3"/>
  <p:notesSz cx="6807200" cy="9939338"/>
  <p:defaultTextStyle>
    <a:defPPr>
      <a:defRPr lang="vi"/>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84B93"/>
    <a:srgbClr val="E7F0FA"/>
    <a:srgbClr val="CDDFF1"/>
    <a:srgbClr val="09529D"/>
    <a:srgbClr val="EEF5FC"/>
    <a:srgbClr val="D6E6F4"/>
    <a:srgbClr val="08306B"/>
    <a:srgbClr val="105BA4"/>
    <a:srgbClr val="083C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307" autoAdjust="0"/>
  </p:normalViewPr>
  <p:slideViewPr>
    <p:cSldViewPr>
      <p:cViewPr varScale="1">
        <p:scale>
          <a:sx n="112" d="100"/>
          <a:sy n="112" d="100"/>
        </p:scale>
        <p:origin x="13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DC7D8F4-6A1B-13A5-0CA2-1AD389AE1695}"/>
              </a:ext>
            </a:extLst>
          </p:cNvPr>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新細明體" pitchFamily="18" charset="-120"/>
              </a:defRPr>
            </a:lvl1pPr>
          </a:lstStyle>
          <a:p>
            <a:pPr>
              <a:defRPr/>
            </a:pPr>
            <a:endParaRPr lang="en-US" altLang="zh-TW"/>
          </a:p>
        </p:txBody>
      </p:sp>
      <p:sp>
        <p:nvSpPr>
          <p:cNvPr id="47107" name="Rectangle 3">
            <a:extLst>
              <a:ext uri="{FF2B5EF4-FFF2-40B4-BE49-F238E27FC236}">
                <a16:creationId xmlns:a16="http://schemas.microsoft.com/office/drawing/2014/main" id="{46BA4CB1-14AA-FF5E-46FD-DF50D2EEC8A4}"/>
              </a:ext>
            </a:extLst>
          </p:cNvPr>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新細明體" pitchFamily="18" charset="-120"/>
              </a:defRPr>
            </a:lvl1pPr>
          </a:lstStyle>
          <a:p>
            <a:pPr>
              <a:defRPr/>
            </a:pPr>
            <a:fld id="{13B67DC4-8B55-49B9-B868-F3724EBCFC00}" type="datetimeFigureOut">
              <a:rPr lang="zh-TW" altLang="en-US"/>
              <a:pPr>
                <a:defRPr/>
              </a:pPr>
              <a:t>2023/10/14</a:t>
            </a:fld>
            <a:endParaRPr lang="en-US" altLang="zh-TW"/>
          </a:p>
        </p:txBody>
      </p:sp>
      <p:sp>
        <p:nvSpPr>
          <p:cNvPr id="17412" name="Rectangle 4">
            <a:extLst>
              <a:ext uri="{FF2B5EF4-FFF2-40B4-BE49-F238E27FC236}">
                <a16:creationId xmlns:a16="http://schemas.microsoft.com/office/drawing/2014/main" id="{F77AD160-21EE-5BA3-7E4B-C7EF47A054B6}"/>
              </a:ext>
            </a:extLst>
          </p:cNvPr>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a:extLst>
              <a:ext uri="{FF2B5EF4-FFF2-40B4-BE49-F238E27FC236}">
                <a16:creationId xmlns:a16="http://schemas.microsoft.com/office/drawing/2014/main" id="{0C3D03A6-B918-CCA1-9FE3-19F38C675E4A}"/>
              </a:ext>
            </a:extLst>
          </p:cNvPr>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vi" altLang="en-US" noProof="0"/>
              <a:t>Nhấp để chỉnh sửa bản gốc</a:t>
            </a:r>
          </a:p>
          <a:p>
            <a:pPr lvl="1"/>
            <a:r>
              <a:rPr lang="vi" altLang="en-US" noProof="0"/>
              <a:t>Tầng hai</a:t>
            </a:r>
          </a:p>
          <a:p>
            <a:pPr lvl="2"/>
            <a:r>
              <a:rPr lang="vi" altLang="en-US" noProof="0"/>
              <a:t>tầng thứ ba</a:t>
            </a:r>
          </a:p>
          <a:p>
            <a:pPr lvl="3"/>
            <a:r>
              <a:rPr lang="vi" altLang="en-US" noProof="0"/>
              <a:t>tầng bốn</a:t>
            </a:r>
          </a:p>
          <a:p>
            <a:pPr lvl="4"/>
            <a:r>
              <a:rPr lang="vi" altLang="en-US" noProof="0"/>
              <a:t>tầng thứ năm</a:t>
            </a:r>
          </a:p>
        </p:txBody>
      </p:sp>
      <p:sp>
        <p:nvSpPr>
          <p:cNvPr id="47110" name="Rectangle 6">
            <a:extLst>
              <a:ext uri="{FF2B5EF4-FFF2-40B4-BE49-F238E27FC236}">
                <a16:creationId xmlns:a16="http://schemas.microsoft.com/office/drawing/2014/main" id="{629FD251-B452-F4D9-AAB5-AD32E6B985FB}"/>
              </a:ext>
            </a:extLst>
          </p:cNvPr>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新細明體" pitchFamily="18" charset="-120"/>
              </a:defRPr>
            </a:lvl1pPr>
          </a:lstStyle>
          <a:p>
            <a:pPr>
              <a:defRPr/>
            </a:pPr>
            <a:endParaRPr lang="en-US" altLang="zh-TW"/>
          </a:p>
        </p:txBody>
      </p:sp>
      <p:sp>
        <p:nvSpPr>
          <p:cNvPr id="47111" name="Rectangle 7">
            <a:extLst>
              <a:ext uri="{FF2B5EF4-FFF2-40B4-BE49-F238E27FC236}">
                <a16:creationId xmlns:a16="http://schemas.microsoft.com/office/drawing/2014/main" id="{4D1D8710-8D2F-7125-2E72-1C02C29A18D5}"/>
              </a:ext>
            </a:extLst>
          </p:cNvPr>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52678B48-46E1-4E36-BF51-E08A69A5B553}" type="slidenum">
              <a:rPr lang="zh-TW" altLang="en-US"/>
              <a:pPr/>
              <a:t>‹#›</a:t>
            </a:fld>
            <a:endParaRPr lang="en-US" altLang="zh-TW"/>
          </a:p>
        </p:txBody>
      </p:sp>
    </p:spTree>
    <p:extLst>
      <p:ext uri="{BB962C8B-B14F-4D97-AF65-F5344CB8AC3E}">
        <p14:creationId xmlns:p14="http://schemas.microsoft.com/office/powerpoint/2010/main" val="1871155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683512373"/>
      </p:ext>
    </p:extLst>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29864970"/>
      </p:ext>
    </p:extLst>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5825404"/>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532871056"/>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647653487"/>
      </p:ext>
    </p:extLst>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02744926"/>
      </p:ext>
    </p:extLst>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531144548"/>
      </p:ext>
    </p:extLst>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Tree>
    <p:extLst>
      <p:ext uri="{BB962C8B-B14F-4D97-AF65-F5344CB8AC3E}">
        <p14:creationId xmlns:p14="http://schemas.microsoft.com/office/powerpoint/2010/main" val="3295858928"/>
      </p:ext>
    </p:extLst>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080438"/>
      </p:ext>
    </p:extLst>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453126504"/>
      </p:ext>
    </p:extLst>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764490780"/>
      </p:ext>
    </p:extLst>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8B0722D-C29F-776B-8A82-EA077FA1825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vi" altLang="en-US" dirty="0"/>
              <a:t>Nhấp để chỉnh sửa bản gốc</a:t>
            </a:r>
          </a:p>
          <a:p>
            <a:pPr lvl="1"/>
            <a:r>
              <a:rPr lang="vi" altLang="en-US" dirty="0"/>
              <a:t>Tầng hai</a:t>
            </a:r>
          </a:p>
          <a:p>
            <a:pPr lvl="2"/>
            <a:r>
              <a:rPr lang="vi" altLang="en-US" dirty="0"/>
              <a:t>tầng thứ ba</a:t>
            </a:r>
          </a:p>
          <a:p>
            <a:pPr lvl="3"/>
            <a:r>
              <a:rPr lang="vi" altLang="en-US" dirty="0"/>
              <a:t>tầng bốn</a:t>
            </a:r>
          </a:p>
          <a:p>
            <a:pPr lvl="4"/>
            <a:r>
              <a:rPr lang="vi" altLang="en-US" dirty="0"/>
              <a:t>tầng thứ năm</a:t>
            </a:r>
          </a:p>
        </p:txBody>
      </p:sp>
      <p:sp>
        <p:nvSpPr>
          <p:cNvPr id="36867" name="Rectangle 3">
            <a:extLst>
              <a:ext uri="{FF2B5EF4-FFF2-40B4-BE49-F238E27FC236}">
                <a16:creationId xmlns:a16="http://schemas.microsoft.com/office/drawing/2014/main" id="{47C57383-68E5-41C8-A794-14C34E07E6F3}"/>
              </a:ext>
            </a:extLst>
          </p:cNvPr>
          <p:cNvSpPr>
            <a:spLocks noChangeArrowheads="1"/>
          </p:cNvSpPr>
          <p:nvPr/>
        </p:nvSpPr>
        <p:spPr bwMode="auto">
          <a:xfrm>
            <a:off x="6804248" y="6416933"/>
            <a:ext cx="2133600" cy="413008"/>
          </a:xfrm>
          <a:prstGeom prst="rect">
            <a:avLst/>
          </a:prstGeom>
          <a:noFill/>
          <a:ln w="9525">
            <a:noFill/>
            <a:miter lim="800000"/>
            <a:headEnd/>
            <a:tailEnd/>
          </a:ln>
          <a:effec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C7346A5B-8A6C-4EE0-8F3A-B63F1FA19317}" type="slidenum">
              <a:rPr lang="zh-TW" altLang="en-US" sz="1400"/>
              <a:pPr algn="r" eaLnBrk="1" hangingPunct="1"/>
              <a:t>‹#›</a:t>
            </a:fld>
            <a:endParaRPr lang="en-US" altLang="zh-TW" sz="1400"/>
          </a:p>
        </p:txBody>
      </p:sp>
      <p:sp>
        <p:nvSpPr>
          <p:cNvPr id="36868" name="Rectangle 4">
            <a:extLst>
              <a:ext uri="{FF2B5EF4-FFF2-40B4-BE49-F238E27FC236}">
                <a16:creationId xmlns:a16="http://schemas.microsoft.com/office/drawing/2014/main" id="{91983628-F21E-AE96-6EF1-3A2BDC2CAB26}"/>
              </a:ext>
            </a:extLst>
          </p:cNvPr>
          <p:cNvSpPr>
            <a:spLocks noChangeArrowheads="1"/>
          </p:cNvSpPr>
          <p:nvPr/>
        </p:nvSpPr>
        <p:spPr bwMode="auto">
          <a:xfrm>
            <a:off x="468313" y="620713"/>
            <a:ext cx="9144000" cy="993775"/>
          </a:xfrm>
          <a:prstGeom prst="rect">
            <a:avLst/>
          </a:prstGeom>
          <a:noFill/>
          <a:ln w="9525">
            <a:noFill/>
            <a:miter lim="800000"/>
            <a:headEnd/>
            <a:tailEnd/>
          </a:ln>
          <a:effectLst/>
        </p:spPr>
        <p:txBody>
          <a:bodyPr wrap="none" lIns="73025" tIns="36512" rIns="73025" bIns="36512" anchor="ctr"/>
          <a:lstStyle/>
          <a:p>
            <a:pPr>
              <a:defRPr/>
            </a:pPr>
            <a:endParaRPr lang="zh-TW" altLang="en-US">
              <a:latin typeface="Arial" charset="0"/>
            </a:endParaRPr>
          </a:p>
        </p:txBody>
      </p:sp>
      <p:sp>
        <p:nvSpPr>
          <p:cNvPr id="36870" name="Rectangle 6">
            <a:extLst>
              <a:ext uri="{FF2B5EF4-FFF2-40B4-BE49-F238E27FC236}">
                <a16:creationId xmlns:a16="http://schemas.microsoft.com/office/drawing/2014/main" id="{EB55EA52-5FCD-0B2C-697F-4F4F9454115F}"/>
              </a:ext>
            </a:extLst>
          </p:cNvPr>
          <p:cNvSpPr>
            <a:spLocks noChangeArrowheads="1"/>
          </p:cNvSpPr>
          <p:nvPr/>
        </p:nvSpPr>
        <p:spPr bwMode="auto">
          <a:xfrm>
            <a:off x="7677150" y="6324600"/>
            <a:ext cx="2228850" cy="533400"/>
          </a:xfrm>
          <a:prstGeom prst="rect">
            <a:avLst/>
          </a:prstGeom>
          <a:noFill/>
          <a:ln w="9525">
            <a:noFill/>
            <a:miter lim="800000"/>
            <a:headEnd/>
            <a:tailEnd/>
          </a:ln>
          <a:effectLst/>
        </p:spPr>
        <p:txBody>
          <a:bodyPr/>
          <a:lstStyle/>
          <a:p>
            <a:pPr algn="r">
              <a:spcBef>
                <a:spcPct val="50000"/>
              </a:spcBef>
              <a:defRPr/>
            </a:pPr>
            <a:endParaRPr kumimoji="0" lang="zh-TW" altLang="en-US" sz="1400">
              <a:solidFill>
                <a:schemeClr val="tx2"/>
              </a:solidFill>
              <a:latin typeface="Tahoma" pitchFamily="34" charset="0"/>
              <a:ea typeface="標楷體" pitchFamily="65" charset="-120"/>
            </a:endParaRPr>
          </a:p>
        </p:txBody>
      </p:sp>
      <p:sp>
        <p:nvSpPr>
          <p:cNvPr id="36871" name="Text Box 7">
            <a:extLst>
              <a:ext uri="{FF2B5EF4-FFF2-40B4-BE49-F238E27FC236}">
                <a16:creationId xmlns:a16="http://schemas.microsoft.com/office/drawing/2014/main" id="{BD7B3930-6241-90FA-82E0-D0DBFACF1D1B}"/>
              </a:ext>
            </a:extLst>
          </p:cNvPr>
          <p:cNvSpPr txBox="1">
            <a:spLocks noChangeArrowheads="1"/>
          </p:cNvSpPr>
          <p:nvPr/>
        </p:nvSpPr>
        <p:spPr bwMode="auto">
          <a:xfrm>
            <a:off x="3276600" y="6645275"/>
            <a:ext cx="2997200" cy="184666"/>
          </a:xfrm>
          <a:prstGeom prst="rect">
            <a:avLst/>
          </a:prstGeom>
          <a:noFill/>
          <a:ln w="9525">
            <a:noFill/>
            <a:miter lim="800000"/>
            <a:headEnd/>
            <a:tailEnd/>
          </a:ln>
          <a:effectLst/>
        </p:spPr>
        <p:txBody>
          <a:bodyPr lIns="0" tIns="0" rIns="0" bIns="0">
            <a:spAutoFit/>
            <a:flatTx/>
          </a:bodyPr>
          <a:lstStyle/>
          <a:p>
            <a:pPr algn="ctr" defTabSz="1019175">
              <a:spcBef>
                <a:spcPct val="50000"/>
              </a:spcBef>
              <a:defRPr/>
            </a:pPr>
            <a:r>
              <a:rPr kumimoji="0" lang="zh-TW" altLang="en-US" sz="1200" b="1" dirty="0">
                <a:solidFill>
                  <a:schemeClr val="tx2"/>
                </a:solidFill>
                <a:latin typeface="Tahoma" pitchFamily="34" charset="0"/>
                <a:ea typeface="標楷體" pitchFamily="65" charset="-120"/>
              </a:rPr>
              <a:t>- </a:t>
            </a:r>
            <a:r>
              <a:rPr kumimoji="0" lang="en-US" altLang="zh-TW" sz="1200" b="1" dirty="0">
                <a:solidFill>
                  <a:schemeClr val="tx2"/>
                </a:solidFill>
                <a:latin typeface="Tahoma" pitchFamily="34" charset="0"/>
                <a:ea typeface="標楷體" pitchFamily="65" charset="-120"/>
              </a:rPr>
              <a:t>Proprietary &amp; Confidential -</a:t>
            </a:r>
          </a:p>
        </p:txBody>
      </p:sp>
      <p:sp>
        <p:nvSpPr>
          <p:cNvPr id="2056" name="Rectangle 8">
            <a:extLst>
              <a:ext uri="{FF2B5EF4-FFF2-40B4-BE49-F238E27FC236}">
                <a16:creationId xmlns:a16="http://schemas.microsoft.com/office/drawing/2014/main" id="{FECA18FA-159E-E9B4-5AE1-C296C3BF0F10}"/>
              </a:ext>
            </a:extLst>
          </p:cNvPr>
          <p:cNvSpPr>
            <a:spLocks noGrp="1" noChangeArrowheads="1"/>
          </p:cNvSpPr>
          <p:nvPr>
            <p:ph type="title"/>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vi" altLang="en-US"/>
              <a:t>Nhấp để chỉnh sửa kiểu tiêu đề chính</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ransition>
    <p:cut/>
  </p:transition>
  <p:txStyles>
    <p:title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ng-xun.he@mail.foxconn.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A306E32-E196-C4C3-E033-2B0FE351FE79}"/>
              </a:ext>
            </a:extLst>
          </p:cNvPr>
          <p:cNvSpPr>
            <a:spLocks noChangeArrowheads="1"/>
          </p:cNvSpPr>
          <p:nvPr/>
        </p:nvSpPr>
        <p:spPr bwMode="auto">
          <a:xfrm>
            <a:off x="683568" y="852611"/>
            <a:ext cx="7920879"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3200"/>
              <a:t>A driver behavior monitoring system using body part coordinates and AIGC</a:t>
            </a:r>
          </a:p>
        </p:txBody>
      </p:sp>
      <p:sp>
        <p:nvSpPr>
          <p:cNvPr id="3" name="Rectangle 4">
            <a:extLst>
              <a:ext uri="{FF2B5EF4-FFF2-40B4-BE49-F238E27FC236}">
                <a16:creationId xmlns:a16="http://schemas.microsoft.com/office/drawing/2014/main" id="{B3289474-AD03-8253-E02D-74147D5D3375}"/>
              </a:ext>
            </a:extLst>
          </p:cNvPr>
          <p:cNvSpPr>
            <a:spLocks noChangeArrowheads="1"/>
          </p:cNvSpPr>
          <p:nvPr/>
        </p:nvSpPr>
        <p:spPr bwMode="auto">
          <a:xfrm>
            <a:off x="683568" y="3645024"/>
            <a:ext cx="777304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spcBef>
                <a:spcPct val="20000"/>
              </a:spcBef>
            </a:pPr>
            <a:r>
              <a:rPr lang="en-US" altLang="en-US" sz="2000">
                <a:solidFill>
                  <a:srgbClr val="3333CC"/>
                </a:solidFill>
                <a:ea typeface="標楷體" pitchFamily="65" charset="-128"/>
              </a:rPr>
              <a:t>Authors: Ha Minh </a:t>
            </a:r>
            <a:r>
              <a:rPr lang="en-US" altLang="en-US" sz="2000" smtClean="0">
                <a:solidFill>
                  <a:srgbClr val="3333CC"/>
                </a:solidFill>
                <a:ea typeface="標楷體" pitchFamily="65" charset="-128"/>
              </a:rPr>
              <a:t>Tuan, </a:t>
            </a:r>
            <a:r>
              <a:rPr lang="en-US" altLang="en-US" sz="2000" smtClean="0">
                <a:solidFill>
                  <a:srgbClr val="3333CC"/>
                </a:solidFill>
                <a:ea typeface="標楷體" pitchFamily="65" charset="-128"/>
              </a:rPr>
              <a:t>Zhang </a:t>
            </a:r>
            <a:r>
              <a:rPr lang="en-US" altLang="en-US" sz="2000">
                <a:solidFill>
                  <a:srgbClr val="3333CC"/>
                </a:solidFill>
                <a:ea typeface="標楷體" pitchFamily="65" charset="-128"/>
              </a:rPr>
              <a:t>Ai Ping</a:t>
            </a:r>
            <a:endParaRPr lang="vi" altLang="en-US" sz="2000" smtClean="0">
              <a:solidFill>
                <a:srgbClr val="3333CC"/>
              </a:solidFill>
              <a:ea typeface="標楷體" pitchFamily="65" charset="-128"/>
            </a:endParaRPr>
          </a:p>
          <a:p>
            <a:pPr algn="ctr" eaLnBrk="1" hangingPunct="1">
              <a:spcBef>
                <a:spcPct val="20000"/>
              </a:spcBef>
            </a:pPr>
            <a:r>
              <a:rPr lang="en-US" altLang="en-US" sz="2000" smtClean="0">
                <a:ea typeface="標楷體" pitchFamily="65" charset="-128"/>
              </a:rPr>
              <a:t>Office: </a:t>
            </a:r>
            <a:r>
              <a:rPr lang="en-US" altLang="zh-TW" sz="2000" smtClean="0">
                <a:latin typeface="+mj-lt"/>
                <a:ea typeface="標楷體" pitchFamily="65" charset="-128"/>
              </a:rPr>
              <a:t>JBD</a:t>
            </a:r>
            <a:r>
              <a:rPr lang="zh-TW" altLang="en-US" sz="2000" smtClean="0">
                <a:latin typeface="+mj-lt"/>
                <a:ea typeface="標楷體" pitchFamily="65" charset="-128"/>
              </a:rPr>
              <a:t>越南製造二處</a:t>
            </a:r>
            <a:r>
              <a:rPr lang="en-US" altLang="zh-TW" sz="2000" smtClean="0">
                <a:latin typeface="+mj-lt"/>
                <a:ea typeface="標楷體" pitchFamily="65" charset="-128"/>
              </a:rPr>
              <a:t>AI</a:t>
            </a:r>
            <a:r>
              <a:rPr lang="zh-TW" altLang="en-US" sz="2000" smtClean="0">
                <a:latin typeface="+mj-lt"/>
                <a:ea typeface="標楷體" pitchFamily="65" charset="-128"/>
              </a:rPr>
              <a:t>部演算法課</a:t>
            </a:r>
            <a:endParaRPr lang="en-US" altLang="zh-TW" sz="2000" smtClean="0">
              <a:latin typeface="+mj-lt"/>
              <a:ea typeface="標楷體" pitchFamily="65" charset="-128"/>
            </a:endParaRPr>
          </a:p>
          <a:p>
            <a:pPr algn="ctr" eaLnBrk="1" hangingPunct="1">
              <a:spcBef>
                <a:spcPct val="20000"/>
              </a:spcBef>
            </a:pPr>
            <a:r>
              <a:rPr lang="vi" altLang="zh-TW" sz="2000" smtClean="0"/>
              <a:t>E-mail</a:t>
            </a:r>
            <a:r>
              <a:rPr lang="en-US" altLang="zh-TW" sz="2000"/>
              <a:t>: </a:t>
            </a:r>
            <a:r>
              <a:rPr lang="en-US" altLang="zh-TW" sz="2000" smtClean="0">
                <a:hlinkClick r:id="rId2"/>
              </a:rPr>
              <a:t>ming-xun.he@mail.foxconn.com</a:t>
            </a:r>
            <a:endParaRPr lang="en-US" altLang="zh-TW" sz="2000" smtClean="0"/>
          </a:p>
          <a:p>
            <a:pPr algn="ctr" eaLnBrk="1" hangingPunct="1">
              <a:spcBef>
                <a:spcPct val="20000"/>
              </a:spcBef>
            </a:pPr>
            <a:r>
              <a:rPr lang="en-US" altLang="zh-TW" sz="2000" smtClean="0">
                <a:ea typeface="標楷體" pitchFamily="65" charset="-128"/>
              </a:rPr>
              <a:t>Phone</a:t>
            </a:r>
            <a:r>
              <a:rPr lang="en-US" altLang="zh-TW" sz="2000">
                <a:ea typeface="標楷體" pitchFamily="65" charset="-128"/>
              </a:rPr>
              <a:t>: </a:t>
            </a:r>
            <a:r>
              <a:rPr lang="en-US" altLang="zh-TW" sz="2000" smtClean="0">
                <a:ea typeface="標楷體" pitchFamily="65" charset="-128"/>
              </a:rPr>
              <a:t>535-33853</a:t>
            </a:r>
            <a:endParaRPr lang="vi" altLang="zh-TW" sz="2000" dirty="0">
              <a:ea typeface="標楷體" pitchFamily="65" charset="-128"/>
            </a:endParaRPr>
          </a:p>
        </p:txBody>
      </p:sp>
    </p:spTree>
    <p:extLst>
      <p:ext uri="{BB962C8B-B14F-4D97-AF65-F5344CB8AC3E}">
        <p14:creationId xmlns:p14="http://schemas.microsoft.com/office/powerpoint/2010/main" val="4119733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746781" y="18628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3200" b="1"/>
              <a:t>Photos</a:t>
            </a:r>
            <a:endParaRPr lang="en-US" altLang="zh-TW" sz="3200" b="1" kern="0" dirty="0"/>
          </a:p>
        </p:txBody>
      </p:sp>
      <p:sp>
        <p:nvSpPr>
          <p:cNvPr id="9"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403648" y="4853178"/>
            <a:ext cx="5973802"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800" kern="0" smtClean="0">
                <a:latin typeface="+mj-lt"/>
              </a:rPr>
              <a:t>Image collection for driver drowsiness </a:t>
            </a:r>
            <a:r>
              <a:rPr lang="en-US" altLang="en-US" sz="1800" kern="0">
                <a:latin typeface="+mj-lt"/>
              </a:rPr>
              <a:t>detection </a:t>
            </a:r>
            <a:endParaRPr lang="en-US" altLang="zh-TW" sz="1800" kern="0" dirty="0">
              <a:latin typeface="+mj-lt"/>
            </a:endParaRPr>
          </a:p>
        </p:txBody>
      </p:sp>
      <p:sp>
        <p:nvSpPr>
          <p:cNvPr id="12"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618329" y="4204654"/>
            <a:ext cx="2193141"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(a) Normal status</a:t>
            </a:r>
            <a:endParaRPr lang="en-US" altLang="zh-TW" sz="1600" kern="0" dirty="0">
              <a:latin typeface="+mj-lt"/>
            </a:endParaRPr>
          </a:p>
        </p:txBody>
      </p:sp>
      <p:sp>
        <p:nvSpPr>
          <p:cNvPr id="22"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5004538" y="4205236"/>
            <a:ext cx="2193141"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(b) Drowsy</a:t>
            </a:r>
            <a:endParaRPr lang="en-US" altLang="zh-TW" sz="1600" kern="0" dirty="0">
              <a:latin typeface="+mj-lt"/>
            </a:endParaRP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91168" y="1412776"/>
            <a:ext cx="2619882" cy="2619882"/>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03648" y="1410154"/>
            <a:ext cx="2622504" cy="2622504"/>
          </a:xfrm>
          <a:prstGeom prst="rect">
            <a:avLst/>
          </a:prstGeom>
        </p:spPr>
      </p:pic>
    </p:spTree>
    <p:extLst>
      <p:ext uri="{BB962C8B-B14F-4D97-AF65-F5344CB8AC3E}">
        <p14:creationId xmlns:p14="http://schemas.microsoft.com/office/powerpoint/2010/main" val="2572807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746781" y="18628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3200" b="1"/>
              <a:t>Photos</a:t>
            </a:r>
            <a:endParaRPr lang="en-US" altLang="zh-TW" sz="3200" b="1" kern="0" dirty="0"/>
          </a:p>
        </p:txBody>
      </p:sp>
      <p:sp>
        <p:nvSpPr>
          <p:cNvPr id="9"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888512" y="5877272"/>
            <a:ext cx="5488938" cy="58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zh-TW" sz="1800" kern="0" smtClean="0">
                <a:latin typeface="+mj-lt"/>
              </a:rPr>
              <a:t>Illustration of the body model in the patent</a:t>
            </a:r>
            <a:endParaRPr lang="en-US" altLang="zh-TW" sz="1800" kern="0" dirty="0">
              <a:latin typeface="+mj-lt"/>
            </a:endParaRPr>
          </a:p>
        </p:txBody>
      </p:sp>
      <p:grpSp>
        <p:nvGrpSpPr>
          <p:cNvPr id="6" name="Group 5"/>
          <p:cNvGrpSpPr/>
          <p:nvPr/>
        </p:nvGrpSpPr>
        <p:grpSpPr>
          <a:xfrm>
            <a:off x="971600" y="1268760"/>
            <a:ext cx="7688526" cy="4456188"/>
            <a:chOff x="971600" y="1268760"/>
            <a:chExt cx="7688526" cy="4456188"/>
          </a:xfrm>
        </p:grpSpPr>
        <p:pic>
          <p:nvPicPr>
            <p:cNvPr id="5" name="Picture 4"/>
            <p:cNvPicPr>
              <a:picLocks noChangeAspect="1"/>
            </p:cNvPicPr>
            <p:nvPr/>
          </p:nvPicPr>
          <p:blipFill>
            <a:blip r:embed="rId2"/>
            <a:stretch>
              <a:fillRect/>
            </a:stretch>
          </p:blipFill>
          <p:spPr>
            <a:xfrm>
              <a:off x="971600" y="1268760"/>
              <a:ext cx="3240360" cy="4303863"/>
            </a:xfrm>
            <a:prstGeom prst="rect">
              <a:avLst/>
            </a:prstGeom>
          </p:spPr>
        </p:pic>
        <p:sp>
          <p:nvSpPr>
            <p:cNvPr id="27"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4588330" y="1715902"/>
              <a:ext cx="1999894" cy="3793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algn="just" eaLnBrk="1" hangingPunct="1">
                <a:lnSpc>
                  <a:spcPct val="150000"/>
                </a:lnSpc>
              </a:pPr>
              <a:r>
                <a:rPr lang="en-US" altLang="zh-TW" sz="1800" kern="0" smtClean="0">
                  <a:latin typeface="+mj-lt"/>
                </a:rPr>
                <a:t>0.   Nose</a:t>
              </a:r>
            </a:p>
            <a:p>
              <a:pPr marL="342900" indent="-342900" algn="just" eaLnBrk="1" hangingPunct="1">
                <a:lnSpc>
                  <a:spcPct val="150000"/>
                </a:lnSpc>
                <a:buFontTx/>
                <a:buAutoNum type="arabicPeriod"/>
              </a:pPr>
              <a:r>
                <a:rPr lang="en-US" altLang="zh-TW" sz="1800" kern="0">
                  <a:latin typeface="+mj-lt"/>
                </a:rPr>
                <a:t>Neck</a:t>
              </a:r>
            </a:p>
            <a:p>
              <a:pPr marL="342900" indent="-342900" algn="just" eaLnBrk="1" hangingPunct="1">
                <a:lnSpc>
                  <a:spcPct val="150000"/>
                </a:lnSpc>
                <a:buAutoNum type="arabicPeriod"/>
              </a:pPr>
              <a:r>
                <a:rPr lang="en-US" altLang="zh-TW" sz="1800" kern="0" smtClean="0">
                  <a:latin typeface="+mj-lt"/>
                </a:rPr>
                <a:t>Right shoulder</a:t>
              </a:r>
            </a:p>
            <a:p>
              <a:pPr marL="342900" indent="-342900" algn="just" eaLnBrk="1" hangingPunct="1">
                <a:lnSpc>
                  <a:spcPct val="150000"/>
                </a:lnSpc>
                <a:buAutoNum type="arabicPeriod"/>
              </a:pPr>
              <a:r>
                <a:rPr lang="en-US" altLang="zh-TW" sz="1800" kern="0" smtClean="0">
                  <a:latin typeface="+mj-lt"/>
                </a:rPr>
                <a:t>Right elbow</a:t>
              </a:r>
            </a:p>
            <a:p>
              <a:pPr marL="342900" indent="-342900" algn="just" eaLnBrk="1" hangingPunct="1">
                <a:lnSpc>
                  <a:spcPct val="150000"/>
                </a:lnSpc>
                <a:buAutoNum type="arabicPeriod"/>
              </a:pPr>
              <a:r>
                <a:rPr lang="en-US" altLang="zh-TW" sz="1800" kern="0" smtClean="0">
                  <a:latin typeface="+mj-lt"/>
                </a:rPr>
                <a:t>Right hand</a:t>
              </a:r>
            </a:p>
            <a:p>
              <a:pPr marL="342900" indent="-342900" algn="just" eaLnBrk="1" hangingPunct="1">
                <a:lnSpc>
                  <a:spcPct val="150000"/>
                </a:lnSpc>
                <a:buAutoNum type="arabicPeriod"/>
              </a:pPr>
              <a:r>
                <a:rPr lang="en-US" altLang="zh-TW" sz="1800" kern="0" smtClean="0">
                  <a:latin typeface="+mj-lt"/>
                </a:rPr>
                <a:t>Left shoulder</a:t>
              </a:r>
            </a:p>
            <a:p>
              <a:pPr marL="342900" indent="-342900" algn="just" eaLnBrk="1" hangingPunct="1">
                <a:lnSpc>
                  <a:spcPct val="150000"/>
                </a:lnSpc>
                <a:buAutoNum type="arabicPeriod"/>
              </a:pPr>
              <a:r>
                <a:rPr lang="en-US" altLang="zh-TW" sz="1800" kern="0" smtClean="0">
                  <a:latin typeface="+mj-lt"/>
                </a:rPr>
                <a:t>Left elbow</a:t>
              </a:r>
            </a:p>
            <a:p>
              <a:pPr marL="342900" indent="-342900" algn="just" eaLnBrk="1" hangingPunct="1">
                <a:lnSpc>
                  <a:spcPct val="150000"/>
                </a:lnSpc>
                <a:buAutoNum type="arabicPeriod"/>
              </a:pPr>
              <a:r>
                <a:rPr lang="en-US" altLang="zh-TW" sz="1800" kern="0" smtClean="0">
                  <a:latin typeface="+mj-lt"/>
                </a:rPr>
                <a:t>Left hand</a:t>
              </a:r>
            </a:p>
            <a:p>
              <a:pPr marL="342900" indent="-342900" algn="just" eaLnBrk="1" hangingPunct="1">
                <a:lnSpc>
                  <a:spcPct val="150000"/>
                </a:lnSpc>
                <a:buFontTx/>
                <a:buAutoNum type="arabicPeriod"/>
              </a:pPr>
              <a:r>
                <a:rPr lang="en-US" altLang="zh-TW" sz="1800" kern="0" smtClean="0">
                  <a:latin typeface="+mj-lt"/>
                </a:rPr>
                <a:t>Right </a:t>
              </a:r>
              <a:r>
                <a:rPr lang="en-US" altLang="zh-TW" sz="1800" kern="0">
                  <a:latin typeface="+mj-lt"/>
                </a:rPr>
                <a:t>hip</a:t>
              </a:r>
            </a:p>
            <a:p>
              <a:pPr algn="just" eaLnBrk="1" hangingPunct="1">
                <a:lnSpc>
                  <a:spcPct val="150000"/>
                </a:lnSpc>
              </a:pPr>
              <a:endParaRPr lang="en-US" altLang="zh-TW" sz="1800" kern="0">
                <a:latin typeface="+mj-lt"/>
              </a:endParaRPr>
            </a:p>
            <a:p>
              <a:pPr marL="342900" indent="-342900" eaLnBrk="1" hangingPunct="1">
                <a:lnSpc>
                  <a:spcPct val="150000"/>
                </a:lnSpc>
                <a:buAutoNum type="arabicPeriod"/>
              </a:pPr>
              <a:endParaRPr lang="en-US" altLang="zh-TW" sz="1800" kern="0" dirty="0">
                <a:latin typeface="+mj-lt"/>
              </a:endParaRPr>
            </a:p>
          </p:txBody>
        </p:sp>
        <p:sp>
          <p:nvSpPr>
            <p:cNvPr id="28"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660232" y="1499950"/>
              <a:ext cx="1999894" cy="422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marL="342900" indent="-342900" algn="just" eaLnBrk="1" hangingPunct="1">
                <a:lnSpc>
                  <a:spcPct val="150000"/>
                </a:lnSpc>
                <a:buFont typeface="+mj-lt"/>
                <a:buAutoNum type="arabicPeriod" startAt="9"/>
              </a:pPr>
              <a:r>
                <a:rPr lang="en-US" altLang="zh-TW" sz="1800" kern="0" smtClean="0">
                  <a:latin typeface="+mj-lt"/>
                </a:rPr>
                <a:t>Right </a:t>
              </a:r>
              <a:r>
                <a:rPr lang="en-US" altLang="zh-TW" sz="1800" kern="0">
                  <a:latin typeface="+mj-lt"/>
                </a:rPr>
                <a:t>knee</a:t>
              </a:r>
            </a:p>
            <a:p>
              <a:pPr marL="342900" indent="-342900" algn="just" eaLnBrk="1" hangingPunct="1">
                <a:lnSpc>
                  <a:spcPct val="150000"/>
                </a:lnSpc>
                <a:buAutoNum type="arabicPeriod" startAt="9"/>
              </a:pPr>
              <a:r>
                <a:rPr lang="en-US" altLang="zh-TW" sz="1800" kern="0">
                  <a:latin typeface="+mj-lt"/>
                </a:rPr>
                <a:t>Right foot</a:t>
              </a:r>
            </a:p>
            <a:p>
              <a:pPr marL="342900" indent="-342900" algn="just" eaLnBrk="1" hangingPunct="1">
                <a:lnSpc>
                  <a:spcPct val="150000"/>
                </a:lnSpc>
                <a:buAutoNum type="arabicPeriod" startAt="9"/>
              </a:pPr>
              <a:r>
                <a:rPr lang="en-US" altLang="zh-TW" sz="1800" kern="0">
                  <a:latin typeface="+mj-lt"/>
                </a:rPr>
                <a:t>Left hip</a:t>
              </a:r>
            </a:p>
            <a:p>
              <a:pPr marL="342900" indent="-342900" algn="just" eaLnBrk="1" hangingPunct="1">
                <a:lnSpc>
                  <a:spcPct val="150000"/>
                </a:lnSpc>
                <a:buAutoNum type="arabicPeriod" startAt="9"/>
              </a:pPr>
              <a:r>
                <a:rPr lang="en-US" altLang="zh-TW" sz="1800" kern="0">
                  <a:latin typeface="+mj-lt"/>
                </a:rPr>
                <a:t>Left knee</a:t>
              </a:r>
            </a:p>
            <a:p>
              <a:pPr marL="342900" indent="-342900" algn="just" eaLnBrk="1" hangingPunct="1">
                <a:lnSpc>
                  <a:spcPct val="150000"/>
                </a:lnSpc>
                <a:buAutoNum type="arabicPeriod" startAt="9"/>
              </a:pPr>
              <a:r>
                <a:rPr lang="en-US" altLang="zh-TW" sz="1800" kern="0">
                  <a:latin typeface="+mj-lt"/>
                </a:rPr>
                <a:t>Left foot</a:t>
              </a:r>
            </a:p>
            <a:p>
              <a:pPr marL="342900" indent="-342900" algn="just" eaLnBrk="1" hangingPunct="1">
                <a:lnSpc>
                  <a:spcPct val="150000"/>
                </a:lnSpc>
                <a:buAutoNum type="arabicPeriod" startAt="9"/>
              </a:pPr>
              <a:r>
                <a:rPr lang="en-US" altLang="zh-TW" sz="1800" kern="0">
                  <a:latin typeface="+mj-lt"/>
                </a:rPr>
                <a:t>Right eye</a:t>
              </a:r>
            </a:p>
            <a:p>
              <a:pPr marL="342900" indent="-342900" algn="just" eaLnBrk="1" hangingPunct="1">
                <a:lnSpc>
                  <a:spcPct val="150000"/>
                </a:lnSpc>
                <a:buAutoNum type="arabicPeriod" startAt="9"/>
              </a:pPr>
              <a:r>
                <a:rPr lang="en-US" altLang="zh-TW" sz="1800" kern="0">
                  <a:latin typeface="+mj-lt"/>
                </a:rPr>
                <a:t>Left eye</a:t>
              </a:r>
            </a:p>
            <a:p>
              <a:pPr marL="342900" indent="-342900" algn="just" eaLnBrk="1" hangingPunct="1">
                <a:lnSpc>
                  <a:spcPct val="150000"/>
                </a:lnSpc>
                <a:buAutoNum type="arabicPeriod" startAt="9"/>
              </a:pPr>
              <a:r>
                <a:rPr lang="en-US" altLang="zh-TW" sz="1800" kern="0">
                  <a:latin typeface="+mj-lt"/>
                </a:rPr>
                <a:t>Right ear</a:t>
              </a:r>
            </a:p>
            <a:p>
              <a:pPr marL="342900" indent="-342900" algn="just" eaLnBrk="1" hangingPunct="1">
                <a:lnSpc>
                  <a:spcPct val="150000"/>
                </a:lnSpc>
                <a:buAutoNum type="arabicPeriod" startAt="9"/>
              </a:pPr>
              <a:r>
                <a:rPr lang="en-US" altLang="zh-TW" sz="1800" kern="0">
                  <a:latin typeface="+mj-lt"/>
                </a:rPr>
                <a:t>Left ear </a:t>
              </a:r>
            </a:p>
            <a:p>
              <a:pPr marL="342900" indent="-342900" eaLnBrk="1" hangingPunct="1">
                <a:lnSpc>
                  <a:spcPct val="150000"/>
                </a:lnSpc>
                <a:buAutoNum type="arabicPeriod" startAt="9"/>
              </a:pPr>
              <a:endParaRPr lang="en-US" altLang="zh-TW" sz="1800" kern="0" smtClean="0">
                <a:latin typeface="+mj-lt"/>
              </a:endParaRPr>
            </a:p>
            <a:p>
              <a:pPr marL="342900" indent="-342900" eaLnBrk="1" hangingPunct="1">
                <a:lnSpc>
                  <a:spcPct val="150000"/>
                </a:lnSpc>
                <a:buAutoNum type="arabicPeriod" startAt="9"/>
              </a:pPr>
              <a:endParaRPr lang="en-US" altLang="zh-TW" sz="1800" kern="0" dirty="0">
                <a:latin typeface="+mj-lt"/>
              </a:endParaRPr>
            </a:p>
          </p:txBody>
        </p:sp>
      </p:grpSp>
    </p:spTree>
    <p:extLst>
      <p:ext uri="{BB962C8B-B14F-4D97-AF65-F5344CB8AC3E}">
        <p14:creationId xmlns:p14="http://schemas.microsoft.com/office/powerpoint/2010/main" val="15818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755576" y="1052736"/>
            <a:ext cx="8208912" cy="5149850"/>
          </a:xfrm>
        </p:spPr>
        <p:txBody>
          <a:bodyPr/>
          <a:lstStyle/>
          <a:p>
            <a:pPr marL="0" indent="0">
              <a:lnSpc>
                <a:spcPct val="150000"/>
              </a:lnSpc>
              <a:buNone/>
            </a:pPr>
            <a:r>
              <a:rPr kumimoji="0" lang="en-US" altLang="zh-TW" sz="1800"/>
              <a:t>4.1 </a:t>
            </a:r>
            <a:r>
              <a:rPr kumimoji="0" lang="en-US" altLang="zh-TW" sz="1800" smtClean="0"/>
              <a:t>Original dataset design</a:t>
            </a:r>
            <a:endParaRPr kumimoji="0" lang="en-US" altLang="zh-TW" sz="1800"/>
          </a:p>
          <a:p>
            <a:pPr marL="341313" indent="-341313">
              <a:lnSpc>
                <a:spcPct val="150000"/>
              </a:lnSpc>
              <a:buNone/>
            </a:pPr>
            <a:r>
              <a:rPr kumimoji="0" lang="en-US" altLang="zh-TW" sz="1800"/>
              <a:t>4.2 </a:t>
            </a:r>
            <a:r>
              <a:rPr kumimoji="0" lang="en-US" altLang="zh-TW" sz="1800" smtClean="0"/>
              <a:t>Training an AIGC model and generating new images of a driver in different situations using the original dataset</a:t>
            </a:r>
          </a:p>
          <a:p>
            <a:pPr marL="0" indent="0">
              <a:lnSpc>
                <a:spcPct val="150000"/>
              </a:lnSpc>
              <a:buNone/>
            </a:pPr>
            <a:r>
              <a:rPr kumimoji="0" lang="en-US" altLang="zh-TW" sz="1800" smtClean="0"/>
              <a:t>4.3 Driver front view dataset design and driver drowsiness </a:t>
            </a:r>
            <a:r>
              <a:rPr kumimoji="0" lang="en-US" altLang="zh-TW" sz="1800"/>
              <a:t>detection </a:t>
            </a:r>
            <a:r>
              <a:rPr kumimoji="0" lang="en-US" altLang="zh-TW" sz="1800" smtClean="0"/>
              <a:t>technique </a:t>
            </a:r>
          </a:p>
          <a:p>
            <a:pPr marL="341313" indent="-341313">
              <a:lnSpc>
                <a:spcPct val="150000"/>
              </a:lnSpc>
              <a:buNone/>
            </a:pPr>
            <a:r>
              <a:rPr kumimoji="0" lang="en-US" altLang="zh-TW" sz="1800" smtClean="0"/>
              <a:t>4.4 Driver side view dataset design and the technique for detecting a driver using a smartphone while driving</a:t>
            </a:r>
          </a:p>
          <a:p>
            <a:pPr marL="0" indent="0">
              <a:lnSpc>
                <a:spcPct val="150000"/>
              </a:lnSpc>
              <a:buNone/>
            </a:pPr>
            <a:r>
              <a:rPr kumimoji="0" lang="en-US" altLang="zh-TW" sz="1800" smtClean="0"/>
              <a:t>4.5 Driver behavior monitoring technique based on </a:t>
            </a:r>
            <a:r>
              <a:rPr kumimoji="0" lang="en-US" altLang="zh-TW" sz="1800"/>
              <a:t>body </a:t>
            </a:r>
            <a:r>
              <a:rPr kumimoji="0" lang="en-US" altLang="zh-TW" sz="1800" smtClean="0"/>
              <a:t>part coordinates</a:t>
            </a:r>
            <a:endParaRPr kumimoji="0" lang="zh-TW" altLang="en-US" sz="2000" dirty="0"/>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33337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spTree>
    <p:extLst>
      <p:ext uri="{BB962C8B-B14F-4D97-AF65-F5344CB8AC3E}">
        <p14:creationId xmlns:p14="http://schemas.microsoft.com/office/powerpoint/2010/main" val="2939684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615379" y="763984"/>
            <a:ext cx="7841234" cy="2689227"/>
          </a:xfrm>
        </p:spPr>
        <p:txBody>
          <a:bodyPr/>
          <a:lstStyle/>
          <a:p>
            <a:pPr marL="0" indent="0">
              <a:lnSpc>
                <a:spcPct val="150000"/>
              </a:lnSpc>
              <a:buNone/>
            </a:pPr>
            <a:r>
              <a:rPr kumimoji="0" lang="en-US" altLang="zh-TW" sz="2000"/>
              <a:t>4.1  </a:t>
            </a:r>
            <a:r>
              <a:rPr kumimoji="0" lang="en-US" altLang="zh-TW" sz="2000" smtClean="0"/>
              <a:t>Original dataset </a:t>
            </a:r>
            <a:r>
              <a:rPr kumimoji="0" lang="en-US" altLang="zh-TW" sz="2000"/>
              <a:t>design</a:t>
            </a:r>
          </a:p>
          <a:p>
            <a:pPr marL="0" indent="0" algn="just">
              <a:lnSpc>
                <a:spcPct val="130000"/>
              </a:lnSpc>
              <a:spcBef>
                <a:spcPts val="0"/>
              </a:spcBef>
              <a:buNone/>
            </a:pPr>
            <a:r>
              <a:rPr kumimoji="0" lang="en-US" altLang="zh-TW" sz="1600" smtClean="0"/>
              <a:t>	The system is installed on many vehicles to collect data. </a:t>
            </a:r>
            <a:r>
              <a:rPr kumimoji="0" lang="en-US" altLang="zh-TW" sz="1600" smtClean="0">
                <a:solidFill>
                  <a:srgbClr val="3333FF"/>
                </a:solidFill>
              </a:rPr>
              <a:t>One camera is mounted in front of the driver to capture images of the driver's face and hands for drowsy detection. Another camera is installed to capture side view images of the driver, including the head, shoulders, and arms. </a:t>
            </a:r>
            <a:r>
              <a:rPr kumimoji="0" lang="en-US" altLang="zh-TW" sz="1600" smtClean="0"/>
              <a:t>After images of drivers in various situations are collected, such as using a smartphone, wearing sunglasses, eating, drinking, etc., they are labeled and selected for the AIGC model training set.</a:t>
            </a:r>
            <a:endParaRPr kumimoji="0" lang="zh-TW" altLang="en-US" sz="1600" dirty="0"/>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 name="Group 3"/>
          <p:cNvGrpSpPr/>
          <p:nvPr/>
        </p:nvGrpSpPr>
        <p:grpSpPr>
          <a:xfrm>
            <a:off x="1348977" y="3645024"/>
            <a:ext cx="6520321" cy="2710281"/>
            <a:chOff x="1348977" y="3789040"/>
            <a:chExt cx="6520321" cy="2426030"/>
          </a:xfrm>
        </p:grpSpPr>
        <p:sp>
          <p:nvSpPr>
            <p:cNvPr id="2" name="TextBox 1"/>
            <p:cNvSpPr txBox="1"/>
            <p:nvPr/>
          </p:nvSpPr>
          <p:spPr>
            <a:xfrm>
              <a:off x="1348977" y="3789040"/>
              <a:ext cx="6517409" cy="468345"/>
            </a:xfrm>
            <a:prstGeom prst="rect">
              <a:avLst/>
            </a:prstGeom>
            <a:noFill/>
            <a:ln>
              <a:solidFill>
                <a:schemeClr val="tx1"/>
              </a:solidFill>
            </a:ln>
          </p:spPr>
          <p:txBody>
            <a:bodyPr wrap="square" rtlCol="0">
              <a:spAutoFit/>
            </a:bodyPr>
            <a:lstStyle/>
            <a:p>
              <a:pPr algn="ctr"/>
              <a:r>
                <a:rPr lang="en-US" sz="1400" smtClean="0"/>
                <a:t>MOUNTING ONE CAMERA IN FRONT OF THE DRIVER AND ANOTHER ON THE RIGHT SIDE OF THE DRIVER</a:t>
              </a:r>
              <a:endParaRPr lang="en-US" sz="1400"/>
            </a:p>
          </p:txBody>
        </p:sp>
        <p:cxnSp>
          <p:nvCxnSpPr>
            <p:cNvPr id="6" name="Straight Arrow Connector 5"/>
            <p:cNvCxnSpPr/>
            <p:nvPr/>
          </p:nvCxnSpPr>
          <p:spPr bwMode="auto">
            <a:xfrm>
              <a:off x="4610594" y="4257385"/>
              <a:ext cx="0" cy="24245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9" name="TextBox 8"/>
            <p:cNvSpPr txBox="1"/>
            <p:nvPr/>
          </p:nvSpPr>
          <p:spPr>
            <a:xfrm>
              <a:off x="1351889" y="4499841"/>
              <a:ext cx="6517409" cy="661194"/>
            </a:xfrm>
            <a:prstGeom prst="rect">
              <a:avLst/>
            </a:prstGeom>
            <a:noFill/>
            <a:ln>
              <a:solidFill>
                <a:schemeClr val="tx1"/>
              </a:solidFill>
            </a:ln>
          </p:spPr>
          <p:txBody>
            <a:bodyPr wrap="square" rtlCol="0">
              <a:spAutoFit/>
            </a:bodyPr>
            <a:lstStyle/>
            <a:p>
              <a:pPr algn="ctr"/>
              <a:r>
                <a:rPr lang="en-US" sz="1400" smtClean="0"/>
                <a:t>USING THE DRIVER FRONT VIEW CAMERA TO CAPTURE IMAGES OF A DROWSY DRIVER, WHILE THE DRIVER'S ABNORMAL BEHAVIOR IS CAPTURED BY THE DRIVER SIDE VIEW CAMERA</a:t>
              </a:r>
              <a:endParaRPr lang="en-US" sz="1400"/>
            </a:p>
          </p:txBody>
        </p:sp>
        <p:cxnSp>
          <p:nvCxnSpPr>
            <p:cNvPr id="19" name="Straight Arrow Connector 18"/>
            <p:cNvCxnSpPr/>
            <p:nvPr/>
          </p:nvCxnSpPr>
          <p:spPr bwMode="auto">
            <a:xfrm>
              <a:off x="4610594" y="5194741"/>
              <a:ext cx="0" cy="22685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20" name="TextBox 19"/>
            <p:cNvSpPr txBox="1"/>
            <p:nvPr/>
          </p:nvSpPr>
          <p:spPr>
            <a:xfrm>
              <a:off x="1354800" y="5421600"/>
              <a:ext cx="6511586" cy="275498"/>
            </a:xfrm>
            <a:prstGeom prst="rect">
              <a:avLst/>
            </a:prstGeom>
            <a:noFill/>
            <a:ln>
              <a:solidFill>
                <a:schemeClr val="tx1"/>
              </a:solidFill>
            </a:ln>
          </p:spPr>
          <p:txBody>
            <a:bodyPr wrap="square" rtlCol="0">
              <a:spAutoFit/>
            </a:bodyPr>
            <a:lstStyle/>
            <a:p>
              <a:pPr algn="ctr"/>
              <a:r>
                <a:rPr lang="en-US" sz="1400" smtClean="0"/>
                <a:t>LABELING ALL THE COLLECTED IMAGES</a:t>
              </a:r>
              <a:endParaRPr lang="en-US" sz="1400"/>
            </a:p>
          </p:txBody>
        </p:sp>
        <p:cxnSp>
          <p:nvCxnSpPr>
            <p:cNvPr id="15" name="Straight Arrow Connector 14"/>
            <p:cNvCxnSpPr/>
            <p:nvPr/>
          </p:nvCxnSpPr>
          <p:spPr bwMode="auto">
            <a:xfrm>
              <a:off x="4610594" y="5702678"/>
              <a:ext cx="0" cy="22685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16" name="TextBox 15"/>
            <p:cNvSpPr txBox="1"/>
            <p:nvPr/>
          </p:nvSpPr>
          <p:spPr>
            <a:xfrm>
              <a:off x="1354800" y="5939572"/>
              <a:ext cx="6511586" cy="275498"/>
            </a:xfrm>
            <a:prstGeom prst="rect">
              <a:avLst/>
            </a:prstGeom>
            <a:noFill/>
            <a:ln>
              <a:solidFill>
                <a:schemeClr val="tx1"/>
              </a:solidFill>
            </a:ln>
          </p:spPr>
          <p:txBody>
            <a:bodyPr wrap="square" rtlCol="0">
              <a:spAutoFit/>
            </a:bodyPr>
            <a:lstStyle/>
            <a:p>
              <a:pPr algn="ctr"/>
              <a:r>
                <a:rPr lang="en-US" sz="1400" smtClean="0"/>
                <a:t>DESIGNING THE ORIGINAL DATASET FOR </a:t>
              </a:r>
              <a:r>
                <a:rPr lang="en-US" altLang="zh-CN" sz="1400" smtClean="0"/>
                <a:t>THE </a:t>
              </a:r>
              <a:r>
                <a:rPr lang="en-US" sz="1400" smtClean="0"/>
                <a:t>AIGC MODEL</a:t>
              </a:r>
              <a:endParaRPr lang="en-US" sz="1400"/>
            </a:p>
          </p:txBody>
        </p:sp>
      </p:grpSp>
    </p:spTree>
    <p:extLst>
      <p:ext uri="{BB962C8B-B14F-4D97-AF65-F5344CB8AC3E}">
        <p14:creationId xmlns:p14="http://schemas.microsoft.com/office/powerpoint/2010/main" val="1645552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615379" y="763984"/>
            <a:ext cx="7841234" cy="3261617"/>
          </a:xfrm>
        </p:spPr>
        <p:txBody>
          <a:bodyPr/>
          <a:lstStyle/>
          <a:p>
            <a:pPr marL="512763" indent="-512763">
              <a:spcBef>
                <a:spcPts val="0"/>
              </a:spcBef>
              <a:buNone/>
            </a:pPr>
            <a:r>
              <a:rPr kumimoji="0" lang="en-US" altLang="zh-TW" sz="2000" smtClean="0"/>
              <a:t>4.2  </a:t>
            </a:r>
            <a:r>
              <a:rPr kumimoji="0" lang="en-US" altLang="zh-TW" sz="2000"/>
              <a:t>Training an AIGC model and generating new images of a driver in different situations using the original </a:t>
            </a:r>
            <a:r>
              <a:rPr kumimoji="0" lang="en-US" altLang="zh-TW" sz="2000" smtClean="0"/>
              <a:t>dataset</a:t>
            </a:r>
            <a:endParaRPr kumimoji="0" lang="en-US" altLang="zh-TW" sz="2000"/>
          </a:p>
          <a:p>
            <a:pPr marL="0" indent="0" algn="just">
              <a:lnSpc>
                <a:spcPct val="150000"/>
              </a:lnSpc>
              <a:spcBef>
                <a:spcPts val="0"/>
              </a:spcBef>
              <a:buNone/>
            </a:pPr>
            <a:r>
              <a:rPr kumimoji="0" lang="en-US" altLang="zh-TW" sz="1600" smtClean="0"/>
              <a:t>	</a:t>
            </a:r>
            <a:r>
              <a:rPr kumimoji="0" lang="en-US" altLang="zh-TW" sz="1600"/>
              <a:t>After setting the initial parameters, the AIGC model is trained with the original dataset</a:t>
            </a:r>
            <a:r>
              <a:rPr kumimoji="0" lang="en-US" altLang="zh-TW" sz="1600" smtClean="0"/>
              <a:t>. </a:t>
            </a:r>
            <a:r>
              <a:rPr kumimoji="0" lang="en-US" altLang="zh-TW" sz="1600">
                <a:solidFill>
                  <a:srgbClr val="3333FF"/>
                </a:solidFill>
              </a:rPr>
              <a:t>It should be noted that the images in the training dataset are collected from two different views. In particular, </a:t>
            </a:r>
            <a:r>
              <a:rPr kumimoji="0" lang="en-US" altLang="zh-TW" sz="1600" smtClean="0">
                <a:solidFill>
                  <a:srgbClr val="3333FF"/>
                </a:solidFill>
              </a:rPr>
              <a:t>front view </a:t>
            </a:r>
            <a:r>
              <a:rPr kumimoji="0" lang="en-US" altLang="zh-TW" sz="1600">
                <a:solidFill>
                  <a:srgbClr val="3333FF"/>
                </a:solidFill>
              </a:rPr>
              <a:t>images help the model learn the Normal and Drowsy states of the driver, while the features of other driver behaviors are learned from the </a:t>
            </a:r>
            <a:r>
              <a:rPr kumimoji="0" lang="en-US" altLang="zh-TW" sz="1600" smtClean="0">
                <a:solidFill>
                  <a:srgbClr val="3333FF"/>
                </a:solidFill>
              </a:rPr>
              <a:t>side view </a:t>
            </a:r>
            <a:r>
              <a:rPr kumimoji="0" lang="en-US" altLang="zh-TW" sz="1600">
                <a:solidFill>
                  <a:srgbClr val="3333FF"/>
                </a:solidFill>
              </a:rPr>
              <a:t>images. </a:t>
            </a:r>
            <a:r>
              <a:rPr kumimoji="0" lang="en-US" altLang="zh-TW" sz="1600"/>
              <a:t>After the AIGC model is trained, a prompt is then fed into the AIGC model as input to generate images of a driver in the respective situations</a:t>
            </a:r>
            <a:r>
              <a:rPr kumimoji="0" lang="en-US" altLang="zh-TW" sz="1600" smtClean="0"/>
              <a:t>. </a:t>
            </a:r>
            <a:endParaRPr kumimoji="0" lang="zh-TW" altLang="en-US" sz="1400" dirty="0"/>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2" name="Group 1"/>
          <p:cNvGrpSpPr/>
          <p:nvPr/>
        </p:nvGrpSpPr>
        <p:grpSpPr>
          <a:xfrm>
            <a:off x="1475012" y="4077072"/>
            <a:ext cx="6265340" cy="2500787"/>
            <a:chOff x="2044167" y="3880415"/>
            <a:chExt cx="5127030" cy="2500787"/>
          </a:xfrm>
        </p:grpSpPr>
        <p:cxnSp>
          <p:nvCxnSpPr>
            <p:cNvPr id="21" name="Straight Arrow Connector 20"/>
            <p:cNvCxnSpPr/>
            <p:nvPr/>
          </p:nvCxnSpPr>
          <p:spPr bwMode="auto">
            <a:xfrm>
              <a:off x="4607682" y="4191283"/>
              <a:ext cx="0" cy="22685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24" name="TextBox 23"/>
            <p:cNvSpPr txBox="1"/>
            <p:nvPr/>
          </p:nvSpPr>
          <p:spPr>
            <a:xfrm>
              <a:off x="2044167" y="3880415"/>
              <a:ext cx="5127030" cy="307777"/>
            </a:xfrm>
            <a:prstGeom prst="rect">
              <a:avLst/>
            </a:prstGeom>
            <a:noFill/>
            <a:ln>
              <a:solidFill>
                <a:schemeClr val="tx1"/>
              </a:solidFill>
            </a:ln>
          </p:spPr>
          <p:txBody>
            <a:bodyPr wrap="square" rtlCol="0">
              <a:spAutoFit/>
            </a:bodyPr>
            <a:lstStyle/>
            <a:p>
              <a:pPr algn="ctr"/>
              <a:r>
                <a:rPr lang="en-US" sz="1400" smtClean="0"/>
                <a:t>SETTING THE PARAMETERS FOR </a:t>
              </a:r>
              <a:r>
                <a:rPr lang="en-US" altLang="zh-CN" sz="1400" smtClean="0"/>
                <a:t>THE </a:t>
              </a:r>
              <a:r>
                <a:rPr lang="en-US" sz="1400" smtClean="0"/>
                <a:t>AIGC MODEL</a:t>
              </a:r>
              <a:endParaRPr lang="en-US" sz="1400"/>
            </a:p>
          </p:txBody>
        </p:sp>
        <p:sp>
          <p:nvSpPr>
            <p:cNvPr id="26" name="TextBox 25"/>
            <p:cNvSpPr txBox="1"/>
            <p:nvPr/>
          </p:nvSpPr>
          <p:spPr>
            <a:xfrm>
              <a:off x="2044167" y="4431269"/>
              <a:ext cx="5127030" cy="307777"/>
            </a:xfrm>
            <a:prstGeom prst="rect">
              <a:avLst/>
            </a:prstGeom>
            <a:noFill/>
            <a:ln>
              <a:solidFill>
                <a:schemeClr val="tx1"/>
              </a:solidFill>
            </a:ln>
          </p:spPr>
          <p:txBody>
            <a:bodyPr wrap="square" rtlCol="0">
              <a:spAutoFit/>
            </a:bodyPr>
            <a:lstStyle/>
            <a:p>
              <a:pPr algn="ctr"/>
              <a:r>
                <a:rPr lang="en-US" sz="1400" smtClean="0"/>
                <a:t>TRAINING THE AIGC MODEL</a:t>
              </a:r>
              <a:endParaRPr lang="en-US" sz="1400"/>
            </a:p>
          </p:txBody>
        </p:sp>
        <p:cxnSp>
          <p:nvCxnSpPr>
            <p:cNvPr id="15" name="Straight Arrow Connector 14"/>
            <p:cNvCxnSpPr/>
            <p:nvPr/>
          </p:nvCxnSpPr>
          <p:spPr bwMode="auto">
            <a:xfrm>
              <a:off x="4607682" y="5828100"/>
              <a:ext cx="0" cy="22685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16" name="TextBox 15"/>
            <p:cNvSpPr txBox="1"/>
            <p:nvPr/>
          </p:nvSpPr>
          <p:spPr>
            <a:xfrm>
              <a:off x="2044167" y="5517232"/>
              <a:ext cx="5127030" cy="307777"/>
            </a:xfrm>
            <a:prstGeom prst="rect">
              <a:avLst/>
            </a:prstGeom>
            <a:noFill/>
            <a:ln>
              <a:solidFill>
                <a:schemeClr val="tx1"/>
              </a:solidFill>
            </a:ln>
          </p:spPr>
          <p:txBody>
            <a:bodyPr wrap="square" rtlCol="0">
              <a:spAutoFit/>
            </a:bodyPr>
            <a:lstStyle/>
            <a:p>
              <a:pPr algn="ctr"/>
              <a:r>
                <a:rPr lang="en-US" sz="1400" smtClean="0"/>
                <a:t>GIVING A PROMPT TO THE AIGC MODEL AS THE INPUT</a:t>
              </a:r>
              <a:endParaRPr lang="en-US" sz="1400"/>
            </a:p>
          </p:txBody>
        </p:sp>
        <p:sp>
          <p:nvSpPr>
            <p:cNvPr id="17" name="TextBox 16"/>
            <p:cNvSpPr txBox="1"/>
            <p:nvPr/>
          </p:nvSpPr>
          <p:spPr>
            <a:xfrm>
              <a:off x="2044167" y="6073425"/>
              <a:ext cx="5127030" cy="307777"/>
            </a:xfrm>
            <a:prstGeom prst="rect">
              <a:avLst/>
            </a:prstGeom>
            <a:noFill/>
            <a:ln>
              <a:solidFill>
                <a:schemeClr val="tx1"/>
              </a:solidFill>
            </a:ln>
          </p:spPr>
          <p:txBody>
            <a:bodyPr wrap="square" rtlCol="0" anchor="ctr" anchorCtr="0">
              <a:spAutoFit/>
            </a:bodyPr>
            <a:lstStyle/>
            <a:p>
              <a:pPr algn="ctr"/>
              <a:r>
                <a:rPr lang="en-US" sz="1400" smtClean="0"/>
                <a:t>GENERATING THE IMAGES OF A DRIVER IN DIFFERENT SITUATIONS</a:t>
              </a:r>
              <a:endParaRPr lang="en-US" sz="1400"/>
            </a:p>
          </p:txBody>
        </p:sp>
        <p:cxnSp>
          <p:nvCxnSpPr>
            <p:cNvPr id="18" name="Straight Arrow Connector 17"/>
            <p:cNvCxnSpPr/>
            <p:nvPr/>
          </p:nvCxnSpPr>
          <p:spPr bwMode="auto">
            <a:xfrm>
              <a:off x="4607682" y="5290373"/>
              <a:ext cx="0" cy="22685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2" name="Straight Arrow Connector 11"/>
            <p:cNvCxnSpPr/>
            <p:nvPr/>
          </p:nvCxnSpPr>
          <p:spPr bwMode="auto">
            <a:xfrm>
              <a:off x="4607682" y="4725919"/>
              <a:ext cx="0" cy="22685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13" name="TextBox 12"/>
            <p:cNvSpPr txBox="1"/>
            <p:nvPr/>
          </p:nvSpPr>
          <p:spPr>
            <a:xfrm>
              <a:off x="2044167" y="4965905"/>
              <a:ext cx="5127030" cy="307777"/>
            </a:xfrm>
            <a:prstGeom prst="rect">
              <a:avLst/>
            </a:prstGeom>
            <a:noFill/>
            <a:ln>
              <a:solidFill>
                <a:schemeClr val="tx1"/>
              </a:solidFill>
            </a:ln>
          </p:spPr>
          <p:txBody>
            <a:bodyPr wrap="square" rtlCol="0">
              <a:spAutoFit/>
            </a:bodyPr>
            <a:lstStyle/>
            <a:p>
              <a:pPr algn="ctr"/>
              <a:r>
                <a:rPr lang="en-US" sz="1400" smtClean="0"/>
                <a:t>OBTAINING THE AIGC MODEL FOR GENERATING DRIVER IMAGES</a:t>
              </a:r>
              <a:endParaRPr lang="en-US" sz="1400"/>
            </a:p>
          </p:txBody>
        </p:sp>
      </p:grpSp>
    </p:spTree>
    <p:extLst>
      <p:ext uri="{BB962C8B-B14F-4D97-AF65-F5344CB8AC3E}">
        <p14:creationId xmlns:p14="http://schemas.microsoft.com/office/powerpoint/2010/main" val="3554720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143000" y="763984"/>
            <a:ext cx="9037512" cy="576784"/>
          </a:xfrm>
        </p:spPr>
        <p:txBody>
          <a:bodyPr/>
          <a:lstStyle/>
          <a:p>
            <a:pPr marL="0" indent="0">
              <a:lnSpc>
                <a:spcPct val="150000"/>
              </a:lnSpc>
              <a:buNone/>
            </a:pPr>
            <a:r>
              <a:rPr kumimoji="0" lang="en-US" altLang="zh-TW" sz="2000"/>
              <a:t>4.3 </a:t>
            </a:r>
            <a:r>
              <a:rPr kumimoji="0" lang="en-US" altLang="zh-TW" sz="2000" smtClean="0"/>
              <a:t>Driver front view </a:t>
            </a:r>
            <a:r>
              <a:rPr kumimoji="0" lang="en-US" altLang="zh-TW" sz="2000"/>
              <a:t>dataset </a:t>
            </a:r>
            <a:r>
              <a:rPr kumimoji="0" lang="en-US" altLang="zh-TW" sz="2000" smtClean="0"/>
              <a:t>design </a:t>
            </a:r>
            <a:r>
              <a:rPr kumimoji="0" lang="en-US" altLang="zh-TW" sz="2000"/>
              <a:t>and driver drowsiness detection technique </a:t>
            </a:r>
            <a:r>
              <a:rPr kumimoji="0" lang="en-US" altLang="zh-TW" sz="1600" smtClean="0"/>
              <a:t>	</a:t>
            </a:r>
            <a:endParaRPr kumimoji="0" lang="zh-TW" altLang="en-US" sz="2000" dirty="0"/>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 name="Rectangle 1"/>
          <p:cNvSpPr/>
          <p:nvPr/>
        </p:nvSpPr>
        <p:spPr>
          <a:xfrm>
            <a:off x="535731" y="1270856"/>
            <a:ext cx="8140726" cy="3046988"/>
          </a:xfrm>
          <a:prstGeom prst="rect">
            <a:avLst/>
          </a:prstGeom>
        </p:spPr>
        <p:txBody>
          <a:bodyPr wrap="square">
            <a:spAutoFit/>
          </a:bodyPr>
          <a:lstStyle/>
          <a:p>
            <a:pPr lvl="0" algn="just" eaLnBrk="0" hangingPunct="0">
              <a:lnSpc>
                <a:spcPct val="120000"/>
              </a:lnSpc>
              <a:spcBef>
                <a:spcPts val="0"/>
              </a:spcBef>
            </a:pPr>
            <a:r>
              <a:rPr kumimoji="0" lang="en-US" altLang="zh-TW" sz="1600" kern="0">
                <a:solidFill>
                  <a:srgbClr val="000000"/>
                </a:solidFill>
                <a:latin typeface="Arial"/>
                <a:ea typeface="標楷體" pitchFamily="65" charset="-128"/>
              </a:rPr>
              <a:t>	</a:t>
            </a:r>
            <a:r>
              <a:rPr kumimoji="0" lang="en-US" altLang="zh-TW" sz="1600" kern="0">
                <a:solidFill>
                  <a:srgbClr val="FF0000"/>
                </a:solidFill>
                <a:latin typeface="Arial"/>
                <a:ea typeface="標楷體" pitchFamily="65" charset="-128"/>
              </a:rPr>
              <a:t>Previous image processing-based methods typically extract the driver's eyes and mouth regions from the original images. Then, the state of the driver is determined based on the proportions between the </a:t>
            </a:r>
            <a:r>
              <a:rPr kumimoji="0" lang="en-US" altLang="zh-TW" sz="1600" kern="0" smtClean="0">
                <a:solidFill>
                  <a:srgbClr val="FF0000"/>
                </a:solidFill>
                <a:latin typeface="Arial"/>
                <a:ea typeface="標楷體" pitchFamily="65" charset="-128"/>
              </a:rPr>
              <a:t>height </a:t>
            </a:r>
            <a:r>
              <a:rPr kumimoji="0" lang="en-US" altLang="zh-TW" sz="1600" kern="0">
                <a:solidFill>
                  <a:srgbClr val="FF0000"/>
                </a:solidFill>
                <a:latin typeface="Arial"/>
                <a:ea typeface="標楷體" pitchFamily="65" charset="-128"/>
              </a:rPr>
              <a:t>and </a:t>
            </a:r>
            <a:r>
              <a:rPr kumimoji="0" lang="en-US" altLang="zh-TW" sz="1600" kern="0" smtClean="0">
                <a:solidFill>
                  <a:srgbClr val="FF0000"/>
                </a:solidFill>
                <a:latin typeface="Arial"/>
                <a:ea typeface="標楷體" pitchFamily="65" charset="-128"/>
              </a:rPr>
              <a:t>the width of </a:t>
            </a:r>
            <a:r>
              <a:rPr kumimoji="0" lang="en-US" altLang="zh-TW" sz="1600" kern="0">
                <a:solidFill>
                  <a:srgbClr val="FF0000"/>
                </a:solidFill>
                <a:latin typeface="Arial"/>
                <a:ea typeface="標楷體" pitchFamily="65" charset="-128"/>
              </a:rPr>
              <a:t>these two objects. This method is difficult when the driver wears sunglasses and covers his/her mouth with a hand when yawning. </a:t>
            </a:r>
            <a:r>
              <a:rPr kumimoji="0" lang="en-US" altLang="zh-TW" sz="1600" kern="0">
                <a:solidFill>
                  <a:srgbClr val="000000"/>
                </a:solidFill>
                <a:latin typeface="Arial"/>
                <a:ea typeface="標楷體" pitchFamily="65" charset="-128"/>
              </a:rPr>
              <a:t>To solve this problem, </a:t>
            </a:r>
            <a:r>
              <a:rPr kumimoji="0" lang="en-US" altLang="zh-TW" sz="1600" kern="0">
                <a:solidFill>
                  <a:srgbClr val="3333FF"/>
                </a:solidFill>
                <a:latin typeface="Arial"/>
                <a:ea typeface="標楷體" pitchFamily="65" charset="-128"/>
              </a:rPr>
              <a:t>this patent uses </a:t>
            </a:r>
            <a:r>
              <a:rPr kumimoji="0" lang="en-US" altLang="zh-TW" sz="1600" kern="0" smtClean="0">
                <a:solidFill>
                  <a:srgbClr val="3333FF"/>
                </a:solidFill>
                <a:latin typeface="Arial"/>
                <a:ea typeface="標楷體" pitchFamily="65" charset="-128"/>
              </a:rPr>
              <a:t>a driver drowsiness detection model as follows. Firstly, </a:t>
            </a:r>
            <a:r>
              <a:rPr kumimoji="0" lang="en-US" altLang="zh-TW" sz="1600" kern="0">
                <a:solidFill>
                  <a:srgbClr val="3333FF"/>
                </a:solidFill>
                <a:latin typeface="Arial"/>
                <a:ea typeface="標楷體" pitchFamily="65" charset="-128"/>
              </a:rPr>
              <a:t>original </a:t>
            </a:r>
            <a:r>
              <a:rPr kumimoji="0" lang="en-US" altLang="zh-TW" sz="1600" kern="0" smtClean="0">
                <a:solidFill>
                  <a:srgbClr val="3333FF"/>
                </a:solidFill>
                <a:latin typeface="Arial"/>
                <a:ea typeface="標楷體" pitchFamily="65" charset="-128"/>
              </a:rPr>
              <a:t>driver front view images and corresponding </a:t>
            </a:r>
            <a:r>
              <a:rPr kumimoji="0" lang="en-US" altLang="zh-TW" sz="1600" kern="0">
                <a:solidFill>
                  <a:srgbClr val="3333FF"/>
                </a:solidFill>
                <a:latin typeface="Arial"/>
                <a:ea typeface="標楷體" pitchFamily="65" charset="-128"/>
              </a:rPr>
              <a:t>images generated by the AIGC model </a:t>
            </a:r>
            <a:r>
              <a:rPr kumimoji="0" lang="en-US" altLang="zh-TW" sz="1600" kern="0" smtClean="0">
                <a:solidFill>
                  <a:srgbClr val="3333FF"/>
                </a:solidFill>
                <a:latin typeface="Arial"/>
                <a:ea typeface="標楷體" pitchFamily="65" charset="-128"/>
              </a:rPr>
              <a:t>are used to </a:t>
            </a:r>
            <a:r>
              <a:rPr kumimoji="0" lang="en-US" altLang="zh-TW" sz="1600" kern="0">
                <a:solidFill>
                  <a:srgbClr val="3333FF"/>
                </a:solidFill>
                <a:latin typeface="Arial"/>
                <a:ea typeface="標楷體" pitchFamily="65" charset="-128"/>
              </a:rPr>
              <a:t>design a </a:t>
            </a:r>
            <a:r>
              <a:rPr kumimoji="0" lang="en-US" altLang="zh-TW" sz="1600" kern="0" smtClean="0">
                <a:solidFill>
                  <a:srgbClr val="3333FF"/>
                </a:solidFill>
                <a:latin typeface="Arial"/>
                <a:ea typeface="標楷體" pitchFamily="65" charset="-128"/>
              </a:rPr>
              <a:t>driver front view </a:t>
            </a:r>
            <a:r>
              <a:rPr kumimoji="0" lang="en-US" altLang="zh-TW" sz="1600" kern="0">
                <a:solidFill>
                  <a:srgbClr val="3333FF"/>
                </a:solidFill>
                <a:latin typeface="Arial"/>
                <a:ea typeface="標楷體" pitchFamily="65" charset="-128"/>
              </a:rPr>
              <a:t>dataset for an object detection model. The labels used for this model are opened-eye, closed-eye, yawning-mouth, </a:t>
            </a:r>
            <a:r>
              <a:rPr kumimoji="0" lang="en-US" altLang="zh-TW" sz="1600" kern="0" smtClean="0">
                <a:solidFill>
                  <a:srgbClr val="3333FF"/>
                </a:solidFill>
                <a:latin typeface="Arial"/>
                <a:ea typeface="標楷體" pitchFamily="65" charset="-128"/>
              </a:rPr>
              <a:t>steering wheel-holding-hand (holdng-hand for short), mouth-covering-hand, and sunglasses. After that, the model is trained using the front view dataset. </a:t>
            </a:r>
            <a:endParaRPr kumimoji="0" lang="en-US" altLang="zh-TW" sz="1600" kern="0">
              <a:solidFill>
                <a:srgbClr val="3333FF"/>
              </a:solidFill>
              <a:latin typeface="Arial"/>
              <a:ea typeface="標楷體" pitchFamily="65" charset="-128"/>
            </a:endParaRPr>
          </a:p>
        </p:txBody>
      </p:sp>
      <p:grpSp>
        <p:nvGrpSpPr>
          <p:cNvPr id="4" name="Group 3"/>
          <p:cNvGrpSpPr/>
          <p:nvPr/>
        </p:nvGrpSpPr>
        <p:grpSpPr>
          <a:xfrm>
            <a:off x="970954" y="4452756"/>
            <a:ext cx="7273454" cy="2117335"/>
            <a:chOff x="1475654" y="4427754"/>
            <a:chExt cx="6264054" cy="2117335"/>
          </a:xfrm>
        </p:grpSpPr>
        <p:sp>
          <p:nvSpPr>
            <p:cNvPr id="7" name="TextBox 6"/>
            <p:cNvSpPr txBox="1"/>
            <p:nvPr/>
          </p:nvSpPr>
          <p:spPr>
            <a:xfrm>
              <a:off x="1475656" y="4427754"/>
              <a:ext cx="6264052" cy="523220"/>
            </a:xfrm>
            <a:prstGeom prst="rect">
              <a:avLst/>
            </a:prstGeom>
            <a:noFill/>
            <a:ln>
              <a:solidFill>
                <a:schemeClr val="tx1"/>
              </a:solidFill>
            </a:ln>
          </p:spPr>
          <p:txBody>
            <a:bodyPr wrap="square" rtlCol="0">
              <a:spAutoFit/>
            </a:bodyPr>
            <a:lstStyle/>
            <a:p>
              <a:pPr algn="ctr"/>
              <a:r>
                <a:rPr lang="en-US" sz="1400"/>
                <a:t>ORIGINAL DRIVER FRONT </a:t>
              </a:r>
              <a:r>
                <a:rPr lang="en-US" sz="1400" smtClean="0"/>
                <a:t>VIEW </a:t>
              </a:r>
              <a:r>
                <a:rPr lang="en-US" sz="1400"/>
                <a:t>IMAGES </a:t>
              </a:r>
              <a:r>
                <a:rPr lang="en-US" sz="1400" smtClean="0"/>
                <a:t>AND THE </a:t>
              </a:r>
              <a:r>
                <a:rPr lang="en-US" sz="1400"/>
                <a:t>CORRESPONDING </a:t>
              </a:r>
              <a:r>
                <a:rPr lang="en-US" sz="1400" smtClean="0"/>
                <a:t>ONES GENERATED BY AIGC MODEL</a:t>
              </a:r>
              <a:endParaRPr lang="en-US" sz="1400"/>
            </a:p>
          </p:txBody>
        </p:sp>
        <p:cxnSp>
          <p:nvCxnSpPr>
            <p:cNvPr id="8" name="Straight Arrow Connector 7"/>
            <p:cNvCxnSpPr>
              <a:stCxn id="7" idx="2"/>
            </p:cNvCxnSpPr>
            <p:nvPr/>
          </p:nvCxnSpPr>
          <p:spPr bwMode="auto">
            <a:xfrm>
              <a:off x="4607683" y="4976043"/>
              <a:ext cx="1" cy="208317"/>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9" name="TextBox 8"/>
            <p:cNvSpPr txBox="1"/>
            <p:nvPr/>
          </p:nvSpPr>
          <p:spPr>
            <a:xfrm>
              <a:off x="1475656" y="5711807"/>
              <a:ext cx="6264052" cy="307777"/>
            </a:xfrm>
            <a:prstGeom prst="rect">
              <a:avLst/>
            </a:prstGeom>
            <a:noFill/>
            <a:ln>
              <a:solidFill>
                <a:schemeClr val="tx1"/>
              </a:solidFill>
            </a:ln>
          </p:spPr>
          <p:txBody>
            <a:bodyPr wrap="square" rtlCol="0">
              <a:spAutoFit/>
            </a:bodyPr>
            <a:lstStyle/>
            <a:p>
              <a:pPr algn="ctr"/>
              <a:r>
                <a:rPr lang="en-US" sz="1400" smtClean="0"/>
                <a:t>DESIGNING A DRIVER FRONT VIEW DATASET FOR AN OBJECT DETECTION MODEL</a:t>
              </a:r>
              <a:endParaRPr lang="en-US" sz="1400"/>
            </a:p>
          </p:txBody>
        </p:sp>
        <p:cxnSp>
          <p:nvCxnSpPr>
            <p:cNvPr id="10" name="Straight Arrow Connector 9"/>
            <p:cNvCxnSpPr/>
            <p:nvPr/>
          </p:nvCxnSpPr>
          <p:spPr bwMode="auto">
            <a:xfrm>
              <a:off x="4607683" y="6015116"/>
              <a:ext cx="0" cy="21278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11" name="TextBox 10"/>
            <p:cNvSpPr txBox="1"/>
            <p:nvPr/>
          </p:nvSpPr>
          <p:spPr>
            <a:xfrm>
              <a:off x="1475654" y="6237312"/>
              <a:ext cx="6264054" cy="307777"/>
            </a:xfrm>
            <a:prstGeom prst="rect">
              <a:avLst/>
            </a:prstGeom>
            <a:noFill/>
            <a:ln>
              <a:solidFill>
                <a:schemeClr val="tx1"/>
              </a:solidFill>
            </a:ln>
          </p:spPr>
          <p:txBody>
            <a:bodyPr wrap="square" rtlCol="0">
              <a:spAutoFit/>
            </a:bodyPr>
            <a:lstStyle/>
            <a:p>
              <a:pPr algn="ctr"/>
              <a:r>
                <a:rPr lang="en-US" sz="1400" smtClean="0"/>
                <a:t>TRAINING THE MODEL</a:t>
              </a:r>
              <a:endParaRPr lang="en-US" sz="1400"/>
            </a:p>
          </p:txBody>
        </p:sp>
        <p:sp>
          <p:nvSpPr>
            <p:cNvPr id="21" name="TextBox 20"/>
            <p:cNvSpPr txBox="1"/>
            <p:nvPr/>
          </p:nvSpPr>
          <p:spPr>
            <a:xfrm>
              <a:off x="1475656" y="5184360"/>
              <a:ext cx="6264052" cy="307777"/>
            </a:xfrm>
            <a:prstGeom prst="rect">
              <a:avLst/>
            </a:prstGeom>
            <a:noFill/>
            <a:ln>
              <a:solidFill>
                <a:schemeClr val="tx1"/>
              </a:solidFill>
            </a:ln>
          </p:spPr>
          <p:txBody>
            <a:bodyPr wrap="square" rtlCol="0">
              <a:spAutoFit/>
            </a:bodyPr>
            <a:lstStyle/>
            <a:p>
              <a:pPr algn="ctr"/>
              <a:r>
                <a:rPr lang="en-US" sz="1400" smtClean="0"/>
                <a:t>LABELING THE DATA</a:t>
              </a:r>
              <a:endParaRPr lang="en-US" sz="1400"/>
            </a:p>
          </p:txBody>
        </p:sp>
        <p:cxnSp>
          <p:nvCxnSpPr>
            <p:cNvPr id="22" name="Straight Arrow Connector 21"/>
            <p:cNvCxnSpPr/>
            <p:nvPr/>
          </p:nvCxnSpPr>
          <p:spPr bwMode="auto">
            <a:xfrm>
              <a:off x="4607683" y="5485861"/>
              <a:ext cx="0" cy="21278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grpSp>
    </p:spTree>
    <p:extLst>
      <p:ext uri="{BB962C8B-B14F-4D97-AF65-F5344CB8AC3E}">
        <p14:creationId xmlns:p14="http://schemas.microsoft.com/office/powerpoint/2010/main" val="3081554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 name="Rectangle 1"/>
          <p:cNvSpPr/>
          <p:nvPr/>
        </p:nvSpPr>
        <p:spPr>
          <a:xfrm>
            <a:off x="755575" y="1382980"/>
            <a:ext cx="7701037" cy="1274195"/>
          </a:xfrm>
          <a:prstGeom prst="rect">
            <a:avLst/>
          </a:prstGeom>
        </p:spPr>
        <p:txBody>
          <a:bodyPr wrap="square">
            <a:spAutoFit/>
          </a:bodyPr>
          <a:lstStyle/>
          <a:p>
            <a:pPr lvl="0" algn="just" eaLnBrk="0" hangingPunct="0">
              <a:lnSpc>
                <a:spcPct val="120000"/>
              </a:lnSpc>
              <a:spcBef>
                <a:spcPts val="0"/>
              </a:spcBef>
            </a:pPr>
            <a:r>
              <a:rPr kumimoji="0" lang="en-US" altLang="zh-TW" sz="1600" kern="0">
                <a:solidFill>
                  <a:srgbClr val="000000"/>
                </a:solidFill>
                <a:latin typeface="Arial"/>
                <a:ea typeface="標楷體" pitchFamily="65" charset="-128"/>
              </a:rPr>
              <a:t>	</a:t>
            </a:r>
            <a:r>
              <a:rPr kumimoji="0" lang="en-US" altLang="zh-TW" sz="1600" kern="0">
                <a:solidFill>
                  <a:srgbClr val="3333FF"/>
                </a:solidFill>
                <a:latin typeface="Arial"/>
                <a:ea typeface="標楷體" pitchFamily="65" charset="-128"/>
              </a:rPr>
              <a:t>After training, the model is used to detect the objects in the driver front view image. If objects like closed-eye or yawning-mouth are detected, or sunglasses and mouth-covering-hand are detected, i.e. driving in a drowsy state. </a:t>
            </a:r>
            <a:r>
              <a:rPr kumimoji="0" lang="en-US" altLang="zh-TW" sz="1600" kern="0">
                <a:latin typeface="Arial"/>
                <a:ea typeface="標楷體" pitchFamily="65" charset="-128"/>
              </a:rPr>
              <a:t>The system then sends an alert signal to the driver. Otherwise, no action is taken.</a:t>
            </a:r>
            <a:endParaRPr kumimoji="0" lang="zh-TW" altLang="en-US" sz="1400" kern="0" dirty="0">
              <a:latin typeface="Arial"/>
              <a:ea typeface="標楷體" pitchFamily="65" charset="-128"/>
            </a:endParaRPr>
          </a:p>
        </p:txBody>
      </p:sp>
      <p:grpSp>
        <p:nvGrpSpPr>
          <p:cNvPr id="45" name="Group 44"/>
          <p:cNvGrpSpPr/>
          <p:nvPr/>
        </p:nvGrpSpPr>
        <p:grpSpPr>
          <a:xfrm>
            <a:off x="650855" y="3347387"/>
            <a:ext cx="7953337" cy="2734640"/>
            <a:chOff x="650855" y="3347387"/>
            <a:chExt cx="7953337" cy="2734640"/>
          </a:xfrm>
        </p:grpSpPr>
        <p:sp>
          <p:nvSpPr>
            <p:cNvPr id="14" name="TextBox 13"/>
            <p:cNvSpPr txBox="1"/>
            <p:nvPr/>
          </p:nvSpPr>
          <p:spPr>
            <a:xfrm>
              <a:off x="3101765" y="5774248"/>
              <a:ext cx="1656826" cy="307777"/>
            </a:xfrm>
            <a:prstGeom prst="rect">
              <a:avLst/>
            </a:prstGeom>
            <a:noFill/>
            <a:ln>
              <a:solidFill>
                <a:schemeClr val="tx1"/>
              </a:solidFill>
            </a:ln>
          </p:spPr>
          <p:txBody>
            <a:bodyPr wrap="square" rtlCol="0">
              <a:spAutoFit/>
            </a:bodyPr>
            <a:lstStyle/>
            <a:p>
              <a:pPr algn="ctr"/>
              <a:r>
                <a:rPr lang="en-US" sz="1400" smtClean="0"/>
                <a:t>ALERTING</a:t>
              </a:r>
              <a:endParaRPr lang="en-US" sz="1400"/>
            </a:p>
          </p:txBody>
        </p:sp>
        <p:cxnSp>
          <p:nvCxnSpPr>
            <p:cNvPr id="16" name="Straight Arrow Connector 15"/>
            <p:cNvCxnSpPr/>
            <p:nvPr/>
          </p:nvCxnSpPr>
          <p:spPr bwMode="auto">
            <a:xfrm>
              <a:off x="2200669" y="4935127"/>
              <a:ext cx="0" cy="23563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17" name="TextBox 16"/>
            <p:cNvSpPr txBox="1"/>
            <p:nvPr/>
          </p:nvSpPr>
          <p:spPr>
            <a:xfrm>
              <a:off x="1447311" y="5200916"/>
              <a:ext cx="1506716" cy="307777"/>
            </a:xfrm>
            <a:prstGeom prst="rect">
              <a:avLst/>
            </a:prstGeom>
            <a:noFill/>
            <a:ln>
              <a:solidFill>
                <a:schemeClr val="tx1"/>
              </a:solidFill>
            </a:ln>
          </p:spPr>
          <p:txBody>
            <a:bodyPr wrap="square" rtlCol="0" anchor="ctr" anchorCtr="0">
              <a:spAutoFit/>
            </a:bodyPr>
            <a:lstStyle/>
            <a:p>
              <a:pPr algn="ctr"/>
              <a:r>
                <a:rPr lang="en-US" sz="1400" smtClean="0"/>
                <a:t>DROWSY </a:t>
              </a:r>
              <a:endParaRPr lang="en-US" sz="1400"/>
            </a:p>
          </p:txBody>
        </p:sp>
        <p:cxnSp>
          <p:nvCxnSpPr>
            <p:cNvPr id="18" name="Straight Arrow Connector 17"/>
            <p:cNvCxnSpPr/>
            <p:nvPr/>
          </p:nvCxnSpPr>
          <p:spPr bwMode="auto">
            <a:xfrm>
              <a:off x="5690595" y="4940712"/>
              <a:ext cx="0" cy="23563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19" name="TextBox 18"/>
            <p:cNvSpPr txBox="1"/>
            <p:nvPr/>
          </p:nvSpPr>
          <p:spPr>
            <a:xfrm>
              <a:off x="4937237" y="5206503"/>
              <a:ext cx="1506716" cy="307777"/>
            </a:xfrm>
            <a:prstGeom prst="rect">
              <a:avLst/>
            </a:prstGeom>
            <a:noFill/>
            <a:ln>
              <a:solidFill>
                <a:schemeClr val="tx1"/>
              </a:solidFill>
            </a:ln>
          </p:spPr>
          <p:txBody>
            <a:bodyPr wrap="square" rtlCol="0" anchor="ctr" anchorCtr="0">
              <a:spAutoFit/>
            </a:bodyPr>
            <a:lstStyle/>
            <a:p>
              <a:pPr algn="ctr"/>
              <a:r>
                <a:rPr lang="en-US" sz="1400" smtClean="0"/>
                <a:t>DROWSY </a:t>
              </a:r>
              <a:endParaRPr lang="en-US" sz="1400"/>
            </a:p>
          </p:txBody>
        </p:sp>
        <p:sp>
          <p:nvSpPr>
            <p:cNvPr id="20" name="TextBox 19"/>
            <p:cNvSpPr txBox="1"/>
            <p:nvPr/>
          </p:nvSpPr>
          <p:spPr>
            <a:xfrm>
              <a:off x="1125933" y="3347387"/>
              <a:ext cx="6724901" cy="307777"/>
            </a:xfrm>
            <a:prstGeom prst="rect">
              <a:avLst/>
            </a:prstGeom>
            <a:noFill/>
            <a:ln>
              <a:solidFill>
                <a:schemeClr val="tx1"/>
              </a:solidFill>
            </a:ln>
          </p:spPr>
          <p:txBody>
            <a:bodyPr wrap="square" rtlCol="0">
              <a:spAutoFit/>
            </a:bodyPr>
            <a:lstStyle/>
            <a:p>
              <a:pPr algn="ctr"/>
              <a:r>
                <a:rPr lang="en-US" sz="1400" smtClean="0"/>
                <a:t>DETECTING OBJECTS IN DRIVER FRONT VIEW IMAGES</a:t>
              </a:r>
              <a:endParaRPr lang="en-US" sz="1400"/>
            </a:p>
          </p:txBody>
        </p:sp>
        <p:grpSp>
          <p:nvGrpSpPr>
            <p:cNvPr id="5" name="Group 4"/>
            <p:cNvGrpSpPr/>
            <p:nvPr/>
          </p:nvGrpSpPr>
          <p:grpSpPr>
            <a:xfrm>
              <a:off x="650855" y="3943125"/>
              <a:ext cx="3099626" cy="996886"/>
              <a:chOff x="1328359" y="4821879"/>
              <a:chExt cx="3099626" cy="900223"/>
            </a:xfrm>
          </p:grpSpPr>
          <p:sp>
            <p:nvSpPr>
              <p:cNvPr id="21" name="TextBox 20"/>
              <p:cNvSpPr txBox="1"/>
              <p:nvPr/>
            </p:nvSpPr>
            <p:spPr>
              <a:xfrm>
                <a:off x="1797708" y="4991718"/>
                <a:ext cx="2334868" cy="625349"/>
              </a:xfrm>
              <a:prstGeom prst="rect">
                <a:avLst/>
              </a:prstGeom>
              <a:noFill/>
              <a:ln>
                <a:noFill/>
              </a:ln>
            </p:spPr>
            <p:txBody>
              <a:bodyPr wrap="square" rtlCol="0">
                <a:spAutoFit/>
              </a:bodyPr>
              <a:lstStyle/>
              <a:p>
                <a:pPr algn="ctr"/>
                <a:r>
                  <a:rPr lang="en-US" sz="1300" smtClean="0"/>
                  <a:t>IF CLOSED-EYE OR YAWNING-MOUTH IS DETECTED?</a:t>
                </a:r>
                <a:endParaRPr lang="en-US" sz="1300"/>
              </a:p>
            </p:txBody>
          </p:sp>
          <p:sp>
            <p:nvSpPr>
              <p:cNvPr id="4" name="Diamond 3"/>
              <p:cNvSpPr/>
              <p:nvPr/>
            </p:nvSpPr>
            <p:spPr bwMode="auto">
              <a:xfrm>
                <a:off x="1328359" y="4821879"/>
                <a:ext cx="3099626" cy="900223"/>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grpSp>
        <p:grpSp>
          <p:nvGrpSpPr>
            <p:cNvPr id="22" name="Group 21"/>
            <p:cNvGrpSpPr/>
            <p:nvPr/>
          </p:nvGrpSpPr>
          <p:grpSpPr>
            <a:xfrm>
              <a:off x="4140781" y="3943125"/>
              <a:ext cx="3099626" cy="996887"/>
              <a:chOff x="1328359" y="4821879"/>
              <a:chExt cx="3099626" cy="900224"/>
            </a:xfrm>
          </p:grpSpPr>
          <p:sp>
            <p:nvSpPr>
              <p:cNvPr id="23" name="TextBox 22"/>
              <p:cNvSpPr txBox="1"/>
              <p:nvPr/>
            </p:nvSpPr>
            <p:spPr>
              <a:xfrm>
                <a:off x="1797708" y="4991717"/>
                <a:ext cx="2334868" cy="625349"/>
              </a:xfrm>
              <a:prstGeom prst="rect">
                <a:avLst/>
              </a:prstGeom>
              <a:noFill/>
              <a:ln>
                <a:noFill/>
              </a:ln>
            </p:spPr>
            <p:txBody>
              <a:bodyPr wrap="square" rtlCol="0">
                <a:spAutoFit/>
              </a:bodyPr>
              <a:lstStyle/>
              <a:p>
                <a:pPr algn="ctr"/>
                <a:r>
                  <a:rPr lang="en-US" sz="1300" smtClean="0"/>
                  <a:t>IF SUNGLASSES AND COVERING-HAND ARE DETECTED?</a:t>
                </a:r>
                <a:endParaRPr lang="en-US" sz="1300"/>
              </a:p>
            </p:txBody>
          </p:sp>
          <p:sp>
            <p:nvSpPr>
              <p:cNvPr id="24" name="Diamond 23"/>
              <p:cNvSpPr/>
              <p:nvPr/>
            </p:nvSpPr>
            <p:spPr bwMode="auto">
              <a:xfrm>
                <a:off x="1328359" y="4821879"/>
                <a:ext cx="3099626" cy="900224"/>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grpSp>
        <p:sp>
          <p:nvSpPr>
            <p:cNvPr id="28" name="TextBox 27"/>
            <p:cNvSpPr txBox="1"/>
            <p:nvPr/>
          </p:nvSpPr>
          <p:spPr>
            <a:xfrm>
              <a:off x="7097476" y="5200916"/>
              <a:ext cx="1506716" cy="307777"/>
            </a:xfrm>
            <a:prstGeom prst="rect">
              <a:avLst/>
            </a:prstGeom>
            <a:noFill/>
            <a:ln>
              <a:solidFill>
                <a:schemeClr val="tx1"/>
              </a:solidFill>
            </a:ln>
          </p:spPr>
          <p:txBody>
            <a:bodyPr wrap="square" rtlCol="0" anchor="ctr" anchorCtr="0">
              <a:spAutoFit/>
            </a:bodyPr>
            <a:lstStyle/>
            <a:p>
              <a:pPr algn="ctr"/>
              <a:r>
                <a:rPr lang="en-US" sz="1400" smtClean="0"/>
                <a:t>NORMAL </a:t>
              </a:r>
              <a:endParaRPr lang="en-US" sz="1400"/>
            </a:p>
          </p:txBody>
        </p:sp>
        <p:sp>
          <p:nvSpPr>
            <p:cNvPr id="29" name="TextBox 28"/>
            <p:cNvSpPr txBox="1"/>
            <p:nvPr/>
          </p:nvSpPr>
          <p:spPr>
            <a:xfrm>
              <a:off x="7097476" y="5774250"/>
              <a:ext cx="1506716" cy="307777"/>
            </a:xfrm>
            <a:prstGeom prst="rect">
              <a:avLst/>
            </a:prstGeom>
            <a:noFill/>
            <a:ln>
              <a:solidFill>
                <a:schemeClr val="tx1"/>
              </a:solidFill>
            </a:ln>
          </p:spPr>
          <p:txBody>
            <a:bodyPr wrap="square" rtlCol="0">
              <a:spAutoFit/>
            </a:bodyPr>
            <a:lstStyle/>
            <a:p>
              <a:pPr algn="ctr"/>
              <a:r>
                <a:rPr lang="en-US" sz="1400" smtClean="0"/>
                <a:t>NO ACTION</a:t>
              </a:r>
              <a:endParaRPr lang="en-US" sz="1400"/>
            </a:p>
          </p:txBody>
        </p:sp>
        <p:cxnSp>
          <p:nvCxnSpPr>
            <p:cNvPr id="30" name="Straight Arrow Connector 29"/>
            <p:cNvCxnSpPr/>
            <p:nvPr/>
          </p:nvCxnSpPr>
          <p:spPr bwMode="auto">
            <a:xfrm>
              <a:off x="7850834" y="5525217"/>
              <a:ext cx="0" cy="23563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31" name="Straight Arrow Connector 30"/>
            <p:cNvCxnSpPr/>
            <p:nvPr/>
          </p:nvCxnSpPr>
          <p:spPr bwMode="auto">
            <a:xfrm>
              <a:off x="2200669" y="3655164"/>
              <a:ext cx="0" cy="28796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15" name="Straight Arrow Connector 14"/>
            <p:cNvCxnSpPr>
              <a:stCxn id="4" idx="3"/>
              <a:endCxn id="24" idx="1"/>
            </p:cNvCxnSpPr>
            <p:nvPr/>
          </p:nvCxnSpPr>
          <p:spPr bwMode="auto">
            <a:xfrm>
              <a:off x="3750481" y="4441568"/>
              <a:ext cx="390300"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35" name="Group 34"/>
            <p:cNvGrpSpPr/>
            <p:nvPr/>
          </p:nvGrpSpPr>
          <p:grpSpPr>
            <a:xfrm>
              <a:off x="7240407" y="4441568"/>
              <a:ext cx="610427" cy="729190"/>
              <a:chOff x="7307219" y="4829469"/>
              <a:chExt cx="610427" cy="658484"/>
            </a:xfrm>
          </p:grpSpPr>
          <p:cxnSp>
            <p:nvCxnSpPr>
              <p:cNvPr id="27" name="Straight Arrow Connector 26"/>
              <p:cNvCxnSpPr/>
              <p:nvPr/>
            </p:nvCxnSpPr>
            <p:spPr bwMode="auto">
              <a:xfrm>
                <a:off x="7917646" y="4829469"/>
                <a:ext cx="0" cy="65848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33" name="Straight Arrow Connector 32"/>
              <p:cNvCxnSpPr/>
              <p:nvPr/>
            </p:nvCxnSpPr>
            <p:spPr bwMode="auto">
              <a:xfrm>
                <a:off x="7307219" y="4829469"/>
                <a:ext cx="610427" cy="0"/>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rot="5400000">
              <a:off x="5019757" y="5264051"/>
              <a:ext cx="409672" cy="932004"/>
              <a:chOff x="7307219" y="4829469"/>
              <a:chExt cx="610427" cy="658484"/>
            </a:xfrm>
          </p:grpSpPr>
          <p:cxnSp>
            <p:nvCxnSpPr>
              <p:cNvPr id="38" name="Straight Arrow Connector 37"/>
              <p:cNvCxnSpPr/>
              <p:nvPr/>
            </p:nvCxnSpPr>
            <p:spPr bwMode="auto">
              <a:xfrm>
                <a:off x="7917646" y="4829469"/>
                <a:ext cx="0" cy="65848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39" name="Straight Arrow Connector 38"/>
              <p:cNvCxnSpPr/>
              <p:nvPr/>
            </p:nvCxnSpPr>
            <p:spPr bwMode="auto">
              <a:xfrm>
                <a:off x="7307219" y="4829469"/>
                <a:ext cx="610427" cy="0"/>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rot="5400000" flipV="1">
              <a:off x="2446382" y="5279505"/>
              <a:ext cx="409672" cy="901096"/>
              <a:chOff x="7307219" y="4829469"/>
              <a:chExt cx="610427" cy="636648"/>
            </a:xfrm>
          </p:grpSpPr>
          <p:cxnSp>
            <p:nvCxnSpPr>
              <p:cNvPr id="41" name="Straight Arrow Connector 40"/>
              <p:cNvCxnSpPr/>
              <p:nvPr/>
            </p:nvCxnSpPr>
            <p:spPr bwMode="auto">
              <a:xfrm rot="5400000" flipV="1">
                <a:off x="7599322" y="5147793"/>
                <a:ext cx="636648" cy="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42" name="Straight Arrow Connector 41"/>
              <p:cNvCxnSpPr/>
              <p:nvPr/>
            </p:nvCxnSpPr>
            <p:spPr bwMode="auto">
              <a:xfrm>
                <a:off x="7307219" y="4829469"/>
                <a:ext cx="610427" cy="0"/>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1902256" y="4902912"/>
              <a:ext cx="1506716" cy="307777"/>
            </a:xfrm>
            <a:prstGeom prst="rect">
              <a:avLst/>
            </a:prstGeom>
            <a:noFill/>
            <a:ln>
              <a:noFill/>
            </a:ln>
          </p:spPr>
          <p:txBody>
            <a:bodyPr wrap="square" rtlCol="0">
              <a:spAutoFit/>
            </a:bodyPr>
            <a:lstStyle/>
            <a:p>
              <a:pPr algn="ctr"/>
              <a:r>
                <a:rPr lang="en-US" sz="1400" smtClean="0"/>
                <a:t>TRUE </a:t>
              </a:r>
              <a:endParaRPr lang="en-US" sz="1400"/>
            </a:p>
          </p:txBody>
        </p:sp>
        <p:sp>
          <p:nvSpPr>
            <p:cNvPr id="48" name="TextBox 47"/>
            <p:cNvSpPr txBox="1"/>
            <p:nvPr/>
          </p:nvSpPr>
          <p:spPr>
            <a:xfrm>
              <a:off x="5327179" y="4902912"/>
              <a:ext cx="1506716" cy="307777"/>
            </a:xfrm>
            <a:prstGeom prst="rect">
              <a:avLst/>
            </a:prstGeom>
            <a:noFill/>
            <a:ln>
              <a:noFill/>
            </a:ln>
          </p:spPr>
          <p:txBody>
            <a:bodyPr wrap="square" rtlCol="0">
              <a:spAutoFit/>
            </a:bodyPr>
            <a:lstStyle/>
            <a:p>
              <a:pPr algn="ctr"/>
              <a:r>
                <a:rPr lang="en-US" sz="1400" smtClean="0"/>
                <a:t>TRUE </a:t>
              </a:r>
              <a:endParaRPr lang="en-US" sz="1400"/>
            </a:p>
          </p:txBody>
        </p:sp>
        <p:sp>
          <p:nvSpPr>
            <p:cNvPr id="49" name="TextBox 48"/>
            <p:cNvSpPr txBox="1"/>
            <p:nvPr/>
          </p:nvSpPr>
          <p:spPr>
            <a:xfrm>
              <a:off x="3171063" y="4117267"/>
              <a:ext cx="1506716" cy="307777"/>
            </a:xfrm>
            <a:prstGeom prst="rect">
              <a:avLst/>
            </a:prstGeom>
            <a:noFill/>
            <a:ln>
              <a:noFill/>
            </a:ln>
          </p:spPr>
          <p:txBody>
            <a:bodyPr wrap="square" rtlCol="0">
              <a:spAutoFit/>
            </a:bodyPr>
            <a:lstStyle/>
            <a:p>
              <a:pPr algn="ctr"/>
              <a:r>
                <a:rPr lang="en-US" sz="1400" smtClean="0"/>
                <a:t>FALSE </a:t>
              </a:r>
              <a:endParaRPr lang="en-US" sz="1400"/>
            </a:p>
          </p:txBody>
        </p:sp>
        <p:sp>
          <p:nvSpPr>
            <p:cNvPr id="50" name="TextBox 49"/>
            <p:cNvSpPr txBox="1"/>
            <p:nvPr/>
          </p:nvSpPr>
          <p:spPr>
            <a:xfrm>
              <a:off x="6676578" y="4117267"/>
              <a:ext cx="1506716" cy="307777"/>
            </a:xfrm>
            <a:prstGeom prst="rect">
              <a:avLst/>
            </a:prstGeom>
            <a:noFill/>
            <a:ln>
              <a:noFill/>
            </a:ln>
          </p:spPr>
          <p:txBody>
            <a:bodyPr wrap="square" rtlCol="0">
              <a:spAutoFit/>
            </a:bodyPr>
            <a:lstStyle/>
            <a:p>
              <a:pPr algn="ctr"/>
              <a:r>
                <a:rPr lang="en-US" sz="1400" smtClean="0"/>
                <a:t>FALSE </a:t>
              </a:r>
              <a:endParaRPr lang="en-US" sz="1400"/>
            </a:p>
          </p:txBody>
        </p:sp>
      </p:grpSp>
      <p:sp>
        <p:nvSpPr>
          <p:cNvPr id="44"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143000" y="763984"/>
            <a:ext cx="9037512" cy="5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50000"/>
              </a:lnSpc>
              <a:buFontTx/>
              <a:buNone/>
            </a:pPr>
            <a:r>
              <a:rPr kumimoji="0" lang="en-US" altLang="zh-TW" sz="2000" kern="0" smtClean="0"/>
              <a:t>4.3 Driver front view dataset design and driver drowsiness detection technique </a:t>
            </a:r>
            <a:r>
              <a:rPr kumimoji="0" lang="en-US" altLang="zh-TW" sz="1600" kern="0" smtClean="0"/>
              <a:t>	</a:t>
            </a:r>
            <a:endParaRPr kumimoji="0" lang="zh-TW" altLang="en-US" sz="2000" kern="0" dirty="0"/>
          </a:p>
        </p:txBody>
      </p:sp>
    </p:spTree>
    <p:extLst>
      <p:ext uri="{BB962C8B-B14F-4D97-AF65-F5344CB8AC3E}">
        <p14:creationId xmlns:p14="http://schemas.microsoft.com/office/powerpoint/2010/main" val="4236911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539552" y="763984"/>
            <a:ext cx="8280920" cy="792808"/>
          </a:xfrm>
        </p:spPr>
        <p:txBody>
          <a:bodyPr/>
          <a:lstStyle/>
          <a:p>
            <a:pPr marL="461963" indent="-461963">
              <a:spcBef>
                <a:spcPts val="0"/>
              </a:spcBef>
              <a:buNone/>
            </a:pPr>
            <a:r>
              <a:rPr kumimoji="0" lang="en-US" altLang="zh-TW" sz="2000"/>
              <a:t>4.4 </a:t>
            </a:r>
            <a:r>
              <a:rPr kumimoji="0" lang="en-US" altLang="zh-TW" sz="2000" smtClean="0"/>
              <a:t>Driver side view </a:t>
            </a:r>
            <a:r>
              <a:rPr kumimoji="0" lang="en-US" altLang="zh-TW" sz="2000"/>
              <a:t>dataset design and the technique for detecting a driver using a smartphone while </a:t>
            </a:r>
            <a:r>
              <a:rPr kumimoji="0" lang="en-US" altLang="zh-TW" sz="2000" smtClean="0"/>
              <a:t>driving</a:t>
            </a:r>
            <a:endParaRPr kumimoji="0" lang="zh-TW" altLang="en-US" sz="2000" dirty="0"/>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p:cNvSpPr/>
          <p:nvPr/>
        </p:nvSpPr>
        <p:spPr>
          <a:xfrm>
            <a:off x="592935" y="1412776"/>
            <a:ext cx="8026318" cy="5266570"/>
          </a:xfrm>
          <a:prstGeom prst="rect">
            <a:avLst/>
          </a:prstGeom>
        </p:spPr>
        <p:txBody>
          <a:bodyPr wrap="square">
            <a:spAutoFit/>
          </a:bodyPr>
          <a:lstStyle/>
          <a:p>
            <a:pPr lvl="0" algn="just" eaLnBrk="0" hangingPunct="0">
              <a:lnSpc>
                <a:spcPct val="140000"/>
              </a:lnSpc>
              <a:spcBef>
                <a:spcPts val="0"/>
              </a:spcBef>
            </a:pPr>
            <a:r>
              <a:rPr kumimoji="0" lang="en-US" altLang="zh-TW" sz="1600" kern="0">
                <a:solidFill>
                  <a:srgbClr val="000000"/>
                </a:solidFill>
                <a:latin typeface="Arial"/>
                <a:ea typeface="標楷體" pitchFamily="65" charset="-128"/>
              </a:rPr>
              <a:t>	</a:t>
            </a:r>
            <a:r>
              <a:rPr kumimoji="0" lang="en-US" altLang="zh-TW" sz="1600" kern="0">
                <a:solidFill>
                  <a:srgbClr val="FF0000"/>
                </a:solidFill>
                <a:latin typeface="Arial"/>
                <a:ea typeface="標楷體" pitchFamily="65" charset="-128"/>
              </a:rPr>
              <a:t>In previous studies, </a:t>
            </a:r>
            <a:r>
              <a:rPr kumimoji="0" lang="en-US" altLang="zh-TW" sz="1600" kern="0" smtClean="0">
                <a:solidFill>
                  <a:srgbClr val="FF0000"/>
                </a:solidFill>
                <a:latin typeface="Arial"/>
                <a:ea typeface="標楷體" pitchFamily="65" charset="-128"/>
              </a:rPr>
              <a:t>the situation of a driver </a:t>
            </a:r>
            <a:r>
              <a:rPr kumimoji="0" lang="en-US" altLang="zh-TW" sz="1600" kern="0">
                <a:solidFill>
                  <a:srgbClr val="FF0000"/>
                </a:solidFill>
                <a:latin typeface="Arial"/>
                <a:ea typeface="標楷體" pitchFamily="65" charset="-128"/>
              </a:rPr>
              <a:t>using a smartphone while driving </a:t>
            </a:r>
            <a:r>
              <a:rPr kumimoji="0" lang="en-US" altLang="zh-TW" sz="1600" kern="0" smtClean="0">
                <a:solidFill>
                  <a:srgbClr val="FF0000"/>
                </a:solidFill>
                <a:latin typeface="Arial"/>
                <a:ea typeface="標楷體" pitchFamily="65" charset="-128"/>
              </a:rPr>
              <a:t>is </a:t>
            </a:r>
            <a:r>
              <a:rPr kumimoji="0" lang="en-US" altLang="zh-TW" sz="1600" kern="0">
                <a:solidFill>
                  <a:srgbClr val="FF0000"/>
                </a:solidFill>
                <a:latin typeface="Arial"/>
                <a:ea typeface="標楷體" pitchFamily="65" charset="-128"/>
              </a:rPr>
              <a:t>often detected by an image classification model. However, because the characteristics of the driver and the </a:t>
            </a:r>
            <a:r>
              <a:rPr kumimoji="0" lang="en-US" altLang="zh-TW" sz="1600" kern="0" smtClean="0">
                <a:solidFill>
                  <a:srgbClr val="FF0000"/>
                </a:solidFill>
                <a:latin typeface="Arial"/>
                <a:ea typeface="標楷體" pitchFamily="65" charset="-128"/>
              </a:rPr>
              <a:t>location </a:t>
            </a:r>
            <a:r>
              <a:rPr kumimoji="0" lang="en-US" altLang="zh-TW" sz="1600" kern="0">
                <a:solidFill>
                  <a:srgbClr val="FF0000"/>
                </a:solidFill>
                <a:latin typeface="Arial"/>
                <a:ea typeface="標楷體" pitchFamily="65" charset="-128"/>
              </a:rPr>
              <a:t>of the smartphone in the </a:t>
            </a:r>
            <a:r>
              <a:rPr kumimoji="0" lang="en-US" altLang="zh-TW" sz="1600" kern="0" smtClean="0">
                <a:solidFill>
                  <a:srgbClr val="FF0000"/>
                </a:solidFill>
                <a:latin typeface="Arial"/>
                <a:ea typeface="標楷體" pitchFamily="65" charset="-128"/>
              </a:rPr>
              <a:t>images </a:t>
            </a:r>
            <a:r>
              <a:rPr kumimoji="0" lang="en-US" altLang="zh-TW" sz="1600" kern="0">
                <a:solidFill>
                  <a:srgbClr val="FF0000"/>
                </a:solidFill>
                <a:latin typeface="Arial"/>
                <a:ea typeface="標楷體" pitchFamily="65" charset="-128"/>
              </a:rPr>
              <a:t>are extremely diverse, such a model may produce wrong classifications</a:t>
            </a:r>
            <a:r>
              <a:rPr kumimoji="0" lang="en-US" altLang="zh-TW" sz="1600" kern="0" smtClean="0">
                <a:solidFill>
                  <a:srgbClr val="FF0000"/>
                </a:solidFill>
                <a:latin typeface="Arial"/>
                <a:ea typeface="標楷體" pitchFamily="65" charset="-128"/>
              </a:rPr>
              <a:t>. </a:t>
            </a:r>
            <a:endParaRPr kumimoji="0" lang="en-US" altLang="zh-TW" sz="1600" kern="0">
              <a:solidFill>
                <a:srgbClr val="FF0000"/>
              </a:solidFill>
              <a:latin typeface="Arial"/>
              <a:ea typeface="標楷體" pitchFamily="65" charset="-128"/>
            </a:endParaRPr>
          </a:p>
          <a:p>
            <a:pPr lvl="0" algn="just" eaLnBrk="0" hangingPunct="0">
              <a:lnSpc>
                <a:spcPct val="140000"/>
              </a:lnSpc>
              <a:spcBef>
                <a:spcPts val="0"/>
              </a:spcBef>
            </a:pPr>
            <a:r>
              <a:rPr kumimoji="0" lang="en-US" altLang="zh-TW" sz="1600" kern="0">
                <a:solidFill>
                  <a:srgbClr val="FF0000"/>
                </a:solidFill>
                <a:latin typeface="Arial"/>
                <a:ea typeface="標楷體" pitchFamily="65" charset="-128"/>
              </a:rPr>
              <a:t>	</a:t>
            </a:r>
            <a:r>
              <a:rPr kumimoji="0" lang="en-US" altLang="zh-TW" sz="1600" kern="0">
                <a:solidFill>
                  <a:srgbClr val="3333FF"/>
                </a:solidFill>
                <a:latin typeface="Arial"/>
                <a:ea typeface="標楷體" pitchFamily="65" charset="-128"/>
              </a:rPr>
              <a:t>To overcome this problem, this patent uses the coordinates of the hands and smartphone in the image to determine the situation</a:t>
            </a:r>
            <a:r>
              <a:rPr kumimoji="0" lang="en-US" altLang="zh-TW" sz="1600" kern="0" smtClean="0">
                <a:solidFill>
                  <a:srgbClr val="3333FF"/>
                </a:solidFill>
                <a:latin typeface="Arial"/>
                <a:ea typeface="標楷體" pitchFamily="65" charset="-128"/>
              </a:rPr>
              <a:t>. </a:t>
            </a:r>
            <a:r>
              <a:rPr kumimoji="0" lang="en-US" altLang="zh-TW" sz="1600" kern="0" smtClean="0">
                <a:solidFill>
                  <a:srgbClr val="000000"/>
                </a:solidFill>
                <a:latin typeface="Arial"/>
                <a:ea typeface="標楷體" pitchFamily="65" charset="-128"/>
              </a:rPr>
              <a:t>First</a:t>
            </a:r>
            <a:r>
              <a:rPr kumimoji="0" lang="en-US" altLang="zh-TW" sz="1600" kern="0">
                <a:solidFill>
                  <a:srgbClr val="000000"/>
                </a:solidFill>
                <a:latin typeface="Arial"/>
                <a:ea typeface="標楷體" pitchFamily="65" charset="-128"/>
              </a:rPr>
              <a:t>, the original driver side view images and </a:t>
            </a:r>
            <a:r>
              <a:rPr kumimoji="0" lang="en-US" altLang="zh-TW" sz="1600" kern="0" smtClean="0">
                <a:solidFill>
                  <a:srgbClr val="000000"/>
                </a:solidFill>
                <a:latin typeface="Arial"/>
                <a:ea typeface="標楷體" pitchFamily="65" charset="-128"/>
              </a:rPr>
              <a:t>the corresponding images </a:t>
            </a:r>
            <a:r>
              <a:rPr kumimoji="0" lang="en-US" altLang="zh-TW" sz="1600" kern="0">
                <a:solidFill>
                  <a:srgbClr val="000000"/>
                </a:solidFill>
                <a:latin typeface="Arial"/>
                <a:ea typeface="標楷體" pitchFamily="65" charset="-128"/>
              </a:rPr>
              <a:t>generated by the AIGC model </a:t>
            </a:r>
            <a:r>
              <a:rPr kumimoji="0" lang="en-US" altLang="zh-TW" sz="1600" kern="0" smtClean="0">
                <a:solidFill>
                  <a:srgbClr val="000000"/>
                </a:solidFill>
                <a:latin typeface="Arial"/>
                <a:ea typeface="標楷體" pitchFamily="65" charset="-128"/>
              </a:rPr>
              <a:t>are </a:t>
            </a:r>
            <a:r>
              <a:rPr kumimoji="0" lang="en-US" altLang="zh-TW" sz="1600" kern="0">
                <a:solidFill>
                  <a:srgbClr val="000000"/>
                </a:solidFill>
                <a:latin typeface="Arial"/>
                <a:ea typeface="標楷體" pitchFamily="65" charset="-128"/>
              </a:rPr>
              <a:t>used to design </a:t>
            </a:r>
            <a:r>
              <a:rPr kumimoji="0" lang="en-US" altLang="zh-TW" sz="1600" kern="0" smtClean="0">
                <a:solidFill>
                  <a:srgbClr val="000000"/>
                </a:solidFill>
                <a:latin typeface="Arial"/>
                <a:ea typeface="標楷體" pitchFamily="65" charset="-128"/>
              </a:rPr>
              <a:t>a side view </a:t>
            </a:r>
            <a:r>
              <a:rPr kumimoji="0" lang="en-US" altLang="zh-TW" sz="1600" kern="0">
                <a:solidFill>
                  <a:srgbClr val="000000"/>
                </a:solidFill>
                <a:latin typeface="Arial"/>
                <a:ea typeface="標楷體" pitchFamily="65" charset="-128"/>
              </a:rPr>
              <a:t>dataset for the smartphone and the </a:t>
            </a:r>
            <a:r>
              <a:rPr kumimoji="0" lang="en-US" altLang="zh-TW" sz="1600" kern="0" smtClean="0">
                <a:solidFill>
                  <a:srgbClr val="000000"/>
                </a:solidFill>
                <a:latin typeface="Arial"/>
                <a:ea typeface="標楷體" pitchFamily="65" charset="-128"/>
              </a:rPr>
              <a:t>steering wheel </a:t>
            </a:r>
            <a:r>
              <a:rPr kumimoji="0" lang="en-US" altLang="zh-TW" sz="1600" kern="0">
                <a:solidFill>
                  <a:srgbClr val="000000"/>
                </a:solidFill>
                <a:latin typeface="Arial"/>
                <a:ea typeface="標楷體" pitchFamily="65" charset="-128"/>
              </a:rPr>
              <a:t>detection model</a:t>
            </a:r>
            <a:r>
              <a:rPr kumimoji="0" lang="en-US" altLang="zh-TW" sz="1600" kern="0" smtClean="0">
                <a:solidFill>
                  <a:srgbClr val="000000"/>
                </a:solidFill>
                <a:latin typeface="Arial"/>
                <a:ea typeface="標楷體" pitchFamily="65" charset="-128"/>
              </a:rPr>
              <a:t>.</a:t>
            </a:r>
            <a:r>
              <a:rPr lang="vi-VN" b="1"/>
              <a:t> </a:t>
            </a:r>
            <a:r>
              <a:rPr kumimoji="0" lang="vi-VN" sz="1600" kern="0">
                <a:solidFill>
                  <a:srgbClr val="000000"/>
                </a:solidFill>
                <a:latin typeface="Arial"/>
                <a:ea typeface="標楷體" pitchFamily="65" charset="-128"/>
              </a:rPr>
              <a:t>After that this model is trained</a:t>
            </a:r>
            <a:r>
              <a:rPr kumimoji="0" lang="en-US" sz="1600" kern="0">
                <a:solidFill>
                  <a:srgbClr val="000000"/>
                </a:solidFill>
                <a:latin typeface="Arial"/>
                <a:ea typeface="標楷體" pitchFamily="65" charset="-128"/>
              </a:rPr>
              <a:t>.</a:t>
            </a:r>
            <a:r>
              <a:rPr kumimoji="0" lang="en-US" altLang="zh-TW" sz="1600" kern="0">
                <a:solidFill>
                  <a:srgbClr val="000000"/>
                </a:solidFill>
                <a:latin typeface="Arial"/>
                <a:ea typeface="標楷體" pitchFamily="65" charset="-128"/>
              </a:rPr>
              <a:t> The proposed system needs to be connected to the vehicle control system to realize the vehicle's status. </a:t>
            </a:r>
            <a:r>
              <a:rPr kumimoji="0" lang="en-US" altLang="zh-TW" sz="1600" kern="0" smtClean="0">
                <a:solidFill>
                  <a:srgbClr val="3333FF"/>
                </a:solidFill>
                <a:latin typeface="Arial"/>
                <a:ea typeface="標楷體" pitchFamily="65" charset="-128"/>
              </a:rPr>
              <a:t>While the vehicle is being driven by the driver, the input driver side view </a:t>
            </a:r>
            <a:r>
              <a:rPr kumimoji="0" lang="en-US" altLang="zh-TW" sz="1600" kern="0">
                <a:solidFill>
                  <a:srgbClr val="3333FF"/>
                </a:solidFill>
                <a:latin typeface="Arial"/>
                <a:ea typeface="標楷體" pitchFamily="65" charset="-128"/>
              </a:rPr>
              <a:t>image is </a:t>
            </a:r>
            <a:r>
              <a:rPr kumimoji="0" lang="en-US" altLang="zh-TW" sz="1600" kern="0" smtClean="0">
                <a:solidFill>
                  <a:srgbClr val="3333FF"/>
                </a:solidFill>
                <a:latin typeface="Arial"/>
                <a:ea typeface="標楷體" pitchFamily="65" charset="-128"/>
              </a:rPr>
              <a:t>predicted using </a:t>
            </a:r>
            <a:r>
              <a:rPr kumimoji="0" lang="en-US" altLang="zh-TW" sz="1600" kern="0">
                <a:solidFill>
                  <a:srgbClr val="3333FF"/>
                </a:solidFill>
                <a:latin typeface="Arial"/>
                <a:ea typeface="標楷體" pitchFamily="65" charset="-128"/>
              </a:rPr>
              <a:t>a body posture estimation model and a smartphone detection model. If the distance between the coordinates of the smartphone and the coordinates of the hands is less than the preset value, that means the driver is using </a:t>
            </a:r>
            <a:r>
              <a:rPr kumimoji="0" lang="en-US" altLang="zh-TW" sz="1600" kern="0" smtClean="0">
                <a:solidFill>
                  <a:srgbClr val="3333FF"/>
                </a:solidFill>
                <a:latin typeface="Arial"/>
                <a:ea typeface="標楷體" pitchFamily="65" charset="-128"/>
              </a:rPr>
              <a:t>a smartphone </a:t>
            </a:r>
            <a:r>
              <a:rPr kumimoji="0" lang="en-US" altLang="zh-TW" sz="1600" kern="0">
                <a:solidFill>
                  <a:srgbClr val="3333FF"/>
                </a:solidFill>
                <a:latin typeface="Arial"/>
                <a:ea typeface="標楷體" pitchFamily="65" charset="-128"/>
              </a:rPr>
              <a:t>while driving</a:t>
            </a:r>
            <a:r>
              <a:rPr kumimoji="0" lang="en-US" altLang="zh-TW" sz="1600" kern="0">
                <a:solidFill>
                  <a:srgbClr val="000000"/>
                </a:solidFill>
                <a:latin typeface="Arial"/>
                <a:ea typeface="標楷體" pitchFamily="65" charset="-128"/>
              </a:rPr>
              <a:t>, and the system will issue an alerting signal.</a:t>
            </a:r>
            <a:endParaRPr kumimoji="0" lang="zh-TW" altLang="en-US" sz="1600" kern="0" dirty="0">
              <a:solidFill>
                <a:srgbClr val="000000"/>
              </a:solidFill>
              <a:latin typeface="Arial"/>
              <a:ea typeface="標楷體" pitchFamily="65" charset="-128"/>
            </a:endParaRPr>
          </a:p>
        </p:txBody>
      </p:sp>
    </p:spTree>
    <p:extLst>
      <p:ext uri="{BB962C8B-B14F-4D97-AF65-F5344CB8AC3E}">
        <p14:creationId xmlns:p14="http://schemas.microsoft.com/office/powerpoint/2010/main" val="2335148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29" name="Picture 28"/>
          <p:cNvPicPr>
            <a:picLocks noChangeAspect="1"/>
          </p:cNvPicPr>
          <p:nvPr/>
        </p:nvPicPr>
        <p:blipFill>
          <a:blip r:embed="rId2"/>
          <a:stretch>
            <a:fillRect/>
          </a:stretch>
        </p:blipFill>
        <p:spPr>
          <a:xfrm>
            <a:off x="495916" y="2206430"/>
            <a:ext cx="2351687" cy="2324278"/>
          </a:xfrm>
          <a:prstGeom prst="rect">
            <a:avLst/>
          </a:prstGeom>
        </p:spPr>
      </p:pic>
      <p:sp>
        <p:nvSpPr>
          <p:cNvPr id="46" name="TextBox 45"/>
          <p:cNvSpPr txBox="1"/>
          <p:nvPr/>
        </p:nvSpPr>
        <p:spPr>
          <a:xfrm>
            <a:off x="163662" y="4701576"/>
            <a:ext cx="2826582" cy="830997"/>
          </a:xfrm>
          <a:prstGeom prst="rect">
            <a:avLst/>
          </a:prstGeom>
          <a:noFill/>
          <a:ln>
            <a:noFill/>
          </a:ln>
        </p:spPr>
        <p:txBody>
          <a:bodyPr wrap="square" rtlCol="0">
            <a:spAutoFit/>
          </a:bodyPr>
          <a:lstStyle/>
          <a:p>
            <a:pPr algn="ctr"/>
            <a:r>
              <a:rPr lang="en-US" sz="1600"/>
              <a:t>Illustration of the detection of a driver using a smartphone while driving</a:t>
            </a:r>
          </a:p>
        </p:txBody>
      </p:sp>
      <p:sp>
        <p:nvSpPr>
          <p:cNvPr id="11" name="TextBox 10"/>
          <p:cNvSpPr txBox="1"/>
          <p:nvPr/>
        </p:nvSpPr>
        <p:spPr>
          <a:xfrm>
            <a:off x="3059831" y="2537899"/>
            <a:ext cx="5835158" cy="276999"/>
          </a:xfrm>
          <a:prstGeom prst="rect">
            <a:avLst/>
          </a:prstGeom>
          <a:noFill/>
          <a:ln>
            <a:solidFill>
              <a:schemeClr val="tx1"/>
            </a:solidFill>
          </a:ln>
        </p:spPr>
        <p:txBody>
          <a:bodyPr wrap="square" rtlCol="0" anchor="ctr" anchorCtr="0">
            <a:spAutoFit/>
          </a:bodyPr>
          <a:lstStyle/>
          <a:p>
            <a:pPr algn="ctr"/>
            <a:r>
              <a:rPr lang="en-US" sz="1200" smtClean="0"/>
              <a:t>TRAINING A SMARTPHONE AND STEERING WHEEL DETECTION MODEL</a:t>
            </a:r>
            <a:endParaRPr lang="en-US" sz="1200"/>
          </a:p>
        </p:txBody>
      </p:sp>
      <p:cxnSp>
        <p:nvCxnSpPr>
          <p:cNvPr id="12" name="Straight Arrow Connector 11"/>
          <p:cNvCxnSpPr>
            <a:stCxn id="11" idx="2"/>
          </p:cNvCxnSpPr>
          <p:nvPr/>
        </p:nvCxnSpPr>
        <p:spPr bwMode="auto">
          <a:xfrm>
            <a:off x="5977410" y="2814898"/>
            <a:ext cx="0" cy="24950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13" name="TextBox 12"/>
          <p:cNvSpPr txBox="1"/>
          <p:nvPr/>
        </p:nvSpPr>
        <p:spPr>
          <a:xfrm>
            <a:off x="4502500" y="3163135"/>
            <a:ext cx="2949819" cy="574426"/>
          </a:xfrm>
          <a:prstGeom prst="rect">
            <a:avLst/>
          </a:prstGeom>
          <a:noFill/>
          <a:ln>
            <a:noFill/>
          </a:ln>
        </p:spPr>
        <p:txBody>
          <a:bodyPr wrap="square" rtlCol="0">
            <a:spAutoFit/>
          </a:bodyPr>
          <a:lstStyle/>
          <a:p>
            <a:pPr algn="ctr"/>
            <a:r>
              <a:rPr lang="en-US" sz="1300" smtClean="0"/>
              <a:t>IS THE VEHICLE IS DRIVING BY THE DRIVER?</a:t>
            </a:r>
            <a:endParaRPr lang="en-US" sz="1300"/>
          </a:p>
        </p:txBody>
      </p:sp>
      <p:sp>
        <p:nvSpPr>
          <p:cNvPr id="15" name="TextBox 14"/>
          <p:cNvSpPr txBox="1"/>
          <p:nvPr/>
        </p:nvSpPr>
        <p:spPr>
          <a:xfrm>
            <a:off x="5787440" y="3992847"/>
            <a:ext cx="3062844" cy="445829"/>
          </a:xfrm>
          <a:prstGeom prst="rect">
            <a:avLst/>
          </a:prstGeom>
          <a:noFill/>
          <a:ln>
            <a:solidFill>
              <a:schemeClr val="tx1"/>
            </a:solidFill>
          </a:ln>
        </p:spPr>
        <p:txBody>
          <a:bodyPr wrap="square" rtlCol="0" anchor="ctr" anchorCtr="0">
            <a:spAutoFit/>
          </a:bodyPr>
          <a:lstStyle/>
          <a:p>
            <a:pPr algn="ctr"/>
            <a:r>
              <a:rPr lang="en-US" sz="1300" smtClean="0"/>
              <a:t>DETECTING SMARTPHONES AND STEERING WHEEL IN THE IMAGES</a:t>
            </a:r>
            <a:endParaRPr lang="en-US" sz="1300"/>
          </a:p>
        </p:txBody>
      </p:sp>
      <p:sp>
        <p:nvSpPr>
          <p:cNvPr id="17" name="TextBox 16"/>
          <p:cNvSpPr txBox="1"/>
          <p:nvPr/>
        </p:nvSpPr>
        <p:spPr>
          <a:xfrm>
            <a:off x="3059830" y="3990939"/>
            <a:ext cx="2430748" cy="445829"/>
          </a:xfrm>
          <a:prstGeom prst="rect">
            <a:avLst/>
          </a:prstGeom>
          <a:noFill/>
          <a:ln>
            <a:solidFill>
              <a:schemeClr val="tx1"/>
            </a:solidFill>
          </a:ln>
        </p:spPr>
        <p:txBody>
          <a:bodyPr wrap="square" rtlCol="0" anchor="ctr" anchorCtr="0">
            <a:spAutoFit/>
          </a:bodyPr>
          <a:lstStyle/>
          <a:p>
            <a:pPr algn="ctr"/>
            <a:r>
              <a:rPr lang="en-US" sz="1300" smtClean="0"/>
              <a:t>ESTIMATING THE BODY POSTURE OF THE DRIVER</a:t>
            </a:r>
            <a:endParaRPr lang="en-US" sz="1300"/>
          </a:p>
        </p:txBody>
      </p:sp>
      <p:sp>
        <p:nvSpPr>
          <p:cNvPr id="19" name="TextBox 18"/>
          <p:cNvSpPr txBox="1"/>
          <p:nvPr/>
        </p:nvSpPr>
        <p:spPr>
          <a:xfrm>
            <a:off x="4111695" y="5294850"/>
            <a:ext cx="3836452" cy="807786"/>
          </a:xfrm>
          <a:prstGeom prst="rect">
            <a:avLst/>
          </a:prstGeom>
          <a:noFill/>
          <a:ln>
            <a:noFill/>
          </a:ln>
        </p:spPr>
        <p:txBody>
          <a:bodyPr wrap="square" rtlCol="0">
            <a:spAutoFit/>
          </a:bodyPr>
          <a:lstStyle/>
          <a:p>
            <a:pPr algn="ctr"/>
            <a:r>
              <a:rPr lang="en-US" sz="1300" smtClean="0"/>
              <a:t>IF THE DISTANCE BETWEEN THE </a:t>
            </a:r>
          </a:p>
          <a:p>
            <a:pPr algn="ctr"/>
            <a:r>
              <a:rPr lang="en-US" sz="1300" smtClean="0"/>
              <a:t>HAND AND THE SMARTPHONE IS LESS THAN A PRESET THRESHOLD?</a:t>
            </a:r>
            <a:endParaRPr lang="en-US" sz="1300"/>
          </a:p>
        </p:txBody>
      </p:sp>
      <p:sp>
        <p:nvSpPr>
          <p:cNvPr id="23" name="TextBox 22"/>
          <p:cNvSpPr txBox="1"/>
          <p:nvPr/>
        </p:nvSpPr>
        <p:spPr>
          <a:xfrm>
            <a:off x="5313502" y="6288383"/>
            <a:ext cx="1327816" cy="264711"/>
          </a:xfrm>
          <a:prstGeom prst="rect">
            <a:avLst/>
          </a:prstGeom>
          <a:noFill/>
          <a:ln>
            <a:solidFill>
              <a:schemeClr val="tx1"/>
            </a:solidFill>
          </a:ln>
        </p:spPr>
        <p:txBody>
          <a:bodyPr wrap="square" rtlCol="0" anchor="ctr" anchorCtr="0">
            <a:spAutoFit/>
          </a:bodyPr>
          <a:lstStyle/>
          <a:p>
            <a:pPr algn="ctr"/>
            <a:r>
              <a:rPr lang="en-US" sz="1300" smtClean="0"/>
              <a:t>ALERTING</a:t>
            </a:r>
            <a:endParaRPr lang="en-US" sz="1300"/>
          </a:p>
        </p:txBody>
      </p:sp>
      <p:cxnSp>
        <p:nvCxnSpPr>
          <p:cNvPr id="27" name="Straight Arrow Connector 26"/>
          <p:cNvCxnSpPr/>
          <p:nvPr/>
        </p:nvCxnSpPr>
        <p:spPr bwMode="auto">
          <a:xfrm>
            <a:off x="5977410" y="4951042"/>
            <a:ext cx="0" cy="207912"/>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8" name="Straight Arrow Connector 27"/>
          <p:cNvCxnSpPr/>
          <p:nvPr/>
        </p:nvCxnSpPr>
        <p:spPr bwMode="auto">
          <a:xfrm>
            <a:off x="5977409" y="6060244"/>
            <a:ext cx="0" cy="18996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4" name="Diamond 3"/>
          <p:cNvSpPr/>
          <p:nvPr/>
        </p:nvSpPr>
        <p:spPr bwMode="auto">
          <a:xfrm>
            <a:off x="3529246" y="3053367"/>
            <a:ext cx="4896327" cy="587908"/>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300" b="0" i="0" u="none" strike="noStrike" cap="none" normalizeH="0" baseline="0" smtClean="0">
              <a:ln>
                <a:noFill/>
              </a:ln>
              <a:solidFill>
                <a:schemeClr val="tx1"/>
              </a:solidFill>
              <a:effectLst/>
              <a:latin typeface="Arial" charset="0"/>
              <a:ea typeface="新細明體" pitchFamily="18" charset="-120"/>
            </a:endParaRPr>
          </a:p>
        </p:txBody>
      </p:sp>
      <p:sp>
        <p:nvSpPr>
          <p:cNvPr id="20" name="Diamond 19"/>
          <p:cNvSpPr/>
          <p:nvPr/>
        </p:nvSpPr>
        <p:spPr bwMode="auto">
          <a:xfrm>
            <a:off x="3529246" y="5153682"/>
            <a:ext cx="4896327" cy="910628"/>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300" b="0" i="0" u="none" strike="noStrike" cap="none" normalizeH="0" baseline="0" smtClean="0">
              <a:ln>
                <a:noFill/>
              </a:ln>
              <a:solidFill>
                <a:schemeClr val="tx1"/>
              </a:solidFill>
              <a:effectLst/>
              <a:latin typeface="Arial" charset="0"/>
              <a:ea typeface="新細明體" pitchFamily="18" charset="-120"/>
            </a:endParaRPr>
          </a:p>
        </p:txBody>
      </p:sp>
      <p:cxnSp>
        <p:nvCxnSpPr>
          <p:cNvPr id="30" name="Straight Connector 29"/>
          <p:cNvCxnSpPr/>
          <p:nvPr/>
        </p:nvCxnSpPr>
        <p:spPr bwMode="auto">
          <a:xfrm flipV="1">
            <a:off x="3059830" y="2965011"/>
            <a:ext cx="0" cy="3897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Arrow Connector 31"/>
          <p:cNvCxnSpPr/>
          <p:nvPr/>
        </p:nvCxnSpPr>
        <p:spPr bwMode="auto">
          <a:xfrm>
            <a:off x="3059830" y="2968186"/>
            <a:ext cx="2917579"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3059830" y="6288383"/>
            <a:ext cx="1133322" cy="264711"/>
          </a:xfrm>
          <a:prstGeom prst="rect">
            <a:avLst/>
          </a:prstGeom>
          <a:noFill/>
          <a:ln>
            <a:solidFill>
              <a:schemeClr val="tx1"/>
            </a:solidFill>
          </a:ln>
        </p:spPr>
        <p:txBody>
          <a:bodyPr wrap="square" rtlCol="0" anchor="ctr" anchorCtr="0">
            <a:spAutoFit/>
          </a:bodyPr>
          <a:lstStyle/>
          <a:p>
            <a:pPr algn="ctr"/>
            <a:r>
              <a:rPr lang="en-US" sz="1300" smtClean="0"/>
              <a:t>NO ACTION</a:t>
            </a:r>
            <a:endParaRPr lang="en-US" sz="1300"/>
          </a:p>
        </p:txBody>
      </p:sp>
      <p:cxnSp>
        <p:nvCxnSpPr>
          <p:cNvPr id="36" name="Straight Arrow Connector 35"/>
          <p:cNvCxnSpPr>
            <a:stCxn id="20" idx="1"/>
          </p:cNvCxnSpPr>
          <p:nvPr/>
        </p:nvCxnSpPr>
        <p:spPr bwMode="auto">
          <a:xfrm>
            <a:off x="3529246" y="5608996"/>
            <a:ext cx="0" cy="68546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31" name="Straight Connector 30"/>
          <p:cNvCxnSpPr>
            <a:stCxn id="4" idx="1"/>
          </p:cNvCxnSpPr>
          <p:nvPr/>
        </p:nvCxnSpPr>
        <p:spPr bwMode="auto">
          <a:xfrm flipH="1">
            <a:off x="3059830" y="3347321"/>
            <a:ext cx="46941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059831" y="4674191"/>
            <a:ext cx="5835158" cy="264711"/>
          </a:xfrm>
          <a:prstGeom prst="rect">
            <a:avLst/>
          </a:prstGeom>
          <a:noFill/>
          <a:ln>
            <a:solidFill>
              <a:schemeClr val="tx1"/>
            </a:solidFill>
          </a:ln>
        </p:spPr>
        <p:txBody>
          <a:bodyPr wrap="square" rtlCol="0">
            <a:spAutoFit/>
          </a:bodyPr>
          <a:lstStyle/>
          <a:p>
            <a:pPr algn="ctr"/>
            <a:r>
              <a:rPr lang="en-US" sz="1300" smtClean="0"/>
              <a:t>OBTAINING THE COORDINATES OF THE SMARTPHONE AND HANDS </a:t>
            </a:r>
            <a:endParaRPr lang="en-US" sz="1300"/>
          </a:p>
        </p:txBody>
      </p:sp>
      <p:cxnSp>
        <p:nvCxnSpPr>
          <p:cNvPr id="34" name="Straight Arrow Connector 33"/>
          <p:cNvCxnSpPr/>
          <p:nvPr/>
        </p:nvCxnSpPr>
        <p:spPr bwMode="auto">
          <a:xfrm>
            <a:off x="7464764" y="4443899"/>
            <a:ext cx="0" cy="230292"/>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37" name="TextBox 36"/>
          <p:cNvSpPr txBox="1"/>
          <p:nvPr/>
        </p:nvSpPr>
        <p:spPr>
          <a:xfrm>
            <a:off x="5937520" y="6029752"/>
            <a:ext cx="938398" cy="264711"/>
          </a:xfrm>
          <a:prstGeom prst="rect">
            <a:avLst/>
          </a:prstGeom>
          <a:noFill/>
          <a:ln>
            <a:noFill/>
          </a:ln>
        </p:spPr>
        <p:txBody>
          <a:bodyPr wrap="square" rtlCol="0">
            <a:spAutoFit/>
          </a:bodyPr>
          <a:lstStyle/>
          <a:p>
            <a:pPr algn="ctr"/>
            <a:r>
              <a:rPr lang="en-US" sz="1300" smtClean="0"/>
              <a:t>TRUE</a:t>
            </a:r>
            <a:endParaRPr lang="en-US" sz="1300"/>
          </a:p>
        </p:txBody>
      </p:sp>
      <p:sp>
        <p:nvSpPr>
          <p:cNvPr id="38" name="TextBox 37"/>
          <p:cNvSpPr txBox="1"/>
          <p:nvPr/>
        </p:nvSpPr>
        <p:spPr>
          <a:xfrm>
            <a:off x="3381222" y="6023672"/>
            <a:ext cx="1121278" cy="264711"/>
          </a:xfrm>
          <a:prstGeom prst="rect">
            <a:avLst/>
          </a:prstGeom>
          <a:noFill/>
          <a:ln>
            <a:noFill/>
          </a:ln>
        </p:spPr>
        <p:txBody>
          <a:bodyPr wrap="square" rtlCol="0">
            <a:spAutoFit/>
          </a:bodyPr>
          <a:lstStyle/>
          <a:p>
            <a:pPr algn="ctr"/>
            <a:r>
              <a:rPr lang="en-US" sz="1300" smtClean="0"/>
              <a:t>FALSE</a:t>
            </a:r>
            <a:endParaRPr lang="en-US" sz="1300"/>
          </a:p>
        </p:txBody>
      </p:sp>
      <p:sp>
        <p:nvSpPr>
          <p:cNvPr id="39" name="TextBox 38"/>
          <p:cNvSpPr txBox="1"/>
          <p:nvPr/>
        </p:nvSpPr>
        <p:spPr>
          <a:xfrm>
            <a:off x="6143005" y="3571584"/>
            <a:ext cx="663804" cy="264711"/>
          </a:xfrm>
          <a:prstGeom prst="rect">
            <a:avLst/>
          </a:prstGeom>
          <a:noFill/>
          <a:ln>
            <a:noFill/>
          </a:ln>
        </p:spPr>
        <p:txBody>
          <a:bodyPr wrap="square" rtlCol="0">
            <a:spAutoFit/>
          </a:bodyPr>
          <a:lstStyle/>
          <a:p>
            <a:pPr algn="ctr"/>
            <a:r>
              <a:rPr lang="en-US" sz="1300" smtClean="0"/>
              <a:t>TRUE</a:t>
            </a:r>
            <a:endParaRPr lang="en-US" sz="1300"/>
          </a:p>
        </p:txBody>
      </p:sp>
      <p:sp>
        <p:nvSpPr>
          <p:cNvPr id="40" name="TextBox 39"/>
          <p:cNvSpPr txBox="1"/>
          <p:nvPr/>
        </p:nvSpPr>
        <p:spPr>
          <a:xfrm>
            <a:off x="3059830" y="3056150"/>
            <a:ext cx="902430" cy="264711"/>
          </a:xfrm>
          <a:prstGeom prst="rect">
            <a:avLst/>
          </a:prstGeom>
          <a:noFill/>
          <a:ln>
            <a:noFill/>
          </a:ln>
        </p:spPr>
        <p:txBody>
          <a:bodyPr wrap="square" rtlCol="0">
            <a:spAutoFit/>
          </a:bodyPr>
          <a:lstStyle/>
          <a:p>
            <a:pPr algn="ctr"/>
            <a:r>
              <a:rPr lang="en-US" sz="1300" smtClean="0"/>
              <a:t>FALSE</a:t>
            </a:r>
            <a:endParaRPr lang="en-US" sz="1300"/>
          </a:p>
        </p:txBody>
      </p:sp>
      <p:cxnSp>
        <p:nvCxnSpPr>
          <p:cNvPr id="41" name="Straight Arrow Connector 40"/>
          <p:cNvCxnSpPr/>
          <p:nvPr/>
        </p:nvCxnSpPr>
        <p:spPr bwMode="auto">
          <a:xfrm>
            <a:off x="4193152" y="4443899"/>
            <a:ext cx="0" cy="230292"/>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grpSp>
        <p:nvGrpSpPr>
          <p:cNvPr id="5" name="Group 4"/>
          <p:cNvGrpSpPr/>
          <p:nvPr/>
        </p:nvGrpSpPr>
        <p:grpSpPr>
          <a:xfrm>
            <a:off x="4193152" y="3652322"/>
            <a:ext cx="3271612" cy="338618"/>
            <a:chOff x="4193152" y="3509190"/>
            <a:chExt cx="3271612" cy="481750"/>
          </a:xfrm>
        </p:grpSpPr>
        <p:cxnSp>
          <p:nvCxnSpPr>
            <p:cNvPr id="24" name="Straight Arrow Connector 23"/>
            <p:cNvCxnSpPr/>
            <p:nvPr/>
          </p:nvCxnSpPr>
          <p:spPr bwMode="auto">
            <a:xfrm>
              <a:off x="5998519" y="3509190"/>
              <a:ext cx="0" cy="25569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42" name="Straight Arrow Connector 41"/>
            <p:cNvCxnSpPr/>
            <p:nvPr/>
          </p:nvCxnSpPr>
          <p:spPr bwMode="auto">
            <a:xfrm>
              <a:off x="7464764" y="3760648"/>
              <a:ext cx="0" cy="230292"/>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43" name="Straight Arrow Connector 42"/>
            <p:cNvCxnSpPr/>
            <p:nvPr/>
          </p:nvCxnSpPr>
          <p:spPr bwMode="auto">
            <a:xfrm>
              <a:off x="4193152" y="3760648"/>
              <a:ext cx="0" cy="230292"/>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6" name="Straight Connector 5"/>
            <p:cNvCxnSpPr/>
            <p:nvPr/>
          </p:nvCxnSpPr>
          <p:spPr bwMode="auto">
            <a:xfrm>
              <a:off x="4193152" y="3760648"/>
              <a:ext cx="327161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4"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539552" y="763984"/>
            <a:ext cx="8280920" cy="100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461963" indent="-461963">
              <a:spcBef>
                <a:spcPts val="0"/>
              </a:spcBef>
              <a:buFontTx/>
              <a:buNone/>
            </a:pPr>
            <a:r>
              <a:rPr kumimoji="0" lang="en-US" altLang="zh-TW" sz="2000" kern="0" smtClean="0"/>
              <a:t>4.4 Driver side view dataset design and the technique for detecting a driver using a smartphone while driving</a:t>
            </a:r>
          </a:p>
          <a:p>
            <a:pPr marL="0" indent="0" algn="just">
              <a:lnSpc>
                <a:spcPct val="130000"/>
              </a:lnSpc>
              <a:spcBef>
                <a:spcPts val="0"/>
              </a:spcBef>
              <a:buFontTx/>
              <a:buNone/>
            </a:pPr>
            <a:endParaRPr kumimoji="0" lang="zh-TW" altLang="en-US" sz="2000" kern="0" dirty="0"/>
          </a:p>
        </p:txBody>
      </p:sp>
      <p:sp>
        <p:nvSpPr>
          <p:cNvPr id="45" name="TextBox 44"/>
          <p:cNvSpPr txBox="1"/>
          <p:nvPr/>
        </p:nvSpPr>
        <p:spPr>
          <a:xfrm>
            <a:off x="3059831" y="2043019"/>
            <a:ext cx="5835158" cy="276999"/>
          </a:xfrm>
          <a:prstGeom prst="rect">
            <a:avLst/>
          </a:prstGeom>
          <a:noFill/>
          <a:ln>
            <a:solidFill>
              <a:schemeClr val="tx1"/>
            </a:solidFill>
          </a:ln>
        </p:spPr>
        <p:txBody>
          <a:bodyPr wrap="square" rtlCol="0" anchor="ctr" anchorCtr="0">
            <a:spAutoFit/>
          </a:bodyPr>
          <a:lstStyle/>
          <a:p>
            <a:pPr algn="ctr"/>
            <a:r>
              <a:rPr lang="en-US" sz="1200" smtClean="0"/>
              <a:t>DESIGNING A DRIVER SIDE VIEW DATASET</a:t>
            </a:r>
            <a:endParaRPr lang="en-US" sz="1200"/>
          </a:p>
        </p:txBody>
      </p:sp>
      <p:cxnSp>
        <p:nvCxnSpPr>
          <p:cNvPr id="47" name="Straight Arrow Connector 46"/>
          <p:cNvCxnSpPr>
            <a:stCxn id="45" idx="2"/>
          </p:cNvCxnSpPr>
          <p:nvPr/>
        </p:nvCxnSpPr>
        <p:spPr bwMode="auto">
          <a:xfrm>
            <a:off x="5977410" y="2320018"/>
            <a:ext cx="0" cy="24950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48" name="TextBox 47"/>
          <p:cNvSpPr txBox="1"/>
          <p:nvPr/>
        </p:nvSpPr>
        <p:spPr>
          <a:xfrm>
            <a:off x="3059831" y="1554814"/>
            <a:ext cx="5835158" cy="276999"/>
          </a:xfrm>
          <a:prstGeom prst="rect">
            <a:avLst/>
          </a:prstGeom>
          <a:noFill/>
          <a:ln>
            <a:solidFill>
              <a:schemeClr val="tx1"/>
            </a:solidFill>
          </a:ln>
        </p:spPr>
        <p:txBody>
          <a:bodyPr wrap="square" rtlCol="0" anchor="ctr" anchorCtr="0">
            <a:spAutoFit/>
          </a:bodyPr>
          <a:lstStyle/>
          <a:p>
            <a:pPr algn="ctr"/>
            <a:r>
              <a:rPr lang="en-US" sz="1200" smtClean="0"/>
              <a:t>DRIVER SIDE VIEW IMAGES AND CORRESPONDING GENERATED ONES</a:t>
            </a:r>
            <a:endParaRPr lang="en-US" sz="1200"/>
          </a:p>
        </p:txBody>
      </p:sp>
      <p:cxnSp>
        <p:nvCxnSpPr>
          <p:cNvPr id="49" name="Straight Arrow Connector 48"/>
          <p:cNvCxnSpPr>
            <a:stCxn id="48" idx="2"/>
          </p:cNvCxnSpPr>
          <p:nvPr/>
        </p:nvCxnSpPr>
        <p:spPr bwMode="auto">
          <a:xfrm>
            <a:off x="5977410" y="1831813"/>
            <a:ext cx="0" cy="24950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1562929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755576" y="763984"/>
            <a:ext cx="7560840" cy="509515"/>
          </a:xfrm>
        </p:spPr>
        <p:txBody>
          <a:bodyPr/>
          <a:lstStyle/>
          <a:p>
            <a:pPr marL="0" indent="0">
              <a:lnSpc>
                <a:spcPct val="150000"/>
              </a:lnSpc>
              <a:buNone/>
            </a:pPr>
            <a:r>
              <a:rPr kumimoji="0" lang="en-US" altLang="zh-TW" sz="2000"/>
              <a:t>4.5 Driver behavior monitoring based on body </a:t>
            </a:r>
            <a:r>
              <a:rPr kumimoji="0" lang="en-US" altLang="zh-TW" sz="2000" smtClean="0"/>
              <a:t>part coordinates</a:t>
            </a:r>
            <a:endParaRPr kumimoji="0" lang="zh-TW" altLang="en-US" sz="2000" dirty="0"/>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 name="Rectangle 8"/>
          <p:cNvSpPr/>
          <p:nvPr/>
        </p:nvSpPr>
        <p:spPr>
          <a:xfrm>
            <a:off x="581959" y="1270101"/>
            <a:ext cx="8048270" cy="5383525"/>
          </a:xfrm>
          <a:prstGeom prst="rect">
            <a:avLst/>
          </a:prstGeom>
        </p:spPr>
        <p:txBody>
          <a:bodyPr wrap="square">
            <a:spAutoFit/>
          </a:bodyPr>
          <a:lstStyle/>
          <a:p>
            <a:pPr lvl="0" algn="just" eaLnBrk="0" hangingPunct="0">
              <a:lnSpc>
                <a:spcPct val="120000"/>
              </a:lnSpc>
              <a:spcBef>
                <a:spcPts val="0"/>
              </a:spcBef>
            </a:pPr>
            <a:r>
              <a:rPr kumimoji="0" lang="en-US" altLang="zh-TW" sz="1600" kern="0">
                <a:solidFill>
                  <a:srgbClr val="000000"/>
                </a:solidFill>
                <a:latin typeface="Arial"/>
                <a:ea typeface="標楷體" pitchFamily="65" charset="-128"/>
              </a:rPr>
              <a:t>	</a:t>
            </a:r>
            <a:r>
              <a:rPr kumimoji="0" lang="en-US" altLang="zh-TW" sz="1600" kern="0">
                <a:solidFill>
                  <a:srgbClr val="FF0000"/>
                </a:solidFill>
                <a:latin typeface="Arial"/>
                <a:ea typeface="標楷體" pitchFamily="65" charset="-128"/>
              </a:rPr>
              <a:t>Similar to the situation of a driver using a smartphone while driving, the abnormal behaviors of a driver, such as looking backward, drinking water, talking to passengers, etc., are often detected by an image classification model. However, the driver's abnormal postures that can lead to accidents are so diverse that the classification model cannot learn all the features of every situation. This leads to wrong results of prediction</a:t>
            </a:r>
            <a:r>
              <a:rPr kumimoji="0" lang="en-US" altLang="zh-TW" sz="1600" kern="0" smtClean="0">
                <a:solidFill>
                  <a:srgbClr val="FF0000"/>
                </a:solidFill>
                <a:latin typeface="Arial"/>
                <a:ea typeface="標楷體" pitchFamily="65" charset="-128"/>
              </a:rPr>
              <a:t>. </a:t>
            </a:r>
            <a:endParaRPr kumimoji="0" lang="en-US" altLang="zh-TW" sz="1600" kern="0">
              <a:solidFill>
                <a:srgbClr val="FF0000"/>
              </a:solidFill>
              <a:latin typeface="Arial"/>
              <a:ea typeface="標楷體" pitchFamily="65" charset="-128"/>
            </a:endParaRPr>
          </a:p>
          <a:p>
            <a:pPr lvl="0" algn="just" eaLnBrk="0" hangingPunct="0">
              <a:lnSpc>
                <a:spcPct val="120000"/>
              </a:lnSpc>
              <a:spcBef>
                <a:spcPts val="0"/>
              </a:spcBef>
            </a:pPr>
            <a:r>
              <a:rPr kumimoji="0" lang="en-US" altLang="zh-TW" sz="1600" kern="0">
                <a:solidFill>
                  <a:srgbClr val="000000"/>
                </a:solidFill>
                <a:latin typeface="Arial"/>
                <a:ea typeface="標楷體" pitchFamily="65" charset="-128"/>
              </a:rPr>
              <a:t>	</a:t>
            </a:r>
            <a:r>
              <a:rPr kumimoji="0" lang="en-US" altLang="zh-TW" sz="1600" kern="0">
                <a:solidFill>
                  <a:srgbClr val="3333FF"/>
                </a:solidFill>
                <a:latin typeface="Arial"/>
                <a:ea typeface="標楷體" pitchFamily="65" charset="-128"/>
              </a:rPr>
              <a:t>To overcome that challenge, this patent uses body part coordinates to classify driver behaviors. </a:t>
            </a:r>
            <a:r>
              <a:rPr kumimoji="0" lang="en-US" altLang="zh-TW" sz="1600" kern="0" smtClean="0">
                <a:solidFill>
                  <a:srgbClr val="3333FF"/>
                </a:solidFill>
                <a:latin typeface="Arial"/>
                <a:ea typeface="標楷體" pitchFamily="65" charset="-128"/>
              </a:rPr>
              <a:t>During </a:t>
            </a:r>
            <a:r>
              <a:rPr kumimoji="0" lang="en-US" altLang="zh-TW" sz="1600" kern="0">
                <a:solidFill>
                  <a:srgbClr val="3333FF"/>
                </a:solidFill>
                <a:latin typeface="Arial"/>
                <a:ea typeface="標楷體" pitchFamily="65" charset="-128"/>
              </a:rPr>
              <a:t>driving, the driver's posture is monitored by the </a:t>
            </a:r>
            <a:r>
              <a:rPr kumimoji="0" lang="en-US" altLang="zh-TW" sz="1600" kern="0" smtClean="0">
                <a:solidFill>
                  <a:srgbClr val="3333FF"/>
                </a:solidFill>
                <a:latin typeface="Arial"/>
                <a:ea typeface="標楷體" pitchFamily="65" charset="-128"/>
              </a:rPr>
              <a:t>driver side view </a:t>
            </a:r>
            <a:r>
              <a:rPr kumimoji="0" lang="en-US" altLang="zh-TW" sz="1600" kern="0">
                <a:solidFill>
                  <a:srgbClr val="3333FF"/>
                </a:solidFill>
                <a:latin typeface="Arial"/>
                <a:ea typeface="標楷體" pitchFamily="65" charset="-128"/>
              </a:rPr>
              <a:t>camera. With the coordinates of the steering wheel known, the standard posture of the driver in the images can be determined including the coordinates of the following parts, right ear, right eye, nose, shoulders, </a:t>
            </a:r>
            <a:r>
              <a:rPr kumimoji="0" lang="en-US" altLang="zh-TW" sz="1600" kern="0" smtClean="0">
                <a:solidFill>
                  <a:srgbClr val="3333FF"/>
                </a:solidFill>
                <a:latin typeface="Arial"/>
                <a:ea typeface="標楷體" pitchFamily="65" charset="-128"/>
              </a:rPr>
              <a:t>two </a:t>
            </a:r>
            <a:r>
              <a:rPr kumimoji="0" lang="en-US" altLang="zh-TW" sz="1600" kern="0">
                <a:solidFill>
                  <a:srgbClr val="3333FF"/>
                </a:solidFill>
                <a:latin typeface="Arial"/>
                <a:ea typeface="標楷體" pitchFamily="65" charset="-128"/>
              </a:rPr>
              <a:t>hands holding the steering </a:t>
            </a:r>
            <a:r>
              <a:rPr kumimoji="0" lang="en-US" altLang="zh-TW" sz="1600" kern="0" smtClean="0">
                <a:solidFill>
                  <a:srgbClr val="3333FF"/>
                </a:solidFill>
                <a:latin typeface="Arial"/>
                <a:ea typeface="標楷體" pitchFamily="65" charset="-128"/>
              </a:rPr>
              <a:t>wheel, and the distances between the nose and hands are in range of the length of respective arms +/- 10%</a:t>
            </a:r>
            <a:r>
              <a:rPr kumimoji="0" lang="en-US" altLang="zh-TW" sz="1600" kern="0">
                <a:solidFill>
                  <a:srgbClr val="000000"/>
                </a:solidFill>
                <a:latin typeface="Arial"/>
                <a:ea typeface="標楷體" pitchFamily="65" charset="-128"/>
              </a:rPr>
              <a:t>. Note that the standard posture of a driver must ensure the above characteristics, while the coordinates of the body parts may change. It can be seen that the coordinates of the body parts of drivers at their standard posture are not the same. Even the coordinates of the body parts of the same driver in the standard posture at each point in time are different. </a:t>
            </a:r>
            <a:r>
              <a:rPr kumimoji="0" lang="en-US" altLang="zh-TW" sz="1600" kern="0">
                <a:solidFill>
                  <a:srgbClr val="3333FF"/>
                </a:solidFill>
                <a:latin typeface="Arial"/>
                <a:ea typeface="標楷體" pitchFamily="65" charset="-128"/>
              </a:rPr>
              <a:t>Therefore, during driving, the driver's standard posture is continuously determined and updated in data storage.</a:t>
            </a:r>
          </a:p>
        </p:txBody>
      </p:sp>
    </p:spTree>
    <p:extLst>
      <p:ext uri="{BB962C8B-B14F-4D97-AF65-F5344CB8AC3E}">
        <p14:creationId xmlns:p14="http://schemas.microsoft.com/office/powerpoint/2010/main" val="3347944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971599" y="1350963"/>
            <a:ext cx="7458025" cy="5149850"/>
          </a:xfrm>
        </p:spPr>
        <p:txBody>
          <a:bodyPr/>
          <a:lstStyle/>
          <a:p>
            <a:pPr marL="457200" indent="-457200">
              <a:lnSpc>
                <a:spcPct val="150000"/>
              </a:lnSpc>
              <a:buFont typeface="+mj-lt"/>
              <a:buAutoNum type="arabicPeriod"/>
            </a:pPr>
            <a:r>
              <a:rPr kumimoji="0" lang="vi-VN" altLang="en-US" sz="2000"/>
              <a:t>Function </a:t>
            </a:r>
            <a:r>
              <a:rPr kumimoji="0" lang="vi-VN" altLang="en-US" sz="2000" smtClean="0"/>
              <a:t>point</a:t>
            </a:r>
            <a:endParaRPr kumimoji="0" lang="en-US" altLang="en-US" sz="2000" smtClean="0"/>
          </a:p>
          <a:p>
            <a:pPr marL="457200" indent="-457200">
              <a:lnSpc>
                <a:spcPct val="150000"/>
              </a:lnSpc>
              <a:buFont typeface="+mj-lt"/>
              <a:buAutoNum type="arabicPeriod"/>
            </a:pPr>
            <a:r>
              <a:rPr kumimoji="0" lang="en-US" altLang="en-US" sz="2000" smtClean="0"/>
              <a:t>Related patents</a:t>
            </a:r>
            <a:endParaRPr kumimoji="0" lang="vi-VN" altLang="en-US" sz="2000" dirty="0"/>
          </a:p>
          <a:p>
            <a:pPr marL="457200" indent="-457200">
              <a:lnSpc>
                <a:spcPct val="150000"/>
              </a:lnSpc>
              <a:buFont typeface="+mj-lt"/>
              <a:buAutoNum type="arabicPeriod"/>
            </a:pPr>
            <a:r>
              <a:rPr kumimoji="0" lang="en-US" altLang="en-US" sz="2000" smtClean="0"/>
              <a:t>P</a:t>
            </a:r>
            <a:r>
              <a:rPr kumimoji="0" lang="vi-VN" altLang="en-US" sz="2000" smtClean="0"/>
              <a:t>ast </a:t>
            </a:r>
            <a:r>
              <a:rPr kumimoji="0" lang="vi-VN" altLang="en-US" sz="2000" dirty="0"/>
              <a:t>solution and disadvantages</a:t>
            </a:r>
          </a:p>
          <a:p>
            <a:pPr marL="457200" indent="-457200">
              <a:lnSpc>
                <a:spcPct val="150000"/>
              </a:lnSpc>
              <a:buFont typeface="+mj-lt"/>
              <a:buAutoNum type="arabicPeriod"/>
            </a:pPr>
            <a:r>
              <a:rPr kumimoji="0" lang="vi-VN" altLang="en-US" sz="2000" dirty="0"/>
              <a:t>Solutions of this proposal</a:t>
            </a:r>
          </a:p>
          <a:p>
            <a:pPr marL="457200" indent="-457200">
              <a:lnSpc>
                <a:spcPct val="150000"/>
              </a:lnSpc>
              <a:buFont typeface="+mj-lt"/>
              <a:buAutoNum type="arabicPeriod"/>
            </a:pPr>
            <a:r>
              <a:rPr kumimoji="0" lang="vi-VN" altLang="en-US" sz="2000"/>
              <a:t>Photos</a:t>
            </a:r>
            <a:endParaRPr kumimoji="0" lang="en-US" altLang="en-US" sz="2000"/>
          </a:p>
          <a:p>
            <a:pPr marL="457200" indent="-457200">
              <a:lnSpc>
                <a:spcPct val="150000"/>
              </a:lnSpc>
              <a:buFont typeface="+mj-lt"/>
              <a:buAutoNum type="arabicPeriod"/>
            </a:pPr>
            <a:r>
              <a:rPr kumimoji="0" lang="vi-VN" altLang="en-US" sz="2000" smtClean="0"/>
              <a:t>Methods</a:t>
            </a:r>
            <a:endParaRPr kumimoji="0" lang="vi-VN" altLang="en-US" sz="2000" dirty="0"/>
          </a:p>
          <a:p>
            <a:pPr marL="457200" indent="-457200">
              <a:lnSpc>
                <a:spcPct val="150000"/>
              </a:lnSpc>
              <a:buFont typeface="+mj-lt"/>
              <a:buAutoNum type="arabicPeriod"/>
            </a:pPr>
            <a:r>
              <a:rPr kumimoji="0" lang="en-US" altLang="en-US" sz="2000" smtClean="0"/>
              <a:t>Desired </a:t>
            </a:r>
            <a:r>
              <a:rPr kumimoji="0" lang="en-US" altLang="en-US" sz="2000" dirty="0"/>
              <a:t>protection points of the patent</a:t>
            </a:r>
            <a:endParaRPr kumimoji="0" lang="vi-VN" altLang="en-US" sz="2000" dirty="0"/>
          </a:p>
          <a:p>
            <a:pPr marL="457200" indent="-457200">
              <a:lnSpc>
                <a:spcPct val="150000"/>
              </a:lnSpc>
              <a:buFont typeface="+mj-lt"/>
              <a:buAutoNum type="arabicPeriod"/>
            </a:pPr>
            <a:r>
              <a:rPr kumimoji="0" lang="vi-VN" altLang="en-US" sz="2000" dirty="0"/>
              <a:t>Advantages</a:t>
            </a:r>
            <a:endParaRPr kumimoji="0" lang="vi" altLang="en-US" sz="2000" dirty="0"/>
          </a:p>
          <a:p>
            <a:endParaRPr kumimoji="0" lang="zh-TW" altLang="en-US" sz="2000" dirty="0"/>
          </a:p>
          <a:p>
            <a:endParaRPr kumimoji="0" lang="zh-TW" altLang="en-US" sz="2000" dirty="0"/>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33337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Contents</a:t>
            </a:r>
            <a:endParaRPr lang="en-US" altLang="zh-TW" sz="3200" b="1" kern="0" dirty="0"/>
          </a:p>
        </p:txBody>
      </p:sp>
    </p:spTree>
    <p:extLst>
      <p:ext uri="{BB962C8B-B14F-4D97-AF65-F5344CB8AC3E}">
        <p14:creationId xmlns:p14="http://schemas.microsoft.com/office/powerpoint/2010/main" val="2595139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9" name="Rectangle 38"/>
          <p:cNvSpPr/>
          <p:nvPr/>
        </p:nvSpPr>
        <p:spPr>
          <a:xfrm>
            <a:off x="581959" y="1218641"/>
            <a:ext cx="8048270" cy="1815882"/>
          </a:xfrm>
          <a:prstGeom prst="rect">
            <a:avLst/>
          </a:prstGeom>
        </p:spPr>
        <p:txBody>
          <a:bodyPr wrap="square">
            <a:spAutoFit/>
          </a:bodyPr>
          <a:lstStyle/>
          <a:p>
            <a:pPr lvl="0" algn="just" eaLnBrk="0" hangingPunct="0">
              <a:spcBef>
                <a:spcPts val="0"/>
              </a:spcBef>
            </a:pPr>
            <a:r>
              <a:rPr kumimoji="0" lang="en-US" altLang="zh-TW" sz="1600" kern="0">
                <a:solidFill>
                  <a:srgbClr val="000000"/>
                </a:solidFill>
                <a:latin typeface="Arial"/>
                <a:ea typeface="標楷體" pitchFamily="65" charset="-128"/>
              </a:rPr>
              <a:t>	</a:t>
            </a:r>
            <a:r>
              <a:rPr kumimoji="0" lang="en-US" altLang="zh-TW" sz="1600" kern="0" smtClean="0">
                <a:solidFill>
                  <a:srgbClr val="3333FF"/>
                </a:solidFill>
                <a:latin typeface="Arial"/>
                <a:ea typeface="標楷體" pitchFamily="65" charset="-128"/>
              </a:rPr>
              <a:t>During driving, the current coordinates of the body parts </a:t>
            </a:r>
            <a:r>
              <a:rPr kumimoji="0" lang="en-US" altLang="zh-TW" sz="1600" kern="0">
                <a:solidFill>
                  <a:srgbClr val="3333FF"/>
                </a:solidFill>
                <a:latin typeface="Arial"/>
                <a:ea typeface="標楷體" pitchFamily="65" charset="-128"/>
              </a:rPr>
              <a:t>in driver side view </a:t>
            </a:r>
            <a:r>
              <a:rPr kumimoji="0" lang="en-US" altLang="zh-TW" sz="1600" kern="0" smtClean="0">
                <a:solidFill>
                  <a:srgbClr val="3333FF"/>
                </a:solidFill>
                <a:latin typeface="Arial"/>
                <a:ea typeface="標楷體" pitchFamily="65" charset="-128"/>
              </a:rPr>
              <a:t>images are compared with the ones in the standard posture. </a:t>
            </a:r>
            <a:r>
              <a:rPr kumimoji="0" lang="en-US" altLang="zh-TW" sz="1600" kern="0">
                <a:solidFill>
                  <a:srgbClr val="3333FF"/>
                </a:solidFill>
                <a:latin typeface="Arial"/>
                <a:ea typeface="標楷體" pitchFamily="65" charset="-128"/>
              </a:rPr>
              <a:t>If the image shows </a:t>
            </a:r>
            <a:r>
              <a:rPr kumimoji="0" lang="en-US" altLang="zh-CN" sz="1600" kern="0" smtClean="0">
                <a:solidFill>
                  <a:srgbClr val="3333FF"/>
                </a:solidFill>
                <a:latin typeface="Arial"/>
                <a:ea typeface="標楷體" pitchFamily="65" charset="-128"/>
              </a:rPr>
              <a:t>the</a:t>
            </a:r>
            <a:r>
              <a:rPr kumimoji="0" lang="en-US" altLang="zh-TW" sz="1600" kern="0" smtClean="0">
                <a:solidFill>
                  <a:srgbClr val="3333FF"/>
                </a:solidFill>
                <a:latin typeface="Arial"/>
                <a:ea typeface="標楷體" pitchFamily="65" charset="-128"/>
              </a:rPr>
              <a:t> </a:t>
            </a:r>
            <a:r>
              <a:rPr kumimoji="0" lang="en-US" altLang="zh-TW" sz="1600" kern="0">
                <a:solidFill>
                  <a:srgbClr val="3333FF"/>
                </a:solidFill>
                <a:latin typeface="Arial"/>
                <a:ea typeface="標楷體" pitchFamily="65" charset="-128"/>
              </a:rPr>
              <a:t>left ear without the right ear, the driver is looking backward</a:t>
            </a:r>
            <a:r>
              <a:rPr kumimoji="0" lang="en-US" altLang="zh-TW" sz="1600" kern="0" smtClean="0">
                <a:solidFill>
                  <a:srgbClr val="3333FF"/>
                </a:solidFill>
                <a:latin typeface="Arial"/>
                <a:ea typeface="標楷體" pitchFamily="65" charset="-128"/>
              </a:rPr>
              <a:t>. </a:t>
            </a:r>
            <a:r>
              <a:rPr kumimoji="0" lang="en-US" altLang="zh-TW" sz="1600" kern="0">
                <a:solidFill>
                  <a:srgbClr val="3333FF"/>
                </a:solidFill>
                <a:latin typeface="Arial"/>
                <a:ea typeface="標楷體" pitchFamily="65" charset="-128"/>
              </a:rPr>
              <a:t>If both eyes and ears are visible in the image, the driver is </a:t>
            </a:r>
            <a:r>
              <a:rPr kumimoji="0" lang="en-US" altLang="zh-TW" sz="1600" kern="0" smtClean="0">
                <a:solidFill>
                  <a:srgbClr val="3333FF"/>
                </a:solidFill>
                <a:latin typeface="Arial"/>
                <a:ea typeface="標楷體" pitchFamily="65" charset="-128"/>
              </a:rPr>
              <a:t>talking to passengers. </a:t>
            </a:r>
            <a:r>
              <a:rPr kumimoji="0" lang="en-US" altLang="zh-TW" sz="1600" kern="0">
                <a:solidFill>
                  <a:srgbClr val="3333FF"/>
                </a:solidFill>
                <a:latin typeface="Arial"/>
                <a:ea typeface="標楷體" pitchFamily="65" charset="-128"/>
              </a:rPr>
              <a:t>If the </a:t>
            </a:r>
            <a:r>
              <a:rPr kumimoji="0" lang="en-US" altLang="zh-TW" sz="1600" kern="0" smtClean="0">
                <a:solidFill>
                  <a:srgbClr val="3333FF"/>
                </a:solidFill>
                <a:latin typeface="Arial"/>
                <a:ea typeface="標楷體" pitchFamily="65" charset="-128"/>
              </a:rPr>
              <a:t>deviation of hands or nose to the standard locations is larger than preset thresholds, the driver </a:t>
            </a:r>
            <a:r>
              <a:rPr kumimoji="0" lang="en-US" altLang="zh-TW" sz="1600" kern="0">
                <a:solidFill>
                  <a:srgbClr val="3333FF"/>
                </a:solidFill>
                <a:latin typeface="Arial"/>
                <a:ea typeface="標楷體" pitchFamily="65" charset="-128"/>
              </a:rPr>
              <a:t>may be doing </a:t>
            </a:r>
            <a:r>
              <a:rPr kumimoji="0" lang="en-US" altLang="zh-TW" sz="1600" kern="0" smtClean="0">
                <a:solidFill>
                  <a:srgbClr val="3333FF"/>
                </a:solidFill>
                <a:latin typeface="Arial"/>
                <a:ea typeface="標楷體" pitchFamily="65" charset="-128"/>
              </a:rPr>
              <a:t>an abnormal </a:t>
            </a:r>
            <a:r>
              <a:rPr kumimoji="0" lang="en-US" altLang="zh-TW" sz="1600" kern="0">
                <a:solidFill>
                  <a:srgbClr val="3333FF"/>
                </a:solidFill>
                <a:latin typeface="Arial"/>
                <a:ea typeface="標楷體" pitchFamily="65" charset="-128"/>
              </a:rPr>
              <a:t>behavior such </a:t>
            </a:r>
            <a:r>
              <a:rPr kumimoji="0" lang="en-US" altLang="zh-TW" sz="1600" kern="0" smtClean="0">
                <a:solidFill>
                  <a:srgbClr val="3333FF"/>
                </a:solidFill>
                <a:latin typeface="Arial"/>
                <a:ea typeface="標楷體" pitchFamily="65" charset="-128"/>
              </a:rPr>
              <a:t>as </a:t>
            </a:r>
            <a:r>
              <a:rPr kumimoji="0" lang="en-US" altLang="zh-TW" sz="1600" kern="0">
                <a:solidFill>
                  <a:srgbClr val="3333FF"/>
                </a:solidFill>
                <a:latin typeface="Arial"/>
                <a:ea typeface="標楷體" pitchFamily="65" charset="-128"/>
              </a:rPr>
              <a:t>drinking, eating, </a:t>
            </a:r>
            <a:r>
              <a:rPr kumimoji="0" lang="en-US" altLang="zh-TW" sz="1600" kern="0" smtClean="0">
                <a:solidFill>
                  <a:srgbClr val="3333FF"/>
                </a:solidFill>
                <a:latin typeface="Arial"/>
                <a:ea typeface="標楷體" pitchFamily="65" charset="-128"/>
              </a:rPr>
              <a:t>making up, </a:t>
            </a:r>
            <a:r>
              <a:rPr kumimoji="0" lang="en-US" altLang="zh-TW" sz="1600" kern="0">
                <a:solidFill>
                  <a:srgbClr val="3333FF"/>
                </a:solidFill>
                <a:latin typeface="Arial"/>
                <a:ea typeface="標楷體" pitchFamily="65" charset="-128"/>
              </a:rPr>
              <a:t>smoking, etc</a:t>
            </a:r>
            <a:r>
              <a:rPr kumimoji="0" lang="en-US" altLang="zh-TW" sz="1600" kern="0" smtClean="0">
                <a:solidFill>
                  <a:srgbClr val="3333FF"/>
                </a:solidFill>
                <a:latin typeface="Arial"/>
                <a:ea typeface="標楷體" pitchFamily="65" charset="-128"/>
              </a:rPr>
              <a:t>. </a:t>
            </a:r>
            <a:r>
              <a:rPr kumimoji="0" lang="en-US" altLang="zh-TW" sz="1600" kern="0">
                <a:solidFill>
                  <a:srgbClr val="000000"/>
                </a:solidFill>
                <a:latin typeface="Arial"/>
                <a:ea typeface="標楷體" pitchFamily="65" charset="-128"/>
              </a:rPr>
              <a:t>When the system detects the above cases, an alerting signal will be sent to the driver.</a:t>
            </a:r>
            <a:endParaRPr kumimoji="0" lang="zh-TW" altLang="en-US" sz="1400" kern="0" dirty="0">
              <a:solidFill>
                <a:srgbClr val="000000"/>
              </a:solidFill>
              <a:latin typeface="Arial"/>
              <a:ea typeface="標楷體" pitchFamily="65" charset="-128"/>
            </a:endParaRPr>
          </a:p>
        </p:txBody>
      </p:sp>
      <p:grpSp>
        <p:nvGrpSpPr>
          <p:cNvPr id="22" name="Group 21"/>
          <p:cNvGrpSpPr/>
          <p:nvPr/>
        </p:nvGrpSpPr>
        <p:grpSpPr>
          <a:xfrm>
            <a:off x="518077" y="3190670"/>
            <a:ext cx="8104671" cy="3361132"/>
            <a:chOff x="654554" y="3205793"/>
            <a:chExt cx="8104671" cy="3361132"/>
          </a:xfrm>
        </p:grpSpPr>
        <p:sp>
          <p:nvSpPr>
            <p:cNvPr id="16" name="TextBox 15"/>
            <p:cNvSpPr txBox="1"/>
            <p:nvPr/>
          </p:nvSpPr>
          <p:spPr>
            <a:xfrm>
              <a:off x="1751192" y="3205793"/>
              <a:ext cx="6846577" cy="292388"/>
            </a:xfrm>
            <a:prstGeom prst="rect">
              <a:avLst/>
            </a:prstGeom>
            <a:noFill/>
            <a:ln>
              <a:solidFill>
                <a:schemeClr val="tx1"/>
              </a:solidFill>
            </a:ln>
          </p:spPr>
          <p:txBody>
            <a:bodyPr wrap="square" rtlCol="0" anchor="ctr" anchorCtr="0">
              <a:spAutoFit/>
            </a:bodyPr>
            <a:lstStyle/>
            <a:p>
              <a:pPr algn="ctr"/>
              <a:r>
                <a:rPr lang="en-US" sz="1300" smtClean="0"/>
                <a:t>UPDATING THE DRIVER'S STANDARD POSTURE IN DATA STORAGE</a:t>
              </a:r>
              <a:endParaRPr lang="en-US" sz="1300"/>
            </a:p>
          </p:txBody>
        </p:sp>
        <p:sp>
          <p:nvSpPr>
            <p:cNvPr id="17" name="TextBox 16"/>
            <p:cNvSpPr txBox="1"/>
            <p:nvPr/>
          </p:nvSpPr>
          <p:spPr>
            <a:xfrm>
              <a:off x="2614956" y="3729858"/>
              <a:ext cx="5114967" cy="492443"/>
            </a:xfrm>
            <a:prstGeom prst="rect">
              <a:avLst/>
            </a:prstGeom>
            <a:noFill/>
            <a:ln>
              <a:solidFill>
                <a:schemeClr val="tx1"/>
              </a:solidFill>
            </a:ln>
          </p:spPr>
          <p:txBody>
            <a:bodyPr wrap="square" rtlCol="0">
              <a:spAutoFit/>
            </a:bodyPr>
            <a:lstStyle/>
            <a:p>
              <a:pPr algn="ctr"/>
              <a:r>
                <a:rPr lang="en-US" sz="1300" smtClean="0"/>
                <a:t>COMPARING THE CURRENT COORDINATES OF THE BODY PARTS WITH THE ONES IN THE STANDARD POSTURE</a:t>
              </a:r>
              <a:endParaRPr lang="en-US" sz="1300"/>
            </a:p>
          </p:txBody>
        </p:sp>
        <p:sp>
          <p:nvSpPr>
            <p:cNvPr id="18" name="TextBox 17"/>
            <p:cNvSpPr txBox="1"/>
            <p:nvPr/>
          </p:nvSpPr>
          <p:spPr>
            <a:xfrm>
              <a:off x="921844" y="4558484"/>
              <a:ext cx="1604572" cy="646331"/>
            </a:xfrm>
            <a:prstGeom prst="rect">
              <a:avLst/>
            </a:prstGeom>
            <a:noFill/>
            <a:ln>
              <a:noFill/>
            </a:ln>
          </p:spPr>
          <p:txBody>
            <a:bodyPr wrap="square" rtlCol="0">
              <a:spAutoFit/>
            </a:bodyPr>
            <a:lstStyle/>
            <a:p>
              <a:pPr algn="ctr"/>
              <a:r>
                <a:rPr lang="en-US" sz="1200" smtClean="0"/>
                <a:t>LEFT EAR DETECTED BUT NO RIGHT EAR?</a:t>
              </a:r>
              <a:endParaRPr lang="en-US" sz="1200"/>
            </a:p>
          </p:txBody>
        </p:sp>
        <p:sp>
          <p:nvSpPr>
            <p:cNvPr id="19" name="TextBox 18"/>
            <p:cNvSpPr txBox="1"/>
            <p:nvPr/>
          </p:nvSpPr>
          <p:spPr>
            <a:xfrm>
              <a:off x="654554" y="5728421"/>
              <a:ext cx="2042379" cy="276999"/>
            </a:xfrm>
            <a:prstGeom prst="rect">
              <a:avLst/>
            </a:prstGeom>
            <a:noFill/>
            <a:ln>
              <a:solidFill>
                <a:schemeClr val="tx1"/>
              </a:solidFill>
            </a:ln>
          </p:spPr>
          <p:txBody>
            <a:bodyPr wrap="square" rtlCol="0" anchor="ctr" anchorCtr="0">
              <a:spAutoFit/>
            </a:bodyPr>
            <a:lstStyle/>
            <a:p>
              <a:pPr algn="ctr"/>
              <a:r>
                <a:rPr lang="en-US" sz="1200" smtClean="0"/>
                <a:t>LOOKING BACKWARD</a:t>
              </a:r>
              <a:endParaRPr lang="en-US" sz="1200"/>
            </a:p>
          </p:txBody>
        </p:sp>
        <p:cxnSp>
          <p:nvCxnSpPr>
            <p:cNvPr id="21" name="Straight Arrow Connector 20"/>
            <p:cNvCxnSpPr/>
            <p:nvPr/>
          </p:nvCxnSpPr>
          <p:spPr bwMode="auto">
            <a:xfrm>
              <a:off x="5166409" y="3517411"/>
              <a:ext cx="0" cy="18309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4" name="Straight Arrow Connector 23"/>
            <p:cNvCxnSpPr/>
            <p:nvPr/>
          </p:nvCxnSpPr>
          <p:spPr bwMode="auto">
            <a:xfrm>
              <a:off x="1673336" y="5503575"/>
              <a:ext cx="0" cy="22001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28" name="Diamond 27"/>
            <p:cNvSpPr/>
            <p:nvPr/>
          </p:nvSpPr>
          <p:spPr bwMode="auto">
            <a:xfrm>
              <a:off x="759894" y="4341693"/>
              <a:ext cx="1831201" cy="1147226"/>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43" name="TextBox 42"/>
            <p:cNvSpPr txBox="1"/>
            <p:nvPr/>
          </p:nvSpPr>
          <p:spPr>
            <a:xfrm>
              <a:off x="3072884" y="4582869"/>
              <a:ext cx="1428572" cy="646331"/>
            </a:xfrm>
            <a:prstGeom prst="rect">
              <a:avLst/>
            </a:prstGeom>
            <a:noFill/>
            <a:ln>
              <a:noFill/>
            </a:ln>
          </p:spPr>
          <p:txBody>
            <a:bodyPr wrap="square" rtlCol="0">
              <a:spAutoFit/>
            </a:bodyPr>
            <a:lstStyle/>
            <a:p>
              <a:pPr algn="ctr"/>
              <a:r>
                <a:rPr lang="en-US" sz="1200" smtClean="0"/>
                <a:t>BOTH EARS </a:t>
              </a:r>
            </a:p>
            <a:p>
              <a:pPr algn="ctr"/>
              <a:r>
                <a:rPr lang="en-US" sz="1200" smtClean="0"/>
                <a:t>AND EYES ARE DETECTED?</a:t>
              </a:r>
              <a:endParaRPr lang="en-US" sz="1200"/>
            </a:p>
          </p:txBody>
        </p:sp>
        <p:sp>
          <p:nvSpPr>
            <p:cNvPr id="44" name="TextBox 43"/>
            <p:cNvSpPr txBox="1"/>
            <p:nvPr/>
          </p:nvSpPr>
          <p:spPr>
            <a:xfrm>
              <a:off x="2791200" y="5728422"/>
              <a:ext cx="2262233" cy="276999"/>
            </a:xfrm>
            <a:prstGeom prst="rect">
              <a:avLst/>
            </a:prstGeom>
            <a:noFill/>
            <a:ln>
              <a:solidFill>
                <a:schemeClr val="tx1"/>
              </a:solidFill>
            </a:ln>
          </p:spPr>
          <p:txBody>
            <a:bodyPr wrap="square" rtlCol="0" anchor="ctr" anchorCtr="0">
              <a:spAutoFit/>
            </a:bodyPr>
            <a:lstStyle/>
            <a:p>
              <a:pPr algn="ctr"/>
              <a:r>
                <a:rPr lang="en-US" sz="1200" smtClean="0"/>
                <a:t>TALKING TO PASSENGERS</a:t>
              </a:r>
              <a:endParaRPr lang="en-US" sz="1200"/>
            </a:p>
          </p:txBody>
        </p:sp>
        <p:cxnSp>
          <p:nvCxnSpPr>
            <p:cNvPr id="45" name="Straight Arrow Connector 44"/>
            <p:cNvCxnSpPr/>
            <p:nvPr/>
          </p:nvCxnSpPr>
          <p:spPr bwMode="auto">
            <a:xfrm>
              <a:off x="3732157" y="5503575"/>
              <a:ext cx="0" cy="22001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46" name="Diamond 45"/>
            <p:cNvSpPr/>
            <p:nvPr/>
          </p:nvSpPr>
          <p:spPr bwMode="auto">
            <a:xfrm>
              <a:off x="2793737" y="4341693"/>
              <a:ext cx="1881275" cy="1147226"/>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47" name="TextBox 46"/>
            <p:cNvSpPr txBox="1"/>
            <p:nvPr/>
          </p:nvSpPr>
          <p:spPr>
            <a:xfrm>
              <a:off x="4919287" y="4592738"/>
              <a:ext cx="3099479" cy="830997"/>
            </a:xfrm>
            <a:prstGeom prst="rect">
              <a:avLst/>
            </a:prstGeom>
            <a:noFill/>
            <a:ln>
              <a:noFill/>
            </a:ln>
          </p:spPr>
          <p:txBody>
            <a:bodyPr wrap="square" rtlCol="0">
              <a:spAutoFit/>
            </a:bodyPr>
            <a:lstStyle/>
            <a:p>
              <a:pPr algn="ctr"/>
              <a:r>
                <a:rPr lang="en-US" sz="1200" smtClean="0"/>
                <a:t>DEVIATION OF HANDS OR </a:t>
              </a:r>
            </a:p>
            <a:p>
              <a:pPr algn="ctr"/>
              <a:r>
                <a:rPr lang="en-US" sz="1200" smtClean="0"/>
                <a:t>NOSE TO THE STANDARD LOCATIONS IS LARGER THAN PRESET </a:t>
              </a:r>
            </a:p>
            <a:p>
              <a:pPr algn="ctr"/>
              <a:r>
                <a:rPr lang="en-US" sz="1200" smtClean="0"/>
                <a:t>THRESHOLDS? </a:t>
              </a:r>
              <a:endParaRPr lang="en-US" sz="1200"/>
            </a:p>
          </p:txBody>
        </p:sp>
        <p:sp>
          <p:nvSpPr>
            <p:cNvPr id="48" name="TextBox 47"/>
            <p:cNvSpPr txBox="1"/>
            <p:nvPr/>
          </p:nvSpPr>
          <p:spPr>
            <a:xfrm>
              <a:off x="5310536" y="5728422"/>
              <a:ext cx="2626622" cy="276999"/>
            </a:xfrm>
            <a:prstGeom prst="rect">
              <a:avLst/>
            </a:prstGeom>
            <a:noFill/>
            <a:ln>
              <a:solidFill>
                <a:schemeClr val="tx1"/>
              </a:solidFill>
            </a:ln>
          </p:spPr>
          <p:txBody>
            <a:bodyPr wrap="square" rtlCol="0" anchor="ctr" anchorCtr="0">
              <a:spAutoFit/>
            </a:bodyPr>
            <a:lstStyle/>
            <a:p>
              <a:pPr algn="ctr"/>
              <a:r>
                <a:rPr lang="en-US" sz="1200" smtClean="0"/>
                <a:t>OTHER ABNORMAL BEHAVIORS</a:t>
              </a:r>
              <a:endParaRPr lang="en-US" sz="1200"/>
            </a:p>
          </p:txBody>
        </p:sp>
        <p:cxnSp>
          <p:nvCxnSpPr>
            <p:cNvPr id="49" name="Straight Arrow Connector 48"/>
            <p:cNvCxnSpPr/>
            <p:nvPr/>
          </p:nvCxnSpPr>
          <p:spPr bwMode="auto">
            <a:xfrm>
              <a:off x="6444208" y="5503575"/>
              <a:ext cx="0" cy="22001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50" name="Diamond 49"/>
            <p:cNvSpPr/>
            <p:nvPr/>
          </p:nvSpPr>
          <p:spPr bwMode="auto">
            <a:xfrm>
              <a:off x="4799041" y="4341451"/>
              <a:ext cx="3298477" cy="1147226"/>
            </a:xfrm>
            <a:prstGeom prst="diamond">
              <a:avLst/>
            </a:prstGeom>
            <a:noFill/>
            <a:ln w="12700" cap="flat" cmpd="sng" algn="ctr">
              <a:solidFill>
                <a:schemeClr val="tx1"/>
              </a:solidFill>
              <a:prstDash val="solid"/>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51" name="TextBox 50"/>
            <p:cNvSpPr txBox="1"/>
            <p:nvPr/>
          </p:nvSpPr>
          <p:spPr>
            <a:xfrm>
              <a:off x="7438929" y="6179699"/>
              <a:ext cx="1320296" cy="292388"/>
            </a:xfrm>
            <a:prstGeom prst="rect">
              <a:avLst/>
            </a:prstGeom>
            <a:noFill/>
            <a:ln>
              <a:solidFill>
                <a:schemeClr val="tx1"/>
              </a:solidFill>
            </a:ln>
          </p:spPr>
          <p:txBody>
            <a:bodyPr wrap="square" rtlCol="0" anchor="ctr" anchorCtr="0">
              <a:spAutoFit/>
            </a:bodyPr>
            <a:lstStyle/>
            <a:p>
              <a:pPr algn="ctr"/>
              <a:r>
                <a:rPr lang="en-US" sz="1300" smtClean="0"/>
                <a:t>NO ACTION</a:t>
              </a:r>
              <a:endParaRPr lang="en-US" sz="1300"/>
            </a:p>
          </p:txBody>
        </p:sp>
        <p:grpSp>
          <p:nvGrpSpPr>
            <p:cNvPr id="5" name="Group 4"/>
            <p:cNvGrpSpPr/>
            <p:nvPr/>
          </p:nvGrpSpPr>
          <p:grpSpPr>
            <a:xfrm>
              <a:off x="1675495" y="3977090"/>
              <a:ext cx="927398" cy="364606"/>
              <a:chOff x="1673309" y="4050766"/>
              <a:chExt cx="929585" cy="256791"/>
            </a:xfrm>
          </p:grpSpPr>
          <p:cxnSp>
            <p:nvCxnSpPr>
              <p:cNvPr id="52" name="Straight Arrow Connector 51"/>
              <p:cNvCxnSpPr>
                <a:endCxn id="28" idx="0"/>
              </p:cNvCxnSpPr>
              <p:nvPr/>
            </p:nvCxnSpPr>
            <p:spPr bwMode="auto">
              <a:xfrm flipH="1">
                <a:off x="1673309" y="4050766"/>
                <a:ext cx="27" cy="25679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55" name="Straight Connector 54"/>
              <p:cNvCxnSpPr/>
              <p:nvPr/>
            </p:nvCxnSpPr>
            <p:spPr bwMode="auto">
              <a:xfrm>
                <a:off x="1673336" y="4050767"/>
                <a:ext cx="92955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58" name="Straight Connector 57"/>
            <p:cNvCxnSpPr/>
            <p:nvPr/>
          </p:nvCxnSpPr>
          <p:spPr bwMode="auto">
            <a:xfrm>
              <a:off x="2601077" y="4903250"/>
              <a:ext cx="194314" cy="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grpSp>
          <p:nvGrpSpPr>
            <p:cNvPr id="59" name="Group 58"/>
            <p:cNvGrpSpPr/>
            <p:nvPr/>
          </p:nvGrpSpPr>
          <p:grpSpPr>
            <a:xfrm rot="5400000">
              <a:off x="7557240" y="5453460"/>
              <a:ext cx="1254982" cy="173606"/>
              <a:chOff x="7545830" y="4979880"/>
              <a:chExt cx="957443" cy="168982"/>
            </a:xfrm>
          </p:grpSpPr>
          <p:cxnSp>
            <p:nvCxnSpPr>
              <p:cNvPr id="61" name="Straight Arrow Connector 60"/>
              <p:cNvCxnSpPr/>
              <p:nvPr/>
            </p:nvCxnSpPr>
            <p:spPr bwMode="auto">
              <a:xfrm rot="16200000" flipH="1">
                <a:off x="7465803" y="5064371"/>
                <a:ext cx="168982" cy="0"/>
              </a:xfrm>
              <a:prstGeom prst="straightConnector1">
                <a:avLst/>
              </a:prstGeom>
              <a:solidFill>
                <a:schemeClr val="accent1"/>
              </a:solidFill>
              <a:ln w="12700" cap="flat" cmpd="sng" algn="ctr">
                <a:solidFill>
                  <a:schemeClr val="tx1"/>
                </a:solidFill>
                <a:prstDash val="solid"/>
                <a:round/>
                <a:headEnd type="none" w="lg" len="med"/>
                <a:tailEnd type="none"/>
              </a:ln>
              <a:effectLst/>
            </p:spPr>
          </p:cxnSp>
          <p:cxnSp>
            <p:nvCxnSpPr>
              <p:cNvPr id="62" name="Straight Connector 61"/>
              <p:cNvCxnSpPr/>
              <p:nvPr/>
            </p:nvCxnSpPr>
            <p:spPr bwMode="auto">
              <a:xfrm rot="16200000">
                <a:off x="8024552" y="4501158"/>
                <a:ext cx="0" cy="957443"/>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grpSp>
        <p:sp>
          <p:nvSpPr>
            <p:cNvPr id="29" name="TextBox 28"/>
            <p:cNvSpPr txBox="1"/>
            <p:nvPr/>
          </p:nvSpPr>
          <p:spPr>
            <a:xfrm>
              <a:off x="3379070" y="6274537"/>
              <a:ext cx="1516787" cy="292388"/>
            </a:xfrm>
            <a:prstGeom prst="rect">
              <a:avLst/>
            </a:prstGeom>
            <a:noFill/>
            <a:ln>
              <a:solidFill>
                <a:schemeClr val="tx1"/>
              </a:solidFill>
            </a:ln>
          </p:spPr>
          <p:txBody>
            <a:bodyPr wrap="square" rtlCol="0" anchor="ctr" anchorCtr="0">
              <a:spAutoFit/>
            </a:bodyPr>
            <a:lstStyle/>
            <a:p>
              <a:pPr algn="ctr"/>
              <a:r>
                <a:rPr lang="en-US" sz="1300" smtClean="0"/>
                <a:t>ALERTING</a:t>
              </a:r>
              <a:endParaRPr lang="en-US" sz="1300"/>
            </a:p>
          </p:txBody>
        </p:sp>
        <p:cxnSp>
          <p:nvCxnSpPr>
            <p:cNvPr id="32" name="Straight Arrow Connector 31"/>
            <p:cNvCxnSpPr/>
            <p:nvPr/>
          </p:nvCxnSpPr>
          <p:spPr bwMode="auto">
            <a:xfrm>
              <a:off x="4135676" y="6005420"/>
              <a:ext cx="0" cy="243215"/>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grpSp>
          <p:nvGrpSpPr>
            <p:cNvPr id="33" name="Group 32"/>
            <p:cNvGrpSpPr/>
            <p:nvPr/>
          </p:nvGrpSpPr>
          <p:grpSpPr>
            <a:xfrm rot="10800000">
              <a:off x="4899502" y="6014030"/>
              <a:ext cx="1544707" cy="371753"/>
              <a:chOff x="7736294" y="4869160"/>
              <a:chExt cx="766979" cy="279702"/>
            </a:xfrm>
          </p:grpSpPr>
          <p:cxnSp>
            <p:nvCxnSpPr>
              <p:cNvPr id="34" name="Straight Arrow Connector 33"/>
              <p:cNvCxnSpPr/>
              <p:nvPr/>
            </p:nvCxnSpPr>
            <p:spPr bwMode="auto">
              <a:xfrm>
                <a:off x="7736294" y="4869160"/>
                <a:ext cx="0" cy="279702"/>
              </a:xfrm>
              <a:prstGeom prst="straightConnector1">
                <a:avLst/>
              </a:prstGeom>
              <a:solidFill>
                <a:schemeClr val="accent1"/>
              </a:solidFill>
              <a:ln w="12700" cap="flat" cmpd="sng" algn="ctr">
                <a:solidFill>
                  <a:schemeClr val="tx1"/>
                </a:solidFill>
                <a:prstDash val="solid"/>
                <a:round/>
                <a:headEnd type="none" w="lg" len="med"/>
                <a:tailEnd type="none"/>
              </a:ln>
              <a:effectLst/>
            </p:spPr>
          </p:cxnSp>
          <p:cxnSp>
            <p:nvCxnSpPr>
              <p:cNvPr id="35" name="Straight Connector 34"/>
              <p:cNvCxnSpPr/>
              <p:nvPr/>
            </p:nvCxnSpPr>
            <p:spPr bwMode="auto">
              <a:xfrm rot="10800000" flipH="1">
                <a:off x="7736295" y="4869160"/>
                <a:ext cx="766978" cy="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grpSp>
        <p:grpSp>
          <p:nvGrpSpPr>
            <p:cNvPr id="36" name="Group 35"/>
            <p:cNvGrpSpPr/>
            <p:nvPr/>
          </p:nvGrpSpPr>
          <p:grpSpPr>
            <a:xfrm rot="10800000" flipH="1">
              <a:off x="1677340" y="6014039"/>
              <a:ext cx="1698153" cy="371753"/>
              <a:chOff x="7573715" y="4869160"/>
              <a:chExt cx="929558" cy="279702"/>
            </a:xfrm>
          </p:grpSpPr>
          <p:cxnSp>
            <p:nvCxnSpPr>
              <p:cNvPr id="37" name="Straight Arrow Connector 36"/>
              <p:cNvCxnSpPr/>
              <p:nvPr/>
            </p:nvCxnSpPr>
            <p:spPr bwMode="auto">
              <a:xfrm>
                <a:off x="7573715" y="4869160"/>
                <a:ext cx="0" cy="279702"/>
              </a:xfrm>
              <a:prstGeom prst="straightConnector1">
                <a:avLst/>
              </a:prstGeom>
              <a:solidFill>
                <a:schemeClr val="accent1"/>
              </a:solidFill>
              <a:ln w="12700" cap="flat" cmpd="sng" algn="ctr">
                <a:solidFill>
                  <a:schemeClr val="tx1"/>
                </a:solidFill>
                <a:prstDash val="solid"/>
                <a:round/>
                <a:headEnd type="none" w="lg" len="med"/>
                <a:tailEnd type="none"/>
              </a:ln>
              <a:effectLst/>
            </p:spPr>
          </p:cxnSp>
          <p:cxnSp>
            <p:nvCxnSpPr>
              <p:cNvPr id="38" name="Straight Connector 37"/>
              <p:cNvCxnSpPr/>
              <p:nvPr/>
            </p:nvCxnSpPr>
            <p:spPr bwMode="auto">
              <a:xfrm>
                <a:off x="7573715" y="4869160"/>
                <a:ext cx="929558" cy="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grpSp>
        <p:cxnSp>
          <p:nvCxnSpPr>
            <p:cNvPr id="40" name="Straight Connector 39"/>
            <p:cNvCxnSpPr/>
            <p:nvPr/>
          </p:nvCxnSpPr>
          <p:spPr bwMode="auto">
            <a:xfrm>
              <a:off x="4675471" y="4912775"/>
              <a:ext cx="194314" cy="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sp>
          <p:nvSpPr>
            <p:cNvPr id="53" name="TextBox 52"/>
            <p:cNvSpPr txBox="1"/>
            <p:nvPr/>
          </p:nvSpPr>
          <p:spPr>
            <a:xfrm>
              <a:off x="2088404" y="4584832"/>
              <a:ext cx="1240810" cy="276999"/>
            </a:xfrm>
            <a:prstGeom prst="rect">
              <a:avLst/>
            </a:prstGeom>
            <a:noFill/>
            <a:ln>
              <a:noFill/>
            </a:ln>
          </p:spPr>
          <p:txBody>
            <a:bodyPr wrap="square" rtlCol="0">
              <a:spAutoFit/>
            </a:bodyPr>
            <a:lstStyle/>
            <a:p>
              <a:pPr algn="ctr"/>
              <a:r>
                <a:rPr lang="en-US" sz="1200" smtClean="0"/>
                <a:t>FALSE</a:t>
              </a:r>
              <a:endParaRPr lang="en-US" sz="1200"/>
            </a:p>
          </p:txBody>
        </p:sp>
        <p:sp>
          <p:nvSpPr>
            <p:cNvPr id="54" name="TextBox 53"/>
            <p:cNvSpPr txBox="1"/>
            <p:nvPr/>
          </p:nvSpPr>
          <p:spPr>
            <a:xfrm>
              <a:off x="4163171" y="4584832"/>
              <a:ext cx="1240810" cy="276999"/>
            </a:xfrm>
            <a:prstGeom prst="rect">
              <a:avLst/>
            </a:prstGeom>
            <a:noFill/>
            <a:ln>
              <a:noFill/>
            </a:ln>
          </p:spPr>
          <p:txBody>
            <a:bodyPr wrap="square" rtlCol="0">
              <a:spAutoFit/>
            </a:bodyPr>
            <a:lstStyle/>
            <a:p>
              <a:pPr algn="ctr"/>
              <a:r>
                <a:rPr lang="en-US" sz="1200" smtClean="0"/>
                <a:t>FALSE</a:t>
              </a:r>
              <a:endParaRPr lang="en-US" sz="1200"/>
            </a:p>
          </p:txBody>
        </p:sp>
        <p:sp>
          <p:nvSpPr>
            <p:cNvPr id="56" name="TextBox 55"/>
            <p:cNvSpPr txBox="1"/>
            <p:nvPr/>
          </p:nvSpPr>
          <p:spPr>
            <a:xfrm>
              <a:off x="7500666" y="4584832"/>
              <a:ext cx="1240810" cy="276999"/>
            </a:xfrm>
            <a:prstGeom prst="rect">
              <a:avLst/>
            </a:prstGeom>
            <a:noFill/>
            <a:ln>
              <a:noFill/>
            </a:ln>
          </p:spPr>
          <p:txBody>
            <a:bodyPr wrap="square" rtlCol="0">
              <a:spAutoFit/>
            </a:bodyPr>
            <a:lstStyle/>
            <a:p>
              <a:pPr algn="ctr"/>
              <a:r>
                <a:rPr lang="en-US" sz="1200" smtClean="0"/>
                <a:t>FALSE</a:t>
              </a:r>
              <a:endParaRPr lang="en-US" sz="1200"/>
            </a:p>
          </p:txBody>
        </p:sp>
        <p:sp>
          <p:nvSpPr>
            <p:cNvPr id="57" name="TextBox 56"/>
            <p:cNvSpPr txBox="1"/>
            <p:nvPr/>
          </p:nvSpPr>
          <p:spPr>
            <a:xfrm>
              <a:off x="1449958" y="5459648"/>
              <a:ext cx="1240810" cy="276999"/>
            </a:xfrm>
            <a:prstGeom prst="rect">
              <a:avLst/>
            </a:prstGeom>
            <a:noFill/>
            <a:ln>
              <a:noFill/>
            </a:ln>
          </p:spPr>
          <p:txBody>
            <a:bodyPr wrap="square" rtlCol="0">
              <a:spAutoFit/>
            </a:bodyPr>
            <a:lstStyle/>
            <a:p>
              <a:pPr algn="ctr"/>
              <a:r>
                <a:rPr lang="en-US" sz="1200" smtClean="0"/>
                <a:t>TRUE</a:t>
              </a:r>
              <a:endParaRPr lang="en-US" sz="1200"/>
            </a:p>
          </p:txBody>
        </p:sp>
        <p:sp>
          <p:nvSpPr>
            <p:cNvPr id="63" name="TextBox 62"/>
            <p:cNvSpPr txBox="1"/>
            <p:nvPr/>
          </p:nvSpPr>
          <p:spPr>
            <a:xfrm>
              <a:off x="3475055" y="5459648"/>
              <a:ext cx="1240810" cy="276999"/>
            </a:xfrm>
            <a:prstGeom prst="rect">
              <a:avLst/>
            </a:prstGeom>
            <a:noFill/>
            <a:ln>
              <a:noFill/>
            </a:ln>
          </p:spPr>
          <p:txBody>
            <a:bodyPr wrap="square" rtlCol="0">
              <a:spAutoFit/>
            </a:bodyPr>
            <a:lstStyle/>
            <a:p>
              <a:pPr algn="ctr"/>
              <a:r>
                <a:rPr lang="en-US" sz="1200" smtClean="0"/>
                <a:t>TRUE</a:t>
              </a:r>
              <a:endParaRPr lang="en-US" sz="1200"/>
            </a:p>
          </p:txBody>
        </p:sp>
        <p:sp>
          <p:nvSpPr>
            <p:cNvPr id="64" name="TextBox 63"/>
            <p:cNvSpPr txBox="1"/>
            <p:nvPr/>
          </p:nvSpPr>
          <p:spPr>
            <a:xfrm>
              <a:off x="6216987" y="5459648"/>
              <a:ext cx="1240810" cy="276999"/>
            </a:xfrm>
            <a:prstGeom prst="rect">
              <a:avLst/>
            </a:prstGeom>
            <a:noFill/>
            <a:ln>
              <a:noFill/>
            </a:ln>
          </p:spPr>
          <p:txBody>
            <a:bodyPr wrap="square" rtlCol="0">
              <a:spAutoFit/>
            </a:bodyPr>
            <a:lstStyle/>
            <a:p>
              <a:pPr algn="ctr"/>
              <a:r>
                <a:rPr lang="en-US" sz="1200" smtClean="0"/>
                <a:t>TRUE</a:t>
              </a:r>
              <a:endParaRPr lang="en-US" sz="1200"/>
            </a:p>
          </p:txBody>
        </p:sp>
      </p:grpSp>
      <p:sp>
        <p:nvSpPr>
          <p:cNvPr id="60"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755576" y="763984"/>
            <a:ext cx="7560840" cy="50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50000"/>
              </a:lnSpc>
              <a:buFontTx/>
              <a:buNone/>
            </a:pPr>
            <a:r>
              <a:rPr kumimoji="0" lang="en-US" altLang="zh-TW" sz="2000" kern="0" smtClean="0"/>
              <a:t>4.5 Driver behavior monitoring based on body part coordinates</a:t>
            </a:r>
            <a:endParaRPr kumimoji="0" lang="zh-TW" altLang="en-US" sz="2000" kern="0" dirty="0"/>
          </a:p>
        </p:txBody>
      </p:sp>
    </p:spTree>
    <p:extLst>
      <p:ext uri="{BB962C8B-B14F-4D97-AF65-F5344CB8AC3E}">
        <p14:creationId xmlns:p14="http://schemas.microsoft.com/office/powerpoint/2010/main" val="795310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188640"/>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Methods</a:t>
            </a:r>
          </a:p>
        </p:txBody>
      </p:sp>
      <p:cxnSp>
        <p:nvCxnSpPr>
          <p:cNvPr id="25" name="Straight Connector 24"/>
          <p:cNvCxnSpPr/>
          <p:nvPr/>
        </p:nvCxnSpPr>
        <p:spPr bwMode="auto">
          <a:xfrm flipH="1">
            <a:off x="1348977" y="8822340"/>
            <a:ext cx="69519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2033880" y="3101508"/>
            <a:ext cx="2003650" cy="49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ctr">
              <a:lnSpc>
                <a:spcPct val="150000"/>
              </a:lnSpc>
              <a:buFontTx/>
              <a:buNone/>
            </a:pPr>
            <a:r>
              <a:rPr kumimoji="0" lang="en-US" altLang="zh-TW" sz="1600" kern="0" smtClean="0"/>
              <a:t>(a) Normal</a:t>
            </a:r>
          </a:p>
          <a:p>
            <a:pPr marL="0" indent="0" algn="just">
              <a:lnSpc>
                <a:spcPct val="130000"/>
              </a:lnSpc>
              <a:spcBef>
                <a:spcPts val="0"/>
              </a:spcBef>
              <a:buFontTx/>
              <a:buNone/>
            </a:pPr>
            <a:endParaRPr kumimoji="0" lang="zh-TW" altLang="en-US" sz="1600" kern="0" dirty="0"/>
          </a:p>
        </p:txBody>
      </p:sp>
      <p:sp>
        <p:nvSpPr>
          <p:cNvPr id="27"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4644008" y="3076198"/>
            <a:ext cx="3180926" cy="64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ctr">
              <a:lnSpc>
                <a:spcPct val="150000"/>
              </a:lnSpc>
              <a:buFontTx/>
              <a:buNone/>
            </a:pPr>
            <a:r>
              <a:rPr kumimoji="0" lang="en-US" altLang="zh-TW" sz="1600" kern="0" smtClean="0"/>
              <a:t>(b) Talking to passengers</a:t>
            </a:r>
          </a:p>
          <a:p>
            <a:pPr marL="0" indent="0" algn="just">
              <a:lnSpc>
                <a:spcPct val="130000"/>
              </a:lnSpc>
              <a:spcBef>
                <a:spcPts val="0"/>
              </a:spcBef>
              <a:buFontTx/>
              <a:buNone/>
            </a:pPr>
            <a:endParaRPr kumimoji="0" lang="zh-TW" altLang="en-US" sz="1600" kern="0" dirty="0"/>
          </a:p>
        </p:txBody>
      </p:sp>
      <p:sp>
        <p:nvSpPr>
          <p:cNvPr id="12"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1481944" y="5801673"/>
            <a:ext cx="3180926" cy="64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ctr">
              <a:lnSpc>
                <a:spcPct val="150000"/>
              </a:lnSpc>
              <a:buFontTx/>
              <a:buNone/>
            </a:pPr>
            <a:r>
              <a:rPr kumimoji="0" lang="en-US" altLang="zh-TW" sz="1600" kern="0" smtClean="0"/>
              <a:t>(c) Looking backward</a:t>
            </a:r>
            <a:endParaRPr kumimoji="0" lang="zh-TW" altLang="en-US" sz="1600" kern="0" dirty="0"/>
          </a:p>
        </p:txBody>
      </p:sp>
      <p:sp>
        <p:nvSpPr>
          <p:cNvPr id="15"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4555701" y="5801673"/>
            <a:ext cx="3180926" cy="64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ctr">
              <a:lnSpc>
                <a:spcPct val="150000"/>
              </a:lnSpc>
              <a:buFontTx/>
              <a:buNone/>
            </a:pPr>
            <a:r>
              <a:rPr kumimoji="0" lang="en-US" altLang="zh-TW" sz="1600" kern="0" smtClean="0"/>
              <a:t>(d) Making up</a:t>
            </a:r>
            <a:endParaRPr kumimoji="0" lang="zh-TW" altLang="en-US" sz="1600" kern="0" dirty="0"/>
          </a:p>
        </p:txBody>
      </p:sp>
      <p:pic>
        <p:nvPicPr>
          <p:cNvPr id="2" name="Picture 1"/>
          <p:cNvPicPr>
            <a:picLocks noChangeAspect="1"/>
          </p:cNvPicPr>
          <p:nvPr/>
        </p:nvPicPr>
        <p:blipFill>
          <a:blip r:embed="rId2"/>
          <a:stretch>
            <a:fillRect/>
          </a:stretch>
        </p:blipFill>
        <p:spPr>
          <a:xfrm>
            <a:off x="5148064" y="3513837"/>
            <a:ext cx="2304255" cy="2329347"/>
          </a:xfrm>
          <a:prstGeom prst="rect">
            <a:avLst/>
          </a:prstGeom>
        </p:spPr>
      </p:pic>
      <p:pic>
        <p:nvPicPr>
          <p:cNvPr id="4" name="Picture 3"/>
          <p:cNvPicPr>
            <a:picLocks noChangeAspect="1"/>
          </p:cNvPicPr>
          <p:nvPr/>
        </p:nvPicPr>
        <p:blipFill>
          <a:blip r:embed="rId3"/>
          <a:stretch>
            <a:fillRect/>
          </a:stretch>
        </p:blipFill>
        <p:spPr>
          <a:xfrm>
            <a:off x="5148063" y="872930"/>
            <a:ext cx="2304255" cy="2237766"/>
          </a:xfrm>
          <a:prstGeom prst="rect">
            <a:avLst/>
          </a:prstGeom>
        </p:spPr>
      </p:pic>
      <p:pic>
        <p:nvPicPr>
          <p:cNvPr id="7" name="Picture 6"/>
          <p:cNvPicPr>
            <a:picLocks noChangeAspect="1"/>
          </p:cNvPicPr>
          <p:nvPr/>
        </p:nvPicPr>
        <p:blipFill>
          <a:blip r:embed="rId4"/>
          <a:stretch>
            <a:fillRect/>
          </a:stretch>
        </p:blipFill>
        <p:spPr>
          <a:xfrm>
            <a:off x="1968055" y="872547"/>
            <a:ext cx="2303384" cy="2238149"/>
          </a:xfrm>
          <a:prstGeom prst="rect">
            <a:avLst/>
          </a:prstGeom>
        </p:spPr>
      </p:pic>
      <p:pic>
        <p:nvPicPr>
          <p:cNvPr id="8" name="Picture 7"/>
          <p:cNvPicPr>
            <a:picLocks noChangeAspect="1"/>
          </p:cNvPicPr>
          <p:nvPr/>
        </p:nvPicPr>
        <p:blipFill>
          <a:blip r:embed="rId5"/>
          <a:stretch>
            <a:fillRect/>
          </a:stretch>
        </p:blipFill>
        <p:spPr>
          <a:xfrm>
            <a:off x="1968055" y="3513836"/>
            <a:ext cx="2306284" cy="2329347"/>
          </a:xfrm>
          <a:prstGeom prst="rect">
            <a:avLst/>
          </a:prstGeom>
        </p:spPr>
      </p:pic>
      <p:sp>
        <p:nvSpPr>
          <p:cNvPr id="16"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706400" y="6146139"/>
            <a:ext cx="7682024" cy="64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ctr">
              <a:lnSpc>
                <a:spcPct val="150000"/>
              </a:lnSpc>
              <a:buFontTx/>
              <a:buNone/>
            </a:pPr>
            <a:r>
              <a:rPr kumimoji="0" lang="en-US" altLang="zh-TW" sz="1600" kern="0"/>
              <a:t>Illustration of driver behavior monitoring based on body part coordinates</a:t>
            </a:r>
            <a:endParaRPr kumimoji="0" lang="zh-TW" altLang="en-US" sz="1600" kern="0" dirty="0"/>
          </a:p>
        </p:txBody>
      </p:sp>
    </p:spTree>
    <p:extLst>
      <p:ext uri="{BB962C8B-B14F-4D97-AF65-F5344CB8AC3E}">
        <p14:creationId xmlns:p14="http://schemas.microsoft.com/office/powerpoint/2010/main" val="2104557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827584" y="1350963"/>
            <a:ext cx="7416824" cy="5149850"/>
          </a:xfrm>
        </p:spPr>
        <p:txBody>
          <a:bodyPr/>
          <a:lstStyle/>
          <a:p>
            <a:pPr algn="just">
              <a:lnSpc>
                <a:spcPct val="150000"/>
              </a:lnSpc>
              <a:spcBef>
                <a:spcPts val="0"/>
              </a:spcBef>
              <a:buAutoNum type="arabicParenBoth"/>
            </a:pPr>
            <a:r>
              <a:rPr kumimoji="0" lang="en-US" altLang="zh-CN" sz="1600"/>
              <a:t>A driver behavior monitoring system based on body </a:t>
            </a:r>
            <a:r>
              <a:rPr kumimoji="0" lang="en-US" altLang="zh-CN" sz="1600" smtClean="0"/>
              <a:t>part coordinates and </a:t>
            </a:r>
            <a:r>
              <a:rPr kumimoji="0" lang="en-US" altLang="zh-CN" sz="1600"/>
              <a:t>AIGC</a:t>
            </a:r>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33337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3200" b="1" kern="0" dirty="0"/>
              <a:t>Desired protection points of the patent</a:t>
            </a:r>
          </a:p>
        </p:txBody>
      </p:sp>
    </p:spTree>
    <p:extLst>
      <p:ext uri="{BB962C8B-B14F-4D97-AF65-F5344CB8AC3E}">
        <p14:creationId xmlns:p14="http://schemas.microsoft.com/office/powerpoint/2010/main" val="3959463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A3F7AACD-0ED9-9727-92ED-BA57DB85142A}"/>
              </a:ext>
            </a:extLst>
          </p:cNvPr>
          <p:cNvSpPr>
            <a:spLocks noGrp="1" noChangeArrowheads="1"/>
          </p:cNvSpPr>
          <p:nvPr>
            <p:ph type="body" idx="4294967295"/>
          </p:nvPr>
        </p:nvSpPr>
        <p:spPr>
          <a:xfrm>
            <a:off x="755575" y="3068960"/>
            <a:ext cx="7701037" cy="3528392"/>
          </a:xfrm>
        </p:spPr>
        <p:txBody>
          <a:bodyPr/>
          <a:lstStyle/>
          <a:p>
            <a:pPr marL="0" indent="0" algn="just">
              <a:lnSpc>
                <a:spcPct val="110000"/>
              </a:lnSpc>
              <a:spcBef>
                <a:spcPts val="0"/>
              </a:spcBef>
              <a:buNone/>
            </a:pPr>
            <a:r>
              <a:rPr kumimoji="0" lang="en-US" altLang="zh-TW" sz="1400" b="1" i="1" u="sng">
                <a:solidFill>
                  <a:srgbClr val="0000FF"/>
                </a:solidFill>
              </a:rPr>
              <a:t>Novelty: </a:t>
            </a:r>
          </a:p>
          <a:p>
            <a:pPr marL="685800" algn="just">
              <a:lnSpc>
                <a:spcPct val="130000"/>
              </a:lnSpc>
              <a:spcBef>
                <a:spcPts val="0"/>
              </a:spcBef>
              <a:buFont typeface="Wingdings" panose="05000000000000000000" pitchFamily="2" charset="2"/>
              <a:buChar char="ü"/>
            </a:pPr>
            <a:r>
              <a:rPr kumimoji="0" lang="en-US" altLang="zh-TW" sz="1400"/>
              <a:t>Using an object </a:t>
            </a:r>
            <a:r>
              <a:rPr kumimoji="0" lang="en-US" altLang="zh-TW" sz="1400" smtClean="0"/>
              <a:t>detection </a:t>
            </a:r>
            <a:r>
              <a:rPr kumimoji="0" lang="en-US" altLang="zh-TW" sz="1400"/>
              <a:t>model to detect driver drowsiness.</a:t>
            </a:r>
          </a:p>
          <a:p>
            <a:pPr marL="685800" algn="just">
              <a:lnSpc>
                <a:spcPct val="130000"/>
              </a:lnSpc>
              <a:spcBef>
                <a:spcPts val="0"/>
              </a:spcBef>
              <a:buFont typeface="Wingdings" panose="05000000000000000000" pitchFamily="2" charset="2"/>
              <a:buChar char="ü"/>
            </a:pPr>
            <a:r>
              <a:rPr kumimoji="0" lang="en-US" altLang="zh-TW" sz="1400"/>
              <a:t>Based on the </a:t>
            </a:r>
            <a:r>
              <a:rPr kumimoji="0" lang="en-US" altLang="zh-TW" sz="1400" smtClean="0"/>
              <a:t>body part coordinates, </a:t>
            </a:r>
            <a:r>
              <a:rPr kumimoji="0" lang="en-US" altLang="zh-TW" sz="1400"/>
              <a:t>detect </a:t>
            </a:r>
            <a:r>
              <a:rPr kumimoji="0" lang="en-US" altLang="zh-TW" sz="1400" smtClean="0"/>
              <a:t>abnormal behaviors </a:t>
            </a:r>
            <a:r>
              <a:rPr kumimoji="0" lang="en-US" altLang="zh-TW" sz="1400"/>
              <a:t>of the driver. </a:t>
            </a:r>
            <a:endParaRPr kumimoji="0" lang="en-US" altLang="zh-TW" sz="1400" smtClean="0"/>
          </a:p>
          <a:p>
            <a:pPr marL="0" indent="0" algn="just">
              <a:lnSpc>
                <a:spcPct val="130000"/>
              </a:lnSpc>
              <a:spcBef>
                <a:spcPts val="0"/>
              </a:spcBef>
              <a:buNone/>
            </a:pPr>
            <a:r>
              <a:rPr kumimoji="0" lang="en-US" altLang="zh-TW" sz="1400" b="1" i="1" u="sng" smtClean="0">
                <a:solidFill>
                  <a:srgbClr val="0000FF"/>
                </a:solidFill>
              </a:rPr>
              <a:t>Creativity: </a:t>
            </a:r>
          </a:p>
          <a:p>
            <a:pPr marL="685800" algn="just">
              <a:lnSpc>
                <a:spcPct val="130000"/>
              </a:lnSpc>
              <a:spcBef>
                <a:spcPts val="0"/>
              </a:spcBef>
              <a:buFont typeface="Wingdings" panose="05000000000000000000" pitchFamily="2" charset="2"/>
              <a:buChar char="ü"/>
            </a:pPr>
            <a:r>
              <a:rPr kumimoji="0" lang="en-US" altLang="zh-TW" sz="1400" smtClean="0"/>
              <a:t>Using </a:t>
            </a:r>
            <a:r>
              <a:rPr kumimoji="0" lang="en-US" altLang="zh-TW" sz="1400"/>
              <a:t>an AIGC model to generate images of a driver in different situations.</a:t>
            </a:r>
          </a:p>
          <a:p>
            <a:pPr marL="685800" algn="just">
              <a:lnSpc>
                <a:spcPct val="130000"/>
              </a:lnSpc>
              <a:spcBef>
                <a:spcPts val="0"/>
              </a:spcBef>
              <a:buFont typeface="Wingdings" panose="05000000000000000000" pitchFamily="2" charset="2"/>
              <a:buChar char="ü"/>
            </a:pPr>
            <a:r>
              <a:rPr kumimoji="0" lang="en-US" altLang="zh-TW" sz="1400"/>
              <a:t>Detecting a driver using a </a:t>
            </a:r>
            <a:r>
              <a:rPr kumimoji="0" lang="en-US" altLang="zh-TW" sz="1400" smtClean="0"/>
              <a:t>smartphone </a:t>
            </a:r>
            <a:r>
              <a:rPr kumimoji="0" lang="en-US" altLang="zh-TW" sz="1400"/>
              <a:t>while driving </a:t>
            </a:r>
            <a:r>
              <a:rPr kumimoji="0" lang="en-US" altLang="zh-TW" sz="1400" smtClean="0"/>
              <a:t>with </a:t>
            </a:r>
            <a:r>
              <a:rPr kumimoji="0" lang="en-US" altLang="zh-TW" sz="1400"/>
              <a:t>the prediction results </a:t>
            </a:r>
            <a:r>
              <a:rPr kumimoji="0" lang="en-US" altLang="zh-TW" sz="1400" smtClean="0"/>
              <a:t>of an object </a:t>
            </a:r>
            <a:r>
              <a:rPr kumimoji="0" lang="en-US" altLang="zh-TW" sz="1400"/>
              <a:t>detection model and </a:t>
            </a:r>
            <a:r>
              <a:rPr kumimoji="0" lang="en-US" altLang="zh-TW" sz="1400" smtClean="0"/>
              <a:t>a </a:t>
            </a:r>
            <a:r>
              <a:rPr kumimoji="0" lang="en-US" altLang="zh-TW" sz="1400"/>
              <a:t>body posture estimation model</a:t>
            </a:r>
            <a:r>
              <a:rPr kumimoji="0" lang="en-US" altLang="zh-TW" sz="1400" smtClean="0"/>
              <a:t>.</a:t>
            </a:r>
            <a:endParaRPr kumimoji="0" lang="vi-VN" altLang="zh-TW" sz="1400"/>
          </a:p>
          <a:p>
            <a:pPr marL="0" indent="0" algn="just">
              <a:lnSpc>
                <a:spcPct val="130000"/>
              </a:lnSpc>
              <a:spcBef>
                <a:spcPts val="0"/>
              </a:spcBef>
              <a:buNone/>
            </a:pPr>
            <a:r>
              <a:rPr kumimoji="0" lang="en-US" altLang="zh-TW" sz="1400" b="1" i="1" u="sng" smtClean="0">
                <a:solidFill>
                  <a:srgbClr val="0000FF"/>
                </a:solidFill>
              </a:rPr>
              <a:t>Practicality:</a:t>
            </a:r>
          </a:p>
          <a:p>
            <a:pPr marL="685800" algn="just">
              <a:lnSpc>
                <a:spcPct val="130000"/>
              </a:lnSpc>
              <a:spcBef>
                <a:spcPts val="0"/>
              </a:spcBef>
              <a:buFont typeface="Wingdings" panose="05000000000000000000" pitchFamily="2" charset="2"/>
              <a:buChar char="ü"/>
            </a:pPr>
            <a:r>
              <a:rPr kumimoji="0" lang="en-US" altLang="zh-TW" sz="1400"/>
              <a:t>Generating </a:t>
            </a:r>
            <a:r>
              <a:rPr kumimoji="0" lang="en-US" altLang="zh-TW" sz="1400" smtClean="0"/>
              <a:t>driver </a:t>
            </a:r>
            <a:r>
              <a:rPr kumimoji="0" lang="en-US" altLang="zh-TW" sz="1400"/>
              <a:t>images in different </a:t>
            </a:r>
            <a:r>
              <a:rPr kumimoji="0" lang="en-US" altLang="zh-TW" sz="1400" smtClean="0"/>
              <a:t>situations helps reduce </a:t>
            </a:r>
            <a:r>
              <a:rPr kumimoji="0" lang="en-US" altLang="zh-TW" sz="1400"/>
              <a:t>data collection costs.</a:t>
            </a:r>
          </a:p>
          <a:p>
            <a:pPr marL="685800" algn="just">
              <a:lnSpc>
                <a:spcPct val="130000"/>
              </a:lnSpc>
              <a:spcBef>
                <a:spcPts val="0"/>
              </a:spcBef>
              <a:buFont typeface="Wingdings" panose="05000000000000000000" pitchFamily="2" charset="2"/>
              <a:buChar char="ü"/>
            </a:pPr>
            <a:r>
              <a:rPr kumimoji="0" lang="en-US" altLang="zh-TW" sz="1400"/>
              <a:t>Improving the diversity of the dataset, helping the model better predict new situations.</a:t>
            </a:r>
          </a:p>
          <a:p>
            <a:pPr marL="685800" algn="just">
              <a:lnSpc>
                <a:spcPct val="130000"/>
              </a:lnSpc>
              <a:spcBef>
                <a:spcPts val="0"/>
              </a:spcBef>
              <a:buFont typeface="Wingdings" panose="05000000000000000000" pitchFamily="2" charset="2"/>
              <a:buChar char="ü"/>
            </a:pPr>
            <a:r>
              <a:rPr kumimoji="0" lang="en-US" altLang="zh-TW" sz="1400"/>
              <a:t>The comparison with the standard body posture of the driver helps to detect more types of driver abnormal behavior than previous studies.</a:t>
            </a:r>
            <a:endParaRPr kumimoji="0" lang="en-US" altLang="zh-TW" sz="1400" smtClean="0"/>
          </a:p>
        </p:txBody>
      </p:sp>
      <p:sp>
        <p:nvSpPr>
          <p:cNvPr id="7171" name="Rectangle 2">
            <a:extLst>
              <a:ext uri="{FF2B5EF4-FFF2-40B4-BE49-F238E27FC236}">
                <a16:creationId xmlns:a16="http://schemas.microsoft.com/office/drawing/2014/main" id="{4AD809DF-0DB2-E7C3-1704-082BB58F0CE6}"/>
              </a:ext>
            </a:extLst>
          </p:cNvPr>
          <p:cNvSpPr>
            <a:spLocks noGrp="1" noChangeArrowheads="1"/>
          </p:cNvSpPr>
          <p:nvPr>
            <p:ph type="title" idx="4294967295"/>
          </p:nvPr>
        </p:nvSpPr>
        <p:spPr>
          <a:xfrm>
            <a:off x="684213" y="333375"/>
            <a:ext cx="7772400" cy="791369"/>
          </a:xfrm>
        </p:spPr>
        <p:txBody>
          <a:bodyPr/>
          <a:lstStyle/>
          <a:p>
            <a:pPr eaLnBrk="1" hangingPunct="1"/>
            <a:r>
              <a:rPr lang="vi-VN" altLang="en-US" sz="3200" b="1" dirty="0"/>
              <a:t>Advantages</a:t>
            </a:r>
          </a:p>
        </p:txBody>
      </p:sp>
      <p:graphicFrame>
        <p:nvGraphicFramePr>
          <p:cNvPr id="4" name="Table 3"/>
          <p:cNvGraphicFramePr>
            <a:graphicFrameLocks noGrp="1"/>
          </p:cNvGraphicFramePr>
          <p:nvPr>
            <p:extLst>
              <p:ext uri="{D42A27DB-BD31-4B8C-83A1-F6EECF244321}">
                <p14:modId xmlns:p14="http://schemas.microsoft.com/office/powerpoint/2010/main" val="741350405"/>
              </p:ext>
            </p:extLst>
          </p:nvPr>
        </p:nvGraphicFramePr>
        <p:xfrm>
          <a:off x="827585" y="1196752"/>
          <a:ext cx="7488831" cy="1759070"/>
        </p:xfrm>
        <a:graphic>
          <a:graphicData uri="http://schemas.openxmlformats.org/drawingml/2006/table">
            <a:tbl>
              <a:tblPr firstRow="1" bandRow="1">
                <a:tableStyleId>{72833802-FEF1-4C79-8D5D-14CF1EAF98D9}</a:tableStyleId>
              </a:tblPr>
              <a:tblGrid>
                <a:gridCol w="1236020">
                  <a:extLst>
                    <a:ext uri="{9D8B030D-6E8A-4147-A177-3AD203B41FA5}">
                      <a16:colId xmlns:a16="http://schemas.microsoft.com/office/drawing/2014/main" val="1624942247"/>
                    </a:ext>
                  </a:extLst>
                </a:gridCol>
                <a:gridCol w="3053698">
                  <a:extLst>
                    <a:ext uri="{9D8B030D-6E8A-4147-A177-3AD203B41FA5}">
                      <a16:colId xmlns:a16="http://schemas.microsoft.com/office/drawing/2014/main" val="118861899"/>
                    </a:ext>
                  </a:extLst>
                </a:gridCol>
                <a:gridCol w="3199113">
                  <a:extLst>
                    <a:ext uri="{9D8B030D-6E8A-4147-A177-3AD203B41FA5}">
                      <a16:colId xmlns:a16="http://schemas.microsoft.com/office/drawing/2014/main" val="1763445296"/>
                    </a:ext>
                  </a:extLst>
                </a:gridCol>
              </a:tblGrid>
              <a:tr h="370840">
                <a:tc>
                  <a:txBody>
                    <a:bodyPr/>
                    <a:lstStyle/>
                    <a:p>
                      <a:pPr>
                        <a:tabLst>
                          <a:tab pos="1196975" algn="l"/>
                        </a:tabLst>
                      </a:pPr>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Past</a:t>
                      </a:r>
                      <a:r>
                        <a:rPr lang="en-US" baseline="0" smtClean="0"/>
                        <a:t> solutions </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Our solutions</a:t>
                      </a:r>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288005"/>
                  </a:ext>
                </a:extLst>
              </a:tr>
              <a:tr h="807847">
                <a:tc>
                  <a:txBody>
                    <a:bodyPr/>
                    <a:lstStyle/>
                    <a:p>
                      <a:r>
                        <a:rPr lang="en-US" sz="1400" smtClean="0"/>
                        <a:t>Technique</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Wearable</a:t>
                      </a:r>
                      <a:r>
                        <a:rPr lang="en-US" sz="1400" baseline="0" smtClean="0"/>
                        <a:t> sensors</a:t>
                      </a:r>
                    </a:p>
                    <a:p>
                      <a:r>
                        <a:rPr lang="en-US" sz="1400" baseline="0" smtClean="0"/>
                        <a:t>EAR formula</a:t>
                      </a:r>
                    </a:p>
                    <a:p>
                      <a:r>
                        <a:rPr lang="en-US" sz="1400" baseline="0" smtClean="0"/>
                        <a:t>Image classification model</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Object detection model</a:t>
                      </a:r>
                    </a:p>
                    <a:p>
                      <a:r>
                        <a:rPr lang="en-US" sz="1400" smtClean="0"/>
                        <a:t>Body</a:t>
                      </a:r>
                      <a:r>
                        <a:rPr lang="en-US" sz="1400" baseline="0" smtClean="0"/>
                        <a:t> posture estimation</a:t>
                      </a:r>
                    </a:p>
                    <a:p>
                      <a:r>
                        <a:rPr lang="en-US" sz="1400" baseline="0" smtClean="0"/>
                        <a:t>Object coordinates information</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4190647"/>
                  </a:ext>
                </a:extLst>
              </a:tr>
              <a:tr h="580383">
                <a:tc>
                  <a:txBody>
                    <a:bodyPr/>
                    <a:lstStyle/>
                    <a:p>
                      <a:r>
                        <a:rPr lang="en-US" sz="1400" smtClean="0"/>
                        <a:t>Efficiency</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Capable of detecting </a:t>
                      </a:r>
                      <a:r>
                        <a:rPr lang="en-US" sz="1400" smtClean="0">
                          <a:solidFill>
                            <a:srgbClr val="FF0000"/>
                          </a:solidFill>
                        </a:rPr>
                        <a:t>only labeled </a:t>
                      </a:r>
                      <a:r>
                        <a:rPr lang="en-US" sz="1400" smtClean="0"/>
                        <a:t>abnormal behaviors</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Capable</a:t>
                      </a:r>
                      <a:r>
                        <a:rPr lang="en-US" sz="1400" baseline="0" smtClean="0"/>
                        <a:t> of detecting </a:t>
                      </a:r>
                      <a:r>
                        <a:rPr lang="en-US" sz="1400" baseline="0" smtClean="0">
                          <a:solidFill>
                            <a:srgbClr val="3333FF"/>
                          </a:solidFill>
                        </a:rPr>
                        <a:t>even unlabeled </a:t>
                      </a:r>
                      <a:r>
                        <a:rPr lang="en-US" sz="1400" baseline="0" smtClean="0"/>
                        <a:t>abnormal behaviors</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541784"/>
                  </a:ext>
                </a:extLst>
              </a:tr>
            </a:tbl>
          </a:graphicData>
        </a:graphic>
      </p:graphicFrame>
    </p:spTree>
    <p:extLst>
      <p:ext uri="{BB962C8B-B14F-4D97-AF65-F5344CB8AC3E}">
        <p14:creationId xmlns:p14="http://schemas.microsoft.com/office/powerpoint/2010/main" val="2758006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684213" y="1124744"/>
            <a:ext cx="7848227" cy="5472608"/>
          </a:xfrm>
        </p:spPr>
        <p:txBody>
          <a:bodyPr/>
          <a:lstStyle/>
          <a:p>
            <a:pPr marL="457200" indent="-457200" algn="just">
              <a:lnSpc>
                <a:spcPct val="130000"/>
              </a:lnSpc>
              <a:spcBef>
                <a:spcPts val="0"/>
              </a:spcBef>
              <a:buFontTx/>
              <a:buAutoNum type="arabicParenBoth"/>
            </a:pPr>
            <a:r>
              <a:rPr kumimoji="0" lang="en-US" altLang="zh-TW" sz="1600"/>
              <a:t>Using </a:t>
            </a:r>
            <a:r>
              <a:rPr kumimoji="0" lang="en-US" altLang="zh-TW" sz="1600" smtClean="0"/>
              <a:t>an AIGC </a:t>
            </a:r>
            <a:r>
              <a:rPr kumimoji="0" lang="en-US" altLang="zh-TW" sz="1600"/>
              <a:t>model to generate </a:t>
            </a:r>
            <a:r>
              <a:rPr kumimoji="0" lang="en-US" altLang="zh-TW" sz="1600" smtClean="0"/>
              <a:t>driver </a:t>
            </a:r>
            <a:r>
              <a:rPr kumimoji="0" lang="en-US" altLang="zh-TW" sz="1600"/>
              <a:t>images with different </a:t>
            </a:r>
            <a:r>
              <a:rPr kumimoji="0" lang="en-US" altLang="zh-TW" sz="1600" smtClean="0"/>
              <a:t>situations </a:t>
            </a:r>
          </a:p>
          <a:p>
            <a:pPr marL="457200" indent="-457200" algn="just">
              <a:lnSpc>
                <a:spcPct val="130000"/>
              </a:lnSpc>
              <a:spcBef>
                <a:spcPts val="0"/>
              </a:spcBef>
              <a:buFontTx/>
              <a:buAutoNum type="arabicParenBoth"/>
            </a:pPr>
            <a:r>
              <a:rPr kumimoji="0" lang="en-US" altLang="zh-TW" sz="1600" smtClean="0"/>
              <a:t>Detecting driver drowsiness </a:t>
            </a:r>
            <a:r>
              <a:rPr kumimoji="0" lang="en-US" altLang="zh-TW" sz="1600"/>
              <a:t>with </a:t>
            </a:r>
            <a:r>
              <a:rPr kumimoji="0" lang="en-US" altLang="zh-TW" sz="1600" smtClean="0"/>
              <a:t>a deep </a:t>
            </a:r>
            <a:r>
              <a:rPr kumimoji="0" lang="en-US" altLang="zh-TW" sz="1600"/>
              <a:t>learning model </a:t>
            </a:r>
            <a:r>
              <a:rPr kumimoji="0" lang="en-US" altLang="zh-TW" sz="1600" smtClean="0"/>
              <a:t>and a </a:t>
            </a:r>
            <a:r>
              <a:rPr kumimoji="0" lang="en-US" altLang="zh-TW" sz="1600"/>
              <a:t>driver front view </a:t>
            </a:r>
            <a:r>
              <a:rPr kumimoji="0" lang="en-US" altLang="zh-TW" sz="1600" smtClean="0"/>
              <a:t>camera </a:t>
            </a:r>
          </a:p>
          <a:p>
            <a:pPr marL="457200" indent="-457200" algn="just">
              <a:lnSpc>
                <a:spcPct val="130000"/>
              </a:lnSpc>
              <a:spcBef>
                <a:spcPts val="0"/>
              </a:spcBef>
              <a:buFontTx/>
              <a:buAutoNum type="arabicParenBoth"/>
            </a:pPr>
            <a:r>
              <a:rPr kumimoji="0" lang="en-US" altLang="zh-TW" sz="1600"/>
              <a:t>Detecting a driver using a smartphone while driving according to the coordinates of the smartphone and hands in driver side view </a:t>
            </a:r>
            <a:r>
              <a:rPr kumimoji="0" lang="en-US" altLang="zh-TW" sz="1600" smtClean="0"/>
              <a:t>images</a:t>
            </a:r>
          </a:p>
          <a:p>
            <a:pPr marL="457200" indent="-457200" algn="just">
              <a:lnSpc>
                <a:spcPct val="130000"/>
              </a:lnSpc>
              <a:spcBef>
                <a:spcPts val="0"/>
              </a:spcBef>
              <a:buFontTx/>
              <a:buAutoNum type="arabicParenBoth"/>
            </a:pPr>
            <a:r>
              <a:rPr kumimoji="0" lang="en-US" altLang="zh-TW" sz="1600" smtClean="0"/>
              <a:t>Detecting </a:t>
            </a:r>
            <a:r>
              <a:rPr kumimoji="0" lang="en-US" altLang="zh-TW" sz="1600"/>
              <a:t>driver abnormal behaviors </a:t>
            </a:r>
            <a:r>
              <a:rPr kumimoji="0" lang="en-US" altLang="zh-TW" sz="1600" smtClean="0"/>
              <a:t>using the coordinates of body parts</a:t>
            </a:r>
          </a:p>
          <a:p>
            <a:pPr marL="0" indent="0" algn="just">
              <a:lnSpc>
                <a:spcPct val="130000"/>
              </a:lnSpc>
              <a:spcBef>
                <a:spcPts val="0"/>
              </a:spcBef>
              <a:buNone/>
            </a:pPr>
            <a:endParaRPr kumimoji="0" lang="en-US" altLang="zh-TW" sz="1600" smtClean="0"/>
          </a:p>
        </p:txBody>
      </p:sp>
      <p:sp>
        <p:nvSpPr>
          <p:cNvPr id="36867" name="Rectangle 2">
            <a:extLst>
              <a:ext uri="{FF2B5EF4-FFF2-40B4-BE49-F238E27FC236}">
                <a16:creationId xmlns:a16="http://schemas.microsoft.com/office/drawing/2014/main" id="{74280C2F-C810-5D7F-52B2-CC89EC67B03D}"/>
              </a:ext>
            </a:extLst>
          </p:cNvPr>
          <p:cNvSpPr>
            <a:spLocks noGrp="1" noChangeArrowheads="1"/>
          </p:cNvSpPr>
          <p:nvPr>
            <p:ph type="title" idx="4294967295"/>
          </p:nvPr>
        </p:nvSpPr>
        <p:spPr>
          <a:xfrm>
            <a:off x="684213" y="333375"/>
            <a:ext cx="7772400" cy="575345"/>
          </a:xfrm>
        </p:spPr>
        <p:txBody>
          <a:bodyPr/>
          <a:lstStyle/>
          <a:p>
            <a:pPr eaLnBrk="1" hangingPunct="1"/>
            <a:r>
              <a:rPr lang="vi-VN" altLang="en-US" sz="3200" b="1" dirty="0"/>
              <a:t>Function point</a:t>
            </a:r>
            <a:endParaRPr lang="en-US" altLang="zh-TW" sz="3200" b="1" dirty="0"/>
          </a:p>
        </p:txBody>
      </p:sp>
    </p:spTree>
    <p:extLst>
      <p:ext uri="{BB962C8B-B14F-4D97-AF65-F5344CB8AC3E}">
        <p14:creationId xmlns:p14="http://schemas.microsoft.com/office/powerpoint/2010/main" val="1921030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539553" y="5085184"/>
            <a:ext cx="7992888" cy="1008113"/>
          </a:xfrm>
        </p:spPr>
        <p:txBody>
          <a:bodyPr/>
          <a:lstStyle/>
          <a:p>
            <a:pPr marL="0" indent="0" algn="ctr">
              <a:buNone/>
            </a:pPr>
            <a:r>
              <a:rPr kumimoji="0" lang="en-US" altLang="zh-TW" sz="1800"/>
              <a:t>Driver behavior identification method based on multi-scale attention convolution neural network - CN110059582B</a:t>
            </a:r>
            <a:endParaRPr kumimoji="0" lang="zh-TW" altLang="en-US" sz="1800" dirty="0"/>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33337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zh-CN" sz="3200" b="1" kern="0" smtClean="0"/>
              <a:t>Related patents</a:t>
            </a:r>
            <a:endParaRPr lang="en-US" altLang="zh-TW" sz="3200" b="1" kern="0" dirty="0"/>
          </a:p>
        </p:txBody>
      </p:sp>
      <p:pic>
        <p:nvPicPr>
          <p:cNvPr id="5" name="Picture 4"/>
          <p:cNvPicPr>
            <a:picLocks noChangeAspect="1"/>
          </p:cNvPicPr>
          <p:nvPr/>
        </p:nvPicPr>
        <p:blipFill rotWithShape="1">
          <a:blip r:embed="rId2"/>
          <a:srcRect l="33717" r="1434"/>
          <a:stretch/>
        </p:blipFill>
        <p:spPr>
          <a:xfrm>
            <a:off x="467544" y="1412776"/>
            <a:ext cx="2920002" cy="3168352"/>
          </a:xfrm>
          <a:prstGeom prst="rect">
            <a:avLst/>
          </a:prstGeom>
        </p:spPr>
      </p:pic>
      <p:pic>
        <p:nvPicPr>
          <p:cNvPr id="6" name="Picture 5"/>
          <p:cNvPicPr>
            <a:picLocks noChangeAspect="1"/>
          </p:cNvPicPr>
          <p:nvPr/>
        </p:nvPicPr>
        <p:blipFill>
          <a:blip r:embed="rId3"/>
          <a:stretch>
            <a:fillRect/>
          </a:stretch>
        </p:blipFill>
        <p:spPr>
          <a:xfrm>
            <a:off x="3635896" y="1251962"/>
            <a:ext cx="5040560" cy="3418311"/>
          </a:xfrm>
          <a:prstGeom prst="rect">
            <a:avLst/>
          </a:prstGeom>
        </p:spPr>
      </p:pic>
    </p:spTree>
    <p:extLst>
      <p:ext uri="{BB962C8B-B14F-4D97-AF65-F5344CB8AC3E}">
        <p14:creationId xmlns:p14="http://schemas.microsoft.com/office/powerpoint/2010/main" val="3368223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539553" y="5445224"/>
            <a:ext cx="4248471" cy="1008113"/>
          </a:xfrm>
        </p:spPr>
        <p:txBody>
          <a:bodyPr/>
          <a:lstStyle/>
          <a:p>
            <a:pPr marL="0" indent="0" algn="ctr">
              <a:buNone/>
            </a:pPr>
            <a:r>
              <a:rPr kumimoji="0" lang="en-US" altLang="zh-TW" sz="1800"/>
              <a:t>Drowsy driver detection - US9821657B2</a:t>
            </a:r>
            <a:endParaRPr kumimoji="0" lang="zh-TW" altLang="en-US" sz="1800" dirty="0"/>
          </a:p>
        </p:txBody>
      </p:sp>
      <p:sp>
        <p:nvSpPr>
          <p:cNvPr id="8" name="Rectangle 3">
            <a:extLst>
              <a:ext uri="{FF2B5EF4-FFF2-40B4-BE49-F238E27FC236}">
                <a16:creationId xmlns:a16="http://schemas.microsoft.com/office/drawing/2014/main" id="{1B34A740-9E5F-FE91-EAD1-261060A4233A}"/>
              </a:ext>
            </a:extLst>
          </p:cNvPr>
          <p:cNvSpPr txBox="1">
            <a:spLocks noChangeArrowheads="1"/>
          </p:cNvSpPr>
          <p:nvPr/>
        </p:nvSpPr>
        <p:spPr bwMode="auto">
          <a:xfrm>
            <a:off x="4644008" y="5230771"/>
            <a:ext cx="4248474" cy="10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標楷體" pitchFamily="65"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標楷體" pitchFamily="65"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itchFamily="65"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itchFamily="65"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ctr">
              <a:buFontTx/>
              <a:buNone/>
            </a:pPr>
            <a:r>
              <a:rPr kumimoji="0" lang="en-US" altLang="zh-TW" sz="1800" kern="0"/>
              <a:t>Drowsy detection using image processing</a:t>
            </a:r>
          </a:p>
          <a:p>
            <a:pPr marL="0" indent="0" algn="ctr">
              <a:buFontTx/>
              <a:buNone/>
            </a:pPr>
            <a:r>
              <a:rPr kumimoji="0" lang="en-US" altLang="zh-TW" sz="1800" kern="0"/>
              <a:t>- AU2021103045A4</a:t>
            </a:r>
            <a:endParaRPr kumimoji="0" lang="zh-TW" altLang="en-US" sz="1800" kern="0" dirty="0"/>
          </a:p>
        </p:txBody>
      </p:sp>
      <p:pic>
        <p:nvPicPr>
          <p:cNvPr id="7" name="Picture 6"/>
          <p:cNvPicPr>
            <a:picLocks noChangeAspect="1"/>
          </p:cNvPicPr>
          <p:nvPr/>
        </p:nvPicPr>
        <p:blipFill>
          <a:blip r:embed="rId2"/>
          <a:stretch>
            <a:fillRect/>
          </a:stretch>
        </p:blipFill>
        <p:spPr>
          <a:xfrm>
            <a:off x="5277564" y="1098666"/>
            <a:ext cx="3279214" cy="1684283"/>
          </a:xfrm>
          <a:prstGeom prst="rect">
            <a:avLst/>
          </a:prstGeom>
        </p:spPr>
      </p:pic>
      <p:pic>
        <p:nvPicPr>
          <p:cNvPr id="9" name="Picture 8"/>
          <p:cNvPicPr>
            <a:picLocks noChangeAspect="1"/>
          </p:cNvPicPr>
          <p:nvPr/>
        </p:nvPicPr>
        <p:blipFill>
          <a:blip r:embed="rId3">
            <a:biLevel thresh="25000"/>
          </a:blip>
          <a:stretch>
            <a:fillRect/>
          </a:stretch>
        </p:blipFill>
        <p:spPr>
          <a:xfrm>
            <a:off x="5436096" y="3900850"/>
            <a:ext cx="2962150" cy="748616"/>
          </a:xfrm>
          <a:prstGeom prst="rect">
            <a:avLst/>
          </a:prstGeom>
        </p:spPr>
      </p:pic>
      <p:pic>
        <p:nvPicPr>
          <p:cNvPr id="10" name="Picture 9"/>
          <p:cNvPicPr>
            <a:picLocks noChangeAspect="1"/>
          </p:cNvPicPr>
          <p:nvPr/>
        </p:nvPicPr>
        <p:blipFill>
          <a:blip r:embed="rId4"/>
          <a:stretch>
            <a:fillRect/>
          </a:stretch>
        </p:blipFill>
        <p:spPr>
          <a:xfrm>
            <a:off x="323528" y="1340768"/>
            <a:ext cx="4608512" cy="1692653"/>
          </a:xfrm>
          <a:prstGeom prst="rect">
            <a:avLst/>
          </a:prstGeom>
        </p:spPr>
      </p:pic>
      <p:pic>
        <p:nvPicPr>
          <p:cNvPr id="11" name="Picture 10"/>
          <p:cNvPicPr>
            <a:picLocks noChangeAspect="1"/>
          </p:cNvPicPr>
          <p:nvPr/>
        </p:nvPicPr>
        <p:blipFill>
          <a:blip r:embed="rId5"/>
          <a:stretch>
            <a:fillRect/>
          </a:stretch>
        </p:blipFill>
        <p:spPr>
          <a:xfrm>
            <a:off x="323529" y="3320523"/>
            <a:ext cx="4608512" cy="1679429"/>
          </a:xfrm>
          <a:prstGeom prst="rect">
            <a:avLst/>
          </a:prstGeom>
        </p:spPr>
      </p:pic>
      <p:sp>
        <p:nvSpPr>
          <p:cNvPr id="12" name="Rectangle 11"/>
          <p:cNvSpPr/>
          <p:nvPr/>
        </p:nvSpPr>
        <p:spPr>
          <a:xfrm>
            <a:off x="5148064" y="3336679"/>
            <a:ext cx="2005742" cy="369332"/>
          </a:xfrm>
          <a:prstGeom prst="rect">
            <a:avLst/>
          </a:prstGeom>
        </p:spPr>
        <p:txBody>
          <a:bodyPr wrap="none">
            <a:spAutoFit/>
          </a:bodyPr>
          <a:lstStyle/>
          <a:p>
            <a:r>
              <a:rPr lang="en-US">
                <a:solidFill>
                  <a:srgbClr val="3C3C3C"/>
                </a:solidFill>
                <a:latin typeface="Roboto"/>
              </a:rPr>
              <a:t>Eye Aspect </a:t>
            </a:r>
            <a:r>
              <a:rPr lang="en-US" smtClean="0">
                <a:solidFill>
                  <a:srgbClr val="3C3C3C"/>
                </a:solidFill>
                <a:latin typeface="Roboto"/>
              </a:rPr>
              <a:t>Ratio:</a:t>
            </a:r>
            <a:endParaRPr lang="en-US"/>
          </a:p>
        </p:txBody>
      </p:sp>
      <p:sp>
        <p:nvSpPr>
          <p:cNvPr id="1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33337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zh-CN" sz="3200" b="1" kern="0" smtClean="0"/>
              <a:t>Related patents</a:t>
            </a:r>
            <a:endParaRPr lang="en-US" altLang="zh-TW" sz="3200" b="1" kern="0" dirty="0"/>
          </a:p>
        </p:txBody>
      </p:sp>
    </p:spTree>
    <p:extLst>
      <p:ext uri="{BB962C8B-B14F-4D97-AF65-F5344CB8AC3E}">
        <p14:creationId xmlns:p14="http://schemas.microsoft.com/office/powerpoint/2010/main" val="3474586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652761" y="1052736"/>
            <a:ext cx="7951688" cy="5472608"/>
          </a:xfrm>
        </p:spPr>
        <p:txBody>
          <a:bodyPr/>
          <a:lstStyle/>
          <a:p>
            <a:pPr marL="0" indent="0">
              <a:spcBef>
                <a:spcPts val="0"/>
              </a:spcBef>
              <a:buNone/>
            </a:pPr>
            <a:r>
              <a:rPr kumimoji="0" lang="vi-VN" altLang="zh-TW" sz="1550" smtClean="0"/>
              <a:t>(1)  Past solutions</a:t>
            </a:r>
          </a:p>
          <a:p>
            <a:pPr marL="685800" lvl="1" indent="-327025">
              <a:spcBef>
                <a:spcPts val="0"/>
              </a:spcBef>
              <a:buFont typeface="Wingdings" panose="05000000000000000000" pitchFamily="2" charset="2"/>
              <a:buChar char="§"/>
            </a:pPr>
            <a:r>
              <a:rPr kumimoji="0" lang="vi-VN" altLang="zh-TW" sz="1550"/>
              <a:t>Using deep learning models to </a:t>
            </a:r>
            <a:r>
              <a:rPr kumimoji="0" lang="en-US" altLang="zh-TW" sz="1550" smtClean="0"/>
              <a:t>identify </a:t>
            </a:r>
            <a:r>
              <a:rPr kumimoji="0" lang="vi-VN" altLang="zh-TW" sz="1550" smtClean="0"/>
              <a:t>driver behavior</a:t>
            </a:r>
            <a:r>
              <a:rPr kumimoji="0" lang="en-US" altLang="zh-TW" sz="1550" smtClean="0"/>
              <a:t>s</a:t>
            </a:r>
            <a:endParaRPr kumimoji="0" lang="vi-VN" altLang="zh-TW" sz="1550"/>
          </a:p>
          <a:p>
            <a:pPr marL="685800" lvl="1" indent="-327025">
              <a:spcBef>
                <a:spcPts val="0"/>
              </a:spcBef>
              <a:buFont typeface="Wingdings" panose="05000000000000000000" pitchFamily="2" charset="2"/>
              <a:buChar char="§"/>
            </a:pPr>
            <a:r>
              <a:rPr kumimoji="0" lang="vi-VN" altLang="zh-TW" sz="1550"/>
              <a:t>Using traditional data </a:t>
            </a:r>
            <a:r>
              <a:rPr kumimoji="0" lang="en-US" altLang="zh-TW" sz="1550" smtClean="0"/>
              <a:t>augmentation</a:t>
            </a:r>
            <a:r>
              <a:rPr kumimoji="0" lang="vi-VN" altLang="zh-TW" sz="1550" smtClean="0"/>
              <a:t> </a:t>
            </a:r>
            <a:r>
              <a:rPr kumimoji="0" lang="vi-VN" altLang="zh-TW" sz="1550"/>
              <a:t>techniques to enrich datasets</a:t>
            </a:r>
          </a:p>
          <a:p>
            <a:pPr marL="685800" lvl="1" indent="-327025">
              <a:spcBef>
                <a:spcPts val="0"/>
              </a:spcBef>
              <a:buFont typeface="Wingdings" panose="05000000000000000000" pitchFamily="2" charset="2"/>
              <a:buChar char="§"/>
            </a:pPr>
            <a:r>
              <a:rPr kumimoji="0" lang="en-US" altLang="zh-TW" sz="1550" smtClean="0"/>
              <a:t>Applying c</a:t>
            </a:r>
            <a:r>
              <a:rPr kumimoji="0" lang="vi-VN" altLang="zh-TW" sz="1550" smtClean="0"/>
              <a:t>omputer </a:t>
            </a:r>
            <a:r>
              <a:rPr kumimoji="0" lang="vi-VN" altLang="zh-TW" sz="1550"/>
              <a:t>vision-based dri</a:t>
            </a:r>
            <a:r>
              <a:rPr kumimoji="0" lang="en-US" altLang="zh-TW" sz="1550"/>
              <a:t>ver</a:t>
            </a:r>
            <a:r>
              <a:rPr kumimoji="0" lang="vi-VN" altLang="zh-TW" sz="1550"/>
              <a:t> fatigue </a:t>
            </a:r>
            <a:r>
              <a:rPr kumimoji="0" lang="vi-VN" altLang="zh-TW" sz="1550" smtClean="0"/>
              <a:t>detection</a:t>
            </a:r>
            <a:r>
              <a:rPr kumimoji="0" lang="en-US" altLang="zh-TW" sz="1550" smtClean="0"/>
              <a:t> techniques with </a:t>
            </a:r>
            <a:r>
              <a:rPr kumimoji="0" lang="vi-VN" altLang="zh-TW" sz="1550" smtClean="0"/>
              <a:t>eye </a:t>
            </a:r>
            <a:r>
              <a:rPr kumimoji="0" lang="vi-VN" altLang="zh-TW" sz="1550"/>
              <a:t>and mouth area estimation</a:t>
            </a:r>
          </a:p>
          <a:p>
            <a:pPr marL="685800" lvl="1" indent="-327025">
              <a:spcBef>
                <a:spcPts val="0"/>
              </a:spcBef>
              <a:buFont typeface="Wingdings" panose="05000000000000000000" pitchFamily="2" charset="2"/>
              <a:buChar char="§"/>
            </a:pPr>
            <a:r>
              <a:rPr kumimoji="0" lang="vi-VN" altLang="zh-TW" sz="1550"/>
              <a:t>Detecting </a:t>
            </a:r>
            <a:r>
              <a:rPr kumimoji="0" lang="vi-VN" altLang="zh-TW" sz="1550" smtClean="0"/>
              <a:t>driv</a:t>
            </a:r>
            <a:r>
              <a:rPr kumimoji="0" lang="en-US" altLang="zh-TW" sz="1550" smtClean="0"/>
              <a:t>er</a:t>
            </a:r>
            <a:r>
              <a:rPr kumimoji="0" lang="vi-VN" altLang="zh-TW" sz="1550" smtClean="0"/>
              <a:t> </a:t>
            </a:r>
            <a:r>
              <a:rPr kumimoji="0" lang="vi-VN" altLang="zh-TW" sz="1550"/>
              <a:t>fatigue with wearable sensors, analyzing heart rate</a:t>
            </a:r>
            <a:r>
              <a:rPr kumimoji="0" lang="vi-VN" altLang="zh-TW" sz="1550" smtClean="0"/>
              <a:t>,</a:t>
            </a:r>
            <a:r>
              <a:rPr kumimoji="0" lang="en-US" altLang="zh-TW" sz="1550" smtClean="0"/>
              <a:t> or wheel</a:t>
            </a:r>
            <a:r>
              <a:rPr kumimoji="0" lang="vi-VN" altLang="zh-TW" sz="1550" smtClean="0"/>
              <a:t> movement</a:t>
            </a:r>
            <a:endParaRPr kumimoji="0" lang="en-US" altLang="zh-TW" sz="1550" smtClean="0"/>
          </a:p>
          <a:p>
            <a:pPr marL="685800" lvl="1" indent="-327025">
              <a:spcBef>
                <a:spcPts val="0"/>
              </a:spcBef>
              <a:buFont typeface="Wingdings" panose="05000000000000000000" pitchFamily="2" charset="2"/>
              <a:buChar char="§"/>
            </a:pPr>
            <a:endParaRPr kumimoji="0" lang="vi-VN" altLang="zh-TW" sz="1550"/>
          </a:p>
          <a:p>
            <a:pPr marL="0" lvl="1" indent="0">
              <a:spcBef>
                <a:spcPts val="0"/>
              </a:spcBef>
              <a:buNone/>
            </a:pPr>
            <a:r>
              <a:rPr kumimoji="0" lang="en-US" altLang="zh-TW" sz="1550" smtClean="0"/>
              <a:t>(2)   </a:t>
            </a:r>
            <a:r>
              <a:rPr kumimoji="0" lang="vi-VN" altLang="zh-TW" sz="1550" smtClean="0"/>
              <a:t>Disadvantages</a:t>
            </a:r>
            <a:endParaRPr kumimoji="0" lang="zh-TW" altLang="en-US" sz="1550" smtClean="0"/>
          </a:p>
          <a:p>
            <a:pPr marL="684213" indent="-325438" algn="just">
              <a:spcBef>
                <a:spcPts val="0"/>
              </a:spcBef>
              <a:buFont typeface="Wingdings" panose="05000000000000000000" pitchFamily="2" charset="2"/>
              <a:buChar char="§"/>
            </a:pPr>
            <a:r>
              <a:rPr kumimoji="0" lang="en-US" altLang="zh-TW" sz="1550">
                <a:solidFill>
                  <a:srgbClr val="FF0000"/>
                </a:solidFill>
              </a:rPr>
              <a:t>Driver abnormal behavior is diverse, so deep learning models cannot learn all factual situations</a:t>
            </a:r>
            <a:r>
              <a:rPr kumimoji="0" lang="en-US" altLang="zh-TW" sz="1550" smtClean="0">
                <a:solidFill>
                  <a:srgbClr val="FF0000"/>
                </a:solidFill>
              </a:rPr>
              <a:t>. </a:t>
            </a:r>
            <a:r>
              <a:rPr kumimoji="0" lang="en-US" altLang="zh-TW" sz="1550"/>
              <a:t>Although they can </a:t>
            </a:r>
            <a:r>
              <a:rPr kumimoji="0" lang="en-US" altLang="zh-TW" sz="1550" smtClean="0"/>
              <a:t>identify </a:t>
            </a:r>
            <a:r>
              <a:rPr kumimoji="0" lang="en-US" altLang="zh-TW" sz="1550"/>
              <a:t>common behaviors, situations that are rare, complex, or unlike any of the learned data samples can make it difficult for them</a:t>
            </a:r>
            <a:r>
              <a:rPr kumimoji="0" lang="en-US" altLang="zh-TW" sz="1550" smtClean="0"/>
              <a:t>.</a:t>
            </a:r>
          </a:p>
          <a:p>
            <a:pPr marL="684213" indent="-325438" algn="just">
              <a:spcBef>
                <a:spcPts val="0"/>
              </a:spcBef>
              <a:buFont typeface="Wingdings" panose="05000000000000000000" pitchFamily="2" charset="2"/>
              <a:buChar char="§"/>
            </a:pPr>
            <a:r>
              <a:rPr kumimoji="0" lang="en-US" altLang="zh-TW" sz="1550" smtClean="0">
                <a:solidFill>
                  <a:srgbClr val="FF0000"/>
                </a:solidFill>
              </a:rPr>
              <a:t>Fatigue </a:t>
            </a:r>
            <a:r>
              <a:rPr kumimoji="0" lang="en-US" altLang="zh-TW" sz="1550">
                <a:solidFill>
                  <a:srgbClr val="FF0000"/>
                </a:solidFill>
              </a:rPr>
              <a:t>is hard to detect by a machine vision-based </a:t>
            </a:r>
            <a:r>
              <a:rPr kumimoji="0" lang="en-US" altLang="zh-TW" sz="1550" smtClean="0">
                <a:solidFill>
                  <a:srgbClr val="FF0000"/>
                </a:solidFill>
              </a:rPr>
              <a:t>technique when </a:t>
            </a:r>
            <a:r>
              <a:rPr kumimoji="0" lang="en-US" altLang="zh-TW" sz="1550">
                <a:solidFill>
                  <a:srgbClr val="FF0000"/>
                </a:solidFill>
              </a:rPr>
              <a:t>the driver is wearing sunglasses or the mouth is covered with their </a:t>
            </a:r>
            <a:r>
              <a:rPr kumimoji="0" lang="en-US" altLang="zh-TW" sz="1550" smtClean="0">
                <a:solidFill>
                  <a:srgbClr val="FF0000"/>
                </a:solidFill>
              </a:rPr>
              <a:t>hand. </a:t>
            </a:r>
            <a:r>
              <a:rPr kumimoji="0" lang="en-US" altLang="zh-TW" sz="1550"/>
              <a:t>This happens because these techniques rely on recognizing facial expressions and other signs. Wearing sunglasses </a:t>
            </a:r>
            <a:r>
              <a:rPr kumimoji="0" lang="en-US" altLang="zh-TW" sz="1550" smtClean="0"/>
              <a:t>or </a:t>
            </a:r>
            <a:r>
              <a:rPr kumimoji="0" lang="en-US" altLang="zh-TW" sz="1550"/>
              <a:t>covering the mouth with a hand may hide important information that the system needs to identify driver fatigue</a:t>
            </a:r>
            <a:r>
              <a:rPr kumimoji="0" lang="en-US" altLang="zh-TW" sz="1550" smtClean="0"/>
              <a:t>.</a:t>
            </a:r>
          </a:p>
          <a:p>
            <a:pPr marL="684213" indent="-325438" algn="just">
              <a:spcBef>
                <a:spcPts val="0"/>
              </a:spcBef>
              <a:buFont typeface="Wingdings" panose="05000000000000000000" pitchFamily="2" charset="2"/>
              <a:buChar char="§"/>
            </a:pPr>
            <a:r>
              <a:rPr kumimoji="0" lang="en-US" altLang="zh-TW" sz="1550">
                <a:solidFill>
                  <a:srgbClr val="FF0000"/>
                </a:solidFill>
              </a:rPr>
              <a:t>Using wearable sensors to detect driver fatigue is not only inconvenient but also increases the cost of the system</a:t>
            </a:r>
            <a:r>
              <a:rPr kumimoji="0" lang="en-US" altLang="zh-TW" sz="1550" smtClean="0">
                <a:solidFill>
                  <a:srgbClr val="FF0000"/>
                </a:solidFill>
              </a:rPr>
              <a:t>. </a:t>
            </a:r>
            <a:endParaRPr kumimoji="0" lang="en-US" altLang="zh-TW" sz="1550">
              <a:solidFill>
                <a:srgbClr val="FF0000"/>
              </a:solidFill>
            </a:endParaRPr>
          </a:p>
          <a:p>
            <a:pPr marL="684213" indent="-325438" algn="just">
              <a:spcBef>
                <a:spcPts val="0"/>
              </a:spcBef>
              <a:buFont typeface="Wingdings" panose="05000000000000000000" pitchFamily="2" charset="2"/>
              <a:buChar char="§"/>
            </a:pPr>
            <a:r>
              <a:rPr kumimoji="0" lang="en-US" altLang="zh-TW" sz="1550">
                <a:solidFill>
                  <a:srgbClr val="FF0000"/>
                </a:solidFill>
              </a:rPr>
              <a:t>These functions, which are driver drowsiness detection and behavior monitoring, have not been integrated into a unique system.</a:t>
            </a:r>
            <a:endParaRPr kumimoji="0" lang="vi-VN" altLang="zh-TW" sz="1550">
              <a:solidFill>
                <a:srgbClr val="FF0000"/>
              </a:solidFill>
            </a:endParaRPr>
          </a:p>
        </p:txBody>
      </p:sp>
      <p:sp>
        <p:nvSpPr>
          <p:cNvPr id="2" name="Rectangle 2">
            <a:extLst>
              <a:ext uri="{FF2B5EF4-FFF2-40B4-BE49-F238E27FC236}">
                <a16:creationId xmlns:a16="http://schemas.microsoft.com/office/drawing/2014/main" id="{D3402880-499A-1979-445B-9E622266FC90}"/>
              </a:ext>
            </a:extLst>
          </p:cNvPr>
          <p:cNvSpPr txBox="1">
            <a:spLocks noChangeArrowheads="1"/>
          </p:cNvSpPr>
          <p:nvPr/>
        </p:nvSpPr>
        <p:spPr bwMode="auto">
          <a:xfrm>
            <a:off x="742404" y="332656"/>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3200" b="1" kern="0" dirty="0"/>
              <a:t>Past solution and disadvantages</a:t>
            </a:r>
          </a:p>
        </p:txBody>
      </p:sp>
    </p:spTree>
    <p:extLst>
      <p:ext uri="{BB962C8B-B14F-4D97-AF65-F5344CB8AC3E}">
        <p14:creationId xmlns:p14="http://schemas.microsoft.com/office/powerpoint/2010/main" val="263517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B34A740-9E5F-FE91-EAD1-261060A4233A}"/>
              </a:ext>
            </a:extLst>
          </p:cNvPr>
          <p:cNvSpPr>
            <a:spLocks noGrp="1" noChangeArrowheads="1"/>
          </p:cNvSpPr>
          <p:nvPr>
            <p:ph type="body" idx="4294967295"/>
          </p:nvPr>
        </p:nvSpPr>
        <p:spPr>
          <a:xfrm>
            <a:off x="684214" y="924890"/>
            <a:ext cx="8064250" cy="5672462"/>
          </a:xfrm>
        </p:spPr>
        <p:txBody>
          <a:bodyPr/>
          <a:lstStyle/>
          <a:p>
            <a:pPr marL="0" indent="0" algn="just">
              <a:lnSpc>
                <a:spcPct val="130000"/>
              </a:lnSpc>
              <a:spcBef>
                <a:spcPts val="0"/>
              </a:spcBef>
              <a:buNone/>
            </a:pPr>
            <a:r>
              <a:rPr kumimoji="0" lang="en-US" altLang="zh-TW" sz="1600"/>
              <a:t>The solution of this patent is expressed through the following steps</a:t>
            </a:r>
            <a:r>
              <a:rPr kumimoji="0" lang="en-US" altLang="zh-TW" sz="1600" smtClean="0"/>
              <a:t>:</a:t>
            </a:r>
          </a:p>
          <a:p>
            <a:pPr marL="803275" indent="-522288" algn="just">
              <a:lnSpc>
                <a:spcPct val="120000"/>
              </a:lnSpc>
              <a:spcBef>
                <a:spcPts val="0"/>
              </a:spcBef>
              <a:buAutoNum type="arabicParenBoth"/>
            </a:pPr>
            <a:r>
              <a:rPr kumimoji="0" lang="en-US" altLang="zh-TW" sz="1600"/>
              <a:t>Installing the cameras in the cabin so that the driver's upper body, including the head, shoulders, and arms, can be seen</a:t>
            </a:r>
          </a:p>
          <a:p>
            <a:pPr marL="803275" indent="-522288" algn="just">
              <a:lnSpc>
                <a:spcPct val="120000"/>
              </a:lnSpc>
              <a:spcBef>
                <a:spcPts val="0"/>
              </a:spcBef>
              <a:buAutoNum type="arabicParenBoth"/>
            </a:pPr>
            <a:r>
              <a:rPr kumimoji="0" lang="en-US" altLang="zh-TW" sz="1600"/>
              <a:t>Collecting images of a driver in different situations, using a smartphone, wearing sunglasses, being drowsy, etc.</a:t>
            </a:r>
          </a:p>
          <a:p>
            <a:pPr marL="803275" indent="-522288" algn="just">
              <a:lnSpc>
                <a:spcPct val="120000"/>
              </a:lnSpc>
              <a:spcBef>
                <a:spcPts val="0"/>
              </a:spcBef>
              <a:buAutoNum type="arabicParenBoth"/>
            </a:pPr>
            <a:r>
              <a:rPr kumimoji="0" lang="en-US" altLang="zh-TW" sz="1600"/>
              <a:t>Designing the original dataset and training an AIGC model</a:t>
            </a:r>
          </a:p>
          <a:p>
            <a:pPr marL="803275" indent="-522288" algn="just">
              <a:lnSpc>
                <a:spcPct val="120000"/>
              </a:lnSpc>
              <a:spcBef>
                <a:spcPts val="0"/>
              </a:spcBef>
              <a:buAutoNum type="arabicParenBoth"/>
            </a:pPr>
            <a:r>
              <a:rPr kumimoji="0" lang="en-US" altLang="zh-TW" sz="1600"/>
              <a:t>Generating driver images in different situations using the AIGC and the original dataset</a:t>
            </a:r>
          </a:p>
          <a:p>
            <a:pPr marL="803275" indent="-522288" algn="just">
              <a:lnSpc>
                <a:spcPct val="120000"/>
              </a:lnSpc>
              <a:spcBef>
                <a:spcPts val="0"/>
              </a:spcBef>
              <a:buAutoNum type="arabicParenBoth"/>
            </a:pPr>
            <a:r>
              <a:rPr kumimoji="0" lang="en-US" altLang="zh-TW" sz="1600"/>
              <a:t>Using driver front view images and corresponding generated ones to design a driver front view dataset and train a driver drowsiness detection model </a:t>
            </a:r>
          </a:p>
          <a:p>
            <a:pPr marL="803275" indent="-522288" algn="just">
              <a:lnSpc>
                <a:spcPct val="120000"/>
              </a:lnSpc>
              <a:spcBef>
                <a:spcPts val="0"/>
              </a:spcBef>
              <a:buAutoNum type="arabicParenBoth"/>
            </a:pPr>
            <a:r>
              <a:rPr kumimoji="0" lang="en-US" altLang="zh-TW" sz="1600"/>
              <a:t>Detecting driver drowsiness in driver front view images</a:t>
            </a:r>
          </a:p>
          <a:p>
            <a:pPr marL="803275" indent="-522288" algn="just">
              <a:lnSpc>
                <a:spcPct val="120000"/>
              </a:lnSpc>
              <a:spcBef>
                <a:spcPts val="0"/>
              </a:spcBef>
              <a:buAutoNum type="arabicParenBoth"/>
            </a:pPr>
            <a:r>
              <a:rPr kumimoji="0" lang="en-US" altLang="zh-TW" sz="1600"/>
              <a:t>Using driver side view images and corresponding generated ones to design a driver side view dataset and train a model for detecting steering wheel and smartphones </a:t>
            </a:r>
          </a:p>
          <a:p>
            <a:pPr marL="803275" indent="-522288" algn="just">
              <a:lnSpc>
                <a:spcPct val="120000"/>
              </a:lnSpc>
              <a:spcBef>
                <a:spcPts val="0"/>
              </a:spcBef>
              <a:buAutoNum type="arabicParenBoth"/>
            </a:pPr>
            <a:r>
              <a:rPr kumimoji="0" lang="en-US" altLang="zh-TW" sz="1600"/>
              <a:t>Determining the standard posture of the driver in side view images</a:t>
            </a:r>
          </a:p>
          <a:p>
            <a:pPr marL="803275" indent="-522288" algn="just">
              <a:lnSpc>
                <a:spcPct val="120000"/>
              </a:lnSpc>
              <a:spcBef>
                <a:spcPts val="0"/>
              </a:spcBef>
              <a:buAutoNum type="arabicParenBoth"/>
            </a:pPr>
            <a:r>
              <a:rPr kumimoji="0" lang="en-US" altLang="zh-TW" sz="1600"/>
              <a:t>Detecting a driver using a smartphone while driving with coordinates of the smartphone and hands in side view images</a:t>
            </a:r>
          </a:p>
          <a:p>
            <a:pPr marL="803275" indent="-522288" algn="just">
              <a:lnSpc>
                <a:spcPct val="120000"/>
              </a:lnSpc>
              <a:spcBef>
                <a:spcPts val="0"/>
              </a:spcBef>
              <a:buAutoNum type="arabicParenBoth"/>
            </a:pPr>
            <a:r>
              <a:rPr kumimoji="0" lang="en-US" altLang="zh-TW" sz="1600"/>
              <a:t>Monitoring the driver behavior in side view images using body part coordinates</a:t>
            </a:r>
            <a:endParaRPr kumimoji="0" lang="vi-VN" altLang="zh-TW" sz="1600">
              <a:solidFill>
                <a:srgbClr val="3333FF"/>
              </a:solidFill>
            </a:endParaRPr>
          </a:p>
        </p:txBody>
      </p:sp>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684213" y="33337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vi-VN" altLang="en-US" sz="3200" b="1" kern="0" dirty="0"/>
              <a:t>Solutions of this proposal</a:t>
            </a:r>
          </a:p>
        </p:txBody>
      </p:sp>
    </p:spTree>
    <p:extLst>
      <p:ext uri="{BB962C8B-B14F-4D97-AF65-F5344CB8AC3E}">
        <p14:creationId xmlns:p14="http://schemas.microsoft.com/office/powerpoint/2010/main" val="598286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746781" y="18628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3200" b="1"/>
              <a:t>Photos</a:t>
            </a:r>
            <a:endParaRPr lang="en-US" altLang="zh-TW" sz="3200" b="1" kern="0" dirty="0"/>
          </a:p>
        </p:txBody>
      </p:sp>
      <p:sp>
        <p:nvSpPr>
          <p:cNvPr id="9"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888512" y="6171589"/>
            <a:ext cx="5488938"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zh-TW" sz="1800" kern="0" smtClean="0">
                <a:latin typeface="+mj-lt"/>
              </a:rPr>
              <a:t>The structure of the proposed system</a:t>
            </a:r>
            <a:endParaRPr lang="en-US" altLang="zh-TW" sz="1800" kern="0" dirty="0">
              <a:latin typeface="+mj-lt"/>
            </a:endParaRPr>
          </a:p>
        </p:txBody>
      </p:sp>
      <p:grpSp>
        <p:nvGrpSpPr>
          <p:cNvPr id="4" name="Group 3"/>
          <p:cNvGrpSpPr/>
          <p:nvPr/>
        </p:nvGrpSpPr>
        <p:grpSpPr>
          <a:xfrm>
            <a:off x="1691680" y="743344"/>
            <a:ext cx="6048672" cy="5361939"/>
            <a:chOff x="1691680" y="743344"/>
            <a:chExt cx="6048672" cy="5361939"/>
          </a:xfrm>
        </p:grpSpPr>
        <p:sp>
          <p:nvSpPr>
            <p:cNvPr id="8"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888511" y="2765356"/>
              <a:ext cx="2193141"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1600" kern="0" smtClean="0">
                  <a:latin typeface="+mj-lt"/>
                </a:rPr>
                <a:t>Body posture  estimation model</a:t>
              </a:r>
              <a:endParaRPr lang="en-US" altLang="zh-TW" sz="1600" kern="0" dirty="0">
                <a:latin typeface="+mj-lt"/>
              </a:endParaRPr>
            </a:p>
          </p:txBody>
        </p:sp>
        <p:sp>
          <p:nvSpPr>
            <p:cNvPr id="10"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888511" y="3408700"/>
              <a:ext cx="2193141"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1600" kern="0" smtClean="0">
                  <a:latin typeface="+mj-lt"/>
                </a:rPr>
                <a:t>Driver drowsiness detection model</a:t>
              </a:r>
              <a:endParaRPr lang="en-US" altLang="zh-TW" sz="1600" kern="0" dirty="0">
                <a:latin typeface="+mj-lt"/>
              </a:endParaRPr>
            </a:p>
          </p:txBody>
        </p:sp>
        <p:sp>
          <p:nvSpPr>
            <p:cNvPr id="11"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888511" y="1976970"/>
              <a:ext cx="2193141"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Image processing unit</a:t>
              </a:r>
              <a:endParaRPr lang="en-US" altLang="zh-TW" sz="1600" kern="0" dirty="0">
                <a:latin typeface="+mj-lt"/>
              </a:endParaRPr>
            </a:p>
          </p:txBody>
        </p:sp>
        <p:sp>
          <p:nvSpPr>
            <p:cNvPr id="2" name="Rectangle 1"/>
            <p:cNvSpPr/>
            <p:nvPr/>
          </p:nvSpPr>
          <p:spPr bwMode="auto">
            <a:xfrm>
              <a:off x="1691680" y="1998078"/>
              <a:ext cx="2592288" cy="3096000"/>
            </a:xfrm>
            <a:prstGeom prst="rect">
              <a:avLst/>
            </a:prstGeom>
            <a:noFill/>
            <a:ln w="15875" cap="flat" cmpd="sng" algn="ctr">
              <a:solidFill>
                <a:schemeClr val="tx1"/>
              </a:solidFill>
              <a:prstDash val="solid"/>
              <a:round/>
              <a:headEnd type="none" w="med" len="med"/>
              <a:tailEnd type="none" w="med" len="med"/>
            </a:ln>
            <a:effectLst/>
          </p:spPr>
          <p:txBody>
            <a:bodyPr vert="horz" wrap="non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7" name="Rounded Rectangle 6"/>
            <p:cNvSpPr/>
            <p:nvPr/>
          </p:nvSpPr>
          <p:spPr bwMode="auto">
            <a:xfrm>
              <a:off x="1806417" y="2659569"/>
              <a:ext cx="2349915" cy="734634"/>
            </a:xfrm>
            <a:prstGeom prst="roundRect">
              <a:avLst/>
            </a:prstGeom>
            <a:noFill/>
            <a:ln w="15875" cap="flat" cmpd="sng" algn="ctr">
              <a:solidFill>
                <a:schemeClr val="tx1"/>
              </a:solidFill>
              <a:prstDash val="dash"/>
              <a:round/>
              <a:headEnd type="none" w="med" len="med"/>
              <a:tailEnd type="none" w="med" len="med"/>
            </a:ln>
            <a:effectLst/>
          </p:spPr>
          <p:txBody>
            <a:bodyPr vert="horz" wrap="squar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sp>
          <p:nvSpPr>
            <p:cNvPr id="15" name="Rounded Rectangle 14"/>
            <p:cNvSpPr/>
            <p:nvPr/>
          </p:nvSpPr>
          <p:spPr bwMode="auto">
            <a:xfrm>
              <a:off x="1812867" y="3470232"/>
              <a:ext cx="2349914" cy="684000"/>
            </a:xfrm>
            <a:prstGeom prst="roundRect">
              <a:avLst/>
            </a:prstGeom>
            <a:noFill/>
            <a:ln w="15875" cap="flat" cmpd="sng" algn="ctr">
              <a:solidFill>
                <a:schemeClr val="tx1"/>
              </a:solidFill>
              <a:prstDash val="dash"/>
              <a:round/>
              <a:headEnd type="none" w="med" len="med"/>
              <a:tailEnd type="none" w="med" len="med"/>
            </a:ln>
            <a:effectLst/>
          </p:spPr>
          <p:txBody>
            <a:bodyPr vert="horz" wrap="non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grpSp>
          <p:nvGrpSpPr>
            <p:cNvPr id="23" name="Group 22"/>
            <p:cNvGrpSpPr/>
            <p:nvPr/>
          </p:nvGrpSpPr>
          <p:grpSpPr>
            <a:xfrm>
              <a:off x="1720887" y="743344"/>
              <a:ext cx="2592288" cy="858654"/>
              <a:chOff x="1720887" y="1015363"/>
              <a:chExt cx="2592288" cy="858654"/>
            </a:xfrm>
          </p:grpSpPr>
          <p:sp>
            <p:nvSpPr>
              <p:cNvPr id="22"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888510" y="1015363"/>
                <a:ext cx="2193141" cy="81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1600" kern="0" smtClean="0">
                    <a:latin typeface="+mj-lt"/>
                  </a:rPr>
                  <a:t>Image acquisition subsystem</a:t>
                </a:r>
                <a:endParaRPr lang="en-US" altLang="zh-TW" sz="1600" kern="0" dirty="0">
                  <a:latin typeface="+mj-lt"/>
                </a:endParaRPr>
              </a:p>
            </p:txBody>
          </p:sp>
          <p:sp>
            <p:nvSpPr>
              <p:cNvPr id="17" name="Rectangle 16"/>
              <p:cNvSpPr/>
              <p:nvPr/>
            </p:nvSpPr>
            <p:spPr bwMode="auto">
              <a:xfrm>
                <a:off x="1720887" y="1082017"/>
                <a:ext cx="2592288" cy="792000"/>
              </a:xfrm>
              <a:prstGeom prst="rect">
                <a:avLst/>
              </a:prstGeom>
              <a:noFill/>
              <a:ln w="15875" cap="flat" cmpd="sng" algn="ctr">
                <a:solidFill>
                  <a:schemeClr val="tx1"/>
                </a:solidFill>
                <a:prstDash val="solid"/>
                <a:round/>
                <a:headEnd type="none" w="med" len="med"/>
                <a:tailEnd type="none" w="med" len="med"/>
              </a:ln>
              <a:effectLst/>
            </p:spPr>
            <p:txBody>
              <a:bodyPr vert="horz" wrap="non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grpSp>
        <p:grpSp>
          <p:nvGrpSpPr>
            <p:cNvPr id="20" name="Group 19"/>
            <p:cNvGrpSpPr/>
            <p:nvPr/>
          </p:nvGrpSpPr>
          <p:grpSpPr>
            <a:xfrm>
              <a:off x="1720887" y="5477844"/>
              <a:ext cx="2592288" cy="627439"/>
              <a:chOff x="1720887" y="4929969"/>
              <a:chExt cx="2592288" cy="792000"/>
            </a:xfrm>
          </p:grpSpPr>
          <p:sp>
            <p:nvSpPr>
              <p:cNvPr id="1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920461" y="4987557"/>
                <a:ext cx="2193141"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Alerting subsystem</a:t>
                </a:r>
                <a:endParaRPr lang="en-US" altLang="zh-TW" sz="1600" kern="0" dirty="0">
                  <a:latin typeface="+mj-lt"/>
                </a:endParaRPr>
              </a:p>
            </p:txBody>
          </p:sp>
          <p:sp>
            <p:nvSpPr>
              <p:cNvPr id="18" name="Rectangle 17"/>
              <p:cNvSpPr/>
              <p:nvPr/>
            </p:nvSpPr>
            <p:spPr bwMode="auto">
              <a:xfrm>
                <a:off x="1720887" y="4929969"/>
                <a:ext cx="2592288" cy="792000"/>
              </a:xfrm>
              <a:prstGeom prst="rect">
                <a:avLst/>
              </a:prstGeom>
              <a:noFill/>
              <a:ln w="15875" cap="flat" cmpd="sng" algn="ctr">
                <a:solidFill>
                  <a:schemeClr val="tx1"/>
                </a:solidFill>
                <a:prstDash val="solid"/>
                <a:round/>
                <a:headEnd type="none" w="med" len="med"/>
                <a:tailEnd type="none" w="med" len="med"/>
              </a:ln>
              <a:effectLst/>
            </p:spPr>
            <p:txBody>
              <a:bodyPr vert="horz" wrap="non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grpSp>
        <p:grpSp>
          <p:nvGrpSpPr>
            <p:cNvPr id="16" name="Group 15"/>
            <p:cNvGrpSpPr/>
            <p:nvPr/>
          </p:nvGrpSpPr>
          <p:grpSpPr>
            <a:xfrm>
              <a:off x="5076056" y="2919488"/>
              <a:ext cx="2664296" cy="792000"/>
              <a:chOff x="5076056" y="2919488"/>
              <a:chExt cx="2664296" cy="792000"/>
            </a:xfrm>
          </p:grpSpPr>
          <p:sp>
            <p:nvSpPr>
              <p:cNvPr id="14"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5076056" y="3043930"/>
                <a:ext cx="2664296"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Data storage</a:t>
                </a:r>
                <a:endParaRPr lang="en-US" altLang="zh-TW" sz="1600" kern="0" dirty="0">
                  <a:latin typeface="+mj-lt"/>
                </a:endParaRPr>
              </a:p>
            </p:txBody>
          </p:sp>
          <p:sp>
            <p:nvSpPr>
              <p:cNvPr id="19" name="Rectangle 18"/>
              <p:cNvSpPr/>
              <p:nvPr/>
            </p:nvSpPr>
            <p:spPr bwMode="auto">
              <a:xfrm>
                <a:off x="5148064" y="2919488"/>
                <a:ext cx="2592288" cy="792000"/>
              </a:xfrm>
              <a:prstGeom prst="rect">
                <a:avLst/>
              </a:prstGeom>
              <a:noFill/>
              <a:ln w="15875" cap="flat" cmpd="sng" algn="ctr">
                <a:solidFill>
                  <a:schemeClr val="tx1"/>
                </a:solidFill>
                <a:prstDash val="solid"/>
                <a:round/>
                <a:headEnd type="none" w="med" len="med"/>
                <a:tailEnd type="none" w="med" len="med"/>
              </a:ln>
              <a:effectLst/>
            </p:spPr>
            <p:txBody>
              <a:bodyPr vert="horz" wrap="non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grpSp>
        <p:cxnSp>
          <p:nvCxnSpPr>
            <p:cNvPr id="25" name="Straight Arrow Connector 24"/>
            <p:cNvCxnSpPr/>
            <p:nvPr/>
          </p:nvCxnSpPr>
          <p:spPr bwMode="auto">
            <a:xfrm>
              <a:off x="2987824" y="1601998"/>
              <a:ext cx="0" cy="396080"/>
            </a:xfrm>
            <a:prstGeom prst="straightConnector1">
              <a:avLst/>
            </a:prstGeom>
            <a:ln w="15875">
              <a:headEnd type="none" w="med" len="med"/>
              <a:tailEnd type="triangle" w="lg"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bwMode="auto">
            <a:xfrm flipH="1">
              <a:off x="4283968" y="3449125"/>
              <a:ext cx="864096" cy="0"/>
            </a:xfrm>
            <a:prstGeom prst="straightConnector1">
              <a:avLst/>
            </a:prstGeom>
            <a:ln w="15875">
              <a:headEnd type="triangle" w="lg" len="med"/>
              <a:tailEnd type="triangle" w="lg"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bwMode="auto">
            <a:xfrm>
              <a:off x="2987824" y="5081761"/>
              <a:ext cx="0" cy="396080"/>
            </a:xfrm>
            <a:prstGeom prst="straightConnector1">
              <a:avLst/>
            </a:prstGeom>
            <a:ln w="15875">
              <a:headEnd type="none" w="med" len="med"/>
              <a:tailEnd type="triangle" w="lg" len="med"/>
            </a:ln>
          </p:spPr>
          <p:style>
            <a:lnRef idx="1">
              <a:schemeClr val="dk1"/>
            </a:lnRef>
            <a:fillRef idx="0">
              <a:schemeClr val="dk1"/>
            </a:fillRef>
            <a:effectRef idx="0">
              <a:schemeClr val="dk1"/>
            </a:effectRef>
            <a:fontRef idx="minor">
              <a:schemeClr val="tx1"/>
            </a:fontRef>
          </p:style>
        </p:cxnSp>
        <p:sp>
          <p:nvSpPr>
            <p:cNvPr id="26"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888511" y="4261736"/>
              <a:ext cx="2193141"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1600" kern="0" smtClean="0">
                  <a:latin typeface="+mj-lt"/>
                </a:rPr>
                <a:t>Steering wheel and smartphone detection model</a:t>
              </a:r>
              <a:endParaRPr lang="en-US" altLang="zh-TW" sz="1600" kern="0" dirty="0">
                <a:latin typeface="+mj-lt"/>
              </a:endParaRPr>
            </a:p>
          </p:txBody>
        </p:sp>
        <p:sp>
          <p:nvSpPr>
            <p:cNvPr id="27" name="Rounded Rectangle 26"/>
            <p:cNvSpPr/>
            <p:nvPr/>
          </p:nvSpPr>
          <p:spPr bwMode="auto">
            <a:xfrm>
              <a:off x="1812867" y="4230261"/>
              <a:ext cx="2349914" cy="792000"/>
            </a:xfrm>
            <a:prstGeom prst="roundRect">
              <a:avLst/>
            </a:prstGeom>
            <a:noFill/>
            <a:ln w="15875" cap="flat" cmpd="sng" algn="ctr">
              <a:solidFill>
                <a:schemeClr val="tx1"/>
              </a:solidFill>
              <a:prstDash val="dash"/>
              <a:round/>
              <a:headEnd type="none" w="med" len="med"/>
              <a:tailEnd type="none" w="med" len="med"/>
            </a:ln>
            <a:effectLst/>
          </p:spPr>
          <p:txBody>
            <a:bodyPr vert="horz" wrap="none" lIns="90000" tIns="43200" rIns="90000" bIns="432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pitchFamily="18" charset="-120"/>
              </a:endParaRPr>
            </a:p>
          </p:txBody>
        </p:sp>
      </p:grpSp>
    </p:spTree>
    <p:extLst>
      <p:ext uri="{BB962C8B-B14F-4D97-AF65-F5344CB8AC3E}">
        <p14:creationId xmlns:p14="http://schemas.microsoft.com/office/powerpoint/2010/main" val="1464341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746781" y="186285"/>
            <a:ext cx="7772400" cy="5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r>
              <a:rPr lang="en-US" altLang="en-US" sz="3200" b="1"/>
              <a:t>Photos</a:t>
            </a:r>
            <a:endParaRPr lang="en-US" altLang="zh-TW" sz="3200" b="1" kern="0" dirty="0"/>
          </a:p>
        </p:txBody>
      </p:sp>
      <p:sp>
        <p:nvSpPr>
          <p:cNvPr id="9"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115616" y="6086215"/>
            <a:ext cx="6718299"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800" kern="0" smtClean="0">
                <a:latin typeface="+mj-lt"/>
              </a:rPr>
              <a:t>Image collection for driver abnormal behavior detection </a:t>
            </a:r>
            <a:endParaRPr lang="en-US" altLang="zh-TW" sz="1800" kern="0" dirty="0">
              <a:latin typeface="+mj-lt"/>
            </a:endParaRPr>
          </a:p>
        </p:txBody>
      </p:sp>
      <p:sp>
        <p:nvSpPr>
          <p:cNvPr id="12"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2024851" y="3005576"/>
            <a:ext cx="2193141"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(a) Normal status</a:t>
            </a:r>
            <a:endParaRPr lang="en-US" altLang="zh-TW" sz="1600" kern="0" dirty="0">
              <a:latin typeface="+mj-lt"/>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7360" y="3490699"/>
            <a:ext cx="2167128" cy="2164080"/>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060" y="821031"/>
            <a:ext cx="2230213" cy="2230213"/>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4851" y="821031"/>
            <a:ext cx="2229637" cy="2229637"/>
          </a:xfrm>
          <a:prstGeom prst="rect">
            <a:avLst/>
          </a:prstGeom>
        </p:spPr>
      </p:pic>
      <p:sp>
        <p:nvSpPr>
          <p:cNvPr id="22"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4232957" y="3005576"/>
            <a:ext cx="3075348"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(b) Wearing sunglasses</a:t>
            </a:r>
            <a:endParaRPr lang="en-US" altLang="zh-TW" sz="1600" kern="0" dirty="0">
              <a:latin typeface="+mj-lt"/>
            </a:endParaRPr>
          </a:p>
        </p:txBody>
      </p:sp>
      <p:sp>
        <p:nvSpPr>
          <p:cNvPr id="23"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1912817" y="5654779"/>
            <a:ext cx="2443160"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(c) Using a smartphone</a:t>
            </a:r>
            <a:endParaRPr lang="en-US" altLang="zh-TW" sz="1600" kern="0" dirty="0">
              <a:latin typeface="+mj-lt"/>
            </a:endParaRPr>
          </a:p>
        </p:txBody>
      </p:sp>
      <p:sp>
        <p:nvSpPr>
          <p:cNvPr id="26" name="Rectangle 2">
            <a:extLst>
              <a:ext uri="{FF2B5EF4-FFF2-40B4-BE49-F238E27FC236}">
                <a16:creationId xmlns:a16="http://schemas.microsoft.com/office/drawing/2014/main" id="{8F2A5E49-B41F-0F32-08BA-C0F7F59D70AC}"/>
              </a:ext>
            </a:extLst>
          </p:cNvPr>
          <p:cNvSpPr txBox="1">
            <a:spLocks noChangeArrowheads="1"/>
          </p:cNvSpPr>
          <p:nvPr/>
        </p:nvSpPr>
        <p:spPr bwMode="auto">
          <a:xfrm>
            <a:off x="4654536" y="5671226"/>
            <a:ext cx="2193141" cy="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標楷體" pitchFamily="65" charset="-128"/>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a:lstStyle>
          <a:p>
            <a:pPr eaLnBrk="1" hangingPunct="1">
              <a:lnSpc>
                <a:spcPct val="150000"/>
              </a:lnSpc>
            </a:pPr>
            <a:r>
              <a:rPr lang="en-US" altLang="en-US" sz="1600" kern="0" smtClean="0">
                <a:latin typeface="+mj-lt"/>
              </a:rPr>
              <a:t>(d) Looking backward</a:t>
            </a:r>
            <a:endParaRPr lang="en-US" altLang="zh-TW" sz="1600" kern="0" dirty="0">
              <a:latin typeface="+mj-lt"/>
            </a:endParaRPr>
          </a:p>
        </p:txBody>
      </p:sp>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691832" y="3495123"/>
            <a:ext cx="2212442" cy="2159656"/>
          </a:xfrm>
          <a:prstGeom prst="rect">
            <a:avLst/>
          </a:prstGeom>
        </p:spPr>
      </p:pic>
    </p:spTree>
    <p:extLst>
      <p:ext uri="{BB962C8B-B14F-4D97-AF65-F5344CB8AC3E}">
        <p14:creationId xmlns:p14="http://schemas.microsoft.com/office/powerpoint/2010/main" val="949103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oxconn">
  <a:themeElements>
    <a:clrScheme name="Foxcon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xcon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3200" rIns="90000" bIns="43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3200" rIns="90000" bIns="432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Foxcon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xcon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xcon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xcon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xcon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xcon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xcon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xcon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xcon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xcon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xcon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xcon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Designs\Foxconn.pot</Template>
  <TotalTime>27537</TotalTime>
  <Words>1356</Words>
  <Application>Microsoft Office PowerPoint</Application>
  <PresentationFormat>On-screen Show (4:3)</PresentationFormat>
  <Paragraphs>211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標楷體</vt:lpstr>
      <vt:lpstr>新細明體</vt:lpstr>
      <vt:lpstr>Roboto</vt:lpstr>
      <vt:lpstr>Arial</vt:lpstr>
      <vt:lpstr>Calibri</vt:lpstr>
      <vt:lpstr>Tahoma</vt:lpstr>
      <vt:lpstr>Times New Roman</vt:lpstr>
      <vt:lpstr>Wingdings</vt:lpstr>
      <vt:lpstr>Foxconn</vt:lpstr>
      <vt:lpstr>PowerPoint Presentation</vt:lpstr>
      <vt:lpstr>PowerPoint Presentation</vt:lpstr>
      <vt:lpstr>Function 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vector>
  </TitlesOfParts>
  <Company>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Design for Preventing Two VoIP-T Card Inter-Negotiation Fail</dc:title>
  <dc:creator>B</dc:creator>
  <cp:lastModifiedBy>Admin</cp:lastModifiedBy>
  <cp:revision>1056</cp:revision>
  <dcterms:created xsi:type="dcterms:W3CDTF">2006-10-23T10:42:56Z</dcterms:created>
  <dcterms:modified xsi:type="dcterms:W3CDTF">2023-10-14T06:19:31Z</dcterms:modified>
</cp:coreProperties>
</file>