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omic Sans MS" panose="030F0702030302020204" pitchFamily="66"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107" d="100"/>
          <a:sy n="107" d="100"/>
        </p:scale>
        <p:origin x="749"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07cdb08202_0_1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07cdb08202_0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7cdb08202_0_1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07cdb08202_0_1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7cdb08202_0_1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7cdb08202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07cdb08202_0_1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07cdb08202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7cdb08202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7cdb08202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07cdb08202_0_1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07cdb08202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7cdb08202_0_1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7cdb08202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7cdb08202_0_1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7cdb08202_0_1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07cdb08202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07cdb08202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7cdb08202_0_1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7cdb08202_0_1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07cdb08202_0_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07cdb08202_0_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pic>
        <p:nvPicPr>
          <p:cNvPr id="87" name="Google Shape;87;p13"/>
          <p:cNvPicPr preferRelativeResize="0"/>
          <p:nvPr/>
        </p:nvPicPr>
        <p:blipFill>
          <a:blip r:embed="rId3">
            <a:alphaModFix/>
          </a:blip>
          <a:stretch>
            <a:fillRect/>
          </a:stretch>
        </p:blipFill>
        <p:spPr>
          <a:xfrm>
            <a:off x="-65700" y="0"/>
            <a:ext cx="9209700" cy="533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318843" y="1219357"/>
            <a:ext cx="3648725"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omic Sans MS" panose="030F0702030302020204" pitchFamily="66" charset="0"/>
              </a:rPr>
              <a:t>6. Evaluation of the Model</a:t>
            </a:r>
            <a:endParaRPr dirty="0">
              <a:latin typeface="Comic Sans MS" panose="030F0702030302020204" pitchFamily="66" charset="0"/>
            </a:endParaRPr>
          </a:p>
        </p:txBody>
      </p:sp>
      <p:sp>
        <p:nvSpPr>
          <p:cNvPr id="174" name="Google Shape;174;p22"/>
          <p:cNvSpPr txBox="1">
            <a:spLocks noGrp="1"/>
          </p:cNvSpPr>
          <p:nvPr>
            <p:ph type="body" idx="1"/>
          </p:nvPr>
        </p:nvSpPr>
        <p:spPr>
          <a:xfrm>
            <a:off x="216043" y="1866900"/>
            <a:ext cx="3648726" cy="1757028"/>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dirty="0">
                <a:latin typeface="Comic Sans MS" panose="030F0702030302020204" pitchFamily="66" charset="0"/>
              </a:rPr>
              <a:t>Using Multiple Linear Regression, and Train Test Split a model with the accuracy of almost 97.7% can be achieved which can be further improved using K Fold and Ridge Regularization and increasing upto almost 98.83%.</a:t>
            </a:r>
            <a:endParaRPr dirty="0">
              <a:latin typeface="Comic Sans MS" panose="030F0702030302020204" pitchFamily="66" charset="0"/>
            </a:endParaRPr>
          </a:p>
        </p:txBody>
      </p:sp>
      <p:pic>
        <p:nvPicPr>
          <p:cNvPr id="175" name="Google Shape;175;p22"/>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76" name="Google Shape;176;p22"/>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77" name="Google Shape;177;p22"/>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78" name="Google Shape;178;p22"/>
          <p:cNvSpPr txBox="1"/>
          <p:nvPr/>
        </p:nvSpPr>
        <p:spPr>
          <a:xfrm>
            <a:off x="120000" y="4811275"/>
            <a:ext cx="8712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dirty="0">
                <a:solidFill>
                  <a:schemeClr val="lt1"/>
                </a:solidFill>
                <a:latin typeface="Comic Sans MS" panose="030F0702030302020204" pitchFamily="66" charset="0"/>
                <a:ea typeface="Roboto"/>
                <a:cs typeface="Roboto"/>
                <a:sym typeface="Roboto"/>
              </a:rPr>
              <a:t> Data Quezt 2023                                                                                                                Team no.:21</a:t>
            </a:r>
          </a:p>
          <a:p>
            <a:pPr marL="0" lvl="0" indent="0" algn="l" rtl="0">
              <a:spcBef>
                <a:spcPts val="0"/>
              </a:spcBef>
              <a:spcAft>
                <a:spcPts val="0"/>
              </a:spcAft>
              <a:buNone/>
            </a:pPr>
            <a:endParaRPr lang="pt-BR" dirty="0">
              <a:solidFill>
                <a:schemeClr val="lt1"/>
              </a:solidFill>
              <a:latin typeface="Comic Sans MS" panose="030F0702030302020204" pitchFamily="66" charset="0"/>
              <a:ea typeface="Roboto"/>
              <a:cs typeface="Roboto"/>
              <a:sym typeface="Roboto"/>
            </a:endParaRPr>
          </a:p>
        </p:txBody>
      </p:sp>
      <p:pic>
        <p:nvPicPr>
          <p:cNvPr id="3" name="Picture 2">
            <a:extLst>
              <a:ext uri="{FF2B5EF4-FFF2-40B4-BE49-F238E27FC236}">
                <a16:creationId xmlns:a16="http://schemas.microsoft.com/office/drawing/2014/main" id="{E5E3DCBC-9172-345D-55C7-33FD725125CF}"/>
              </a:ext>
            </a:extLst>
          </p:cNvPr>
          <p:cNvPicPr>
            <a:picLocks noChangeAspect="1"/>
          </p:cNvPicPr>
          <p:nvPr/>
        </p:nvPicPr>
        <p:blipFill>
          <a:blip r:embed="rId6"/>
          <a:stretch>
            <a:fillRect/>
          </a:stretch>
        </p:blipFill>
        <p:spPr>
          <a:xfrm>
            <a:off x="4131761" y="1219357"/>
            <a:ext cx="4252328" cy="34064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120000" y="1203556"/>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omic Sans MS" panose="030F0702030302020204" pitchFamily="66" charset="0"/>
              </a:rPr>
              <a:t>7. Inferences</a:t>
            </a:r>
            <a:endParaRPr dirty="0">
              <a:latin typeface="Comic Sans MS" panose="030F0702030302020204" pitchFamily="66" charset="0"/>
            </a:endParaRPr>
          </a:p>
        </p:txBody>
      </p:sp>
      <p:sp>
        <p:nvSpPr>
          <p:cNvPr id="184" name="Google Shape;184;p23"/>
          <p:cNvSpPr txBox="1">
            <a:spLocks noGrp="1"/>
          </p:cNvSpPr>
          <p:nvPr>
            <p:ph type="body" idx="1"/>
          </p:nvPr>
        </p:nvSpPr>
        <p:spPr>
          <a:xfrm>
            <a:off x="120000" y="1725340"/>
            <a:ext cx="8520600" cy="252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latin typeface="Comic Sans MS" panose="030F0702030302020204" pitchFamily="66" charset="0"/>
              </a:rPr>
              <a:t>California has by far and away the most charges and most Insured Males and Females.</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The major medicare is allotted to 329 - MAJOR SMALL &amp; LARGE BOWEL PROCEDURES W MCC and 853 - INFECTIOUS &amp; PARASITIC DISEASES W O.R. PROCEDURE W MCC (almost $52M each) with 203 - BRONCHITIS &amp; ASTHMA W/O CC/MCC having the least (almost 2M)</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State of Alaska provides highest Medicare Payments ($12K) with the highest Total Payment Average of $15k</a:t>
            </a:r>
            <a:endParaRPr dirty="0">
              <a:latin typeface="Comic Sans MS" panose="030F0702030302020204" pitchFamily="66" charset="0"/>
            </a:endParaRPr>
          </a:p>
        </p:txBody>
      </p:sp>
      <p:pic>
        <p:nvPicPr>
          <p:cNvPr id="185" name="Google Shape;185;p23"/>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86" name="Google Shape;186;p23"/>
          <p:cNvPicPr preferRelativeResize="0"/>
          <p:nvPr/>
        </p:nvPicPr>
        <p:blipFill>
          <a:blip r:embed="rId4">
            <a:alphaModFix/>
          </a:blip>
          <a:stretch>
            <a:fillRect/>
          </a:stretch>
        </p:blipFill>
        <p:spPr>
          <a:xfrm>
            <a:off x="3330750" y="40600"/>
            <a:ext cx="2661125" cy="1033875"/>
          </a:xfrm>
          <a:prstGeom prst="rect">
            <a:avLst/>
          </a:prstGeom>
          <a:noFill/>
          <a:ln>
            <a:noFill/>
          </a:ln>
        </p:spPr>
      </p:pic>
      <p:pic>
        <p:nvPicPr>
          <p:cNvPr id="187" name="Google Shape;187;p23"/>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88" name="Google Shape;188;p23"/>
          <p:cNvSpPr txBox="1"/>
          <p:nvPr/>
        </p:nvSpPr>
        <p:spPr>
          <a:xfrm>
            <a:off x="120000" y="4811275"/>
            <a:ext cx="8712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dirty="0">
                <a:solidFill>
                  <a:schemeClr val="lt1"/>
                </a:solidFill>
                <a:latin typeface="Comic Sans MS" panose="030F0702030302020204" pitchFamily="66" charset="0"/>
                <a:ea typeface="Roboto"/>
                <a:cs typeface="Roboto"/>
                <a:sym typeface="Roboto"/>
              </a:rPr>
              <a:t> Data Quezt 2023                                                                                                                Team no.:21</a:t>
            </a:r>
          </a:p>
          <a:p>
            <a:pPr marL="0" lvl="0" indent="0" algn="l" rtl="0">
              <a:spcBef>
                <a:spcPts val="0"/>
              </a:spcBef>
              <a:spcAft>
                <a:spcPts val="0"/>
              </a:spcAft>
              <a:buNone/>
            </a:pPr>
            <a:endParaRPr lang="pt-BR" dirty="0">
              <a:solidFill>
                <a:schemeClr val="lt1"/>
              </a:solidFill>
              <a:latin typeface="Comic Sans MS" panose="030F0702030302020204" pitchFamily="66" charset="0"/>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92"/>
        <p:cNvGrpSpPr/>
        <p:nvPr/>
      </p:nvGrpSpPr>
      <p:grpSpPr>
        <a:xfrm>
          <a:off x="0" y="0"/>
          <a:ext cx="0" cy="0"/>
          <a:chOff x="0" y="0"/>
          <a:chExt cx="0" cy="0"/>
        </a:xfrm>
      </p:grpSpPr>
      <p:sp>
        <p:nvSpPr>
          <p:cNvPr id="193" name="Google Shape;193;p24"/>
          <p:cNvSpPr txBox="1">
            <a:spLocks noGrp="1"/>
          </p:cNvSpPr>
          <p:nvPr>
            <p:ph type="ctrTitle"/>
          </p:nvPr>
        </p:nvSpPr>
        <p:spPr>
          <a:xfrm>
            <a:off x="381625" y="24436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chemeClr val="accent2"/>
                </a:solidFill>
                <a:latin typeface="Comic Sans MS" panose="030F0702030302020204" pitchFamily="66" charset="0"/>
              </a:rPr>
              <a:t>Q&amp;A</a:t>
            </a:r>
            <a:endParaRPr dirty="0">
              <a:solidFill>
                <a:schemeClr val="accent2"/>
              </a:solidFill>
              <a:latin typeface="Comic Sans MS" panose="030F0702030302020204" pitchFamily="66" charset="0"/>
            </a:endParaRPr>
          </a:p>
        </p:txBody>
      </p:sp>
      <p:pic>
        <p:nvPicPr>
          <p:cNvPr id="194" name="Google Shape;194;p24"/>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95" name="Google Shape;195;p24"/>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96" name="Google Shape;196;p24"/>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97" name="Google Shape;197;p24"/>
          <p:cNvSpPr txBox="1"/>
          <p:nvPr/>
        </p:nvSpPr>
        <p:spPr>
          <a:xfrm>
            <a:off x="215850" y="4599675"/>
            <a:ext cx="87123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2"/>
                </a:solidFill>
                <a:latin typeface="Comic Sans MS" panose="030F0702030302020204" pitchFamily="66" charset="0"/>
                <a:ea typeface="Roboto"/>
                <a:cs typeface="Roboto"/>
                <a:sym typeface="Roboto"/>
              </a:rPr>
              <a:t>    Data Quezt 2023                                                                                                                Team no.:21</a:t>
            </a:r>
            <a:endParaRPr dirty="0">
              <a:solidFill>
                <a:schemeClr val="accent2"/>
              </a:solidFill>
              <a:latin typeface="Comic Sans MS" panose="030F0702030302020204" pitchFamily="66" charset="0"/>
              <a:ea typeface="Roboto"/>
              <a:cs typeface="Roboto"/>
              <a:sym typeface="Roboto"/>
            </a:endParaRPr>
          </a:p>
          <a:p>
            <a:pPr marL="0" lvl="0" indent="0" algn="l" rtl="0">
              <a:spcBef>
                <a:spcPts val="0"/>
              </a:spcBef>
              <a:spcAft>
                <a:spcPts val="0"/>
              </a:spcAft>
              <a:buNone/>
            </a:pPr>
            <a:endParaRPr dirty="0">
              <a:solidFill>
                <a:schemeClr val="accent2"/>
              </a:solidFill>
              <a:latin typeface="Comic Sans MS" panose="030F0702030302020204" pitchFamily="66" charset="0"/>
              <a:ea typeface="Roboto"/>
              <a:cs typeface="Roboto"/>
              <a:sym typeface="Roboto"/>
            </a:endParaRPr>
          </a:p>
          <a:p>
            <a:pPr marL="0" lvl="0" indent="0" algn="l" rtl="0">
              <a:spcBef>
                <a:spcPts val="0"/>
              </a:spcBef>
              <a:spcAft>
                <a:spcPts val="0"/>
              </a:spcAft>
              <a:buNone/>
            </a:pPr>
            <a:endParaRPr dirty="0">
              <a:solidFill>
                <a:schemeClr val="accent2"/>
              </a:solidFill>
              <a:latin typeface="Comic Sans MS" panose="030F0702030302020204" pitchFamily="66" charset="0"/>
              <a:ea typeface="Roboto"/>
              <a:cs typeface="Roboto"/>
              <a:sym typeface="Roboto"/>
            </a:endParaRPr>
          </a:p>
        </p:txBody>
      </p:sp>
      <p:sp>
        <p:nvSpPr>
          <p:cNvPr id="198" name="Google Shape;198;p24"/>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    Data Quezt 2023                                                                                                                	Team no.:8</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54587" y="1033875"/>
            <a:ext cx="8834825" cy="112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chemeClr val="accent2"/>
                </a:solidFill>
                <a:latin typeface="Comic Sans MS" panose="030F0702030302020204" pitchFamily="66" charset="0"/>
              </a:rPr>
              <a:t>Case Study: Insurance Analytics</a:t>
            </a:r>
            <a:endParaRPr dirty="0">
              <a:solidFill>
                <a:schemeClr val="accent2"/>
              </a:solidFill>
              <a:latin typeface="Comic Sans MS" panose="030F0702030302020204" pitchFamily="66" charset="0"/>
            </a:endParaRPr>
          </a:p>
        </p:txBody>
      </p:sp>
      <p:sp>
        <p:nvSpPr>
          <p:cNvPr id="93" name="Google Shape;93;p14"/>
          <p:cNvSpPr txBox="1">
            <a:spLocks noGrp="1"/>
          </p:cNvSpPr>
          <p:nvPr>
            <p:ph type="subTitle" idx="1"/>
          </p:nvPr>
        </p:nvSpPr>
        <p:spPr>
          <a:xfrm>
            <a:off x="460950" y="2783938"/>
            <a:ext cx="8222100" cy="180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accent2"/>
                </a:solidFill>
                <a:latin typeface="Comic Sans MS" panose="030F0702030302020204" pitchFamily="66" charset="0"/>
              </a:rPr>
              <a:t>Team Leader Name: Manav Pahilwani</a:t>
            </a:r>
            <a:endParaRPr dirty="0">
              <a:solidFill>
                <a:schemeClr val="accent2"/>
              </a:solidFill>
              <a:latin typeface="Comic Sans MS" panose="030F0702030302020204" pitchFamily="66" charset="0"/>
            </a:endParaRPr>
          </a:p>
        </p:txBody>
      </p:sp>
      <p:sp>
        <p:nvSpPr>
          <p:cNvPr id="94" name="Google Shape;94;p14"/>
          <p:cNvSpPr txBox="1"/>
          <p:nvPr/>
        </p:nvSpPr>
        <p:spPr>
          <a:xfrm>
            <a:off x="602725" y="4164650"/>
            <a:ext cx="205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5" name="Google Shape;95;p14"/>
          <p:cNvSpPr txBox="1"/>
          <p:nvPr/>
        </p:nvSpPr>
        <p:spPr>
          <a:xfrm>
            <a:off x="0" y="4743300"/>
            <a:ext cx="9220200" cy="615523"/>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Comic Sans MS" panose="030F0702030302020204" pitchFamily="66" charset="0"/>
                <a:ea typeface="Roboto"/>
                <a:cs typeface="Roboto"/>
                <a:sym typeface="Roboto"/>
              </a:rPr>
              <a:t>    Data Quezt 2023                                                                                                              Team no.:21</a:t>
            </a:r>
            <a:endParaRPr dirty="0">
              <a:solidFill>
                <a:schemeClr val="lt1"/>
              </a:solidFill>
              <a:latin typeface="Comic Sans MS" panose="030F0702030302020204" pitchFamily="66" charset="0"/>
              <a:ea typeface="Roboto"/>
              <a:cs typeface="Roboto"/>
              <a:sym typeface="Roboto"/>
            </a:endParaRPr>
          </a:p>
          <a:p>
            <a:pPr marL="0" lvl="0" indent="0" algn="l" rtl="0">
              <a:spcBef>
                <a:spcPts val="0"/>
              </a:spcBef>
              <a:spcAft>
                <a:spcPts val="0"/>
              </a:spcAft>
              <a:buNone/>
            </a:pPr>
            <a:endParaRPr dirty="0">
              <a:solidFill>
                <a:schemeClr val="lt1"/>
              </a:solidFill>
              <a:latin typeface="Comic Sans MS" panose="030F0702030302020204" pitchFamily="66" charset="0"/>
              <a:ea typeface="Roboto"/>
              <a:cs typeface="Roboto"/>
              <a:sym typeface="Roboto"/>
            </a:endParaRPr>
          </a:p>
        </p:txBody>
      </p:sp>
      <p:sp>
        <p:nvSpPr>
          <p:cNvPr id="96" name="Google Shape;96;p14"/>
          <p:cNvSpPr txBox="1"/>
          <p:nvPr/>
        </p:nvSpPr>
        <p:spPr>
          <a:xfrm>
            <a:off x="-324525" y="176200"/>
            <a:ext cx="72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97" name="Google Shape;97;p14"/>
          <p:cNvPicPr preferRelativeResize="0"/>
          <p:nvPr/>
        </p:nvPicPr>
        <p:blipFill rotWithShape="1">
          <a:blip r:embed="rId3">
            <a:alphaModFix/>
          </a:blip>
          <a:srcRect r="2884"/>
          <a:stretch/>
        </p:blipFill>
        <p:spPr>
          <a:xfrm>
            <a:off x="0" y="0"/>
            <a:ext cx="3435075" cy="1033875"/>
          </a:xfrm>
          <a:prstGeom prst="rect">
            <a:avLst/>
          </a:prstGeom>
          <a:noFill/>
          <a:ln>
            <a:noFill/>
          </a:ln>
        </p:spPr>
      </p:pic>
      <p:pic>
        <p:nvPicPr>
          <p:cNvPr id="98" name="Google Shape;98;p14"/>
          <p:cNvPicPr preferRelativeResize="0"/>
          <p:nvPr/>
        </p:nvPicPr>
        <p:blipFill>
          <a:blip r:embed="rId4">
            <a:alphaModFix/>
          </a:blip>
          <a:stretch>
            <a:fillRect/>
          </a:stretch>
        </p:blipFill>
        <p:spPr>
          <a:xfrm>
            <a:off x="3435075" y="0"/>
            <a:ext cx="2556800" cy="1033875"/>
          </a:xfrm>
          <a:prstGeom prst="rect">
            <a:avLst/>
          </a:prstGeom>
          <a:noFill/>
          <a:ln>
            <a:noFill/>
          </a:ln>
        </p:spPr>
      </p:pic>
      <p:pic>
        <p:nvPicPr>
          <p:cNvPr id="99" name="Google Shape;99;p14"/>
          <p:cNvPicPr preferRelativeResize="0"/>
          <p:nvPr/>
        </p:nvPicPr>
        <p:blipFill rotWithShape="1">
          <a:blip r:embed="rId5">
            <a:alphaModFix/>
          </a:blip>
          <a:srcRect b="2581"/>
          <a:stretch/>
        </p:blipFill>
        <p:spPr>
          <a:xfrm>
            <a:off x="5991875" y="0"/>
            <a:ext cx="3158725" cy="103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03"/>
        <p:cNvGrpSpPr/>
        <p:nvPr/>
      </p:nvGrpSpPr>
      <p:grpSpPr>
        <a:xfrm>
          <a:off x="0" y="0"/>
          <a:ext cx="0" cy="0"/>
          <a:chOff x="0" y="0"/>
          <a:chExt cx="0" cy="0"/>
        </a:xfrm>
      </p:grpSpPr>
      <p:sp>
        <p:nvSpPr>
          <p:cNvPr id="104" name="Google Shape;104;p15"/>
          <p:cNvSpPr txBox="1">
            <a:spLocks noGrp="1"/>
          </p:cNvSpPr>
          <p:nvPr>
            <p:ph type="ctrTitle"/>
          </p:nvPr>
        </p:nvSpPr>
        <p:spPr>
          <a:xfrm>
            <a:off x="153000" y="1031906"/>
            <a:ext cx="8997600" cy="793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solidFill>
                  <a:schemeClr val="accent2"/>
                </a:solidFill>
                <a:latin typeface="Comic Sans MS" panose="030F0702030302020204" pitchFamily="66" charset="0"/>
              </a:rPr>
              <a:t>Contents</a:t>
            </a:r>
            <a:endParaRPr dirty="0">
              <a:solidFill>
                <a:schemeClr val="accent2"/>
              </a:solidFill>
              <a:latin typeface="Comic Sans MS" panose="030F0702030302020204" pitchFamily="66" charset="0"/>
            </a:endParaRPr>
          </a:p>
        </p:txBody>
      </p:sp>
      <p:sp>
        <p:nvSpPr>
          <p:cNvPr id="105" name="Google Shape;105;p15"/>
          <p:cNvSpPr txBox="1">
            <a:spLocks noGrp="1"/>
          </p:cNvSpPr>
          <p:nvPr>
            <p:ph type="subTitle" idx="1"/>
          </p:nvPr>
        </p:nvSpPr>
        <p:spPr>
          <a:xfrm>
            <a:off x="30963" y="1683988"/>
            <a:ext cx="9077100" cy="3081600"/>
          </a:xfrm>
          <a:prstGeom prst="rect">
            <a:avLst/>
          </a:prstGeom>
        </p:spPr>
        <p:txBody>
          <a:bodyPr spcFirstLastPara="1" wrap="square" lIns="91425" tIns="91425" rIns="91425" bIns="91425" anchor="t" anchorCtr="0">
            <a:normAutofit fontScale="92500" lnSpcReduction="10000"/>
          </a:bodyPr>
          <a:lstStyle/>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Business understanding</a:t>
            </a:r>
            <a:endParaRPr sz="2000" dirty="0">
              <a:solidFill>
                <a:schemeClr val="accent2"/>
              </a:solidFill>
              <a:latin typeface="Comic Sans MS" panose="030F0702030302020204" pitchFamily="66" charset="0"/>
            </a:endParaRPr>
          </a:p>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Insights about Data</a:t>
            </a:r>
            <a:endParaRPr sz="2000" dirty="0">
              <a:solidFill>
                <a:schemeClr val="accent2"/>
              </a:solidFill>
              <a:latin typeface="Comic Sans MS" panose="030F0702030302020204" pitchFamily="66" charset="0"/>
            </a:endParaRPr>
          </a:p>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Exploratory Data Analysis (EDA)</a:t>
            </a:r>
            <a:endParaRPr sz="2000" dirty="0">
              <a:solidFill>
                <a:schemeClr val="accent2"/>
              </a:solidFill>
              <a:latin typeface="Comic Sans MS" panose="030F0702030302020204" pitchFamily="66" charset="0"/>
            </a:endParaRPr>
          </a:p>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Remedial Measures </a:t>
            </a:r>
            <a:endParaRPr sz="2000" dirty="0">
              <a:solidFill>
                <a:schemeClr val="accent2"/>
              </a:solidFill>
              <a:latin typeface="Comic Sans MS" panose="030F0702030302020204" pitchFamily="66" charset="0"/>
            </a:endParaRPr>
          </a:p>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Model Building and Deployment</a:t>
            </a:r>
            <a:endParaRPr sz="2000" dirty="0">
              <a:solidFill>
                <a:schemeClr val="accent2"/>
              </a:solidFill>
              <a:latin typeface="Comic Sans MS" panose="030F0702030302020204" pitchFamily="66" charset="0"/>
            </a:endParaRPr>
          </a:p>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Evaluation of the Model</a:t>
            </a:r>
            <a:endParaRPr sz="2000" dirty="0">
              <a:solidFill>
                <a:schemeClr val="accent2"/>
              </a:solidFill>
              <a:latin typeface="Comic Sans MS" panose="030F0702030302020204" pitchFamily="66" charset="0"/>
            </a:endParaRPr>
          </a:p>
          <a:p>
            <a:pPr marL="457200" lvl="0" indent="-355600" algn="l" rtl="0">
              <a:lnSpc>
                <a:spcPct val="150000"/>
              </a:lnSpc>
              <a:spcBef>
                <a:spcPts val="0"/>
              </a:spcBef>
              <a:spcAft>
                <a:spcPts val="0"/>
              </a:spcAft>
              <a:buSzPts val="2000"/>
              <a:buChar char="●"/>
            </a:pPr>
            <a:r>
              <a:rPr lang="en" sz="2000" dirty="0">
                <a:solidFill>
                  <a:schemeClr val="accent2"/>
                </a:solidFill>
                <a:latin typeface="Comic Sans MS" panose="030F0702030302020204" pitchFamily="66" charset="0"/>
              </a:rPr>
              <a:t>Inferences</a:t>
            </a:r>
            <a:endParaRPr sz="2000" dirty="0">
              <a:solidFill>
                <a:schemeClr val="accent2"/>
              </a:solidFill>
              <a:latin typeface="Comic Sans MS" panose="030F0702030302020204" pitchFamily="66" charset="0"/>
            </a:endParaRPr>
          </a:p>
        </p:txBody>
      </p:sp>
      <p:pic>
        <p:nvPicPr>
          <p:cNvPr id="106" name="Google Shape;106;p15"/>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07" name="Google Shape;107;p15"/>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08" name="Google Shape;108;p15"/>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09" name="Google Shape;109;p15"/>
          <p:cNvSpPr txBox="1"/>
          <p:nvPr/>
        </p:nvSpPr>
        <p:spPr>
          <a:xfrm>
            <a:off x="214563" y="4833950"/>
            <a:ext cx="88935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dirty="0">
                <a:solidFill>
                  <a:schemeClr val="accent2"/>
                </a:solidFill>
                <a:latin typeface="Comic Sans MS" panose="030F0702030302020204" pitchFamily="66" charset="0"/>
                <a:ea typeface="Roboto"/>
                <a:cs typeface="Roboto"/>
                <a:sym typeface="Roboto"/>
              </a:rPr>
              <a:t>    Data Quezt 2023                                                                                                                Team no.:21</a:t>
            </a:r>
          </a:p>
          <a:p>
            <a:pPr marL="0" lvl="0" indent="0" algn="l" rtl="0">
              <a:spcBef>
                <a:spcPts val="0"/>
              </a:spcBef>
              <a:spcAft>
                <a:spcPts val="0"/>
              </a:spcAft>
              <a:buNone/>
            </a:pPr>
            <a:endParaRPr lang="pt-BR" dirty="0">
              <a:solidFill>
                <a:schemeClr val="accent2"/>
              </a:solidFill>
              <a:latin typeface="Comic Sans MS" panose="030F0702030302020204" pitchFamily="66" charset="0"/>
              <a:ea typeface="Roboto"/>
              <a:cs typeface="Roboto"/>
              <a:sym typeface="Roboto"/>
            </a:endParaRPr>
          </a:p>
          <a:p>
            <a:pPr marL="0" lvl="0" indent="0" algn="l" rtl="0">
              <a:spcBef>
                <a:spcPts val="0"/>
              </a:spcBef>
              <a:spcAft>
                <a:spcPts val="0"/>
              </a:spcAft>
              <a:buNone/>
            </a:pPr>
            <a:endParaRPr lang="pt-BR" dirty="0">
              <a:solidFill>
                <a:schemeClr val="accent2"/>
              </a:solidFill>
              <a:latin typeface="Comic Sans MS" panose="030F0702030302020204" pitchFamily="66" charset="0"/>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522750" y="1230385"/>
            <a:ext cx="2808000" cy="755700"/>
          </a:xfrm>
          <a:prstGeom prst="rect">
            <a:avLst/>
          </a:prstGeom>
        </p:spPr>
        <p:txBody>
          <a:bodyPr spcFirstLastPara="1" wrap="square" lIns="91425" tIns="91425" rIns="91425" bIns="91425" anchor="t" anchorCtr="0">
            <a:normAutofit fontScale="90000"/>
          </a:bodyPr>
          <a:lstStyle/>
          <a:p>
            <a:pPr marL="457200" lvl="0" indent="-400050" algn="l" rtl="0">
              <a:spcBef>
                <a:spcPts val="0"/>
              </a:spcBef>
              <a:spcAft>
                <a:spcPts val="0"/>
              </a:spcAft>
              <a:buSzPct val="100000"/>
              <a:buAutoNum type="arabicPeriod"/>
            </a:pPr>
            <a:r>
              <a:rPr lang="en" dirty="0">
                <a:latin typeface="Comic Sans MS" panose="030F0702030302020204" pitchFamily="66" charset="0"/>
              </a:rPr>
              <a:t>Business Understanding</a:t>
            </a:r>
            <a:endParaRPr dirty="0">
              <a:latin typeface="Comic Sans MS" panose="030F0702030302020204" pitchFamily="66" charset="0"/>
            </a:endParaRPr>
          </a:p>
        </p:txBody>
      </p:sp>
      <p:sp>
        <p:nvSpPr>
          <p:cNvPr id="115" name="Google Shape;115;p16"/>
          <p:cNvSpPr txBox="1">
            <a:spLocks noGrp="1"/>
          </p:cNvSpPr>
          <p:nvPr>
            <p:ph type="body" idx="1"/>
          </p:nvPr>
        </p:nvSpPr>
        <p:spPr>
          <a:xfrm>
            <a:off x="261693" y="2040300"/>
            <a:ext cx="4660351" cy="3103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latin typeface="Comic Sans MS" panose="030F0702030302020204" pitchFamily="66" charset="0"/>
              </a:rPr>
              <a:t>The dataset contains the data of Insurance(Medicare) provided to individuals in the age group 18-25 of all the states.</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Almost ¼ th of the population in the age group has not yet taken Insurance. </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The insurance provided varies from state to state where california provides the highest Insurance and Alaska provides the least.</a:t>
            </a:r>
          </a:p>
        </p:txBody>
      </p:sp>
      <p:pic>
        <p:nvPicPr>
          <p:cNvPr id="116" name="Google Shape;116;p16"/>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17" name="Google Shape;117;p16"/>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18" name="Google Shape;118;p16"/>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19" name="Google Shape;119;p16"/>
          <p:cNvSpPr txBox="1"/>
          <p:nvPr/>
        </p:nvSpPr>
        <p:spPr>
          <a:xfrm>
            <a:off x="120000" y="4811275"/>
            <a:ext cx="8712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    Data Quezt 2023                                                                                                                	Team no.:21</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p:txBody>
      </p:sp>
      <p:pic>
        <p:nvPicPr>
          <p:cNvPr id="2" name="Picture 4">
            <a:extLst>
              <a:ext uri="{FF2B5EF4-FFF2-40B4-BE49-F238E27FC236}">
                <a16:creationId xmlns:a16="http://schemas.microsoft.com/office/drawing/2014/main" id="{00FE5063-EFFF-5713-42F1-A841661196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7057" y="1230385"/>
            <a:ext cx="2915437" cy="16905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E2FB036-D7D6-5A2E-7AED-79EAC5B9BF8C}"/>
              </a:ext>
            </a:extLst>
          </p:cNvPr>
          <p:cNvPicPr>
            <a:picLocks noChangeAspect="1"/>
          </p:cNvPicPr>
          <p:nvPr/>
        </p:nvPicPr>
        <p:blipFill>
          <a:blip r:embed="rId7"/>
          <a:stretch>
            <a:fillRect/>
          </a:stretch>
        </p:blipFill>
        <p:spPr>
          <a:xfrm>
            <a:off x="5309641" y="3067853"/>
            <a:ext cx="3494783" cy="16905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215850" y="949497"/>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omic Sans MS" panose="030F0702030302020204" pitchFamily="66" charset="0"/>
              </a:rPr>
              <a:t>2. Insights about the data</a:t>
            </a:r>
            <a:endParaRPr dirty="0">
              <a:latin typeface="Comic Sans MS" panose="030F0702030302020204" pitchFamily="66" charset="0"/>
            </a:endParaRPr>
          </a:p>
        </p:txBody>
      </p:sp>
      <p:sp>
        <p:nvSpPr>
          <p:cNvPr id="125" name="Google Shape;125;p17"/>
          <p:cNvSpPr txBox="1">
            <a:spLocks noGrp="1"/>
          </p:cNvSpPr>
          <p:nvPr>
            <p:ph type="body" idx="1"/>
          </p:nvPr>
        </p:nvSpPr>
        <p:spPr>
          <a:xfrm>
            <a:off x="120000" y="1501099"/>
            <a:ext cx="8173894" cy="2311353"/>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latin typeface="Comic Sans MS" panose="030F0702030302020204" pitchFamily="66" charset="0"/>
              </a:rPr>
              <a:t>The data has no null values.</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Medicare covers almost 80-85% of the medical bills.</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California has the most males and female who have availed insurance amongst all the states in the United States while Maryland having the lowest.</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In a few cases, only 30-35% of the total bill has been covered in insurance.</a:t>
            </a:r>
            <a:endParaRPr dirty="0">
              <a:latin typeface="Comic Sans MS" panose="030F0702030302020204" pitchFamily="66" charset="0"/>
            </a:endParaRPr>
          </a:p>
        </p:txBody>
      </p:sp>
      <p:pic>
        <p:nvPicPr>
          <p:cNvPr id="126" name="Google Shape;126;p17"/>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27" name="Google Shape;127;p17"/>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28" name="Google Shape;128;p17"/>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29" name="Google Shape;129;p17"/>
          <p:cNvSpPr txBox="1"/>
          <p:nvPr/>
        </p:nvSpPr>
        <p:spPr>
          <a:xfrm>
            <a:off x="120000" y="4811275"/>
            <a:ext cx="8712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dirty="0">
                <a:solidFill>
                  <a:schemeClr val="lt1"/>
                </a:solidFill>
                <a:latin typeface="Comic Sans MS" panose="030F0702030302020204" pitchFamily="66" charset="0"/>
                <a:ea typeface="Roboto"/>
                <a:cs typeface="Roboto"/>
                <a:sym typeface="Roboto"/>
              </a:rPr>
              <a:t> Data Quezt 2023                                                                                                                Team no.:21</a:t>
            </a:r>
          </a:p>
          <a:p>
            <a:pPr marL="0" lvl="0" indent="0" algn="l" rtl="0">
              <a:spcBef>
                <a:spcPts val="0"/>
              </a:spcBef>
              <a:spcAft>
                <a:spcPts val="0"/>
              </a:spcAft>
              <a:buNone/>
            </a:pPr>
            <a:endParaRPr lang="pt-BR" dirty="0">
              <a:solidFill>
                <a:schemeClr val="lt1"/>
              </a:solidFill>
              <a:latin typeface="Comic Sans MS" panose="030F0702030302020204" pitchFamily="66" charset="0"/>
              <a:ea typeface="Roboto"/>
              <a:cs typeface="Roboto"/>
              <a:sym typeface="Roboto"/>
            </a:endParaRPr>
          </a:p>
        </p:txBody>
      </p:sp>
      <p:pic>
        <p:nvPicPr>
          <p:cNvPr id="3" name="Picture 2">
            <a:extLst>
              <a:ext uri="{FF2B5EF4-FFF2-40B4-BE49-F238E27FC236}">
                <a16:creationId xmlns:a16="http://schemas.microsoft.com/office/drawing/2014/main" id="{54C7136A-4196-D8F2-E7C0-2689F8E47202}"/>
              </a:ext>
            </a:extLst>
          </p:cNvPr>
          <p:cNvPicPr>
            <a:picLocks noChangeAspect="1"/>
          </p:cNvPicPr>
          <p:nvPr/>
        </p:nvPicPr>
        <p:blipFill>
          <a:blip r:embed="rId6"/>
          <a:stretch>
            <a:fillRect/>
          </a:stretch>
        </p:blipFill>
        <p:spPr>
          <a:xfrm>
            <a:off x="533399" y="3670127"/>
            <a:ext cx="4660351" cy="12090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375993" y="1271782"/>
            <a:ext cx="2808000" cy="3103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dirty="0">
              <a:latin typeface="Comic Sans MS" panose="030F0702030302020204" pitchFamily="66" charset="0"/>
            </a:endParaRPr>
          </a:p>
          <a:p>
            <a:pPr marL="457200" lvl="0" indent="-342900" algn="l" rtl="0">
              <a:spcBef>
                <a:spcPts val="1200"/>
              </a:spcBef>
              <a:spcAft>
                <a:spcPts val="0"/>
              </a:spcAft>
              <a:buSzPts val="1800"/>
              <a:buChar char="●"/>
            </a:pPr>
            <a:r>
              <a:rPr lang="en" dirty="0">
                <a:latin typeface="Comic Sans MS" panose="030F0702030302020204" pitchFamily="66" charset="0"/>
              </a:rPr>
              <a:t>Septicemia or severe sepsis, the Respiratory System and of Infectious diseases make up a disproportionately high share of Medicare costs.</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Msmall and large bowel procedures made up the largest total cost to Medicare.</a:t>
            </a:r>
            <a:endParaRPr dirty="0">
              <a:latin typeface="Comic Sans MS" panose="030F0702030302020204" pitchFamily="66" charset="0"/>
            </a:endParaRPr>
          </a:p>
        </p:txBody>
      </p:sp>
      <p:pic>
        <p:nvPicPr>
          <p:cNvPr id="135" name="Google Shape;135;p18"/>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36" name="Google Shape;136;p18"/>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37" name="Google Shape;137;p18"/>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38" name="Google Shape;138;p18"/>
          <p:cNvSpPr txBox="1"/>
          <p:nvPr/>
        </p:nvSpPr>
        <p:spPr>
          <a:xfrm>
            <a:off x="120000" y="4811275"/>
            <a:ext cx="8712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dirty="0">
                <a:solidFill>
                  <a:schemeClr val="lt1"/>
                </a:solidFill>
                <a:latin typeface="Comic Sans MS" panose="030F0702030302020204" pitchFamily="66" charset="0"/>
                <a:ea typeface="Roboto"/>
                <a:cs typeface="Roboto"/>
                <a:sym typeface="Roboto"/>
              </a:rPr>
              <a:t> Data Quezt 2023                                                                                                                Team no.:21</a:t>
            </a:r>
          </a:p>
          <a:p>
            <a:pPr marL="0" lvl="0" indent="0" algn="l" rtl="0">
              <a:spcBef>
                <a:spcPts val="0"/>
              </a:spcBef>
              <a:spcAft>
                <a:spcPts val="0"/>
              </a:spcAft>
              <a:buNone/>
            </a:pPr>
            <a:endParaRPr lang="pt-BR" dirty="0">
              <a:solidFill>
                <a:schemeClr val="lt1"/>
              </a:solidFill>
              <a:latin typeface="Comic Sans MS" panose="030F0702030302020204" pitchFamily="66" charset="0"/>
              <a:ea typeface="Roboto"/>
              <a:cs typeface="Roboto"/>
              <a:sym typeface="Roboto"/>
            </a:endParaRPr>
          </a:p>
        </p:txBody>
      </p:sp>
      <p:pic>
        <p:nvPicPr>
          <p:cNvPr id="3" name="Picture 2">
            <a:extLst>
              <a:ext uri="{FF2B5EF4-FFF2-40B4-BE49-F238E27FC236}">
                <a16:creationId xmlns:a16="http://schemas.microsoft.com/office/drawing/2014/main" id="{70877A5A-FBC2-D447-72BA-2B4BD4D7239D}"/>
              </a:ext>
            </a:extLst>
          </p:cNvPr>
          <p:cNvPicPr>
            <a:picLocks noChangeAspect="1"/>
          </p:cNvPicPr>
          <p:nvPr/>
        </p:nvPicPr>
        <p:blipFill>
          <a:blip r:embed="rId6"/>
          <a:stretch>
            <a:fillRect/>
          </a:stretch>
        </p:blipFill>
        <p:spPr>
          <a:xfrm>
            <a:off x="4210282" y="1341333"/>
            <a:ext cx="3897454" cy="3232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20000" y="9595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omic Sans MS" panose="030F0702030302020204" pitchFamily="66" charset="0"/>
              </a:rPr>
              <a:t>3. Exploratory Data Analysis (EDA)</a:t>
            </a:r>
            <a:endParaRPr dirty="0">
              <a:latin typeface="Comic Sans MS" panose="030F0702030302020204" pitchFamily="66" charset="0"/>
            </a:endParaRPr>
          </a:p>
        </p:txBody>
      </p:sp>
      <p:sp>
        <p:nvSpPr>
          <p:cNvPr id="144" name="Google Shape;144;p19"/>
          <p:cNvSpPr txBox="1">
            <a:spLocks noGrp="1"/>
          </p:cNvSpPr>
          <p:nvPr>
            <p:ph type="body" idx="1"/>
          </p:nvPr>
        </p:nvSpPr>
        <p:spPr>
          <a:xfrm>
            <a:off x="120000" y="1461200"/>
            <a:ext cx="8520600" cy="2522700"/>
          </a:xfrm>
          <a:prstGeom prst="rect">
            <a:avLst/>
          </a:prstGeom>
        </p:spPr>
        <p:txBody>
          <a:bodyPr spcFirstLastPara="1" wrap="square" lIns="91425" tIns="91425" rIns="91425" bIns="91425" anchor="t" anchorCtr="0">
            <a:noAutofit/>
          </a:bodyPr>
          <a:lstStyle/>
          <a:p>
            <a:pPr marL="457200" lvl="0" indent="-338455" algn="l" rtl="0">
              <a:lnSpc>
                <a:spcPct val="105000"/>
              </a:lnSpc>
              <a:spcBef>
                <a:spcPts val="0"/>
              </a:spcBef>
              <a:spcAft>
                <a:spcPts val="0"/>
              </a:spcAft>
              <a:buSzPts val="1730"/>
              <a:buChar char="●"/>
            </a:pPr>
            <a:r>
              <a:rPr lang="en" dirty="0">
                <a:latin typeface="Comic Sans MS" panose="030F0702030302020204" pitchFamily="66" charset="0"/>
              </a:rPr>
              <a:t>We can observe that the entire data has a few outliers for all the relations, which have a misappropriately higher/better results as compared to other states/DRG codes. </a:t>
            </a:r>
            <a:endParaRPr dirty="0">
              <a:latin typeface="Comic Sans MS" panose="030F0702030302020204" pitchFamily="66" charset="0"/>
            </a:endParaRPr>
          </a:p>
          <a:p>
            <a:pPr marL="457200" lvl="0" indent="-338455" algn="l" rtl="0">
              <a:lnSpc>
                <a:spcPct val="105000"/>
              </a:lnSpc>
              <a:spcBef>
                <a:spcPts val="0"/>
              </a:spcBef>
              <a:spcAft>
                <a:spcPts val="0"/>
              </a:spcAft>
              <a:buSzPts val="1730"/>
              <a:buChar char="●"/>
            </a:pPr>
            <a:r>
              <a:rPr lang="en" dirty="0">
                <a:latin typeface="Comic Sans MS" panose="030F0702030302020204" pitchFamily="66" charset="0"/>
              </a:rPr>
              <a:t>The Medicare to Total payment ratio is almost similar for the entire dataset</a:t>
            </a:r>
            <a:endParaRPr dirty="0">
              <a:latin typeface="Comic Sans MS" panose="030F0702030302020204" pitchFamily="66" charset="0"/>
            </a:endParaRPr>
          </a:p>
          <a:p>
            <a:pPr marL="457200" lvl="0" indent="-338455" algn="l" rtl="0">
              <a:lnSpc>
                <a:spcPct val="105000"/>
              </a:lnSpc>
              <a:spcBef>
                <a:spcPts val="0"/>
              </a:spcBef>
              <a:spcAft>
                <a:spcPts val="0"/>
              </a:spcAft>
              <a:buSzPts val="1730"/>
              <a:buChar char="●"/>
            </a:pPr>
            <a:r>
              <a:rPr lang="en" dirty="0">
                <a:latin typeface="Comic Sans MS" panose="030F0702030302020204" pitchFamily="66" charset="0"/>
              </a:rPr>
              <a:t>The state of Delaware(68) has the highest number of Total Discharges with Wyoming(26) having the lowest.</a:t>
            </a:r>
            <a:endParaRPr dirty="0">
              <a:latin typeface="Comic Sans MS" panose="030F0702030302020204" pitchFamily="66" charset="0"/>
            </a:endParaRPr>
          </a:p>
          <a:p>
            <a:pPr marL="457200" lvl="0" indent="-338455" algn="l" rtl="0">
              <a:lnSpc>
                <a:spcPct val="105000"/>
              </a:lnSpc>
              <a:spcBef>
                <a:spcPts val="0"/>
              </a:spcBef>
              <a:spcAft>
                <a:spcPts val="0"/>
              </a:spcAft>
              <a:buSzPts val="1730"/>
              <a:buChar char="●"/>
            </a:pPr>
            <a:r>
              <a:rPr lang="en" dirty="0">
                <a:latin typeface="Comic Sans MS" panose="030F0702030302020204" pitchFamily="66" charset="0"/>
              </a:rPr>
              <a:t>The Insured to Non Insured ratio for males is almost 3:1 where as 4:1 for females.</a:t>
            </a:r>
            <a:endParaRPr dirty="0">
              <a:latin typeface="Comic Sans MS" panose="030F0702030302020204" pitchFamily="66" charset="0"/>
            </a:endParaRPr>
          </a:p>
          <a:p>
            <a:pPr marL="457200" lvl="0" indent="0" algn="l" rtl="0">
              <a:lnSpc>
                <a:spcPct val="105000"/>
              </a:lnSpc>
              <a:spcBef>
                <a:spcPts val="1200"/>
              </a:spcBef>
              <a:spcAft>
                <a:spcPts val="0"/>
              </a:spcAft>
              <a:buSzPts val="935"/>
              <a:buNone/>
            </a:pPr>
            <a:endParaRPr dirty="0">
              <a:latin typeface="Comic Sans MS" panose="030F0702030302020204" pitchFamily="66" charset="0"/>
            </a:endParaRPr>
          </a:p>
          <a:p>
            <a:pPr marL="0" lvl="0" indent="0" algn="l" rtl="0">
              <a:lnSpc>
                <a:spcPct val="105000"/>
              </a:lnSpc>
              <a:spcBef>
                <a:spcPts val="1200"/>
              </a:spcBef>
              <a:spcAft>
                <a:spcPts val="1200"/>
              </a:spcAft>
              <a:buSzPts val="935"/>
              <a:buNone/>
            </a:pPr>
            <a:endParaRPr dirty="0">
              <a:latin typeface="Comic Sans MS" panose="030F0702030302020204" pitchFamily="66" charset="0"/>
            </a:endParaRPr>
          </a:p>
        </p:txBody>
      </p:sp>
      <p:pic>
        <p:nvPicPr>
          <p:cNvPr id="145" name="Google Shape;145;p19"/>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46" name="Google Shape;146;p19"/>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47" name="Google Shape;147;p19"/>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48" name="Google Shape;148;p19"/>
          <p:cNvSpPr txBox="1"/>
          <p:nvPr/>
        </p:nvSpPr>
        <p:spPr>
          <a:xfrm>
            <a:off x="120000" y="4811275"/>
            <a:ext cx="87123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Comic Sans MS" panose="030F0702030302020204" pitchFamily="66" charset="0"/>
                <a:ea typeface="Roboto"/>
                <a:cs typeface="Roboto"/>
                <a:sym typeface="Roboto"/>
              </a:rPr>
              <a:t>    Data Quezt 2023                                                                                                                Team no.:21</a:t>
            </a:r>
            <a:endParaRPr dirty="0">
              <a:solidFill>
                <a:schemeClr val="lt1"/>
              </a:solidFill>
              <a:latin typeface="Comic Sans MS" panose="030F0702030302020204" pitchFamily="66" charset="0"/>
              <a:ea typeface="Roboto"/>
              <a:cs typeface="Roboto"/>
              <a:sym typeface="Roboto"/>
            </a:endParaRPr>
          </a:p>
          <a:p>
            <a:pPr marL="0" lvl="0" indent="0" algn="l" rtl="0">
              <a:spcBef>
                <a:spcPts val="0"/>
              </a:spcBef>
              <a:spcAft>
                <a:spcPts val="0"/>
              </a:spcAft>
              <a:buNone/>
            </a:pPr>
            <a:endParaRPr dirty="0">
              <a:solidFill>
                <a:schemeClr val="lt1"/>
              </a:solidFill>
              <a:latin typeface="Comic Sans MS" panose="030F0702030302020204" pitchFamily="66" charset="0"/>
              <a:ea typeface="Roboto"/>
              <a:cs typeface="Roboto"/>
              <a:sym typeface="Roboto"/>
            </a:endParaRPr>
          </a:p>
          <a:p>
            <a:pPr marL="0" lvl="0" indent="0" algn="l" rtl="0">
              <a:spcBef>
                <a:spcPts val="0"/>
              </a:spcBef>
              <a:spcAft>
                <a:spcPts val="0"/>
              </a:spcAft>
              <a:buNone/>
            </a:pPr>
            <a:endParaRPr dirty="0">
              <a:solidFill>
                <a:schemeClr val="lt1"/>
              </a:solidFill>
              <a:latin typeface="Comic Sans MS" panose="030F0702030302020204" pitchFamily="66" charset="0"/>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28906" y="1141336"/>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dirty="0">
                <a:latin typeface="Comic Sans MS" panose="030F0702030302020204" pitchFamily="66" charset="0"/>
              </a:rPr>
              <a:t>4. Remedial Measures </a:t>
            </a:r>
            <a:endParaRPr sz="2700" dirty="0">
              <a:latin typeface="Comic Sans MS" panose="030F0702030302020204" pitchFamily="66" charset="0"/>
            </a:endParaRPr>
          </a:p>
        </p:txBody>
      </p:sp>
      <p:sp>
        <p:nvSpPr>
          <p:cNvPr id="154" name="Google Shape;154;p20"/>
          <p:cNvSpPr txBox="1">
            <a:spLocks noGrp="1"/>
          </p:cNvSpPr>
          <p:nvPr>
            <p:ph type="body" idx="1"/>
          </p:nvPr>
        </p:nvSpPr>
        <p:spPr>
          <a:xfrm>
            <a:off x="215850" y="1731666"/>
            <a:ext cx="8520600" cy="252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latin typeface="Comic Sans MS" panose="030F0702030302020204" pitchFamily="66" charset="0"/>
              </a:rPr>
              <a:t>Prevention should focus on care of the heart and lunga. Heart procedures account for </a:t>
            </a:r>
            <a:r>
              <a:rPr lang="en-GB" dirty="0">
                <a:latin typeface="Comic Sans MS" panose="030F0702030302020204" pitchFamily="66" charset="0"/>
              </a:rPr>
              <a:t>almost &gt;$25M and respiratory systems almost $42M in Medicare.</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Many providers seem to charge more for the same procedure. It would be worthwhile for Medicare to investigate why certain providers bill so far away from the median in different states.</a:t>
            </a:r>
          </a:p>
          <a:p>
            <a:pPr marL="457200" lvl="0" indent="-342900" algn="l" rtl="0">
              <a:spcBef>
                <a:spcPts val="0"/>
              </a:spcBef>
              <a:spcAft>
                <a:spcPts val="0"/>
              </a:spcAft>
              <a:buSzPts val="1800"/>
              <a:buChar char="●"/>
            </a:pPr>
            <a:r>
              <a:rPr lang="en" dirty="0">
                <a:latin typeface="Comic Sans MS" panose="030F0702030302020204" pitchFamily="66" charset="0"/>
              </a:rPr>
              <a:t>We can assume that bowel related issues can be considered an age constraint and cannot be ignored or reduced.</a:t>
            </a:r>
            <a:endParaRPr dirty="0">
              <a:latin typeface="Comic Sans MS" panose="030F0702030302020204" pitchFamily="66" charset="0"/>
            </a:endParaRPr>
          </a:p>
        </p:txBody>
      </p:sp>
      <p:pic>
        <p:nvPicPr>
          <p:cNvPr id="155" name="Google Shape;155;p20"/>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56" name="Google Shape;156;p20"/>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57" name="Google Shape;157;p20"/>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58" name="Google Shape;158;p20"/>
          <p:cNvSpPr txBox="1"/>
          <p:nvPr/>
        </p:nvSpPr>
        <p:spPr>
          <a:xfrm>
            <a:off x="120000" y="4811275"/>
            <a:ext cx="8712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    Data Quezt 2023                                                                                                                	Team no.:21</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20000" y="11995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omic Sans MS" panose="030F0702030302020204" pitchFamily="66" charset="0"/>
              </a:rPr>
              <a:t>5. Model Building and Deployment</a:t>
            </a:r>
            <a:endParaRPr dirty="0">
              <a:latin typeface="Comic Sans MS" panose="030F0702030302020204" pitchFamily="66" charset="0"/>
            </a:endParaRPr>
          </a:p>
        </p:txBody>
      </p:sp>
      <p:sp>
        <p:nvSpPr>
          <p:cNvPr id="164" name="Google Shape;164;p21"/>
          <p:cNvSpPr txBox="1">
            <a:spLocks noGrp="1"/>
          </p:cNvSpPr>
          <p:nvPr>
            <p:ph type="body" idx="1"/>
          </p:nvPr>
        </p:nvSpPr>
        <p:spPr>
          <a:xfrm>
            <a:off x="120000" y="1807325"/>
            <a:ext cx="8520600" cy="252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latin typeface="Comic Sans MS" panose="030F0702030302020204" pitchFamily="66" charset="0"/>
              </a:rPr>
              <a:t>The correlation between Insured males and females with the Total Medicare Payments seems to be quite significant to build a model around.</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Columns </a:t>
            </a:r>
            <a:r>
              <a:rPr lang="en" b="1" dirty="0">
                <a:latin typeface="Comic Sans MS" panose="030F0702030302020204" pitchFamily="66" charset="0"/>
              </a:rPr>
              <a:t>Insured Males 18-25</a:t>
            </a:r>
            <a:r>
              <a:rPr lang="en" dirty="0">
                <a:latin typeface="Comic Sans MS" panose="030F0702030302020204" pitchFamily="66" charset="0"/>
              </a:rPr>
              <a:t>, </a:t>
            </a:r>
            <a:r>
              <a:rPr lang="en" b="1" dirty="0">
                <a:latin typeface="Comic Sans MS" panose="030F0702030302020204" pitchFamily="66" charset="0"/>
              </a:rPr>
              <a:t>Females 18-25 with Insurance</a:t>
            </a:r>
            <a:r>
              <a:rPr lang="en" dirty="0">
                <a:latin typeface="Comic Sans MS" panose="030F0702030302020204" pitchFamily="66" charset="0"/>
              </a:rPr>
              <a:t>, </a:t>
            </a:r>
            <a:r>
              <a:rPr lang="en" b="1" dirty="0">
                <a:latin typeface="Comic Sans MS" panose="030F0702030302020204" pitchFamily="66" charset="0"/>
              </a:rPr>
              <a:t>Average Total Payments</a:t>
            </a:r>
            <a:r>
              <a:rPr lang="en" dirty="0">
                <a:latin typeface="Comic Sans MS" panose="030F0702030302020204" pitchFamily="66" charset="0"/>
              </a:rPr>
              <a:t> have been used as input, where as </a:t>
            </a:r>
            <a:r>
              <a:rPr lang="en" b="1" dirty="0">
                <a:latin typeface="Comic Sans MS" panose="030F0702030302020204" pitchFamily="66" charset="0"/>
              </a:rPr>
              <a:t>Average Medicare Payments </a:t>
            </a:r>
            <a:r>
              <a:rPr lang="en" dirty="0">
                <a:latin typeface="Comic Sans MS" panose="030F0702030302020204" pitchFamily="66" charset="0"/>
              </a:rPr>
              <a:t>is considered as the output column. </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The dataset is split by the ratio 3:7 (test:train).</a:t>
            </a:r>
            <a:endParaRPr dirty="0">
              <a:latin typeface="Comic Sans MS" panose="030F0702030302020204" pitchFamily="66" charset="0"/>
            </a:endParaRPr>
          </a:p>
          <a:p>
            <a:pPr marL="457200" lvl="0" indent="-342900" algn="l" rtl="0">
              <a:spcBef>
                <a:spcPts val="0"/>
              </a:spcBef>
              <a:spcAft>
                <a:spcPts val="0"/>
              </a:spcAft>
              <a:buSzPts val="1800"/>
              <a:buChar char="●"/>
            </a:pPr>
            <a:r>
              <a:rPr lang="en" dirty="0">
                <a:latin typeface="Comic Sans MS" panose="030F0702030302020204" pitchFamily="66" charset="0"/>
              </a:rPr>
              <a:t>Using StandardScalar the dataset is scaled( the values are centered around the mean with a unit standard deviation).</a:t>
            </a:r>
            <a:endParaRPr dirty="0">
              <a:latin typeface="Comic Sans MS" panose="030F0702030302020204" pitchFamily="66" charset="0"/>
            </a:endParaRPr>
          </a:p>
        </p:txBody>
      </p:sp>
      <p:pic>
        <p:nvPicPr>
          <p:cNvPr id="165" name="Google Shape;165;p21"/>
          <p:cNvPicPr preferRelativeResize="0"/>
          <p:nvPr/>
        </p:nvPicPr>
        <p:blipFill rotWithShape="1">
          <a:blip r:embed="rId3">
            <a:alphaModFix/>
          </a:blip>
          <a:srcRect r="2884"/>
          <a:stretch/>
        </p:blipFill>
        <p:spPr>
          <a:xfrm>
            <a:off x="0" y="0"/>
            <a:ext cx="3330750" cy="1033875"/>
          </a:xfrm>
          <a:prstGeom prst="rect">
            <a:avLst/>
          </a:prstGeom>
          <a:noFill/>
          <a:ln>
            <a:noFill/>
          </a:ln>
        </p:spPr>
      </p:pic>
      <p:pic>
        <p:nvPicPr>
          <p:cNvPr id="166" name="Google Shape;166;p21"/>
          <p:cNvPicPr preferRelativeResize="0"/>
          <p:nvPr/>
        </p:nvPicPr>
        <p:blipFill>
          <a:blip r:embed="rId4">
            <a:alphaModFix/>
          </a:blip>
          <a:stretch>
            <a:fillRect/>
          </a:stretch>
        </p:blipFill>
        <p:spPr>
          <a:xfrm>
            <a:off x="3330750" y="0"/>
            <a:ext cx="2661125" cy="1033875"/>
          </a:xfrm>
          <a:prstGeom prst="rect">
            <a:avLst/>
          </a:prstGeom>
          <a:noFill/>
          <a:ln>
            <a:noFill/>
          </a:ln>
        </p:spPr>
      </p:pic>
      <p:pic>
        <p:nvPicPr>
          <p:cNvPr id="167" name="Google Shape;167;p21"/>
          <p:cNvPicPr preferRelativeResize="0"/>
          <p:nvPr/>
        </p:nvPicPr>
        <p:blipFill rotWithShape="1">
          <a:blip r:embed="rId5">
            <a:alphaModFix/>
          </a:blip>
          <a:srcRect b="2581"/>
          <a:stretch/>
        </p:blipFill>
        <p:spPr>
          <a:xfrm>
            <a:off x="5991875" y="0"/>
            <a:ext cx="3158725" cy="1033875"/>
          </a:xfrm>
          <a:prstGeom prst="rect">
            <a:avLst/>
          </a:prstGeom>
          <a:noFill/>
          <a:ln>
            <a:noFill/>
          </a:ln>
        </p:spPr>
      </p:pic>
      <p:sp>
        <p:nvSpPr>
          <p:cNvPr id="168" name="Google Shape;168;p21"/>
          <p:cNvSpPr txBox="1"/>
          <p:nvPr/>
        </p:nvSpPr>
        <p:spPr>
          <a:xfrm>
            <a:off x="120000" y="4811275"/>
            <a:ext cx="8712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dirty="0">
                <a:solidFill>
                  <a:schemeClr val="lt1"/>
                </a:solidFill>
                <a:latin typeface="Comic Sans MS" panose="030F0702030302020204" pitchFamily="66" charset="0"/>
                <a:ea typeface="Roboto"/>
                <a:cs typeface="Roboto"/>
                <a:sym typeface="Roboto"/>
              </a:rPr>
              <a:t> Data Quezt 2023                                                                                                                Team no.:21</a:t>
            </a:r>
          </a:p>
          <a:p>
            <a:pPr marL="0" lvl="0" indent="0" algn="l" rtl="0">
              <a:spcBef>
                <a:spcPts val="0"/>
              </a:spcBef>
              <a:spcAft>
                <a:spcPts val="0"/>
              </a:spcAft>
              <a:buNone/>
            </a:pPr>
            <a:endParaRPr lang="pt-BR" dirty="0">
              <a:solidFill>
                <a:schemeClr val="lt1"/>
              </a:solidFill>
              <a:latin typeface="Comic Sans MS" panose="030F0702030302020204" pitchFamily="66" charset="0"/>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708</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Comic Sans MS</vt:lpstr>
      <vt:lpstr>Arial</vt:lpstr>
      <vt:lpstr>Roboto</vt:lpstr>
      <vt:lpstr>Geometric</vt:lpstr>
      <vt:lpstr>PowerPoint Presentation</vt:lpstr>
      <vt:lpstr>Case Study: Insurance Analytics</vt:lpstr>
      <vt:lpstr>Contents</vt:lpstr>
      <vt:lpstr>Business Understanding</vt:lpstr>
      <vt:lpstr>2. Insights about the data</vt:lpstr>
      <vt:lpstr>PowerPoint Presentation</vt:lpstr>
      <vt:lpstr>3. Exploratory Data Analysis (EDA)</vt:lpstr>
      <vt:lpstr>4. Remedial Measures </vt:lpstr>
      <vt:lpstr>5. Model Building and Deployment</vt:lpstr>
      <vt:lpstr>6. Evaluation of the Model</vt:lpstr>
      <vt:lpstr>7. Inferences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Mann Pahilwani</cp:lastModifiedBy>
  <cp:revision>3</cp:revision>
  <dcterms:modified xsi:type="dcterms:W3CDTF">2023-02-16T08:47:39Z</dcterms:modified>
</cp:coreProperties>
</file>