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41e2527a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41e2527a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41e2527a9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41e2527a9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41e2527a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41e2527a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41e2527a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41e2527a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41e2527a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41e2527a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41e2527a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41e2527a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41e2527a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41e2527a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41e2527a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41e2527a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41e2527a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41e2527a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41e2527a9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41e2527a9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bm.com/in-en/topics/artificial-intellig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PYTHON BOT</a:t>
            </a:r>
            <a:endParaRPr sz="5000"/>
          </a:p>
        </p:txBody>
      </p:sp>
      <p:sp>
        <p:nvSpPr>
          <p:cNvPr id="278" name="Google Shape;278;p13"/>
          <p:cNvSpPr txBox="1"/>
          <p:nvPr>
            <p:ph idx="1" type="subTitle"/>
          </p:nvPr>
        </p:nvSpPr>
        <p:spPr>
          <a:xfrm>
            <a:off x="824000" y="3309925"/>
            <a:ext cx="4255500" cy="7251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SzPts val="688"/>
              <a:buNone/>
            </a:pPr>
            <a:r>
              <a:rPr b="1" lang="en" sz="2337">
                <a:solidFill>
                  <a:srgbClr val="000000"/>
                </a:solidFill>
                <a:latin typeface="Maven Pro"/>
                <a:ea typeface="Maven Pro"/>
                <a:cs typeface="Maven Pro"/>
                <a:sym typeface="Maven Pro"/>
              </a:rPr>
              <a:t>A Chatbot for Teaching Python Programming.</a:t>
            </a:r>
            <a:endParaRPr b="1" sz="2337">
              <a:solidFill>
                <a:srgbClr val="000000"/>
              </a:solidFill>
              <a:latin typeface="Maven Pro"/>
              <a:ea typeface="Maven Pro"/>
              <a:cs typeface="Maven Pro"/>
              <a:sym typeface="Maven Pro"/>
            </a:endParaRPr>
          </a:p>
          <a:p>
            <a:pPr indent="0" lvl="0" marL="0" rtl="0" algn="ctr">
              <a:spcBef>
                <a:spcPts val="600"/>
              </a:spcBef>
              <a:spcAft>
                <a:spcPts val="0"/>
              </a:spcAft>
              <a:buSzPts val="688"/>
              <a:buNone/>
            </a:pPr>
            <a:r>
              <a:t/>
            </a:r>
            <a:endParaRPr sz="1900">
              <a:solidFill>
                <a:srgbClr val="000000"/>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PROGRAMMING CONCEPTS COVERED</a:t>
            </a:r>
            <a:endParaRPr/>
          </a:p>
        </p:txBody>
      </p:sp>
      <p:sp>
        <p:nvSpPr>
          <p:cNvPr id="334" name="Google Shape;334;p22"/>
          <p:cNvSpPr txBox="1"/>
          <p:nvPr>
            <p:ph idx="1" type="body"/>
          </p:nvPr>
        </p:nvSpPr>
        <p:spPr>
          <a:xfrm>
            <a:off x="1303800" y="169580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brief history of Python</a:t>
            </a:r>
            <a:endParaRPr sz="1600"/>
          </a:p>
          <a:p>
            <a:pPr indent="-330200" lvl="0" marL="457200" rtl="0" algn="l">
              <a:spcBef>
                <a:spcPts val="0"/>
              </a:spcBef>
              <a:spcAft>
                <a:spcPts val="0"/>
              </a:spcAft>
              <a:buSzPts val="1600"/>
              <a:buChar char="●"/>
            </a:pPr>
            <a:r>
              <a:rPr lang="en" sz="1600"/>
              <a:t>Basics of Python</a:t>
            </a:r>
            <a:endParaRPr sz="1600"/>
          </a:p>
          <a:p>
            <a:pPr indent="-330200" lvl="0" marL="457200" rtl="0" algn="l">
              <a:spcBef>
                <a:spcPts val="0"/>
              </a:spcBef>
              <a:spcAft>
                <a:spcPts val="0"/>
              </a:spcAft>
              <a:buSzPts val="1600"/>
              <a:buChar char="●"/>
            </a:pPr>
            <a:r>
              <a:rPr lang="en" sz="1600"/>
              <a:t>Data Types</a:t>
            </a:r>
            <a:endParaRPr sz="1600"/>
          </a:p>
          <a:p>
            <a:pPr indent="-330200" lvl="0" marL="457200" rtl="0" algn="l">
              <a:spcBef>
                <a:spcPts val="0"/>
              </a:spcBef>
              <a:spcAft>
                <a:spcPts val="0"/>
              </a:spcAft>
              <a:buSzPts val="1600"/>
              <a:buAutoNum type="arabicPeriod"/>
            </a:pPr>
            <a:r>
              <a:rPr lang="en" sz="1600"/>
              <a:t>Variables</a:t>
            </a:r>
            <a:endParaRPr sz="1600"/>
          </a:p>
          <a:p>
            <a:pPr indent="-330200" lvl="0" marL="457200" rtl="0" algn="l">
              <a:spcBef>
                <a:spcPts val="0"/>
              </a:spcBef>
              <a:spcAft>
                <a:spcPts val="0"/>
              </a:spcAft>
              <a:buSzPts val="1600"/>
              <a:buAutoNum type="arabicPeriod"/>
            </a:pPr>
            <a:r>
              <a:rPr lang="en" sz="1600"/>
              <a:t>Strings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0" name="Google Shape;340;p23"/>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Over the duration of this project, we learned about the working, architecture, and various functions of chatbots.</a:t>
            </a:r>
            <a:endParaRPr sz="1600"/>
          </a:p>
          <a:p>
            <a:pPr indent="0" lvl="0" marL="0" rtl="0" algn="l">
              <a:spcBef>
                <a:spcPts val="1200"/>
              </a:spcBef>
              <a:spcAft>
                <a:spcPts val="0"/>
              </a:spcAft>
              <a:buNone/>
            </a:pPr>
            <a:r>
              <a:rPr lang="en" sz="1600"/>
              <a:t>We created a chatbot using AWS chatbot technology. Furthermore, we learned the lambda function in AWS chatbot.  </a:t>
            </a:r>
            <a:endParaRPr sz="1600"/>
          </a:p>
          <a:p>
            <a:pPr indent="0" lvl="0" marL="0" rtl="0" algn="l">
              <a:spcBef>
                <a:spcPts val="1200"/>
              </a:spcBef>
              <a:spcAft>
                <a:spcPts val="0"/>
              </a:spcAft>
              <a:buNone/>
            </a:pPr>
            <a:r>
              <a:rPr lang="en" sz="1600"/>
              <a:t>We tried to provide the basic knowledge of Python programming language in an interactive environment.</a:t>
            </a:r>
            <a:endParaRPr sz="16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 </a:t>
            </a:r>
            <a:endParaRPr/>
          </a:p>
        </p:txBody>
      </p:sp>
      <p:sp>
        <p:nvSpPr>
          <p:cNvPr id="284" name="Google Shape;284;p14"/>
          <p:cNvSpPr txBox="1"/>
          <p:nvPr>
            <p:ph idx="1" type="body"/>
          </p:nvPr>
        </p:nvSpPr>
        <p:spPr>
          <a:xfrm>
            <a:off x="1303800" y="1386000"/>
            <a:ext cx="7030500" cy="2914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en" sz="1600"/>
              <a:t>INTRODUCTION</a:t>
            </a:r>
            <a:endParaRPr sz="1600"/>
          </a:p>
          <a:p>
            <a:pPr indent="-330200" lvl="0" marL="457200" rtl="0" algn="l">
              <a:lnSpc>
                <a:spcPct val="150000"/>
              </a:lnSpc>
              <a:spcBef>
                <a:spcPts val="0"/>
              </a:spcBef>
              <a:spcAft>
                <a:spcPts val="0"/>
              </a:spcAft>
              <a:buSzPts val="1600"/>
              <a:buAutoNum type="arabicPeriod"/>
            </a:pPr>
            <a:r>
              <a:rPr lang="en" sz="1600"/>
              <a:t>FEATURES</a:t>
            </a:r>
            <a:endParaRPr sz="1600"/>
          </a:p>
          <a:p>
            <a:pPr indent="-330200" lvl="0" marL="457200" rtl="0" algn="l">
              <a:lnSpc>
                <a:spcPct val="150000"/>
              </a:lnSpc>
              <a:spcBef>
                <a:spcPts val="0"/>
              </a:spcBef>
              <a:spcAft>
                <a:spcPts val="0"/>
              </a:spcAft>
              <a:buSzPts val="1600"/>
              <a:buAutoNum type="arabicPeriod"/>
            </a:pPr>
            <a:r>
              <a:rPr lang="en" sz="1600"/>
              <a:t>WORKING</a:t>
            </a:r>
            <a:endParaRPr sz="1600"/>
          </a:p>
          <a:p>
            <a:pPr indent="-330200" lvl="0" marL="457200" rtl="0" algn="l">
              <a:lnSpc>
                <a:spcPct val="150000"/>
              </a:lnSpc>
              <a:spcBef>
                <a:spcPts val="0"/>
              </a:spcBef>
              <a:spcAft>
                <a:spcPts val="0"/>
              </a:spcAft>
              <a:buSzPts val="1600"/>
              <a:buAutoNum type="arabicPeriod"/>
            </a:pPr>
            <a:r>
              <a:rPr lang="en" sz="1600"/>
              <a:t>ARCHITECTURE</a:t>
            </a:r>
            <a:endParaRPr sz="1600"/>
          </a:p>
          <a:p>
            <a:pPr indent="-330200" lvl="0" marL="457200" rtl="0" algn="l">
              <a:lnSpc>
                <a:spcPct val="150000"/>
              </a:lnSpc>
              <a:spcBef>
                <a:spcPts val="0"/>
              </a:spcBef>
              <a:spcAft>
                <a:spcPts val="0"/>
              </a:spcAft>
              <a:buSzPts val="1600"/>
              <a:buAutoNum type="arabicPeriod"/>
            </a:pPr>
            <a:r>
              <a:rPr lang="en" sz="1600"/>
              <a:t>HOW TO USE</a:t>
            </a:r>
            <a:endParaRPr sz="1600"/>
          </a:p>
          <a:p>
            <a:pPr indent="-330200" lvl="0" marL="457200" rtl="0" algn="l">
              <a:lnSpc>
                <a:spcPct val="150000"/>
              </a:lnSpc>
              <a:spcBef>
                <a:spcPts val="0"/>
              </a:spcBef>
              <a:spcAft>
                <a:spcPts val="0"/>
              </a:spcAft>
              <a:buSzPts val="1600"/>
              <a:buAutoNum type="arabicPeriod"/>
            </a:pPr>
            <a:r>
              <a:rPr lang="en" sz="1600"/>
              <a:t>EXAMPLES</a:t>
            </a:r>
            <a:endParaRPr sz="1600"/>
          </a:p>
          <a:p>
            <a:pPr indent="-330200" lvl="0" marL="457200" rtl="0" algn="l">
              <a:lnSpc>
                <a:spcPct val="150000"/>
              </a:lnSpc>
              <a:spcBef>
                <a:spcPts val="0"/>
              </a:spcBef>
              <a:spcAft>
                <a:spcPts val="0"/>
              </a:spcAft>
              <a:buSzPts val="1600"/>
              <a:buAutoNum type="arabicPeriod"/>
            </a:pPr>
            <a:r>
              <a:rPr lang="en" sz="1600"/>
              <a:t>CONCEPTS COVERED</a:t>
            </a:r>
            <a:endParaRPr sz="1600"/>
          </a:p>
          <a:p>
            <a:pPr indent="-330200" lvl="0" marL="457200" rtl="0" algn="l">
              <a:lnSpc>
                <a:spcPct val="150000"/>
              </a:lnSpc>
              <a:spcBef>
                <a:spcPts val="0"/>
              </a:spcBef>
              <a:spcAft>
                <a:spcPts val="0"/>
              </a:spcAft>
              <a:buSzPts val="1600"/>
              <a:buAutoNum type="arabicPeriod"/>
            </a:pPr>
            <a:r>
              <a:rPr lang="en" sz="1600"/>
              <a:t>CONCLUSION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CHATBOT : A Brief Introduction</a:t>
            </a:r>
            <a:endParaRPr/>
          </a:p>
        </p:txBody>
      </p:sp>
      <p:sp>
        <p:nvSpPr>
          <p:cNvPr id="290" name="Google Shape;290;p15"/>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rgbClr val="161616"/>
              </a:buClr>
              <a:buSzPts val="1600"/>
              <a:buFont typeface="Maven Pro"/>
              <a:buChar char="●"/>
            </a:pPr>
            <a:r>
              <a:rPr b="1" lang="en" sz="1600">
                <a:solidFill>
                  <a:srgbClr val="161616"/>
                </a:solidFill>
                <a:highlight>
                  <a:srgbClr val="FFFFFF"/>
                </a:highlight>
              </a:rPr>
              <a:t>Definition </a:t>
            </a:r>
            <a:r>
              <a:rPr lang="en" sz="1600">
                <a:solidFill>
                  <a:srgbClr val="161616"/>
                </a:solidFill>
                <a:highlight>
                  <a:srgbClr val="FFFFFF"/>
                </a:highlight>
              </a:rPr>
              <a:t>: A chatbot is a computer program that uses </a:t>
            </a:r>
            <a:r>
              <a:rPr lang="en" sz="1600">
                <a:solidFill>
                  <a:srgbClr val="161616"/>
                </a:solidFill>
                <a:highlight>
                  <a:srgbClr val="FFFFFF"/>
                </a:highlight>
                <a:uFill>
                  <a:noFill/>
                </a:uFill>
                <a:hlinkClick r:id="rId3">
                  <a:extLst>
                    <a:ext uri="{A12FA001-AC4F-418D-AE19-62706E023703}">
                      <ahyp:hlinkClr val="tx"/>
                    </a:ext>
                  </a:extLst>
                </a:hlinkClick>
              </a:rPr>
              <a:t>artificial intelligence</a:t>
            </a:r>
            <a:r>
              <a:rPr lang="en" sz="1600">
                <a:solidFill>
                  <a:srgbClr val="161616"/>
                </a:solidFill>
                <a:highlight>
                  <a:srgbClr val="FFFFFF"/>
                </a:highlight>
              </a:rPr>
              <a:t> (AI) and natural language processing (NLP) to understand customer questions and automate responses to them, simulating human conversation.</a:t>
            </a:r>
            <a:endParaRPr sz="1600">
              <a:solidFill>
                <a:srgbClr val="161616"/>
              </a:solidFill>
              <a:highlight>
                <a:srgbClr val="FFFFFF"/>
              </a:highlight>
            </a:endParaRPr>
          </a:p>
          <a:p>
            <a:pPr indent="0" lvl="0" marL="457200" rtl="0" algn="l">
              <a:lnSpc>
                <a:spcPct val="105000"/>
              </a:lnSpc>
              <a:spcBef>
                <a:spcPts val="1200"/>
              </a:spcBef>
              <a:spcAft>
                <a:spcPts val="0"/>
              </a:spcAft>
              <a:buNone/>
            </a:pPr>
            <a:r>
              <a:t/>
            </a:r>
            <a:endParaRPr sz="1600">
              <a:solidFill>
                <a:srgbClr val="161616"/>
              </a:solidFill>
              <a:highlight>
                <a:srgbClr val="FFFFFF"/>
              </a:highlight>
            </a:endParaRPr>
          </a:p>
          <a:p>
            <a:pPr indent="-330200" lvl="0" marL="457200" rtl="0" algn="l">
              <a:lnSpc>
                <a:spcPct val="105000"/>
              </a:lnSpc>
              <a:spcBef>
                <a:spcPts val="1200"/>
              </a:spcBef>
              <a:spcAft>
                <a:spcPts val="0"/>
              </a:spcAft>
              <a:buClr>
                <a:srgbClr val="161616"/>
              </a:buClr>
              <a:buSzPts val="1600"/>
              <a:buFont typeface="Maven Pro"/>
              <a:buChar char="●"/>
            </a:pPr>
            <a:r>
              <a:rPr b="1" lang="en" sz="1600">
                <a:solidFill>
                  <a:srgbClr val="161616"/>
                </a:solidFill>
                <a:highlight>
                  <a:srgbClr val="FFFFFF"/>
                </a:highlight>
              </a:rPr>
              <a:t>Purpose : </a:t>
            </a:r>
            <a:r>
              <a:rPr lang="en" sz="1600">
                <a:solidFill>
                  <a:srgbClr val="161616"/>
                </a:solidFill>
                <a:highlight>
                  <a:srgbClr val="FFFFFF"/>
                </a:highlight>
              </a:rPr>
              <a:t>Chatbots can make it easy for users to find the information they need by responding to their questions and requests—through text input, audio input, or both—without the need for human intervention.</a:t>
            </a:r>
            <a:endParaRPr sz="1800">
              <a:solidFill>
                <a:srgbClr val="161616"/>
              </a:solidFill>
              <a:highlight>
                <a:srgbClr val="FFFFFF"/>
              </a:highlight>
            </a:endParaRPr>
          </a:p>
          <a:p>
            <a:pPr indent="0" lvl="0" marL="0" rtl="0" algn="l">
              <a:lnSpc>
                <a:spcPct val="105000"/>
              </a:lnSpc>
              <a:spcBef>
                <a:spcPts val="1200"/>
              </a:spcBef>
              <a:spcAft>
                <a:spcPts val="1200"/>
              </a:spcAft>
              <a:buNone/>
            </a:pPr>
            <a:r>
              <a:t/>
            </a:r>
            <a:endParaRPr sz="1600">
              <a:solidFill>
                <a:srgbClr val="16161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OF CHATBOT</a:t>
            </a:r>
            <a:endParaRPr/>
          </a:p>
        </p:txBody>
      </p:sp>
      <p:sp>
        <p:nvSpPr>
          <p:cNvPr id="296" name="Google Shape;296;p16"/>
          <p:cNvSpPr txBox="1"/>
          <p:nvPr>
            <p:ph idx="1" type="body"/>
          </p:nvPr>
        </p:nvSpPr>
        <p:spPr>
          <a:xfrm>
            <a:off x="1303800" y="1445925"/>
            <a:ext cx="7030500" cy="2541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202124"/>
              </a:buClr>
              <a:buSzPts val="1600"/>
              <a:buAutoNum type="arabicPeriod"/>
            </a:pPr>
            <a:r>
              <a:rPr lang="en" sz="1600">
                <a:solidFill>
                  <a:srgbClr val="202124"/>
                </a:solidFill>
                <a:highlight>
                  <a:srgbClr val="FFFFFF"/>
                </a:highlight>
              </a:rPr>
              <a:t>Explains the concepts of Python</a:t>
            </a:r>
            <a:endParaRPr sz="1600">
              <a:solidFill>
                <a:srgbClr val="202124"/>
              </a:solidFill>
              <a:highlight>
                <a:srgbClr val="FFFFFF"/>
              </a:highlight>
            </a:endParaRPr>
          </a:p>
          <a:p>
            <a:pPr indent="-330200" lvl="0" marL="457200" rtl="0" algn="l">
              <a:lnSpc>
                <a:spcPct val="150000"/>
              </a:lnSpc>
              <a:spcBef>
                <a:spcPts val="0"/>
              </a:spcBef>
              <a:spcAft>
                <a:spcPts val="0"/>
              </a:spcAft>
              <a:buClr>
                <a:srgbClr val="202124"/>
              </a:buClr>
              <a:buSzPts val="1600"/>
              <a:buAutoNum type="arabicPeriod"/>
            </a:pPr>
            <a:r>
              <a:rPr lang="en" sz="1600">
                <a:solidFill>
                  <a:srgbClr val="202124"/>
                </a:solidFill>
                <a:highlight>
                  <a:srgbClr val="FFFFFF"/>
                </a:highlight>
              </a:rPr>
              <a:t>Easy to understand</a:t>
            </a:r>
            <a:endParaRPr sz="1600">
              <a:solidFill>
                <a:srgbClr val="202124"/>
              </a:solidFill>
              <a:highlight>
                <a:srgbClr val="FFFFFF"/>
              </a:highlight>
            </a:endParaRPr>
          </a:p>
          <a:p>
            <a:pPr indent="-330200" lvl="0" marL="457200" rtl="0" algn="l">
              <a:lnSpc>
                <a:spcPct val="150000"/>
              </a:lnSpc>
              <a:spcBef>
                <a:spcPts val="0"/>
              </a:spcBef>
              <a:spcAft>
                <a:spcPts val="0"/>
              </a:spcAft>
              <a:buClr>
                <a:srgbClr val="202124"/>
              </a:buClr>
              <a:buSzPts val="1600"/>
              <a:buAutoNum type="arabicPeriod"/>
            </a:pPr>
            <a:r>
              <a:rPr lang="en" sz="1600">
                <a:solidFill>
                  <a:srgbClr val="202124"/>
                </a:solidFill>
                <a:highlight>
                  <a:srgbClr val="FFFFFF"/>
                </a:highlight>
              </a:rPr>
              <a:t>Simple Interface</a:t>
            </a:r>
            <a:endParaRPr sz="1600">
              <a:solidFill>
                <a:srgbClr val="202124"/>
              </a:solidFill>
              <a:highlight>
                <a:srgbClr val="FFFFFF"/>
              </a:highlight>
            </a:endParaRPr>
          </a:p>
          <a:p>
            <a:pPr indent="-330200" lvl="0" marL="457200" rtl="0" algn="l">
              <a:lnSpc>
                <a:spcPct val="150000"/>
              </a:lnSpc>
              <a:spcBef>
                <a:spcPts val="0"/>
              </a:spcBef>
              <a:spcAft>
                <a:spcPts val="0"/>
              </a:spcAft>
              <a:buClr>
                <a:srgbClr val="202124"/>
              </a:buClr>
              <a:buSzPts val="1600"/>
              <a:buAutoNum type="arabicPeriod"/>
            </a:pPr>
            <a:r>
              <a:rPr lang="en" sz="1600">
                <a:solidFill>
                  <a:srgbClr val="202124"/>
                </a:solidFill>
                <a:highlight>
                  <a:srgbClr val="FFFFFF"/>
                </a:highlight>
              </a:rPr>
              <a:t>Autonomous reasoning</a:t>
            </a:r>
            <a:endParaRPr sz="1600">
              <a:solidFill>
                <a:srgbClr val="202124"/>
              </a:solidFill>
              <a:highlight>
                <a:srgbClr val="FFFFFF"/>
              </a:highlight>
            </a:endParaRPr>
          </a:p>
          <a:p>
            <a:pPr indent="-330200" lvl="0" marL="457200" rtl="0" algn="l">
              <a:lnSpc>
                <a:spcPct val="150000"/>
              </a:lnSpc>
              <a:spcBef>
                <a:spcPts val="0"/>
              </a:spcBef>
              <a:spcAft>
                <a:spcPts val="0"/>
              </a:spcAft>
              <a:buClr>
                <a:srgbClr val="202124"/>
              </a:buClr>
              <a:buSzPts val="1600"/>
              <a:buAutoNum type="arabicPeriod"/>
            </a:pPr>
            <a:r>
              <a:rPr lang="en" sz="1600">
                <a:solidFill>
                  <a:srgbClr val="202124"/>
                </a:solidFill>
                <a:highlight>
                  <a:srgbClr val="FFFFFF"/>
                </a:highlight>
              </a:rPr>
              <a:t>Pre-trained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THE CHATBOT</a:t>
            </a:r>
            <a:endParaRPr/>
          </a:p>
        </p:txBody>
      </p:sp>
      <p:sp>
        <p:nvSpPr>
          <p:cNvPr id="302" name="Google Shape;302;p17"/>
          <p:cNvSpPr txBox="1"/>
          <p:nvPr>
            <p:ph idx="1" type="body"/>
          </p:nvPr>
        </p:nvSpPr>
        <p:spPr>
          <a:xfrm>
            <a:off x="1303800" y="1913850"/>
            <a:ext cx="7030500" cy="2541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161616"/>
              </a:buClr>
              <a:buSzPts val="1600"/>
              <a:buChar char="●"/>
            </a:pPr>
            <a:r>
              <a:rPr lang="en" sz="1600">
                <a:solidFill>
                  <a:srgbClr val="161616"/>
                </a:solidFill>
                <a:highlight>
                  <a:srgbClr val="FFFFFF"/>
                </a:highlight>
              </a:rPr>
              <a:t>It works like a basic Chatbot but all the prompts teach you Python step-by-step</a:t>
            </a:r>
            <a:endParaRPr sz="1600">
              <a:solidFill>
                <a:srgbClr val="161616"/>
              </a:solidFill>
              <a:highlight>
                <a:srgbClr val="FFFFFF"/>
              </a:highlight>
            </a:endParaRPr>
          </a:p>
          <a:p>
            <a:pPr indent="-330200" lvl="0" marL="457200" rtl="0" algn="l">
              <a:lnSpc>
                <a:spcPct val="150000"/>
              </a:lnSpc>
              <a:spcBef>
                <a:spcPts val="0"/>
              </a:spcBef>
              <a:spcAft>
                <a:spcPts val="0"/>
              </a:spcAft>
              <a:buClr>
                <a:srgbClr val="161616"/>
              </a:buClr>
              <a:buSzPts val="1600"/>
              <a:buChar char="●"/>
            </a:pPr>
            <a:r>
              <a:rPr lang="en" sz="1600">
                <a:solidFill>
                  <a:srgbClr val="161616"/>
                </a:solidFill>
                <a:highlight>
                  <a:srgbClr val="FFFFFF"/>
                </a:highlight>
              </a:rPr>
              <a:t>For example entering a input as “String” allows you to learn more about strings</a:t>
            </a:r>
            <a:endParaRPr sz="1600">
              <a:solidFill>
                <a:srgbClr val="161616"/>
              </a:solidFill>
              <a:highlight>
                <a:srgbClr val="FFFFFF"/>
              </a:highlight>
            </a:endParaRPr>
          </a:p>
          <a:p>
            <a:pPr indent="-330200" lvl="0" marL="457200" rtl="0" algn="l">
              <a:lnSpc>
                <a:spcPct val="150000"/>
              </a:lnSpc>
              <a:spcBef>
                <a:spcPts val="0"/>
              </a:spcBef>
              <a:spcAft>
                <a:spcPts val="0"/>
              </a:spcAft>
              <a:buClr>
                <a:srgbClr val="161616"/>
              </a:buClr>
              <a:buSzPts val="1600"/>
              <a:buChar char="●"/>
            </a:pPr>
            <a:r>
              <a:rPr lang="en" sz="1600">
                <a:solidFill>
                  <a:srgbClr val="161616"/>
                </a:solidFill>
                <a:highlight>
                  <a:srgbClr val="FFFFFF"/>
                </a:highlight>
              </a:rPr>
              <a:t>It starts with the basic introduction of Python.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CHATBOTS - II</a:t>
            </a:r>
            <a:endParaRPr/>
          </a:p>
        </p:txBody>
      </p:sp>
      <p:sp>
        <p:nvSpPr>
          <p:cNvPr id="308" name="Google Shape;308;p18"/>
          <p:cNvSpPr txBox="1"/>
          <p:nvPr>
            <p:ph idx="1" type="body"/>
          </p:nvPr>
        </p:nvSpPr>
        <p:spPr>
          <a:xfrm>
            <a:off x="1303800" y="1507525"/>
            <a:ext cx="70305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61616"/>
              </a:buClr>
              <a:buSzPts val="1600"/>
              <a:buChar char="●"/>
            </a:pPr>
            <a:r>
              <a:rPr lang="en" sz="1600">
                <a:solidFill>
                  <a:srgbClr val="161616"/>
                </a:solidFill>
                <a:highlight>
                  <a:srgbClr val="FFFFFF"/>
                </a:highlight>
              </a:rPr>
              <a:t>Over time, chatbots have integrated more rules and natural language processing.</a:t>
            </a:r>
            <a:endParaRPr sz="1600">
              <a:solidFill>
                <a:srgbClr val="161616"/>
              </a:solidFill>
              <a:highlight>
                <a:srgbClr val="FFFFFF"/>
              </a:highlight>
            </a:endParaRPr>
          </a:p>
          <a:p>
            <a:pPr indent="-330200" lvl="0" marL="457200" rtl="0" algn="l">
              <a:spcBef>
                <a:spcPts val="0"/>
              </a:spcBef>
              <a:spcAft>
                <a:spcPts val="0"/>
              </a:spcAft>
              <a:buClr>
                <a:srgbClr val="161616"/>
              </a:buClr>
              <a:buSzPts val="1600"/>
              <a:buChar char="●"/>
            </a:pPr>
            <a:r>
              <a:rPr lang="en" sz="1600">
                <a:solidFill>
                  <a:srgbClr val="161616"/>
                </a:solidFill>
                <a:highlight>
                  <a:srgbClr val="FFFFFF"/>
                </a:highlight>
              </a:rPr>
              <a:t>Today’s AI chatbots use natural language understanding (NLU) to discern the user’s need. Then they use advanced AI tools like machine learning and deep learning.</a:t>
            </a:r>
            <a:endParaRPr sz="1600">
              <a:solidFill>
                <a:srgbClr val="161616"/>
              </a:solidFill>
              <a:highlight>
                <a:srgbClr val="FFFFFF"/>
              </a:highlight>
            </a:endParaRPr>
          </a:p>
          <a:p>
            <a:pPr indent="-330200" lvl="0" marL="457200" rtl="0" algn="l">
              <a:spcBef>
                <a:spcPts val="0"/>
              </a:spcBef>
              <a:spcAft>
                <a:spcPts val="0"/>
              </a:spcAft>
              <a:buClr>
                <a:srgbClr val="161616"/>
              </a:buClr>
              <a:buSzPts val="1600"/>
              <a:buChar char="●"/>
            </a:pPr>
            <a:r>
              <a:rPr lang="en" sz="1600">
                <a:solidFill>
                  <a:srgbClr val="161616"/>
                </a:solidFill>
                <a:highlight>
                  <a:srgbClr val="FFFFFF"/>
                </a:highlight>
              </a:rPr>
              <a:t> This improves their ability to predict user needs accurately and respond correctly over time.</a:t>
            </a:r>
            <a:endParaRPr sz="1600">
              <a:solidFill>
                <a:srgbClr val="161616"/>
              </a:solidFill>
              <a:highlight>
                <a:srgbClr val="FFFFFF"/>
              </a:highlight>
            </a:endParaRPr>
          </a:p>
          <a:p>
            <a:pPr indent="-330200" lvl="0" marL="457200" rtl="0" algn="l">
              <a:spcBef>
                <a:spcPts val="0"/>
              </a:spcBef>
              <a:spcAft>
                <a:spcPts val="0"/>
              </a:spcAft>
              <a:buClr>
                <a:srgbClr val="161616"/>
              </a:buClr>
              <a:buSzPts val="1600"/>
              <a:buChar char="●"/>
            </a:pPr>
            <a:r>
              <a:rPr lang="en" sz="1600">
                <a:solidFill>
                  <a:srgbClr val="161616"/>
                </a:solidFill>
                <a:highlight>
                  <a:srgbClr val="FFFFFF"/>
                </a:highlight>
              </a:rPr>
              <a:t>The AI chatbot identifies the language, context, and intent, which then reacts accordingly.</a:t>
            </a:r>
            <a:endParaRPr sz="1600">
              <a:solidFill>
                <a:srgbClr val="16161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 ARCHITECTURE</a:t>
            </a:r>
            <a:endParaRPr/>
          </a:p>
        </p:txBody>
      </p:sp>
      <p:pic>
        <p:nvPicPr>
          <p:cNvPr id="314" name="Google Shape;314;p19"/>
          <p:cNvPicPr preferRelativeResize="0"/>
          <p:nvPr/>
        </p:nvPicPr>
        <p:blipFill>
          <a:blip r:embed="rId3">
            <a:alphaModFix/>
          </a:blip>
          <a:stretch>
            <a:fillRect/>
          </a:stretch>
        </p:blipFill>
        <p:spPr>
          <a:xfrm>
            <a:off x="222938" y="1456025"/>
            <a:ext cx="8698126" cy="324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a:t>
            </a:r>
            <a:endParaRPr/>
          </a:p>
        </p:txBody>
      </p:sp>
      <p:sp>
        <p:nvSpPr>
          <p:cNvPr id="320" name="Google Shape;320;p20"/>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Step 1 - You can begin conversing with the bot with a simple “Hi”</a:t>
            </a:r>
            <a:endParaRPr sz="1600"/>
          </a:p>
          <a:p>
            <a:pPr indent="0" lvl="0" marL="0" rtl="0" algn="l">
              <a:lnSpc>
                <a:spcPct val="100000"/>
              </a:lnSpc>
              <a:spcBef>
                <a:spcPts val="1200"/>
              </a:spcBef>
              <a:spcAft>
                <a:spcPts val="0"/>
              </a:spcAft>
              <a:buNone/>
            </a:pPr>
            <a:r>
              <a:rPr lang="en" sz="1600"/>
              <a:t>Step 2 - Further </a:t>
            </a:r>
            <a:r>
              <a:rPr lang="en" sz="1600"/>
              <a:t>keywords to trigger the bot are provided by the bot itself.</a:t>
            </a:r>
            <a:endParaRPr sz="1600"/>
          </a:p>
          <a:p>
            <a:pPr indent="0" lvl="0" marL="0" rtl="0" algn="l">
              <a:lnSpc>
                <a:spcPct val="100000"/>
              </a:lnSpc>
              <a:spcBef>
                <a:spcPts val="1200"/>
              </a:spcBef>
              <a:spcAft>
                <a:spcPts val="0"/>
              </a:spcAft>
              <a:buNone/>
            </a:pPr>
            <a:r>
              <a:rPr lang="en" sz="1600"/>
              <a:t>Step 3 - Lambda function is invoked and the required explanation is provided.</a:t>
            </a:r>
            <a:endParaRPr sz="1600"/>
          </a:p>
          <a:p>
            <a:pPr indent="0" lvl="0" marL="0" rtl="0" algn="l">
              <a:lnSpc>
                <a:spcPct val="100000"/>
              </a:lnSpc>
              <a:spcBef>
                <a:spcPts val="1200"/>
              </a:spcBef>
              <a:spcAft>
                <a:spcPts val="0"/>
              </a:spcAft>
              <a:buNone/>
            </a:pPr>
            <a:r>
              <a:rPr lang="en" sz="1600"/>
              <a:t>Step 4 - The bot will ask whether you’ve understood the concept.</a:t>
            </a:r>
            <a:endParaRPr sz="1600"/>
          </a:p>
          <a:p>
            <a:pPr indent="0" lvl="0" marL="0" rtl="0" algn="l">
              <a:lnSpc>
                <a:spcPct val="100000"/>
              </a:lnSpc>
              <a:spcBef>
                <a:spcPts val="1200"/>
              </a:spcBef>
              <a:spcAft>
                <a:spcPts val="1200"/>
              </a:spcAft>
              <a:buNone/>
            </a:pPr>
            <a:r>
              <a:rPr lang="en" sz="1600"/>
              <a:t>Step 5 - You can move on to the next concept or end the conversation.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a:t>
            </a:r>
            <a:endParaRPr/>
          </a:p>
        </p:txBody>
      </p:sp>
      <p:pic>
        <p:nvPicPr>
          <p:cNvPr id="326" name="Google Shape;326;p21"/>
          <p:cNvPicPr preferRelativeResize="0"/>
          <p:nvPr/>
        </p:nvPicPr>
        <p:blipFill>
          <a:blip r:embed="rId3">
            <a:alphaModFix/>
          </a:blip>
          <a:stretch>
            <a:fillRect/>
          </a:stretch>
        </p:blipFill>
        <p:spPr>
          <a:xfrm>
            <a:off x="5808162" y="1726725"/>
            <a:ext cx="2229295" cy="3240826"/>
          </a:xfrm>
          <a:prstGeom prst="rect">
            <a:avLst/>
          </a:prstGeom>
          <a:noFill/>
          <a:ln>
            <a:noFill/>
          </a:ln>
        </p:spPr>
      </p:pic>
      <p:pic>
        <p:nvPicPr>
          <p:cNvPr id="327" name="Google Shape;327;p21"/>
          <p:cNvPicPr preferRelativeResize="0"/>
          <p:nvPr/>
        </p:nvPicPr>
        <p:blipFill>
          <a:blip r:embed="rId4">
            <a:alphaModFix/>
          </a:blip>
          <a:stretch>
            <a:fillRect/>
          </a:stretch>
        </p:blipFill>
        <p:spPr>
          <a:xfrm>
            <a:off x="3564233" y="1726725"/>
            <a:ext cx="2168746" cy="3240825"/>
          </a:xfrm>
          <a:prstGeom prst="rect">
            <a:avLst/>
          </a:prstGeom>
          <a:noFill/>
          <a:ln>
            <a:noFill/>
          </a:ln>
        </p:spPr>
      </p:pic>
      <p:pic>
        <p:nvPicPr>
          <p:cNvPr id="328" name="Google Shape;328;p21"/>
          <p:cNvPicPr preferRelativeResize="0"/>
          <p:nvPr/>
        </p:nvPicPr>
        <p:blipFill>
          <a:blip r:embed="rId5">
            <a:alphaModFix/>
          </a:blip>
          <a:stretch>
            <a:fillRect/>
          </a:stretch>
        </p:blipFill>
        <p:spPr>
          <a:xfrm>
            <a:off x="1303804" y="1726725"/>
            <a:ext cx="2076078" cy="3240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