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77" r:id="rId4"/>
    <p:sldId id="275" r:id="rId5"/>
    <p:sldId id="274" r:id="rId6"/>
    <p:sldId id="276" r:id="rId7"/>
    <p:sldId id="257" r:id="rId8"/>
    <p:sldId id="262" r:id="rId9"/>
    <p:sldId id="270" r:id="rId10"/>
    <p:sldId id="271" r:id="rId11"/>
    <p:sldId id="272" r:id="rId12"/>
    <p:sldId id="273" r:id="rId13"/>
    <p:sldId id="259" r:id="rId14"/>
    <p:sldId id="260" r:id="rId15"/>
    <p:sldId id="268" r:id="rId16"/>
    <p:sldId id="269" r:id="rId17"/>
    <p:sldId id="278" r:id="rId18"/>
    <p:sldId id="266" r:id="rId19"/>
    <p:sldId id="28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0" autoAdjust="0"/>
    <p:restoredTop sz="94660"/>
  </p:normalViewPr>
  <p:slideViewPr>
    <p:cSldViewPr>
      <p:cViewPr>
        <p:scale>
          <a:sx n="82" d="100"/>
          <a:sy n="82" d="100"/>
        </p:scale>
        <p:origin x="-82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3948A2C-A351-44A5-9543-EA3B6BD94DE1}" type="datetimeFigureOut">
              <a:rPr lang="pt-BR" smtClean="0"/>
              <a:t>13/03/2013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93FF5D9-4674-4F21-ABEA-BCF3C230FAB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latin typeface="Aparajita" pitchFamily="34" charset="0"/>
                <a:cs typeface="Aparajita" pitchFamily="34" charset="0"/>
              </a:rPr>
              <a:t>Projeto C.E.U.</a:t>
            </a:r>
            <a:endParaRPr lang="pt-BR" sz="5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pt-BR" dirty="0" smtClean="0"/>
              <a:t>Diogenes Maluf Sato</a:t>
            </a:r>
          </a:p>
          <a:p>
            <a:r>
              <a:rPr lang="pt-BR" dirty="0" smtClean="0"/>
              <a:t>Renato Augusto Dândalo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6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parajita" pitchFamily="34" charset="0"/>
                <a:cs typeface="Aparajita" pitchFamily="34" charset="0"/>
              </a:rPr>
              <a:t>RF09	O Sistema permitirá o acesso os níveis da aplicação por tipo de usuário.</a:t>
            </a:r>
          </a:p>
          <a:p>
            <a:r>
              <a:rPr lang="pt-BR" u="sng" dirty="0">
                <a:latin typeface="Aparajita" pitchFamily="34" charset="0"/>
                <a:cs typeface="Aparajita" pitchFamily="34" charset="0"/>
              </a:rPr>
              <a:t>RF10	O Sistema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emitirá 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alerta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se o morador é reincidente 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na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instituição.</a:t>
            </a:r>
          </a:p>
          <a:p>
            <a:r>
              <a:rPr lang="pt-BR" dirty="0" smtClean="0">
                <a:latin typeface="Aparajita" pitchFamily="34" charset="0"/>
                <a:cs typeface="Aparajita" pitchFamily="34" charset="0"/>
              </a:rPr>
              <a:t>RF11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	O Sistema deverá 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controlar o prazo de validade dos documentos do 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morador.</a:t>
            </a:r>
          </a:p>
          <a:p>
            <a:r>
              <a:rPr lang="pt-BR" dirty="0" smtClean="0">
                <a:latin typeface="Aparajita" pitchFamily="34" charset="0"/>
                <a:cs typeface="Aparajita" pitchFamily="34" charset="0"/>
              </a:rPr>
              <a:t>RF12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	O Sistema deve manter o status atual do morador.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1317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 smtClean="0">
                <a:latin typeface="Aparajita" pitchFamily="34" charset="0"/>
                <a:cs typeface="Aparajita" pitchFamily="34" charset="0"/>
              </a:rPr>
              <a:t>RF13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	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O 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Sistema dever manter o quadro de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administradores, funcionários e voluntários 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por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setor.</a:t>
            </a:r>
            <a:endParaRPr lang="pt-BR" u="sng" dirty="0">
              <a:latin typeface="Aparajita" pitchFamily="34" charset="0"/>
              <a:cs typeface="Aparajita" pitchFamily="34" charset="0"/>
            </a:endParaRPr>
          </a:p>
          <a:p>
            <a:r>
              <a:rPr lang="pt-BR" dirty="0" smtClean="0">
                <a:latin typeface="Aparajita" pitchFamily="34" charset="0"/>
                <a:cs typeface="Aparajita" pitchFamily="34" charset="0"/>
              </a:rPr>
              <a:t>RF14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	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O 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Sistema deverá permitir o envio de aviso em geral em broadcast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pt-BR" dirty="0" smtClean="0">
                <a:latin typeface="Aparajita" pitchFamily="34" charset="0"/>
                <a:cs typeface="Aparajita" pitchFamily="34" charset="0"/>
              </a:rPr>
              <a:t>RF15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	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O 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Sistema deve enviar automaticamente notificações de 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pendências.</a:t>
            </a:r>
            <a:endParaRPr lang="pt-BR" dirty="0" smtClean="0">
              <a:latin typeface="Aparajita" pitchFamily="34" charset="0"/>
              <a:cs typeface="Aparajita" pitchFamily="34" charset="0"/>
            </a:endParaRPr>
          </a:p>
          <a:p>
            <a:r>
              <a:rPr lang="pt-BR" u="sng" dirty="0" smtClean="0">
                <a:latin typeface="Aparajita" pitchFamily="34" charset="0"/>
                <a:cs typeface="Aparajita" pitchFamily="34" charset="0"/>
              </a:rPr>
              <a:t>RF16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	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O 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Sistema deverá notificar o responsável pelo setor sobre suas sugestões, críticas e necessidades do setor.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7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parajita" pitchFamily="34" charset="0"/>
                <a:cs typeface="Aparajita" pitchFamily="34" charset="0"/>
              </a:rPr>
              <a:t>RF17 	O 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Sistema deverá manter organização de multas e trabalho 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voluntário por setor.</a:t>
            </a:r>
            <a:endParaRPr lang="pt-BR" dirty="0">
              <a:latin typeface="Aparajita" pitchFamily="34" charset="0"/>
              <a:cs typeface="Aparajita" pitchFamily="34" charset="0"/>
            </a:endParaRPr>
          </a:p>
          <a:p>
            <a:r>
              <a:rPr lang="pt-BR" u="sng" dirty="0" smtClean="0">
                <a:latin typeface="Aparajita" pitchFamily="34" charset="0"/>
                <a:cs typeface="Aparajita" pitchFamily="34" charset="0"/>
              </a:rPr>
              <a:t>RF18 	O 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Sistema deverá mostrar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detalhes 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de valores monetários pessoais dos moradores por usuário: Histórico de mensalidades, descrição de valores para o montante mensal e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pendências 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em um painel.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7196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 smtClean="0"/>
              <a:t>Diagrama Conceitual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entidade relacionamento com as expectativas das entidades identificadas neste momento e seus relacionamentos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9900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 smtClean="0"/>
              <a:t>Vantagens Competitivas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6038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b="1" dirty="0"/>
          </a:p>
          <a:p>
            <a:pPr lvl="0"/>
            <a:r>
              <a:rPr lang="pt-BR" sz="4100" u="sng" dirty="0">
                <a:latin typeface="Aparajita" pitchFamily="34" charset="0"/>
                <a:cs typeface="Aparajita" pitchFamily="34" charset="0"/>
              </a:rPr>
              <a:t>Armazenamento digital e acesso facilitado aos dados dos moradores e funcionários.</a:t>
            </a:r>
          </a:p>
          <a:p>
            <a:pPr lvl="0"/>
            <a:r>
              <a:rPr lang="pt-BR" sz="4100" dirty="0">
                <a:latin typeface="Aparajita" pitchFamily="34" charset="0"/>
                <a:cs typeface="Aparajita" pitchFamily="34" charset="0"/>
              </a:rPr>
              <a:t>Somatório das mensalidades mais precisa e detalhados por usuário.</a:t>
            </a:r>
          </a:p>
          <a:p>
            <a:pPr lvl="0"/>
            <a:r>
              <a:rPr lang="pt-BR" sz="4100" u="sng" dirty="0">
                <a:latin typeface="Aparajita" pitchFamily="34" charset="0"/>
                <a:cs typeface="Aparajita" pitchFamily="34" charset="0"/>
              </a:rPr>
              <a:t>Maior facilidade na prestação de contas e controle de financeiro.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1370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/>
              <a:t>Vantagens Competitivas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>
                <a:latin typeface="Aparajita" pitchFamily="34" charset="0"/>
                <a:cs typeface="Aparajita" pitchFamily="34" charset="0"/>
              </a:rPr>
              <a:t>Geração de boletos e envio automático para os </a:t>
            </a:r>
            <a:r>
              <a:rPr lang="pt-BR" sz="2800" dirty="0" smtClean="0">
                <a:latin typeface="Aparajita" pitchFamily="34" charset="0"/>
                <a:cs typeface="Aparajita" pitchFamily="34" charset="0"/>
              </a:rPr>
              <a:t>moradores.</a:t>
            </a:r>
            <a:endParaRPr lang="pt-BR" sz="2800" dirty="0" smtClean="0">
              <a:latin typeface="Aparajita" pitchFamily="34" charset="0"/>
              <a:cs typeface="Aparajita" pitchFamily="34" charset="0"/>
            </a:endParaRPr>
          </a:p>
          <a:p>
            <a:pPr lvl="0"/>
            <a:r>
              <a:rPr lang="pt-BR" sz="2800" u="sng" dirty="0" smtClean="0">
                <a:latin typeface="Aparajita" pitchFamily="34" charset="0"/>
                <a:cs typeface="Aparajita" pitchFamily="34" charset="0"/>
              </a:rPr>
              <a:t>Histórico </a:t>
            </a:r>
            <a:r>
              <a:rPr lang="pt-BR" sz="2800" u="sng" dirty="0">
                <a:latin typeface="Aparajita" pitchFamily="34" charset="0"/>
                <a:cs typeface="Aparajita" pitchFamily="34" charset="0"/>
              </a:rPr>
              <a:t>de moradores durante a estadia, para possível consulta em reincidência.</a:t>
            </a:r>
          </a:p>
          <a:p>
            <a:pPr lvl="0"/>
            <a:r>
              <a:rPr lang="pt-BR" sz="2800" u="sng" dirty="0">
                <a:latin typeface="Aparajita" pitchFamily="34" charset="0"/>
                <a:cs typeface="Aparajita" pitchFamily="34" charset="0"/>
              </a:rPr>
              <a:t>Comunicação direta estabelecida entre os administradores, setores e os moradores</a:t>
            </a:r>
            <a:r>
              <a:rPr lang="pt-BR" sz="2800" u="sng" dirty="0" smtClean="0">
                <a:latin typeface="Aparajita" pitchFamily="34" charset="0"/>
                <a:cs typeface="Aparajita" pitchFamily="34" charset="0"/>
              </a:rPr>
              <a:t>.</a:t>
            </a:r>
            <a:endParaRPr lang="pt-BR" sz="2800" u="sng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528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/>
              <a:t>Vantagens Competitivas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Melhor estruturação e controle dos setores.</a:t>
            </a:r>
          </a:p>
          <a:p>
            <a:pPr lvl="0"/>
            <a:r>
              <a:rPr lang="pt-BR" u="sng" dirty="0"/>
              <a:t>Melhor exigência da documentação obrigatória e envio de notificação automática para os moradores em situação irregular</a:t>
            </a:r>
            <a:r>
              <a:rPr lang="pt-BR" u="sng" dirty="0"/>
              <a:t>.</a:t>
            </a:r>
          </a:p>
          <a:p>
            <a:pPr lvl="0"/>
            <a:r>
              <a:rPr lang="pt-BR" dirty="0" smtClean="0"/>
              <a:t>Melhoria </a:t>
            </a:r>
            <a:r>
              <a:rPr lang="pt-BR" dirty="0"/>
              <a:t>na divulgação dos eventos da instituição.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6602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/>
              <a:t>Vantagens Competitivas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Controle do estado atual e histórico dos moradores para controle de quantidade de vagas.</a:t>
            </a:r>
          </a:p>
          <a:p>
            <a:pPr lvl="0"/>
            <a:r>
              <a:rPr lang="pt-BR" dirty="0"/>
              <a:t>Relatório de mensal de gastos individuais.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511965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2119257"/>
            <a:ext cx="6768752" cy="36038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Da parte de empreendedorismo:</a:t>
            </a:r>
          </a:p>
          <a:p>
            <a:pPr marL="0" indent="0" algn="ctr">
              <a:buNone/>
            </a:pP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Desejamos 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obter o maior nível de entendimento negocial e estrutural da instituição, 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alinhar 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cada vez mais as necessidades do cliente e supri-las. </a:t>
            </a:r>
          </a:p>
        </p:txBody>
      </p:sp>
    </p:spTree>
    <p:extLst>
      <p:ext uri="{BB962C8B-B14F-4D97-AF65-F5344CB8AC3E}">
        <p14:creationId xmlns:p14="http://schemas.microsoft.com/office/powerpoint/2010/main" val="1068884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2119257"/>
            <a:ext cx="6624736" cy="36038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Da parte de docente:</a:t>
            </a:r>
          </a:p>
          <a:p>
            <a:pPr marL="0" indent="0" algn="ctr">
              <a:buNone/>
            </a:pP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Construiremos um 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software consistente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, útil, ergonômico, aumentando assim 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nossa gama de 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conhecimento e o 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nível 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profissional de  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competitividade no mercado. </a:t>
            </a:r>
            <a:endParaRPr lang="pt-BR" sz="3200" dirty="0" smtClean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SzPct val="100000"/>
              <a:buFont typeface="Arial" pitchFamily="34" charset="0"/>
              <a:buChar char="•"/>
            </a:pPr>
            <a:r>
              <a:rPr lang="pt-BR" dirty="0" smtClean="0"/>
              <a:t>O que é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O 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projeto C.E.U. é um software que tem 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como objetivo auxiliar os 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Moradores e Administradores 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da Casa do Estudante Universitário do 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Paraná. </a:t>
            </a:r>
            <a:endParaRPr lang="pt-BR" sz="2800" dirty="0" smtClean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130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1" indent="-571500" algn="l" rtl="0">
              <a:spcBef>
                <a:spcPct val="0"/>
              </a:spcBef>
              <a:buFont typeface="Wingdings" pitchFamily="2" charset="2"/>
              <a:buChar char="ü"/>
            </a:pPr>
            <a:r>
              <a:rPr lang="pt-BR" sz="3600" dirty="0">
                <a:solidFill>
                  <a:schemeClr val="tx1"/>
                </a:solidFill>
                <a:latin typeface="+mj-lt"/>
                <a:cs typeface="Aparajita" pitchFamily="34" charset="0"/>
              </a:rPr>
              <a:t>Foco: </a:t>
            </a:r>
            <a:r>
              <a:rPr lang="pt-BR" sz="2000" dirty="0">
                <a:latin typeface="Aparajita" pitchFamily="34" charset="0"/>
                <a:cs typeface="Aparajita" pitchFamily="34" charset="0"/>
              </a:rPr>
              <a:t/>
            </a:r>
            <a:br>
              <a:rPr lang="pt-BR" sz="2000" dirty="0">
                <a:latin typeface="Aparajita" pitchFamily="34" charset="0"/>
                <a:cs typeface="Aparajita" pitchFamily="34" charset="0"/>
              </a:rPr>
            </a:br>
            <a:endParaRPr lang="pt-BR" sz="1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2119257"/>
            <a:ext cx="6196405" cy="3603812"/>
          </a:xfrm>
        </p:spPr>
        <p:txBody>
          <a:bodyPr/>
          <a:lstStyle/>
          <a:p>
            <a:pPr marL="1028700" lvl="1" indent="-571500" algn="ctr"/>
            <a:r>
              <a:rPr lang="pt-BR" sz="4000" dirty="0" smtClean="0">
                <a:latin typeface="Aparajita" pitchFamily="34" charset="0"/>
                <a:cs typeface="Aparajita" pitchFamily="34" charset="0"/>
              </a:rPr>
              <a:t>Administração</a:t>
            </a:r>
          </a:p>
          <a:p>
            <a:pPr marL="1028700" lvl="1" indent="-571500" algn="ctr"/>
            <a:r>
              <a:rPr lang="pt-BR" sz="4000" dirty="0" smtClean="0">
                <a:latin typeface="Aparajita" pitchFamily="34" charset="0"/>
                <a:cs typeface="Aparajita" pitchFamily="34" charset="0"/>
              </a:rPr>
              <a:t>Comunicação</a:t>
            </a:r>
          </a:p>
          <a:p>
            <a:pPr marL="1028700" lvl="1" indent="-571500" algn="ctr"/>
            <a:r>
              <a:rPr lang="pt-BR" sz="4000" dirty="0" smtClean="0">
                <a:latin typeface="Aparajita" pitchFamily="34" charset="0"/>
                <a:cs typeface="Aparajita" pitchFamily="34" charset="0"/>
              </a:rPr>
              <a:t>Relatórios</a:t>
            </a:r>
            <a:endParaRPr lang="pt-BR" sz="4000" dirty="0">
              <a:latin typeface="Aparajita" pitchFamily="34" charset="0"/>
              <a:cs typeface="Aparajita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9060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ü"/>
            </a:pPr>
            <a:r>
              <a:rPr lang="pt-BR" sz="3600" dirty="0" smtClean="0"/>
              <a:t>Proposta Prática</a:t>
            </a:r>
            <a:r>
              <a:rPr lang="pt-BR" sz="3600" dirty="0" smtClean="0">
                <a:latin typeface="Aparajita" pitchFamily="34" charset="0"/>
                <a:cs typeface="Aparajita" pitchFamily="34" charset="0"/>
              </a:rPr>
              <a:t>: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Um 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novo sistema online de forma simples e segura, composto por processos menores que são realizados na maioria de forma manual por funcionários atualmente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.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2060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ü"/>
            </a:pPr>
            <a:r>
              <a:rPr lang="pt-BR" sz="3600" dirty="0" smtClean="0"/>
              <a:t>Aprofundamento: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2119257"/>
            <a:ext cx="6912768" cy="360381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O 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principal objetivo do sistema é gerenciar o setor financeiro através de um controle de caixa, 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ter um canal de comunicação, geração 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de relatórios de prestação de contas, despesas por setores e individuais</a:t>
            </a: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pt-BR" sz="32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708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ü"/>
            </a:pPr>
            <a:r>
              <a:rPr lang="pt-BR" sz="3600" dirty="0" smtClean="0"/>
              <a:t>Ganho imediato: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8531" y="2119257"/>
            <a:ext cx="6543829" cy="3603812"/>
          </a:xfrm>
        </p:spPr>
        <p:txBody>
          <a:bodyPr/>
          <a:lstStyle/>
          <a:p>
            <a:pPr marL="0" lvl="1" indent="0" algn="ctr">
              <a:buNone/>
            </a:pPr>
            <a:r>
              <a:rPr lang="pt-BR" sz="3200" dirty="0" smtClean="0">
                <a:latin typeface="Aparajita" pitchFamily="34" charset="0"/>
                <a:cs typeface="Aparajita" pitchFamily="34" charset="0"/>
              </a:rPr>
              <a:t>Essas </a:t>
            </a:r>
            <a:r>
              <a:rPr lang="pt-BR" sz="3200" dirty="0">
                <a:latin typeface="Aparajita" pitchFamily="34" charset="0"/>
                <a:cs typeface="Aparajita" pitchFamily="34" charset="0"/>
              </a:rPr>
              <a:t>ações proporcionarão a ajudar na realização de ações para diminuição de custos e uma melhor distribuição dos investimentos.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411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 smtClean="0"/>
              <a:t>Macro Fluxo dos Processos de Negócio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479069" cy="452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9722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latin typeface="Aparajita" pitchFamily="34" charset="0"/>
                <a:cs typeface="Aparajita" pitchFamily="34" charset="0"/>
              </a:rPr>
              <a:t>RF01	O Sistema deve manter o cadastro de moradores, 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funcionários e administradores.</a:t>
            </a:r>
            <a:endParaRPr lang="pt-BR" dirty="0">
              <a:latin typeface="Aparajita" pitchFamily="34" charset="0"/>
              <a:cs typeface="Aparajita" pitchFamily="34" charset="0"/>
            </a:endParaRPr>
          </a:p>
          <a:p>
            <a:r>
              <a:rPr lang="pt-BR" dirty="0" smtClean="0">
                <a:latin typeface="Aparajita" pitchFamily="34" charset="0"/>
                <a:cs typeface="Aparajita" pitchFamily="34" charset="0"/>
              </a:rPr>
              <a:t>RF02	O Sistema deve manter a entrada de informações de fluxo de caixa.</a:t>
            </a:r>
          </a:p>
          <a:p>
            <a:r>
              <a:rPr lang="pt-BR" u="sng" dirty="0" smtClean="0">
                <a:latin typeface="Aparajita" pitchFamily="34" charset="0"/>
                <a:cs typeface="Aparajita" pitchFamily="34" charset="0"/>
              </a:rPr>
              <a:t>RF03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	O Sistema deve realizar os cálculos de divisão dos valores entre os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moradores</a:t>
            </a:r>
          </a:p>
          <a:p>
            <a:r>
              <a:rPr lang="pt-BR" dirty="0" smtClean="0">
                <a:latin typeface="Aparajita" pitchFamily="34" charset="0"/>
                <a:cs typeface="Aparajita" pitchFamily="34" charset="0"/>
              </a:rPr>
              <a:t>RF04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	O Sistema deve gerar o boleto para cada morador 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e mandar uma cópia por 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e-mail do morador cadastrado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.</a:t>
            </a:r>
            <a:endParaRPr lang="pt-BR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35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parajita" pitchFamily="34" charset="0"/>
                <a:cs typeface="Aparajita" pitchFamily="34" charset="0"/>
              </a:rPr>
              <a:t>RF05	O Sistema 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deve manter o histórico sobre as atividades de todos 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os moradores.</a:t>
            </a:r>
          </a:p>
          <a:p>
            <a:r>
              <a:rPr lang="pt-BR" u="sng" dirty="0">
                <a:latin typeface="Aparajita" pitchFamily="34" charset="0"/>
                <a:cs typeface="Aparajita" pitchFamily="34" charset="0"/>
              </a:rPr>
              <a:t>RF06	O Sistema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deve 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gerar relatórios de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estatísticas dos moradores.</a:t>
            </a:r>
          </a:p>
          <a:p>
            <a:r>
              <a:rPr lang="pt-BR" dirty="0" smtClean="0">
                <a:latin typeface="Aparajita" pitchFamily="34" charset="0"/>
                <a:cs typeface="Aparajita" pitchFamily="34" charset="0"/>
              </a:rPr>
              <a:t>RF07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	O Sistema deve 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gerar </a:t>
            </a:r>
            <a:r>
              <a:rPr lang="pt-BR" dirty="0">
                <a:latin typeface="Aparajita" pitchFamily="34" charset="0"/>
                <a:cs typeface="Aparajita" pitchFamily="34" charset="0"/>
              </a:rPr>
              <a:t>relatórios de fluxo de caixa</a:t>
            </a:r>
            <a:r>
              <a:rPr lang="pt-BR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pt-BR" u="sng" dirty="0" smtClean="0">
                <a:latin typeface="Aparajita" pitchFamily="34" charset="0"/>
                <a:cs typeface="Aparajita" pitchFamily="34" charset="0"/>
              </a:rPr>
              <a:t>RF08	O Sistema deve permitir o envio de sugestões, críticas, </a:t>
            </a:r>
            <a:r>
              <a:rPr lang="pt-BR" u="sng" dirty="0">
                <a:latin typeface="Aparajita" pitchFamily="34" charset="0"/>
                <a:cs typeface="Aparajita" pitchFamily="34" charset="0"/>
              </a:rPr>
              <a:t>solicitações </a:t>
            </a:r>
            <a:r>
              <a:rPr lang="pt-BR" u="sng" dirty="0" smtClean="0">
                <a:latin typeface="Aparajita" pitchFamily="34" charset="0"/>
                <a:cs typeface="Aparajita" pitchFamily="34" charset="0"/>
              </a:rPr>
              <a:t>de serviços aos setores (via intranet).</a:t>
            </a:r>
            <a:endParaRPr lang="pt-BR" u="sng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36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233</TotalTime>
  <Words>363</Words>
  <Application>Microsoft Office PowerPoint</Application>
  <PresentationFormat>Apresentação na tela 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Pino</vt:lpstr>
      <vt:lpstr>Projeto C.E.U.</vt:lpstr>
      <vt:lpstr>O que é o Projeto</vt:lpstr>
      <vt:lpstr>Foco:  </vt:lpstr>
      <vt:lpstr>Proposta Prática:</vt:lpstr>
      <vt:lpstr>Aprofundamento:</vt:lpstr>
      <vt:lpstr>Ganho imediato:</vt:lpstr>
      <vt:lpstr>Macro Fluxo dos Processos de Negócio</vt:lpstr>
      <vt:lpstr>Requisitos Funcionais</vt:lpstr>
      <vt:lpstr>Requisitos Funcionais</vt:lpstr>
      <vt:lpstr>Requisitos Funcionais</vt:lpstr>
      <vt:lpstr>Requisitos Funcionais</vt:lpstr>
      <vt:lpstr>Requisitos Funcionais</vt:lpstr>
      <vt:lpstr>Diagrama Conceitual de Dados</vt:lpstr>
      <vt:lpstr>Vantagens Competitivas</vt:lpstr>
      <vt:lpstr>Vantagens Competitivas</vt:lpstr>
      <vt:lpstr>Vantagens Competitivas</vt:lpstr>
      <vt:lpstr>Vantagens Competitivas</vt:lpstr>
      <vt:lpstr>Conclusão</vt:lpstr>
      <vt:lpstr>Conclusão</vt:lpstr>
    </vt:vector>
  </TitlesOfParts>
  <Company>PUCPR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PUCPR</dc:creator>
  <cp:lastModifiedBy>Renato</cp:lastModifiedBy>
  <cp:revision>30</cp:revision>
  <dcterms:created xsi:type="dcterms:W3CDTF">2012-04-03T23:11:37Z</dcterms:created>
  <dcterms:modified xsi:type="dcterms:W3CDTF">2013-03-14T01:17:46Z</dcterms:modified>
</cp:coreProperties>
</file>