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27B43-B490-929A-0F8F-32F030FB104D}" v="642" dt="2023-05-25T17:52:44.173"/>
    <p1510:client id="{3619ABDB-089D-475B-BD89-9A58A11EAD36}" v="48" dt="2023-05-24T19:11:00.496"/>
    <p1510:client id="{FC45D667-4132-4750-B640-FEE7B1B2CA44}" v="34" dt="2023-05-25T18:31:43.166"/>
    <p1510:client id="{FE7648E0-BFB8-C94D-6114-FDF4E9E555A0}" v="162" dt="2023-05-24T20:41:18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53439-D404-4A57-B4F5-442D0A995E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FBFFDA-93D0-4559-A585-347078ED10D4}">
      <dgm:prSet/>
      <dgm:spPr/>
      <dgm:t>
        <a:bodyPr/>
        <a:lstStyle/>
        <a:p>
          <a:r>
            <a:rPr lang="en-US"/>
            <a:t>In conclusion, the vaccination progress varies across different continents.  </a:t>
          </a:r>
        </a:p>
      </dgm:t>
    </dgm:pt>
    <dgm:pt modelId="{B5BE4635-0D52-4A57-AD6A-0CB91CDDFCE3}" type="parTrans" cxnId="{744EC8A2-331E-40C6-9544-0A9E940B5232}">
      <dgm:prSet/>
      <dgm:spPr/>
      <dgm:t>
        <a:bodyPr/>
        <a:lstStyle/>
        <a:p>
          <a:endParaRPr lang="en-US"/>
        </a:p>
      </dgm:t>
    </dgm:pt>
    <dgm:pt modelId="{D98B4ACA-73F6-497F-8F22-B23464BBAD71}" type="sibTrans" cxnId="{744EC8A2-331E-40C6-9544-0A9E940B5232}">
      <dgm:prSet/>
      <dgm:spPr/>
      <dgm:t>
        <a:bodyPr/>
        <a:lstStyle/>
        <a:p>
          <a:endParaRPr lang="en-US"/>
        </a:p>
      </dgm:t>
    </dgm:pt>
    <dgm:pt modelId="{8820DE68-2B89-4932-B6F2-FDD6360E9FD0}">
      <dgm:prSet/>
      <dgm:spPr/>
      <dgm:t>
        <a:bodyPr/>
        <a:lstStyle/>
        <a:p>
          <a:r>
            <a:rPr lang="en-US"/>
            <a:t>Higher GDP per capita generally indicates better healthcare resources, which can contribute to higher vaccination rates. </a:t>
          </a:r>
        </a:p>
      </dgm:t>
    </dgm:pt>
    <dgm:pt modelId="{962C012B-2914-43F4-BAC6-B8E9B62B8FAB}" type="parTrans" cxnId="{4986BB71-EE02-4F61-ACD8-772B88577E70}">
      <dgm:prSet/>
      <dgm:spPr/>
      <dgm:t>
        <a:bodyPr/>
        <a:lstStyle/>
        <a:p>
          <a:endParaRPr lang="en-US"/>
        </a:p>
      </dgm:t>
    </dgm:pt>
    <dgm:pt modelId="{80D64A8B-BE35-4A28-9B71-CF5654E4FE3A}" type="sibTrans" cxnId="{4986BB71-EE02-4F61-ACD8-772B88577E70}">
      <dgm:prSet/>
      <dgm:spPr/>
      <dgm:t>
        <a:bodyPr/>
        <a:lstStyle/>
        <a:p>
          <a:endParaRPr lang="en-US"/>
        </a:p>
      </dgm:t>
    </dgm:pt>
    <dgm:pt modelId="{EFBB77EC-3C8D-4C6A-B0C2-2F6766FC1B71}">
      <dgm:prSet/>
      <dgm:spPr/>
      <dgm:t>
        <a:bodyPr/>
        <a:lstStyle/>
        <a:p>
          <a:r>
            <a:rPr lang="en-US"/>
            <a:t>It would take further analysis to research in to why some countries achieved a higher level of vaccination coverage than others.</a:t>
          </a:r>
        </a:p>
      </dgm:t>
    </dgm:pt>
    <dgm:pt modelId="{DBD423A8-D07A-432B-9A0A-FEA3572A795F}" type="parTrans" cxnId="{4D843F12-8D9E-4433-9DB5-65BA33F1054A}">
      <dgm:prSet/>
      <dgm:spPr/>
      <dgm:t>
        <a:bodyPr/>
        <a:lstStyle/>
        <a:p>
          <a:endParaRPr lang="en-US"/>
        </a:p>
      </dgm:t>
    </dgm:pt>
    <dgm:pt modelId="{A3C9127A-FEA3-4AEB-A562-0DCF9AB3541B}" type="sibTrans" cxnId="{4D843F12-8D9E-4433-9DB5-65BA33F1054A}">
      <dgm:prSet/>
      <dgm:spPr/>
      <dgm:t>
        <a:bodyPr/>
        <a:lstStyle/>
        <a:p>
          <a:endParaRPr lang="en-US"/>
        </a:p>
      </dgm:t>
    </dgm:pt>
    <dgm:pt modelId="{6A27EC0E-16DD-45BE-827D-B3785EB9D61B}" type="pres">
      <dgm:prSet presAssocID="{A1653439-D404-4A57-B4F5-442D0A995E76}" presName="vert0" presStyleCnt="0">
        <dgm:presLayoutVars>
          <dgm:dir/>
          <dgm:animOne val="branch"/>
          <dgm:animLvl val="lvl"/>
        </dgm:presLayoutVars>
      </dgm:prSet>
      <dgm:spPr/>
    </dgm:pt>
    <dgm:pt modelId="{96E44B33-906D-4509-9492-7F86A460AD94}" type="pres">
      <dgm:prSet presAssocID="{5DFBFFDA-93D0-4559-A585-347078ED10D4}" presName="thickLine" presStyleLbl="alignNode1" presStyleIdx="0" presStyleCnt="3"/>
      <dgm:spPr/>
    </dgm:pt>
    <dgm:pt modelId="{06C680A1-3002-4BFC-A8BD-130EEE17E265}" type="pres">
      <dgm:prSet presAssocID="{5DFBFFDA-93D0-4559-A585-347078ED10D4}" presName="horz1" presStyleCnt="0"/>
      <dgm:spPr/>
    </dgm:pt>
    <dgm:pt modelId="{B7BC7D77-C989-48E1-870D-8D96C0E57A75}" type="pres">
      <dgm:prSet presAssocID="{5DFBFFDA-93D0-4559-A585-347078ED10D4}" presName="tx1" presStyleLbl="revTx" presStyleIdx="0" presStyleCnt="3"/>
      <dgm:spPr/>
    </dgm:pt>
    <dgm:pt modelId="{3867921D-A422-4A3F-96C0-ECD71B59B4CF}" type="pres">
      <dgm:prSet presAssocID="{5DFBFFDA-93D0-4559-A585-347078ED10D4}" presName="vert1" presStyleCnt="0"/>
      <dgm:spPr/>
    </dgm:pt>
    <dgm:pt modelId="{D00C7ABD-00A9-4DFD-99A5-390EB813125E}" type="pres">
      <dgm:prSet presAssocID="{8820DE68-2B89-4932-B6F2-FDD6360E9FD0}" presName="thickLine" presStyleLbl="alignNode1" presStyleIdx="1" presStyleCnt="3"/>
      <dgm:spPr/>
    </dgm:pt>
    <dgm:pt modelId="{023A3620-169D-4F1B-AE6E-955E8DCD7C9B}" type="pres">
      <dgm:prSet presAssocID="{8820DE68-2B89-4932-B6F2-FDD6360E9FD0}" presName="horz1" presStyleCnt="0"/>
      <dgm:spPr/>
    </dgm:pt>
    <dgm:pt modelId="{FC745735-F0DB-4D8B-A0E5-FB0C7516BD27}" type="pres">
      <dgm:prSet presAssocID="{8820DE68-2B89-4932-B6F2-FDD6360E9FD0}" presName="tx1" presStyleLbl="revTx" presStyleIdx="1" presStyleCnt="3"/>
      <dgm:spPr/>
    </dgm:pt>
    <dgm:pt modelId="{569A42B0-CBAA-4981-A987-A1E01E535660}" type="pres">
      <dgm:prSet presAssocID="{8820DE68-2B89-4932-B6F2-FDD6360E9FD0}" presName="vert1" presStyleCnt="0"/>
      <dgm:spPr/>
    </dgm:pt>
    <dgm:pt modelId="{5BA19256-BC6A-42ED-9486-5A53A288EF2E}" type="pres">
      <dgm:prSet presAssocID="{EFBB77EC-3C8D-4C6A-B0C2-2F6766FC1B71}" presName="thickLine" presStyleLbl="alignNode1" presStyleIdx="2" presStyleCnt="3"/>
      <dgm:spPr/>
    </dgm:pt>
    <dgm:pt modelId="{048E8E19-FC3B-4C53-9EE4-143DE43B5663}" type="pres">
      <dgm:prSet presAssocID="{EFBB77EC-3C8D-4C6A-B0C2-2F6766FC1B71}" presName="horz1" presStyleCnt="0"/>
      <dgm:spPr/>
    </dgm:pt>
    <dgm:pt modelId="{2CEDD624-B012-4E4E-A44A-9C913277B1A6}" type="pres">
      <dgm:prSet presAssocID="{EFBB77EC-3C8D-4C6A-B0C2-2F6766FC1B71}" presName="tx1" presStyleLbl="revTx" presStyleIdx="2" presStyleCnt="3"/>
      <dgm:spPr/>
    </dgm:pt>
    <dgm:pt modelId="{7AD93B74-A28A-466F-9758-08E9C7FB7845}" type="pres">
      <dgm:prSet presAssocID="{EFBB77EC-3C8D-4C6A-B0C2-2F6766FC1B71}" presName="vert1" presStyleCnt="0"/>
      <dgm:spPr/>
    </dgm:pt>
  </dgm:ptLst>
  <dgm:cxnLst>
    <dgm:cxn modelId="{4D843F12-8D9E-4433-9DB5-65BA33F1054A}" srcId="{A1653439-D404-4A57-B4F5-442D0A995E76}" destId="{EFBB77EC-3C8D-4C6A-B0C2-2F6766FC1B71}" srcOrd="2" destOrd="0" parTransId="{DBD423A8-D07A-432B-9A0A-FEA3572A795F}" sibTransId="{A3C9127A-FEA3-4AEB-A562-0DCF9AB3541B}"/>
    <dgm:cxn modelId="{5EDD1341-7BF2-4BA2-AB52-347AA0874CD4}" type="presOf" srcId="{A1653439-D404-4A57-B4F5-442D0A995E76}" destId="{6A27EC0E-16DD-45BE-827D-B3785EB9D61B}" srcOrd="0" destOrd="0" presId="urn:microsoft.com/office/officeart/2008/layout/LinedList"/>
    <dgm:cxn modelId="{4986BB71-EE02-4F61-ACD8-772B88577E70}" srcId="{A1653439-D404-4A57-B4F5-442D0A995E76}" destId="{8820DE68-2B89-4932-B6F2-FDD6360E9FD0}" srcOrd="1" destOrd="0" parTransId="{962C012B-2914-43F4-BAC6-B8E9B62B8FAB}" sibTransId="{80D64A8B-BE35-4A28-9B71-CF5654E4FE3A}"/>
    <dgm:cxn modelId="{34012A55-96E6-48B3-8B59-1CD71300EAA1}" type="presOf" srcId="{5DFBFFDA-93D0-4559-A585-347078ED10D4}" destId="{B7BC7D77-C989-48E1-870D-8D96C0E57A75}" srcOrd="0" destOrd="0" presId="urn:microsoft.com/office/officeart/2008/layout/LinedList"/>
    <dgm:cxn modelId="{CCD9D27A-9C07-4E46-BBCF-E3DF697AAEFD}" type="presOf" srcId="{8820DE68-2B89-4932-B6F2-FDD6360E9FD0}" destId="{FC745735-F0DB-4D8B-A0E5-FB0C7516BD27}" srcOrd="0" destOrd="0" presId="urn:microsoft.com/office/officeart/2008/layout/LinedList"/>
    <dgm:cxn modelId="{744EC8A2-331E-40C6-9544-0A9E940B5232}" srcId="{A1653439-D404-4A57-B4F5-442D0A995E76}" destId="{5DFBFFDA-93D0-4559-A585-347078ED10D4}" srcOrd="0" destOrd="0" parTransId="{B5BE4635-0D52-4A57-AD6A-0CB91CDDFCE3}" sibTransId="{D98B4ACA-73F6-497F-8F22-B23464BBAD71}"/>
    <dgm:cxn modelId="{C8E5B3DD-8BCC-466A-917C-49BBC72D2A75}" type="presOf" srcId="{EFBB77EC-3C8D-4C6A-B0C2-2F6766FC1B71}" destId="{2CEDD624-B012-4E4E-A44A-9C913277B1A6}" srcOrd="0" destOrd="0" presId="urn:microsoft.com/office/officeart/2008/layout/LinedList"/>
    <dgm:cxn modelId="{F4245FC5-4DBC-4690-93B6-79BB5CC88F7D}" type="presParOf" srcId="{6A27EC0E-16DD-45BE-827D-B3785EB9D61B}" destId="{96E44B33-906D-4509-9492-7F86A460AD94}" srcOrd="0" destOrd="0" presId="urn:microsoft.com/office/officeart/2008/layout/LinedList"/>
    <dgm:cxn modelId="{9E21FDDD-3FEF-4EA1-8EB6-B8E3BDABC9F8}" type="presParOf" srcId="{6A27EC0E-16DD-45BE-827D-B3785EB9D61B}" destId="{06C680A1-3002-4BFC-A8BD-130EEE17E265}" srcOrd="1" destOrd="0" presId="urn:microsoft.com/office/officeart/2008/layout/LinedList"/>
    <dgm:cxn modelId="{60E3C6E8-DDA5-4AFE-B3A2-0F02AF5CA51F}" type="presParOf" srcId="{06C680A1-3002-4BFC-A8BD-130EEE17E265}" destId="{B7BC7D77-C989-48E1-870D-8D96C0E57A75}" srcOrd="0" destOrd="0" presId="urn:microsoft.com/office/officeart/2008/layout/LinedList"/>
    <dgm:cxn modelId="{DAEFB6A5-9093-4101-A978-1AECE3446015}" type="presParOf" srcId="{06C680A1-3002-4BFC-A8BD-130EEE17E265}" destId="{3867921D-A422-4A3F-96C0-ECD71B59B4CF}" srcOrd="1" destOrd="0" presId="urn:microsoft.com/office/officeart/2008/layout/LinedList"/>
    <dgm:cxn modelId="{06C86E0A-2282-45C2-B3DE-A9E27BF79EC4}" type="presParOf" srcId="{6A27EC0E-16DD-45BE-827D-B3785EB9D61B}" destId="{D00C7ABD-00A9-4DFD-99A5-390EB813125E}" srcOrd="2" destOrd="0" presId="urn:microsoft.com/office/officeart/2008/layout/LinedList"/>
    <dgm:cxn modelId="{46B924E9-7730-497D-80D8-DA878FD53570}" type="presParOf" srcId="{6A27EC0E-16DD-45BE-827D-B3785EB9D61B}" destId="{023A3620-169D-4F1B-AE6E-955E8DCD7C9B}" srcOrd="3" destOrd="0" presId="urn:microsoft.com/office/officeart/2008/layout/LinedList"/>
    <dgm:cxn modelId="{863605A0-DF2D-4ECE-A522-3DC1CD73B80C}" type="presParOf" srcId="{023A3620-169D-4F1B-AE6E-955E8DCD7C9B}" destId="{FC745735-F0DB-4D8B-A0E5-FB0C7516BD27}" srcOrd="0" destOrd="0" presId="urn:microsoft.com/office/officeart/2008/layout/LinedList"/>
    <dgm:cxn modelId="{56EC6619-2CA6-4A15-8105-D0A034B997B9}" type="presParOf" srcId="{023A3620-169D-4F1B-AE6E-955E8DCD7C9B}" destId="{569A42B0-CBAA-4981-A987-A1E01E535660}" srcOrd="1" destOrd="0" presId="urn:microsoft.com/office/officeart/2008/layout/LinedList"/>
    <dgm:cxn modelId="{AEB8DB93-B7D2-4542-9A1D-6B900674DB20}" type="presParOf" srcId="{6A27EC0E-16DD-45BE-827D-B3785EB9D61B}" destId="{5BA19256-BC6A-42ED-9486-5A53A288EF2E}" srcOrd="4" destOrd="0" presId="urn:microsoft.com/office/officeart/2008/layout/LinedList"/>
    <dgm:cxn modelId="{70858DD5-CDF7-4F5B-A930-B6BDF81A32B0}" type="presParOf" srcId="{6A27EC0E-16DD-45BE-827D-B3785EB9D61B}" destId="{048E8E19-FC3B-4C53-9EE4-143DE43B5663}" srcOrd="5" destOrd="0" presId="urn:microsoft.com/office/officeart/2008/layout/LinedList"/>
    <dgm:cxn modelId="{8D710FED-C4DD-428B-97DF-1E98907B3519}" type="presParOf" srcId="{048E8E19-FC3B-4C53-9EE4-143DE43B5663}" destId="{2CEDD624-B012-4E4E-A44A-9C913277B1A6}" srcOrd="0" destOrd="0" presId="urn:microsoft.com/office/officeart/2008/layout/LinedList"/>
    <dgm:cxn modelId="{F83E2EE0-5CEF-4D13-8BD8-29EBC45F953B}" type="presParOf" srcId="{048E8E19-FC3B-4C53-9EE4-143DE43B5663}" destId="{7AD93B74-A28A-466F-9758-08E9C7FB78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44B33-906D-4509-9492-7F86A460AD94}">
      <dsp:nvSpPr>
        <dsp:cNvPr id="0" name=""/>
        <dsp:cNvSpPr/>
      </dsp:nvSpPr>
      <dsp:spPr>
        <a:xfrm>
          <a:off x="0" y="2958"/>
          <a:ext cx="68311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C7D77-C989-48E1-870D-8D96C0E57A75}">
      <dsp:nvSpPr>
        <dsp:cNvPr id="0" name=""/>
        <dsp:cNvSpPr/>
      </dsp:nvSpPr>
      <dsp:spPr>
        <a:xfrm>
          <a:off x="0" y="2958"/>
          <a:ext cx="6831118" cy="201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 conclusion, the vaccination progress varies across different continents.  </a:t>
          </a:r>
        </a:p>
      </dsp:txBody>
      <dsp:txXfrm>
        <a:off x="0" y="2958"/>
        <a:ext cx="6831118" cy="2017994"/>
      </dsp:txXfrm>
    </dsp:sp>
    <dsp:sp modelId="{D00C7ABD-00A9-4DFD-99A5-390EB813125E}">
      <dsp:nvSpPr>
        <dsp:cNvPr id="0" name=""/>
        <dsp:cNvSpPr/>
      </dsp:nvSpPr>
      <dsp:spPr>
        <a:xfrm>
          <a:off x="0" y="2020953"/>
          <a:ext cx="6831118" cy="0"/>
        </a:xfrm>
        <a:prstGeom prst="line">
          <a:avLst/>
        </a:prstGeom>
        <a:solidFill>
          <a:schemeClr val="accent2">
            <a:hueOff val="-9308578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308578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45735-F0DB-4D8B-A0E5-FB0C7516BD27}">
      <dsp:nvSpPr>
        <dsp:cNvPr id="0" name=""/>
        <dsp:cNvSpPr/>
      </dsp:nvSpPr>
      <dsp:spPr>
        <a:xfrm>
          <a:off x="0" y="2020953"/>
          <a:ext cx="6831118" cy="201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Higher GDP per capita generally indicates better healthcare resources, which can contribute to higher vaccination rates. </a:t>
          </a:r>
        </a:p>
      </dsp:txBody>
      <dsp:txXfrm>
        <a:off x="0" y="2020953"/>
        <a:ext cx="6831118" cy="2017994"/>
      </dsp:txXfrm>
    </dsp:sp>
    <dsp:sp modelId="{5BA19256-BC6A-42ED-9486-5A53A288EF2E}">
      <dsp:nvSpPr>
        <dsp:cNvPr id="0" name=""/>
        <dsp:cNvSpPr/>
      </dsp:nvSpPr>
      <dsp:spPr>
        <a:xfrm>
          <a:off x="0" y="4038947"/>
          <a:ext cx="6831118" cy="0"/>
        </a:xfrm>
        <a:prstGeom prst="line">
          <a:avLst/>
        </a:prstGeom>
        <a:solidFill>
          <a:schemeClr val="accent2">
            <a:hueOff val="-18617157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617157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DD624-B012-4E4E-A44A-9C913277B1A6}">
      <dsp:nvSpPr>
        <dsp:cNvPr id="0" name=""/>
        <dsp:cNvSpPr/>
      </dsp:nvSpPr>
      <dsp:spPr>
        <a:xfrm>
          <a:off x="0" y="4038947"/>
          <a:ext cx="6831118" cy="201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 would take further analysis to research in to why some countries achieved a higher level of vaccination coverage than others.</a:t>
          </a:r>
        </a:p>
      </dsp:txBody>
      <dsp:txXfrm>
        <a:off x="0" y="4038947"/>
        <a:ext cx="6831118" cy="2017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7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4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Document 9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8900" y="1104902"/>
            <a:ext cx="6858000" cy="4648201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105" y="979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  <a:cs typeface="Posterama"/>
              </a:rPr>
              <a:t>COVID-19 Vaccination Analysis </a:t>
            </a:r>
          </a:p>
          <a:p>
            <a:pPr algn="l"/>
            <a:endParaRPr lang="en-US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105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Hamim – Maxwell – Rukayat - Prav</a:t>
            </a:r>
          </a:p>
        </p:txBody>
      </p:sp>
      <p:pic>
        <p:nvPicPr>
          <p:cNvPr id="5" name="Picture 5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DEB3BB53-7037-9A0B-FED0-69DE2A2F0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1" r="9930" b="1"/>
          <a:stretch/>
        </p:blipFill>
        <p:spPr>
          <a:xfrm>
            <a:off x="7729753" y="1395148"/>
            <a:ext cx="3926840" cy="392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3806-6F7D-89C9-0F70-313C317D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94" y="2540990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cs typeface="Posterama"/>
              </a:rPr>
              <a:t>QUESTIONS?</a:t>
            </a:r>
          </a:p>
        </p:txBody>
      </p:sp>
      <p:sp>
        <p:nvSpPr>
          <p:cNvPr id="3" name="Wave 2">
            <a:extLst>
              <a:ext uri="{FF2B5EF4-FFF2-40B4-BE49-F238E27FC236}">
                <a16:creationId xmlns:a16="http://schemas.microsoft.com/office/drawing/2014/main" id="{82B7DA26-7569-8AE6-B453-1D261D57F199}"/>
              </a:ext>
            </a:extLst>
          </p:cNvPr>
          <p:cNvSpPr/>
          <p:nvPr/>
        </p:nvSpPr>
        <p:spPr>
          <a:xfrm>
            <a:off x="2890024" y="1793488"/>
            <a:ext cx="6597804" cy="2815682"/>
          </a:xfrm>
          <a:prstGeom prst="wav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8" name="Group 20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Freeform: Shape 23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62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64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66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8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70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72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274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8" name="Rectangle 29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4" name="Right Triangle 30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C9CC22-8E64-4D5B-F782-D727926C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4" y="2033095"/>
            <a:ext cx="10733204" cy="393220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>
              <a:solidFill>
                <a:schemeClr val="tx2"/>
              </a:solidFill>
              <a:cs typeface="Posterama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Posterama"/>
              </a:rPr>
              <a:t>Our project aim is to analyze the number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COVID-19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Posterama"/>
              </a:rPr>
              <a:t>vaccinations administered worldwide and if there is a correlation with GDP per capita.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5400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505330-7943-845E-F0CF-B47B8E6E8E7A}"/>
              </a:ext>
            </a:extLst>
          </p:cNvPr>
          <p:cNvSpPr txBox="1">
            <a:spLocks/>
          </p:cNvSpPr>
          <p:nvPr/>
        </p:nvSpPr>
        <p:spPr>
          <a:xfrm>
            <a:off x="643172" y="153495"/>
            <a:ext cx="10733204" cy="11758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>
              <a:solidFill>
                <a:schemeClr val="tx2"/>
              </a:solidFill>
              <a:cs typeface="Posterama"/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cs typeface="Posterama"/>
              </a:rPr>
              <a:t>Project Outline: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21D6D-3048-85D2-17C3-9BD50A19707E}"/>
              </a:ext>
            </a:extLst>
          </p:cNvPr>
          <p:cNvSpPr/>
          <p:nvPr/>
        </p:nvSpPr>
        <p:spPr>
          <a:xfrm>
            <a:off x="620888" y="1862667"/>
            <a:ext cx="10950222" cy="42709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F58360-7CC9-04C2-BDF5-4904725F5A24}"/>
              </a:ext>
            </a:extLst>
          </p:cNvPr>
          <p:cNvSpPr/>
          <p:nvPr/>
        </p:nvSpPr>
        <p:spPr>
          <a:xfrm>
            <a:off x="620545" y="355301"/>
            <a:ext cx="10912592" cy="11288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94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0" name="Rectangle 25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6" name="Right Triangle 26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FE3C6F-D1B9-D18C-B7DA-CD4C5E80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61" y="2629370"/>
            <a:ext cx="9017064" cy="57114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000" dirty="0">
              <a:solidFill>
                <a:schemeClr val="tx2"/>
              </a:solidFill>
              <a:cs typeface="Posterama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2060"/>
                </a:solidFill>
                <a:cs typeface="Posterama"/>
              </a:rPr>
              <a:t>How many people are partially vaccinated with only one dose of the COVID-19 vaccine per country in each continent?</a:t>
            </a:r>
            <a:br>
              <a:rPr lang="en-US" sz="2400" dirty="0">
                <a:cs typeface="Posterama"/>
              </a:rPr>
            </a:br>
            <a:br>
              <a:rPr lang="en-US" sz="2400" dirty="0">
                <a:cs typeface="Posterama"/>
              </a:rPr>
            </a:br>
            <a:endParaRPr lang="en-US" sz="2400" dirty="0">
              <a:solidFill>
                <a:srgbClr val="002060"/>
              </a:solidFill>
              <a:cs typeface="Posterama"/>
            </a:endParaRPr>
          </a:p>
          <a:p>
            <a:endParaRPr lang="en-US" sz="2400" dirty="0">
              <a:ea typeface="+mj-lt"/>
              <a:cs typeface="+mj-lt"/>
            </a:endParaRPr>
          </a:p>
          <a:p>
            <a:endParaRPr lang="en-US" sz="2400" dirty="0">
              <a:cs typeface="Posterama"/>
            </a:endParaRPr>
          </a:p>
          <a:p>
            <a:endParaRPr lang="en-US" sz="2400" dirty="0">
              <a:solidFill>
                <a:srgbClr val="002060"/>
              </a:solidFill>
              <a:cs typeface="Posterama"/>
            </a:endParaRPr>
          </a:p>
          <a:p>
            <a:endParaRPr lang="en-US" sz="2000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157" name="Title 1">
            <a:extLst>
              <a:ext uri="{FF2B5EF4-FFF2-40B4-BE49-F238E27FC236}">
                <a16:creationId xmlns:a16="http://schemas.microsoft.com/office/drawing/2014/main" id="{693ECC06-FC25-F8FC-D69B-D42153978480}"/>
              </a:ext>
            </a:extLst>
          </p:cNvPr>
          <p:cNvSpPr txBox="1">
            <a:spLocks/>
          </p:cNvSpPr>
          <p:nvPr/>
        </p:nvSpPr>
        <p:spPr>
          <a:xfrm>
            <a:off x="445271" y="3119635"/>
            <a:ext cx="11547656" cy="787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2060"/>
              </a:solidFill>
              <a:cs typeface="Posterama"/>
            </a:endParaRPr>
          </a:p>
          <a:p>
            <a:r>
              <a:rPr lang="en-US" sz="2400" dirty="0">
                <a:solidFill>
                  <a:srgbClr val="002060"/>
                </a:solidFill>
                <a:ea typeface="+mj-lt"/>
                <a:cs typeface="+mj-lt"/>
              </a:rPr>
              <a:t>2.  What is the number of fully vaccinated individuals who have received both doses of the COVID-19 vaccine per country in each continent?</a:t>
            </a:r>
            <a:br>
              <a:rPr lang="en-US" sz="2400" dirty="0">
                <a:ea typeface="+mj-lt"/>
                <a:cs typeface="+mj-lt"/>
              </a:rPr>
            </a:br>
            <a:endParaRPr lang="en-US" sz="2400" dirty="0">
              <a:solidFill>
                <a:srgbClr val="002060"/>
              </a:solidFill>
              <a:ea typeface="+mj-lt"/>
              <a:cs typeface="+mj-lt"/>
            </a:endParaRPr>
          </a:p>
        </p:txBody>
      </p:sp>
      <p:sp>
        <p:nvSpPr>
          <p:cNvPr id="158" name="Flowchart: Alternate Process 157">
            <a:extLst>
              <a:ext uri="{FF2B5EF4-FFF2-40B4-BE49-F238E27FC236}">
                <a16:creationId xmlns:a16="http://schemas.microsoft.com/office/drawing/2014/main" id="{9F13D8C4-486E-D110-1104-D29508FA2ECB}"/>
              </a:ext>
            </a:extLst>
          </p:cNvPr>
          <p:cNvSpPr/>
          <p:nvPr/>
        </p:nvSpPr>
        <p:spPr>
          <a:xfrm>
            <a:off x="316482" y="3034636"/>
            <a:ext cx="11505259" cy="95014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Alternate Process 158">
            <a:extLst>
              <a:ext uri="{FF2B5EF4-FFF2-40B4-BE49-F238E27FC236}">
                <a16:creationId xmlns:a16="http://schemas.microsoft.com/office/drawing/2014/main" id="{5D3CDC92-CB37-7B61-9B90-90920C8C049D}"/>
              </a:ext>
            </a:extLst>
          </p:cNvPr>
          <p:cNvSpPr/>
          <p:nvPr/>
        </p:nvSpPr>
        <p:spPr>
          <a:xfrm>
            <a:off x="308727" y="1486724"/>
            <a:ext cx="11505259" cy="11791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AD592F83-20DB-FFAE-84D5-8C1A0EFFECDF}"/>
              </a:ext>
            </a:extLst>
          </p:cNvPr>
          <p:cNvSpPr/>
          <p:nvPr/>
        </p:nvSpPr>
        <p:spPr>
          <a:xfrm>
            <a:off x="312053" y="4370264"/>
            <a:ext cx="11505259" cy="119434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DC071A-F14B-DA9A-2C11-384F66CC2953}"/>
              </a:ext>
            </a:extLst>
          </p:cNvPr>
          <p:cNvSpPr txBox="1">
            <a:spLocks/>
          </p:cNvSpPr>
          <p:nvPr/>
        </p:nvSpPr>
        <p:spPr>
          <a:xfrm>
            <a:off x="453647" y="5096682"/>
            <a:ext cx="11547656" cy="787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2060"/>
                </a:solidFill>
                <a:ea typeface="+mj-lt"/>
                <a:cs typeface="+mj-lt"/>
              </a:rPr>
              <a:t>3.  Is there a correlation between the GDP per capita of a country </a:t>
            </a:r>
            <a:r>
              <a:rPr lang="en-US" sz="2400" dirty="0">
                <a:solidFill>
                  <a:srgbClr val="002060"/>
                </a:solidFill>
                <a:ea typeface="+mj-lt"/>
                <a:cs typeface="+mj-lt"/>
              </a:rPr>
              <a:t>and the percentage of its population that is partially vaccinated against COVID-19?</a:t>
            </a:r>
            <a:br>
              <a:rPr lang="en-US" sz="2400" dirty="0">
                <a:ea typeface="+mj-lt"/>
                <a:cs typeface="+mj-lt"/>
              </a:rPr>
            </a:br>
            <a:endParaRPr lang="en-US" sz="2400" dirty="0">
              <a:solidFill>
                <a:srgbClr val="002060"/>
              </a:solidFill>
              <a:ea typeface="+mj-lt"/>
              <a:cs typeface="+mj-lt"/>
            </a:endParaRPr>
          </a:p>
          <a:p>
            <a:endParaRPr lang="en-US" sz="2400" dirty="0">
              <a:solidFill>
                <a:schemeClr val="tx2"/>
              </a:solidFill>
              <a:cs typeface="Posterama"/>
            </a:endParaRPr>
          </a:p>
          <a:p>
            <a:endParaRPr lang="en-US" sz="2400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0D4E2D-E271-0411-6695-6B5C5DE1EA9A}"/>
              </a:ext>
            </a:extLst>
          </p:cNvPr>
          <p:cNvSpPr txBox="1">
            <a:spLocks/>
          </p:cNvSpPr>
          <p:nvPr/>
        </p:nvSpPr>
        <p:spPr>
          <a:xfrm>
            <a:off x="355099" y="-69530"/>
            <a:ext cx="10733204" cy="11758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cs typeface="Posterama"/>
              </a:rPr>
              <a:t>Research Questions: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68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9" name="Rectangle 2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3" name="Right Triangle 25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19A55B-BC74-49D5-89B0-F3046503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46" y="403447"/>
            <a:ext cx="10193865" cy="4160216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2AE4B48-8AF6-B050-E08E-BC1EB15D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94" y="4754471"/>
            <a:ext cx="3895494" cy="167348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6691B1E-932B-D8B2-5D18-1802CB1E3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350" y="4722167"/>
            <a:ext cx="3103434" cy="16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05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7" descr="Chart&#10;&#10;Description automatically generated">
            <a:extLst>
              <a:ext uri="{FF2B5EF4-FFF2-40B4-BE49-F238E27FC236}">
                <a16:creationId xmlns:a16="http://schemas.microsoft.com/office/drawing/2014/main" id="{DC9817D7-D07B-E3DA-844F-97F110AF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34" y="1073219"/>
            <a:ext cx="9629422" cy="55215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3D11816-A8AD-9F5C-57E7-7F650E58CE77}"/>
              </a:ext>
            </a:extLst>
          </p:cNvPr>
          <p:cNvSpPr txBox="1">
            <a:spLocks/>
          </p:cNvSpPr>
          <p:nvPr/>
        </p:nvSpPr>
        <p:spPr>
          <a:xfrm>
            <a:off x="331924" y="329995"/>
            <a:ext cx="11547656" cy="78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2060"/>
                </a:solidFill>
                <a:cs typeface="Posterama"/>
              </a:rPr>
              <a:t>Vaccination numbers in Europe</a:t>
            </a:r>
            <a:endParaRPr lang="en-US" sz="4800" b="1" dirty="0">
              <a:solidFill>
                <a:srgbClr val="002060"/>
              </a:solidFill>
            </a:endParaRPr>
          </a:p>
          <a:p>
            <a:endParaRPr lang="en-US" sz="2000" b="1" dirty="0">
              <a:solidFill>
                <a:schemeClr val="tx2"/>
              </a:solidFill>
              <a:cs typeface="Posterama"/>
            </a:endParaRPr>
          </a:p>
          <a:p>
            <a:endParaRPr lang="en-US" sz="2000" b="1" dirty="0">
              <a:solidFill>
                <a:schemeClr val="tx2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3194468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3A8DD9B1-0CF3-A1FF-9032-893A7FB7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3" y="1716778"/>
            <a:ext cx="11793125" cy="41637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A122FA1-BAD5-2773-0480-330C14F7317F}"/>
              </a:ext>
            </a:extLst>
          </p:cNvPr>
          <p:cNvSpPr txBox="1">
            <a:spLocks/>
          </p:cNvSpPr>
          <p:nvPr/>
        </p:nvSpPr>
        <p:spPr>
          <a:xfrm>
            <a:off x="257583" y="320702"/>
            <a:ext cx="11547656" cy="78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2060"/>
                </a:solidFill>
                <a:cs typeface="Posterama"/>
              </a:rPr>
              <a:t>GDP per Capita vs Percentage Partially vaccinated - EUROPE</a:t>
            </a:r>
          </a:p>
          <a:p>
            <a:endParaRPr lang="en-US" sz="2000" b="1" dirty="0">
              <a:solidFill>
                <a:schemeClr val="tx2"/>
              </a:solidFill>
              <a:cs typeface="Posterama"/>
            </a:endParaRPr>
          </a:p>
          <a:p>
            <a:endParaRPr lang="en-US" sz="2000" b="1" dirty="0">
              <a:solidFill>
                <a:schemeClr val="tx2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257456367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5A3B7C9B-5278-3A59-6CD0-7A0EE2B6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04" y="441655"/>
            <a:ext cx="5518385" cy="60687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ADEA-8A4B-49E0-483A-702AD6B7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72" y="1713941"/>
            <a:ext cx="4013615" cy="18273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cs typeface="Posterama"/>
              </a:rPr>
              <a:t>Full and Partial vaccines per country in Europe.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DE0424-B5C8-BAFC-D97B-BAFDF67CD78A}"/>
              </a:ext>
            </a:extLst>
          </p:cNvPr>
          <p:cNvSpPr/>
          <p:nvPr/>
        </p:nvSpPr>
        <p:spPr>
          <a:xfrm>
            <a:off x="985024" y="1235926"/>
            <a:ext cx="3809999" cy="269487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6" name="Rectangle 29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3" descr="Map&#10;&#10;Description automatically generated">
            <a:extLst>
              <a:ext uri="{FF2B5EF4-FFF2-40B4-BE49-F238E27FC236}">
                <a16:creationId xmlns:a16="http://schemas.microsoft.com/office/drawing/2014/main" id="{0B4D0547-7037-0F0D-CEA6-4EDC1D392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99" b="1439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98" name="Flowchart: Document 297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D79EE37-C3B0-49F1-9785-D0E81CA8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B57EE24-04F7-41C6-B67E-7DA947750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27E17265-DA36-47C9-AC4D-01822E76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E35D068-10AF-4241-ADFE-F40CFC9A7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19D8CB9-3E32-4523-AA97-532E923B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77CF05D3-197B-478D-91B9-1377234B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2EC49475-B923-4DC6-9257-BD65C2594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DB29F5D-09EE-40A0-A705-540E2929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CA51D99-F305-4D17-9E03-5D3559625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C8330E8-C3AF-44DC-80E5-215237BB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6C3EC5-2106-4BC2-B570-E24E7C80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B5CAA0D-896F-46F4-BA95-0C7904A0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0A459D97-1E10-461B-B7BE-4A5FC85F7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B6CC35D8-8268-42B8-82BB-2120BD61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98253610-7D46-4B46-984A-20771089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6A6CB29-B660-4E14-9809-43D35C04D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C79E6EA-9BE0-4C29-AD42-41CACB6A2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EB6499EE-044E-470D-8595-61636D9C7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0E042D5-4423-4A0F-8597-2B336F9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A7BB4DB-48A1-4E03-A408-ED2D71B4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1C7BAFB-49FE-4016-A05F-804D2BCF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E9C7A31-7505-41B9-970C-1334EACE5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57DAEDB-03F1-4BE3-AEB7-B53E401F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63867AB-2ACE-4D27-8864-3D0E2CBB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AE40CBB-020D-4627-AB50-C4874840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12AFB78-0A9B-471D-900E-0D5145E9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5CBFD124-CC90-48A3-88D9-14CCA645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0B98D2-82E8-4F95-B588-CC9ABD9B2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BA3D3940-B50F-4C62-8D89-37DEE470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123ED1A6-1F52-4F8C-A206-D0EAEA90C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B13333-D03F-C2E6-360D-DF5DB0F9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Covid Deaths Worldwide</a:t>
            </a:r>
          </a:p>
        </p:txBody>
      </p:sp>
    </p:spTree>
    <p:extLst>
      <p:ext uri="{BB962C8B-B14F-4D97-AF65-F5344CB8AC3E}">
        <p14:creationId xmlns:p14="http://schemas.microsoft.com/office/powerpoint/2010/main" val="354146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0" name="Right Triangle 229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04C795-AC71-496B-C9A0-C5F5A974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3" y="734874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chemeClr val="tx2">
                    <a:alpha val="80000"/>
                  </a:schemeClr>
                </a:solidFill>
              </a:rPr>
              <a:t>CONCLUSION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D82C513-3EB8-D779-B5C8-C9171AE8F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010025"/>
              </p:ext>
            </p:extLst>
          </p:nvPr>
        </p:nvGraphicFramePr>
        <p:xfrm>
          <a:off x="5165512" y="250899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37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ne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195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Posterama</vt:lpstr>
      <vt:lpstr>SineVTI</vt:lpstr>
      <vt:lpstr>COVID-19 Vaccination Analysis  </vt:lpstr>
      <vt:lpstr> Our project aim is to analyze the number of COVID-19 vaccinations administered worldwide and if there is a correlation with GDP per capita. </vt:lpstr>
      <vt:lpstr> How many people are partially vaccinated with only one dose of the COVID-19 vaccine per country in each continent?      </vt:lpstr>
      <vt:lpstr>PowerPoint Presentation</vt:lpstr>
      <vt:lpstr>PowerPoint Presentation</vt:lpstr>
      <vt:lpstr>PowerPoint Presentation</vt:lpstr>
      <vt:lpstr>Full and Partial vaccines per country in Europe.</vt:lpstr>
      <vt:lpstr>Covid Deaths Worldwide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Praveen Seniaray (NCSC Data An Boot Ca AEB DL PT)</cp:lastModifiedBy>
  <cp:revision>445</cp:revision>
  <dcterms:created xsi:type="dcterms:W3CDTF">2023-05-24T19:04:52Z</dcterms:created>
  <dcterms:modified xsi:type="dcterms:W3CDTF">2023-05-25T18:31:43Z</dcterms:modified>
</cp:coreProperties>
</file>