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918400" cy="438912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guide id="3" orient="horz" pos="14784">
          <p15:clr>
            <a:srgbClr val="A4A3A4"/>
          </p15:clr>
        </p15:guide>
        <p15:guide id="4" pos="1008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8E0000"/>
    <a:srgbClr val="B80000"/>
    <a:srgbClr val="BC0000"/>
    <a:srgbClr val="A80000"/>
    <a:srgbClr val="CC0000"/>
    <a:srgbClr val="C80000"/>
    <a:srgbClr val="F60000"/>
    <a:srgbClr val="FEECF0"/>
    <a:srgbClr val="FE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85" autoAdjust="0"/>
  </p:normalViewPr>
  <p:slideViewPr>
    <p:cSldViewPr>
      <p:cViewPr varScale="1">
        <p:scale>
          <a:sx n="12" d="100"/>
          <a:sy n="12" d="100"/>
        </p:scale>
        <p:origin x="2460" y="-54"/>
      </p:cViewPr>
      <p:guideLst>
        <p:guide orient="horz" pos="11088"/>
        <p:guide pos="13440"/>
        <p:guide orient="horz" pos="14784"/>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2908300" y="889000"/>
            <a:ext cx="340836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2908300" y="889000"/>
            <a:ext cx="340836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extLst>
      <p:ext uri="{BB962C8B-B14F-4D97-AF65-F5344CB8AC3E}">
        <p14:creationId xmlns:p14="http://schemas.microsoft.com/office/powerpoint/2010/main" val="193699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7"/>
            <a:ext cx="27980218" cy="9406467"/>
          </a:xfrm>
          <a:prstGeom prst="rect">
            <a:avLst/>
          </a:prstGeo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4938184" y="24870834"/>
            <a:ext cx="23042033" cy="11218333"/>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1645710" y="10240433"/>
            <a:ext cx="29626982" cy="28966584"/>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6" y="1756833"/>
            <a:ext cx="7406217" cy="37450184"/>
          </a:xfrm>
          <a:prstGeom prst="rect">
            <a:avLst/>
          </a:prstGeo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1645708" y="1756833"/>
            <a:ext cx="22119167" cy="37450184"/>
          </a:xfrm>
          <a:prstGeom prst="rect">
            <a:avLst/>
          </a:prstGeo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1645710" y="10240433"/>
            <a:ext cx="29626982" cy="28966584"/>
          </a:xfrm>
          <a:prstGeom prst="rect">
            <a:avLst/>
          </a:prstGeom>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6"/>
            <a:ext cx="27980218" cy="8716433"/>
          </a:xfrm>
          <a:prstGeom prst="rect">
            <a:avLst/>
          </a:prstGeo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3384"/>
            <a:ext cx="27980218" cy="96012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1645709" y="10240433"/>
            <a:ext cx="14762691" cy="28966584"/>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0001" y="10240433"/>
            <a:ext cx="14762692" cy="28966584"/>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708" y="9825569"/>
            <a:ext cx="14544675" cy="4093633"/>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708" y="13919201"/>
            <a:ext cx="14544675" cy="25287816"/>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666" y="9825569"/>
            <a:ext cx="14551026" cy="4093633"/>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1666" y="13919201"/>
            <a:ext cx="14551026" cy="25287816"/>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6"/>
            <a:ext cx="10829925" cy="7435851"/>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392" y="1748367"/>
            <a:ext cx="18402300" cy="37458651"/>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709" y="9184217"/>
            <a:ext cx="10829925" cy="300228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9"/>
            <a:ext cx="19750618" cy="3627967"/>
          </a:xfrm>
          <a:prstGeom prst="rect">
            <a:avLst/>
          </a:prstGeo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2659" y="3922185"/>
            <a:ext cx="19750618" cy="26333451"/>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2659" y="34351386"/>
            <a:ext cx="19750618" cy="5149849"/>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00000"/>
            </a:gs>
            <a:gs pos="26000">
              <a:srgbClr val="FF0000">
                <a:alpha val="43922"/>
              </a:srgbClr>
            </a:gs>
            <a:gs pos="100000">
              <a:srgbClr val="96AB94"/>
            </a:gs>
          </a:gsLst>
          <a:lin ang="2700000" scaled="0"/>
          <a:tileRect/>
        </a:gra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11416242" y="22401213"/>
            <a:ext cx="20489333" cy="1171575"/>
          </a:xfrm>
          <a:prstGeom prst="rect">
            <a:avLst/>
          </a:prstGeom>
        </p:spPr>
      </p:pic>
      <p:pic>
        <p:nvPicPr>
          <p:cNvPr id="3" name="New picture"/>
          <p:cNvPicPr/>
          <p:nvPr/>
        </p:nvPicPr>
        <p:blipFill dpi="0">
          <a:blip r:embed="rId13"/>
          <a:stretch>
            <a:fillRect/>
          </a:stretch>
        </p:blipFill>
        <p:spPr>
          <a:xfrm rot="5400000">
            <a:off x="23845308" y="22401213"/>
            <a:ext cx="20489333" cy="1171575"/>
          </a:xfrm>
          <a:prstGeom prst="rect">
            <a:avLst/>
          </a:prstGeom>
        </p:spPr>
      </p:pic>
      <p:pic>
        <p:nvPicPr>
          <p:cNvPr id="4" name="New picture"/>
          <p:cNvPicPr/>
          <p:nvPr/>
        </p:nvPicPr>
        <p:blipFill dpi="0">
          <a:blip r:embed="rId14"/>
          <a:stretch>
            <a:fillRect/>
          </a:stretch>
        </p:blipFill>
        <p:spPr>
          <a:xfrm>
            <a:off x="42863" y="44568533"/>
            <a:ext cx="32832675" cy="2692400"/>
          </a:xfrm>
          <a:prstGeom prst="rect">
            <a:avLst/>
          </a:prstGeom>
        </p:spPr>
      </p:pic>
      <p:sp>
        <p:nvSpPr>
          <p:cNvPr id="5" name="New shape"/>
          <p:cNvSpPr/>
          <p:nvPr/>
        </p:nvSpPr>
        <p:spPr>
          <a:xfrm>
            <a:off x="42862" y="45330534"/>
            <a:ext cx="16459200" cy="1693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http://www.redcross.org/m/mobile-apps/eula" TargetMode="External"/><Relationship Id="rId21" Type="http://schemas.openxmlformats.org/officeDocument/2006/relationships/image" Target="../media/image18.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image" Target="../media/image8.jpg"/><Relationship Id="rId24" Type="http://schemas.openxmlformats.org/officeDocument/2006/relationships/image" Target="../media/image21.png"/><Relationship Id="rId5" Type="http://schemas.openxmlformats.org/officeDocument/2006/relationships/hyperlink" Target="http://www.centralbloodbank.org/" TargetMode="External"/><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gif"/><Relationship Id="rId19" Type="http://schemas.openxmlformats.org/officeDocument/2006/relationships/image" Target="../media/image16.png"/><Relationship Id="rId4" Type="http://schemas.openxmlformats.org/officeDocument/2006/relationships/hyperlink" Target="http://www.badhan.org/" TargetMode="External"/><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241"/>
          <p:cNvSpPr txBox="1">
            <a:spLocks noChangeArrowheads="1"/>
          </p:cNvSpPr>
          <p:nvPr/>
        </p:nvSpPr>
        <p:spPr bwMode="auto">
          <a:xfrm>
            <a:off x="881625" y="533400"/>
            <a:ext cx="31350974" cy="5714996"/>
          </a:xfrm>
          <a:prstGeom prst="rect">
            <a:avLst/>
          </a:prstGeom>
          <a:gradFill>
            <a:gsLst>
              <a:gs pos="0">
                <a:srgbClr val="800000"/>
              </a:gs>
              <a:gs pos="51000">
                <a:srgbClr val="B80000"/>
              </a:gs>
              <a:gs pos="99000">
                <a:srgbClr val="800000"/>
              </a:gs>
            </a:gsLst>
            <a:lin ang="5400000" scaled="0"/>
          </a:gradFill>
          <a:ln w="25400">
            <a:solidFill>
              <a:schemeClr val="bg1"/>
            </a:solid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36" name="Text Box 262"/>
          <p:cNvSpPr txBox="1">
            <a:spLocks noChangeArrowheads="1"/>
          </p:cNvSpPr>
          <p:nvPr/>
        </p:nvSpPr>
        <p:spPr bwMode="auto">
          <a:xfrm>
            <a:off x="6000750" y="1676400"/>
            <a:ext cx="20135850" cy="4174852"/>
          </a:xfrm>
          <a:prstGeom prst="rect">
            <a:avLst/>
          </a:prstGeom>
          <a:noFill/>
          <a:ln>
            <a:noFill/>
          </a:ln>
          <a:extLst/>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8800" b="1" dirty="0" smtClean="0">
              <a:solidFill>
                <a:schemeClr val="bg1"/>
              </a:solidFill>
              <a:latin typeface="Arial" pitchFamily="34" charset="0"/>
              <a:ea typeface="SimSun" pitchFamily="2" charset="-122"/>
              <a:cs typeface="Arial" pitchFamily="34" charset="0"/>
            </a:endParaRPr>
          </a:p>
          <a:p>
            <a:pPr algn="ctr"/>
            <a:r>
              <a:rPr lang="en-US" altLang="zh-CN" sz="8800" b="1" dirty="0" smtClean="0">
                <a:solidFill>
                  <a:schemeClr val="bg1"/>
                </a:solidFill>
                <a:latin typeface="Arial" pitchFamily="34" charset="0"/>
                <a:ea typeface="SimSun" pitchFamily="2" charset="-122"/>
                <a:cs typeface="Arial" pitchFamily="34" charset="0"/>
              </a:rPr>
              <a:t>    MIST BLOOD BANK</a:t>
            </a:r>
          </a:p>
          <a:p>
            <a:pPr algn="ctr"/>
            <a:r>
              <a:rPr lang="en-US" altLang="zh-CN" sz="4800" b="1" dirty="0" smtClean="0">
                <a:solidFill>
                  <a:schemeClr val="bg1"/>
                </a:solidFill>
                <a:latin typeface="Arial" pitchFamily="34" charset="0"/>
                <a:ea typeface="SimSun" pitchFamily="2" charset="-122"/>
                <a:cs typeface="Arial" pitchFamily="34" charset="0"/>
              </a:rPr>
              <a:t>         </a:t>
            </a:r>
            <a:r>
              <a:rPr lang="en-US" altLang="zh-CN" sz="4000" b="1" dirty="0" smtClean="0">
                <a:solidFill>
                  <a:schemeClr val="bg1"/>
                </a:solidFill>
                <a:latin typeface="Arial" pitchFamily="34" charset="0"/>
                <a:ea typeface="SimSun" pitchFamily="2" charset="-122"/>
                <a:cs typeface="Arial" pitchFamily="34" charset="0"/>
              </a:rPr>
              <a:t>Sanjana Srabanti , Hamim Mohammad Adal and Nawsheen Tarannum Promy</a:t>
            </a:r>
          </a:p>
          <a:p>
            <a:pPr algn="ctr"/>
            <a:r>
              <a:rPr lang="en-US" altLang="zh-CN" sz="4800" b="1" dirty="0" smtClean="0">
                <a:solidFill>
                  <a:schemeClr val="bg1"/>
                </a:solidFill>
                <a:latin typeface="Arial" pitchFamily="34" charset="0"/>
                <a:ea typeface="SimSun" pitchFamily="2" charset="-122"/>
                <a:cs typeface="Arial" pitchFamily="34" charset="0"/>
              </a:rPr>
              <a:t>        </a:t>
            </a:r>
            <a:r>
              <a:rPr lang="en-US" altLang="zh-CN" sz="4400" b="1" dirty="0" smtClean="0">
                <a:solidFill>
                  <a:schemeClr val="bg1"/>
                </a:solidFill>
                <a:latin typeface="Arial" pitchFamily="34" charset="0"/>
                <a:ea typeface="SimSun" pitchFamily="2" charset="-122"/>
                <a:cs typeface="Arial" pitchFamily="34" charset="0"/>
              </a:rPr>
              <a:t>DEPARTMENT </a:t>
            </a:r>
            <a:r>
              <a:rPr lang="en-US" altLang="zh-CN" sz="4400" b="1" dirty="0">
                <a:solidFill>
                  <a:schemeClr val="bg1"/>
                </a:solidFill>
                <a:latin typeface="Arial" pitchFamily="34" charset="0"/>
                <a:ea typeface="SimSun" pitchFamily="2" charset="-122"/>
                <a:cs typeface="Arial" pitchFamily="34" charset="0"/>
              </a:rPr>
              <a:t>OF COMPUTER SCIENCE AND ENGINEERING</a:t>
            </a:r>
          </a:p>
          <a:p>
            <a:pPr algn="ctr"/>
            <a:endParaRPr lang="en-US" altLang="zh-CN" sz="3600" b="1" dirty="0">
              <a:solidFill>
                <a:schemeClr val="bg1"/>
              </a:solidFill>
              <a:latin typeface="Arial" pitchFamily="34" charset="0"/>
              <a:ea typeface="SimSun" pitchFamily="2" charset="-122"/>
              <a:cs typeface="Arial" pitchFamily="34" charset="0"/>
            </a:endParaRPr>
          </a:p>
        </p:txBody>
      </p:sp>
      <p:sp>
        <p:nvSpPr>
          <p:cNvPr id="37" name="Text Box 242"/>
          <p:cNvSpPr txBox="1">
            <a:spLocks noChangeArrowheads="1"/>
          </p:cNvSpPr>
          <p:nvPr/>
        </p:nvSpPr>
        <p:spPr bwMode="auto">
          <a:xfrm>
            <a:off x="770505" y="7848600"/>
            <a:ext cx="8255794" cy="4339650"/>
          </a:xfrm>
          <a:prstGeom prst="rect">
            <a:avLst/>
          </a:prstGeom>
          <a:solidFill>
            <a:schemeClr val="bg1"/>
          </a:solidFill>
          <a:ln w="57150" cap="flat" cmpd="thinThick">
            <a:solidFill>
              <a:srgbClr val="C00000"/>
            </a:solidFill>
            <a:miter lim="800000"/>
          </a:ln>
          <a:effectLst>
            <a:outerShdw blurRad="50800" dist="50800" dir="5400000" algn="ctr" rotWithShape="0">
              <a:srgbClr val="000000"/>
            </a:outerShdw>
          </a:effectLst>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dirty="0" smtClean="0">
                <a:effectLst/>
                <a:latin typeface="Arial" pitchFamily="34" charset="0"/>
                <a:cs typeface="Arial" pitchFamily="34" charset="0"/>
              </a:rPr>
              <a:t>Looking </a:t>
            </a:r>
            <a:r>
              <a:rPr lang="en-US" dirty="0">
                <a:effectLst/>
                <a:latin typeface="Arial" pitchFamily="34" charset="0"/>
                <a:cs typeface="Arial" pitchFamily="34" charset="0"/>
              </a:rPr>
              <a:t>for the perfect blood donor with matching blood group becomes a very dreadful task in the very last moment. For that reason many Blood Bank Applications have made. Some are very efficient, some are not. The aim of these apps is that they will give the suffered people looking for blood access to all the available donors nearby. They also allow willing volunteers to register for donor ship so that people can find them easily when in need. Save time, save your close ones</a:t>
            </a:r>
            <a:r>
              <a:rPr lang="en-US" sz="2800" dirty="0" smtClean="0">
                <a:effectLst/>
                <a:latin typeface="Arial" pitchFamily="34" charset="0"/>
                <a:cs typeface="Arial" pitchFamily="34" charset="0"/>
              </a:rPr>
              <a:t>.</a:t>
            </a:r>
            <a:endParaRPr lang="en-US" sz="2800" dirty="0">
              <a:effectLst/>
              <a:latin typeface="Arial" pitchFamily="34" charset="0"/>
              <a:cs typeface="Arial" pitchFamily="34" charset="0"/>
            </a:endParaRPr>
          </a:p>
        </p:txBody>
      </p:sp>
      <p:sp>
        <p:nvSpPr>
          <p:cNvPr id="38" name="Text Box 247"/>
          <p:cNvSpPr txBox="1">
            <a:spLocks noChangeArrowheads="1"/>
          </p:cNvSpPr>
          <p:nvPr/>
        </p:nvSpPr>
        <p:spPr bwMode="auto">
          <a:xfrm>
            <a:off x="857250" y="18821400"/>
            <a:ext cx="8286750" cy="4339650"/>
          </a:xfrm>
          <a:prstGeom prst="rect">
            <a:avLst/>
          </a:prstGeom>
          <a:solidFill>
            <a:schemeClr val="bg1"/>
          </a:solidFill>
          <a:ln w="57150" cmpd="thinThick">
            <a:solidFill>
              <a:srgbClr val="C00000"/>
            </a:solidFill>
            <a:miter lim="800000"/>
          </a:ln>
          <a:extLst/>
        </p:spPr>
        <p:txBody>
          <a:bodyPr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571500" indent="-571500">
              <a:buFont typeface="Arial" pitchFamily="34" charset="0"/>
              <a:buChar char="•"/>
            </a:pPr>
            <a:r>
              <a:rPr lang="en-US" dirty="0" smtClean="0">
                <a:effectLst/>
                <a:latin typeface="Arial" pitchFamily="34" charset="0"/>
                <a:cs typeface="Arial" pitchFamily="34" charset="0"/>
              </a:rPr>
              <a:t>The </a:t>
            </a:r>
            <a:r>
              <a:rPr lang="en-US" dirty="0">
                <a:effectLst/>
                <a:latin typeface="Arial" pitchFamily="34" charset="0"/>
                <a:cs typeface="Arial" pitchFamily="34" charset="0"/>
              </a:rPr>
              <a:t>blood bank application’s purpose is to meet the challenging requirement of modern day blood to efficiently collect blood during emergency.</a:t>
            </a:r>
          </a:p>
          <a:p>
            <a:pPr marL="571500" indent="-571500">
              <a:buFont typeface="Arial" pitchFamily="34" charset="0"/>
              <a:buChar char="•"/>
            </a:pPr>
            <a:r>
              <a:rPr lang="en-US" dirty="0" smtClean="0">
                <a:effectLst/>
                <a:latin typeface="Arial" pitchFamily="34" charset="0"/>
                <a:cs typeface="Arial" pitchFamily="34" charset="0"/>
              </a:rPr>
              <a:t> </a:t>
            </a:r>
            <a:r>
              <a:rPr lang="en-US" dirty="0">
                <a:effectLst/>
                <a:latin typeface="Arial" pitchFamily="34" charset="0"/>
                <a:cs typeface="Arial" pitchFamily="34" charset="0"/>
              </a:rPr>
              <a:t>It aims at bringing the donor under one roof so that user can find them easily without any waste of time.</a:t>
            </a:r>
          </a:p>
          <a:p>
            <a:pPr marL="571500" indent="-571500">
              <a:buFont typeface="Arial" pitchFamily="34" charset="0"/>
              <a:buChar char="•"/>
            </a:pPr>
            <a:r>
              <a:rPr lang="en-US" dirty="0" smtClean="0">
                <a:effectLst/>
                <a:latin typeface="Arial" pitchFamily="34" charset="0"/>
                <a:cs typeface="Arial" pitchFamily="34" charset="0"/>
              </a:rPr>
              <a:t> </a:t>
            </a:r>
            <a:r>
              <a:rPr lang="en-US" dirty="0">
                <a:effectLst/>
                <a:latin typeface="Arial" pitchFamily="34" charset="0"/>
                <a:cs typeface="Arial" pitchFamily="34" charset="0"/>
              </a:rPr>
              <a:t>User can also get informed about the availability of stored blood and blood components in various hospitals.</a:t>
            </a:r>
          </a:p>
          <a:p>
            <a:pPr marL="571500" indent="-571500">
              <a:buFont typeface="Arial" pitchFamily="34" charset="0"/>
              <a:buChar char="•"/>
            </a:pPr>
            <a:r>
              <a:rPr lang="en-US" dirty="0" smtClean="0">
                <a:effectLst/>
                <a:latin typeface="Arial" pitchFamily="34" charset="0"/>
                <a:cs typeface="Arial" pitchFamily="34" charset="0"/>
              </a:rPr>
              <a:t> </a:t>
            </a:r>
            <a:r>
              <a:rPr lang="en-US" dirty="0">
                <a:effectLst/>
                <a:latin typeface="Arial" pitchFamily="34" charset="0"/>
                <a:cs typeface="Arial" pitchFamily="34" charset="0"/>
              </a:rPr>
              <a:t>Users can get </a:t>
            </a:r>
            <a:r>
              <a:rPr lang="en-US" dirty="0" smtClean="0">
                <a:effectLst/>
                <a:latin typeface="Arial" pitchFamily="34" charset="0"/>
                <a:cs typeface="Arial" pitchFamily="34" charset="0"/>
              </a:rPr>
              <a:t>information </a:t>
            </a:r>
            <a:r>
              <a:rPr lang="en-US" dirty="0">
                <a:effectLst/>
                <a:latin typeface="Arial" pitchFamily="34" charset="0"/>
                <a:cs typeface="Arial" pitchFamily="34" charset="0"/>
              </a:rPr>
              <a:t>about donors and the hospitals located nearby their location and can contact them by the numbers provided in the application.</a:t>
            </a:r>
          </a:p>
        </p:txBody>
      </p:sp>
      <p:grpSp>
        <p:nvGrpSpPr>
          <p:cNvPr id="39" name="Group 38"/>
          <p:cNvGrpSpPr/>
          <p:nvPr/>
        </p:nvGrpSpPr>
        <p:grpSpPr>
          <a:xfrm>
            <a:off x="812006" y="7216928"/>
            <a:ext cx="8255794" cy="660962"/>
            <a:chOff x="1066799" y="6015310"/>
            <a:chExt cx="11007725" cy="495721"/>
          </a:xfrm>
        </p:grpSpPr>
        <p:sp>
          <p:nvSpPr>
            <p:cNvPr id="40" name="Text Box 248"/>
            <p:cNvSpPr txBox="1">
              <a:spLocks noChangeArrowheads="1"/>
            </p:cNvSpPr>
            <p:nvPr/>
          </p:nvSpPr>
          <p:spPr bwMode="auto">
            <a:xfrm>
              <a:off x="1066799" y="6015310"/>
              <a:ext cx="11007725" cy="484748"/>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72450"/>
              <a:ext cx="10805886" cy="438581"/>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Arial" pitchFamily="34" charset="0"/>
                  <a:ea typeface="SimSun" pitchFamily="2" charset="-122"/>
                  <a:cs typeface="Arial" pitchFamily="34" charset="0"/>
                </a:rPr>
                <a:t>ABSTRACT</a:t>
              </a:r>
              <a:endParaRPr lang="en-US" altLang="zh-CN" sz="3200" b="1" dirty="0">
                <a:solidFill>
                  <a:schemeClr val="bg1"/>
                </a:solidFill>
                <a:latin typeface="Arial" pitchFamily="34" charset="0"/>
                <a:ea typeface="SimSun" pitchFamily="2" charset="-122"/>
                <a:cs typeface="Arial" pitchFamily="34" charset="0"/>
              </a:endParaRPr>
            </a:p>
          </p:txBody>
        </p:sp>
      </p:grpSp>
      <p:grpSp>
        <p:nvGrpSpPr>
          <p:cNvPr id="42" name="Group 41"/>
          <p:cNvGrpSpPr/>
          <p:nvPr/>
        </p:nvGrpSpPr>
        <p:grpSpPr>
          <a:xfrm>
            <a:off x="838200" y="18059400"/>
            <a:ext cx="8291390" cy="794359"/>
            <a:chOff x="1066799" y="5958162"/>
            <a:chExt cx="11007725" cy="484748"/>
          </a:xfrm>
        </p:grpSpPr>
        <p:sp>
          <p:nvSpPr>
            <p:cNvPr id="43" name="Text Box 248"/>
            <p:cNvSpPr txBox="1">
              <a:spLocks noChangeArrowheads="1"/>
            </p:cNvSpPr>
            <p:nvPr/>
          </p:nvSpPr>
          <p:spPr bwMode="auto">
            <a:xfrm>
              <a:off x="1066799" y="5958162"/>
              <a:ext cx="11007725" cy="484748"/>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5" y="6046588"/>
              <a:ext cx="10805886" cy="356852"/>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Lucida Sans" pitchFamily="34" charset="0"/>
                  <a:ea typeface="SimSun" pitchFamily="2" charset="-122"/>
                  <a:cs typeface="Lucida Sans" pitchFamily="34" charset="0"/>
                </a:rPr>
                <a:t>OBJECTIVES</a:t>
              </a:r>
              <a:endParaRPr lang="en-US" altLang="zh-CN" sz="3200" b="1" dirty="0">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838200" y="24460200"/>
            <a:ext cx="8382000" cy="6924973"/>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buFont typeface="Arial" pitchFamily="34" charset="0"/>
              <a:buChar char="•"/>
            </a:pPr>
            <a:r>
              <a:rPr lang="en-US" b="1" dirty="0" smtClean="0">
                <a:solidFill>
                  <a:srgbClr val="C00000"/>
                </a:solidFill>
                <a:effectLst/>
                <a:latin typeface="Arial" pitchFamily="34" charset="0"/>
                <a:cs typeface="Arial" pitchFamily="34" charset="0"/>
              </a:rPr>
              <a:t>Search </a:t>
            </a:r>
            <a:r>
              <a:rPr lang="en-US" b="1" dirty="0">
                <a:solidFill>
                  <a:srgbClr val="C00000"/>
                </a:solidFill>
                <a:effectLst/>
                <a:latin typeface="Arial" pitchFamily="34" charset="0"/>
                <a:cs typeface="Arial" pitchFamily="34" charset="0"/>
              </a:rPr>
              <a:t>Option:</a:t>
            </a:r>
            <a:endParaRPr lang="en-US" dirty="0">
              <a:solidFill>
                <a:srgbClr val="C00000"/>
              </a:solidFill>
              <a:effectLst/>
              <a:latin typeface="Arial" pitchFamily="34" charset="0"/>
              <a:cs typeface="Arial" pitchFamily="34" charset="0"/>
            </a:endParaRPr>
          </a:p>
          <a:p>
            <a:r>
              <a:rPr lang="en-US" dirty="0" smtClean="0">
                <a:effectLst/>
                <a:latin typeface="Arial" pitchFamily="34" charset="0"/>
                <a:cs typeface="Arial" pitchFamily="34" charset="0"/>
              </a:rPr>
              <a:t>There </a:t>
            </a:r>
            <a:r>
              <a:rPr lang="en-US" dirty="0">
                <a:effectLst/>
                <a:latin typeface="Arial" pitchFamily="34" charset="0"/>
                <a:cs typeface="Arial" pitchFamily="34" charset="0"/>
              </a:rPr>
              <a:t>will be a search option in case of searching the types of blood and also </a:t>
            </a:r>
            <a:r>
              <a:rPr lang="en-US" dirty="0" smtClean="0">
                <a:effectLst/>
                <a:latin typeface="Arial" pitchFamily="34" charset="0"/>
                <a:cs typeface="Arial" pitchFamily="34" charset="0"/>
              </a:rPr>
              <a:t>      for </a:t>
            </a:r>
            <a:r>
              <a:rPr lang="en-US" dirty="0">
                <a:effectLst/>
                <a:latin typeface="Arial" pitchFamily="34" charset="0"/>
                <a:cs typeface="Arial" pitchFamily="34" charset="0"/>
              </a:rPr>
              <a:t>the availability of blood in various hospitals. User also can search for donors.</a:t>
            </a:r>
          </a:p>
          <a:p>
            <a:pPr marL="457200" indent="-457200">
              <a:buFont typeface="Arial" pitchFamily="34" charset="0"/>
              <a:buChar char="•"/>
            </a:pPr>
            <a:r>
              <a:rPr lang="en-US" b="1" dirty="0" smtClean="0">
                <a:solidFill>
                  <a:srgbClr val="C00000"/>
                </a:solidFill>
                <a:effectLst/>
                <a:latin typeface="Arial" pitchFamily="34" charset="0"/>
                <a:cs typeface="Arial" pitchFamily="34" charset="0"/>
              </a:rPr>
              <a:t>How </a:t>
            </a:r>
            <a:r>
              <a:rPr lang="en-US" b="1" dirty="0">
                <a:solidFill>
                  <a:srgbClr val="C00000"/>
                </a:solidFill>
                <a:effectLst/>
                <a:latin typeface="Arial" pitchFamily="34" charset="0"/>
                <a:cs typeface="Arial" pitchFamily="34" charset="0"/>
              </a:rPr>
              <a:t>to become a donor:</a:t>
            </a:r>
            <a:endParaRPr lang="en-US" dirty="0">
              <a:solidFill>
                <a:srgbClr val="C00000"/>
              </a:solidFill>
              <a:effectLst/>
              <a:latin typeface="Arial" pitchFamily="34" charset="0"/>
              <a:cs typeface="Arial" pitchFamily="34" charset="0"/>
            </a:endParaRPr>
          </a:p>
          <a:p>
            <a:r>
              <a:rPr lang="en-US" dirty="0">
                <a:effectLst/>
                <a:latin typeface="Arial" pitchFamily="34" charset="0"/>
                <a:cs typeface="Arial" pitchFamily="34" charset="0"/>
              </a:rPr>
              <a:t>There will be a donor registration form. If anyone wants to be a donor he/she has to fill up and submit the form</a:t>
            </a:r>
            <a:r>
              <a:rPr lang="en-US" dirty="0" smtClean="0">
                <a:effectLst/>
                <a:latin typeface="Arial" pitchFamily="34" charset="0"/>
                <a:cs typeface="Arial" pitchFamily="34" charset="0"/>
              </a:rPr>
              <a:t>.</a:t>
            </a:r>
            <a:endParaRPr lang="en-US" dirty="0">
              <a:effectLst/>
              <a:latin typeface="Arial" pitchFamily="34" charset="0"/>
              <a:cs typeface="Arial" pitchFamily="34" charset="0"/>
            </a:endParaRPr>
          </a:p>
          <a:p>
            <a:pPr marL="571500" indent="-571500">
              <a:buFont typeface="Arial" pitchFamily="34" charset="0"/>
              <a:buChar char="•"/>
            </a:pPr>
            <a:r>
              <a:rPr lang="en-US" b="1" dirty="0" smtClean="0">
                <a:solidFill>
                  <a:srgbClr val="C00000"/>
                </a:solidFill>
                <a:effectLst/>
                <a:latin typeface="Arial" pitchFamily="34" charset="0"/>
                <a:cs typeface="Arial" pitchFamily="34" charset="0"/>
              </a:rPr>
              <a:t>Donor </a:t>
            </a:r>
            <a:r>
              <a:rPr lang="en-US" b="1" dirty="0">
                <a:solidFill>
                  <a:srgbClr val="C00000"/>
                </a:solidFill>
                <a:effectLst/>
                <a:latin typeface="Arial" pitchFamily="34" charset="0"/>
                <a:cs typeface="Arial" pitchFamily="34" charset="0"/>
              </a:rPr>
              <a:t>List</a:t>
            </a:r>
            <a:r>
              <a:rPr lang="en-US" b="1" dirty="0">
                <a:effectLst/>
                <a:latin typeface="Arial" pitchFamily="34" charset="0"/>
                <a:cs typeface="Arial" pitchFamily="34" charset="0"/>
              </a:rPr>
              <a:t>:</a:t>
            </a:r>
            <a:endParaRPr lang="en-US" dirty="0">
              <a:effectLst/>
              <a:latin typeface="Arial" pitchFamily="34" charset="0"/>
              <a:cs typeface="Arial" pitchFamily="34" charset="0"/>
            </a:endParaRPr>
          </a:p>
          <a:p>
            <a:r>
              <a:rPr lang="en-US" dirty="0">
                <a:effectLst/>
                <a:latin typeface="Arial" pitchFamily="34" charset="0"/>
                <a:cs typeface="Arial" pitchFamily="34" charset="0"/>
              </a:rPr>
              <a:t>There will be a list of registered donors. Users can see the donors name, blood group, contact number, email id and area.</a:t>
            </a:r>
          </a:p>
          <a:p>
            <a:pPr marL="571500" indent="-571500">
              <a:buFont typeface="Arial" pitchFamily="34" charset="0"/>
              <a:buChar char="•"/>
            </a:pPr>
            <a:r>
              <a:rPr lang="en-US" b="1" dirty="0" smtClean="0">
                <a:solidFill>
                  <a:srgbClr val="C00000"/>
                </a:solidFill>
                <a:effectLst/>
                <a:latin typeface="Arial" pitchFamily="34" charset="0"/>
                <a:cs typeface="Arial" pitchFamily="34" charset="0"/>
              </a:rPr>
              <a:t>Blood </a:t>
            </a:r>
            <a:r>
              <a:rPr lang="en-US" b="1" dirty="0">
                <a:solidFill>
                  <a:srgbClr val="C00000"/>
                </a:solidFill>
                <a:effectLst/>
                <a:latin typeface="Arial" pitchFamily="34" charset="0"/>
                <a:cs typeface="Arial" pitchFamily="34" charset="0"/>
              </a:rPr>
              <a:t>available in the hospitals:</a:t>
            </a:r>
            <a:endParaRPr lang="en-US" dirty="0">
              <a:solidFill>
                <a:srgbClr val="C00000"/>
              </a:solidFill>
              <a:effectLst/>
              <a:latin typeface="Arial" pitchFamily="34" charset="0"/>
              <a:cs typeface="Arial" pitchFamily="34" charset="0"/>
            </a:endParaRPr>
          </a:p>
          <a:p>
            <a:r>
              <a:rPr lang="en-US" dirty="0">
                <a:effectLst/>
                <a:latin typeface="Arial" pitchFamily="34" charset="0"/>
                <a:cs typeface="Arial" pitchFamily="34" charset="0"/>
              </a:rPr>
              <a:t>Users can see the availability of different types of blood in various hospitals.</a:t>
            </a:r>
          </a:p>
          <a:p>
            <a:pPr marL="571500" indent="-571500">
              <a:buFont typeface="Arial" pitchFamily="34" charset="0"/>
              <a:buChar char="•"/>
            </a:pPr>
            <a:r>
              <a:rPr lang="en-US" b="1" dirty="0" smtClean="0">
                <a:solidFill>
                  <a:srgbClr val="C00000"/>
                </a:solidFill>
                <a:effectLst/>
                <a:latin typeface="Arial" pitchFamily="34" charset="0"/>
                <a:cs typeface="Arial" pitchFamily="34" charset="0"/>
              </a:rPr>
              <a:t>Calling Option</a:t>
            </a:r>
            <a:r>
              <a:rPr lang="en-US" b="1" dirty="0" smtClean="0">
                <a:effectLst/>
                <a:latin typeface="Arial" pitchFamily="34" charset="0"/>
                <a:cs typeface="Arial" pitchFamily="34" charset="0"/>
              </a:rPr>
              <a:t>:</a:t>
            </a:r>
          </a:p>
          <a:p>
            <a:r>
              <a:rPr lang="en-US" dirty="0" smtClean="0">
                <a:effectLst/>
                <a:latin typeface="Arial" pitchFamily="34" charset="0"/>
                <a:cs typeface="Arial" pitchFamily="34" charset="0"/>
              </a:rPr>
              <a:t>User can call the donor through our app.</a:t>
            </a:r>
          </a:p>
          <a:p>
            <a:pPr marL="457200" indent="-457200">
              <a:buFont typeface="Arial" pitchFamily="34" charset="0"/>
              <a:buChar char="•"/>
            </a:pPr>
            <a:r>
              <a:rPr lang="en-US" b="1" dirty="0" smtClean="0">
                <a:solidFill>
                  <a:srgbClr val="C00000"/>
                </a:solidFill>
                <a:effectLst/>
                <a:latin typeface="Arial" pitchFamily="34" charset="0"/>
                <a:cs typeface="Arial" pitchFamily="34" charset="0"/>
              </a:rPr>
              <a:t>Map Allocation:</a:t>
            </a:r>
          </a:p>
          <a:p>
            <a:r>
              <a:rPr lang="en-US" dirty="0" smtClean="0">
                <a:effectLst/>
                <a:latin typeface="Arial" pitchFamily="34" charset="0"/>
                <a:cs typeface="Arial" pitchFamily="34" charset="0"/>
              </a:rPr>
              <a:t>User can see the location of donor and hospital.</a:t>
            </a:r>
          </a:p>
        </p:txBody>
      </p:sp>
      <p:sp>
        <p:nvSpPr>
          <p:cNvPr id="48" name="Text Box 261"/>
          <p:cNvSpPr txBox="1">
            <a:spLocks noChangeArrowheads="1"/>
          </p:cNvSpPr>
          <p:nvPr/>
        </p:nvSpPr>
        <p:spPr bwMode="auto">
          <a:xfrm>
            <a:off x="9948995" y="7935247"/>
            <a:ext cx="12869559" cy="3231654"/>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itchFamily="34" charset="0"/>
              <a:buChar char="•"/>
            </a:pPr>
            <a:r>
              <a:rPr lang="en-US" dirty="0" smtClean="0">
                <a:effectLst/>
                <a:latin typeface="Arial" pitchFamily="34" charset="0"/>
                <a:cs typeface="Arial" pitchFamily="34" charset="0"/>
              </a:rPr>
              <a:t>User has to create an account.</a:t>
            </a:r>
          </a:p>
          <a:p>
            <a:pPr marL="342900" indent="-342900">
              <a:buFont typeface="Arial" pitchFamily="34" charset="0"/>
              <a:buChar char="•"/>
            </a:pPr>
            <a:r>
              <a:rPr lang="en-US" dirty="0" smtClean="0">
                <a:effectLst/>
                <a:latin typeface="Arial" pitchFamily="34" charset="0"/>
                <a:cs typeface="Arial" pitchFamily="34" charset="0"/>
              </a:rPr>
              <a:t>All the requirements of a donor is saved in the database after the submission of the registration form.</a:t>
            </a:r>
          </a:p>
          <a:p>
            <a:pPr marL="342900" indent="-342900">
              <a:buFont typeface="Arial" pitchFamily="34" charset="0"/>
              <a:buChar char="•"/>
            </a:pPr>
            <a:r>
              <a:rPr lang="en-US" dirty="0" smtClean="0">
                <a:effectLst/>
                <a:latin typeface="Arial" pitchFamily="34" charset="0"/>
                <a:cs typeface="Arial" pitchFamily="34" charset="0"/>
              </a:rPr>
              <a:t>User can see the </a:t>
            </a:r>
            <a:r>
              <a:rPr lang="en-US" dirty="0">
                <a:effectLst/>
                <a:latin typeface="Arial" pitchFamily="34" charset="0"/>
                <a:cs typeface="Arial" pitchFamily="34" charset="0"/>
              </a:rPr>
              <a:t>h</a:t>
            </a:r>
            <a:r>
              <a:rPr lang="en-US" dirty="0" smtClean="0">
                <a:effectLst/>
                <a:latin typeface="Arial" pitchFamily="34" charset="0"/>
                <a:cs typeface="Arial" pitchFamily="34" charset="0"/>
              </a:rPr>
              <a:t>ospital list and registered donor list.</a:t>
            </a:r>
          </a:p>
          <a:p>
            <a:pPr marL="342900" indent="-342900">
              <a:buFont typeface="Arial" pitchFamily="34" charset="0"/>
              <a:buChar char="•"/>
            </a:pPr>
            <a:r>
              <a:rPr lang="en-US" dirty="0" smtClean="0">
                <a:effectLst/>
                <a:latin typeface="Arial" pitchFamily="34" charset="0"/>
                <a:cs typeface="Arial" pitchFamily="34" charset="0"/>
              </a:rPr>
              <a:t>User can search the donor area wise and blood group wise.</a:t>
            </a:r>
          </a:p>
          <a:p>
            <a:pPr marL="342900" indent="-342900">
              <a:buFont typeface="Arial" pitchFamily="34" charset="0"/>
              <a:buChar char="•"/>
            </a:pPr>
            <a:r>
              <a:rPr lang="en-US" dirty="0" smtClean="0">
                <a:effectLst/>
                <a:latin typeface="Arial" pitchFamily="34" charset="0"/>
                <a:cs typeface="Arial" pitchFamily="34" charset="0"/>
              </a:rPr>
              <a:t>User can directly call the required donor through this app.</a:t>
            </a:r>
          </a:p>
          <a:p>
            <a:pPr marL="342900" indent="-342900">
              <a:buFont typeface="Arial" pitchFamily="34" charset="0"/>
              <a:buChar char="•"/>
            </a:pPr>
            <a:r>
              <a:rPr lang="en-US" dirty="0" smtClean="0">
                <a:effectLst/>
                <a:latin typeface="Arial" pitchFamily="34" charset="0"/>
                <a:cs typeface="Arial" pitchFamily="34" charset="0"/>
              </a:rPr>
              <a:t>User can see the donor’s location through the map.</a:t>
            </a:r>
          </a:p>
          <a:p>
            <a:r>
              <a:rPr lang="en-US" dirty="0" smtClean="0">
                <a:effectLst/>
                <a:latin typeface="Arial" pitchFamily="34" charset="0"/>
                <a:cs typeface="Arial" pitchFamily="34" charset="0"/>
              </a:rPr>
              <a:t>All this things can also be done through our web.</a:t>
            </a:r>
          </a:p>
        </p:txBody>
      </p:sp>
      <p:grpSp>
        <p:nvGrpSpPr>
          <p:cNvPr id="49" name="Group 48"/>
          <p:cNvGrpSpPr/>
          <p:nvPr/>
        </p:nvGrpSpPr>
        <p:grpSpPr>
          <a:xfrm>
            <a:off x="857250" y="23794376"/>
            <a:ext cx="8247965" cy="697834"/>
            <a:chOff x="1078006" y="5958165"/>
            <a:chExt cx="11067518" cy="571497"/>
          </a:xfrm>
        </p:grpSpPr>
        <p:sp>
          <p:nvSpPr>
            <p:cNvPr id="50" name="Text Box 248"/>
            <p:cNvSpPr txBox="1">
              <a:spLocks noChangeArrowheads="1"/>
            </p:cNvSpPr>
            <p:nvPr/>
          </p:nvSpPr>
          <p:spPr bwMode="auto">
            <a:xfrm>
              <a:off x="1078006" y="5958165"/>
              <a:ext cx="11067518" cy="571497"/>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66411" y="6042959"/>
              <a:ext cx="10911417" cy="438581"/>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Arial" pitchFamily="34" charset="0"/>
                  <a:ea typeface="SimSun" pitchFamily="2" charset="-122"/>
                  <a:cs typeface="Arial" pitchFamily="34" charset="0"/>
                </a:rPr>
                <a:t>FEATURES</a:t>
              </a:r>
              <a:endParaRPr lang="en-US" altLang="zh-CN" sz="3200" b="1" dirty="0">
                <a:solidFill>
                  <a:schemeClr val="bg1"/>
                </a:solidFill>
                <a:latin typeface="Arial" pitchFamily="34" charset="0"/>
                <a:ea typeface="SimSun" pitchFamily="2" charset="-122"/>
                <a:cs typeface="Arial" pitchFamily="34" charset="0"/>
              </a:endParaRPr>
            </a:p>
          </p:txBody>
        </p:sp>
      </p:grpSp>
      <p:sp>
        <p:nvSpPr>
          <p:cNvPr id="54" name="Text Box 245"/>
          <p:cNvSpPr txBox="1">
            <a:spLocks noChangeArrowheads="1"/>
          </p:cNvSpPr>
          <p:nvPr/>
        </p:nvSpPr>
        <p:spPr bwMode="auto">
          <a:xfrm>
            <a:off x="23988151" y="40462200"/>
            <a:ext cx="8168249" cy="1606594"/>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AutoNum type="arabicPeriod"/>
            </a:pPr>
            <a:r>
              <a:rPr lang="en-US" dirty="0" smtClean="0">
                <a:effectLst/>
                <a:latin typeface="Arial" pitchFamily="34" charset="0"/>
                <a:cs typeface="Arial" pitchFamily="34" charset="0"/>
                <a:hlinkClick r:id="rId3"/>
              </a:rPr>
              <a:t>http</a:t>
            </a:r>
            <a:r>
              <a:rPr lang="en-US" dirty="0">
                <a:effectLst/>
                <a:latin typeface="Arial" pitchFamily="34" charset="0"/>
                <a:cs typeface="Arial" pitchFamily="34" charset="0"/>
                <a:hlinkClick r:id="rId3"/>
              </a:rPr>
              <a:t>://</a:t>
            </a:r>
            <a:r>
              <a:rPr lang="en-US" dirty="0" smtClean="0">
                <a:effectLst/>
                <a:latin typeface="Arial" pitchFamily="34" charset="0"/>
                <a:cs typeface="Arial" pitchFamily="34" charset="0"/>
                <a:hlinkClick r:id="rId3"/>
              </a:rPr>
              <a:t>www.redcross.org/m/mobile-apps/eula</a:t>
            </a:r>
            <a:endParaRPr lang="en-US" dirty="0">
              <a:effectLst/>
              <a:latin typeface="Arial" pitchFamily="34" charset="0"/>
              <a:cs typeface="Arial" pitchFamily="34" charset="0"/>
            </a:endParaRPr>
          </a:p>
          <a:p>
            <a:pPr>
              <a:lnSpc>
                <a:spcPct val="120000"/>
              </a:lnSpc>
              <a:buFontTx/>
              <a:buAutoNum type="arabicPeriod"/>
            </a:pPr>
            <a:r>
              <a:rPr lang="en-US" dirty="0" smtClean="0">
                <a:effectLst/>
                <a:latin typeface="Arial" pitchFamily="34" charset="0"/>
                <a:cs typeface="Arial" pitchFamily="34" charset="0"/>
                <a:hlinkClick r:id="rId4"/>
              </a:rPr>
              <a:t>http</a:t>
            </a:r>
            <a:r>
              <a:rPr lang="en-US" dirty="0">
                <a:effectLst/>
                <a:latin typeface="Arial" pitchFamily="34" charset="0"/>
                <a:cs typeface="Arial" pitchFamily="34" charset="0"/>
                <a:hlinkClick r:id="rId4"/>
              </a:rPr>
              <a:t>://</a:t>
            </a:r>
            <a:r>
              <a:rPr lang="en-US" dirty="0" smtClean="0">
                <a:effectLst/>
                <a:latin typeface="Arial" pitchFamily="34" charset="0"/>
                <a:cs typeface="Arial" pitchFamily="34" charset="0"/>
                <a:hlinkClick r:id="rId4"/>
              </a:rPr>
              <a:t>www.badhan.org</a:t>
            </a:r>
            <a:endParaRPr lang="en-US" dirty="0" smtClean="0">
              <a:effectLst/>
              <a:latin typeface="Arial" pitchFamily="34" charset="0"/>
              <a:cs typeface="Arial" pitchFamily="34" charset="0"/>
            </a:endParaRPr>
          </a:p>
          <a:p>
            <a:pPr>
              <a:lnSpc>
                <a:spcPct val="120000"/>
              </a:lnSpc>
              <a:buFontTx/>
              <a:buAutoNum type="arabicPeriod"/>
            </a:pPr>
            <a:r>
              <a:rPr lang="en-US" dirty="0">
                <a:effectLst/>
                <a:latin typeface="Arial" pitchFamily="34" charset="0"/>
                <a:cs typeface="Arial" pitchFamily="34" charset="0"/>
                <a:hlinkClick r:id="rId5"/>
              </a:rPr>
              <a:t>http://</a:t>
            </a:r>
            <a:r>
              <a:rPr lang="en-US" dirty="0" smtClean="0">
                <a:effectLst/>
                <a:latin typeface="Arial" pitchFamily="34" charset="0"/>
                <a:cs typeface="Arial" pitchFamily="34" charset="0"/>
                <a:hlinkClick r:id="rId5"/>
              </a:rPr>
              <a:t>www.centralbloodbank.org</a:t>
            </a:r>
            <a:endParaRPr lang="en-US" dirty="0" smtClean="0">
              <a:effectLst/>
              <a:latin typeface="Arial" pitchFamily="34" charset="0"/>
              <a:cs typeface="Arial" pitchFamily="34" charset="0"/>
            </a:endParaRPr>
          </a:p>
        </p:txBody>
      </p:sp>
      <p:sp>
        <p:nvSpPr>
          <p:cNvPr id="55" name="Text Box 246"/>
          <p:cNvSpPr txBox="1">
            <a:spLocks noChangeArrowheads="1"/>
          </p:cNvSpPr>
          <p:nvPr/>
        </p:nvSpPr>
        <p:spPr bwMode="auto">
          <a:xfrm>
            <a:off x="24128645" y="29413200"/>
            <a:ext cx="8130149" cy="2123658"/>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r>
              <a:rPr lang="en-US" dirty="0" smtClean="0">
                <a:effectLst/>
                <a:latin typeface="Arial" pitchFamily="34" charset="0"/>
                <a:cs typeface="Arial" pitchFamily="34" charset="0"/>
              </a:rPr>
              <a:t>     The conclusion </a:t>
            </a:r>
            <a:r>
              <a:rPr lang="en-US" dirty="0">
                <a:effectLst/>
                <a:latin typeface="Arial" pitchFamily="34" charset="0"/>
                <a:cs typeface="Arial" pitchFamily="34" charset="0"/>
              </a:rPr>
              <a:t>is that the system which will help in better interaction between the blood receivers and the blood donors and also with the hospitals that store blood. This application will encourage donors to donate blood. Blood donation is our human duty. </a:t>
            </a:r>
            <a:endParaRPr lang="en-US" altLang="zh-CN" dirty="0">
              <a:ea typeface="SimSun" pitchFamily="2" charset="-122"/>
            </a:endParaRPr>
          </a:p>
        </p:txBody>
      </p:sp>
      <p:sp>
        <p:nvSpPr>
          <p:cNvPr id="57" name="Text Box 263"/>
          <p:cNvSpPr txBox="1">
            <a:spLocks noChangeArrowheads="1"/>
          </p:cNvSpPr>
          <p:nvPr/>
        </p:nvSpPr>
        <p:spPr bwMode="auto">
          <a:xfrm>
            <a:off x="24014114" y="24685347"/>
            <a:ext cx="8180155" cy="3508653"/>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lnSpc>
                <a:spcPct val="125000"/>
              </a:lnSpc>
              <a:buFont typeface="Arial" pitchFamily="34" charset="0"/>
              <a:buChar char="•"/>
            </a:pPr>
            <a:r>
              <a:rPr lang="en-US" altLang="zh-CN" dirty="0" smtClean="0">
                <a:effectLst/>
                <a:latin typeface="Arial" pitchFamily="34" charset="0"/>
                <a:ea typeface="SimSun" pitchFamily="2" charset="-122"/>
                <a:cs typeface="Arial" pitchFamily="34" charset="0"/>
              </a:rPr>
              <a:t>Donor can get notification when they are again suitable after 3 months later giving previous time blood.</a:t>
            </a:r>
          </a:p>
          <a:p>
            <a:pPr marL="457200" indent="-457200">
              <a:lnSpc>
                <a:spcPct val="125000"/>
              </a:lnSpc>
              <a:buFont typeface="Arial" pitchFamily="34" charset="0"/>
              <a:buChar char="•"/>
            </a:pPr>
            <a:r>
              <a:rPr lang="en-US" altLang="zh-CN" dirty="0" smtClean="0">
                <a:effectLst/>
                <a:latin typeface="Arial" pitchFamily="34" charset="0"/>
                <a:ea typeface="SimSun" pitchFamily="2" charset="-122"/>
                <a:cs typeface="Arial" pitchFamily="34" charset="0"/>
              </a:rPr>
              <a:t>Activate - deactivate button will be added for donor.</a:t>
            </a:r>
          </a:p>
          <a:p>
            <a:pPr marL="457200" indent="-457200">
              <a:lnSpc>
                <a:spcPct val="125000"/>
              </a:lnSpc>
              <a:buFont typeface="Arial" pitchFamily="34" charset="0"/>
              <a:buChar char="•"/>
            </a:pPr>
            <a:r>
              <a:rPr lang="en-US" altLang="zh-CN" dirty="0" smtClean="0">
                <a:effectLst/>
                <a:latin typeface="Arial" pitchFamily="34" charset="0"/>
                <a:ea typeface="SimSun" pitchFamily="2" charset="-122"/>
                <a:cs typeface="Arial" pitchFamily="34" charset="0"/>
              </a:rPr>
              <a:t>Direct communication between users and doctors through email.</a:t>
            </a:r>
          </a:p>
          <a:p>
            <a:pPr marL="457200" indent="-457200">
              <a:lnSpc>
                <a:spcPct val="125000"/>
              </a:lnSpc>
              <a:buFont typeface="Arial" pitchFamily="34" charset="0"/>
              <a:buChar char="•"/>
            </a:pPr>
            <a:r>
              <a:rPr lang="en-US" altLang="zh-CN" dirty="0" smtClean="0">
                <a:effectLst/>
                <a:latin typeface="Arial" pitchFamily="34" charset="0"/>
                <a:ea typeface="SimSun" pitchFamily="2" charset="-122"/>
                <a:cs typeface="Arial" pitchFamily="34" charset="0"/>
              </a:rPr>
              <a:t>We will expand it for the whole country.</a:t>
            </a:r>
            <a:endParaRPr lang="en-US" altLang="zh-CN" dirty="0">
              <a:effectLst/>
              <a:latin typeface="Arial" pitchFamily="34" charset="0"/>
              <a:ea typeface="SimSun" pitchFamily="2" charset="-122"/>
              <a:cs typeface="Arial" pitchFamily="34" charset="0"/>
            </a:endParaRPr>
          </a:p>
        </p:txBody>
      </p:sp>
      <p:grpSp>
        <p:nvGrpSpPr>
          <p:cNvPr id="59" name="Group 58"/>
          <p:cNvGrpSpPr/>
          <p:nvPr/>
        </p:nvGrpSpPr>
        <p:grpSpPr>
          <a:xfrm>
            <a:off x="23976806" y="24003000"/>
            <a:ext cx="8255794" cy="702676"/>
            <a:chOff x="1066799" y="5958162"/>
            <a:chExt cx="11007725" cy="527007"/>
          </a:xfrm>
        </p:grpSpPr>
        <p:sp>
          <p:nvSpPr>
            <p:cNvPr id="60" name="Text Box 248"/>
            <p:cNvSpPr txBox="1">
              <a:spLocks noChangeArrowheads="1"/>
            </p:cNvSpPr>
            <p:nvPr/>
          </p:nvSpPr>
          <p:spPr bwMode="auto">
            <a:xfrm>
              <a:off x="1066799" y="5958162"/>
              <a:ext cx="11007725" cy="484748"/>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61" name="Text Box 248"/>
            <p:cNvSpPr txBox="1">
              <a:spLocks noChangeArrowheads="1"/>
            </p:cNvSpPr>
            <p:nvPr/>
          </p:nvSpPr>
          <p:spPr bwMode="auto">
            <a:xfrm>
              <a:off x="1157514" y="6046588"/>
              <a:ext cx="10805886" cy="438581"/>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Lucida Sans" pitchFamily="34" charset="0"/>
                  <a:ea typeface="SimSun" pitchFamily="2" charset="-122"/>
                  <a:cs typeface="Lucida Sans" pitchFamily="34" charset="0"/>
                </a:rPr>
                <a:t>FUTURE EXPANSIONS</a:t>
              </a:r>
              <a:endParaRPr lang="en-US" altLang="zh-CN" sz="3200" b="1" dirty="0">
                <a:solidFill>
                  <a:schemeClr val="bg1"/>
                </a:solidFill>
                <a:latin typeface="Lucida Sans" pitchFamily="34" charset="0"/>
                <a:ea typeface="SimSun" pitchFamily="2" charset="-122"/>
                <a:cs typeface="Lucida Sans" pitchFamily="34" charset="0"/>
              </a:endParaRPr>
            </a:p>
          </p:txBody>
        </p:sp>
      </p:grpSp>
      <p:grpSp>
        <p:nvGrpSpPr>
          <p:cNvPr id="62" name="Group 61"/>
          <p:cNvGrpSpPr/>
          <p:nvPr/>
        </p:nvGrpSpPr>
        <p:grpSpPr>
          <a:xfrm>
            <a:off x="24053006" y="28803600"/>
            <a:ext cx="8255794" cy="663199"/>
            <a:chOff x="1066799" y="5987761"/>
            <a:chExt cx="11007725" cy="497398"/>
          </a:xfrm>
        </p:grpSpPr>
        <p:sp>
          <p:nvSpPr>
            <p:cNvPr id="63" name="Text Box 248"/>
            <p:cNvSpPr txBox="1">
              <a:spLocks noChangeArrowheads="1"/>
            </p:cNvSpPr>
            <p:nvPr/>
          </p:nvSpPr>
          <p:spPr bwMode="auto">
            <a:xfrm>
              <a:off x="1066799" y="5987761"/>
              <a:ext cx="11007725" cy="484748"/>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67038" y="6046579"/>
              <a:ext cx="10805886" cy="438580"/>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Lucida Sans" pitchFamily="34" charset="0"/>
                  <a:ea typeface="SimSun" pitchFamily="2" charset="-122"/>
                  <a:cs typeface="Lucida Sans" pitchFamily="34" charset="0"/>
                </a:rPr>
                <a:t>CONCLUSION</a:t>
              </a:r>
              <a:endParaRPr lang="en-US" altLang="zh-CN" sz="3200" b="1" dirty="0">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23900606" y="39852600"/>
            <a:ext cx="8255794" cy="702676"/>
            <a:chOff x="1066799" y="5958162"/>
            <a:chExt cx="11007725" cy="527007"/>
          </a:xfrm>
        </p:grpSpPr>
        <p:sp>
          <p:nvSpPr>
            <p:cNvPr id="66" name="Text Box 248"/>
            <p:cNvSpPr txBox="1">
              <a:spLocks noChangeArrowheads="1"/>
            </p:cNvSpPr>
            <p:nvPr/>
          </p:nvSpPr>
          <p:spPr bwMode="auto">
            <a:xfrm>
              <a:off x="1066799" y="5958162"/>
              <a:ext cx="11007725" cy="484748"/>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438581"/>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Lucida Sans" pitchFamily="34" charset="0"/>
                  <a:ea typeface="SimSun" pitchFamily="2" charset="-122"/>
                  <a:cs typeface="Lucida Sans" pitchFamily="34" charset="0"/>
                </a:rPr>
                <a:t>REFERENCES</a:t>
              </a:r>
              <a:endParaRPr lang="en-US" altLang="zh-CN" sz="3200" b="1" dirty="0">
                <a:solidFill>
                  <a:schemeClr val="bg1"/>
                </a:solidFill>
                <a:latin typeface="Lucida Sans" pitchFamily="34" charset="0"/>
                <a:ea typeface="SimSun" pitchFamily="2" charset="-122"/>
                <a:cs typeface="Lucida Sans" pitchFamily="34" charset="0"/>
              </a:endParaRPr>
            </a:p>
          </p:txBody>
        </p:sp>
      </p:grpSp>
      <p:sp>
        <p:nvSpPr>
          <p:cNvPr id="70" name="Text Box 242"/>
          <p:cNvSpPr txBox="1">
            <a:spLocks noChangeArrowheads="1"/>
          </p:cNvSpPr>
          <p:nvPr/>
        </p:nvSpPr>
        <p:spPr bwMode="auto">
          <a:xfrm>
            <a:off x="685800" y="13258800"/>
            <a:ext cx="8255794" cy="4401205"/>
          </a:xfrm>
          <a:prstGeom prst="rect">
            <a:avLst/>
          </a:prstGeom>
          <a:solidFill>
            <a:schemeClr val="bg1"/>
          </a:solidFill>
          <a:ln w="57150" cap="flat" cmpd="thinThick">
            <a:solidFill>
              <a:srgbClr val="C00000"/>
            </a:solidFill>
            <a:miter lim="800000"/>
          </a:ln>
          <a:effectLst>
            <a:outerShdw blurRad="50800" dist="50800" dir="5400000" algn="ctr" rotWithShape="0">
              <a:srgbClr val="000000"/>
            </a:outerShdw>
          </a:effectLst>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r>
              <a:rPr lang="en-US" sz="2800" dirty="0" smtClean="0">
                <a:solidFill>
                  <a:srgbClr val="C80000"/>
                </a:solidFill>
                <a:effectLst/>
                <a:latin typeface="Arial" pitchFamily="34" charset="0"/>
                <a:cs typeface="Arial" pitchFamily="34" charset="0"/>
              </a:rPr>
              <a:t>  </a:t>
            </a:r>
            <a:r>
              <a:rPr lang="en-US" dirty="0" smtClean="0">
                <a:solidFill>
                  <a:srgbClr val="C80000"/>
                </a:solidFill>
                <a:effectLst/>
                <a:latin typeface="Arial" pitchFamily="34" charset="0"/>
                <a:cs typeface="Arial" pitchFamily="34" charset="0"/>
              </a:rPr>
              <a:t>A </a:t>
            </a:r>
            <a:r>
              <a:rPr lang="en-US" dirty="0">
                <a:solidFill>
                  <a:srgbClr val="C80000"/>
                </a:solidFill>
                <a:effectLst/>
                <a:latin typeface="Arial" pitchFamily="34" charset="0"/>
                <a:cs typeface="Arial" pitchFamily="34" charset="0"/>
              </a:rPr>
              <a:t>life may depend on a gesture from you, a bottle of blood. </a:t>
            </a:r>
            <a:r>
              <a:rPr lang="en-US" dirty="0">
                <a:effectLst/>
                <a:latin typeface="Arial" pitchFamily="34" charset="0"/>
                <a:cs typeface="Arial" pitchFamily="34" charset="0"/>
              </a:rPr>
              <a:t>A blood bank is a cache or a bank of blood or blood components, gathered as a result of blood donation or collection, stored and preserved for later use in blood transfusion. The blood bank application is a platform where user can find out the required type of blood in the shortest possible time</a:t>
            </a:r>
            <a:r>
              <a:rPr lang="en-US" dirty="0" smtClean="0">
                <a:effectLst/>
                <a:latin typeface="Arial" pitchFamily="34" charset="0"/>
                <a:cs typeface="Arial" pitchFamily="34" charset="0"/>
              </a:rPr>
              <a:t>.</a:t>
            </a:r>
          </a:p>
          <a:p>
            <a:r>
              <a:rPr lang="en-US" dirty="0" smtClean="0">
                <a:effectLst/>
                <a:latin typeface="Arial" pitchFamily="34" charset="0"/>
                <a:cs typeface="Arial" pitchFamily="34" charset="0"/>
              </a:rPr>
              <a:t>  This </a:t>
            </a:r>
            <a:r>
              <a:rPr lang="en-US" dirty="0">
                <a:effectLst/>
                <a:latin typeface="Arial" pitchFamily="34" charset="0"/>
                <a:cs typeface="Arial" pitchFamily="34" charset="0"/>
              </a:rPr>
              <a:t>project </a:t>
            </a:r>
            <a:r>
              <a:rPr lang="en-US" dirty="0" smtClean="0">
                <a:effectLst/>
                <a:latin typeface="Arial" pitchFamily="34" charset="0"/>
                <a:cs typeface="Arial" pitchFamily="34" charset="0"/>
              </a:rPr>
              <a:t> consists </a:t>
            </a:r>
            <a:r>
              <a:rPr lang="en-US" dirty="0">
                <a:effectLst/>
                <a:latin typeface="Arial" pitchFamily="34" charset="0"/>
                <a:cs typeface="Arial" pitchFamily="34" charset="0"/>
              </a:rPr>
              <a:t>of an application which </a:t>
            </a:r>
            <a:r>
              <a:rPr lang="en-US" dirty="0" smtClean="0">
                <a:effectLst/>
                <a:latin typeface="Arial" pitchFamily="34" charset="0"/>
                <a:cs typeface="Arial" pitchFamily="34" charset="0"/>
              </a:rPr>
              <a:t>is present on </a:t>
            </a:r>
            <a:r>
              <a:rPr lang="en-US" dirty="0">
                <a:effectLst/>
                <a:latin typeface="Arial" pitchFamily="34" charset="0"/>
                <a:cs typeface="Arial" pitchFamily="34" charset="0"/>
              </a:rPr>
              <a:t>the </a:t>
            </a:r>
            <a:r>
              <a:rPr lang="en-US" dirty="0" smtClean="0">
                <a:effectLst/>
                <a:latin typeface="Arial" pitchFamily="34" charset="0"/>
                <a:cs typeface="Arial" pitchFamily="34" charset="0"/>
              </a:rPr>
              <a:t>donors’ android-phone</a:t>
            </a:r>
            <a:r>
              <a:rPr lang="en-US" dirty="0">
                <a:effectLst/>
                <a:latin typeface="Arial" pitchFamily="34" charset="0"/>
                <a:cs typeface="Arial" pitchFamily="34" charset="0"/>
              </a:rPr>
              <a:t>, a website which acts as </a:t>
            </a:r>
            <a:r>
              <a:rPr lang="en-US" dirty="0" smtClean="0">
                <a:effectLst/>
                <a:latin typeface="Arial" pitchFamily="34" charset="0"/>
                <a:cs typeface="Arial" pitchFamily="34" charset="0"/>
              </a:rPr>
              <a:t>an </a:t>
            </a:r>
            <a:r>
              <a:rPr lang="en-US" dirty="0">
                <a:effectLst/>
                <a:latin typeface="Arial" pitchFamily="34" charset="0"/>
                <a:cs typeface="Arial" pitchFamily="34" charset="0"/>
              </a:rPr>
              <a:t>interface for the users of the system and it also uses </a:t>
            </a:r>
            <a:r>
              <a:rPr lang="en-US" dirty="0" smtClean="0">
                <a:effectLst/>
                <a:latin typeface="Arial" pitchFamily="34" charset="0"/>
                <a:cs typeface="Arial" pitchFamily="34" charset="0"/>
              </a:rPr>
              <a:t>hosting for </a:t>
            </a:r>
            <a:r>
              <a:rPr lang="en-US" dirty="0">
                <a:effectLst/>
                <a:latin typeface="Arial" pitchFamily="34" charset="0"/>
                <a:cs typeface="Arial" pitchFamily="34" charset="0"/>
              </a:rPr>
              <a:t>storing the donor’s data</a:t>
            </a:r>
            <a:r>
              <a:rPr lang="en-US" dirty="0" smtClean="0">
                <a:effectLst/>
                <a:latin typeface="Arial" pitchFamily="34" charset="0"/>
                <a:cs typeface="Arial" pitchFamily="34" charset="0"/>
              </a:rPr>
              <a:t>.</a:t>
            </a:r>
            <a:endParaRPr lang="en-US" dirty="0">
              <a:effectLst/>
              <a:latin typeface="Arial" pitchFamily="34" charset="0"/>
              <a:cs typeface="Arial"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006" y="37490400"/>
            <a:ext cx="3701072" cy="4572000"/>
          </a:xfrm>
          <a:prstGeom prst="rect">
            <a:avLst/>
          </a:prstGeom>
        </p:spPr>
      </p:pic>
      <p:sp>
        <p:nvSpPr>
          <p:cNvPr id="7" name="TextBox 6"/>
          <p:cNvSpPr txBox="1"/>
          <p:nvPr/>
        </p:nvSpPr>
        <p:spPr>
          <a:xfrm>
            <a:off x="685800" y="42214800"/>
            <a:ext cx="4267200" cy="707886"/>
          </a:xfrm>
          <a:prstGeom prst="rect">
            <a:avLst/>
          </a:prstGeom>
          <a:noFill/>
        </p:spPr>
        <p:txBody>
          <a:bodyPr wrap="square" rtlCol="0">
            <a:spAutoFit/>
          </a:bodyPr>
          <a:lstStyle/>
          <a:p>
            <a:r>
              <a:rPr lang="en-US" sz="2000" dirty="0" smtClean="0">
                <a:effectLst/>
                <a:latin typeface="Arial" pitchFamily="34" charset="0"/>
                <a:cs typeface="Arial" pitchFamily="34" charset="0"/>
              </a:rPr>
              <a:t>Fig 2. Flow Chart of MIST Blood Bank Application</a:t>
            </a:r>
            <a:endParaRPr lang="en-US" sz="2000" dirty="0">
              <a:effectLst/>
              <a:latin typeface="Arial" pitchFamily="34" charset="0"/>
              <a:cs typeface="Arial" pitchFamily="34" charset="0"/>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3808" y="37494820"/>
            <a:ext cx="3300957" cy="4572000"/>
          </a:xfrm>
          <a:prstGeom prst="rect">
            <a:avLst/>
          </a:prstGeom>
        </p:spPr>
      </p:pic>
      <p:sp>
        <p:nvSpPr>
          <p:cNvPr id="9" name="TextBox 8"/>
          <p:cNvSpPr txBox="1"/>
          <p:nvPr/>
        </p:nvSpPr>
        <p:spPr>
          <a:xfrm>
            <a:off x="5679756" y="42212502"/>
            <a:ext cx="3978594" cy="707886"/>
          </a:xfrm>
          <a:prstGeom prst="rect">
            <a:avLst/>
          </a:prstGeom>
          <a:noFill/>
        </p:spPr>
        <p:txBody>
          <a:bodyPr wrap="square" rtlCol="0">
            <a:spAutoFit/>
          </a:bodyPr>
          <a:lstStyle/>
          <a:p>
            <a:r>
              <a:rPr lang="en-US" sz="2000" dirty="0" smtClean="0">
                <a:effectLst/>
                <a:latin typeface="Arial" pitchFamily="34" charset="0"/>
                <a:cs typeface="Arial" pitchFamily="34" charset="0"/>
              </a:rPr>
              <a:t>Fig 3. Increased rate  of  blood donor and recipient</a:t>
            </a:r>
            <a:endParaRPr lang="en-US" sz="2000" dirty="0">
              <a:effectLst/>
              <a:latin typeface="Arial" pitchFamily="34" charset="0"/>
              <a:cs typeface="Arial"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5003" y="609600"/>
            <a:ext cx="5766765" cy="5638796"/>
          </a:xfrm>
          <a:prstGeom prst="rect">
            <a:avLst/>
          </a:prstGeom>
        </p:spPr>
      </p:pic>
      <p:sp>
        <p:nvSpPr>
          <p:cNvPr id="46" name="Text Box 248"/>
          <p:cNvSpPr txBox="1">
            <a:spLocks noChangeArrowheads="1"/>
          </p:cNvSpPr>
          <p:nvPr/>
        </p:nvSpPr>
        <p:spPr bwMode="auto">
          <a:xfrm>
            <a:off x="23861420" y="7268432"/>
            <a:ext cx="8255794" cy="646331"/>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7" name="Text Box 248"/>
          <p:cNvSpPr txBox="1">
            <a:spLocks noChangeArrowheads="1"/>
          </p:cNvSpPr>
          <p:nvPr/>
        </p:nvSpPr>
        <p:spPr bwMode="auto">
          <a:xfrm>
            <a:off x="23937109" y="7416225"/>
            <a:ext cx="8104415" cy="584775"/>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Arial" pitchFamily="34" charset="0"/>
                <a:ea typeface="SimSun" pitchFamily="2" charset="-122"/>
                <a:cs typeface="Arial" pitchFamily="34" charset="0"/>
              </a:rPr>
              <a:t>TARGET USER</a:t>
            </a:r>
            <a:endParaRPr lang="en-US" altLang="zh-CN" sz="3200" b="1" dirty="0">
              <a:solidFill>
                <a:schemeClr val="bg1"/>
              </a:solidFill>
              <a:latin typeface="Arial" pitchFamily="34" charset="0"/>
              <a:ea typeface="SimSun" pitchFamily="2" charset="-122"/>
              <a:cs typeface="Arial" pitchFamily="34" charset="0"/>
            </a:endParaRPr>
          </a:p>
        </p:txBody>
      </p:sp>
      <p:sp>
        <p:nvSpPr>
          <p:cNvPr id="53" name="Text Box 242"/>
          <p:cNvSpPr txBox="1">
            <a:spLocks noChangeArrowheads="1"/>
          </p:cNvSpPr>
          <p:nvPr/>
        </p:nvSpPr>
        <p:spPr bwMode="auto">
          <a:xfrm>
            <a:off x="23926800" y="8001000"/>
            <a:ext cx="8255794" cy="3293209"/>
          </a:xfrm>
          <a:prstGeom prst="rect">
            <a:avLst/>
          </a:prstGeom>
          <a:solidFill>
            <a:schemeClr val="bg1"/>
          </a:solidFill>
          <a:ln w="57150" cap="flat" cmpd="thinThick">
            <a:solidFill>
              <a:srgbClr val="C00000"/>
            </a:solidFill>
            <a:miter lim="800000"/>
          </a:ln>
          <a:effectLst>
            <a:outerShdw blurRad="50800" dist="50800" dir="5400000" algn="ctr" rotWithShape="0">
              <a:srgbClr val="000000"/>
            </a:outerShdw>
          </a:effectLst>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r>
              <a:rPr lang="en-US" sz="2800" dirty="0" smtClean="0">
                <a:effectLst/>
                <a:latin typeface="Arial" pitchFamily="34" charset="0"/>
                <a:cs typeface="Arial" pitchFamily="34" charset="0"/>
              </a:rPr>
              <a:t>  </a:t>
            </a:r>
            <a:r>
              <a:rPr lang="en-US" dirty="0" smtClean="0">
                <a:effectLst/>
                <a:latin typeface="Arial" pitchFamily="34" charset="0"/>
                <a:cs typeface="Arial" pitchFamily="34" charset="0"/>
              </a:rPr>
              <a:t>The </a:t>
            </a:r>
            <a:r>
              <a:rPr lang="en-US" dirty="0">
                <a:effectLst/>
                <a:latin typeface="Arial" pitchFamily="34" charset="0"/>
                <a:cs typeface="Arial" pitchFamily="34" charset="0"/>
              </a:rPr>
              <a:t>problem is not insufficient number of donors, but finding a willing donor at the right time. We want to build a network of people who can help each other during an emergency</a:t>
            </a:r>
            <a:r>
              <a:rPr lang="en-US" dirty="0" smtClean="0">
                <a:effectLst/>
                <a:latin typeface="Arial" pitchFamily="34" charset="0"/>
                <a:cs typeface="Arial" pitchFamily="34" charset="0"/>
              </a:rPr>
              <a:t>.</a:t>
            </a:r>
            <a:r>
              <a:rPr lang="en-US" dirty="0">
                <a:effectLst/>
                <a:latin typeface="Arial" pitchFamily="34" charset="0"/>
                <a:cs typeface="Arial" pitchFamily="34" charset="0"/>
              </a:rPr>
              <a:t> Instead of just providing people who need blood with an outdated list of regular donors who may or may not be available to help, </a:t>
            </a:r>
            <a:r>
              <a:rPr lang="en-US" dirty="0" smtClean="0">
                <a:effectLst/>
                <a:latin typeface="Arial" pitchFamily="34" charset="0"/>
                <a:cs typeface="Arial" pitchFamily="34" charset="0"/>
              </a:rPr>
              <a:t>Through our mobile application people can contact </a:t>
            </a:r>
            <a:r>
              <a:rPr lang="en-US" dirty="0">
                <a:effectLst/>
                <a:latin typeface="Arial" pitchFamily="34" charset="0"/>
                <a:cs typeface="Arial" pitchFamily="34" charset="0"/>
              </a:rPr>
              <a:t>the right people the moment they find out about the </a:t>
            </a:r>
            <a:r>
              <a:rPr lang="en-US" dirty="0" smtClean="0">
                <a:effectLst/>
                <a:latin typeface="Arial" pitchFamily="34" charset="0"/>
                <a:cs typeface="Arial" pitchFamily="34" charset="0"/>
              </a:rPr>
              <a:t>need</a:t>
            </a:r>
            <a:r>
              <a:rPr lang="en-US" dirty="0" smtClean="0">
                <a:latin typeface="Arial" pitchFamily="34" charset="0"/>
                <a:cs typeface="Arial" pitchFamily="34" charset="0"/>
              </a:rPr>
              <a:t>.</a:t>
            </a:r>
            <a:endParaRPr lang="en-US" dirty="0">
              <a:effectLst/>
              <a:latin typeface="Arial" pitchFamily="34" charset="0"/>
              <a:cs typeface="Arial" pitchFamily="34" charset="0"/>
            </a:endParaRPr>
          </a:p>
        </p:txBody>
      </p:sp>
      <p:sp>
        <p:nvSpPr>
          <p:cNvPr id="4" name="TextBox 3"/>
          <p:cNvSpPr txBox="1"/>
          <p:nvPr/>
        </p:nvSpPr>
        <p:spPr>
          <a:xfrm>
            <a:off x="3581400" y="5241652"/>
            <a:ext cx="2819400" cy="646331"/>
          </a:xfrm>
          <a:prstGeom prst="rect">
            <a:avLst/>
          </a:prstGeom>
          <a:noFill/>
        </p:spPr>
        <p:txBody>
          <a:bodyPr wrap="square" rtlCol="0">
            <a:spAutoFit/>
          </a:bodyPr>
          <a:lstStyle/>
          <a:p>
            <a:r>
              <a:rPr lang="en-US" sz="3600" b="1" dirty="0" smtClean="0">
                <a:solidFill>
                  <a:schemeClr val="bg1"/>
                </a:solidFill>
                <a:latin typeface="Arial" pitchFamily="34" charset="0"/>
                <a:cs typeface="Arial" pitchFamily="34" charset="0"/>
              </a:rPr>
              <a:t>MIST</a:t>
            </a:r>
            <a:endParaRPr lang="en-US" sz="3600" b="1" dirty="0">
              <a:solidFill>
                <a:schemeClr val="bg1"/>
              </a:solidFill>
              <a:latin typeface="Arial" pitchFamily="34" charset="0"/>
              <a:cs typeface="Arial" pitchFamily="34" charset="0"/>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87600" y="838200"/>
            <a:ext cx="1844597" cy="1772228"/>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26800" y="12082024"/>
            <a:ext cx="8237470" cy="3310376"/>
          </a:xfrm>
          <a:prstGeom prst="rect">
            <a:avLst/>
          </a:prstGeom>
        </p:spPr>
      </p:pic>
      <p:sp>
        <p:nvSpPr>
          <p:cNvPr id="19" name="TextBox 18"/>
          <p:cNvSpPr txBox="1"/>
          <p:nvPr/>
        </p:nvSpPr>
        <p:spPr>
          <a:xfrm>
            <a:off x="25298400" y="11582400"/>
            <a:ext cx="5791200" cy="400110"/>
          </a:xfrm>
          <a:prstGeom prst="rect">
            <a:avLst/>
          </a:prstGeom>
          <a:noFill/>
        </p:spPr>
        <p:txBody>
          <a:bodyPr wrap="square" rtlCol="0">
            <a:spAutoFit/>
          </a:bodyPr>
          <a:lstStyle/>
          <a:p>
            <a:r>
              <a:rPr lang="en-US" sz="2000" dirty="0" smtClean="0">
                <a:effectLst/>
                <a:latin typeface="Arial" pitchFamily="34" charset="0"/>
                <a:cs typeface="Arial" pitchFamily="34" charset="0"/>
              </a:rPr>
              <a:t>Table-</a:t>
            </a:r>
            <a:r>
              <a:rPr lang="en-US" sz="2000" dirty="0" smtClean="0">
                <a:effectLst/>
                <a:latin typeface="+mj-lt"/>
                <a:cs typeface="Arial" pitchFamily="34" charset="0"/>
              </a:rPr>
              <a:t>II :</a:t>
            </a:r>
            <a:r>
              <a:rPr lang="en-US" sz="2000" dirty="0" smtClean="0">
                <a:effectLst/>
                <a:latin typeface="Arial" pitchFamily="34" charset="0"/>
                <a:cs typeface="Arial" pitchFamily="34" charset="0"/>
              </a:rPr>
              <a:t> Necessity of blood in daily life</a:t>
            </a:r>
            <a:endParaRPr lang="en-US" sz="2000" dirty="0">
              <a:effectLst/>
              <a:latin typeface="Arial" pitchFamily="34" charset="0"/>
              <a:cs typeface="Arial" pitchFamily="34" charset="0"/>
            </a:endParaRPr>
          </a:p>
        </p:txBody>
      </p:sp>
      <p:sp>
        <p:nvSpPr>
          <p:cNvPr id="74" name="Text Box 248"/>
          <p:cNvSpPr txBox="1">
            <a:spLocks noChangeArrowheads="1"/>
          </p:cNvSpPr>
          <p:nvPr/>
        </p:nvSpPr>
        <p:spPr bwMode="auto">
          <a:xfrm>
            <a:off x="735806" y="12612469"/>
            <a:ext cx="8255794" cy="646331"/>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75" name="Text Box 248"/>
          <p:cNvSpPr txBox="1">
            <a:spLocks noChangeArrowheads="1"/>
          </p:cNvSpPr>
          <p:nvPr/>
        </p:nvSpPr>
        <p:spPr bwMode="auto">
          <a:xfrm>
            <a:off x="810985" y="12750225"/>
            <a:ext cx="8104415" cy="584775"/>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Arial" pitchFamily="34" charset="0"/>
                <a:ea typeface="SimSun" pitchFamily="2" charset="-122"/>
                <a:cs typeface="Arial" pitchFamily="34" charset="0"/>
              </a:rPr>
              <a:t>INTRODUCTION</a:t>
            </a:r>
            <a:endParaRPr lang="en-US" altLang="zh-CN" sz="3200" b="1" dirty="0">
              <a:solidFill>
                <a:schemeClr val="bg1"/>
              </a:solidFill>
              <a:latin typeface="Arial" pitchFamily="34" charset="0"/>
              <a:ea typeface="SimSun" pitchFamily="2" charset="-122"/>
              <a:cs typeface="Arial" pitchFamily="34" charset="0"/>
            </a:endParaRPr>
          </a:p>
        </p:txBody>
      </p:sp>
      <p:sp>
        <p:nvSpPr>
          <p:cNvPr id="69" name="Text Box 248"/>
          <p:cNvSpPr txBox="1">
            <a:spLocks noChangeArrowheads="1"/>
          </p:cNvSpPr>
          <p:nvPr/>
        </p:nvSpPr>
        <p:spPr bwMode="auto">
          <a:xfrm>
            <a:off x="23976806" y="32156400"/>
            <a:ext cx="8255794" cy="646332"/>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71" name="Text Box 248"/>
          <p:cNvSpPr txBox="1">
            <a:spLocks noChangeArrowheads="1"/>
          </p:cNvSpPr>
          <p:nvPr/>
        </p:nvSpPr>
        <p:spPr bwMode="auto">
          <a:xfrm>
            <a:off x="24051985" y="32232600"/>
            <a:ext cx="8104415" cy="584775"/>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Lucida Sans" pitchFamily="34" charset="0"/>
                <a:ea typeface="SimSun" pitchFamily="2" charset="-122"/>
                <a:cs typeface="Lucida Sans" pitchFamily="34" charset="0"/>
              </a:rPr>
              <a:t>ACKNOWLEDGEMENT</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72" name="Text Box 246"/>
          <p:cNvSpPr txBox="1">
            <a:spLocks noChangeArrowheads="1"/>
          </p:cNvSpPr>
          <p:nvPr/>
        </p:nvSpPr>
        <p:spPr bwMode="auto">
          <a:xfrm>
            <a:off x="24079200" y="32766000"/>
            <a:ext cx="8104415" cy="1815882"/>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r>
              <a:rPr lang="en-US" sz="2800" dirty="0" smtClean="0">
                <a:effectLst/>
                <a:latin typeface="Arial" pitchFamily="34" charset="0"/>
                <a:cs typeface="Arial" pitchFamily="34" charset="0"/>
              </a:rPr>
              <a:t>     </a:t>
            </a:r>
            <a:r>
              <a:rPr lang="en-US" dirty="0" smtClean="0">
                <a:effectLst/>
                <a:latin typeface="Arial" pitchFamily="34" charset="0"/>
                <a:cs typeface="Arial" pitchFamily="34" charset="0"/>
              </a:rPr>
              <a:t>First of all we are thankful to our </a:t>
            </a:r>
            <a:r>
              <a:rPr lang="en-US" b="1" dirty="0" smtClean="0">
                <a:effectLst/>
                <a:latin typeface="Arial" pitchFamily="34" charset="0"/>
                <a:cs typeface="Arial" pitchFamily="34" charset="0"/>
              </a:rPr>
              <a:t>Computer Science and Engineering Department</a:t>
            </a:r>
            <a:r>
              <a:rPr lang="en-US" dirty="0" smtClean="0">
                <a:effectLst/>
                <a:latin typeface="Arial" pitchFamily="34" charset="0"/>
                <a:cs typeface="Arial" pitchFamily="34" charset="0"/>
              </a:rPr>
              <a:t>. Then we will thankful to </a:t>
            </a:r>
            <a:r>
              <a:rPr lang="en-US" b="1" dirty="0" smtClean="0">
                <a:effectLst/>
                <a:latin typeface="Arial" pitchFamily="34" charset="0"/>
                <a:cs typeface="Arial" pitchFamily="34" charset="0"/>
              </a:rPr>
              <a:t>Sandhani Blood Bank Bangladesh</a:t>
            </a:r>
            <a:r>
              <a:rPr lang="en-US" dirty="0" smtClean="0">
                <a:effectLst/>
                <a:latin typeface="Arial" pitchFamily="34" charset="0"/>
                <a:cs typeface="Arial" pitchFamily="34" charset="0"/>
              </a:rPr>
              <a:t> for their tremendous support.</a:t>
            </a:r>
          </a:p>
        </p:txBody>
      </p:sp>
      <p:grpSp>
        <p:nvGrpSpPr>
          <p:cNvPr id="73" name="Group 72"/>
          <p:cNvGrpSpPr/>
          <p:nvPr/>
        </p:nvGrpSpPr>
        <p:grpSpPr>
          <a:xfrm>
            <a:off x="23944763" y="34899600"/>
            <a:ext cx="8255794" cy="702676"/>
            <a:chOff x="1066799" y="5958162"/>
            <a:chExt cx="11007725" cy="527007"/>
          </a:xfrm>
        </p:grpSpPr>
        <p:sp>
          <p:nvSpPr>
            <p:cNvPr id="76" name="Text Box 248"/>
            <p:cNvSpPr txBox="1">
              <a:spLocks noChangeArrowheads="1"/>
            </p:cNvSpPr>
            <p:nvPr/>
          </p:nvSpPr>
          <p:spPr bwMode="auto">
            <a:xfrm>
              <a:off x="1066799" y="5958162"/>
              <a:ext cx="11007725" cy="484748"/>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77" name="Text Box 248"/>
            <p:cNvSpPr txBox="1">
              <a:spLocks noChangeArrowheads="1"/>
            </p:cNvSpPr>
            <p:nvPr/>
          </p:nvSpPr>
          <p:spPr bwMode="auto">
            <a:xfrm>
              <a:off x="1157514" y="6046588"/>
              <a:ext cx="10805886" cy="438581"/>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latin typeface="Lucida Sans" pitchFamily="34" charset="0"/>
                  <a:ea typeface="SimSun" pitchFamily="2" charset="-122"/>
                  <a:cs typeface="Lucida Sans" pitchFamily="34" charset="0"/>
                </a:rPr>
                <a:t>SUPERVISORS</a:t>
              </a:r>
              <a:endParaRPr lang="en-US" altLang="zh-CN" sz="3200" b="1" dirty="0">
                <a:solidFill>
                  <a:schemeClr val="bg1"/>
                </a:solidFill>
                <a:latin typeface="Lucida Sans" pitchFamily="34" charset="0"/>
                <a:ea typeface="SimSun" pitchFamily="2" charset="-122"/>
                <a:cs typeface="Lucida Sans" pitchFamily="34" charset="0"/>
              </a:endParaRPr>
            </a:p>
          </p:txBody>
        </p:sp>
      </p:grpSp>
      <p:sp>
        <p:nvSpPr>
          <p:cNvPr id="78" name="Text Box 245"/>
          <p:cNvSpPr txBox="1">
            <a:spLocks noChangeArrowheads="1"/>
          </p:cNvSpPr>
          <p:nvPr/>
        </p:nvSpPr>
        <p:spPr bwMode="auto">
          <a:xfrm>
            <a:off x="24003000" y="35585400"/>
            <a:ext cx="8168249" cy="3379387"/>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nSpc>
                <a:spcPct val="120000"/>
              </a:lnSpc>
            </a:pPr>
            <a:r>
              <a:rPr lang="en-US" dirty="0" smtClean="0">
                <a:effectLst/>
                <a:latin typeface="Arial" pitchFamily="34" charset="0"/>
                <a:cs typeface="Arial" pitchFamily="34" charset="0"/>
              </a:rPr>
              <a:t>We are grateful to our respected teachers for giving us their logistical support and providing necessary guidance concerning projects implementation.</a:t>
            </a:r>
          </a:p>
          <a:p>
            <a:pPr>
              <a:lnSpc>
                <a:spcPct val="120000"/>
              </a:lnSpc>
              <a:buFont typeface="Arial" pitchFamily="34" charset="0"/>
              <a:buChar char="•"/>
            </a:pPr>
            <a:r>
              <a:rPr lang="en-US" b="1" dirty="0" smtClean="0">
                <a:effectLst/>
                <a:latin typeface="Arial" pitchFamily="34" charset="0"/>
                <a:cs typeface="Arial" pitchFamily="34" charset="0"/>
              </a:rPr>
              <a:t>Dr. Khondaker Abdullah Al Mamun</a:t>
            </a:r>
          </a:p>
          <a:p>
            <a:pPr>
              <a:lnSpc>
                <a:spcPct val="120000"/>
              </a:lnSpc>
              <a:buFont typeface="Arial" pitchFamily="34" charset="0"/>
              <a:buChar char="•"/>
            </a:pPr>
            <a:r>
              <a:rPr lang="en-US" b="1" dirty="0" smtClean="0">
                <a:effectLst/>
                <a:latin typeface="Arial" pitchFamily="34" charset="0"/>
                <a:cs typeface="Arial" pitchFamily="34" charset="0"/>
              </a:rPr>
              <a:t>Lt Commander S M Anisur Rahman</a:t>
            </a:r>
          </a:p>
          <a:p>
            <a:pPr>
              <a:lnSpc>
                <a:spcPct val="120000"/>
              </a:lnSpc>
              <a:buFont typeface="Arial" pitchFamily="34" charset="0"/>
              <a:buChar char="•"/>
            </a:pPr>
            <a:r>
              <a:rPr lang="en-US" b="1" dirty="0" smtClean="0">
                <a:effectLst/>
                <a:latin typeface="Arial" pitchFamily="34" charset="0"/>
                <a:cs typeface="Arial" pitchFamily="34" charset="0"/>
              </a:rPr>
              <a:t>Lecturer Sanjida Nasreen Tumpa</a:t>
            </a:r>
          </a:p>
          <a:p>
            <a:pPr>
              <a:lnSpc>
                <a:spcPct val="120000"/>
              </a:lnSpc>
              <a:buFont typeface="Arial" pitchFamily="34" charset="0"/>
              <a:buChar char="•"/>
            </a:pPr>
            <a:r>
              <a:rPr lang="en-US" b="1" dirty="0" smtClean="0">
                <a:effectLst/>
                <a:latin typeface="Arial" pitchFamily="34" charset="0"/>
                <a:cs typeface="Arial" pitchFamily="34" charset="0"/>
              </a:rPr>
              <a:t>Lecturer Rubyeat Islam</a:t>
            </a:r>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7504" y="31699200"/>
            <a:ext cx="8164797" cy="4902441"/>
          </a:xfrm>
          <a:prstGeom prst="rect">
            <a:avLst/>
          </a:prstGeom>
        </p:spPr>
      </p:pic>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875448" y="1433944"/>
            <a:ext cx="4128717" cy="3976256"/>
          </a:xfrm>
          <a:prstGeom prst="rect">
            <a:avLst/>
          </a:prstGeom>
        </p:spPr>
      </p:pic>
      <p:sp>
        <p:nvSpPr>
          <p:cNvPr id="30" name="TextBox 29"/>
          <p:cNvSpPr txBox="1"/>
          <p:nvPr/>
        </p:nvSpPr>
        <p:spPr>
          <a:xfrm>
            <a:off x="1452222" y="36728400"/>
            <a:ext cx="8225178" cy="400110"/>
          </a:xfrm>
          <a:prstGeom prst="rect">
            <a:avLst/>
          </a:prstGeom>
          <a:noFill/>
        </p:spPr>
        <p:txBody>
          <a:bodyPr wrap="square" rtlCol="0">
            <a:spAutoFit/>
          </a:bodyPr>
          <a:lstStyle/>
          <a:p>
            <a:r>
              <a:rPr lang="en-US" sz="2000" dirty="0" smtClean="0">
                <a:effectLst/>
                <a:latin typeface="Arial" pitchFamily="34" charset="0"/>
                <a:cs typeface="Arial" pitchFamily="34" charset="0"/>
              </a:rPr>
              <a:t>Fig 1. MIST BLOOD BANK web and mobile application</a:t>
            </a:r>
            <a:endParaRPr lang="en-US" sz="2000" dirty="0">
              <a:effectLst/>
              <a:latin typeface="Arial" pitchFamily="34" charset="0"/>
              <a:cs typeface="Arial" pitchFamily="34" charset="0"/>
            </a:endParaRPr>
          </a:p>
        </p:txBody>
      </p:sp>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79197" y="12612469"/>
            <a:ext cx="2600283" cy="4954012"/>
          </a:xfrm>
          <a:prstGeom prst="rect">
            <a:avLst/>
          </a:prstGeom>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84119" y="16459200"/>
            <a:ext cx="2530413" cy="484312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092261" y="22174200"/>
            <a:ext cx="2622271" cy="4919320"/>
          </a:xfrm>
          <a:prstGeom prst="rect">
            <a:avLst/>
          </a:prstGeom>
        </p:spPr>
      </p:pic>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84175" y="16383000"/>
            <a:ext cx="2477497" cy="4908810"/>
          </a:xfrm>
          <a:prstGeom prst="rect">
            <a:avLst/>
          </a:prstGeom>
        </p:spPr>
      </p:pic>
      <p:pic>
        <p:nvPicPr>
          <p:cNvPr id="23" name="Picture 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720167" y="18104545"/>
            <a:ext cx="2600283" cy="4954012"/>
          </a:xfrm>
          <a:prstGeom prst="rect">
            <a:avLst/>
          </a:prstGeom>
        </p:spPr>
      </p:pic>
      <p:pic>
        <p:nvPicPr>
          <p:cNvPr id="31" name="Picture 3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392701" y="22174200"/>
            <a:ext cx="2504136" cy="4956568"/>
          </a:xfrm>
          <a:prstGeom prst="rect">
            <a:avLst/>
          </a:prstGeom>
        </p:spPr>
      </p:pic>
      <p:cxnSp>
        <p:nvCxnSpPr>
          <p:cNvPr id="34" name="Straight Arrow Connector 33"/>
          <p:cNvCxnSpPr/>
          <p:nvPr/>
        </p:nvCxnSpPr>
        <p:spPr bwMode="auto">
          <a:xfrm>
            <a:off x="20421600" y="19964400"/>
            <a:ext cx="0" cy="2348332"/>
          </a:xfrm>
          <a:prstGeom prst="straightConnector1">
            <a:avLst/>
          </a:prstGeom>
          <a:solidFill>
            <a:schemeClr val="accent1"/>
          </a:solidFill>
          <a:ln w="2540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p:nvPr/>
        </p:nvCxnSpPr>
        <p:spPr bwMode="auto">
          <a:xfrm flipV="1">
            <a:off x="12039600" y="18456580"/>
            <a:ext cx="3048000" cy="1"/>
          </a:xfrm>
          <a:prstGeom prst="straightConnector1">
            <a:avLst/>
          </a:prstGeom>
          <a:solidFill>
            <a:schemeClr val="accent1"/>
          </a:solidFill>
          <a:ln w="2540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Arrow Connector 91"/>
          <p:cNvCxnSpPr/>
          <p:nvPr/>
        </p:nvCxnSpPr>
        <p:spPr bwMode="auto">
          <a:xfrm flipH="1">
            <a:off x="13199770" y="14704026"/>
            <a:ext cx="2362202" cy="2059974"/>
          </a:xfrm>
          <a:prstGeom prst="straightConnector1">
            <a:avLst/>
          </a:prstGeom>
          <a:solidFill>
            <a:schemeClr val="accent1"/>
          </a:solidFill>
          <a:ln w="2540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Right Arrow 101"/>
          <p:cNvSpPr/>
          <p:nvPr/>
        </p:nvSpPr>
        <p:spPr bwMode="auto">
          <a:xfrm>
            <a:off x="17217375" y="19354800"/>
            <a:ext cx="1175326" cy="470132"/>
          </a:xfrm>
          <a:prstGeom prst="rightArrow">
            <a:avLst/>
          </a:prstGeom>
          <a:solidFill>
            <a:schemeClr val="accent3">
              <a:lumMod val="40000"/>
              <a:lumOff val="60000"/>
            </a:schemeClr>
          </a:solidFill>
          <a:ln w="9525" cap="flat" cmpd="sng" algn="ctr">
            <a:solidFill>
              <a:srgbClr val="8E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ndParaRPr>
          </a:p>
        </p:txBody>
      </p:sp>
      <p:pic>
        <p:nvPicPr>
          <p:cNvPr id="106" name="Picture 10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686524" y="23586333"/>
            <a:ext cx="2633926" cy="4956568"/>
          </a:xfrm>
          <a:prstGeom prst="rect">
            <a:avLst/>
          </a:prstGeom>
        </p:spPr>
      </p:pic>
      <p:cxnSp>
        <p:nvCxnSpPr>
          <p:cNvPr id="110" name="Straight Arrow Connector 109"/>
          <p:cNvCxnSpPr/>
          <p:nvPr/>
        </p:nvCxnSpPr>
        <p:spPr bwMode="auto">
          <a:xfrm>
            <a:off x="13334585" y="21031200"/>
            <a:ext cx="0" cy="1340790"/>
          </a:xfrm>
          <a:prstGeom prst="straightConnector1">
            <a:avLst/>
          </a:prstGeom>
          <a:solidFill>
            <a:schemeClr val="accent1"/>
          </a:solidFill>
          <a:ln w="2540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TextBox 110"/>
          <p:cNvSpPr txBox="1"/>
          <p:nvPr/>
        </p:nvSpPr>
        <p:spPr>
          <a:xfrm>
            <a:off x="14533205" y="28555890"/>
            <a:ext cx="3479006" cy="400110"/>
          </a:xfrm>
          <a:prstGeom prst="rect">
            <a:avLst/>
          </a:prstGeom>
          <a:noFill/>
        </p:spPr>
        <p:txBody>
          <a:bodyPr wrap="square" rtlCol="0">
            <a:spAutoFit/>
          </a:bodyPr>
          <a:lstStyle/>
          <a:p>
            <a:r>
              <a:rPr lang="en-US" sz="2000" dirty="0" smtClean="0">
                <a:effectLst/>
                <a:latin typeface="Arial" pitchFamily="34" charset="0"/>
                <a:cs typeface="Arial" pitchFamily="34" charset="0"/>
              </a:rPr>
              <a:t>Search Nearest  Location</a:t>
            </a:r>
            <a:endParaRPr lang="en-US" sz="2000" dirty="0">
              <a:effectLst/>
              <a:latin typeface="Arial" pitchFamily="34" charset="0"/>
              <a:cs typeface="Arial" pitchFamily="34" charset="0"/>
            </a:endParaRPr>
          </a:p>
        </p:txBody>
      </p:sp>
      <p:sp>
        <p:nvSpPr>
          <p:cNvPr id="112" name="TextBox 111"/>
          <p:cNvSpPr txBox="1"/>
          <p:nvPr/>
        </p:nvSpPr>
        <p:spPr>
          <a:xfrm>
            <a:off x="18284175" y="27127200"/>
            <a:ext cx="3086100" cy="400110"/>
          </a:xfrm>
          <a:prstGeom prst="rect">
            <a:avLst/>
          </a:prstGeom>
          <a:noFill/>
        </p:spPr>
        <p:txBody>
          <a:bodyPr wrap="square" rtlCol="0">
            <a:spAutoFit/>
          </a:bodyPr>
          <a:lstStyle/>
          <a:p>
            <a:r>
              <a:rPr lang="en-US" sz="2000" dirty="0" smtClean="0">
                <a:effectLst/>
                <a:latin typeface="Arial" pitchFamily="34" charset="0"/>
                <a:cs typeface="Arial" pitchFamily="34" charset="0"/>
              </a:rPr>
              <a:t>Search by Blood Group</a:t>
            </a:r>
            <a:endParaRPr lang="en-US" sz="2000" dirty="0">
              <a:effectLst/>
              <a:latin typeface="Arial" pitchFamily="34" charset="0"/>
              <a:cs typeface="Arial" pitchFamily="34" charset="0"/>
            </a:endParaRPr>
          </a:p>
        </p:txBody>
      </p:sp>
      <p:sp>
        <p:nvSpPr>
          <p:cNvPr id="113" name="TextBox 112"/>
          <p:cNvSpPr txBox="1"/>
          <p:nvPr/>
        </p:nvSpPr>
        <p:spPr>
          <a:xfrm>
            <a:off x="11356604" y="27108090"/>
            <a:ext cx="2812771" cy="400110"/>
          </a:xfrm>
          <a:prstGeom prst="rect">
            <a:avLst/>
          </a:prstGeom>
          <a:noFill/>
        </p:spPr>
        <p:txBody>
          <a:bodyPr wrap="square" rtlCol="0">
            <a:spAutoFit/>
          </a:bodyPr>
          <a:lstStyle/>
          <a:p>
            <a:r>
              <a:rPr lang="en-US" sz="2000" dirty="0" smtClean="0">
                <a:effectLst/>
                <a:latin typeface="Arial" pitchFamily="34" charset="0"/>
                <a:cs typeface="Arial" pitchFamily="34" charset="0"/>
              </a:rPr>
              <a:t>Registration Form</a:t>
            </a:r>
            <a:endParaRPr lang="en-US" sz="2000" dirty="0">
              <a:effectLst/>
              <a:latin typeface="Arial" pitchFamily="34" charset="0"/>
              <a:cs typeface="Arial" pitchFamily="34" charset="0"/>
            </a:endParaRPr>
          </a:p>
        </p:txBody>
      </p:sp>
      <p:sp>
        <p:nvSpPr>
          <p:cNvPr id="114" name="TextBox 113"/>
          <p:cNvSpPr txBox="1"/>
          <p:nvPr/>
        </p:nvSpPr>
        <p:spPr>
          <a:xfrm>
            <a:off x="18512774" y="21259800"/>
            <a:ext cx="2537899" cy="400110"/>
          </a:xfrm>
          <a:prstGeom prst="rect">
            <a:avLst/>
          </a:prstGeom>
          <a:noFill/>
        </p:spPr>
        <p:txBody>
          <a:bodyPr wrap="square" rtlCol="0">
            <a:spAutoFit/>
          </a:bodyPr>
          <a:lstStyle/>
          <a:p>
            <a:r>
              <a:rPr lang="en-US" sz="2000" dirty="0" smtClean="0">
                <a:effectLst/>
                <a:latin typeface="Arial" pitchFamily="34" charset="0"/>
                <a:cs typeface="Arial" pitchFamily="34" charset="0"/>
              </a:rPr>
              <a:t>Search Options</a:t>
            </a:r>
            <a:endParaRPr lang="en-US" sz="2000" dirty="0">
              <a:effectLst/>
              <a:latin typeface="Arial" pitchFamily="34" charset="0"/>
              <a:cs typeface="Arial" pitchFamily="34" charset="0"/>
            </a:endParaRPr>
          </a:p>
        </p:txBody>
      </p:sp>
      <p:sp>
        <p:nvSpPr>
          <p:cNvPr id="117" name="TextBox 116"/>
          <p:cNvSpPr txBox="1"/>
          <p:nvPr/>
        </p:nvSpPr>
        <p:spPr>
          <a:xfrm>
            <a:off x="15074292" y="17526000"/>
            <a:ext cx="2600283" cy="400110"/>
          </a:xfrm>
          <a:prstGeom prst="rect">
            <a:avLst/>
          </a:prstGeom>
          <a:noFill/>
        </p:spPr>
        <p:txBody>
          <a:bodyPr wrap="square" rtlCol="0">
            <a:spAutoFit/>
          </a:bodyPr>
          <a:lstStyle/>
          <a:p>
            <a:r>
              <a:rPr lang="en-US" sz="2000" dirty="0" smtClean="0">
                <a:effectLst/>
                <a:latin typeface="Arial" pitchFamily="34" charset="0"/>
                <a:cs typeface="Arial" pitchFamily="34" charset="0"/>
              </a:rPr>
              <a:t>Required Fields</a:t>
            </a:r>
            <a:endParaRPr lang="en-US" sz="2000" dirty="0">
              <a:effectLst/>
              <a:latin typeface="Arial" pitchFamily="34" charset="0"/>
              <a:cs typeface="Arial" pitchFamily="34" charset="0"/>
            </a:endParaRPr>
          </a:p>
        </p:txBody>
      </p:sp>
      <p:grpSp>
        <p:nvGrpSpPr>
          <p:cNvPr id="118" name="Group 117"/>
          <p:cNvGrpSpPr/>
          <p:nvPr/>
        </p:nvGrpSpPr>
        <p:grpSpPr>
          <a:xfrm>
            <a:off x="9948995" y="7216931"/>
            <a:ext cx="12879162" cy="710872"/>
            <a:chOff x="1078006" y="5958165"/>
            <a:chExt cx="11067518" cy="582176"/>
          </a:xfrm>
        </p:grpSpPr>
        <p:sp>
          <p:nvSpPr>
            <p:cNvPr id="119" name="Text Box 248"/>
            <p:cNvSpPr txBox="1">
              <a:spLocks noChangeArrowheads="1"/>
            </p:cNvSpPr>
            <p:nvPr/>
          </p:nvSpPr>
          <p:spPr bwMode="auto">
            <a:xfrm>
              <a:off x="1078006" y="5958165"/>
              <a:ext cx="11067518" cy="571497"/>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120" name="Text Box 248"/>
            <p:cNvSpPr txBox="1">
              <a:spLocks noChangeArrowheads="1"/>
            </p:cNvSpPr>
            <p:nvPr/>
          </p:nvSpPr>
          <p:spPr bwMode="auto">
            <a:xfrm>
              <a:off x="1167455" y="6061433"/>
              <a:ext cx="10911417" cy="478908"/>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effectLst/>
                  <a:latin typeface="Arial" pitchFamily="34" charset="0"/>
                  <a:ea typeface="SimSun" pitchFamily="2" charset="-122"/>
                  <a:cs typeface="Arial" pitchFamily="34" charset="0"/>
                </a:rPr>
                <a:t>METHODOLOGY</a:t>
              </a:r>
              <a:endParaRPr lang="en-US" altLang="zh-CN" sz="3200" b="1" dirty="0">
                <a:solidFill>
                  <a:schemeClr val="bg1"/>
                </a:solidFill>
                <a:effectLst/>
                <a:latin typeface="Arial" pitchFamily="34" charset="0"/>
                <a:ea typeface="SimSun" pitchFamily="2" charset="-122"/>
                <a:cs typeface="Arial" pitchFamily="34" charset="0"/>
              </a:endParaRPr>
            </a:p>
          </p:txBody>
        </p:sp>
      </p:grpSp>
      <p:pic>
        <p:nvPicPr>
          <p:cNvPr id="121" name="Picture 12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944763" y="16407319"/>
            <a:ext cx="4044553" cy="5551581"/>
          </a:xfrm>
          <a:prstGeom prst="rect">
            <a:avLst/>
          </a:prstGeom>
          <a:ln>
            <a:noFill/>
          </a:ln>
        </p:spPr>
      </p:pic>
      <p:sp>
        <p:nvSpPr>
          <p:cNvPr id="122" name="TextBox 121"/>
          <p:cNvSpPr txBox="1"/>
          <p:nvPr/>
        </p:nvSpPr>
        <p:spPr>
          <a:xfrm>
            <a:off x="23861420" y="22251192"/>
            <a:ext cx="4509256" cy="400110"/>
          </a:xfrm>
          <a:prstGeom prst="rect">
            <a:avLst/>
          </a:prstGeom>
          <a:noFill/>
        </p:spPr>
        <p:txBody>
          <a:bodyPr wrap="square" rtlCol="0">
            <a:spAutoFit/>
          </a:bodyPr>
          <a:lstStyle/>
          <a:p>
            <a:r>
              <a:rPr lang="en-US" sz="2000" b="1" dirty="0" smtClean="0">
                <a:solidFill>
                  <a:srgbClr val="800000"/>
                </a:solidFill>
                <a:effectLst/>
                <a:latin typeface="Arial" pitchFamily="34" charset="0"/>
                <a:cs typeface="Arial" pitchFamily="34" charset="0"/>
              </a:rPr>
              <a:t>Showing Nearest Blood Donors</a:t>
            </a:r>
            <a:endParaRPr lang="en-US" sz="2000" b="1" dirty="0">
              <a:solidFill>
                <a:srgbClr val="800000"/>
              </a:solidFill>
              <a:effectLst/>
              <a:latin typeface="Arial" pitchFamily="34" charset="0"/>
              <a:cs typeface="Arial" pitchFamily="34" charset="0"/>
            </a:endParaRPr>
          </a:p>
        </p:txBody>
      </p:sp>
      <p:pic>
        <p:nvPicPr>
          <p:cNvPr id="123" name="Picture 1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610203" y="34501724"/>
            <a:ext cx="5939327" cy="3445876"/>
          </a:xfrm>
          <a:prstGeom prst="rect">
            <a:avLst/>
          </a:prstGeom>
        </p:spPr>
      </p:pic>
      <p:pic>
        <p:nvPicPr>
          <p:cNvPr id="124" name="Picture 1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420420" y="30494872"/>
            <a:ext cx="5971669" cy="3474048"/>
          </a:xfrm>
          <a:prstGeom prst="rect">
            <a:avLst/>
          </a:prstGeom>
        </p:spPr>
      </p:pic>
      <p:pic>
        <p:nvPicPr>
          <p:cNvPr id="125" name="Picture 12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053086" y="30496279"/>
            <a:ext cx="5971669" cy="3472641"/>
          </a:xfrm>
          <a:prstGeom prst="rect">
            <a:avLst/>
          </a:prstGeom>
        </p:spPr>
      </p:pic>
      <p:cxnSp>
        <p:nvCxnSpPr>
          <p:cNvPr id="127" name="Straight Arrow Connector 126"/>
          <p:cNvCxnSpPr/>
          <p:nvPr/>
        </p:nvCxnSpPr>
        <p:spPr bwMode="auto">
          <a:xfrm flipH="1" flipV="1">
            <a:off x="14706600" y="33816520"/>
            <a:ext cx="290099" cy="1692680"/>
          </a:xfrm>
          <a:prstGeom prst="straightConnector1">
            <a:avLst/>
          </a:prstGeom>
          <a:solidFill>
            <a:schemeClr val="accent1"/>
          </a:solidFill>
          <a:ln w="1905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Arrow Connector 128"/>
          <p:cNvCxnSpPr/>
          <p:nvPr/>
        </p:nvCxnSpPr>
        <p:spPr bwMode="auto">
          <a:xfrm flipV="1">
            <a:off x="15737736" y="33816520"/>
            <a:ext cx="1936839" cy="1692680"/>
          </a:xfrm>
          <a:prstGeom prst="straightConnector1">
            <a:avLst/>
          </a:prstGeom>
          <a:solidFill>
            <a:schemeClr val="accent1"/>
          </a:solidFill>
          <a:ln w="1905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Rectangle 131"/>
          <p:cNvSpPr/>
          <p:nvPr/>
        </p:nvSpPr>
        <p:spPr bwMode="auto">
          <a:xfrm>
            <a:off x="14670547" y="35509200"/>
            <a:ext cx="668408" cy="228600"/>
          </a:xfrm>
          <a:prstGeom prst="rect">
            <a:avLst/>
          </a:prstGeom>
          <a:noFill/>
          <a:ln w="22225" cap="flat" cmpd="sng" algn="ctr">
            <a:solidFill>
              <a:schemeClr val="bg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134" name="Rectangle 133"/>
          <p:cNvSpPr/>
          <p:nvPr/>
        </p:nvSpPr>
        <p:spPr bwMode="auto">
          <a:xfrm>
            <a:off x="15415155" y="35509200"/>
            <a:ext cx="609600" cy="228600"/>
          </a:xfrm>
          <a:prstGeom prst="rect">
            <a:avLst/>
          </a:prstGeom>
          <a:noFill/>
          <a:ln w="22225" cap="flat" cmpd="sng" algn="ctr">
            <a:solidFill>
              <a:schemeClr val="bg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135" name="TextBox 134"/>
          <p:cNvSpPr txBox="1"/>
          <p:nvPr/>
        </p:nvSpPr>
        <p:spPr>
          <a:xfrm>
            <a:off x="11134499" y="33949810"/>
            <a:ext cx="2680456" cy="400110"/>
          </a:xfrm>
          <a:prstGeom prst="rect">
            <a:avLst/>
          </a:prstGeom>
          <a:noFill/>
        </p:spPr>
        <p:txBody>
          <a:bodyPr wrap="square" rtlCol="0">
            <a:spAutoFit/>
          </a:bodyPr>
          <a:lstStyle/>
          <a:p>
            <a:r>
              <a:rPr lang="en-US" sz="2000" dirty="0" smtClean="0">
                <a:effectLst/>
                <a:latin typeface="Arial" pitchFamily="34" charset="0"/>
                <a:cs typeface="Arial" pitchFamily="34" charset="0"/>
              </a:rPr>
              <a:t>Registered Donors</a:t>
            </a:r>
            <a:endParaRPr lang="en-US" sz="2000" dirty="0">
              <a:effectLst/>
              <a:latin typeface="Arial" pitchFamily="34" charset="0"/>
              <a:cs typeface="Arial" pitchFamily="34" charset="0"/>
            </a:endParaRPr>
          </a:p>
        </p:txBody>
      </p:sp>
      <p:sp>
        <p:nvSpPr>
          <p:cNvPr id="136" name="TextBox 135"/>
          <p:cNvSpPr txBox="1"/>
          <p:nvPr/>
        </p:nvSpPr>
        <p:spPr>
          <a:xfrm>
            <a:off x="19781854" y="33949810"/>
            <a:ext cx="2643701" cy="400110"/>
          </a:xfrm>
          <a:prstGeom prst="rect">
            <a:avLst/>
          </a:prstGeom>
          <a:noFill/>
        </p:spPr>
        <p:txBody>
          <a:bodyPr wrap="square" rtlCol="0">
            <a:spAutoFit/>
          </a:bodyPr>
          <a:lstStyle/>
          <a:p>
            <a:r>
              <a:rPr lang="en-US" sz="2000" dirty="0" smtClean="0">
                <a:effectLst/>
                <a:latin typeface="Arial" pitchFamily="34" charset="0"/>
                <a:cs typeface="Arial" pitchFamily="34" charset="0"/>
              </a:rPr>
              <a:t>Hospital List</a:t>
            </a:r>
            <a:endParaRPr lang="en-US" sz="2000" dirty="0">
              <a:effectLst/>
              <a:latin typeface="Arial" pitchFamily="34" charset="0"/>
              <a:cs typeface="Arial" pitchFamily="34" charset="0"/>
            </a:endParaRPr>
          </a:p>
        </p:txBody>
      </p:sp>
      <p:sp>
        <p:nvSpPr>
          <p:cNvPr id="149" name="TextBox 148"/>
          <p:cNvSpPr txBox="1"/>
          <p:nvPr/>
        </p:nvSpPr>
        <p:spPr>
          <a:xfrm>
            <a:off x="10030332" y="11506200"/>
            <a:ext cx="7367334" cy="461665"/>
          </a:xfrm>
          <a:prstGeom prst="rect">
            <a:avLst/>
          </a:prstGeom>
          <a:noFill/>
        </p:spPr>
        <p:txBody>
          <a:bodyPr wrap="square" rtlCol="0">
            <a:spAutoFit/>
          </a:bodyPr>
          <a:lstStyle/>
          <a:p>
            <a:r>
              <a:rPr lang="en-US" b="1" dirty="0" smtClean="0">
                <a:solidFill>
                  <a:srgbClr val="800000"/>
                </a:solidFill>
                <a:effectLst/>
                <a:latin typeface="Arial" pitchFamily="34" charset="0"/>
                <a:cs typeface="Arial" pitchFamily="34" charset="0"/>
              </a:rPr>
              <a:t>Working Procedure of MIST BLOOD BANK App:</a:t>
            </a:r>
            <a:endParaRPr lang="en-US" b="1" dirty="0">
              <a:solidFill>
                <a:srgbClr val="800000"/>
              </a:solidFill>
              <a:effectLst/>
              <a:latin typeface="Arial" pitchFamily="34" charset="0"/>
              <a:cs typeface="Arial" pitchFamily="34" charset="0"/>
            </a:endParaRPr>
          </a:p>
        </p:txBody>
      </p:sp>
      <p:sp>
        <p:nvSpPr>
          <p:cNvPr id="152" name="TextBox 151"/>
          <p:cNvSpPr txBox="1"/>
          <p:nvPr/>
        </p:nvSpPr>
        <p:spPr>
          <a:xfrm>
            <a:off x="9982200" y="29484935"/>
            <a:ext cx="7367334" cy="461665"/>
          </a:xfrm>
          <a:prstGeom prst="rect">
            <a:avLst/>
          </a:prstGeom>
          <a:noFill/>
        </p:spPr>
        <p:txBody>
          <a:bodyPr wrap="square" rtlCol="0">
            <a:spAutoFit/>
          </a:bodyPr>
          <a:lstStyle/>
          <a:p>
            <a:r>
              <a:rPr lang="en-US" b="1" dirty="0" smtClean="0">
                <a:solidFill>
                  <a:srgbClr val="800000"/>
                </a:solidFill>
                <a:effectLst/>
                <a:latin typeface="Arial" pitchFamily="34" charset="0"/>
                <a:cs typeface="Arial" pitchFamily="34" charset="0"/>
              </a:rPr>
              <a:t>Working Procedure of MIST BLOOD BANK Web:</a:t>
            </a:r>
            <a:endParaRPr lang="en-US" b="1" dirty="0">
              <a:solidFill>
                <a:srgbClr val="800000"/>
              </a:solidFill>
              <a:effectLst/>
              <a:latin typeface="Arial" pitchFamily="34" charset="0"/>
              <a:cs typeface="Arial" pitchFamily="34" charset="0"/>
            </a:endParaRPr>
          </a:p>
        </p:txBody>
      </p:sp>
      <p:pic>
        <p:nvPicPr>
          <p:cNvPr id="11" name="Picture 1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759875" y="16407319"/>
            <a:ext cx="3548925" cy="5509736"/>
          </a:xfrm>
          <a:prstGeom prst="rect">
            <a:avLst/>
          </a:prstGeom>
        </p:spPr>
      </p:pic>
      <p:sp>
        <p:nvSpPr>
          <p:cNvPr id="12" name="TextBox 11"/>
          <p:cNvSpPr txBox="1"/>
          <p:nvPr/>
        </p:nvSpPr>
        <p:spPr>
          <a:xfrm>
            <a:off x="29284865" y="22189605"/>
            <a:ext cx="3404935" cy="400110"/>
          </a:xfrm>
          <a:prstGeom prst="rect">
            <a:avLst/>
          </a:prstGeom>
          <a:noFill/>
        </p:spPr>
        <p:txBody>
          <a:bodyPr wrap="square" rtlCol="0">
            <a:spAutoFit/>
          </a:bodyPr>
          <a:lstStyle/>
          <a:p>
            <a:r>
              <a:rPr lang="en-US" sz="2000" b="1" dirty="0" smtClean="0">
                <a:solidFill>
                  <a:srgbClr val="800000"/>
                </a:solidFill>
                <a:effectLst/>
                <a:latin typeface="Arial" pitchFamily="34" charset="0"/>
                <a:cs typeface="Arial" pitchFamily="34" charset="0"/>
              </a:rPr>
              <a:t>Direct</a:t>
            </a:r>
            <a:r>
              <a:rPr lang="en-US" sz="2000" b="1" dirty="0" smtClean="0">
                <a:solidFill>
                  <a:srgbClr val="800000"/>
                </a:solidFill>
                <a:latin typeface="Arial" pitchFamily="34" charset="0"/>
                <a:cs typeface="Arial" pitchFamily="34" charset="0"/>
              </a:rPr>
              <a:t> </a:t>
            </a:r>
            <a:r>
              <a:rPr lang="en-US" sz="2000" b="1" dirty="0" smtClean="0">
                <a:solidFill>
                  <a:srgbClr val="800000"/>
                </a:solidFill>
                <a:effectLst/>
                <a:latin typeface="Arial" pitchFamily="34" charset="0"/>
                <a:cs typeface="Arial" pitchFamily="34" charset="0"/>
              </a:rPr>
              <a:t>Call Option</a:t>
            </a:r>
            <a:endParaRPr lang="en-US" sz="2000" b="1" dirty="0">
              <a:solidFill>
                <a:srgbClr val="800000"/>
              </a:solidFill>
              <a:effectLst/>
              <a:latin typeface="Arial" pitchFamily="34" charset="0"/>
              <a:cs typeface="Arial" pitchFamily="34" charset="0"/>
            </a:endParaRPr>
          </a:p>
        </p:txBody>
      </p:sp>
      <p:cxnSp>
        <p:nvCxnSpPr>
          <p:cNvPr id="91" name="Straight Arrow Connector 90"/>
          <p:cNvCxnSpPr/>
          <p:nvPr/>
        </p:nvCxnSpPr>
        <p:spPr bwMode="auto">
          <a:xfrm flipH="1">
            <a:off x="17141176" y="19354800"/>
            <a:ext cx="1447800" cy="4466998"/>
          </a:xfrm>
          <a:prstGeom prst="straightConnector1">
            <a:avLst/>
          </a:prstGeom>
          <a:solidFill>
            <a:schemeClr val="accent1"/>
          </a:solidFill>
          <a:ln w="25400" cap="flat" cmpd="sng" algn="ctr">
            <a:solidFill>
              <a:schemeClr val="bg2">
                <a:lumMod val="2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6" name="Group 95"/>
          <p:cNvGrpSpPr/>
          <p:nvPr/>
        </p:nvGrpSpPr>
        <p:grpSpPr>
          <a:xfrm>
            <a:off x="9906000" y="38532128"/>
            <a:ext cx="12879162" cy="710872"/>
            <a:chOff x="1078006" y="5958165"/>
            <a:chExt cx="11067518" cy="582176"/>
          </a:xfrm>
        </p:grpSpPr>
        <p:sp>
          <p:nvSpPr>
            <p:cNvPr id="97" name="Text Box 248"/>
            <p:cNvSpPr txBox="1">
              <a:spLocks noChangeArrowheads="1"/>
            </p:cNvSpPr>
            <p:nvPr/>
          </p:nvSpPr>
          <p:spPr bwMode="auto">
            <a:xfrm>
              <a:off x="1078006" y="5958165"/>
              <a:ext cx="11067518" cy="571497"/>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98" name="Text Box 248"/>
            <p:cNvSpPr txBox="1">
              <a:spLocks noChangeArrowheads="1"/>
            </p:cNvSpPr>
            <p:nvPr/>
          </p:nvSpPr>
          <p:spPr bwMode="auto">
            <a:xfrm>
              <a:off x="1167455" y="6061433"/>
              <a:ext cx="10911417" cy="478908"/>
            </a:xfrm>
            <a:prstGeom prst="rect">
              <a:avLst/>
            </a:prstGeom>
            <a:gradFill>
              <a:gsLst>
                <a:gs pos="0">
                  <a:srgbClr val="800000"/>
                </a:gs>
                <a:gs pos="51000">
                  <a:srgbClr val="B80000"/>
                </a:gs>
                <a:gs pos="99000">
                  <a:srgbClr val="800000"/>
                </a:gs>
              </a:gsLst>
              <a:lin ang="5400000" scaled="0"/>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200" b="1" dirty="0" smtClean="0">
                  <a:solidFill>
                    <a:schemeClr val="bg1"/>
                  </a:solidFill>
                  <a:effectLst/>
                  <a:latin typeface="Arial" pitchFamily="34" charset="0"/>
                  <a:ea typeface="SimSun" pitchFamily="2" charset="-122"/>
                  <a:cs typeface="Arial" pitchFamily="34" charset="0"/>
                </a:rPr>
                <a:t>TOOLS</a:t>
              </a:r>
              <a:endParaRPr lang="en-US" altLang="zh-CN" sz="3200" b="1" dirty="0">
                <a:solidFill>
                  <a:schemeClr val="bg1"/>
                </a:solidFill>
                <a:effectLst/>
                <a:latin typeface="Arial" pitchFamily="34" charset="0"/>
                <a:ea typeface="SimSun" pitchFamily="2" charset="-122"/>
                <a:cs typeface="Arial" pitchFamily="34" charset="0"/>
              </a:endParaRPr>
            </a:p>
          </p:txBody>
        </p:sp>
      </p:grpSp>
      <p:sp>
        <p:nvSpPr>
          <p:cNvPr id="99" name="Text Box 261"/>
          <p:cNvSpPr txBox="1">
            <a:spLocks noChangeArrowheads="1"/>
          </p:cNvSpPr>
          <p:nvPr/>
        </p:nvSpPr>
        <p:spPr bwMode="auto">
          <a:xfrm>
            <a:off x="9906000" y="39243000"/>
            <a:ext cx="12869559" cy="2862322"/>
          </a:xfrm>
          <a:prstGeom prst="rect">
            <a:avLst/>
          </a:prstGeom>
          <a:solidFill>
            <a:schemeClr val="bg1"/>
          </a:solidFill>
          <a:ln w="57150" cmpd="thinThick">
            <a:solidFill>
              <a:srgbClr val="C00000"/>
            </a:solid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buFont typeface="Arial" pitchFamily="34" charset="0"/>
              <a:buChar char="•"/>
            </a:pPr>
            <a:r>
              <a:rPr lang="en-AU" dirty="0" smtClean="0">
                <a:solidFill>
                  <a:srgbClr val="C00000"/>
                </a:solidFill>
                <a:effectLst/>
                <a:latin typeface="Arial" pitchFamily="34" charset="0"/>
                <a:cs typeface="Arial" pitchFamily="34" charset="0"/>
              </a:rPr>
              <a:t>HTML: </a:t>
            </a:r>
            <a:r>
              <a:rPr lang="en-AU" dirty="0" smtClean="0">
                <a:effectLst/>
                <a:latin typeface="Arial" pitchFamily="34" charset="0"/>
                <a:cs typeface="Arial" pitchFamily="34" charset="0"/>
              </a:rPr>
              <a:t>We </a:t>
            </a:r>
            <a:r>
              <a:rPr lang="en-AU" dirty="0">
                <a:effectLst/>
                <a:latin typeface="Arial" pitchFamily="34" charset="0"/>
                <a:cs typeface="Arial" pitchFamily="34" charset="0"/>
              </a:rPr>
              <a:t>developed our web page with the help of HTML</a:t>
            </a:r>
            <a:r>
              <a:rPr lang="en-US" dirty="0">
                <a:effectLst/>
                <a:latin typeface="Arial" pitchFamily="34" charset="0"/>
                <a:cs typeface="Arial" pitchFamily="34" charset="0"/>
              </a:rPr>
              <a:t>(Hypertext Markup Language)</a:t>
            </a:r>
            <a:r>
              <a:rPr lang="en-AU" dirty="0">
                <a:effectLst/>
                <a:latin typeface="Arial" pitchFamily="34" charset="0"/>
                <a:cs typeface="Arial" pitchFamily="34" charset="0"/>
              </a:rPr>
              <a:t>.</a:t>
            </a:r>
          </a:p>
          <a:p>
            <a:pPr marL="342900" indent="-342900">
              <a:buFont typeface="Arial" pitchFamily="34" charset="0"/>
              <a:buChar char="•"/>
            </a:pPr>
            <a:r>
              <a:rPr lang="en-US" dirty="0" smtClean="0">
                <a:solidFill>
                  <a:srgbClr val="C00000"/>
                </a:solidFill>
                <a:effectLst/>
                <a:latin typeface="Arial" pitchFamily="34" charset="0"/>
                <a:cs typeface="Arial" pitchFamily="34" charset="0"/>
              </a:rPr>
              <a:t>CSS: </a:t>
            </a:r>
            <a:r>
              <a:rPr lang="en-US" dirty="0" smtClean="0">
                <a:effectLst/>
                <a:latin typeface="Arial" pitchFamily="34" charset="0"/>
                <a:cs typeface="Arial" pitchFamily="34" charset="0"/>
              </a:rPr>
              <a:t>Cascading </a:t>
            </a:r>
            <a:r>
              <a:rPr lang="en-US" dirty="0">
                <a:effectLst/>
                <a:latin typeface="Arial" pitchFamily="34" charset="0"/>
                <a:cs typeface="Arial" pitchFamily="34" charset="0"/>
              </a:rPr>
              <a:t>Style Sheets (CSS) is a style sheet language used for describing the presentation of a document written in markup language</a:t>
            </a:r>
          </a:p>
          <a:p>
            <a:pPr marL="342900" indent="-342900">
              <a:buFont typeface="Arial" pitchFamily="34" charset="0"/>
              <a:buChar char="•"/>
            </a:pPr>
            <a:r>
              <a:rPr lang="en-US" dirty="0" smtClean="0">
                <a:solidFill>
                  <a:srgbClr val="C00000"/>
                </a:solidFill>
                <a:effectLst/>
                <a:latin typeface="Arial" pitchFamily="34" charset="0"/>
                <a:cs typeface="Arial" pitchFamily="34" charset="0"/>
              </a:rPr>
              <a:t>PHP: </a:t>
            </a:r>
            <a:r>
              <a:rPr lang="en-US" dirty="0" smtClean="0">
                <a:effectLst/>
                <a:latin typeface="Arial" pitchFamily="34" charset="0"/>
                <a:cs typeface="Arial" pitchFamily="34" charset="0"/>
              </a:rPr>
              <a:t>PHP </a:t>
            </a:r>
            <a:r>
              <a:rPr lang="en-US" dirty="0">
                <a:effectLst/>
                <a:latin typeface="Arial" pitchFamily="34" charset="0"/>
                <a:cs typeface="Arial" pitchFamily="34" charset="0"/>
              </a:rPr>
              <a:t>is a general purpose scripting language that is specially suited to web development. We used it for our back-end.</a:t>
            </a:r>
          </a:p>
          <a:p>
            <a:pPr marL="342900" indent="-342900">
              <a:buFont typeface="Arial" pitchFamily="34" charset="0"/>
              <a:buChar char="•"/>
            </a:pPr>
            <a:r>
              <a:rPr lang="en-US" dirty="0">
                <a:solidFill>
                  <a:srgbClr val="C00000"/>
                </a:solidFill>
                <a:effectLst/>
                <a:latin typeface="Arial" pitchFamily="34" charset="0"/>
                <a:cs typeface="Arial" pitchFamily="34" charset="0"/>
              </a:rPr>
              <a:t>ANDROID </a:t>
            </a:r>
            <a:r>
              <a:rPr lang="en-US" dirty="0" smtClean="0">
                <a:solidFill>
                  <a:srgbClr val="C00000"/>
                </a:solidFill>
                <a:effectLst/>
                <a:latin typeface="Arial" pitchFamily="34" charset="0"/>
                <a:cs typeface="Arial" pitchFamily="34" charset="0"/>
              </a:rPr>
              <a:t>STUDIO: </a:t>
            </a:r>
            <a:r>
              <a:rPr lang="en-US" dirty="0" smtClean="0">
                <a:effectLst/>
                <a:latin typeface="Arial" pitchFamily="34" charset="0"/>
                <a:cs typeface="Arial" pitchFamily="34" charset="0"/>
              </a:rPr>
              <a:t>Android </a:t>
            </a:r>
            <a:r>
              <a:rPr lang="en-US" dirty="0">
                <a:effectLst/>
                <a:latin typeface="Arial" pitchFamily="34" charset="0"/>
                <a:cs typeface="Arial" pitchFamily="34" charset="0"/>
              </a:rPr>
              <a:t>studio is the official integrated development environment for android platform development. We used it for our app development.</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2904</TotalTime>
  <Words>976</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SimSun</vt:lpstr>
      <vt:lpstr>SimSun</vt:lpstr>
      <vt:lpstr>Arial</vt:lpstr>
      <vt:lpstr>Lucida Sans</vt:lpstr>
      <vt:lpstr>Times New Roman</vt:lpstr>
      <vt:lpstr>Default Design</vt:lpstr>
      <vt:lpstr>PowerPoint Presentation</vt:lpstr>
    </vt:vector>
  </TitlesOfParts>
  <Manager/>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hamim adal</cp:lastModifiedBy>
  <cp:revision>203</cp:revision>
  <cp:lastPrinted>2000-08-03T00:31:24Z</cp:lastPrinted>
  <dcterms:modified xsi:type="dcterms:W3CDTF">2016-05-16T09:02:10Z</dcterms:modified>
  <cp:category>research posters template</cp:category>
</cp:coreProperties>
</file>