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80" r:id="rId7"/>
    <p:sldId id="281" r:id="rId8"/>
    <p:sldId id="273" r:id="rId9"/>
    <p:sldId id="267" r:id="rId10"/>
    <p:sldId id="268" r:id="rId11"/>
    <p:sldId id="269" r:id="rId12"/>
    <p:sldId id="272" r:id="rId13"/>
    <p:sldId id="276" r:id="rId14"/>
    <p:sldId id="278" r:id="rId15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D7JUKHUlleaCcxRG+UxvWQj/u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62" y="1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D8">
            <a:alpha val="0"/>
          </a:srgb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2734725" y="990189"/>
            <a:ext cx="12937964" cy="1175953"/>
          </a:xfrm>
          <a:custGeom>
            <a:avLst/>
            <a:gdLst/>
            <a:ahLst/>
            <a:cxnLst/>
            <a:rect l="l" t="t" r="r" b="b"/>
            <a:pathLst>
              <a:path w="5467136" h="616295" extrusionOk="0">
                <a:moveTo>
                  <a:pt x="0" y="0"/>
                </a:moveTo>
                <a:lnTo>
                  <a:pt x="5467136" y="0"/>
                </a:lnTo>
                <a:lnTo>
                  <a:pt x="5467136" y="616295"/>
                </a:lnTo>
                <a:lnTo>
                  <a:pt x="0" y="61629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5415224" y="5543257"/>
            <a:ext cx="7576966" cy="242271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44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</a:t>
            </a:r>
            <a:r>
              <a:rPr lang="en-US" sz="4400" b="1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eam</a:t>
            </a:r>
            <a:r>
              <a:rPr lang="en-US" sz="44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: Six Warriors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</a:t>
            </a:r>
            <a:r>
              <a:rPr lang="en-US" sz="4400" b="1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rogramming</a:t>
            </a:r>
            <a:r>
              <a:rPr lang="en-US" sz="44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Hero </a:t>
            </a:r>
            <a:endParaRPr lang="en-US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1"/>
          <p:cNvSpPr/>
          <p:nvPr/>
        </p:nvSpPr>
        <p:spPr>
          <a:xfrm>
            <a:off x="17471829" y="9599663"/>
            <a:ext cx="685800" cy="496837"/>
          </a:xfrm>
          <a:prstGeom prst="flowChartConnector">
            <a:avLst/>
          </a:prstGeom>
          <a:solidFill>
            <a:srgbClr val="31859B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380999" y="9617249"/>
            <a:ext cx="173874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dk1"/>
                </a:solidFill>
              </a:rPr>
              <a:t>2</a:t>
            </a:r>
            <a:r>
              <a:rPr lang="en-US" sz="2400" dirty="0">
                <a:solidFill>
                  <a:schemeClr val="dk1"/>
                </a:solidFill>
              </a:rPr>
              <a:t>0-9-2024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4000500" y="2801178"/>
            <a:ext cx="10287000" cy="18232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LinkUp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"/>
          <p:cNvSpPr/>
          <p:nvPr/>
        </p:nvSpPr>
        <p:spPr>
          <a:xfrm>
            <a:off x="17297400" y="9560164"/>
            <a:ext cx="860229" cy="496837"/>
          </a:xfrm>
          <a:prstGeom prst="flowChartConnector">
            <a:avLst/>
          </a:prstGeom>
          <a:solidFill>
            <a:srgbClr val="31859B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3"/>
          <p:cNvSpPr/>
          <p:nvPr/>
        </p:nvSpPr>
        <p:spPr>
          <a:xfrm>
            <a:off x="-1" y="647700"/>
            <a:ext cx="18288000" cy="990600"/>
          </a:xfrm>
          <a:prstGeom prst="rect">
            <a:avLst/>
          </a:prstGeom>
          <a:solidFill>
            <a:srgbClr val="31859B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Implementation</a:t>
            </a:r>
            <a:endParaRPr sz="4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58098-92D6-4EAA-A9EE-A05E0ADB3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910" y="1906671"/>
            <a:ext cx="15442180" cy="69446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/>
          <p:nvPr/>
        </p:nvSpPr>
        <p:spPr>
          <a:xfrm>
            <a:off x="17297400" y="9560164"/>
            <a:ext cx="860229" cy="496837"/>
          </a:xfrm>
          <a:prstGeom prst="flowChartConnector">
            <a:avLst/>
          </a:prstGeom>
          <a:solidFill>
            <a:srgbClr val="31859B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4"/>
          <p:cNvSpPr/>
          <p:nvPr/>
        </p:nvSpPr>
        <p:spPr>
          <a:xfrm>
            <a:off x="-1" y="647700"/>
            <a:ext cx="18288000" cy="990600"/>
          </a:xfrm>
          <a:prstGeom prst="rect">
            <a:avLst/>
          </a:prstGeom>
          <a:solidFill>
            <a:srgbClr val="31859B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Implementation</a:t>
            </a:r>
            <a:endParaRPr sz="4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915514-CECF-46A8-9C65-784F9A3F2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991" y="2247496"/>
            <a:ext cx="11946017" cy="57920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/>
          <p:nvPr/>
        </p:nvSpPr>
        <p:spPr>
          <a:xfrm>
            <a:off x="17297400" y="9560164"/>
            <a:ext cx="860229" cy="496837"/>
          </a:xfrm>
          <a:prstGeom prst="flowChartConnector">
            <a:avLst/>
          </a:prstGeom>
          <a:solidFill>
            <a:srgbClr val="31859B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7"/>
          <p:cNvSpPr/>
          <p:nvPr/>
        </p:nvSpPr>
        <p:spPr>
          <a:xfrm>
            <a:off x="-1" y="647700"/>
            <a:ext cx="18288000" cy="990600"/>
          </a:xfrm>
          <a:prstGeom prst="rect">
            <a:avLst/>
          </a:prstGeom>
          <a:solidFill>
            <a:srgbClr val="31859B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Implementation</a:t>
            </a:r>
            <a:endParaRPr sz="4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16EBDB-8AF6-4FD8-BD80-EB0AD7B89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228" y="1956879"/>
            <a:ext cx="12317544" cy="72876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"/>
          <p:cNvSpPr/>
          <p:nvPr/>
        </p:nvSpPr>
        <p:spPr>
          <a:xfrm>
            <a:off x="15765205" y="2173680"/>
            <a:ext cx="956440" cy="7618020"/>
          </a:xfrm>
          <a:custGeom>
            <a:avLst/>
            <a:gdLst/>
            <a:ahLst/>
            <a:cxnLst/>
            <a:rect l="l" t="t" r="r" b="b"/>
            <a:pathLst>
              <a:path w="414" h="2447" extrusionOk="0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36609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21"/>
          <p:cNvSpPr/>
          <p:nvPr/>
        </p:nvSpPr>
        <p:spPr>
          <a:xfrm>
            <a:off x="15798558" y="1846815"/>
            <a:ext cx="569301" cy="7365172"/>
          </a:xfrm>
          <a:custGeom>
            <a:avLst/>
            <a:gdLst/>
            <a:ahLst/>
            <a:cxnLst/>
            <a:rect l="l" t="t" r="r" b="b"/>
            <a:pathLst>
              <a:path w="209" h="2358" extrusionOk="0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24406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21"/>
          <p:cNvSpPr/>
          <p:nvPr/>
        </p:nvSpPr>
        <p:spPr>
          <a:xfrm>
            <a:off x="1600200" y="1864611"/>
            <a:ext cx="14809282" cy="700532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21"/>
          <p:cNvSpPr/>
          <p:nvPr/>
        </p:nvSpPr>
        <p:spPr>
          <a:xfrm>
            <a:off x="17373600" y="9560164"/>
            <a:ext cx="784029" cy="444261"/>
          </a:xfrm>
          <a:prstGeom prst="flowChartConnector">
            <a:avLst/>
          </a:prstGeom>
          <a:solidFill>
            <a:srgbClr val="31859B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21"/>
          <p:cNvSpPr/>
          <p:nvPr/>
        </p:nvSpPr>
        <p:spPr>
          <a:xfrm>
            <a:off x="-1" y="495300"/>
            <a:ext cx="18288000" cy="990600"/>
          </a:xfrm>
          <a:prstGeom prst="rect">
            <a:avLst/>
          </a:prstGeom>
          <a:solidFill>
            <a:srgbClr val="31859B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4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21"/>
          <p:cNvSpPr txBox="1"/>
          <p:nvPr/>
        </p:nvSpPr>
        <p:spPr>
          <a:xfrm>
            <a:off x="2198318" y="3620026"/>
            <a:ext cx="7850659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Linkup provides an intuitive platform for scheduling and managing meetings efficiently across different sectors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seamlessly integrates with popular calendar systems, ensuring synchronized and accessible meetings across devices.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Linkup enhances time management and boosts productivity in corporate, healthcare, and education.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-1" y="9767146"/>
            <a:ext cx="2971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7F7F7F"/>
                </a:solidFill>
                <a:latin typeface="Times New Roman"/>
                <a:cs typeface="Times New Roman"/>
                <a:sym typeface="Times New Roman"/>
              </a:rPr>
              <a:t>L</a:t>
            </a:r>
            <a:r>
              <a:rPr lang="en-US" sz="2400" dirty="0" err="1">
                <a:solidFill>
                  <a:srgbClr val="7F7F7F"/>
                </a:solidFill>
                <a:latin typeface="Times New Roman"/>
                <a:cs typeface="Times New Roman"/>
                <a:sym typeface="Times New Roman"/>
              </a:rPr>
              <a:t>inkUp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D7F8E0-B86C-58A3-21E0-F3A9F04DC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" r="1472"/>
          <a:stretch/>
        </p:blipFill>
        <p:spPr bwMode="auto">
          <a:xfrm>
            <a:off x="10295464" y="3233671"/>
            <a:ext cx="542467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>
            <a:alpha val="0"/>
          </a:srgbClr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"/>
          <p:cNvSpPr/>
          <p:nvPr/>
        </p:nvSpPr>
        <p:spPr>
          <a:xfrm rot="1475691">
            <a:off x="12020804" y="5480890"/>
            <a:ext cx="1932233" cy="1939285"/>
          </a:xfrm>
          <a:custGeom>
            <a:avLst/>
            <a:gdLst/>
            <a:ahLst/>
            <a:cxnLst/>
            <a:rect l="l" t="t" r="r" b="b"/>
            <a:pathLst>
              <a:path w="1932233" h="1939285" extrusionOk="0">
                <a:moveTo>
                  <a:pt x="0" y="0"/>
                </a:moveTo>
                <a:lnTo>
                  <a:pt x="1932233" y="0"/>
                </a:lnTo>
                <a:lnTo>
                  <a:pt x="1932233" y="1939285"/>
                </a:lnTo>
                <a:lnTo>
                  <a:pt x="0" y="19392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23"/>
          <p:cNvSpPr/>
          <p:nvPr/>
        </p:nvSpPr>
        <p:spPr>
          <a:xfrm>
            <a:off x="246596" y="0"/>
            <a:ext cx="782104" cy="3400454"/>
          </a:xfrm>
          <a:custGeom>
            <a:avLst/>
            <a:gdLst/>
            <a:ahLst/>
            <a:cxnLst/>
            <a:rect l="l" t="t" r="r" b="b"/>
            <a:pathLst>
              <a:path w="782104" h="3400454" extrusionOk="0">
                <a:moveTo>
                  <a:pt x="0" y="0"/>
                </a:moveTo>
                <a:lnTo>
                  <a:pt x="782104" y="0"/>
                </a:lnTo>
                <a:lnTo>
                  <a:pt x="782104" y="3400454"/>
                </a:lnTo>
                <a:lnTo>
                  <a:pt x="0" y="34004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23"/>
          <p:cNvSpPr/>
          <p:nvPr/>
        </p:nvSpPr>
        <p:spPr>
          <a:xfrm>
            <a:off x="-300666" y="7574008"/>
            <a:ext cx="2658732" cy="2712992"/>
          </a:xfrm>
          <a:custGeom>
            <a:avLst/>
            <a:gdLst/>
            <a:ahLst/>
            <a:cxnLst/>
            <a:rect l="l" t="t" r="r" b="b"/>
            <a:pathLst>
              <a:path w="2658732" h="2712992" extrusionOk="0">
                <a:moveTo>
                  <a:pt x="0" y="0"/>
                </a:moveTo>
                <a:lnTo>
                  <a:pt x="2658732" y="0"/>
                </a:lnTo>
                <a:lnTo>
                  <a:pt x="2658732" y="2712992"/>
                </a:lnTo>
                <a:lnTo>
                  <a:pt x="0" y="27129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23"/>
          <p:cNvSpPr/>
          <p:nvPr/>
        </p:nvSpPr>
        <p:spPr>
          <a:xfrm flipH="1">
            <a:off x="15416962" y="-714612"/>
            <a:ext cx="3684676" cy="3486625"/>
          </a:xfrm>
          <a:custGeom>
            <a:avLst/>
            <a:gdLst/>
            <a:ahLst/>
            <a:cxnLst/>
            <a:rect l="l" t="t" r="r" b="b"/>
            <a:pathLst>
              <a:path w="3684676" h="3486625" extrusionOk="0">
                <a:moveTo>
                  <a:pt x="3684676" y="0"/>
                </a:moveTo>
                <a:lnTo>
                  <a:pt x="0" y="0"/>
                </a:lnTo>
                <a:lnTo>
                  <a:pt x="0" y="3486624"/>
                </a:lnTo>
                <a:lnTo>
                  <a:pt x="3684676" y="3486624"/>
                </a:lnTo>
                <a:lnTo>
                  <a:pt x="3684676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23"/>
          <p:cNvSpPr/>
          <p:nvPr/>
        </p:nvSpPr>
        <p:spPr>
          <a:xfrm>
            <a:off x="17351571" y="9728439"/>
            <a:ext cx="784029" cy="444261"/>
          </a:xfrm>
          <a:prstGeom prst="flowChartConnector">
            <a:avLst/>
          </a:prstGeom>
          <a:solidFill>
            <a:srgbClr val="31859B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3" name="Google Shape;393;p23"/>
          <p:cNvGrpSpPr/>
          <p:nvPr/>
        </p:nvGrpSpPr>
        <p:grpSpPr>
          <a:xfrm rot="-1622893">
            <a:off x="1970655" y="1193397"/>
            <a:ext cx="6266981" cy="3803992"/>
            <a:chOff x="4345578" y="2401725"/>
            <a:chExt cx="8791474" cy="5331469"/>
          </a:xfrm>
        </p:grpSpPr>
        <p:sp>
          <p:nvSpPr>
            <p:cNvPr id="394" name="Google Shape;394;p23"/>
            <p:cNvSpPr/>
            <p:nvPr/>
          </p:nvSpPr>
          <p:spPr>
            <a:xfrm>
              <a:off x="5782622" y="2741669"/>
              <a:ext cx="6718623" cy="4114800"/>
            </a:xfrm>
            <a:custGeom>
              <a:avLst/>
              <a:gdLst/>
              <a:ahLst/>
              <a:cxnLst/>
              <a:rect l="l" t="t" r="r" b="b"/>
              <a:pathLst>
                <a:path w="6718623" h="4114800" extrusionOk="0">
                  <a:moveTo>
                    <a:pt x="0" y="0"/>
                  </a:moveTo>
                  <a:lnTo>
                    <a:pt x="6718622" y="0"/>
                  </a:lnTo>
                  <a:lnTo>
                    <a:pt x="6718622" y="4114800"/>
                  </a:lnTo>
                  <a:lnTo>
                    <a:pt x="0" y="41148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4345578" y="2401725"/>
              <a:ext cx="2263211" cy="2741775"/>
            </a:xfrm>
            <a:custGeom>
              <a:avLst/>
              <a:gdLst/>
              <a:ahLst/>
              <a:cxnLst/>
              <a:rect l="l" t="t" r="r" b="b"/>
              <a:pathLst>
                <a:path w="2263211" h="2741775" extrusionOk="0">
                  <a:moveTo>
                    <a:pt x="0" y="0"/>
                  </a:moveTo>
                  <a:lnTo>
                    <a:pt x="2263211" y="0"/>
                  </a:lnTo>
                  <a:lnTo>
                    <a:pt x="2263211" y="2741775"/>
                  </a:lnTo>
                  <a:lnTo>
                    <a:pt x="0" y="274177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11272473" y="5143500"/>
              <a:ext cx="1864579" cy="2589694"/>
            </a:xfrm>
            <a:custGeom>
              <a:avLst/>
              <a:gdLst/>
              <a:ahLst/>
              <a:cxnLst/>
              <a:rect l="l" t="t" r="r" b="b"/>
              <a:pathLst>
                <a:path w="1864579" h="2589694" extrusionOk="0">
                  <a:moveTo>
                    <a:pt x="0" y="0"/>
                  </a:moveTo>
                  <a:lnTo>
                    <a:pt x="1864580" y="0"/>
                  </a:lnTo>
                  <a:lnTo>
                    <a:pt x="1864580" y="2589694"/>
                  </a:lnTo>
                  <a:lnTo>
                    <a:pt x="0" y="25896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7" name="Google Shape;397;p23"/>
            <p:cNvSpPr txBox="1"/>
            <p:nvPr/>
          </p:nvSpPr>
          <p:spPr>
            <a:xfrm>
              <a:off x="7015528" y="4256893"/>
              <a:ext cx="4256946" cy="12081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898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Question</a:t>
              </a:r>
              <a:endParaRPr/>
            </a:p>
          </p:txBody>
        </p:sp>
      </p:grpSp>
      <p:sp>
        <p:nvSpPr>
          <p:cNvPr id="398" name="Google Shape;398;p23"/>
          <p:cNvSpPr/>
          <p:nvPr/>
        </p:nvSpPr>
        <p:spPr>
          <a:xfrm>
            <a:off x="5486400" y="4051895"/>
            <a:ext cx="7315200" cy="2739875"/>
          </a:xfrm>
          <a:custGeom>
            <a:avLst/>
            <a:gdLst/>
            <a:ahLst/>
            <a:cxnLst/>
            <a:rect l="l" t="t" r="r" b="b"/>
            <a:pathLst>
              <a:path w="7315200" h="2739875" extrusionOk="0">
                <a:moveTo>
                  <a:pt x="0" y="0"/>
                </a:moveTo>
                <a:lnTo>
                  <a:pt x="7315200" y="0"/>
                </a:lnTo>
                <a:lnTo>
                  <a:pt x="7315200" y="2739875"/>
                </a:lnTo>
                <a:lnTo>
                  <a:pt x="0" y="27398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D8">
            <a:alpha val="0"/>
          </a:srgbClr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9525002" y="2171699"/>
            <a:ext cx="7848600" cy="59435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185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By</a:t>
            </a:r>
            <a:endParaRPr lang="en-US" sz="3600" b="1" u="sng" cap="all" dirty="0">
              <a:solidFill>
                <a:srgbClr val="333333"/>
              </a:solidFill>
              <a:latin typeface="Open Sans" panose="020F0502020204030204" pitchFamily="34" charset="0"/>
              <a:ea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Saurav Chandra </a:t>
            </a:r>
          </a:p>
          <a:p>
            <a:pPr lvl="0"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Jr. Project Executive</a:t>
            </a:r>
          </a:p>
          <a:p>
            <a:pPr lvl="0" algn="ctr"/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Programming Hero</a:t>
            </a:r>
          </a:p>
          <a:p>
            <a:pPr lvl="0" algn="ctr"/>
            <a:endParaRPr lang="en-GB" sz="28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17525999" y="9628909"/>
            <a:ext cx="631629" cy="428092"/>
          </a:xfrm>
          <a:prstGeom prst="flowChartConnector">
            <a:avLst/>
          </a:prstGeom>
          <a:solidFill>
            <a:srgbClr val="31859B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914398" y="2171700"/>
            <a:ext cx="7848600" cy="59435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185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Shah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Arefin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Ahmed (Team Leader)</a:t>
            </a:r>
          </a:p>
          <a:p>
            <a:pPr lvl="0"/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Kazi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 Abul Hasib</a:t>
            </a:r>
          </a:p>
          <a:p>
            <a:pPr lvl="0"/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Sheikh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Safekuzzaman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Md.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d: Shihab Shamim</a:t>
            </a:r>
          </a:p>
          <a:p>
            <a:pPr lvl="1"/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Shaharul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-816172" y="160319"/>
            <a:ext cx="18288000" cy="1028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 rot="-2700000" flipH="1">
            <a:off x="-564234" y="-380505"/>
            <a:ext cx="2741457" cy="2065483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 rot="-2700000" flipH="1">
            <a:off x="1337461" y="633219"/>
            <a:ext cx="968052" cy="968052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 rot="-2700000" flipH="1">
            <a:off x="15065223" y="982710"/>
            <a:ext cx="1031208" cy="103120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 rot="10800000" flipH="1">
            <a:off x="14034964" y="0"/>
            <a:ext cx="4253036" cy="2221255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 flipH="1">
            <a:off x="11964516" y="9173251"/>
            <a:ext cx="2241769" cy="111374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 flipH="1">
            <a:off x="11406120" y="9679714"/>
            <a:ext cx="1222354" cy="607286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14568867" y="965200"/>
            <a:ext cx="2294296" cy="792575"/>
          </a:xfrm>
          <a:custGeom>
            <a:avLst/>
            <a:gdLst/>
            <a:ahLst/>
            <a:cxnLst/>
            <a:rect l="l" t="t" r="r" b="b"/>
            <a:pathLst>
              <a:path w="2592030" h="895428" extrusionOk="0">
                <a:moveTo>
                  <a:pt x="0" y="0"/>
                </a:moveTo>
                <a:lnTo>
                  <a:pt x="2592030" y="0"/>
                </a:lnTo>
                <a:lnTo>
                  <a:pt x="2592030" y="895428"/>
                </a:lnTo>
                <a:lnTo>
                  <a:pt x="0" y="8954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3" descr="Teacher PNG transparent image download, size: 330x567px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6970" y="3393563"/>
            <a:ext cx="3237493" cy="55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/>
          <p:nvPr/>
        </p:nvSpPr>
        <p:spPr>
          <a:xfrm>
            <a:off x="5400904" y="3047915"/>
            <a:ext cx="4162229" cy="688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</p:txBody>
      </p:sp>
      <p:sp>
        <p:nvSpPr>
          <p:cNvPr id="120" name="Google Shape;120;p3"/>
          <p:cNvSpPr/>
          <p:nvPr/>
        </p:nvSpPr>
        <p:spPr>
          <a:xfrm>
            <a:off x="6494105" y="4017867"/>
            <a:ext cx="4040968" cy="71989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5312598" y="4917848"/>
            <a:ext cx="2853827" cy="82845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6517264" y="5889740"/>
            <a:ext cx="4162229" cy="79902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Tools &amp; Techniques</a:t>
            </a:r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5133164" y="6877754"/>
            <a:ext cx="4162229" cy="8030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Implementation</a:t>
            </a:r>
            <a:endParaRPr dirty="0"/>
          </a:p>
        </p:txBody>
      </p:sp>
      <p:sp>
        <p:nvSpPr>
          <p:cNvPr id="128" name="Google Shape;128;p3"/>
          <p:cNvSpPr/>
          <p:nvPr/>
        </p:nvSpPr>
        <p:spPr>
          <a:xfrm>
            <a:off x="6289243" y="7848548"/>
            <a:ext cx="4162229" cy="8284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</p:txBody>
      </p:sp>
      <p:sp>
        <p:nvSpPr>
          <p:cNvPr id="130" name="Google Shape;130;p3"/>
          <p:cNvSpPr/>
          <p:nvPr/>
        </p:nvSpPr>
        <p:spPr>
          <a:xfrm>
            <a:off x="4730854" y="3178614"/>
            <a:ext cx="526210" cy="427686"/>
          </a:xfrm>
          <a:prstGeom prst="homePlate">
            <a:avLst>
              <a:gd name="adj" fmla="val 50000"/>
            </a:avLst>
          </a:prstGeom>
          <a:solidFill>
            <a:srgbClr val="00206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5877859" y="4149408"/>
            <a:ext cx="526210" cy="427686"/>
          </a:xfrm>
          <a:prstGeom prst="homePlate">
            <a:avLst>
              <a:gd name="adj" fmla="val 50000"/>
            </a:avLst>
          </a:prstGeom>
          <a:solidFill>
            <a:srgbClr val="00206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-1" y="1028527"/>
            <a:ext cx="18288000" cy="990600"/>
          </a:xfrm>
          <a:prstGeom prst="rect">
            <a:avLst/>
          </a:prstGeom>
          <a:solidFill>
            <a:srgbClr val="31859B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4727809" y="5089976"/>
            <a:ext cx="526210" cy="427686"/>
          </a:xfrm>
          <a:prstGeom prst="homePlate">
            <a:avLst>
              <a:gd name="adj" fmla="val 50000"/>
            </a:avLst>
          </a:prstGeom>
          <a:solidFill>
            <a:srgbClr val="00206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5877859" y="6045550"/>
            <a:ext cx="526210" cy="427686"/>
          </a:xfrm>
          <a:prstGeom prst="homePlate">
            <a:avLst>
              <a:gd name="adj" fmla="val 50000"/>
            </a:avLst>
          </a:prstGeom>
          <a:solidFill>
            <a:srgbClr val="00206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4519443" y="7065448"/>
            <a:ext cx="526210" cy="427686"/>
          </a:xfrm>
          <a:prstGeom prst="homePlate">
            <a:avLst>
              <a:gd name="adj" fmla="val 50000"/>
            </a:avLst>
          </a:prstGeom>
          <a:solidFill>
            <a:srgbClr val="00206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dirty="0"/>
          </a:p>
        </p:txBody>
      </p:sp>
      <p:sp>
        <p:nvSpPr>
          <p:cNvPr id="141" name="Google Shape;141;p3"/>
          <p:cNvSpPr/>
          <p:nvPr/>
        </p:nvSpPr>
        <p:spPr>
          <a:xfrm>
            <a:off x="5614754" y="8085347"/>
            <a:ext cx="526210" cy="427686"/>
          </a:xfrm>
          <a:prstGeom prst="homePlate">
            <a:avLst>
              <a:gd name="adj" fmla="val 50000"/>
            </a:avLst>
          </a:prstGeom>
          <a:solidFill>
            <a:srgbClr val="00206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6</a:t>
            </a:r>
            <a:endParaRPr dirty="0"/>
          </a:p>
        </p:txBody>
      </p:sp>
      <p:sp>
        <p:nvSpPr>
          <p:cNvPr id="143" name="Google Shape;143;p3"/>
          <p:cNvSpPr/>
          <p:nvPr/>
        </p:nvSpPr>
        <p:spPr>
          <a:xfrm>
            <a:off x="17471829" y="9560164"/>
            <a:ext cx="685800" cy="496837"/>
          </a:xfrm>
          <a:prstGeom prst="flowChartConnector">
            <a:avLst/>
          </a:prstGeom>
          <a:solidFill>
            <a:srgbClr val="31859B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-1" y="9695567"/>
            <a:ext cx="2971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7F7F7F"/>
                </a:solidFill>
                <a:latin typeface="Times New Roman"/>
                <a:cs typeface="Times New Roman"/>
                <a:sym typeface="Times New Roman"/>
              </a:rPr>
              <a:t>L</a:t>
            </a:r>
            <a:r>
              <a:rPr lang="en-US" sz="2400" dirty="0" err="1">
                <a:solidFill>
                  <a:srgbClr val="7F7F7F"/>
                </a:solidFill>
                <a:latin typeface="Times New Roman"/>
                <a:cs typeface="Times New Roman"/>
                <a:sym typeface="Times New Roman"/>
              </a:rPr>
              <a:t>inkUp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/>
          <p:nvPr/>
        </p:nvSpPr>
        <p:spPr>
          <a:xfrm>
            <a:off x="15765205" y="2173680"/>
            <a:ext cx="956440" cy="7618020"/>
          </a:xfrm>
          <a:custGeom>
            <a:avLst/>
            <a:gdLst/>
            <a:ahLst/>
            <a:cxnLst/>
            <a:rect l="l" t="t" r="r" b="b"/>
            <a:pathLst>
              <a:path w="414" h="2447" extrusionOk="0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36609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15798558" y="1846815"/>
            <a:ext cx="569301" cy="7365172"/>
          </a:xfrm>
          <a:custGeom>
            <a:avLst/>
            <a:gdLst/>
            <a:ahLst/>
            <a:cxnLst/>
            <a:rect l="l" t="t" r="r" b="b"/>
            <a:pathLst>
              <a:path w="209" h="2358" extrusionOk="0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24406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1600200" y="1864611"/>
            <a:ext cx="14809282" cy="700532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0" y="445836"/>
            <a:ext cx="18288000" cy="990600"/>
          </a:xfrm>
          <a:prstGeom prst="rect">
            <a:avLst/>
          </a:prstGeom>
          <a:solidFill>
            <a:srgbClr val="31859B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17471829" y="9560164"/>
            <a:ext cx="685800" cy="496837"/>
          </a:xfrm>
          <a:prstGeom prst="flowChartConnector">
            <a:avLst/>
          </a:prstGeom>
          <a:solidFill>
            <a:srgbClr val="31859B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1878518" y="3441451"/>
            <a:ext cx="8096035" cy="363172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2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2121852" y="3828804"/>
            <a:ext cx="7162800" cy="28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just"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Linkup offers easy calendar sync, meeting link generation, and reminders.</a:t>
            </a:r>
          </a:p>
          <a:p>
            <a:pPr lvl="0" algn="just">
              <a:buClr>
                <a:schemeClr val="dk1"/>
              </a:buClr>
              <a:buSzPts val="2400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Clr>
                <a:schemeClr val="dk1"/>
              </a:buClr>
              <a:buSzPts val="2400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individuals, professionals, and businesses, Linkup makes the booking and scheduling process more efficient and hassle-free</a:t>
            </a:r>
            <a:r>
              <a:rPr lang="en-GB" sz="2400" dirty="0"/>
              <a:t>.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-1" y="9682846"/>
            <a:ext cx="318654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GB" sz="2000" dirty="0" err="1">
                <a:solidFill>
                  <a:srgbClr val="7F7F7F"/>
                </a:solidFill>
                <a:latin typeface="Times New Roman"/>
                <a:cs typeface="Times New Roman"/>
                <a:sym typeface="Times New Roman"/>
              </a:rPr>
              <a:t>LinkUp</a:t>
            </a:r>
            <a:endParaRPr lang="en-GB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12F4DD-F91B-5BFF-125B-B07BF338C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628" y="2994957"/>
            <a:ext cx="5208402" cy="47244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/>
          <p:nvPr/>
        </p:nvSpPr>
        <p:spPr>
          <a:xfrm>
            <a:off x="15765205" y="2236025"/>
            <a:ext cx="956440" cy="7618020"/>
          </a:xfrm>
          <a:custGeom>
            <a:avLst/>
            <a:gdLst/>
            <a:ahLst/>
            <a:cxnLst/>
            <a:rect l="l" t="t" r="r" b="b"/>
            <a:pathLst>
              <a:path w="414" h="2447" extrusionOk="0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36609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15798558" y="1846815"/>
            <a:ext cx="569301" cy="7365172"/>
          </a:xfrm>
          <a:custGeom>
            <a:avLst/>
            <a:gdLst/>
            <a:ahLst/>
            <a:cxnLst/>
            <a:rect l="l" t="t" r="r" b="b"/>
            <a:pathLst>
              <a:path w="209" h="2358" extrusionOk="0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24406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1600200" y="1864611"/>
            <a:ext cx="14809282" cy="700532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10"/>
          <p:cNvSpPr/>
          <p:nvPr/>
        </p:nvSpPr>
        <p:spPr>
          <a:xfrm>
            <a:off x="-1" y="647700"/>
            <a:ext cx="18288000" cy="990600"/>
          </a:xfrm>
          <a:prstGeom prst="rect">
            <a:avLst/>
          </a:prstGeom>
          <a:solidFill>
            <a:srgbClr val="31859B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36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10"/>
          <p:cNvSpPr txBox="1"/>
          <p:nvPr/>
        </p:nvSpPr>
        <p:spPr>
          <a:xfrm>
            <a:off x="1924942" y="3435360"/>
            <a:ext cx="8533922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user-friendly interface for easy scheduling and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management.Enhance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Problem-Solving Skills.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Collaboration and Teamwork.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Project Management Skills.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Innovative Thinking.</a:t>
            </a:r>
          </a:p>
        </p:txBody>
      </p:sp>
      <p:pic>
        <p:nvPicPr>
          <p:cNvPr id="253" name="Google Shape;253;p10" descr="The Hills of Music International Music,Art,Food &amp; Dress Festiva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12650" y="3526236"/>
            <a:ext cx="5105787" cy="368207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4" name="Google Shape;254;p10"/>
          <p:cNvSpPr/>
          <p:nvPr/>
        </p:nvSpPr>
        <p:spPr>
          <a:xfrm>
            <a:off x="17373600" y="9560164"/>
            <a:ext cx="784029" cy="496837"/>
          </a:xfrm>
          <a:prstGeom prst="flowChartConnector">
            <a:avLst/>
          </a:prstGeom>
          <a:solidFill>
            <a:srgbClr val="31859B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8;p10">
            <a:extLst>
              <a:ext uri="{FF2B5EF4-FFF2-40B4-BE49-F238E27FC236}">
                <a16:creationId xmlns:a16="http://schemas.microsoft.com/office/drawing/2014/main" id="{86650C08-8088-4040-B66B-B35C403C8C10}"/>
              </a:ext>
            </a:extLst>
          </p:cNvPr>
          <p:cNvSpPr/>
          <p:nvPr/>
        </p:nvSpPr>
        <p:spPr>
          <a:xfrm>
            <a:off x="15765205" y="2222171"/>
            <a:ext cx="956440" cy="7618020"/>
          </a:xfrm>
          <a:custGeom>
            <a:avLst/>
            <a:gdLst/>
            <a:ahLst/>
            <a:cxnLst/>
            <a:rect l="l" t="t" r="r" b="b"/>
            <a:pathLst>
              <a:path w="414" h="2447" extrusionOk="0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36609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66;p5">
            <a:extLst>
              <a:ext uri="{FF2B5EF4-FFF2-40B4-BE49-F238E27FC236}">
                <a16:creationId xmlns:a16="http://schemas.microsoft.com/office/drawing/2014/main" id="{0CA7C745-BD63-46EB-88B7-95CE930DEDEF}"/>
              </a:ext>
            </a:extLst>
          </p:cNvPr>
          <p:cNvSpPr/>
          <p:nvPr/>
        </p:nvSpPr>
        <p:spPr>
          <a:xfrm>
            <a:off x="-1" y="606136"/>
            <a:ext cx="18288000" cy="990600"/>
          </a:xfrm>
          <a:prstGeom prst="rect">
            <a:avLst/>
          </a:prstGeom>
          <a:solidFill>
            <a:srgbClr val="31859B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Features:</a:t>
            </a:r>
            <a:endParaRPr sz="4000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65;p5">
            <a:extLst>
              <a:ext uri="{FF2B5EF4-FFF2-40B4-BE49-F238E27FC236}">
                <a16:creationId xmlns:a16="http://schemas.microsoft.com/office/drawing/2014/main" id="{8045522B-1256-42AC-B3FD-999EC6A86458}"/>
              </a:ext>
            </a:extLst>
          </p:cNvPr>
          <p:cNvSpPr/>
          <p:nvPr/>
        </p:nvSpPr>
        <p:spPr>
          <a:xfrm>
            <a:off x="1490155" y="2017011"/>
            <a:ext cx="14809282" cy="700532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endParaRPr lang="en-US" sz="2800" b="1" dirty="0">
              <a:latin typeface="Times New Roman" panose="02020603050405020304" pitchFamily="18" charset="0"/>
            </a:endParaRPr>
          </a:p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 Meeting Scheduling:</a:t>
            </a:r>
            <a:endParaRPr lang="en-US" sz="3200" b="1" dirty="0">
              <a:effectLst/>
            </a:endParaRPr>
          </a:p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Details: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Users can schedule and manage appointments, including one-on-one meetings, group sessions, and </a:t>
            </a: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recurring events. The scheduling feature will be customizable based on user availability.</a:t>
            </a:r>
            <a:endParaRPr lang="en-US" sz="2400" dirty="0"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 Notifications:</a:t>
            </a:r>
            <a:endParaRPr lang="en-US" sz="3200" b="1" dirty="0">
              <a:effectLst/>
            </a:endParaRPr>
          </a:p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Details: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system will automatically send notifications via email and SMS to remind users of upcoming 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    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meetings,   meeting confirmations, cancellations, or any changes.</a:t>
            </a:r>
            <a:endParaRPr lang="en-US" sz="2400" dirty="0">
              <a:latin typeface="Times New Roman" panose="02020603050405020304" pitchFamily="18" charset="0"/>
              <a:ea typeface="Times New Roman"/>
              <a:cs typeface="Times New Roman"/>
              <a:sym typeface="Times New Roman"/>
            </a:endParaRPr>
          </a:p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3 Profile Management:</a:t>
            </a:r>
            <a:endParaRPr lang="en-US" sz="3200" b="1" dirty="0">
              <a:effectLst/>
            </a:endParaRPr>
          </a:p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Details: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Users can create and update their profiles, specifying availability, preferences, and</a:t>
            </a: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personal details for a more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personalised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experience.</a:t>
            </a:r>
          </a:p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4 Meeting History:</a:t>
            </a:r>
            <a:endParaRPr lang="en-US" sz="3200" b="1" dirty="0">
              <a:effectLst/>
            </a:endParaRPr>
          </a:p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Details: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Users will have access to a log of past meetings, allowing them to review and trac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  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their meeting history for future reference.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101;p2">
            <a:extLst>
              <a:ext uri="{FF2B5EF4-FFF2-40B4-BE49-F238E27FC236}">
                <a16:creationId xmlns:a16="http://schemas.microsoft.com/office/drawing/2014/main" id="{0D780AD1-6454-40AA-AE21-F120661E5CB4}"/>
              </a:ext>
            </a:extLst>
          </p:cNvPr>
          <p:cNvSpPr/>
          <p:nvPr/>
        </p:nvSpPr>
        <p:spPr>
          <a:xfrm>
            <a:off x="17525999" y="9628909"/>
            <a:ext cx="631629" cy="428092"/>
          </a:xfrm>
          <a:prstGeom prst="flowChartConnector">
            <a:avLst/>
          </a:prstGeom>
          <a:solidFill>
            <a:srgbClr val="31859B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8338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8;p10">
            <a:extLst>
              <a:ext uri="{FF2B5EF4-FFF2-40B4-BE49-F238E27FC236}">
                <a16:creationId xmlns:a16="http://schemas.microsoft.com/office/drawing/2014/main" id="{71E1E52E-A66A-44AD-BBF8-7342DA94E2FE}"/>
              </a:ext>
            </a:extLst>
          </p:cNvPr>
          <p:cNvSpPr/>
          <p:nvPr/>
        </p:nvSpPr>
        <p:spPr>
          <a:xfrm>
            <a:off x="15765205" y="2215244"/>
            <a:ext cx="956440" cy="7618020"/>
          </a:xfrm>
          <a:custGeom>
            <a:avLst/>
            <a:gdLst/>
            <a:ahLst/>
            <a:cxnLst/>
            <a:rect l="l" t="t" r="r" b="b"/>
            <a:pathLst>
              <a:path w="414" h="2447" extrusionOk="0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36609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66;p5">
            <a:extLst>
              <a:ext uri="{FF2B5EF4-FFF2-40B4-BE49-F238E27FC236}">
                <a16:creationId xmlns:a16="http://schemas.microsoft.com/office/drawing/2014/main" id="{2D7EB690-ECAC-4C88-BFD1-E652AAECF4C4}"/>
              </a:ext>
            </a:extLst>
          </p:cNvPr>
          <p:cNvSpPr/>
          <p:nvPr/>
        </p:nvSpPr>
        <p:spPr>
          <a:xfrm>
            <a:off x="-1" y="599209"/>
            <a:ext cx="18288000" cy="990600"/>
          </a:xfrm>
          <a:prstGeom prst="rect">
            <a:avLst/>
          </a:prstGeom>
          <a:solidFill>
            <a:srgbClr val="31859B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Features:</a:t>
            </a:r>
            <a:endParaRPr sz="4000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65;p5">
            <a:extLst>
              <a:ext uri="{FF2B5EF4-FFF2-40B4-BE49-F238E27FC236}">
                <a16:creationId xmlns:a16="http://schemas.microsoft.com/office/drawing/2014/main" id="{6A8A242D-B4E4-4D8C-B380-84638C8ADDCC}"/>
              </a:ext>
            </a:extLst>
          </p:cNvPr>
          <p:cNvSpPr/>
          <p:nvPr/>
        </p:nvSpPr>
        <p:spPr>
          <a:xfrm>
            <a:off x="1490155" y="2003157"/>
            <a:ext cx="14809282" cy="700532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endParaRPr lang="en-US" sz="3200" b="1" dirty="0">
              <a:latin typeface="Times New Roman" panose="02020603050405020304" pitchFamily="18" charset="0"/>
            </a:endParaRPr>
          </a:p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3200" b="1" dirty="0">
                <a:latin typeface="Times New Roman" panose="02020603050405020304" pitchFamily="18" charset="0"/>
              </a:rPr>
              <a:t> 5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Calendar Integration:</a:t>
            </a:r>
            <a:endParaRPr lang="en-US" sz="3200" b="1" dirty="0">
              <a:effectLst/>
            </a:endParaRPr>
          </a:p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Details: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LinkUp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will integrate with popular calendar services like Google Calendar and Outlook, 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    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automatically syncing and updating meeting schedules.</a:t>
            </a:r>
          </a:p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3200" b="1" dirty="0">
                <a:latin typeface="Times New Roman" panose="02020603050405020304" pitchFamily="18" charset="0"/>
              </a:rPr>
              <a:t> 6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Reminder Notifications:</a:t>
            </a:r>
            <a:endParaRPr lang="en-US" sz="3200" b="1" dirty="0">
              <a:effectLst/>
            </a:endParaRPr>
          </a:p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Details: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Automated reminders will be sent to both users and attendees before a scheduled meeting, 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    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reducing the risk of missed appointments.</a:t>
            </a:r>
            <a:endParaRPr lang="en-US" sz="2400" dirty="0">
              <a:latin typeface="Times New Roman" panose="02020603050405020304" pitchFamily="18" charset="0"/>
            </a:endParaRPr>
          </a:p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3200" b="1" dirty="0">
                <a:latin typeface="Times New Roman" panose="02020603050405020304" pitchFamily="18" charset="0"/>
              </a:rPr>
              <a:t> 7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Time Zone Management:</a:t>
            </a:r>
            <a:endParaRPr lang="en-US" sz="3200" b="1" dirty="0">
              <a:effectLst/>
            </a:endParaRPr>
          </a:p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Details: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platform will automatically adjust meeting times based on the users' time zones, preventing </a:t>
            </a: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confusion and scheduling conflicts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8 Booking Modification:</a:t>
            </a:r>
            <a:endParaRPr lang="en-US" sz="3200" b="1" dirty="0">
              <a:effectLst/>
            </a:endParaRPr>
          </a:p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Details: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Users will be able to modify or reschedule their appointments, with real-time updates reflecting in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  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their calendars and notifications.</a:t>
            </a:r>
            <a:endParaRPr 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" name="Google Shape;101;p2">
            <a:extLst>
              <a:ext uri="{FF2B5EF4-FFF2-40B4-BE49-F238E27FC236}">
                <a16:creationId xmlns:a16="http://schemas.microsoft.com/office/drawing/2014/main" id="{4896BADC-A75A-42F2-9B86-31A9192A3306}"/>
              </a:ext>
            </a:extLst>
          </p:cNvPr>
          <p:cNvSpPr/>
          <p:nvPr/>
        </p:nvSpPr>
        <p:spPr>
          <a:xfrm>
            <a:off x="17525999" y="9628909"/>
            <a:ext cx="631629" cy="428092"/>
          </a:xfrm>
          <a:prstGeom prst="flowChartConnector">
            <a:avLst/>
          </a:prstGeom>
          <a:solidFill>
            <a:srgbClr val="31859B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232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"/>
          <p:cNvSpPr/>
          <p:nvPr/>
        </p:nvSpPr>
        <p:spPr>
          <a:xfrm>
            <a:off x="15765205" y="2173680"/>
            <a:ext cx="956440" cy="7618020"/>
          </a:xfrm>
          <a:custGeom>
            <a:avLst/>
            <a:gdLst/>
            <a:ahLst/>
            <a:cxnLst/>
            <a:rect l="l" t="t" r="r" b="b"/>
            <a:pathLst>
              <a:path w="414" h="2447" extrusionOk="0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36609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18"/>
          <p:cNvSpPr/>
          <p:nvPr/>
        </p:nvSpPr>
        <p:spPr>
          <a:xfrm>
            <a:off x="15798558" y="1846815"/>
            <a:ext cx="569301" cy="7365172"/>
          </a:xfrm>
          <a:custGeom>
            <a:avLst/>
            <a:gdLst/>
            <a:ahLst/>
            <a:cxnLst/>
            <a:rect l="l" t="t" r="r" b="b"/>
            <a:pathLst>
              <a:path w="209" h="2358" extrusionOk="0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24406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18"/>
          <p:cNvSpPr/>
          <p:nvPr/>
        </p:nvSpPr>
        <p:spPr>
          <a:xfrm>
            <a:off x="1600200" y="1864611"/>
            <a:ext cx="14809282" cy="700532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18"/>
          <p:cNvSpPr/>
          <p:nvPr/>
        </p:nvSpPr>
        <p:spPr>
          <a:xfrm>
            <a:off x="-1" y="647700"/>
            <a:ext cx="18288000" cy="990600"/>
          </a:xfrm>
          <a:prstGeom prst="rect">
            <a:avLst/>
          </a:prstGeom>
          <a:solidFill>
            <a:srgbClr val="31859B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Tools &amp; Technologies</a:t>
            </a:r>
            <a:endParaRPr sz="4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18"/>
          <p:cNvSpPr/>
          <p:nvPr/>
        </p:nvSpPr>
        <p:spPr>
          <a:xfrm>
            <a:off x="17373600" y="9560164"/>
            <a:ext cx="784029" cy="444261"/>
          </a:xfrm>
          <a:prstGeom prst="flowChartConnector">
            <a:avLst/>
          </a:prstGeom>
          <a:solidFill>
            <a:srgbClr val="31859B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18" descr="Mongodb Icon Vector Logo - Download Free SVG Icon | Worldvector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9878" y="3314122"/>
            <a:ext cx="1868238" cy="1364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8" descr="Needs better macOS icons · Issue #29746 · microsoft/vscode · GitHub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21125" y="6512236"/>
            <a:ext cx="1188977" cy="113191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8"/>
          <p:cNvSpPr txBox="1"/>
          <p:nvPr/>
        </p:nvSpPr>
        <p:spPr>
          <a:xfrm>
            <a:off x="2343969" y="2768671"/>
            <a:ext cx="20627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10" marR="0" lvl="0" indent="-3429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</a:t>
            </a:r>
            <a:endParaRPr/>
          </a:p>
        </p:txBody>
      </p:sp>
      <p:sp>
        <p:nvSpPr>
          <p:cNvPr id="331" name="Google Shape;331;p18"/>
          <p:cNvSpPr txBox="1"/>
          <p:nvPr/>
        </p:nvSpPr>
        <p:spPr>
          <a:xfrm>
            <a:off x="11165873" y="2705100"/>
            <a:ext cx="273538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10" marR="0" lvl="0" indent="-3429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endParaRPr/>
          </a:p>
        </p:txBody>
      </p:sp>
      <p:sp>
        <p:nvSpPr>
          <p:cNvPr id="332" name="Google Shape;332;p18"/>
          <p:cNvSpPr txBox="1"/>
          <p:nvPr/>
        </p:nvSpPr>
        <p:spPr>
          <a:xfrm>
            <a:off x="2343969" y="5631303"/>
            <a:ext cx="224565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10" marR="0" lvl="0" indent="-3429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</a:t>
            </a:r>
            <a:endParaRPr/>
          </a:p>
        </p:txBody>
      </p:sp>
      <p:sp>
        <p:nvSpPr>
          <p:cNvPr id="333" name="Google Shape;333;p18"/>
          <p:cNvSpPr txBox="1"/>
          <p:nvPr/>
        </p:nvSpPr>
        <p:spPr>
          <a:xfrm>
            <a:off x="11189095" y="5551803"/>
            <a:ext cx="159396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10" marR="0" lvl="0" indent="-3429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  <a:endParaRPr/>
          </a:p>
        </p:txBody>
      </p:sp>
      <p:pic>
        <p:nvPicPr>
          <p:cNvPr id="336" name="Google Shape;336;p18" descr="Download Logo Html Html5 Royalty-Free Stock Illustration Image - Pixaba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28111" y="3282283"/>
            <a:ext cx="1109986" cy="1040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8" descr="Download Logo Css Css3 Royalty-Free Stock Illustration Image - Pixabay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72792" y="3316914"/>
            <a:ext cx="1007917" cy="950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8" descr="Chrome Logo and symbol, meaning, history, PNG, bran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898541" y="6512235"/>
            <a:ext cx="1982301" cy="1131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CBB025-3B74-4FCA-9EB7-8F928FCC4B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7252" y="4338150"/>
            <a:ext cx="1448021" cy="1086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FD56A4-8B48-4CD8-A6C1-72CAD7DCCA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551453" y="3428309"/>
            <a:ext cx="956345" cy="870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BC51F3-6687-494A-B716-C3A855F1F0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41229" y="3314122"/>
            <a:ext cx="956440" cy="95644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DA35091-28FD-4556-BDA5-5E47BB89B9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76750" y="4503395"/>
            <a:ext cx="2394811" cy="6811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42CBEA-74CA-411E-B787-1409BFFB7A8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86549" y="6268492"/>
            <a:ext cx="1761517" cy="412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385E13-270C-47D4-A198-43367387C63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28326" y="6752849"/>
            <a:ext cx="2966022" cy="13457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"/>
          <p:cNvSpPr/>
          <p:nvPr/>
        </p:nvSpPr>
        <p:spPr>
          <a:xfrm>
            <a:off x="17297400" y="9560164"/>
            <a:ext cx="860229" cy="496837"/>
          </a:xfrm>
          <a:prstGeom prst="flowChartConnector">
            <a:avLst/>
          </a:prstGeom>
          <a:solidFill>
            <a:srgbClr val="31859B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2"/>
          <p:cNvSpPr/>
          <p:nvPr/>
        </p:nvSpPr>
        <p:spPr>
          <a:xfrm>
            <a:off x="-1" y="647700"/>
            <a:ext cx="18288000" cy="990600"/>
          </a:xfrm>
          <a:prstGeom prst="rect">
            <a:avLst/>
          </a:prstGeom>
          <a:solidFill>
            <a:srgbClr val="31859B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Implementation</a:t>
            </a:r>
            <a:endParaRPr sz="4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34B1C4-FEC1-4488-92DC-65953E0EC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56" y="904283"/>
            <a:ext cx="16747287" cy="84784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483</Words>
  <Application>Microsoft Office PowerPoint</Application>
  <PresentationFormat>Custom</PresentationFormat>
  <Paragraphs>104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Noto Sans Symbols</vt:lpstr>
      <vt:lpstr>Open Sans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Nazmul Hoque Shourob</dc:creator>
  <cp:lastModifiedBy>sheikh</cp:lastModifiedBy>
  <cp:revision>98</cp:revision>
  <dcterms:created xsi:type="dcterms:W3CDTF">2006-08-16T00:00:00Z</dcterms:created>
  <dcterms:modified xsi:type="dcterms:W3CDTF">2024-09-20T14:44:45Z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2024-03-06T19:27:56Z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ec492243-0a05-4540-8cf9-3839a7aab228</vt:lpwstr>
  </property>
  <property fmtid="{D5CDD505-2E9C-101B-9397-08002B2CF9AE}" pid="7" name="MSIP_Label_defa4170-0d19-0005-0004-bc88714345d2_ActionId">
    <vt:lpwstr>ac94aab8-6692-48cf-bad3-11de4fe6288f</vt:lpwstr>
  </property>
  <property fmtid="{D5CDD505-2E9C-101B-9397-08002B2CF9AE}" pid="8" name="MSIP_Label_defa4170-0d19-0005-0004-bc88714345d2_ContentBits">
    <vt:lpwstr>0</vt:lpwstr>
  </property>
</Properties>
</file>