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71" r:id="rId5"/>
    <p:sldId id="265" r:id="rId6"/>
    <p:sldId id="273" r:id="rId7"/>
    <p:sldId id="261" r:id="rId8"/>
    <p:sldId id="259" r:id="rId9"/>
    <p:sldId id="264" r:id="rId10"/>
    <p:sldId id="260" r:id="rId11"/>
    <p:sldId id="272" r:id="rId12"/>
    <p:sldId id="266" r:id="rId13"/>
    <p:sldId id="267" r:id="rId14"/>
    <p:sldId id="269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CD5AA-7D94-5C46-AE32-B7D7A1F63C21}" v="85" dt="2024-12-10T00:25:15.156"/>
    <p1510:client id="{0EE0E4F2-DB4A-058F-8C3E-5DAC3F6517C9}" v="249" dt="2024-12-09T22:46:35.747"/>
    <p1510:client id="{5AE7EC62-3D82-857E-E28F-D9D76F3A6106}" v="263" dt="2024-12-09T23:27:05.427"/>
    <p1510:client id="{6041279E-487E-2397-A548-D8D2615316AC}" v="181" dt="2024-12-10T00:20:38.544"/>
    <p1510:client id="{652794AE-A182-33F4-6C90-AAC7B5C5E718}" v="35" dt="2024-12-11T19:14:20.065"/>
    <p1510:client id="{750D3F78-CD9A-A1C7-AC4B-6BE389509DEA}" v="33" dt="2024-12-09T23:07:03.413"/>
    <p1510:client id="{7DD8FBB6-87A3-B385-5FFC-FCC4B8B0FBF8}" v="912" dt="2024-12-10T00:23:05.797"/>
    <p1510:client id="{DCAA635F-CE6B-C8CD-418E-C60940242CEF}" v="11" dt="2024-12-09T23:43:13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0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6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1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9674E1-18E5-42B9-8E91-7DE00BD72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1B7AE5-0A4F-1C4E-2AD7-E800E22D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20" y="647050"/>
            <a:ext cx="6542912" cy="2782508"/>
          </a:xfrm>
        </p:spPr>
        <p:txBody>
          <a:bodyPr anchor="ctr">
            <a:normAutofit/>
          </a:bodyPr>
          <a:lstStyle/>
          <a:p>
            <a:pPr algn="l"/>
            <a:r>
              <a:rPr lang="en-US" sz="4400"/>
              <a:t>Business proposal</a:t>
            </a:r>
            <a:endParaRPr lang="en-US" sz="4400">
              <a:cs typeface="Posteram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4B7A5-51CE-90A2-628B-7C2A3300B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8116" y="742524"/>
            <a:ext cx="6898130" cy="222651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Data-Driven Decisions: </a:t>
            </a:r>
          </a:p>
          <a:p>
            <a:pPr algn="l"/>
            <a:r>
              <a:rPr lang="en-US"/>
              <a:t>Exploring consumer-focused Profit-maximizing strategies</a:t>
            </a:r>
          </a:p>
          <a:p>
            <a:pPr algn="l"/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</a:rPr>
              <a:t>Fadhil, Hamim, </a:t>
            </a:r>
            <a:r>
              <a:rPr lang="en-US" sz="1600" b="1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Shazif</a:t>
            </a: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</a:rPr>
              <a:t>, Myri, Kamilla</a:t>
            </a:r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5FEFF-938A-266A-7408-EF562CEA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64" r="2" b="34828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946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8B99-AEAA-D2CA-7057-4372D4FE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89509"/>
            <a:ext cx="11545892" cy="543020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Holidays vs. Non-Holidays</a:t>
            </a:r>
            <a:endParaRPr lang="en-US" b="1">
              <a:cs typeface="Postera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591B4-AAB1-F15B-ACF6-C23ACC68F0B2}"/>
              </a:ext>
            </a:extLst>
          </p:cNvPr>
          <p:cNvSpPr txBox="1"/>
          <p:nvPr/>
        </p:nvSpPr>
        <p:spPr>
          <a:xfrm>
            <a:off x="3420349" y="582130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Holiday Flag 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5441D-87D7-8531-47FB-5808571BD71F}"/>
              </a:ext>
            </a:extLst>
          </p:cNvPr>
          <p:cNvSpPr txBox="1"/>
          <p:nvPr/>
        </p:nvSpPr>
        <p:spPr>
          <a:xfrm>
            <a:off x="7567270" y="5824169"/>
            <a:ext cx="462313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Sales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💸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7CF92-3489-E6C7-8945-801715385128}"/>
              </a:ext>
            </a:extLst>
          </p:cNvPr>
          <p:cNvSpPr txBox="1"/>
          <p:nvPr/>
        </p:nvSpPr>
        <p:spPr>
          <a:xfrm>
            <a:off x="416560" y="582168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cs typeface="Segoe UI"/>
              </a:rPr>
              <a:t>​</a:t>
            </a:r>
            <a:r>
              <a:rPr lang="en-US" sz="4000">
                <a:solidFill>
                  <a:schemeClr val="bg1"/>
                </a:solidFill>
                <a:cs typeface="Segoe UI"/>
              </a:rPr>
              <a:t>Stores</a:t>
            </a:r>
            <a:r>
              <a:rPr lang="en-US" sz="4000">
                <a:cs typeface="Segoe UI"/>
              </a:rPr>
              <a:t> 🏪​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0623E-5205-3CCC-59C0-0D77EE24646B}"/>
              </a:ext>
            </a:extLst>
          </p:cNvPr>
          <p:cNvSpPr txBox="1"/>
          <p:nvPr/>
        </p:nvSpPr>
        <p:spPr>
          <a:xfrm>
            <a:off x="3968988" y="361658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E6146-AB93-FBB6-7DF8-C61B9AA16BCA}"/>
              </a:ext>
            </a:extLst>
          </p:cNvPr>
          <p:cNvSpPr txBox="1"/>
          <p:nvPr/>
        </p:nvSpPr>
        <p:spPr>
          <a:xfrm>
            <a:off x="1032748" y="121882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0E7DC-2B19-82A2-8EE8-7225812AE5EE}"/>
              </a:ext>
            </a:extLst>
          </p:cNvPr>
          <p:cNvSpPr txBox="1"/>
          <p:nvPr/>
        </p:nvSpPr>
        <p:spPr>
          <a:xfrm>
            <a:off x="6194028" y="100546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AE688-6F81-FDF0-4F3B-EB9CEF5B0B54}"/>
              </a:ext>
            </a:extLst>
          </p:cNvPr>
          <p:cNvSpPr txBox="1"/>
          <p:nvPr/>
        </p:nvSpPr>
        <p:spPr>
          <a:xfrm>
            <a:off x="2526268" y="207226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169AC-50F9-96B6-EE25-FE5BA7FB181F}"/>
              </a:ext>
            </a:extLst>
          </p:cNvPr>
          <p:cNvSpPr txBox="1"/>
          <p:nvPr/>
        </p:nvSpPr>
        <p:spPr>
          <a:xfrm>
            <a:off x="687308" y="442938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C30BA-E941-13E9-E210-BB7CE0310217}"/>
              </a:ext>
            </a:extLst>
          </p:cNvPr>
          <p:cNvSpPr txBox="1"/>
          <p:nvPr/>
        </p:nvSpPr>
        <p:spPr>
          <a:xfrm>
            <a:off x="8104108" y="442938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6CBB5-BCB7-63B9-2FDD-97E72229126A}"/>
              </a:ext>
            </a:extLst>
          </p:cNvPr>
          <p:cNvSpPr txBox="1"/>
          <p:nvPr/>
        </p:nvSpPr>
        <p:spPr>
          <a:xfrm>
            <a:off x="-1324372" y="207226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01485-402B-616F-09FB-9A384D9AFAF8}"/>
              </a:ext>
            </a:extLst>
          </p:cNvPr>
          <p:cNvSpPr txBox="1"/>
          <p:nvPr/>
        </p:nvSpPr>
        <p:spPr>
          <a:xfrm>
            <a:off x="8652748" y="207226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🎄</a:t>
            </a:r>
          </a:p>
        </p:txBody>
      </p:sp>
    </p:spTree>
    <p:extLst>
      <p:ext uri="{BB962C8B-B14F-4D97-AF65-F5344CB8AC3E}">
        <p14:creationId xmlns:p14="http://schemas.microsoft.com/office/powerpoint/2010/main" val="230356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8B99-AEAA-D2CA-7057-4372D4FE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89509"/>
            <a:ext cx="4007172" cy="542004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Correlation between Avg. Sales and Holidays</a:t>
            </a:r>
            <a:endParaRPr lang="en-US" b="1">
              <a:cs typeface="Postera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591B4-AAB1-F15B-ACF6-C23ACC68F0B2}"/>
              </a:ext>
            </a:extLst>
          </p:cNvPr>
          <p:cNvSpPr txBox="1"/>
          <p:nvPr/>
        </p:nvSpPr>
        <p:spPr>
          <a:xfrm>
            <a:off x="3420349" y="582130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Holiday Flag 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5441D-87D7-8531-47FB-5808571BD71F}"/>
              </a:ext>
            </a:extLst>
          </p:cNvPr>
          <p:cNvSpPr txBox="1"/>
          <p:nvPr/>
        </p:nvSpPr>
        <p:spPr>
          <a:xfrm>
            <a:off x="7567270" y="5824169"/>
            <a:ext cx="462313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Sales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💸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7CF92-3489-E6C7-8945-801715385128}"/>
              </a:ext>
            </a:extLst>
          </p:cNvPr>
          <p:cNvSpPr txBox="1"/>
          <p:nvPr/>
        </p:nvSpPr>
        <p:spPr>
          <a:xfrm>
            <a:off x="416560" y="582168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cs typeface="Segoe UI"/>
              </a:rPr>
              <a:t>​</a:t>
            </a:r>
            <a:r>
              <a:rPr lang="en-US" sz="4000">
                <a:solidFill>
                  <a:schemeClr val="bg1"/>
                </a:solidFill>
                <a:cs typeface="Segoe UI"/>
              </a:rPr>
              <a:t>Stores</a:t>
            </a:r>
            <a:r>
              <a:rPr lang="en-US" sz="4000">
                <a:cs typeface="Segoe UI"/>
              </a:rPr>
              <a:t> 🏪​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8A35E-B1A1-73F0-3B9E-8D325A9D1480}"/>
              </a:ext>
            </a:extLst>
          </p:cNvPr>
          <p:cNvSpPr txBox="1"/>
          <p:nvPr/>
        </p:nvSpPr>
        <p:spPr>
          <a:xfrm>
            <a:off x="6979920" y="2712720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accent3">
                    <a:lumMod val="40000"/>
                    <a:lumOff val="60000"/>
                  </a:schemeClr>
                </a:solidFill>
                <a:latin typeface="Posterama"/>
              </a:rPr>
              <a:t>+9.17%</a:t>
            </a:r>
            <a:endParaRPr lang="en-US" sz="4400">
              <a:solidFill>
                <a:schemeClr val="accent3">
                  <a:lumMod val="40000"/>
                  <a:lumOff val="60000"/>
                </a:schemeClr>
              </a:solidFill>
              <a:latin typeface="Posterama"/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365460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8B99-AEAA-D2CA-7057-4372D4FE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" y="592709"/>
            <a:ext cx="4007172" cy="542004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Avg. Sales 2011 vs 2012</a:t>
            </a:r>
            <a:endParaRPr lang="en-US" b="1">
              <a:latin typeface="Posterama"/>
              <a:cs typeface="Postera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591B4-AAB1-F15B-ACF6-C23ACC68F0B2}"/>
              </a:ext>
            </a:extLst>
          </p:cNvPr>
          <p:cNvSpPr txBox="1"/>
          <p:nvPr/>
        </p:nvSpPr>
        <p:spPr>
          <a:xfrm>
            <a:off x="3420349" y="582130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Holiday Flag 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5441D-87D7-8531-47FB-5808571BD71F}"/>
              </a:ext>
            </a:extLst>
          </p:cNvPr>
          <p:cNvSpPr txBox="1"/>
          <p:nvPr/>
        </p:nvSpPr>
        <p:spPr>
          <a:xfrm>
            <a:off x="7567270" y="5824169"/>
            <a:ext cx="462313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Sales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💸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7CF92-3489-E6C7-8945-801715385128}"/>
              </a:ext>
            </a:extLst>
          </p:cNvPr>
          <p:cNvSpPr txBox="1"/>
          <p:nvPr/>
        </p:nvSpPr>
        <p:spPr>
          <a:xfrm>
            <a:off x="416560" y="582168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cs typeface="Segoe UI"/>
              </a:rPr>
              <a:t>​</a:t>
            </a:r>
            <a:r>
              <a:rPr lang="en-US" sz="4000">
                <a:solidFill>
                  <a:schemeClr val="bg1"/>
                </a:solidFill>
                <a:cs typeface="Segoe UI"/>
              </a:rPr>
              <a:t>Stores</a:t>
            </a:r>
            <a:r>
              <a:rPr lang="en-US" sz="4000">
                <a:cs typeface="Segoe UI"/>
              </a:rPr>
              <a:t> 🏪​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293E8AA-279B-4E1A-FCDD-8D7CF4A3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570" r="29933" b="4723"/>
          <a:stretch/>
        </p:blipFill>
        <p:spPr>
          <a:xfrm>
            <a:off x="4055872" y="1774342"/>
            <a:ext cx="6821847" cy="3318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0128AB-296B-34F5-4769-7D77437C9486}"/>
              </a:ext>
            </a:extLst>
          </p:cNvPr>
          <p:cNvSpPr/>
          <p:nvPr/>
        </p:nvSpPr>
        <p:spPr>
          <a:xfrm>
            <a:off x="6184900" y="1968500"/>
            <a:ext cx="1066800" cy="279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217FD5-6488-D527-F467-F37A1FA6C141}"/>
              </a:ext>
            </a:extLst>
          </p:cNvPr>
          <p:cNvSpPr/>
          <p:nvPr/>
        </p:nvSpPr>
        <p:spPr>
          <a:xfrm>
            <a:off x="9344660" y="1907540"/>
            <a:ext cx="1066800" cy="279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7B4A2-644E-890D-09FE-403D85A02FF1}"/>
              </a:ext>
            </a:extLst>
          </p:cNvPr>
          <p:cNvSpPr txBox="1"/>
          <p:nvPr/>
        </p:nvSpPr>
        <p:spPr>
          <a:xfrm>
            <a:off x="8128000" y="330200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🎄</a:t>
            </a:r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2DDCC7C-0038-37A9-FB0A-BB170A1F32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887" t="34535" r="16388" b="4833"/>
          <a:stretch/>
        </p:blipFill>
        <p:spPr>
          <a:xfrm>
            <a:off x="10121392" y="1775968"/>
            <a:ext cx="752072" cy="33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4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8B99-AEAA-D2CA-7057-4372D4FE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" y="592709"/>
            <a:ext cx="5343432" cy="542004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Avg. Sales from individual stores based on Holiday flag</a:t>
            </a:r>
            <a:br>
              <a:rPr lang="en-US" b="1">
                <a:ea typeface="+mj-lt"/>
                <a:cs typeface="+mj-lt"/>
              </a:rPr>
            </a:br>
            <a:br>
              <a:rPr lang="en-US" b="1">
                <a:ea typeface="+mj-lt"/>
                <a:cs typeface="+mj-lt"/>
              </a:rPr>
            </a:br>
            <a:r>
              <a:rPr lang="en-US" b="1">
                <a:solidFill>
                  <a:schemeClr val="accent3">
                    <a:lumMod val="40000"/>
                    <a:lumOff val="60000"/>
                  </a:schemeClr>
                </a:solidFill>
                <a:latin typeface="Posterama"/>
                <a:cs typeface="Posterama"/>
              </a:rPr>
              <a:t>Store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591B4-AAB1-F15B-ACF6-C23ACC68F0B2}"/>
              </a:ext>
            </a:extLst>
          </p:cNvPr>
          <p:cNvSpPr txBox="1"/>
          <p:nvPr/>
        </p:nvSpPr>
        <p:spPr>
          <a:xfrm>
            <a:off x="3420349" y="582130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Holiday Flag 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5441D-87D7-8531-47FB-5808571BD71F}"/>
              </a:ext>
            </a:extLst>
          </p:cNvPr>
          <p:cNvSpPr txBox="1"/>
          <p:nvPr/>
        </p:nvSpPr>
        <p:spPr>
          <a:xfrm>
            <a:off x="7567270" y="5824169"/>
            <a:ext cx="462313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Sales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💸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7CF92-3489-E6C7-8945-801715385128}"/>
              </a:ext>
            </a:extLst>
          </p:cNvPr>
          <p:cNvSpPr txBox="1"/>
          <p:nvPr/>
        </p:nvSpPr>
        <p:spPr>
          <a:xfrm>
            <a:off x="416560" y="582168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cs typeface="Segoe UI"/>
              </a:rPr>
              <a:t>​</a:t>
            </a:r>
            <a:r>
              <a:rPr lang="en-US" sz="4000">
                <a:solidFill>
                  <a:schemeClr val="bg1"/>
                </a:solidFill>
                <a:cs typeface="Segoe UI"/>
              </a:rPr>
              <a:t>Stores</a:t>
            </a:r>
            <a:r>
              <a:rPr lang="en-US" sz="4000">
                <a:cs typeface="Segoe UI"/>
              </a:rPr>
              <a:t> 🏪​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F6EB47-7259-6910-FFB3-31D580F4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5" t="32528" r="45833" b="12446"/>
          <a:stretch/>
        </p:blipFill>
        <p:spPr>
          <a:xfrm>
            <a:off x="5543826" y="1722783"/>
            <a:ext cx="6515661" cy="377367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66DDCCB-30F4-2594-C1CD-6FED700BA3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833" t="32258" r="55739" b="12581"/>
          <a:stretch/>
        </p:blipFill>
        <p:spPr>
          <a:xfrm>
            <a:off x="7862957" y="1718720"/>
            <a:ext cx="772689" cy="378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F7B4A2-644E-890D-09FE-403D85A02FF1}"/>
              </a:ext>
            </a:extLst>
          </p:cNvPr>
          <p:cNvSpPr txBox="1"/>
          <p:nvPr/>
        </p:nvSpPr>
        <p:spPr>
          <a:xfrm>
            <a:off x="7266609" y="1800087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8B99-AEAA-D2CA-7057-4372D4FE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" y="592709"/>
            <a:ext cx="4007172" cy="542004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Lowest and highest sales depending on Holiday</a:t>
            </a:r>
            <a:br>
              <a:rPr lang="en-US" b="1">
                <a:ea typeface="+mj-lt"/>
                <a:cs typeface="+mj-lt"/>
              </a:rPr>
            </a:br>
            <a:br>
              <a:rPr lang="en-US" b="1">
                <a:ea typeface="+mj-lt"/>
                <a:cs typeface="+mj-lt"/>
              </a:rPr>
            </a:br>
            <a:endParaRPr lang="en-US" b="1">
              <a:cs typeface="Postera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591B4-AAB1-F15B-ACF6-C23ACC68F0B2}"/>
              </a:ext>
            </a:extLst>
          </p:cNvPr>
          <p:cNvSpPr txBox="1"/>
          <p:nvPr/>
        </p:nvSpPr>
        <p:spPr>
          <a:xfrm>
            <a:off x="3420349" y="582130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Holiday Flag 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5441D-87D7-8531-47FB-5808571BD71F}"/>
              </a:ext>
            </a:extLst>
          </p:cNvPr>
          <p:cNvSpPr txBox="1"/>
          <p:nvPr/>
        </p:nvSpPr>
        <p:spPr>
          <a:xfrm>
            <a:off x="7567270" y="5824169"/>
            <a:ext cx="462313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Sales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💸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7CF92-3489-E6C7-8945-801715385128}"/>
              </a:ext>
            </a:extLst>
          </p:cNvPr>
          <p:cNvSpPr txBox="1"/>
          <p:nvPr/>
        </p:nvSpPr>
        <p:spPr>
          <a:xfrm>
            <a:off x="416560" y="582168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cs typeface="Segoe UI"/>
              </a:rPr>
              <a:t>​</a:t>
            </a:r>
            <a:r>
              <a:rPr lang="en-US" sz="4000">
                <a:solidFill>
                  <a:schemeClr val="bg1"/>
                </a:solidFill>
                <a:cs typeface="Segoe UI"/>
              </a:rPr>
              <a:t>Stores</a:t>
            </a:r>
            <a:r>
              <a:rPr lang="en-US" sz="4000">
                <a:cs typeface="Segoe UI"/>
              </a:rPr>
              <a:t> 🏪​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EAB1263-8CEB-4EBB-A656-8C384AEA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97" t="29791" r="792" b="43478"/>
          <a:stretch/>
        </p:blipFill>
        <p:spPr>
          <a:xfrm>
            <a:off x="4118842" y="1910521"/>
            <a:ext cx="7866165" cy="2407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97D626-3418-9A2A-8B7F-AAC9DF9C3C39}"/>
              </a:ext>
            </a:extLst>
          </p:cNvPr>
          <p:cNvSpPr txBox="1"/>
          <p:nvPr/>
        </p:nvSpPr>
        <p:spPr>
          <a:xfrm>
            <a:off x="5190435" y="3964608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🎄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7B4A2-644E-890D-09FE-403D85A02FF1}"/>
              </a:ext>
            </a:extLst>
          </p:cNvPr>
          <p:cNvSpPr txBox="1"/>
          <p:nvPr/>
        </p:nvSpPr>
        <p:spPr>
          <a:xfrm>
            <a:off x="9243391" y="3964608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866E-9015-F3AB-172B-887082829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966"/>
            <a:ext cx="9144000" cy="1944969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1000"/>
              </a:spcBef>
            </a:pPr>
            <a:r>
              <a:rPr lang="en-US" sz="2400" b="1">
                <a:latin typeface="Aptos Display"/>
                <a:cs typeface="Posterama"/>
              </a:rPr>
              <a:t>1. Having distinct categories like essential vs non-</a:t>
            </a:r>
            <a:r>
              <a:rPr lang="en-US" sz="2400" b="1" err="1">
                <a:latin typeface="Aptos Display"/>
                <a:cs typeface="Posterama"/>
              </a:rPr>
              <a:t>essensial</a:t>
            </a:r>
            <a:r>
              <a:rPr lang="en-US" sz="2400" b="1">
                <a:latin typeface="Aptos Display"/>
                <a:cs typeface="Posterama"/>
              </a:rPr>
              <a:t> goods.</a:t>
            </a:r>
            <a:endParaRPr lang="en-US" sz="2400">
              <a:solidFill>
                <a:srgbClr val="000000"/>
              </a:solidFill>
              <a:latin typeface="Aptos Display"/>
              <a:cs typeface="Posterama"/>
            </a:endParaRPr>
          </a:p>
          <a:p>
            <a:pPr algn="l">
              <a:lnSpc>
                <a:spcPct val="110000"/>
              </a:lnSpc>
              <a:spcBef>
                <a:spcPts val="1000"/>
              </a:spcBef>
            </a:pPr>
            <a:r>
              <a:rPr lang="en-US" sz="2400" b="1">
                <a:latin typeface="Aptos Display"/>
                <a:cs typeface="Posterama"/>
              </a:rPr>
              <a:t>2. Having Products by category to better understand what is usually purchased during periods where temperature is high, low, or moderate, etc.</a:t>
            </a:r>
            <a:endParaRPr lang="en-US" sz="2400">
              <a:solidFill>
                <a:srgbClr val="000000"/>
              </a:solidFill>
              <a:latin typeface="Aptos Display"/>
              <a:cs typeface="Posteram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32411-626B-F579-6A05-A5DE7B96E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7429"/>
            <a:ext cx="9696173" cy="1953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>
                <a:latin typeface="Aptos Display"/>
              </a:rPr>
              <a:t>3. Having long term sales so we could extract more data from CPI</a:t>
            </a:r>
            <a:endParaRPr lang="en-US"/>
          </a:p>
          <a:p>
            <a:pPr algn="l"/>
            <a:r>
              <a:rPr lang="en-US" b="1">
                <a:latin typeface="Aptos Display"/>
              </a:rPr>
              <a:t>4. Having locations of the stores to extract socioeconomic and demographic relationships</a:t>
            </a:r>
          </a:p>
          <a:p>
            <a:pPr algn="l"/>
            <a:r>
              <a:rPr lang="en-US" b="1">
                <a:latin typeface="Aptos Display"/>
              </a:rPr>
              <a:t>5. Having specific Holiday flags (like 4 July, Christmas, </a:t>
            </a:r>
            <a:r>
              <a:rPr lang="en-US" b="1" err="1">
                <a:latin typeface="Aptos Display"/>
              </a:rPr>
              <a:t>etc</a:t>
            </a:r>
            <a:r>
              <a:rPr lang="en-US" b="1">
                <a:latin typeface="Aptos Display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93DCA-1F9E-FCA4-9ACC-0B385B6BF288}"/>
              </a:ext>
            </a:extLst>
          </p:cNvPr>
          <p:cNvSpPr txBox="1"/>
          <p:nvPr/>
        </p:nvSpPr>
        <p:spPr>
          <a:xfrm>
            <a:off x="2903657" y="589998"/>
            <a:ext cx="77634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accent3">
                    <a:lumMod val="40000"/>
                    <a:lumOff val="60000"/>
                  </a:schemeClr>
                </a:solidFill>
              </a:rPr>
              <a:t>Data We Wish Our Team Had ?</a:t>
            </a:r>
          </a:p>
        </p:txBody>
      </p:sp>
    </p:spTree>
    <p:extLst>
      <p:ext uri="{BB962C8B-B14F-4D97-AF65-F5344CB8AC3E}">
        <p14:creationId xmlns:p14="http://schemas.microsoft.com/office/powerpoint/2010/main" val="172437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A4B1-5603-3C37-3B2A-FF1F8A6E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cs typeface="Posterama"/>
              </a:rPr>
              <a:t>Thank you!!</a:t>
            </a:r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EFE5-BD21-B7B5-4AA1-96F19517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Any Question ? :D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BE112-F36B-56FE-91C6-99DC288638D4}"/>
              </a:ext>
            </a:extLst>
          </p:cNvPr>
          <p:cNvSpPr txBox="1"/>
          <p:nvPr/>
        </p:nvSpPr>
        <p:spPr>
          <a:xfrm>
            <a:off x="5696226" y="3907183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🏪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E88BA-53B1-58BB-FD36-BD3C59EE709E}"/>
              </a:ext>
            </a:extLst>
          </p:cNvPr>
          <p:cNvSpPr txBox="1"/>
          <p:nvPr/>
        </p:nvSpPr>
        <p:spPr>
          <a:xfrm>
            <a:off x="7915966" y="320040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🎄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49416-453C-DDB5-CD12-23CD85B18464}"/>
              </a:ext>
            </a:extLst>
          </p:cNvPr>
          <p:cNvSpPr txBox="1"/>
          <p:nvPr/>
        </p:nvSpPr>
        <p:spPr>
          <a:xfrm>
            <a:off x="9285357" y="5221357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💸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8525-0C23-672C-78F8-4639E2602A2B}"/>
              </a:ext>
            </a:extLst>
          </p:cNvPr>
          <p:cNvSpPr txBox="1"/>
          <p:nvPr/>
        </p:nvSpPr>
        <p:spPr>
          <a:xfrm>
            <a:off x="1300922" y="4867965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🌡️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9E440-27EF-C742-DB76-956C222BBD2E}"/>
              </a:ext>
            </a:extLst>
          </p:cNvPr>
          <p:cNvSpPr txBox="1"/>
          <p:nvPr/>
        </p:nvSpPr>
        <p:spPr>
          <a:xfrm>
            <a:off x="5022574" y="318052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🌡️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C8189-0427-1747-3823-BB6808D165D8}"/>
              </a:ext>
            </a:extLst>
          </p:cNvPr>
          <p:cNvSpPr txBox="1"/>
          <p:nvPr/>
        </p:nvSpPr>
        <p:spPr>
          <a:xfrm>
            <a:off x="10522226" y="671443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🏪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3AD51-2713-13C1-7F34-F86C482B3E13}"/>
              </a:ext>
            </a:extLst>
          </p:cNvPr>
          <p:cNvSpPr txBox="1"/>
          <p:nvPr/>
        </p:nvSpPr>
        <p:spPr>
          <a:xfrm>
            <a:off x="3355009" y="5475356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🎄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E53C0-533C-490B-D29C-1A80D4B2F6C1}"/>
              </a:ext>
            </a:extLst>
          </p:cNvPr>
          <p:cNvSpPr txBox="1"/>
          <p:nvPr/>
        </p:nvSpPr>
        <p:spPr>
          <a:xfrm>
            <a:off x="1300922" y="272553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💸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CE28C6-C5F0-1733-4C98-949169E28692}"/>
              </a:ext>
            </a:extLst>
          </p:cNvPr>
          <p:cNvSpPr txBox="1"/>
          <p:nvPr/>
        </p:nvSpPr>
        <p:spPr>
          <a:xfrm>
            <a:off x="8158922" y="815009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💸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867E3-D970-C040-2904-0AA42EEC71BD}"/>
              </a:ext>
            </a:extLst>
          </p:cNvPr>
          <p:cNvSpPr txBox="1"/>
          <p:nvPr/>
        </p:nvSpPr>
        <p:spPr>
          <a:xfrm>
            <a:off x="4326835" y="1919356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💸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E5AFE-B3CC-81CB-F0F2-C6F2890C92EB}"/>
              </a:ext>
            </a:extLst>
          </p:cNvPr>
          <p:cNvSpPr txBox="1"/>
          <p:nvPr/>
        </p:nvSpPr>
        <p:spPr>
          <a:xfrm>
            <a:off x="10820400" y="307892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🌡️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928A9B-F6D3-6B7E-6F51-B1D99628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6"/>
            <a:ext cx="5524325" cy="13234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What's our data?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F0EDD670-5CC5-7F3E-38B4-31227B674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3101" y="3191293"/>
            <a:ext cx="3293981" cy="3293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3A4ED3-A1C0-7C20-8230-B7174323DC54}"/>
              </a:ext>
            </a:extLst>
          </p:cNvPr>
          <p:cNvSpPr txBox="1"/>
          <p:nvPr/>
        </p:nvSpPr>
        <p:spPr>
          <a:xfrm>
            <a:off x="10172908" y="714749"/>
            <a:ext cx="150312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</a:p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 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74250-14C4-2FF4-5EA7-99D3286638D6}"/>
              </a:ext>
            </a:extLst>
          </p:cNvPr>
          <p:cNvSpPr txBox="1"/>
          <p:nvPr/>
        </p:nvSpPr>
        <p:spPr>
          <a:xfrm>
            <a:off x="1562790" y="1647312"/>
            <a:ext cx="297014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05-02-2010</a:t>
            </a:r>
          </a:p>
          <a:p>
            <a:r>
              <a:rPr lang="en-US"/>
              <a:t>to</a:t>
            </a:r>
          </a:p>
          <a:p>
            <a:r>
              <a:rPr lang="en-US"/>
              <a:t>26-10-2012</a:t>
            </a:r>
          </a:p>
          <a:p>
            <a:r>
              <a:rPr lang="en-US"/>
              <a:t>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EF64F-8308-A4EA-D028-8955675471AB}"/>
              </a:ext>
            </a:extLst>
          </p:cNvPr>
          <p:cNvSpPr txBox="1"/>
          <p:nvPr/>
        </p:nvSpPr>
        <p:spPr>
          <a:xfrm>
            <a:off x="7155451" y="165952"/>
            <a:ext cx="198966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</a:p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 </a:t>
            </a:r>
          </a:p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5FCF3-5C87-00F2-2FA0-8CD36AA5C25B}"/>
              </a:ext>
            </a:extLst>
          </p:cNvPr>
          <p:cNvSpPr txBox="1"/>
          <p:nvPr/>
        </p:nvSpPr>
        <p:spPr>
          <a:xfrm>
            <a:off x="7614550" y="3341728"/>
            <a:ext cx="396522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Holiday Flag 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82F339-11A3-6B56-9557-825D7A5415DA}"/>
              </a:ext>
            </a:extLst>
          </p:cNvPr>
          <p:cNvSpPr txBox="1"/>
          <p:nvPr/>
        </p:nvSpPr>
        <p:spPr>
          <a:xfrm>
            <a:off x="69581" y="5757864"/>
            <a:ext cx="391276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Temperature 🌡️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738ED-70E3-541C-9C97-40BA63CFC441}"/>
              </a:ext>
            </a:extLst>
          </p:cNvPr>
          <p:cNvSpPr txBox="1"/>
          <p:nvPr/>
        </p:nvSpPr>
        <p:spPr>
          <a:xfrm>
            <a:off x="895183" y="4599697"/>
            <a:ext cx="379476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Fuel Price ⛽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210DB42-EDEE-F82E-4E5E-7D893BF8B5DE}"/>
              </a:ext>
            </a:extLst>
          </p:cNvPr>
          <p:cNvSpPr txBox="1"/>
          <p:nvPr/>
        </p:nvSpPr>
        <p:spPr>
          <a:xfrm>
            <a:off x="5437017" y="1284168"/>
            <a:ext cx="150312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CPI 📈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01D5E69-1632-46AC-90A7-1C1C17FB72C6}"/>
              </a:ext>
            </a:extLst>
          </p:cNvPr>
          <p:cNvSpPr txBox="1"/>
          <p:nvPr/>
        </p:nvSpPr>
        <p:spPr>
          <a:xfrm>
            <a:off x="7704390" y="4837039"/>
            <a:ext cx="411285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Unemployment 💼</a:t>
            </a:r>
          </a:p>
        </p:txBody>
      </p:sp>
    </p:spTree>
    <p:extLst>
      <p:ext uri="{BB962C8B-B14F-4D97-AF65-F5344CB8AC3E}">
        <p14:creationId xmlns:p14="http://schemas.microsoft.com/office/powerpoint/2010/main" val="190141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32B6-25DB-DB71-3251-D4BCE651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7505599" cy="1336851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As data analysts, how do we utilize the information at our disposal?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32B8-753E-74B0-E33C-4E168802E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81225"/>
            <a:ext cx="11440758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3100" b="1">
                <a:solidFill>
                  <a:schemeClr val="accent3">
                    <a:lumMod val="40000"/>
                    <a:lumOff val="60000"/>
                  </a:schemeClr>
                </a:solidFill>
              </a:rPr>
              <a:t>Goal: To </a:t>
            </a:r>
            <a:r>
              <a:rPr lang="en-US" sz="3100" b="1">
                <a:solidFill>
                  <a:schemeClr val="accent3">
                    <a:lumMod val="40000"/>
                    <a:lumOff val="60000"/>
                  </a:schemeClr>
                </a:solidFill>
                <a:latin typeface="Avenir Next LT Pro"/>
              </a:rPr>
              <a:t>transform Walmart by leveraging data to optimize business operations.</a:t>
            </a:r>
          </a:p>
          <a:p>
            <a:pPr marL="0" indent="0">
              <a:buNone/>
            </a:pPr>
            <a:r>
              <a:rPr lang="en-US">
                <a:solidFill>
                  <a:srgbClr val="F0F6FC"/>
                </a:solidFill>
                <a:ea typeface="+mn-lt"/>
                <a:cs typeface="+mn-lt"/>
              </a:rPr>
              <a:t>Through data analysis, we sift through vast amounts of information to focus on key insights that directly drive strategic decisions and outcomes.</a:t>
            </a:r>
          </a:p>
          <a:p>
            <a:pPr marL="0" indent="0">
              <a:buNone/>
            </a:pPr>
            <a:endParaRPr lang="en-US">
              <a:solidFill>
                <a:srgbClr val="F0F6FC"/>
              </a:solidFill>
              <a:latin typeface="Avenir Next LT Pro"/>
            </a:endParaRPr>
          </a:p>
          <a:p>
            <a:r>
              <a:rPr lang="en-US">
                <a:latin typeface="Aptos"/>
              </a:rPr>
              <a:t>Key focus: </a:t>
            </a:r>
            <a:r>
              <a:rPr lang="en-US">
                <a:latin typeface="Aptos"/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i="1">
                <a:latin typeface="Aptos"/>
                <a:ea typeface="+mn-lt"/>
                <a:cs typeface="+mn-lt"/>
              </a:rPr>
              <a:t>&gt; Economic Trends for Sales Predictions 💼</a:t>
            </a:r>
          </a:p>
          <a:p>
            <a:pPr marL="0" indent="0">
              <a:buNone/>
            </a:pPr>
            <a:r>
              <a:rPr lang="en-US">
                <a:latin typeface="Aptos"/>
                <a:ea typeface="+mn-lt"/>
                <a:cs typeface="+mn-lt"/>
              </a:rPr>
              <a:t>&gt; </a:t>
            </a:r>
            <a:r>
              <a:rPr lang="en-US" i="1">
                <a:latin typeface="Aptos"/>
                <a:ea typeface="+mn-lt"/>
                <a:cs typeface="+mn-lt"/>
              </a:rPr>
              <a:t>Holiday Sales 🎄 vs. Non-Holiday Sales 🏷️</a:t>
            </a:r>
            <a:endParaRPr lang="en-US"/>
          </a:p>
          <a:p>
            <a:pPr marL="0" indent="0">
              <a:buNone/>
            </a:pPr>
            <a:r>
              <a:rPr lang="en-US" i="1">
                <a:latin typeface="Aptos"/>
                <a:ea typeface="+mn-lt"/>
                <a:cs typeface="+mn-lt"/>
              </a:rPr>
              <a:t>&gt; Temperature’s Effect on Sales 🌡️🛒</a:t>
            </a:r>
          </a:p>
          <a:p>
            <a:pPr marL="0" indent="0">
              <a:buNone/>
            </a:pPr>
            <a:endParaRPr lang="en-US" sz="2400">
              <a:solidFill>
                <a:srgbClr val="F0F6FC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046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1789-4442-EA67-83DB-6CE3CD88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294" y="481383"/>
            <a:ext cx="9709369" cy="1954945"/>
          </a:xfrm>
        </p:spPr>
        <p:txBody>
          <a:bodyPr>
            <a:noAutofit/>
          </a:bodyPr>
          <a:lstStyle/>
          <a:p>
            <a:pPr algn="ctr"/>
            <a:r>
              <a:rPr lang="en-US" sz="4800">
                <a:ea typeface="+mj-lt"/>
                <a:cs typeface="+mj-lt"/>
              </a:rPr>
              <a:t>Dashboard</a:t>
            </a:r>
            <a:r>
              <a:rPr lang="en-US" sz="4800">
                <a:cs typeface="Posterama"/>
              </a:rPr>
              <a:t>:</a:t>
            </a:r>
            <a:br>
              <a:rPr lang="en-US" sz="4800">
                <a:cs typeface="Posterama"/>
              </a:rPr>
            </a:br>
            <a:r>
              <a:rPr lang="en-US" sz="4800">
                <a:cs typeface="Posterama"/>
              </a:rPr>
              <a:t>KPIs by Branch</a:t>
            </a:r>
            <a:br>
              <a:rPr lang="en-US" sz="4800">
                <a:cs typeface="Posterama"/>
              </a:rPr>
            </a:br>
            <a:r>
              <a:rPr lang="en-US" sz="2000">
                <a:cs typeface="Posterama"/>
              </a:rPr>
              <a:t>Comparative and Performance insights</a:t>
            </a:r>
            <a:br>
              <a:rPr lang="en-US" sz="4800">
                <a:cs typeface="Posterama"/>
              </a:rPr>
            </a:br>
            <a:endParaRPr lang="en-US" sz="4800">
              <a:cs typeface="Posterama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D1C8B2-D9DB-F027-1330-752CCDD5A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56" y="2038051"/>
            <a:ext cx="11564055" cy="379245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B700DF-5260-4DF8-33D6-D06EE7AD17E1}"/>
              </a:ext>
            </a:extLst>
          </p:cNvPr>
          <p:cNvSpPr txBox="1"/>
          <p:nvPr/>
        </p:nvSpPr>
        <p:spPr>
          <a:xfrm>
            <a:off x="-3371" y="5347"/>
            <a:ext cx="35453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Posterama"/>
                <a:cs typeface="Posterama"/>
              </a:rPr>
              <a:t>KPI: Key Performance Indicator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9E9F5-7053-01A2-45EC-3839A547152D}"/>
              </a:ext>
            </a:extLst>
          </p:cNvPr>
          <p:cNvSpPr txBox="1"/>
          <p:nvPr/>
        </p:nvSpPr>
        <p:spPr>
          <a:xfrm>
            <a:off x="7567270" y="5824169"/>
            <a:ext cx="462313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Sales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💸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ADD7E-9DA9-2C96-CA40-BA13B04F3393}"/>
              </a:ext>
            </a:extLst>
          </p:cNvPr>
          <p:cNvSpPr txBox="1"/>
          <p:nvPr/>
        </p:nvSpPr>
        <p:spPr>
          <a:xfrm>
            <a:off x="2540000" y="582168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cs typeface="Segoe UI"/>
              </a:rPr>
              <a:t>​</a:t>
            </a:r>
            <a:r>
              <a:rPr lang="en-US" sz="4000">
                <a:solidFill>
                  <a:schemeClr val="bg1"/>
                </a:solidFill>
                <a:cs typeface="Segoe UI"/>
              </a:rPr>
              <a:t>Stores</a:t>
            </a:r>
            <a:r>
              <a:rPr lang="en-US" sz="4000">
                <a:cs typeface="Segoe UI"/>
              </a:rPr>
              <a:t> 🏪​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8B99-AEAA-D2CA-7057-4372D4FE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89509"/>
            <a:ext cx="4007172" cy="542004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Avg. Sales in different Stores</a:t>
            </a:r>
            <a:endParaRPr lang="en-US" sz="4000">
              <a:solidFill>
                <a:srgbClr val="000000"/>
              </a:solidFill>
              <a:latin typeface="Avenir Next LT Pro"/>
              <a:cs typeface="Posteram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5441D-87D7-8531-47FB-5808571BD71F}"/>
              </a:ext>
            </a:extLst>
          </p:cNvPr>
          <p:cNvSpPr txBox="1"/>
          <p:nvPr/>
        </p:nvSpPr>
        <p:spPr>
          <a:xfrm>
            <a:off x="7567270" y="5824169"/>
            <a:ext cx="462313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Sales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💸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7CF92-3489-E6C7-8945-801715385128}"/>
              </a:ext>
            </a:extLst>
          </p:cNvPr>
          <p:cNvSpPr txBox="1"/>
          <p:nvPr/>
        </p:nvSpPr>
        <p:spPr>
          <a:xfrm>
            <a:off x="2540000" y="582168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cs typeface="Segoe UI"/>
              </a:rPr>
              <a:t>​</a:t>
            </a:r>
            <a:r>
              <a:rPr lang="en-US" sz="4000">
                <a:solidFill>
                  <a:schemeClr val="bg1"/>
                </a:solidFill>
                <a:cs typeface="Segoe UI"/>
              </a:rPr>
              <a:t>Stores</a:t>
            </a:r>
            <a:r>
              <a:rPr lang="en-US" sz="4000">
                <a:cs typeface="Segoe UI"/>
              </a:rPr>
              <a:t> 🏪​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892BED-0EE7-7F3F-A42A-2F8B4729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99" t="38222" r="44567" b="6074"/>
          <a:stretch/>
        </p:blipFill>
        <p:spPr>
          <a:xfrm>
            <a:off x="6189111" y="391120"/>
            <a:ext cx="5455049" cy="520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2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8B99-AEAA-D2CA-7057-4372D4FE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89509"/>
            <a:ext cx="11545892" cy="543020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Temperature</a:t>
            </a:r>
            <a:endParaRPr lang="en-US" b="1">
              <a:cs typeface="Postera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591B4-AAB1-F15B-ACF6-C23ACC68F0B2}"/>
              </a:ext>
            </a:extLst>
          </p:cNvPr>
          <p:cNvSpPr txBox="1"/>
          <p:nvPr/>
        </p:nvSpPr>
        <p:spPr>
          <a:xfrm>
            <a:off x="3420349" y="582130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Temperature 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🌡️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5441D-87D7-8531-47FB-5808571BD71F}"/>
              </a:ext>
            </a:extLst>
          </p:cNvPr>
          <p:cNvSpPr txBox="1"/>
          <p:nvPr/>
        </p:nvSpPr>
        <p:spPr>
          <a:xfrm>
            <a:off x="7567270" y="5824169"/>
            <a:ext cx="462313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Sales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💸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0623E-5205-3CCC-59C0-0D77EE24646B}"/>
              </a:ext>
            </a:extLst>
          </p:cNvPr>
          <p:cNvSpPr txBox="1"/>
          <p:nvPr/>
        </p:nvSpPr>
        <p:spPr>
          <a:xfrm>
            <a:off x="3421477" y="4265698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🌡️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E6146-AB93-FBB6-7DF8-C61B9AA16BCA}"/>
              </a:ext>
            </a:extLst>
          </p:cNvPr>
          <p:cNvSpPr txBox="1"/>
          <p:nvPr/>
        </p:nvSpPr>
        <p:spPr>
          <a:xfrm>
            <a:off x="919859" y="1715538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🌡️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0E7DC-2B19-82A2-8EE8-7225812AE5EE}"/>
              </a:ext>
            </a:extLst>
          </p:cNvPr>
          <p:cNvSpPr txBox="1"/>
          <p:nvPr/>
        </p:nvSpPr>
        <p:spPr>
          <a:xfrm>
            <a:off x="6194028" y="100546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🌡️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AE688-6F81-FDF0-4F3B-EB9CEF5B0B54}"/>
              </a:ext>
            </a:extLst>
          </p:cNvPr>
          <p:cNvSpPr txBox="1"/>
          <p:nvPr/>
        </p:nvSpPr>
        <p:spPr>
          <a:xfrm>
            <a:off x="3310846" y="29426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🌡️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169AC-50F9-96B6-EE25-FE5BA7FB181F}"/>
              </a:ext>
            </a:extLst>
          </p:cNvPr>
          <p:cNvSpPr txBox="1"/>
          <p:nvPr/>
        </p:nvSpPr>
        <p:spPr>
          <a:xfrm>
            <a:off x="-1314" y="3430320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🌡️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C30BA-E941-13E9-E210-BB7CE0310217}"/>
              </a:ext>
            </a:extLst>
          </p:cNvPr>
          <p:cNvSpPr txBox="1"/>
          <p:nvPr/>
        </p:nvSpPr>
        <p:spPr>
          <a:xfrm>
            <a:off x="7934775" y="3910098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🌡️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01485-402B-616F-09FB-9A384D9AFAF8}"/>
              </a:ext>
            </a:extLst>
          </p:cNvPr>
          <p:cNvSpPr txBox="1"/>
          <p:nvPr/>
        </p:nvSpPr>
        <p:spPr>
          <a:xfrm>
            <a:off x="8652748" y="207226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🌡️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6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D64A-FC23-4D66-7FA8-86C464DC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104252" cy="134789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  <a:cs typeface="Posterama"/>
              </a:rPr>
              <a:t>Preparing the Data </a:t>
            </a:r>
            <a:br>
              <a:rPr lang="en-US">
                <a:cs typeface="Posterama"/>
              </a:rPr>
            </a:br>
            <a:r>
              <a:rPr lang="en-US">
                <a:cs typeface="Posterama"/>
              </a:rPr>
              <a:t> Temperature vs. Weekly Sales</a:t>
            </a:r>
            <a:endParaRPr lang="en-US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C76477FA-08C7-9E55-8DAC-89DD22ACB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2196"/>
          <a:stretch/>
        </p:blipFill>
        <p:spPr>
          <a:xfrm>
            <a:off x="-234662" y="2513907"/>
            <a:ext cx="12666141" cy="2852854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34A0E7-8FE5-DFC5-5D58-2E59DB820CFA}"/>
              </a:ext>
            </a:extLst>
          </p:cNvPr>
          <p:cNvSpPr/>
          <p:nvPr/>
        </p:nvSpPr>
        <p:spPr>
          <a:xfrm>
            <a:off x="6998208" y="2517648"/>
            <a:ext cx="3586039" cy="285177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59A88-C98F-8CD8-D343-71C0A7D60116}"/>
              </a:ext>
            </a:extLst>
          </p:cNvPr>
          <p:cNvSpPr txBox="1"/>
          <p:nvPr/>
        </p:nvSpPr>
        <p:spPr>
          <a:xfrm>
            <a:off x="3420349" y="582130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Temperature 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🌡️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7CAD1-3C0C-9472-5B07-F9DB5C3735F3}"/>
              </a:ext>
            </a:extLst>
          </p:cNvPr>
          <p:cNvSpPr txBox="1"/>
          <p:nvPr/>
        </p:nvSpPr>
        <p:spPr>
          <a:xfrm>
            <a:off x="7567270" y="5824169"/>
            <a:ext cx="462313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Sales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0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1789-4442-EA67-83DB-6CE3CD88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3" y="2388627"/>
            <a:ext cx="5895147" cy="1319467"/>
          </a:xfrm>
        </p:spPr>
        <p:txBody>
          <a:bodyPr>
            <a:noAutofit/>
          </a:bodyPr>
          <a:lstStyle/>
          <a:p>
            <a:pPr algn="ctr"/>
            <a:r>
              <a:rPr lang="en-US" sz="5400">
                <a:cs typeface="Posterama"/>
              </a:rPr>
              <a:t>Temperature vs. Weekly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65E7A8-1083-C259-1B03-BCBDD6681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2" r="19492" b="2575"/>
          <a:stretch/>
        </p:blipFill>
        <p:spPr>
          <a:xfrm>
            <a:off x="6589354" y="925494"/>
            <a:ext cx="4002968" cy="468271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7944CB-7727-2518-BB56-FFA988B7D509}"/>
              </a:ext>
            </a:extLst>
          </p:cNvPr>
          <p:cNvSpPr txBox="1"/>
          <p:nvPr/>
        </p:nvSpPr>
        <p:spPr>
          <a:xfrm>
            <a:off x="3420349" y="582130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Temperature 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🌡️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62CCA-6860-D3BF-3CF1-28B63CAA051E}"/>
              </a:ext>
            </a:extLst>
          </p:cNvPr>
          <p:cNvSpPr txBox="1"/>
          <p:nvPr/>
        </p:nvSpPr>
        <p:spPr>
          <a:xfrm>
            <a:off x="7567270" y="5824169"/>
            <a:ext cx="462313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Sales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💸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8129D9-7A7B-C764-CC32-B460379202FE}"/>
              </a:ext>
            </a:extLst>
          </p:cNvPr>
          <p:cNvSpPr/>
          <p:nvPr/>
        </p:nvSpPr>
        <p:spPr>
          <a:xfrm>
            <a:off x="8485908" y="2572986"/>
            <a:ext cx="692727" cy="2412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922FA-1835-086C-D6C6-5F3656277D92}"/>
              </a:ext>
            </a:extLst>
          </p:cNvPr>
          <p:cNvSpPr/>
          <p:nvPr/>
        </p:nvSpPr>
        <p:spPr>
          <a:xfrm>
            <a:off x="9535038" y="1369247"/>
            <a:ext cx="692727" cy="3604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BA486E-6D11-3DCF-A781-705267436F7F}"/>
              </a:ext>
            </a:extLst>
          </p:cNvPr>
          <p:cNvSpPr/>
          <p:nvPr/>
        </p:nvSpPr>
        <p:spPr>
          <a:xfrm>
            <a:off x="7436777" y="3909246"/>
            <a:ext cx="692727" cy="106487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8B99-AEAA-D2CA-7057-4372D4FE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89509"/>
            <a:ext cx="10722932" cy="1325563"/>
          </a:xfrm>
        </p:spPr>
        <p:txBody>
          <a:bodyPr/>
          <a:lstStyle/>
          <a:p>
            <a:r>
              <a:rPr lang="en-US" b="1">
                <a:solidFill>
                  <a:schemeClr val="accent3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Insights for the Future</a:t>
            </a:r>
            <a:endParaRPr lang="en-US" b="1">
              <a:solidFill>
                <a:schemeClr val="accent3">
                  <a:lumMod val="40000"/>
                  <a:lumOff val="60000"/>
                </a:schemeClr>
              </a:solidFill>
              <a:cs typeface="Posteram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6835A7-8A74-3456-3377-E8F51E06C5C3}"/>
              </a:ext>
            </a:extLst>
          </p:cNvPr>
          <p:cNvSpPr txBox="1">
            <a:spLocks/>
          </p:cNvSpPr>
          <p:nvPr/>
        </p:nvSpPr>
        <p:spPr>
          <a:xfrm>
            <a:off x="791495" y="2669043"/>
            <a:ext cx="10613451" cy="131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cs typeface="Posterama"/>
              </a:rPr>
              <a:t>Unlocking Costumer Preferences: Exploring Product Trends to Optimize Inventory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591B4-AAB1-F15B-ACF6-C23ACC68F0B2}"/>
              </a:ext>
            </a:extLst>
          </p:cNvPr>
          <p:cNvSpPr txBox="1"/>
          <p:nvPr/>
        </p:nvSpPr>
        <p:spPr>
          <a:xfrm>
            <a:off x="3420349" y="5821307"/>
            <a:ext cx="425571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Temperature 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🌡️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5441D-87D7-8531-47FB-5808571BD71F}"/>
              </a:ext>
            </a:extLst>
          </p:cNvPr>
          <p:cNvSpPr txBox="1"/>
          <p:nvPr/>
        </p:nvSpPr>
        <p:spPr>
          <a:xfrm>
            <a:off x="7567270" y="5824169"/>
            <a:ext cx="462313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Sales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9952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7C55C6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SineVTI</vt:lpstr>
      <vt:lpstr>Business proposal</vt:lpstr>
      <vt:lpstr>What's our data?</vt:lpstr>
      <vt:lpstr>As data analysts, how do we utilize the information at our disposal?</vt:lpstr>
      <vt:lpstr>Dashboard: KPIs by Branch Comparative and Performance insights </vt:lpstr>
      <vt:lpstr>Avg. Sales in different Stores</vt:lpstr>
      <vt:lpstr>Temperature</vt:lpstr>
      <vt:lpstr>Preparing the Data   Temperature vs. Weekly Sales</vt:lpstr>
      <vt:lpstr>Temperature vs. Weekly Sales</vt:lpstr>
      <vt:lpstr>Insights for the Future</vt:lpstr>
      <vt:lpstr>Holidays vs. Non-Holidays</vt:lpstr>
      <vt:lpstr>Correlation between Avg. Sales and Holidays</vt:lpstr>
      <vt:lpstr>Avg. Sales 2011 vs 2012</vt:lpstr>
      <vt:lpstr>Avg. Sales from individual stores based on Holiday flag  Store 9</vt:lpstr>
      <vt:lpstr>Lowest and highest sales depending on Holiday  </vt:lpstr>
      <vt:lpstr>1. Having distinct categories like essential vs non-essensial goods. 2. Having Products by category to better understand what is usually purchased during periods where temperature is high, low, or moderate, etc.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Fadhil (Student)</dc:creator>
  <cp:revision>24</cp:revision>
  <dcterms:created xsi:type="dcterms:W3CDTF">2024-12-07T00:27:43Z</dcterms:created>
  <dcterms:modified xsi:type="dcterms:W3CDTF">2024-12-11T19:17:10Z</dcterms:modified>
</cp:coreProperties>
</file>