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58" r:id="rId3"/>
    <p:sldId id="356" r:id="rId4"/>
    <p:sldId id="360" r:id="rId5"/>
    <p:sldId id="359" r:id="rId6"/>
    <p:sldId id="258" r:id="rId7"/>
    <p:sldId id="259" r:id="rId8"/>
    <p:sldId id="257" r:id="rId9"/>
    <p:sldId id="272" r:id="rId10"/>
    <p:sldId id="353" r:id="rId11"/>
    <p:sldId id="354" r:id="rId12"/>
    <p:sldId id="371" r:id="rId13"/>
    <p:sldId id="355" r:id="rId14"/>
    <p:sldId id="260" r:id="rId15"/>
    <p:sldId id="365" r:id="rId16"/>
    <p:sldId id="266" r:id="rId17"/>
    <p:sldId id="277" r:id="rId18"/>
    <p:sldId id="285" r:id="rId19"/>
    <p:sldId id="279" r:id="rId20"/>
    <p:sldId id="281" r:id="rId21"/>
    <p:sldId id="336" r:id="rId22"/>
    <p:sldId id="335" r:id="rId23"/>
    <p:sldId id="280" r:id="rId24"/>
    <p:sldId id="476" r:id="rId25"/>
    <p:sldId id="491" r:id="rId26"/>
    <p:sldId id="495" r:id="rId27"/>
    <p:sldId id="492" r:id="rId28"/>
    <p:sldId id="503" r:id="rId29"/>
    <p:sldId id="509" r:id="rId30"/>
    <p:sldId id="506" r:id="rId31"/>
    <p:sldId id="507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62" d="100"/>
          <a:sy n="162" d="100"/>
        </p:scale>
        <p:origin x="200" y="2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C56A-3119-FA49-883B-2586B42DC645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46839-CD42-1442-8A2D-05C009852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467F101-6B2B-DA41-9B45-4C34D74CABBE}" type="slidenum">
              <a:rPr lang="en-US" sz="1300">
                <a:latin typeface="Calibri" charset="0"/>
              </a:rPr>
              <a:pPr/>
              <a:t>2</a:t>
            </a:fld>
            <a:endParaRPr lang="en-US" sz="1300" dirty="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9C0AB69-3E77-8F48-83BC-1533CD2A43F0}" type="slidenum">
              <a:rPr lang="en-US" sz="1300">
                <a:latin typeface="Calibri" charset="0"/>
              </a:rPr>
              <a:pPr/>
              <a:t>11</a:t>
            </a:fld>
            <a:endParaRPr lang="en-US" sz="1300" dirty="0">
              <a:latin typeface="Calibri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9C0AB69-3E77-8F48-83BC-1533CD2A43F0}" type="slidenum">
              <a:rPr lang="en-US" sz="1300">
                <a:latin typeface="Calibri" charset="0"/>
              </a:rPr>
              <a:pPr/>
              <a:t>12</a:t>
            </a:fld>
            <a:endParaRPr lang="en-US" sz="1300" dirty="0">
              <a:latin typeface="Calibri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723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39B6E0F-C106-5149-BA01-5C2E2786F416}" type="slidenum">
              <a:rPr lang="en-US" sz="1300">
                <a:latin typeface="Calibri" charset="0"/>
              </a:rPr>
              <a:pPr/>
              <a:t>13</a:t>
            </a:fld>
            <a:endParaRPr lang="en-US" sz="1300" dirty="0">
              <a:latin typeface="Calibri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6638" y="539750"/>
            <a:ext cx="4908550" cy="27622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4125" y="3482975"/>
            <a:ext cx="7118350" cy="3303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FBEF241-1333-434A-BB51-D9F1F2C9D99E}" type="slidenum">
              <a:rPr lang="en-US" sz="1300">
                <a:latin typeface="Calibri" charset="0"/>
              </a:rPr>
              <a:pPr/>
              <a:t>14</a:t>
            </a:fld>
            <a:endParaRPr lang="en-US" sz="1300" dirty="0">
              <a:latin typeface="Calibri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ABECEDD-2692-0E4E-AC56-51A985344E26}" type="slidenum">
              <a:rPr lang="en-US" sz="1300">
                <a:latin typeface="Calibri" charset="0"/>
              </a:rPr>
              <a:pPr/>
              <a:t>16</a:t>
            </a:fld>
            <a:endParaRPr lang="en-US" sz="1300" dirty="0">
              <a:latin typeface="Calibri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E8B653F-8143-3D44-A79B-21733CBB9BED}" type="slidenum">
              <a:rPr lang="en-US" sz="1300">
                <a:latin typeface="Calibri" charset="0"/>
              </a:rPr>
              <a:pPr/>
              <a:t>17</a:t>
            </a:fld>
            <a:endParaRPr lang="en-US" sz="1300" dirty="0">
              <a:latin typeface="Calibri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FA56497-13D3-324C-8FD6-06C8CDE1A9A6}" type="slidenum">
              <a:rPr lang="en-US" sz="1300">
                <a:latin typeface="Calibri" charset="0"/>
              </a:rPr>
              <a:pPr/>
              <a:t>18</a:t>
            </a:fld>
            <a:endParaRPr lang="en-US" sz="1300" dirty="0"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9225E8A-A6FB-3F40-BF23-3125C389171B}" type="slidenum">
              <a:rPr lang="en-US" sz="1300">
                <a:latin typeface="Calibri" charset="0"/>
              </a:rPr>
              <a:pPr/>
              <a:t>19</a:t>
            </a:fld>
            <a:endParaRPr lang="en-US" sz="1300" dirty="0">
              <a:latin typeface="Calibri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4057112-046A-BC42-A146-E8173A16B61B}" type="slidenum">
              <a:rPr lang="en-US" sz="1300">
                <a:latin typeface="Calibri" charset="0"/>
              </a:rPr>
              <a:pPr/>
              <a:t>20</a:t>
            </a:fld>
            <a:endParaRPr lang="en-US" sz="1300" dirty="0">
              <a:latin typeface="Calibri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0508904-69F6-654C-A4D9-85B9679E8ABF}" type="slidenum">
              <a:rPr lang="en-US" sz="1300">
                <a:latin typeface="Calibri" charset="0"/>
              </a:rPr>
              <a:pPr/>
              <a:t>21</a:t>
            </a:fld>
            <a:endParaRPr lang="en-US" sz="1300" dirty="0">
              <a:latin typeface="Calibri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6638" y="539750"/>
            <a:ext cx="4908550" cy="27622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4125" y="3482975"/>
            <a:ext cx="7118350" cy="3303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C1D765A-83BC-E646-8994-8879F217EFAE}" type="slidenum">
              <a:rPr lang="en-US" sz="1300">
                <a:latin typeface="Calibri" charset="0"/>
              </a:rPr>
              <a:pPr/>
              <a:t>3</a:t>
            </a:fld>
            <a:endParaRPr lang="en-US" sz="1300" dirty="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FC76462-09CB-BC4A-928C-FF9DE236CE5B}" type="slidenum">
              <a:rPr lang="en-US" sz="1300">
                <a:latin typeface="Calibri" charset="0"/>
              </a:rPr>
              <a:pPr/>
              <a:t>22</a:t>
            </a:fld>
            <a:endParaRPr lang="en-US" sz="1300" dirty="0">
              <a:latin typeface="Calibri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6638" y="539750"/>
            <a:ext cx="4908550" cy="276225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4125" y="3482975"/>
            <a:ext cx="7118350" cy="3303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CDFEC31-76AF-394A-82B1-B9164B6F8A3D}" type="slidenum">
              <a:rPr lang="en-US" sz="1300">
                <a:latin typeface="Calibri" charset="0"/>
              </a:rPr>
              <a:pPr/>
              <a:t>23</a:t>
            </a:fld>
            <a:endParaRPr lang="en-US" sz="1300" dirty="0">
              <a:latin typeface="Calibri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B4E9CA-25BB-BC44-B92C-E26923A0C260}" type="slidenum">
              <a:rPr lang="en-US" sz="1200">
                <a:latin typeface="Tahoma" charset="0"/>
              </a:rPr>
              <a:pPr eaLnBrk="1" hangingPunct="1"/>
              <a:t>25</a:t>
            </a:fld>
            <a:endParaRPr lang="en-US" sz="120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0B0EDF-2405-044B-8BEA-96578295F52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17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8FCE12-BC5D-574E-909D-1210FFCA2DA1}" type="slidenum">
              <a:rPr lang="en-US" sz="1200">
                <a:latin typeface="Tahoma" charset="0"/>
              </a:rPr>
              <a:pPr eaLnBrk="1" hangingPunct="1"/>
              <a:t>27</a:t>
            </a:fld>
            <a:endParaRPr lang="en-US" sz="120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8FCE12-BC5D-574E-909D-1210FFCA2DA1}" type="slidenum">
              <a:rPr lang="en-US" sz="1200">
                <a:latin typeface="Tahoma" charset="0"/>
              </a:rPr>
              <a:pPr eaLnBrk="1" hangingPunct="1"/>
              <a:t>28</a:t>
            </a:fld>
            <a:endParaRPr lang="en-US" sz="120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8FCE12-BC5D-574E-909D-1210FFCA2DA1}" type="slidenum">
              <a:rPr lang="en-US" sz="1200">
                <a:latin typeface="Tahoma" charset="0"/>
              </a:rPr>
              <a:pPr eaLnBrk="1" hangingPunct="1"/>
              <a:t>29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AAC09BB-7989-1443-9979-478180C92334}" type="slidenum">
              <a:rPr lang="en-US" sz="1300">
                <a:latin typeface="Calibri" charset="0"/>
              </a:rPr>
              <a:pPr/>
              <a:t>4</a:t>
            </a:fld>
            <a:endParaRPr lang="en-US" sz="1300" dirty="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F127F0A-E84B-5849-A77D-69BF8FA82CC5}" type="slidenum">
              <a:rPr lang="en-US" sz="1300">
                <a:latin typeface="Calibri" charset="0"/>
              </a:rPr>
              <a:pPr/>
              <a:t>5</a:t>
            </a:fld>
            <a:endParaRPr lang="en-US" sz="1300" dirty="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ACD514E-0B58-F84F-935E-89D7A3633E68}" type="slidenum">
              <a:rPr lang="en-US" sz="1300">
                <a:latin typeface="Calibri" charset="0"/>
              </a:rPr>
              <a:pPr/>
              <a:t>6</a:t>
            </a:fld>
            <a:endParaRPr lang="en-US" sz="1300" dirty="0">
              <a:latin typeface="Calibri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1A3967C-8A21-774E-8527-43DB755A5C37}" type="slidenum">
              <a:rPr lang="en-US" sz="1300">
                <a:latin typeface="Calibri" charset="0"/>
              </a:rPr>
              <a:pPr/>
              <a:t>7</a:t>
            </a:fld>
            <a:endParaRPr lang="en-US" sz="1300" dirty="0">
              <a:latin typeface="Calibri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7B67D0C-6E1F-C640-9E8C-35F64760320F}" type="slidenum">
              <a:rPr lang="en-US" sz="1300">
                <a:latin typeface="Calibri" charset="0"/>
              </a:rPr>
              <a:pPr/>
              <a:t>8</a:t>
            </a:fld>
            <a:endParaRPr lang="en-US" sz="1300" dirty="0"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3388DC6-EB14-8A4B-A907-BD553F2FD7BB}" type="slidenum">
              <a:rPr lang="en-US" sz="1300">
                <a:latin typeface="Calibri" charset="0"/>
              </a:rPr>
              <a:pPr/>
              <a:t>9</a:t>
            </a:fld>
            <a:endParaRPr lang="en-US" sz="1300" dirty="0">
              <a:latin typeface="Calibri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5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05E256E-BD0D-884A-B590-57DF9A25576D}" type="slidenum">
              <a:rPr lang="en-US" sz="1300">
                <a:latin typeface="Calibri" charset="0"/>
              </a:rPr>
              <a:pPr/>
              <a:t>10</a:t>
            </a:fld>
            <a:endParaRPr lang="en-US" sz="1300" dirty="0">
              <a:latin typeface="Calibri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embed/7bsEN8mwUB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7bsEN8mwUB8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www.youtube.com/embed/GmU7SimFkpU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IP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hakey_the_robot" TargetMode="Externa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ssman_Anomaly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lanning_Domain_Definition_Languag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http://www.icaps-conference.org/index.php/Main/Competitions" TargetMode="External"/><Relationship Id="rId5" Type="http://schemas.openxmlformats.org/officeDocument/2006/relationships/hyperlink" Target="https://planning.wiki/ref/pddl" TargetMode="External"/><Relationship Id="rId4" Type="http://schemas.openxmlformats.org/officeDocument/2006/relationships/hyperlink" Target="https://www.csee.umbc.edu/courses/671/fall12/hw/hw6/pddl1.2.pd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ocks_worl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ai.cs.uni-saarland.de/hoffmann/ff.html" TargetMode="External"/><Relationship Id="rId2" Type="http://schemas.openxmlformats.org/officeDocument/2006/relationships/hyperlink" Target="https://github.com/ai-plan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  <a:cs typeface="ＭＳ Ｐゴシック" charset="0"/>
              </a:rPr>
              <a:t>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 471</a:t>
            </a:r>
          </a:p>
        </p:txBody>
      </p:sp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71600" y="485181"/>
            <a:ext cx="6682603" cy="85725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Typical BW planning problem</a:t>
            </a:r>
          </a:p>
        </p:txBody>
      </p:sp>
      <p:sp>
        <p:nvSpPr>
          <p:cNvPr id="3789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1714500" cy="34861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Initial state: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clear(a)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clear(b)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clear(c)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(a)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(b)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(c)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handempty</a:t>
            </a:r>
            <a:endParaRPr lang="en-US" dirty="0">
              <a:ea typeface="ＭＳ Ｐゴシック" charset="0"/>
            </a:endParaRPr>
          </a:p>
          <a:p>
            <a:pPr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Goal: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on(</a:t>
            </a:r>
            <a:r>
              <a:rPr lang="en-US" dirty="0" err="1">
                <a:solidFill>
                  <a:schemeClr val="accent2"/>
                </a:solidFill>
                <a:ea typeface="ＭＳ Ｐゴシック" charset="0"/>
              </a:rPr>
              <a:t>b,c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on(</a:t>
            </a:r>
            <a:r>
              <a:rPr lang="en-US" dirty="0" err="1">
                <a:solidFill>
                  <a:schemeClr val="accent2"/>
                </a:solidFill>
                <a:ea typeface="ＭＳ Ｐゴシック" charset="0"/>
              </a:rPr>
              <a:t>a,b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(c)</a:t>
            </a:r>
          </a:p>
        </p:txBody>
      </p:sp>
      <p:grpSp>
        <p:nvGrpSpPr>
          <p:cNvPr id="37891" name="Group 1044"/>
          <p:cNvGrpSpPr>
            <a:grpSpLocks/>
          </p:cNvGrpSpPr>
          <p:nvPr/>
        </p:nvGrpSpPr>
        <p:grpSpPr bwMode="auto">
          <a:xfrm>
            <a:off x="3257550" y="1714500"/>
            <a:ext cx="2686050" cy="1371600"/>
            <a:chOff x="3216" y="1344"/>
            <a:chExt cx="2256" cy="1152"/>
          </a:xfrm>
        </p:grpSpPr>
        <p:sp>
          <p:nvSpPr>
            <p:cNvPr id="37901" name="Rectangle 1029"/>
            <p:cNvSpPr>
              <a:spLocks noChangeArrowheads="1"/>
            </p:cNvSpPr>
            <p:nvPr/>
          </p:nvSpPr>
          <p:spPr bwMode="auto">
            <a:xfrm>
              <a:off x="3216" y="2400"/>
              <a:ext cx="225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  <p:sp>
          <p:nvSpPr>
            <p:cNvPr id="37902" name="Rectangle 1030"/>
            <p:cNvSpPr>
              <a:spLocks noChangeArrowheads="1"/>
            </p:cNvSpPr>
            <p:nvPr/>
          </p:nvSpPr>
          <p:spPr bwMode="auto">
            <a:xfrm>
              <a:off x="3504" y="216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A</a:t>
              </a:r>
            </a:p>
          </p:txBody>
        </p:sp>
        <p:sp>
          <p:nvSpPr>
            <p:cNvPr id="37903" name="Rectangle 1031"/>
            <p:cNvSpPr>
              <a:spLocks noChangeArrowheads="1"/>
            </p:cNvSpPr>
            <p:nvPr/>
          </p:nvSpPr>
          <p:spPr bwMode="auto">
            <a:xfrm>
              <a:off x="4896" y="2160"/>
              <a:ext cx="24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B</a:t>
              </a:r>
            </a:p>
          </p:txBody>
        </p:sp>
        <p:sp>
          <p:nvSpPr>
            <p:cNvPr id="37904" name="Rectangle 1032"/>
            <p:cNvSpPr>
              <a:spLocks noChangeArrowheads="1"/>
            </p:cNvSpPr>
            <p:nvPr/>
          </p:nvSpPr>
          <p:spPr bwMode="auto">
            <a:xfrm>
              <a:off x="3936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C</a:t>
              </a:r>
            </a:p>
          </p:txBody>
        </p:sp>
        <p:grpSp>
          <p:nvGrpSpPr>
            <p:cNvPr id="37905" name="Group 1033"/>
            <p:cNvGrpSpPr>
              <a:grpSpLocks/>
            </p:cNvGrpSpPr>
            <p:nvPr/>
          </p:nvGrpSpPr>
          <p:grpSpPr bwMode="auto">
            <a:xfrm>
              <a:off x="3456" y="1344"/>
              <a:ext cx="360" cy="627"/>
              <a:chOff x="3912" y="1872"/>
              <a:chExt cx="360" cy="627"/>
            </a:xfrm>
          </p:grpSpPr>
          <p:sp>
            <p:nvSpPr>
              <p:cNvPr id="37906" name="AutoShape 1034"/>
              <p:cNvSpPr>
                <a:spLocks/>
              </p:cNvSpPr>
              <p:nvPr/>
            </p:nvSpPr>
            <p:spPr bwMode="auto">
              <a:xfrm rot="16200000" flipV="1">
                <a:off x="3934" y="2162"/>
                <a:ext cx="315" cy="360"/>
              </a:xfrm>
              <a:prstGeom prst="rightBracket">
                <a:avLst>
                  <a:gd name="adj" fmla="val 9524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  <p:sp>
            <p:nvSpPr>
              <p:cNvPr id="37907" name="Line 1035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</p:grpSp>
      </p:grpSp>
      <p:grpSp>
        <p:nvGrpSpPr>
          <p:cNvPr id="37892" name="Group 1045"/>
          <p:cNvGrpSpPr>
            <a:grpSpLocks/>
          </p:cNvGrpSpPr>
          <p:nvPr/>
        </p:nvGrpSpPr>
        <p:grpSpPr bwMode="auto">
          <a:xfrm>
            <a:off x="3257550" y="3714750"/>
            <a:ext cx="2686050" cy="1143000"/>
            <a:chOff x="3168" y="3072"/>
            <a:chExt cx="2256" cy="960"/>
          </a:xfrm>
        </p:grpSpPr>
        <p:sp>
          <p:nvSpPr>
            <p:cNvPr id="37894" name="Rectangle 1037"/>
            <p:cNvSpPr>
              <a:spLocks noChangeArrowheads="1"/>
            </p:cNvSpPr>
            <p:nvPr/>
          </p:nvSpPr>
          <p:spPr bwMode="auto">
            <a:xfrm>
              <a:off x="3168" y="3936"/>
              <a:ext cx="225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  <p:sp>
          <p:nvSpPr>
            <p:cNvPr id="37895" name="Rectangle 1038"/>
            <p:cNvSpPr>
              <a:spLocks noChangeArrowheads="1"/>
            </p:cNvSpPr>
            <p:nvPr/>
          </p:nvSpPr>
          <p:spPr bwMode="auto">
            <a:xfrm>
              <a:off x="4992" y="32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A</a:t>
              </a:r>
            </a:p>
          </p:txBody>
        </p:sp>
        <p:sp>
          <p:nvSpPr>
            <p:cNvPr id="37896" name="Rectangle 1039"/>
            <p:cNvSpPr>
              <a:spLocks noChangeArrowheads="1"/>
            </p:cNvSpPr>
            <p:nvPr/>
          </p:nvSpPr>
          <p:spPr bwMode="auto">
            <a:xfrm>
              <a:off x="4992" y="3456"/>
              <a:ext cx="24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B</a:t>
              </a:r>
            </a:p>
          </p:txBody>
        </p:sp>
        <p:sp>
          <p:nvSpPr>
            <p:cNvPr id="37897" name="Rectangle 1040"/>
            <p:cNvSpPr>
              <a:spLocks noChangeArrowheads="1"/>
            </p:cNvSpPr>
            <p:nvPr/>
          </p:nvSpPr>
          <p:spPr bwMode="auto">
            <a:xfrm>
              <a:off x="4992" y="369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C</a:t>
              </a:r>
            </a:p>
          </p:txBody>
        </p:sp>
        <p:grpSp>
          <p:nvGrpSpPr>
            <p:cNvPr id="37898" name="Group 1041"/>
            <p:cNvGrpSpPr>
              <a:grpSpLocks/>
            </p:cNvGrpSpPr>
            <p:nvPr/>
          </p:nvGrpSpPr>
          <p:grpSpPr bwMode="auto">
            <a:xfrm>
              <a:off x="4176" y="3072"/>
              <a:ext cx="360" cy="627"/>
              <a:chOff x="3912" y="1872"/>
              <a:chExt cx="360" cy="627"/>
            </a:xfrm>
          </p:grpSpPr>
          <p:sp>
            <p:nvSpPr>
              <p:cNvPr id="37899" name="AutoShape 1042"/>
              <p:cNvSpPr>
                <a:spLocks/>
              </p:cNvSpPr>
              <p:nvPr/>
            </p:nvSpPr>
            <p:spPr bwMode="auto">
              <a:xfrm rot="16200000" flipV="1">
                <a:off x="3934" y="2162"/>
                <a:ext cx="315" cy="360"/>
              </a:xfrm>
              <a:prstGeom prst="rightBracket">
                <a:avLst>
                  <a:gd name="adj" fmla="val 9524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  <p:sp>
            <p:nvSpPr>
              <p:cNvPr id="37900" name="Line 1043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</p:grpSp>
      </p:grpSp>
      <p:sp>
        <p:nvSpPr>
          <p:cNvPr id="37893" name="Rectangle 1046"/>
          <p:cNvSpPr>
            <a:spLocks noChangeArrowheads="1"/>
          </p:cNvSpPr>
          <p:nvPr/>
        </p:nvSpPr>
        <p:spPr bwMode="auto">
          <a:xfrm>
            <a:off x="6457950" y="2400300"/>
            <a:ext cx="120015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A plan: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500" dirty="0">
                <a:latin typeface="Calibri" charset="0"/>
              </a:rPr>
              <a:t>pickup(b)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500" dirty="0">
                <a:latin typeface="Calibri" charset="0"/>
              </a:rPr>
              <a:t>stack(</a:t>
            </a:r>
            <a:r>
              <a:rPr lang="en-US" sz="1500" dirty="0" err="1">
                <a:latin typeface="Calibri" charset="0"/>
              </a:rPr>
              <a:t>b,c</a:t>
            </a:r>
            <a:r>
              <a:rPr lang="en-US" sz="1500" dirty="0">
                <a:latin typeface="Calibri" charset="0"/>
              </a:rPr>
              <a:t>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500" dirty="0">
                <a:latin typeface="Calibri" charset="0"/>
              </a:rPr>
              <a:t>pickup(a)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500" dirty="0">
                <a:latin typeface="Calibri" charset="0"/>
              </a:rPr>
              <a:t>stack(</a:t>
            </a:r>
            <a:r>
              <a:rPr lang="en-US" sz="1500" dirty="0" err="1">
                <a:latin typeface="Calibri" charset="0"/>
              </a:rPr>
              <a:t>a,b</a:t>
            </a:r>
            <a:r>
              <a:rPr lang="en-US" sz="1500" dirty="0">
                <a:latin typeface="Calibri" charset="0"/>
              </a:rPr>
              <a:t>)</a:t>
            </a:r>
          </a:p>
          <a:p>
            <a:pPr marL="169069" indent="-169069">
              <a:spcBef>
                <a:spcPct val="20000"/>
              </a:spcBef>
              <a:buFontTx/>
              <a:buChar char="•"/>
            </a:pPr>
            <a:endParaRPr lang="en-US" sz="1350" dirty="0">
              <a:latin typeface="Calibri" charset="0"/>
            </a:endParaRPr>
          </a:p>
          <a:p>
            <a:pPr marL="425054" lvl="1" indent="-170260">
              <a:spcBef>
                <a:spcPct val="20000"/>
              </a:spcBef>
              <a:buFontTx/>
              <a:buChar char="–"/>
            </a:pPr>
            <a:endParaRPr lang="en-US" sz="15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1714500" cy="34861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Initial state: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clear(a)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clear(b)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clear(c)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(a)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(b)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(c)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handempty</a:t>
            </a:r>
            <a:endParaRPr lang="en-US" dirty="0">
              <a:ea typeface="ＭＳ Ｐゴシック" charset="0"/>
            </a:endParaRPr>
          </a:p>
          <a:p>
            <a:pPr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Goal: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on(</a:t>
            </a:r>
            <a:r>
              <a:rPr lang="en-US" dirty="0" err="1">
                <a:solidFill>
                  <a:schemeClr val="accent2"/>
                </a:solidFill>
                <a:ea typeface="ＭＳ Ｐゴシック" charset="0"/>
              </a:rPr>
              <a:t>a,b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on(</a:t>
            </a:r>
            <a:r>
              <a:rPr lang="en-US" dirty="0" err="1">
                <a:solidFill>
                  <a:schemeClr val="accent2"/>
                </a:solidFill>
                <a:ea typeface="ＭＳ Ｐゴシック" charset="0"/>
              </a:rPr>
              <a:t>b,c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(c)</a:t>
            </a:r>
          </a:p>
        </p:txBody>
      </p:sp>
      <p:grpSp>
        <p:nvGrpSpPr>
          <p:cNvPr id="39939" name="Group 4"/>
          <p:cNvGrpSpPr>
            <a:grpSpLocks/>
          </p:cNvGrpSpPr>
          <p:nvPr/>
        </p:nvGrpSpPr>
        <p:grpSpPr bwMode="auto">
          <a:xfrm>
            <a:off x="3257550" y="1714500"/>
            <a:ext cx="2686050" cy="1371600"/>
            <a:chOff x="3216" y="1344"/>
            <a:chExt cx="2256" cy="1152"/>
          </a:xfrm>
        </p:grpSpPr>
        <p:sp>
          <p:nvSpPr>
            <p:cNvPr id="39949" name="Rectangle 5"/>
            <p:cNvSpPr>
              <a:spLocks noChangeArrowheads="1"/>
            </p:cNvSpPr>
            <p:nvPr/>
          </p:nvSpPr>
          <p:spPr bwMode="auto">
            <a:xfrm>
              <a:off x="3216" y="2400"/>
              <a:ext cx="225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  <p:sp>
          <p:nvSpPr>
            <p:cNvPr id="39950" name="Rectangle 6"/>
            <p:cNvSpPr>
              <a:spLocks noChangeArrowheads="1"/>
            </p:cNvSpPr>
            <p:nvPr/>
          </p:nvSpPr>
          <p:spPr bwMode="auto">
            <a:xfrm>
              <a:off x="3504" y="216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A</a:t>
              </a:r>
            </a:p>
          </p:txBody>
        </p:sp>
        <p:sp>
          <p:nvSpPr>
            <p:cNvPr id="39951" name="Rectangle 7"/>
            <p:cNvSpPr>
              <a:spLocks noChangeArrowheads="1"/>
            </p:cNvSpPr>
            <p:nvPr/>
          </p:nvSpPr>
          <p:spPr bwMode="auto">
            <a:xfrm>
              <a:off x="4896" y="2160"/>
              <a:ext cx="24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B</a:t>
              </a:r>
            </a:p>
          </p:txBody>
        </p:sp>
        <p:sp>
          <p:nvSpPr>
            <p:cNvPr id="39952" name="Rectangle 8"/>
            <p:cNvSpPr>
              <a:spLocks noChangeArrowheads="1"/>
            </p:cNvSpPr>
            <p:nvPr/>
          </p:nvSpPr>
          <p:spPr bwMode="auto">
            <a:xfrm>
              <a:off x="3936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C</a:t>
              </a:r>
            </a:p>
          </p:txBody>
        </p:sp>
        <p:grpSp>
          <p:nvGrpSpPr>
            <p:cNvPr id="39953" name="Group 9"/>
            <p:cNvGrpSpPr>
              <a:grpSpLocks/>
            </p:cNvGrpSpPr>
            <p:nvPr/>
          </p:nvGrpSpPr>
          <p:grpSpPr bwMode="auto">
            <a:xfrm>
              <a:off x="3456" y="1344"/>
              <a:ext cx="360" cy="627"/>
              <a:chOff x="3912" y="1872"/>
              <a:chExt cx="360" cy="627"/>
            </a:xfrm>
          </p:grpSpPr>
          <p:sp>
            <p:nvSpPr>
              <p:cNvPr id="39954" name="AutoShape 10"/>
              <p:cNvSpPr>
                <a:spLocks/>
              </p:cNvSpPr>
              <p:nvPr/>
            </p:nvSpPr>
            <p:spPr bwMode="auto">
              <a:xfrm rot="16200000" flipV="1">
                <a:off x="3934" y="2162"/>
                <a:ext cx="315" cy="360"/>
              </a:xfrm>
              <a:prstGeom prst="rightBracket">
                <a:avLst>
                  <a:gd name="adj" fmla="val 9524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  <p:sp>
            <p:nvSpPr>
              <p:cNvPr id="39955" name="Line 11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</p:grpSp>
      </p:grpSp>
      <p:grpSp>
        <p:nvGrpSpPr>
          <p:cNvPr id="39940" name="Group 12"/>
          <p:cNvGrpSpPr>
            <a:grpSpLocks/>
          </p:cNvGrpSpPr>
          <p:nvPr/>
        </p:nvGrpSpPr>
        <p:grpSpPr bwMode="auto">
          <a:xfrm>
            <a:off x="3257550" y="3714750"/>
            <a:ext cx="2686050" cy="1143000"/>
            <a:chOff x="3168" y="3072"/>
            <a:chExt cx="2256" cy="960"/>
          </a:xfrm>
        </p:grpSpPr>
        <p:sp>
          <p:nvSpPr>
            <p:cNvPr id="39942" name="Rectangle 13"/>
            <p:cNvSpPr>
              <a:spLocks noChangeArrowheads="1"/>
            </p:cNvSpPr>
            <p:nvPr/>
          </p:nvSpPr>
          <p:spPr bwMode="auto">
            <a:xfrm>
              <a:off x="3168" y="3936"/>
              <a:ext cx="225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  <p:sp>
          <p:nvSpPr>
            <p:cNvPr id="39943" name="Rectangle 14"/>
            <p:cNvSpPr>
              <a:spLocks noChangeArrowheads="1"/>
            </p:cNvSpPr>
            <p:nvPr/>
          </p:nvSpPr>
          <p:spPr bwMode="auto">
            <a:xfrm>
              <a:off x="4992" y="32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A</a:t>
              </a:r>
            </a:p>
          </p:txBody>
        </p:sp>
        <p:sp>
          <p:nvSpPr>
            <p:cNvPr id="39944" name="Rectangle 15"/>
            <p:cNvSpPr>
              <a:spLocks noChangeArrowheads="1"/>
            </p:cNvSpPr>
            <p:nvPr/>
          </p:nvSpPr>
          <p:spPr bwMode="auto">
            <a:xfrm>
              <a:off x="4992" y="3456"/>
              <a:ext cx="24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B</a:t>
              </a:r>
            </a:p>
          </p:txBody>
        </p:sp>
        <p:sp>
          <p:nvSpPr>
            <p:cNvPr id="39945" name="Rectangle 16"/>
            <p:cNvSpPr>
              <a:spLocks noChangeArrowheads="1"/>
            </p:cNvSpPr>
            <p:nvPr/>
          </p:nvSpPr>
          <p:spPr bwMode="auto">
            <a:xfrm>
              <a:off x="4992" y="369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C</a:t>
              </a:r>
            </a:p>
          </p:txBody>
        </p:sp>
        <p:grpSp>
          <p:nvGrpSpPr>
            <p:cNvPr id="39946" name="Group 17"/>
            <p:cNvGrpSpPr>
              <a:grpSpLocks/>
            </p:cNvGrpSpPr>
            <p:nvPr/>
          </p:nvGrpSpPr>
          <p:grpSpPr bwMode="auto">
            <a:xfrm>
              <a:off x="4176" y="3072"/>
              <a:ext cx="360" cy="627"/>
              <a:chOff x="3912" y="1872"/>
              <a:chExt cx="360" cy="627"/>
            </a:xfrm>
          </p:grpSpPr>
          <p:sp>
            <p:nvSpPr>
              <p:cNvPr id="39947" name="AutoShape 18"/>
              <p:cNvSpPr>
                <a:spLocks/>
              </p:cNvSpPr>
              <p:nvPr/>
            </p:nvSpPr>
            <p:spPr bwMode="auto">
              <a:xfrm rot="16200000" flipV="1">
                <a:off x="3934" y="2162"/>
                <a:ext cx="315" cy="360"/>
              </a:xfrm>
              <a:prstGeom prst="rightBracket">
                <a:avLst>
                  <a:gd name="adj" fmla="val 9524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  <p:sp>
            <p:nvSpPr>
              <p:cNvPr id="39948" name="Line 19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</p:grpSp>
      </p:grpSp>
      <p:sp>
        <p:nvSpPr>
          <p:cNvPr id="39941" name="Rectangle 20"/>
          <p:cNvSpPr>
            <a:spLocks noChangeArrowheads="1"/>
          </p:cNvSpPr>
          <p:nvPr/>
        </p:nvSpPr>
        <p:spPr bwMode="auto">
          <a:xfrm>
            <a:off x="6400800" y="1714500"/>
            <a:ext cx="131445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A plan: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 pickup(a)</a:t>
            </a:r>
          </a:p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       stack(</a:t>
            </a:r>
            <a:r>
              <a:rPr lang="en-US" sz="1350" dirty="0" err="1">
                <a:latin typeface="Calibri" charset="0"/>
              </a:rPr>
              <a:t>a,b</a:t>
            </a:r>
            <a:r>
              <a:rPr lang="en-US" sz="1350" dirty="0">
                <a:latin typeface="Calibri" charset="0"/>
              </a:rPr>
              <a:t>)</a:t>
            </a:r>
          </a:p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       unstack(</a:t>
            </a:r>
            <a:r>
              <a:rPr lang="en-US" sz="1350" dirty="0" err="1">
                <a:latin typeface="Calibri" charset="0"/>
              </a:rPr>
              <a:t>a,b</a:t>
            </a:r>
            <a:r>
              <a:rPr lang="en-US" sz="1350" dirty="0">
                <a:latin typeface="Calibri" charset="0"/>
              </a:rPr>
              <a:t>)</a:t>
            </a:r>
          </a:p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       putdown(a)</a:t>
            </a:r>
          </a:p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       pickup(b)</a:t>
            </a:r>
          </a:p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       stack(</a:t>
            </a:r>
            <a:r>
              <a:rPr lang="en-US" sz="1350" dirty="0" err="1">
                <a:latin typeface="Calibri" charset="0"/>
              </a:rPr>
              <a:t>b,c</a:t>
            </a:r>
            <a:r>
              <a:rPr lang="en-US" sz="1350" dirty="0">
                <a:latin typeface="Calibri" charset="0"/>
              </a:rPr>
              <a:t>)</a:t>
            </a:r>
          </a:p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       pickup(a)</a:t>
            </a:r>
          </a:p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       stack(</a:t>
            </a:r>
            <a:r>
              <a:rPr lang="en-US" sz="1350" dirty="0" err="1">
                <a:latin typeface="Calibri" charset="0"/>
              </a:rPr>
              <a:t>a,b</a:t>
            </a:r>
            <a:r>
              <a:rPr lang="en-US" sz="1350" dirty="0">
                <a:latin typeface="Calibri" charset="0"/>
              </a:rPr>
              <a:t>)</a:t>
            </a:r>
          </a:p>
          <a:p>
            <a:pPr marL="169069" indent="-169069">
              <a:spcBef>
                <a:spcPct val="20000"/>
              </a:spcBef>
            </a:pPr>
            <a:endParaRPr lang="en-US" sz="1350" dirty="0">
              <a:latin typeface="Calibri" charset="0"/>
            </a:endParaRPr>
          </a:p>
          <a:p>
            <a:pPr marL="425054" lvl="1" indent="-170260">
              <a:spcBef>
                <a:spcPct val="20000"/>
              </a:spcBef>
            </a:pPr>
            <a:endParaRPr lang="en-US" sz="1350" dirty="0">
              <a:latin typeface="Calibri" charset="0"/>
            </a:endParaRPr>
          </a:p>
        </p:txBody>
      </p:sp>
      <p:sp>
        <p:nvSpPr>
          <p:cNvPr id="4" name="Rectangle 1026">
            <a:extLst>
              <a:ext uri="{FF2B5EF4-FFF2-40B4-BE49-F238E27FC236}">
                <a16:creationId xmlns:a16="http://schemas.microsoft.com/office/drawing/2014/main" id="{5ABBE1CB-CC4C-4CA7-7ACF-157FCC7D887C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485181"/>
            <a:ext cx="668260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ＭＳ Ｐゴシック" charset="0"/>
                <a:cs typeface="ＭＳ Ｐゴシック" charset="0"/>
              </a:rPr>
              <a:t>Typical BW planning problem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1714500" cy="34861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Initial state: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clear(a)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clear(b)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clear(c)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(a)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(b)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(c)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handempty</a:t>
            </a:r>
            <a:endParaRPr lang="en-US" dirty="0">
              <a:ea typeface="ＭＳ Ｐゴシック" charset="0"/>
            </a:endParaRPr>
          </a:p>
          <a:p>
            <a:pPr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Goal: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on(</a:t>
            </a:r>
            <a:r>
              <a:rPr lang="en-US" dirty="0" err="1">
                <a:solidFill>
                  <a:schemeClr val="accent2"/>
                </a:solidFill>
                <a:ea typeface="ＭＳ Ｐゴシック" charset="0"/>
              </a:rPr>
              <a:t>a,b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on(</a:t>
            </a:r>
            <a:r>
              <a:rPr lang="en-US" dirty="0" err="1">
                <a:solidFill>
                  <a:schemeClr val="accent2"/>
                </a:solidFill>
                <a:ea typeface="ＭＳ Ｐゴシック" charset="0"/>
              </a:rPr>
              <a:t>b,c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(c)</a:t>
            </a:r>
          </a:p>
        </p:txBody>
      </p:sp>
      <p:grpSp>
        <p:nvGrpSpPr>
          <p:cNvPr id="39939" name="Group 4"/>
          <p:cNvGrpSpPr>
            <a:grpSpLocks/>
          </p:cNvGrpSpPr>
          <p:nvPr/>
        </p:nvGrpSpPr>
        <p:grpSpPr bwMode="auto">
          <a:xfrm>
            <a:off x="3257550" y="1714500"/>
            <a:ext cx="2686050" cy="1371600"/>
            <a:chOff x="3216" y="1344"/>
            <a:chExt cx="2256" cy="1152"/>
          </a:xfrm>
        </p:grpSpPr>
        <p:sp>
          <p:nvSpPr>
            <p:cNvPr id="39949" name="Rectangle 5"/>
            <p:cNvSpPr>
              <a:spLocks noChangeArrowheads="1"/>
            </p:cNvSpPr>
            <p:nvPr/>
          </p:nvSpPr>
          <p:spPr bwMode="auto">
            <a:xfrm>
              <a:off x="3216" y="2400"/>
              <a:ext cx="225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  <p:sp>
          <p:nvSpPr>
            <p:cNvPr id="39950" name="Rectangle 6"/>
            <p:cNvSpPr>
              <a:spLocks noChangeArrowheads="1"/>
            </p:cNvSpPr>
            <p:nvPr/>
          </p:nvSpPr>
          <p:spPr bwMode="auto">
            <a:xfrm>
              <a:off x="3504" y="216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A</a:t>
              </a:r>
            </a:p>
          </p:txBody>
        </p:sp>
        <p:sp>
          <p:nvSpPr>
            <p:cNvPr id="39951" name="Rectangle 7"/>
            <p:cNvSpPr>
              <a:spLocks noChangeArrowheads="1"/>
            </p:cNvSpPr>
            <p:nvPr/>
          </p:nvSpPr>
          <p:spPr bwMode="auto">
            <a:xfrm>
              <a:off x="4896" y="2160"/>
              <a:ext cx="24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B</a:t>
              </a:r>
            </a:p>
          </p:txBody>
        </p:sp>
        <p:sp>
          <p:nvSpPr>
            <p:cNvPr id="39952" name="Rectangle 8"/>
            <p:cNvSpPr>
              <a:spLocks noChangeArrowheads="1"/>
            </p:cNvSpPr>
            <p:nvPr/>
          </p:nvSpPr>
          <p:spPr bwMode="auto">
            <a:xfrm>
              <a:off x="3936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C</a:t>
              </a:r>
            </a:p>
          </p:txBody>
        </p:sp>
        <p:grpSp>
          <p:nvGrpSpPr>
            <p:cNvPr id="39953" name="Group 9"/>
            <p:cNvGrpSpPr>
              <a:grpSpLocks/>
            </p:cNvGrpSpPr>
            <p:nvPr/>
          </p:nvGrpSpPr>
          <p:grpSpPr bwMode="auto">
            <a:xfrm>
              <a:off x="3456" y="1344"/>
              <a:ext cx="360" cy="627"/>
              <a:chOff x="3912" y="1872"/>
              <a:chExt cx="360" cy="627"/>
            </a:xfrm>
          </p:grpSpPr>
          <p:sp>
            <p:nvSpPr>
              <p:cNvPr id="39954" name="AutoShape 10"/>
              <p:cNvSpPr>
                <a:spLocks/>
              </p:cNvSpPr>
              <p:nvPr/>
            </p:nvSpPr>
            <p:spPr bwMode="auto">
              <a:xfrm rot="16200000" flipV="1">
                <a:off x="3934" y="2162"/>
                <a:ext cx="315" cy="360"/>
              </a:xfrm>
              <a:prstGeom prst="rightBracket">
                <a:avLst>
                  <a:gd name="adj" fmla="val 9524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  <p:sp>
            <p:nvSpPr>
              <p:cNvPr id="39955" name="Line 11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</p:grpSp>
      </p:grpSp>
      <p:grpSp>
        <p:nvGrpSpPr>
          <p:cNvPr id="39940" name="Group 12"/>
          <p:cNvGrpSpPr>
            <a:grpSpLocks/>
          </p:cNvGrpSpPr>
          <p:nvPr/>
        </p:nvGrpSpPr>
        <p:grpSpPr bwMode="auto">
          <a:xfrm>
            <a:off x="3257550" y="3714750"/>
            <a:ext cx="2686050" cy="1143000"/>
            <a:chOff x="3168" y="3072"/>
            <a:chExt cx="2256" cy="960"/>
          </a:xfrm>
        </p:grpSpPr>
        <p:sp>
          <p:nvSpPr>
            <p:cNvPr id="39942" name="Rectangle 13"/>
            <p:cNvSpPr>
              <a:spLocks noChangeArrowheads="1"/>
            </p:cNvSpPr>
            <p:nvPr/>
          </p:nvSpPr>
          <p:spPr bwMode="auto">
            <a:xfrm>
              <a:off x="3168" y="3936"/>
              <a:ext cx="225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  <p:sp>
          <p:nvSpPr>
            <p:cNvPr id="39943" name="Rectangle 14"/>
            <p:cNvSpPr>
              <a:spLocks noChangeArrowheads="1"/>
            </p:cNvSpPr>
            <p:nvPr/>
          </p:nvSpPr>
          <p:spPr bwMode="auto">
            <a:xfrm>
              <a:off x="4992" y="32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A</a:t>
              </a:r>
            </a:p>
          </p:txBody>
        </p:sp>
        <p:sp>
          <p:nvSpPr>
            <p:cNvPr id="39944" name="Rectangle 15"/>
            <p:cNvSpPr>
              <a:spLocks noChangeArrowheads="1"/>
            </p:cNvSpPr>
            <p:nvPr/>
          </p:nvSpPr>
          <p:spPr bwMode="auto">
            <a:xfrm>
              <a:off x="4992" y="3456"/>
              <a:ext cx="24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B</a:t>
              </a:r>
            </a:p>
          </p:txBody>
        </p:sp>
        <p:sp>
          <p:nvSpPr>
            <p:cNvPr id="39945" name="Rectangle 16"/>
            <p:cNvSpPr>
              <a:spLocks noChangeArrowheads="1"/>
            </p:cNvSpPr>
            <p:nvPr/>
          </p:nvSpPr>
          <p:spPr bwMode="auto">
            <a:xfrm>
              <a:off x="4992" y="369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C</a:t>
              </a:r>
            </a:p>
          </p:txBody>
        </p:sp>
        <p:grpSp>
          <p:nvGrpSpPr>
            <p:cNvPr id="39946" name="Group 17"/>
            <p:cNvGrpSpPr>
              <a:grpSpLocks/>
            </p:cNvGrpSpPr>
            <p:nvPr/>
          </p:nvGrpSpPr>
          <p:grpSpPr bwMode="auto">
            <a:xfrm>
              <a:off x="4176" y="3072"/>
              <a:ext cx="360" cy="627"/>
              <a:chOff x="3912" y="1872"/>
              <a:chExt cx="360" cy="627"/>
            </a:xfrm>
          </p:grpSpPr>
          <p:sp>
            <p:nvSpPr>
              <p:cNvPr id="39947" name="AutoShape 18"/>
              <p:cNvSpPr>
                <a:spLocks/>
              </p:cNvSpPr>
              <p:nvPr/>
            </p:nvSpPr>
            <p:spPr bwMode="auto">
              <a:xfrm rot="16200000" flipV="1">
                <a:off x="3934" y="2162"/>
                <a:ext cx="315" cy="360"/>
              </a:xfrm>
              <a:prstGeom prst="rightBracket">
                <a:avLst>
                  <a:gd name="adj" fmla="val 9524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  <p:sp>
            <p:nvSpPr>
              <p:cNvPr id="39948" name="Line 19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</p:grpSp>
      </p:grpSp>
      <p:sp>
        <p:nvSpPr>
          <p:cNvPr id="39941" name="Rectangle 20"/>
          <p:cNvSpPr>
            <a:spLocks noChangeArrowheads="1"/>
          </p:cNvSpPr>
          <p:nvPr/>
        </p:nvSpPr>
        <p:spPr bwMode="auto">
          <a:xfrm>
            <a:off x="6400800" y="1714500"/>
            <a:ext cx="131445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A plan: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 pickup(a)</a:t>
            </a:r>
          </a:p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       stack(</a:t>
            </a:r>
            <a:r>
              <a:rPr lang="en-US" sz="1350" dirty="0" err="1">
                <a:latin typeface="Calibri" charset="0"/>
              </a:rPr>
              <a:t>a,b</a:t>
            </a:r>
            <a:r>
              <a:rPr lang="en-US" sz="1350" dirty="0">
                <a:latin typeface="Calibri" charset="0"/>
              </a:rPr>
              <a:t>)</a:t>
            </a:r>
          </a:p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       unstack(</a:t>
            </a:r>
            <a:r>
              <a:rPr lang="en-US" sz="1350" dirty="0" err="1">
                <a:latin typeface="Calibri" charset="0"/>
              </a:rPr>
              <a:t>a,b</a:t>
            </a:r>
            <a:r>
              <a:rPr lang="en-US" sz="1350" dirty="0">
                <a:latin typeface="Calibri" charset="0"/>
              </a:rPr>
              <a:t>)</a:t>
            </a:r>
          </a:p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       putdown(a)</a:t>
            </a:r>
          </a:p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       pickup(b)</a:t>
            </a:r>
          </a:p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       stack(</a:t>
            </a:r>
            <a:r>
              <a:rPr lang="en-US" sz="1350" dirty="0" err="1">
                <a:latin typeface="Calibri" charset="0"/>
              </a:rPr>
              <a:t>b,c</a:t>
            </a:r>
            <a:r>
              <a:rPr lang="en-US" sz="1350" dirty="0">
                <a:latin typeface="Calibri" charset="0"/>
              </a:rPr>
              <a:t>)</a:t>
            </a:r>
          </a:p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       pickup(a)</a:t>
            </a:r>
          </a:p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       stack(</a:t>
            </a:r>
            <a:r>
              <a:rPr lang="en-US" sz="1350" dirty="0" err="1">
                <a:latin typeface="Calibri" charset="0"/>
              </a:rPr>
              <a:t>a,b</a:t>
            </a:r>
            <a:r>
              <a:rPr lang="en-US" sz="1350" dirty="0">
                <a:latin typeface="Calibri" charset="0"/>
              </a:rPr>
              <a:t>)</a:t>
            </a:r>
          </a:p>
          <a:p>
            <a:pPr marL="169069" indent="-169069">
              <a:spcBef>
                <a:spcPct val="20000"/>
              </a:spcBef>
            </a:pPr>
            <a:endParaRPr lang="en-US" sz="1350" dirty="0">
              <a:latin typeface="Calibri" charset="0"/>
            </a:endParaRPr>
          </a:p>
          <a:p>
            <a:pPr marL="425054" lvl="1" indent="-170260">
              <a:spcBef>
                <a:spcPct val="20000"/>
              </a:spcBef>
            </a:pPr>
            <a:endParaRPr lang="en-US" sz="1350" dirty="0">
              <a:latin typeface="Calibri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0D761-CCB6-2B49-8405-1B66E754C7B4}"/>
              </a:ext>
            </a:extLst>
          </p:cNvPr>
          <p:cNvSpPr txBox="1"/>
          <p:nvPr/>
        </p:nvSpPr>
        <p:spPr>
          <a:xfrm>
            <a:off x="6380721" y="4427450"/>
            <a:ext cx="13916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Goals in a different order!</a:t>
            </a:r>
          </a:p>
        </p:txBody>
      </p:sp>
      <p:sp>
        <p:nvSpPr>
          <p:cNvPr id="3" name="Rectangle 1026">
            <a:extLst>
              <a:ext uri="{FF2B5EF4-FFF2-40B4-BE49-F238E27FC236}">
                <a16:creationId xmlns:a16="http://schemas.microsoft.com/office/drawing/2014/main" id="{6BCB86EE-D1A1-10FC-F3DD-872C64A7E629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485181"/>
            <a:ext cx="668260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ＭＳ Ｐゴシック" charset="0"/>
                <a:cs typeface="ＭＳ Ｐゴシック" charset="0"/>
              </a:rPr>
              <a:t>Typical BW planning problem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1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1714500" cy="34861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Initial state: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clear(c)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(a)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on(</a:t>
            </a:r>
            <a:r>
              <a:rPr lang="en-US" dirty="0" err="1">
                <a:ea typeface="ＭＳ Ｐゴシック" charset="0"/>
              </a:rPr>
              <a:t>b,a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on(</a:t>
            </a:r>
            <a:r>
              <a:rPr lang="en-US" dirty="0" err="1">
                <a:ea typeface="ＭＳ Ｐゴシック" charset="0"/>
              </a:rPr>
              <a:t>c,b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handempty</a:t>
            </a:r>
            <a:endParaRPr lang="en-US" dirty="0">
              <a:ea typeface="ＭＳ Ｐゴシック" charset="0"/>
            </a:endParaRPr>
          </a:p>
          <a:p>
            <a:pPr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Goal: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on(</a:t>
            </a:r>
            <a:r>
              <a:rPr lang="en-US" dirty="0" err="1">
                <a:ea typeface="ＭＳ Ｐゴシック" charset="0"/>
              </a:rPr>
              <a:t>a,b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on(</a:t>
            </a:r>
            <a:r>
              <a:rPr lang="en-US" dirty="0" err="1">
                <a:ea typeface="ＭＳ Ｐゴシック" charset="0"/>
              </a:rPr>
              <a:t>b,c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(c)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257550" y="2971800"/>
            <a:ext cx="2686050" cy="1143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 dirty="0">
              <a:latin typeface="Calibri" charset="0"/>
            </a:endParaRP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4572000" y="2686050"/>
            <a:ext cx="2857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 dirty="0">
                <a:latin typeface="Calibri" charset="0"/>
              </a:rPr>
              <a:t>A</a:t>
            </a:r>
          </a:p>
        </p:txBody>
      </p:sp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4572000" y="2400300"/>
            <a:ext cx="285750" cy="2857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 dirty="0">
                <a:latin typeface="Calibri" charset="0"/>
              </a:rPr>
              <a:t>B</a:t>
            </a:r>
          </a:p>
        </p:txBody>
      </p:sp>
      <p:sp>
        <p:nvSpPr>
          <p:cNvPr id="41990" name="Rectangle 7"/>
          <p:cNvSpPr>
            <a:spLocks noChangeArrowheads="1"/>
          </p:cNvSpPr>
          <p:nvPr/>
        </p:nvSpPr>
        <p:spPr bwMode="auto">
          <a:xfrm>
            <a:off x="4572000" y="2114550"/>
            <a:ext cx="285750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latin typeface="Calibri" charset="0"/>
              </a:rPr>
              <a:t>C</a:t>
            </a:r>
          </a:p>
        </p:txBody>
      </p:sp>
      <p:grpSp>
        <p:nvGrpSpPr>
          <p:cNvPr id="41991" name="Group 8"/>
          <p:cNvGrpSpPr>
            <a:grpSpLocks/>
          </p:cNvGrpSpPr>
          <p:nvPr/>
        </p:nvGrpSpPr>
        <p:grpSpPr bwMode="auto">
          <a:xfrm>
            <a:off x="3543300" y="1714501"/>
            <a:ext cx="428625" cy="746522"/>
            <a:chOff x="3912" y="1872"/>
            <a:chExt cx="360" cy="627"/>
          </a:xfrm>
        </p:grpSpPr>
        <p:sp>
          <p:nvSpPr>
            <p:cNvPr id="42001" name="AutoShape 9"/>
            <p:cNvSpPr>
              <a:spLocks/>
            </p:cNvSpPr>
            <p:nvPr/>
          </p:nvSpPr>
          <p:spPr bwMode="auto">
            <a:xfrm rot="16200000" flipV="1">
              <a:off x="3934" y="2162"/>
              <a:ext cx="315" cy="360"/>
            </a:xfrm>
            <a:prstGeom prst="rightBracket">
              <a:avLst>
                <a:gd name="adj" fmla="val 9524"/>
              </a:avLst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  <p:sp>
          <p:nvSpPr>
            <p:cNvPr id="42002" name="Line 10"/>
            <p:cNvSpPr>
              <a:spLocks noChangeShapeType="1"/>
            </p:cNvSpPr>
            <p:nvPr/>
          </p:nvSpPr>
          <p:spPr bwMode="auto">
            <a:xfrm>
              <a:off x="4080" y="1872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</p:grpSp>
      <p:grpSp>
        <p:nvGrpSpPr>
          <p:cNvPr id="41992" name="Group 11"/>
          <p:cNvGrpSpPr>
            <a:grpSpLocks/>
          </p:cNvGrpSpPr>
          <p:nvPr/>
        </p:nvGrpSpPr>
        <p:grpSpPr bwMode="auto">
          <a:xfrm>
            <a:off x="3257550" y="3714750"/>
            <a:ext cx="2686050" cy="1143000"/>
            <a:chOff x="3168" y="3072"/>
            <a:chExt cx="2256" cy="960"/>
          </a:xfrm>
        </p:grpSpPr>
        <p:sp>
          <p:nvSpPr>
            <p:cNvPr id="41994" name="Rectangle 12"/>
            <p:cNvSpPr>
              <a:spLocks noChangeArrowheads="1"/>
            </p:cNvSpPr>
            <p:nvPr/>
          </p:nvSpPr>
          <p:spPr bwMode="auto">
            <a:xfrm>
              <a:off x="3168" y="3936"/>
              <a:ext cx="225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  <p:sp>
          <p:nvSpPr>
            <p:cNvPr id="41995" name="Rectangle 13"/>
            <p:cNvSpPr>
              <a:spLocks noChangeArrowheads="1"/>
            </p:cNvSpPr>
            <p:nvPr/>
          </p:nvSpPr>
          <p:spPr bwMode="auto">
            <a:xfrm>
              <a:off x="4992" y="32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A</a:t>
              </a:r>
            </a:p>
          </p:txBody>
        </p:sp>
        <p:sp>
          <p:nvSpPr>
            <p:cNvPr id="41996" name="Rectangle 14"/>
            <p:cNvSpPr>
              <a:spLocks noChangeArrowheads="1"/>
            </p:cNvSpPr>
            <p:nvPr/>
          </p:nvSpPr>
          <p:spPr bwMode="auto">
            <a:xfrm>
              <a:off x="4992" y="3456"/>
              <a:ext cx="24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B</a:t>
              </a:r>
            </a:p>
          </p:txBody>
        </p:sp>
        <p:sp>
          <p:nvSpPr>
            <p:cNvPr id="41997" name="Rectangle 15"/>
            <p:cNvSpPr>
              <a:spLocks noChangeArrowheads="1"/>
            </p:cNvSpPr>
            <p:nvPr/>
          </p:nvSpPr>
          <p:spPr bwMode="auto">
            <a:xfrm>
              <a:off x="4992" y="369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C</a:t>
              </a:r>
            </a:p>
          </p:txBody>
        </p:sp>
        <p:grpSp>
          <p:nvGrpSpPr>
            <p:cNvPr id="41998" name="Group 16"/>
            <p:cNvGrpSpPr>
              <a:grpSpLocks/>
            </p:cNvGrpSpPr>
            <p:nvPr/>
          </p:nvGrpSpPr>
          <p:grpSpPr bwMode="auto">
            <a:xfrm>
              <a:off x="4176" y="3072"/>
              <a:ext cx="360" cy="627"/>
              <a:chOff x="3912" y="1872"/>
              <a:chExt cx="360" cy="627"/>
            </a:xfrm>
          </p:grpSpPr>
          <p:sp>
            <p:nvSpPr>
              <p:cNvPr id="41999" name="AutoShape 17"/>
              <p:cNvSpPr>
                <a:spLocks/>
              </p:cNvSpPr>
              <p:nvPr/>
            </p:nvSpPr>
            <p:spPr bwMode="auto">
              <a:xfrm rot="16200000" flipV="1">
                <a:off x="3934" y="2162"/>
                <a:ext cx="315" cy="360"/>
              </a:xfrm>
              <a:prstGeom prst="rightBracket">
                <a:avLst>
                  <a:gd name="adj" fmla="val 9524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  <p:sp>
            <p:nvSpPr>
              <p:cNvPr id="42000" name="Line 18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</p:grpSp>
      </p:grpSp>
      <p:sp>
        <p:nvSpPr>
          <p:cNvPr id="41993" name="Rectangle 19"/>
          <p:cNvSpPr>
            <a:spLocks noChangeArrowheads="1"/>
          </p:cNvSpPr>
          <p:nvPr/>
        </p:nvSpPr>
        <p:spPr bwMode="auto">
          <a:xfrm>
            <a:off x="6343650" y="628650"/>
            <a:ext cx="131445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Plan: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 err="1">
                <a:latin typeface="Calibri" charset="0"/>
              </a:rPr>
              <a:t>unstack</a:t>
            </a:r>
            <a:r>
              <a:rPr lang="en-US" sz="1350" dirty="0">
                <a:latin typeface="Calibri" charset="0"/>
              </a:rPr>
              <a:t>(</a:t>
            </a:r>
            <a:r>
              <a:rPr lang="en-US" sz="1350" dirty="0" err="1">
                <a:latin typeface="Calibri" charset="0"/>
              </a:rPr>
              <a:t>c,b</a:t>
            </a:r>
            <a:r>
              <a:rPr lang="en-US" sz="1350" dirty="0">
                <a:latin typeface="Calibri" charset="0"/>
              </a:rPr>
              <a:t>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putdown(c)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 err="1">
                <a:latin typeface="Calibri" charset="0"/>
              </a:rPr>
              <a:t>unstack</a:t>
            </a:r>
            <a:r>
              <a:rPr lang="en-US" sz="1350" dirty="0">
                <a:latin typeface="Calibri" charset="0"/>
              </a:rPr>
              <a:t>(</a:t>
            </a:r>
            <a:r>
              <a:rPr lang="en-US" sz="1350" dirty="0" err="1">
                <a:latin typeface="Calibri" charset="0"/>
              </a:rPr>
              <a:t>b,a</a:t>
            </a:r>
            <a:r>
              <a:rPr lang="en-US" sz="1350" dirty="0">
                <a:latin typeface="Calibri" charset="0"/>
              </a:rPr>
              <a:t>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putdown(b)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solidFill>
                  <a:schemeClr val="accent2"/>
                </a:solidFill>
                <a:latin typeface="Calibri" charset="0"/>
              </a:rPr>
              <a:t>pickup(a)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solidFill>
                  <a:schemeClr val="accent2"/>
                </a:solidFill>
                <a:latin typeface="Calibri" charset="0"/>
              </a:rPr>
              <a:t>stack(</a:t>
            </a:r>
            <a:r>
              <a:rPr lang="en-US" sz="1350" dirty="0" err="1">
                <a:solidFill>
                  <a:schemeClr val="accent2"/>
                </a:solidFill>
                <a:latin typeface="Calibri" charset="0"/>
              </a:rPr>
              <a:t>a,b</a:t>
            </a:r>
            <a:r>
              <a:rPr lang="en-US" sz="1350" dirty="0">
                <a:solidFill>
                  <a:schemeClr val="accent2"/>
                </a:solidFill>
                <a:latin typeface="Calibri" charset="0"/>
              </a:rPr>
              <a:t>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 err="1">
                <a:solidFill>
                  <a:schemeClr val="accent2"/>
                </a:solidFill>
                <a:latin typeface="Calibri" charset="0"/>
              </a:rPr>
              <a:t>unstack</a:t>
            </a:r>
            <a:r>
              <a:rPr lang="en-US" sz="1350" dirty="0">
                <a:solidFill>
                  <a:schemeClr val="accent2"/>
                </a:solidFill>
                <a:latin typeface="Calibri" charset="0"/>
              </a:rPr>
              <a:t>(</a:t>
            </a:r>
            <a:r>
              <a:rPr lang="en-US" sz="1350" dirty="0" err="1">
                <a:solidFill>
                  <a:schemeClr val="accent2"/>
                </a:solidFill>
                <a:latin typeface="Calibri" charset="0"/>
              </a:rPr>
              <a:t>a,b</a:t>
            </a:r>
            <a:r>
              <a:rPr lang="en-US" sz="1350" dirty="0">
                <a:solidFill>
                  <a:schemeClr val="accent2"/>
                </a:solidFill>
                <a:latin typeface="Calibri" charset="0"/>
              </a:rPr>
              <a:t>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solidFill>
                  <a:schemeClr val="accent2"/>
                </a:solidFill>
                <a:latin typeface="Calibri" charset="0"/>
              </a:rPr>
              <a:t>putdown(a)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pickup(b)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stack(</a:t>
            </a:r>
            <a:r>
              <a:rPr lang="en-US" sz="1350" dirty="0" err="1">
                <a:latin typeface="Calibri" charset="0"/>
              </a:rPr>
              <a:t>b,c</a:t>
            </a:r>
            <a:r>
              <a:rPr lang="en-US" sz="1350" dirty="0">
                <a:latin typeface="Calibri" charset="0"/>
              </a:rPr>
              <a:t>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pickup(a)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stack(</a:t>
            </a:r>
            <a:r>
              <a:rPr lang="en-US" sz="1350" dirty="0" err="1">
                <a:latin typeface="Calibri" charset="0"/>
              </a:rPr>
              <a:t>a,b</a:t>
            </a:r>
            <a:r>
              <a:rPr lang="en-US" sz="1350" dirty="0">
                <a:latin typeface="Calibri" charset="0"/>
              </a:rPr>
              <a:t>)</a:t>
            </a:r>
            <a:endParaRPr lang="en-US" sz="1200" dirty="0">
              <a:latin typeface="Calibri" charset="0"/>
            </a:endParaRPr>
          </a:p>
          <a:p>
            <a:pPr marL="169069" indent="-169069">
              <a:spcBef>
                <a:spcPct val="20000"/>
              </a:spcBef>
            </a:pPr>
            <a:endParaRPr lang="en-US" sz="1350" dirty="0">
              <a:latin typeface="Calibri" charset="0"/>
            </a:endParaRPr>
          </a:p>
          <a:p>
            <a:pPr marL="169069" indent="-169069">
              <a:spcBef>
                <a:spcPct val="20000"/>
              </a:spcBef>
            </a:pPr>
            <a:endParaRPr lang="en-US" sz="1350" dirty="0">
              <a:latin typeface="Calibri" charset="0"/>
            </a:endParaRPr>
          </a:p>
          <a:p>
            <a:pPr marL="425054" lvl="1" indent="-170260">
              <a:spcBef>
                <a:spcPct val="20000"/>
              </a:spcBef>
            </a:pPr>
            <a:endParaRPr lang="en-US" sz="1200" dirty="0">
              <a:latin typeface="Calibri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BFBBB6-9EE9-D449-A752-F342B22E5696}"/>
              </a:ext>
            </a:extLst>
          </p:cNvPr>
          <p:cNvSpPr txBox="1"/>
          <p:nvPr/>
        </p:nvSpPr>
        <p:spPr>
          <a:xfrm>
            <a:off x="6380721" y="4427450"/>
            <a:ext cx="1391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not very efficient!</a:t>
            </a:r>
          </a:p>
        </p:txBody>
      </p:sp>
      <p:sp>
        <p:nvSpPr>
          <p:cNvPr id="4" name="Rectangle 1026">
            <a:extLst>
              <a:ext uri="{FF2B5EF4-FFF2-40B4-BE49-F238E27FC236}">
                <a16:creationId xmlns:a16="http://schemas.microsoft.com/office/drawing/2014/main" id="{73E9EF57-75AF-A104-BAF1-65636559E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2616"/>
            <a:ext cx="6532831" cy="85725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Typical BW planning problem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7512" y="457200"/>
            <a:ext cx="5829300" cy="857250"/>
          </a:xfrm>
        </p:spPr>
        <p:txBody>
          <a:bodyPr/>
          <a:lstStyle/>
          <a:p>
            <a:r>
              <a:rPr lang="en-US" sz="4050" dirty="0">
                <a:ea typeface="ＭＳ Ｐゴシック" charset="0"/>
                <a:cs typeface="ＭＳ Ｐゴシック" charset="0"/>
              </a:rPr>
              <a:t>Major approaches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1314450"/>
            <a:ext cx="6172200" cy="3543300"/>
          </a:xfrm>
        </p:spPr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Planning as search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GPS / STRIPS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Situation calculus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Partial order planning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Hierarchical decomposition (HTN planning)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Planning with constraints (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SATplan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Graphplan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Reactive planning</a:t>
            </a:r>
          </a:p>
          <a:p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914A-A315-4F40-9017-3F715EA4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342" y="416615"/>
            <a:ext cx="5829300" cy="857250"/>
          </a:xfrm>
        </p:spPr>
        <p:txBody>
          <a:bodyPr/>
          <a:lstStyle/>
          <a:p>
            <a:r>
              <a:rPr lang="en-US" dirty="0"/>
              <a:t>Shakey the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CC78C-372F-F34D-9018-663E374AF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342" y="1143000"/>
            <a:ext cx="5829300" cy="14859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First general-purpose mobile robot to be able to reason about its own actions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1768C654-9BAB-C44B-9224-6EB148683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342" y="2171700"/>
            <a:ext cx="2440154" cy="1387766"/>
          </a:xfrm>
          <a:prstGeom prst="rect">
            <a:avLst/>
          </a:prstGeom>
        </p:spPr>
      </p:pic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68710023-3108-694D-A7FD-D76424086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992" y="2114550"/>
            <a:ext cx="2967038" cy="2168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092686-A10E-7046-AB15-A4FE77253EB3}"/>
              </a:ext>
            </a:extLst>
          </p:cNvPr>
          <p:cNvSpPr txBox="1"/>
          <p:nvPr/>
        </p:nvSpPr>
        <p:spPr>
          <a:xfrm>
            <a:off x="4423736" y="4326835"/>
            <a:ext cx="3257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Shakey: Experiments in Robot Planning and Learning (1972, 24 min)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E8D79-CBB8-7142-8DD9-503378E65F93}"/>
              </a:ext>
            </a:extLst>
          </p:cNvPr>
          <p:cNvSpPr txBox="1"/>
          <p:nvPr/>
        </p:nvSpPr>
        <p:spPr>
          <a:xfrm>
            <a:off x="1675397" y="3662963"/>
            <a:ext cx="24190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Shakey the Robot: 1st Robot to Embody Artificial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Intelli-gence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(2017, 6 min.)</a:t>
            </a:r>
          </a:p>
        </p:txBody>
      </p:sp>
    </p:spTree>
    <p:extLst>
      <p:ext uri="{BB962C8B-B14F-4D97-AF65-F5344CB8AC3E}">
        <p14:creationId xmlns:p14="http://schemas.microsoft.com/office/powerpoint/2010/main" val="4146604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81303" y="465082"/>
            <a:ext cx="6343650" cy="819889"/>
          </a:xfrm>
        </p:spPr>
        <p:txBody>
          <a:bodyPr/>
          <a:lstStyle/>
          <a:p>
            <a:pPr algn="l"/>
            <a:r>
              <a:rPr lang="en-US" sz="2700" dirty="0">
                <a:ea typeface="ＭＳ Ｐゴシック" charset="0"/>
                <a:cs typeface="ＭＳ Ｐゴシック" charset="0"/>
              </a:rPr>
              <a:t>  Strips planning representation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378" y="1226724"/>
            <a:ext cx="6343650" cy="356103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Classic approach first used in the </a:t>
            </a:r>
            <a:r>
              <a:rPr lang="en-US" dirty="0">
                <a:ea typeface="ＭＳ Ｐゴシック" charset="0"/>
                <a:cs typeface="ＭＳ Ｐゴシック" charset="0"/>
                <a:hlinkClick r:id="rId3"/>
              </a:rPr>
              <a:t>STRIPS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sz="1650" dirty="0">
                <a:ea typeface="ＭＳ Ｐゴシック" charset="0"/>
                <a:cs typeface="ＭＳ Ｐゴシック" charset="0"/>
              </a:rPr>
              <a:t>(Stanford Research Institute Problem Solver)</a:t>
            </a:r>
            <a:r>
              <a:rPr lang="en-US" dirty="0">
                <a:ea typeface="ＭＳ Ｐゴシック" charset="0"/>
                <a:cs typeface="ＭＳ Ｐゴシック" charset="0"/>
              </a:rPr>
              <a:t> planner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A State is a conjunction of ground literals</a:t>
            </a:r>
          </a:p>
          <a:p>
            <a:pPr lvl="1">
              <a:buFontTx/>
              <a:buNone/>
            </a:pPr>
            <a:r>
              <a:rPr lang="en-US" sz="1800" dirty="0">
                <a:ea typeface="ＭＳ Ｐゴシック" charset="0"/>
              </a:rPr>
              <a:t>at(Home) </a:t>
            </a:r>
            <a:r>
              <a:rPr lang="en-US" sz="1800" dirty="0">
                <a:ea typeface="ＭＳ Ｐゴシック" charset="0"/>
                <a:sym typeface="Symbol" charset="0"/>
              </a:rPr>
              <a:t></a:t>
            </a: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>
                <a:ea typeface="ＭＳ Ｐゴシック" charset="0"/>
                <a:sym typeface="Symbol" charset="0"/>
              </a:rPr>
              <a:t></a:t>
            </a:r>
            <a:r>
              <a:rPr lang="en-US" sz="1800" dirty="0">
                <a:ea typeface="ＭＳ Ｐゴシック" charset="0"/>
              </a:rPr>
              <a:t>have(Milk) </a:t>
            </a:r>
            <a:r>
              <a:rPr lang="en-US" sz="1800" dirty="0">
                <a:ea typeface="ＭＳ Ｐゴシック" charset="0"/>
                <a:sym typeface="Symbol" charset="0"/>
              </a:rPr>
              <a:t></a:t>
            </a: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>
                <a:ea typeface="ＭＳ Ｐゴシック" charset="0"/>
                <a:sym typeface="Symbol" charset="0"/>
              </a:rPr>
              <a:t></a:t>
            </a:r>
            <a:r>
              <a:rPr lang="en-US" sz="1800" dirty="0">
                <a:ea typeface="ＭＳ Ｐゴシック" charset="0"/>
              </a:rPr>
              <a:t>have(bananas) ...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Goals are conjunctions of literals, but may have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variables, assumed to be existentially quantified</a:t>
            </a:r>
          </a:p>
          <a:p>
            <a:pPr lvl="1">
              <a:buFontTx/>
              <a:buNone/>
            </a:pPr>
            <a:r>
              <a:rPr lang="en-US" sz="1800" dirty="0">
                <a:ea typeface="ＭＳ Ｐゴシック" charset="0"/>
              </a:rPr>
              <a:t>at(?x) </a:t>
            </a:r>
            <a:r>
              <a:rPr lang="en-US" sz="1800" dirty="0">
                <a:ea typeface="ＭＳ Ｐゴシック" charset="0"/>
                <a:sym typeface="Symbol" charset="0"/>
              </a:rPr>
              <a:t></a:t>
            </a:r>
            <a:r>
              <a:rPr lang="en-US" sz="1800" dirty="0">
                <a:ea typeface="ＭＳ Ｐゴシック" charset="0"/>
              </a:rPr>
              <a:t> have(Milk) </a:t>
            </a:r>
            <a:r>
              <a:rPr lang="en-US" sz="1800" dirty="0">
                <a:ea typeface="ＭＳ Ｐゴシック" charset="0"/>
                <a:sym typeface="Symbol" charset="0"/>
              </a:rPr>
              <a:t></a:t>
            </a:r>
            <a:r>
              <a:rPr lang="en-US" sz="1800" dirty="0">
                <a:ea typeface="ＭＳ Ｐゴシック" charset="0"/>
              </a:rPr>
              <a:t> have(bananas) ...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Need not fully specify state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Non-specified conditions either don’t-care or assumed false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Represent many cases in small storage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May only represent changes in state rather than entire situation 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Unlike theorem prover, not seeking whether goal is true, but is there a sequence of actions to attain it 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102" y="616879"/>
            <a:ext cx="1628775" cy="207705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6765377" y="2684078"/>
            <a:ext cx="1714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hlinkClick r:id="rId5"/>
              </a:rPr>
              <a:t>Shakey the robot</a:t>
            </a:r>
            <a:endParaRPr lang="en-US" sz="1800" dirty="0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251" y="384284"/>
            <a:ext cx="5829300" cy="742950"/>
          </a:xfrm>
        </p:spPr>
        <p:txBody>
          <a:bodyPr>
            <a:normAutofit/>
          </a:bodyPr>
          <a:lstStyle/>
          <a:p>
            <a:r>
              <a:rPr lang="en-US" sz="3600" dirty="0">
                <a:ea typeface="ＭＳ Ｐゴシック" charset="0"/>
                <a:cs typeface="ＭＳ Ｐゴシック" charset="0"/>
              </a:rPr>
              <a:t>Blocks world operators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483" y="1127234"/>
            <a:ext cx="7535917" cy="3844816"/>
          </a:xfrm>
        </p:spPr>
        <p:txBody>
          <a:bodyPr>
            <a:normAutofit fontScale="62500" lnSpcReduction="20000"/>
          </a:bodyPr>
          <a:lstStyle/>
          <a:p>
            <a:r>
              <a:rPr lang="en-US" sz="2100" dirty="0">
                <a:ea typeface="ＭＳ Ｐゴシック" charset="0"/>
                <a:cs typeface="ＭＳ Ｐゴシック" charset="0"/>
              </a:rPr>
              <a:t>Classic basic operations for the blocks world</a:t>
            </a:r>
          </a:p>
          <a:p>
            <a:pPr lvl="1"/>
            <a:r>
              <a:rPr lang="en-US" dirty="0">
                <a:ea typeface="ＭＳ Ｐゴシック" charset="0"/>
              </a:rPr>
              <a:t>stack(X,Y): put block X on block Y</a:t>
            </a:r>
          </a:p>
          <a:p>
            <a:pPr lvl="1"/>
            <a:r>
              <a:rPr lang="en-US" dirty="0" err="1">
                <a:ea typeface="ＭＳ Ｐゴシック" charset="0"/>
              </a:rPr>
              <a:t>unstack</a:t>
            </a:r>
            <a:r>
              <a:rPr lang="en-US" dirty="0">
                <a:ea typeface="ＭＳ Ｐゴシック" charset="0"/>
              </a:rPr>
              <a:t>(X,Y): remove block X from block Y</a:t>
            </a:r>
          </a:p>
          <a:p>
            <a:pPr lvl="1"/>
            <a:r>
              <a:rPr lang="en-US" dirty="0">
                <a:ea typeface="ＭＳ Ｐゴシック" charset="0"/>
              </a:rPr>
              <a:t>pickup(X): pickup block X</a:t>
            </a:r>
          </a:p>
          <a:p>
            <a:pPr lvl="1"/>
            <a:r>
              <a:rPr lang="en-US" dirty="0">
                <a:ea typeface="ＭＳ Ｐゴシック" charset="0"/>
              </a:rPr>
              <a:t>putdown(X): put block X on the table</a:t>
            </a:r>
          </a:p>
          <a:p>
            <a:r>
              <a:rPr lang="en-US" sz="2100" dirty="0">
                <a:ea typeface="ＭＳ Ｐゴシック" charset="0"/>
                <a:cs typeface="ＭＳ Ｐゴシック" charset="0"/>
              </a:rPr>
              <a:t>Each represented by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list of preconditions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list of new facts to be added (add-effects)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list of facts to be removed (delete-effects)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optionally, set of (simple) variable constraints</a:t>
            </a:r>
          </a:p>
          <a:p>
            <a:r>
              <a:rPr lang="en-US" sz="2100" dirty="0">
                <a:ea typeface="ＭＳ Ｐゴシック" charset="0"/>
                <a:cs typeface="ＭＳ Ｐゴシック" charset="0"/>
              </a:rPr>
              <a:t>For example stack(X,Y):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charset="0"/>
              </a:rPr>
              <a:t>preconditions(stack(X,Y), [holding(X), clear(Y)])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charset="0"/>
              </a:rPr>
              <a:t>deletes(stack(X,Y), [holding(X), clear(Y)]).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charset="0"/>
              </a:rPr>
              <a:t>adds(stack(X,Y), [</a:t>
            </a:r>
            <a:r>
              <a:rPr lang="en-US" dirty="0" err="1">
                <a:ea typeface="ＭＳ Ｐゴシック" charset="0"/>
              </a:rPr>
              <a:t>handempty</a:t>
            </a:r>
            <a:r>
              <a:rPr lang="en-US" dirty="0">
                <a:ea typeface="ＭＳ Ｐゴシック" charset="0"/>
              </a:rPr>
              <a:t>, on(X,Y), clear(X)])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charset="0"/>
              </a:rPr>
              <a:t>constraints(stack(X,Y), [X</a:t>
            </a:r>
            <a:r>
              <a:rPr lang="en-US" dirty="0">
                <a:ea typeface="ＭＳ Ｐゴシック" charset="0"/>
                <a:sym typeface="Symbol" charset="0"/>
              </a:rPr>
              <a:t></a:t>
            </a:r>
            <a:r>
              <a:rPr lang="en-US" dirty="0">
                <a:ea typeface="ＭＳ Ｐゴシック" charset="0"/>
              </a:rPr>
              <a:t>Y, </a:t>
            </a:r>
            <a:r>
              <a:rPr lang="en-US" dirty="0" err="1">
                <a:ea typeface="ＭＳ Ｐゴシック" charset="0"/>
              </a:rPr>
              <a:t>Y</a:t>
            </a:r>
            <a:r>
              <a:rPr lang="en-US" dirty="0" err="1">
                <a:ea typeface="ＭＳ Ｐゴシック" charset="0"/>
                <a:sym typeface="Symbol" charset="0"/>
              </a:rPr>
              <a:t></a:t>
            </a:r>
            <a:r>
              <a:rPr lang="en-US" dirty="0" err="1">
                <a:ea typeface="ＭＳ Ｐゴシック" charset="0"/>
              </a:rPr>
              <a:t>table</a:t>
            </a:r>
            <a:r>
              <a:rPr lang="en-US" dirty="0">
                <a:ea typeface="ＭＳ Ｐゴシック" charset="0"/>
              </a:rPr>
              <a:t>, </a:t>
            </a:r>
            <a:r>
              <a:rPr lang="en-US" dirty="0" err="1">
                <a:ea typeface="ＭＳ Ｐゴシック" charset="0"/>
              </a:rPr>
              <a:t>X</a:t>
            </a:r>
            <a:r>
              <a:rPr lang="en-US" dirty="0" err="1">
                <a:ea typeface="ＭＳ Ｐゴシック" charset="0"/>
                <a:sym typeface="Symbol" charset="0"/>
              </a:rPr>
              <a:t></a:t>
            </a:r>
            <a:r>
              <a:rPr lang="en-US" dirty="0" err="1">
                <a:ea typeface="ＭＳ Ｐゴシック" charset="0"/>
              </a:rPr>
              <a:t>table</a:t>
            </a:r>
            <a:r>
              <a:rPr lang="en-US" dirty="0">
                <a:ea typeface="ＭＳ Ｐゴシック" charset="0"/>
              </a:rPr>
              <a:t>])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502526"/>
            <a:ext cx="58293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STRIPS planning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813" y="1028700"/>
            <a:ext cx="6698374" cy="4057650"/>
          </a:xfrm>
        </p:spPr>
        <p:txBody>
          <a:bodyPr/>
          <a:lstStyle/>
          <a:p>
            <a:r>
              <a:rPr lang="en-US" sz="2100" dirty="0">
                <a:ea typeface="ＭＳ Ｐゴシック" charset="0"/>
                <a:cs typeface="ＭＳ Ｐゴシック" charset="0"/>
              </a:rPr>
              <a:t>STRIPS maintains two additional data structures:</a:t>
            </a:r>
          </a:p>
          <a:p>
            <a:pPr lvl="1"/>
            <a:r>
              <a:rPr lang="en-US" sz="1800" dirty="0">
                <a:ea typeface="ＭＳ Ｐゴシック" charset="0"/>
              </a:rPr>
              <a:t>State List - all currently true predicates.</a:t>
            </a:r>
          </a:p>
          <a:p>
            <a:pPr lvl="1"/>
            <a:r>
              <a:rPr lang="en-US" sz="1800" dirty="0">
                <a:ea typeface="ＭＳ Ｐゴシック" charset="0"/>
              </a:rPr>
              <a:t>Goal Stack - push down stack of goals to be solved, with current goal on top</a:t>
            </a:r>
          </a:p>
          <a:p>
            <a:r>
              <a:rPr lang="en-US" sz="2100" dirty="0">
                <a:ea typeface="ＭＳ Ｐゴシック" charset="0"/>
                <a:cs typeface="ＭＳ Ｐゴシック" charset="0"/>
              </a:rPr>
              <a:t>If current goal not satisfied by present state, find action that adds it and push action and its preconditions (</a:t>
            </a:r>
            <a:r>
              <a:rPr lang="en-US" sz="2100" dirty="0" err="1">
                <a:ea typeface="ＭＳ Ｐゴシック" charset="0"/>
                <a:cs typeface="ＭＳ Ｐゴシック" charset="0"/>
              </a:rPr>
              <a:t>subgoals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) on stack</a:t>
            </a:r>
          </a:p>
          <a:p>
            <a:r>
              <a:rPr lang="en-US" sz="2100" dirty="0">
                <a:ea typeface="ＭＳ Ｐゴシック" charset="0"/>
                <a:cs typeface="ＭＳ Ｐゴシック" charset="0"/>
              </a:rPr>
              <a:t>When a current goal is satisfied, POP from stack</a:t>
            </a:r>
          </a:p>
          <a:p>
            <a:r>
              <a:rPr lang="en-US" sz="2100" dirty="0">
                <a:ea typeface="ＭＳ Ｐゴシック" charset="0"/>
                <a:cs typeface="ＭＳ Ｐゴシック" charset="0"/>
              </a:rPr>
              <a:t>When an action is on top stack, record its application on plan sequence and use its add and delete lists to update  current state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1714500" cy="34861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Initial state: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clear(a)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clear(b)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clear(c)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(a)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(b)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(c)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handempty</a:t>
            </a:r>
            <a:endParaRPr lang="en-US" dirty="0">
              <a:ea typeface="ＭＳ Ｐゴシック" charset="0"/>
            </a:endParaRPr>
          </a:p>
          <a:p>
            <a:pPr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Goal: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on(</a:t>
            </a:r>
            <a:r>
              <a:rPr lang="en-US" dirty="0" err="1">
                <a:solidFill>
                  <a:schemeClr val="accent2"/>
                </a:solidFill>
                <a:ea typeface="ＭＳ Ｐゴシック" charset="0"/>
              </a:rPr>
              <a:t>b,c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on(</a:t>
            </a:r>
            <a:r>
              <a:rPr lang="en-US" dirty="0" err="1">
                <a:solidFill>
                  <a:schemeClr val="accent2"/>
                </a:solidFill>
                <a:ea typeface="ＭＳ Ｐゴシック" charset="0"/>
              </a:rPr>
              <a:t>a,b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(c)</a:t>
            </a:r>
          </a:p>
        </p:txBody>
      </p:sp>
      <p:grpSp>
        <p:nvGrpSpPr>
          <p:cNvPr id="73731" name="Group 1044"/>
          <p:cNvGrpSpPr>
            <a:grpSpLocks/>
          </p:cNvGrpSpPr>
          <p:nvPr/>
        </p:nvGrpSpPr>
        <p:grpSpPr bwMode="auto">
          <a:xfrm>
            <a:off x="3257550" y="1714500"/>
            <a:ext cx="2686050" cy="1371600"/>
            <a:chOff x="3216" y="1344"/>
            <a:chExt cx="2256" cy="1152"/>
          </a:xfrm>
        </p:grpSpPr>
        <p:sp>
          <p:nvSpPr>
            <p:cNvPr id="73741" name="Rectangle 1029"/>
            <p:cNvSpPr>
              <a:spLocks noChangeArrowheads="1"/>
            </p:cNvSpPr>
            <p:nvPr/>
          </p:nvSpPr>
          <p:spPr bwMode="auto">
            <a:xfrm>
              <a:off x="3216" y="2400"/>
              <a:ext cx="225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  <p:sp>
          <p:nvSpPr>
            <p:cNvPr id="73742" name="Rectangle 1030"/>
            <p:cNvSpPr>
              <a:spLocks noChangeArrowheads="1"/>
            </p:cNvSpPr>
            <p:nvPr/>
          </p:nvSpPr>
          <p:spPr bwMode="auto">
            <a:xfrm>
              <a:off x="3504" y="216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A</a:t>
              </a:r>
            </a:p>
          </p:txBody>
        </p:sp>
        <p:sp>
          <p:nvSpPr>
            <p:cNvPr id="73743" name="Rectangle 1031"/>
            <p:cNvSpPr>
              <a:spLocks noChangeArrowheads="1"/>
            </p:cNvSpPr>
            <p:nvPr/>
          </p:nvSpPr>
          <p:spPr bwMode="auto">
            <a:xfrm>
              <a:off x="4896" y="2160"/>
              <a:ext cx="24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B</a:t>
              </a:r>
            </a:p>
          </p:txBody>
        </p:sp>
        <p:sp>
          <p:nvSpPr>
            <p:cNvPr id="73744" name="Rectangle 1032"/>
            <p:cNvSpPr>
              <a:spLocks noChangeArrowheads="1"/>
            </p:cNvSpPr>
            <p:nvPr/>
          </p:nvSpPr>
          <p:spPr bwMode="auto">
            <a:xfrm>
              <a:off x="3936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C</a:t>
              </a:r>
            </a:p>
          </p:txBody>
        </p:sp>
        <p:grpSp>
          <p:nvGrpSpPr>
            <p:cNvPr id="73745" name="Group 1033"/>
            <p:cNvGrpSpPr>
              <a:grpSpLocks/>
            </p:cNvGrpSpPr>
            <p:nvPr/>
          </p:nvGrpSpPr>
          <p:grpSpPr bwMode="auto">
            <a:xfrm>
              <a:off x="3456" y="1344"/>
              <a:ext cx="360" cy="627"/>
              <a:chOff x="3912" y="1872"/>
              <a:chExt cx="360" cy="627"/>
            </a:xfrm>
          </p:grpSpPr>
          <p:sp>
            <p:nvSpPr>
              <p:cNvPr id="73746" name="AutoShape 1034"/>
              <p:cNvSpPr>
                <a:spLocks/>
              </p:cNvSpPr>
              <p:nvPr/>
            </p:nvSpPr>
            <p:spPr bwMode="auto">
              <a:xfrm rot="16200000" flipV="1">
                <a:off x="3934" y="2162"/>
                <a:ext cx="315" cy="360"/>
              </a:xfrm>
              <a:prstGeom prst="rightBracket">
                <a:avLst>
                  <a:gd name="adj" fmla="val 9524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  <p:sp>
            <p:nvSpPr>
              <p:cNvPr id="73747" name="Line 1035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</p:grpSp>
      </p:grpSp>
      <p:grpSp>
        <p:nvGrpSpPr>
          <p:cNvPr id="73732" name="Group 1045"/>
          <p:cNvGrpSpPr>
            <a:grpSpLocks/>
          </p:cNvGrpSpPr>
          <p:nvPr/>
        </p:nvGrpSpPr>
        <p:grpSpPr bwMode="auto">
          <a:xfrm>
            <a:off x="3257550" y="3714750"/>
            <a:ext cx="2686050" cy="1143000"/>
            <a:chOff x="3168" y="3072"/>
            <a:chExt cx="2256" cy="960"/>
          </a:xfrm>
        </p:grpSpPr>
        <p:sp>
          <p:nvSpPr>
            <p:cNvPr id="73734" name="Rectangle 1037"/>
            <p:cNvSpPr>
              <a:spLocks noChangeArrowheads="1"/>
            </p:cNvSpPr>
            <p:nvPr/>
          </p:nvSpPr>
          <p:spPr bwMode="auto">
            <a:xfrm>
              <a:off x="3168" y="3936"/>
              <a:ext cx="225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  <p:sp>
          <p:nvSpPr>
            <p:cNvPr id="73735" name="Rectangle 1038"/>
            <p:cNvSpPr>
              <a:spLocks noChangeArrowheads="1"/>
            </p:cNvSpPr>
            <p:nvPr/>
          </p:nvSpPr>
          <p:spPr bwMode="auto">
            <a:xfrm>
              <a:off x="4992" y="32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A</a:t>
              </a:r>
            </a:p>
          </p:txBody>
        </p:sp>
        <p:sp>
          <p:nvSpPr>
            <p:cNvPr id="73736" name="Rectangle 1039"/>
            <p:cNvSpPr>
              <a:spLocks noChangeArrowheads="1"/>
            </p:cNvSpPr>
            <p:nvPr/>
          </p:nvSpPr>
          <p:spPr bwMode="auto">
            <a:xfrm>
              <a:off x="4992" y="3456"/>
              <a:ext cx="24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B</a:t>
              </a:r>
            </a:p>
          </p:txBody>
        </p:sp>
        <p:sp>
          <p:nvSpPr>
            <p:cNvPr id="73737" name="Rectangle 1040"/>
            <p:cNvSpPr>
              <a:spLocks noChangeArrowheads="1"/>
            </p:cNvSpPr>
            <p:nvPr/>
          </p:nvSpPr>
          <p:spPr bwMode="auto">
            <a:xfrm>
              <a:off x="4992" y="369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C</a:t>
              </a:r>
            </a:p>
          </p:txBody>
        </p:sp>
        <p:grpSp>
          <p:nvGrpSpPr>
            <p:cNvPr id="73738" name="Group 1041"/>
            <p:cNvGrpSpPr>
              <a:grpSpLocks/>
            </p:cNvGrpSpPr>
            <p:nvPr/>
          </p:nvGrpSpPr>
          <p:grpSpPr bwMode="auto">
            <a:xfrm>
              <a:off x="4176" y="3072"/>
              <a:ext cx="360" cy="627"/>
              <a:chOff x="3912" y="1872"/>
              <a:chExt cx="360" cy="627"/>
            </a:xfrm>
          </p:grpSpPr>
          <p:sp>
            <p:nvSpPr>
              <p:cNvPr id="73739" name="AutoShape 1042"/>
              <p:cNvSpPr>
                <a:spLocks/>
              </p:cNvSpPr>
              <p:nvPr/>
            </p:nvSpPr>
            <p:spPr bwMode="auto">
              <a:xfrm rot="16200000" flipV="1">
                <a:off x="3934" y="2162"/>
                <a:ext cx="315" cy="360"/>
              </a:xfrm>
              <a:prstGeom prst="rightBracket">
                <a:avLst>
                  <a:gd name="adj" fmla="val 9524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  <p:sp>
            <p:nvSpPr>
              <p:cNvPr id="73740" name="Line 1043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</p:grpSp>
      </p:grpSp>
      <p:sp>
        <p:nvSpPr>
          <p:cNvPr id="73733" name="Rectangle 1046"/>
          <p:cNvSpPr>
            <a:spLocks noChangeArrowheads="1"/>
          </p:cNvSpPr>
          <p:nvPr/>
        </p:nvSpPr>
        <p:spPr bwMode="auto">
          <a:xfrm>
            <a:off x="6457950" y="2400300"/>
            <a:ext cx="120015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A plan: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500" dirty="0">
                <a:latin typeface="Calibri" charset="0"/>
              </a:rPr>
              <a:t>pickup(b)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500" dirty="0">
                <a:latin typeface="Calibri" charset="0"/>
              </a:rPr>
              <a:t>stack(</a:t>
            </a:r>
            <a:r>
              <a:rPr lang="en-US" sz="1500" dirty="0" err="1">
                <a:latin typeface="Calibri" charset="0"/>
              </a:rPr>
              <a:t>b,c</a:t>
            </a:r>
            <a:r>
              <a:rPr lang="en-US" sz="1500" dirty="0">
                <a:latin typeface="Calibri" charset="0"/>
              </a:rPr>
              <a:t>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500" dirty="0">
                <a:latin typeface="Calibri" charset="0"/>
              </a:rPr>
              <a:t>pickup(a)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500" dirty="0">
                <a:latin typeface="Calibri" charset="0"/>
              </a:rPr>
              <a:t>stack(</a:t>
            </a:r>
            <a:r>
              <a:rPr lang="en-US" sz="1500" dirty="0" err="1">
                <a:latin typeface="Calibri" charset="0"/>
              </a:rPr>
              <a:t>a,b</a:t>
            </a:r>
            <a:r>
              <a:rPr lang="en-US" sz="1500" dirty="0">
                <a:latin typeface="Calibri" charset="0"/>
              </a:rPr>
              <a:t>)</a:t>
            </a:r>
          </a:p>
          <a:p>
            <a:pPr marL="169069" indent="-169069">
              <a:spcBef>
                <a:spcPct val="20000"/>
              </a:spcBef>
              <a:buFontTx/>
              <a:buChar char="•"/>
            </a:pPr>
            <a:endParaRPr lang="en-US" sz="1350" dirty="0">
              <a:latin typeface="Calibri" charset="0"/>
            </a:endParaRPr>
          </a:p>
          <a:p>
            <a:pPr marL="425054" lvl="1" indent="-170260">
              <a:spcBef>
                <a:spcPct val="20000"/>
              </a:spcBef>
              <a:buFontTx/>
              <a:buChar char="–"/>
            </a:pPr>
            <a:endParaRPr lang="en-US" sz="1500" dirty="0">
              <a:latin typeface="Calibri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206473-023A-ED90-E5A9-741F3009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Typical BW planning problem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57350" y="514944"/>
            <a:ext cx="5829300" cy="8572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Blocks World Planning</a:t>
            </a:r>
          </a:p>
        </p:txBody>
      </p:sp>
      <p:grpSp>
        <p:nvGrpSpPr>
          <p:cNvPr id="17410" name="Group 1044"/>
          <p:cNvGrpSpPr>
            <a:grpSpLocks/>
          </p:cNvGrpSpPr>
          <p:nvPr/>
        </p:nvGrpSpPr>
        <p:grpSpPr bwMode="auto">
          <a:xfrm>
            <a:off x="3257550" y="1714500"/>
            <a:ext cx="2686050" cy="1371600"/>
            <a:chOff x="3216" y="1344"/>
            <a:chExt cx="2256" cy="1152"/>
          </a:xfrm>
        </p:grpSpPr>
        <p:sp>
          <p:nvSpPr>
            <p:cNvPr id="17419" name="Rectangle 1029"/>
            <p:cNvSpPr>
              <a:spLocks noChangeArrowheads="1"/>
            </p:cNvSpPr>
            <p:nvPr/>
          </p:nvSpPr>
          <p:spPr bwMode="auto">
            <a:xfrm>
              <a:off x="3216" y="2400"/>
              <a:ext cx="225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  <p:sp>
          <p:nvSpPr>
            <p:cNvPr id="17420" name="Rectangle 1030"/>
            <p:cNvSpPr>
              <a:spLocks noChangeArrowheads="1"/>
            </p:cNvSpPr>
            <p:nvPr/>
          </p:nvSpPr>
          <p:spPr bwMode="auto">
            <a:xfrm>
              <a:off x="3504" y="216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A</a:t>
              </a:r>
            </a:p>
          </p:txBody>
        </p:sp>
        <p:sp>
          <p:nvSpPr>
            <p:cNvPr id="17421" name="Rectangle 1031"/>
            <p:cNvSpPr>
              <a:spLocks noChangeArrowheads="1"/>
            </p:cNvSpPr>
            <p:nvPr/>
          </p:nvSpPr>
          <p:spPr bwMode="auto">
            <a:xfrm>
              <a:off x="4896" y="2160"/>
              <a:ext cx="24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B</a:t>
              </a:r>
            </a:p>
          </p:txBody>
        </p:sp>
        <p:sp>
          <p:nvSpPr>
            <p:cNvPr id="17422" name="Rectangle 1032"/>
            <p:cNvSpPr>
              <a:spLocks noChangeArrowheads="1"/>
            </p:cNvSpPr>
            <p:nvPr/>
          </p:nvSpPr>
          <p:spPr bwMode="auto">
            <a:xfrm>
              <a:off x="3936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C</a:t>
              </a:r>
            </a:p>
          </p:txBody>
        </p:sp>
        <p:grpSp>
          <p:nvGrpSpPr>
            <p:cNvPr id="17423" name="Group 1033"/>
            <p:cNvGrpSpPr>
              <a:grpSpLocks/>
            </p:cNvGrpSpPr>
            <p:nvPr/>
          </p:nvGrpSpPr>
          <p:grpSpPr bwMode="auto">
            <a:xfrm>
              <a:off x="3456" y="1344"/>
              <a:ext cx="360" cy="627"/>
              <a:chOff x="3912" y="1872"/>
              <a:chExt cx="360" cy="627"/>
            </a:xfrm>
          </p:grpSpPr>
          <p:sp>
            <p:nvSpPr>
              <p:cNvPr id="17424" name="AutoShape 1034"/>
              <p:cNvSpPr>
                <a:spLocks/>
              </p:cNvSpPr>
              <p:nvPr/>
            </p:nvSpPr>
            <p:spPr bwMode="auto">
              <a:xfrm rot="16200000" flipV="1">
                <a:off x="3934" y="2162"/>
                <a:ext cx="315" cy="360"/>
              </a:xfrm>
              <a:prstGeom prst="rightBracket">
                <a:avLst>
                  <a:gd name="adj" fmla="val 9524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  <p:sp>
            <p:nvSpPr>
              <p:cNvPr id="17425" name="Line 1035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</p:grpSp>
      </p:grpSp>
      <p:grpSp>
        <p:nvGrpSpPr>
          <p:cNvPr id="17411" name="Group 1045"/>
          <p:cNvGrpSpPr>
            <a:grpSpLocks/>
          </p:cNvGrpSpPr>
          <p:nvPr/>
        </p:nvGrpSpPr>
        <p:grpSpPr bwMode="auto">
          <a:xfrm>
            <a:off x="3257550" y="3714750"/>
            <a:ext cx="2686050" cy="1143000"/>
            <a:chOff x="3168" y="3072"/>
            <a:chExt cx="2256" cy="960"/>
          </a:xfrm>
        </p:grpSpPr>
        <p:sp>
          <p:nvSpPr>
            <p:cNvPr id="17412" name="Rectangle 1037"/>
            <p:cNvSpPr>
              <a:spLocks noChangeArrowheads="1"/>
            </p:cNvSpPr>
            <p:nvPr/>
          </p:nvSpPr>
          <p:spPr bwMode="auto">
            <a:xfrm>
              <a:off x="3168" y="3936"/>
              <a:ext cx="225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  <p:sp>
          <p:nvSpPr>
            <p:cNvPr id="17413" name="Rectangle 1038"/>
            <p:cNvSpPr>
              <a:spLocks noChangeArrowheads="1"/>
            </p:cNvSpPr>
            <p:nvPr/>
          </p:nvSpPr>
          <p:spPr bwMode="auto">
            <a:xfrm>
              <a:off x="4992" y="32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A</a:t>
              </a:r>
            </a:p>
          </p:txBody>
        </p:sp>
        <p:sp>
          <p:nvSpPr>
            <p:cNvPr id="17414" name="Rectangle 1039"/>
            <p:cNvSpPr>
              <a:spLocks noChangeArrowheads="1"/>
            </p:cNvSpPr>
            <p:nvPr/>
          </p:nvSpPr>
          <p:spPr bwMode="auto">
            <a:xfrm>
              <a:off x="4992" y="3456"/>
              <a:ext cx="24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B</a:t>
              </a:r>
            </a:p>
          </p:txBody>
        </p:sp>
        <p:sp>
          <p:nvSpPr>
            <p:cNvPr id="17415" name="Rectangle 1040"/>
            <p:cNvSpPr>
              <a:spLocks noChangeArrowheads="1"/>
            </p:cNvSpPr>
            <p:nvPr/>
          </p:nvSpPr>
          <p:spPr bwMode="auto">
            <a:xfrm>
              <a:off x="4992" y="369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C</a:t>
              </a:r>
            </a:p>
          </p:txBody>
        </p:sp>
        <p:grpSp>
          <p:nvGrpSpPr>
            <p:cNvPr id="17416" name="Group 1041"/>
            <p:cNvGrpSpPr>
              <a:grpSpLocks/>
            </p:cNvGrpSpPr>
            <p:nvPr/>
          </p:nvGrpSpPr>
          <p:grpSpPr bwMode="auto">
            <a:xfrm>
              <a:off x="4176" y="3072"/>
              <a:ext cx="360" cy="627"/>
              <a:chOff x="3912" y="1872"/>
              <a:chExt cx="360" cy="627"/>
            </a:xfrm>
          </p:grpSpPr>
          <p:sp>
            <p:nvSpPr>
              <p:cNvPr id="17417" name="AutoShape 1042"/>
              <p:cNvSpPr>
                <a:spLocks/>
              </p:cNvSpPr>
              <p:nvPr/>
            </p:nvSpPr>
            <p:spPr bwMode="auto">
              <a:xfrm rot="16200000" flipV="1">
                <a:off x="3934" y="2162"/>
                <a:ext cx="315" cy="360"/>
              </a:xfrm>
              <a:prstGeom prst="rightBracket">
                <a:avLst>
                  <a:gd name="adj" fmla="val 9524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  <p:sp>
            <p:nvSpPr>
              <p:cNvPr id="17418" name="Line 1043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1714500" cy="34861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Initial state: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clear(a)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clear(b)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clear(c)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(a)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(b)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(c)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handempty</a:t>
            </a:r>
            <a:endParaRPr lang="en-US" dirty="0">
              <a:ea typeface="ＭＳ Ｐゴシック" charset="0"/>
            </a:endParaRPr>
          </a:p>
          <a:p>
            <a:pPr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Goal: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on(</a:t>
            </a:r>
            <a:r>
              <a:rPr lang="en-US" dirty="0" err="1">
                <a:solidFill>
                  <a:schemeClr val="accent2"/>
                </a:solidFill>
                <a:ea typeface="ＭＳ Ｐゴシック" charset="0"/>
              </a:rPr>
              <a:t>a,b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on(</a:t>
            </a:r>
            <a:r>
              <a:rPr lang="en-US" dirty="0" err="1">
                <a:solidFill>
                  <a:schemeClr val="accent2"/>
                </a:solidFill>
                <a:ea typeface="ＭＳ Ｐゴシック" charset="0"/>
              </a:rPr>
              <a:t>b,c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(c)</a:t>
            </a:r>
          </a:p>
        </p:txBody>
      </p:sp>
      <p:grpSp>
        <p:nvGrpSpPr>
          <p:cNvPr id="79875" name="Group 4"/>
          <p:cNvGrpSpPr>
            <a:grpSpLocks/>
          </p:cNvGrpSpPr>
          <p:nvPr/>
        </p:nvGrpSpPr>
        <p:grpSpPr bwMode="auto">
          <a:xfrm>
            <a:off x="3257550" y="1714500"/>
            <a:ext cx="2686050" cy="1371600"/>
            <a:chOff x="3216" y="1344"/>
            <a:chExt cx="2256" cy="1152"/>
          </a:xfrm>
        </p:grpSpPr>
        <p:sp>
          <p:nvSpPr>
            <p:cNvPr id="79885" name="Rectangle 5"/>
            <p:cNvSpPr>
              <a:spLocks noChangeArrowheads="1"/>
            </p:cNvSpPr>
            <p:nvPr/>
          </p:nvSpPr>
          <p:spPr bwMode="auto">
            <a:xfrm>
              <a:off x="3216" y="2400"/>
              <a:ext cx="225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  <p:sp>
          <p:nvSpPr>
            <p:cNvPr id="79886" name="Rectangle 6"/>
            <p:cNvSpPr>
              <a:spLocks noChangeArrowheads="1"/>
            </p:cNvSpPr>
            <p:nvPr/>
          </p:nvSpPr>
          <p:spPr bwMode="auto">
            <a:xfrm>
              <a:off x="3504" y="216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A</a:t>
              </a:r>
            </a:p>
          </p:txBody>
        </p:sp>
        <p:sp>
          <p:nvSpPr>
            <p:cNvPr id="79887" name="Rectangle 7"/>
            <p:cNvSpPr>
              <a:spLocks noChangeArrowheads="1"/>
            </p:cNvSpPr>
            <p:nvPr/>
          </p:nvSpPr>
          <p:spPr bwMode="auto">
            <a:xfrm>
              <a:off x="4896" y="2160"/>
              <a:ext cx="24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B</a:t>
              </a:r>
            </a:p>
          </p:txBody>
        </p:sp>
        <p:sp>
          <p:nvSpPr>
            <p:cNvPr id="79888" name="Rectangle 8"/>
            <p:cNvSpPr>
              <a:spLocks noChangeArrowheads="1"/>
            </p:cNvSpPr>
            <p:nvPr/>
          </p:nvSpPr>
          <p:spPr bwMode="auto">
            <a:xfrm>
              <a:off x="3936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C</a:t>
              </a:r>
            </a:p>
          </p:txBody>
        </p:sp>
        <p:grpSp>
          <p:nvGrpSpPr>
            <p:cNvPr id="79889" name="Group 9"/>
            <p:cNvGrpSpPr>
              <a:grpSpLocks/>
            </p:cNvGrpSpPr>
            <p:nvPr/>
          </p:nvGrpSpPr>
          <p:grpSpPr bwMode="auto">
            <a:xfrm>
              <a:off x="3456" y="1344"/>
              <a:ext cx="360" cy="627"/>
              <a:chOff x="3912" y="1872"/>
              <a:chExt cx="360" cy="627"/>
            </a:xfrm>
          </p:grpSpPr>
          <p:sp>
            <p:nvSpPr>
              <p:cNvPr id="79890" name="AutoShape 10"/>
              <p:cNvSpPr>
                <a:spLocks/>
              </p:cNvSpPr>
              <p:nvPr/>
            </p:nvSpPr>
            <p:spPr bwMode="auto">
              <a:xfrm rot="16200000" flipV="1">
                <a:off x="3934" y="2162"/>
                <a:ext cx="315" cy="360"/>
              </a:xfrm>
              <a:prstGeom prst="rightBracket">
                <a:avLst>
                  <a:gd name="adj" fmla="val 9524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  <p:sp>
            <p:nvSpPr>
              <p:cNvPr id="79891" name="Line 11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</p:grpSp>
      </p:grpSp>
      <p:grpSp>
        <p:nvGrpSpPr>
          <p:cNvPr id="79876" name="Group 12"/>
          <p:cNvGrpSpPr>
            <a:grpSpLocks/>
          </p:cNvGrpSpPr>
          <p:nvPr/>
        </p:nvGrpSpPr>
        <p:grpSpPr bwMode="auto">
          <a:xfrm>
            <a:off x="3257550" y="3714750"/>
            <a:ext cx="2686050" cy="1143000"/>
            <a:chOff x="3168" y="3072"/>
            <a:chExt cx="2256" cy="960"/>
          </a:xfrm>
        </p:grpSpPr>
        <p:sp>
          <p:nvSpPr>
            <p:cNvPr id="79878" name="Rectangle 13"/>
            <p:cNvSpPr>
              <a:spLocks noChangeArrowheads="1"/>
            </p:cNvSpPr>
            <p:nvPr/>
          </p:nvSpPr>
          <p:spPr bwMode="auto">
            <a:xfrm>
              <a:off x="3168" y="3936"/>
              <a:ext cx="225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  <p:sp>
          <p:nvSpPr>
            <p:cNvPr id="79879" name="Rectangle 14"/>
            <p:cNvSpPr>
              <a:spLocks noChangeArrowheads="1"/>
            </p:cNvSpPr>
            <p:nvPr/>
          </p:nvSpPr>
          <p:spPr bwMode="auto">
            <a:xfrm>
              <a:off x="4992" y="32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A</a:t>
              </a:r>
            </a:p>
          </p:txBody>
        </p:sp>
        <p:sp>
          <p:nvSpPr>
            <p:cNvPr id="79880" name="Rectangle 15"/>
            <p:cNvSpPr>
              <a:spLocks noChangeArrowheads="1"/>
            </p:cNvSpPr>
            <p:nvPr/>
          </p:nvSpPr>
          <p:spPr bwMode="auto">
            <a:xfrm>
              <a:off x="4992" y="3456"/>
              <a:ext cx="24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B</a:t>
              </a:r>
            </a:p>
          </p:txBody>
        </p:sp>
        <p:sp>
          <p:nvSpPr>
            <p:cNvPr id="79881" name="Rectangle 16"/>
            <p:cNvSpPr>
              <a:spLocks noChangeArrowheads="1"/>
            </p:cNvSpPr>
            <p:nvPr/>
          </p:nvSpPr>
          <p:spPr bwMode="auto">
            <a:xfrm>
              <a:off x="4992" y="369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C</a:t>
              </a:r>
            </a:p>
          </p:txBody>
        </p:sp>
        <p:grpSp>
          <p:nvGrpSpPr>
            <p:cNvPr id="79882" name="Group 17"/>
            <p:cNvGrpSpPr>
              <a:grpSpLocks/>
            </p:cNvGrpSpPr>
            <p:nvPr/>
          </p:nvGrpSpPr>
          <p:grpSpPr bwMode="auto">
            <a:xfrm>
              <a:off x="4176" y="3072"/>
              <a:ext cx="360" cy="627"/>
              <a:chOff x="3912" y="1872"/>
              <a:chExt cx="360" cy="627"/>
            </a:xfrm>
          </p:grpSpPr>
          <p:sp>
            <p:nvSpPr>
              <p:cNvPr id="79883" name="AutoShape 18"/>
              <p:cNvSpPr>
                <a:spLocks/>
              </p:cNvSpPr>
              <p:nvPr/>
            </p:nvSpPr>
            <p:spPr bwMode="auto">
              <a:xfrm rot="16200000" flipV="1">
                <a:off x="3934" y="2162"/>
                <a:ext cx="315" cy="360"/>
              </a:xfrm>
              <a:prstGeom prst="rightBracket">
                <a:avLst>
                  <a:gd name="adj" fmla="val 9524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  <p:sp>
            <p:nvSpPr>
              <p:cNvPr id="79884" name="Line 19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</p:grpSp>
      </p:grpSp>
      <p:sp>
        <p:nvSpPr>
          <p:cNvPr id="79877" name="Rectangle 20"/>
          <p:cNvSpPr>
            <a:spLocks noChangeArrowheads="1"/>
          </p:cNvSpPr>
          <p:nvPr/>
        </p:nvSpPr>
        <p:spPr bwMode="auto">
          <a:xfrm>
            <a:off x="6400800" y="1714500"/>
            <a:ext cx="131445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A plan: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 pickup(a)</a:t>
            </a:r>
          </a:p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       stack(</a:t>
            </a:r>
            <a:r>
              <a:rPr lang="en-US" sz="1350" dirty="0" err="1">
                <a:latin typeface="Calibri" charset="0"/>
              </a:rPr>
              <a:t>a,b</a:t>
            </a:r>
            <a:r>
              <a:rPr lang="en-US" sz="1350" dirty="0">
                <a:latin typeface="Calibri" charset="0"/>
              </a:rPr>
              <a:t>)</a:t>
            </a:r>
          </a:p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       unstack(</a:t>
            </a:r>
            <a:r>
              <a:rPr lang="en-US" sz="1350" dirty="0" err="1">
                <a:latin typeface="Calibri" charset="0"/>
              </a:rPr>
              <a:t>a,b</a:t>
            </a:r>
            <a:r>
              <a:rPr lang="en-US" sz="1350" dirty="0">
                <a:latin typeface="Calibri" charset="0"/>
              </a:rPr>
              <a:t>)</a:t>
            </a:r>
          </a:p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       putdown(a)</a:t>
            </a:r>
          </a:p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       pickup(b)</a:t>
            </a:r>
          </a:p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       stack(</a:t>
            </a:r>
            <a:r>
              <a:rPr lang="en-US" sz="1350" dirty="0" err="1">
                <a:latin typeface="Calibri" charset="0"/>
              </a:rPr>
              <a:t>b,c</a:t>
            </a:r>
            <a:r>
              <a:rPr lang="en-US" sz="1350" dirty="0">
                <a:latin typeface="Calibri" charset="0"/>
              </a:rPr>
              <a:t>)</a:t>
            </a:r>
          </a:p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       pickup(a)</a:t>
            </a:r>
          </a:p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       stack(</a:t>
            </a:r>
            <a:r>
              <a:rPr lang="en-US" sz="1350" dirty="0" err="1">
                <a:latin typeface="Calibri" charset="0"/>
              </a:rPr>
              <a:t>a,b</a:t>
            </a:r>
            <a:r>
              <a:rPr lang="en-US" sz="1350" dirty="0">
                <a:latin typeface="Calibri" charset="0"/>
              </a:rPr>
              <a:t>)</a:t>
            </a:r>
          </a:p>
          <a:p>
            <a:pPr marL="169069" indent="-169069">
              <a:spcBef>
                <a:spcPct val="20000"/>
              </a:spcBef>
            </a:pPr>
            <a:endParaRPr lang="en-US" sz="1350" dirty="0">
              <a:latin typeface="Calibri" charset="0"/>
            </a:endParaRPr>
          </a:p>
          <a:p>
            <a:pPr marL="425054" lvl="1" indent="-170260">
              <a:spcBef>
                <a:spcPct val="20000"/>
              </a:spcBef>
            </a:pPr>
            <a:endParaRPr lang="en-US" sz="1350" dirty="0">
              <a:latin typeface="Calibri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5B7C0A-E842-4A2A-8922-202B4F6B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Typical BW planning problem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1714500" cy="34861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Initial state: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clear(c)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(a)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on(</a:t>
            </a:r>
            <a:r>
              <a:rPr lang="en-US" dirty="0" err="1">
                <a:ea typeface="ＭＳ Ｐゴシック" charset="0"/>
              </a:rPr>
              <a:t>b,a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on(</a:t>
            </a:r>
            <a:r>
              <a:rPr lang="en-US" dirty="0" err="1">
                <a:ea typeface="ＭＳ Ｐゴシック" charset="0"/>
              </a:rPr>
              <a:t>c,b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handempty</a:t>
            </a:r>
            <a:endParaRPr lang="en-US" dirty="0">
              <a:ea typeface="ＭＳ Ｐゴシック" charset="0"/>
            </a:endParaRPr>
          </a:p>
          <a:p>
            <a:pPr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Goal: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on(</a:t>
            </a:r>
            <a:r>
              <a:rPr lang="en-US" dirty="0" err="1">
                <a:ea typeface="ＭＳ Ｐゴシック" charset="0"/>
              </a:rPr>
              <a:t>a,b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on(</a:t>
            </a:r>
            <a:r>
              <a:rPr lang="en-US" dirty="0" err="1">
                <a:ea typeface="ＭＳ Ｐゴシック" charset="0"/>
              </a:rPr>
              <a:t>b,c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(c)</a:t>
            </a:r>
          </a:p>
        </p:txBody>
      </p:sp>
      <p:sp>
        <p:nvSpPr>
          <p:cNvPr id="81923" name="Rectangle 4"/>
          <p:cNvSpPr>
            <a:spLocks noChangeArrowheads="1"/>
          </p:cNvSpPr>
          <p:nvPr/>
        </p:nvSpPr>
        <p:spPr bwMode="auto">
          <a:xfrm>
            <a:off x="3257550" y="2971800"/>
            <a:ext cx="2686050" cy="1143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 dirty="0">
              <a:latin typeface="Calibri" charset="0"/>
            </a:endParaRPr>
          </a:p>
        </p:txBody>
      </p:sp>
      <p:sp>
        <p:nvSpPr>
          <p:cNvPr id="81924" name="Rectangle 5"/>
          <p:cNvSpPr>
            <a:spLocks noChangeArrowheads="1"/>
          </p:cNvSpPr>
          <p:nvPr/>
        </p:nvSpPr>
        <p:spPr bwMode="auto">
          <a:xfrm>
            <a:off x="4572000" y="2686050"/>
            <a:ext cx="2857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 dirty="0">
                <a:latin typeface="Calibri" charset="0"/>
              </a:rPr>
              <a:t>A</a:t>
            </a:r>
          </a:p>
        </p:txBody>
      </p:sp>
      <p:sp>
        <p:nvSpPr>
          <p:cNvPr id="81925" name="Rectangle 6"/>
          <p:cNvSpPr>
            <a:spLocks noChangeArrowheads="1"/>
          </p:cNvSpPr>
          <p:nvPr/>
        </p:nvSpPr>
        <p:spPr bwMode="auto">
          <a:xfrm>
            <a:off x="4572000" y="2400300"/>
            <a:ext cx="285750" cy="2857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 dirty="0">
                <a:latin typeface="Calibri" charset="0"/>
              </a:rPr>
              <a:t>B</a:t>
            </a:r>
          </a:p>
        </p:txBody>
      </p:sp>
      <p:sp>
        <p:nvSpPr>
          <p:cNvPr id="81926" name="Rectangle 7"/>
          <p:cNvSpPr>
            <a:spLocks noChangeArrowheads="1"/>
          </p:cNvSpPr>
          <p:nvPr/>
        </p:nvSpPr>
        <p:spPr bwMode="auto">
          <a:xfrm>
            <a:off x="4572000" y="2114550"/>
            <a:ext cx="285750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>
                <a:latin typeface="Calibri" charset="0"/>
              </a:rPr>
              <a:t>C</a:t>
            </a:r>
          </a:p>
        </p:txBody>
      </p:sp>
      <p:grpSp>
        <p:nvGrpSpPr>
          <p:cNvPr id="81927" name="Group 8"/>
          <p:cNvGrpSpPr>
            <a:grpSpLocks/>
          </p:cNvGrpSpPr>
          <p:nvPr/>
        </p:nvGrpSpPr>
        <p:grpSpPr bwMode="auto">
          <a:xfrm>
            <a:off x="3543300" y="1714501"/>
            <a:ext cx="428625" cy="746522"/>
            <a:chOff x="3912" y="1872"/>
            <a:chExt cx="360" cy="627"/>
          </a:xfrm>
        </p:grpSpPr>
        <p:sp>
          <p:nvSpPr>
            <p:cNvPr id="81937" name="AutoShape 9"/>
            <p:cNvSpPr>
              <a:spLocks/>
            </p:cNvSpPr>
            <p:nvPr/>
          </p:nvSpPr>
          <p:spPr bwMode="auto">
            <a:xfrm rot="16200000" flipV="1">
              <a:off x="3934" y="2162"/>
              <a:ext cx="315" cy="360"/>
            </a:xfrm>
            <a:prstGeom prst="rightBracket">
              <a:avLst>
                <a:gd name="adj" fmla="val 9524"/>
              </a:avLst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  <p:sp>
          <p:nvSpPr>
            <p:cNvPr id="81938" name="Line 10"/>
            <p:cNvSpPr>
              <a:spLocks noChangeShapeType="1"/>
            </p:cNvSpPr>
            <p:nvPr/>
          </p:nvSpPr>
          <p:spPr bwMode="auto">
            <a:xfrm>
              <a:off x="4080" y="1872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</p:grpSp>
      <p:grpSp>
        <p:nvGrpSpPr>
          <p:cNvPr id="81928" name="Group 11"/>
          <p:cNvGrpSpPr>
            <a:grpSpLocks/>
          </p:cNvGrpSpPr>
          <p:nvPr/>
        </p:nvGrpSpPr>
        <p:grpSpPr bwMode="auto">
          <a:xfrm>
            <a:off x="3257550" y="3714750"/>
            <a:ext cx="2686050" cy="1143000"/>
            <a:chOff x="3168" y="3072"/>
            <a:chExt cx="2256" cy="960"/>
          </a:xfrm>
        </p:grpSpPr>
        <p:sp>
          <p:nvSpPr>
            <p:cNvPr id="81930" name="Rectangle 12"/>
            <p:cNvSpPr>
              <a:spLocks noChangeArrowheads="1"/>
            </p:cNvSpPr>
            <p:nvPr/>
          </p:nvSpPr>
          <p:spPr bwMode="auto">
            <a:xfrm>
              <a:off x="3168" y="3936"/>
              <a:ext cx="225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  <p:sp>
          <p:nvSpPr>
            <p:cNvPr id="81931" name="Rectangle 13"/>
            <p:cNvSpPr>
              <a:spLocks noChangeArrowheads="1"/>
            </p:cNvSpPr>
            <p:nvPr/>
          </p:nvSpPr>
          <p:spPr bwMode="auto">
            <a:xfrm>
              <a:off x="4992" y="32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A</a:t>
              </a:r>
            </a:p>
          </p:txBody>
        </p:sp>
        <p:sp>
          <p:nvSpPr>
            <p:cNvPr id="81932" name="Rectangle 14"/>
            <p:cNvSpPr>
              <a:spLocks noChangeArrowheads="1"/>
            </p:cNvSpPr>
            <p:nvPr/>
          </p:nvSpPr>
          <p:spPr bwMode="auto">
            <a:xfrm>
              <a:off x="4992" y="3456"/>
              <a:ext cx="24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B</a:t>
              </a:r>
            </a:p>
          </p:txBody>
        </p:sp>
        <p:sp>
          <p:nvSpPr>
            <p:cNvPr id="81933" name="Rectangle 15"/>
            <p:cNvSpPr>
              <a:spLocks noChangeArrowheads="1"/>
            </p:cNvSpPr>
            <p:nvPr/>
          </p:nvSpPr>
          <p:spPr bwMode="auto">
            <a:xfrm>
              <a:off x="4992" y="369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C</a:t>
              </a:r>
            </a:p>
          </p:txBody>
        </p:sp>
        <p:grpSp>
          <p:nvGrpSpPr>
            <p:cNvPr id="81934" name="Group 16"/>
            <p:cNvGrpSpPr>
              <a:grpSpLocks/>
            </p:cNvGrpSpPr>
            <p:nvPr/>
          </p:nvGrpSpPr>
          <p:grpSpPr bwMode="auto">
            <a:xfrm>
              <a:off x="4176" y="3072"/>
              <a:ext cx="360" cy="627"/>
              <a:chOff x="3912" y="1872"/>
              <a:chExt cx="360" cy="627"/>
            </a:xfrm>
          </p:grpSpPr>
          <p:sp>
            <p:nvSpPr>
              <p:cNvPr id="81935" name="AutoShape 17"/>
              <p:cNvSpPr>
                <a:spLocks/>
              </p:cNvSpPr>
              <p:nvPr/>
            </p:nvSpPr>
            <p:spPr bwMode="auto">
              <a:xfrm rot="16200000" flipV="1">
                <a:off x="3934" y="2162"/>
                <a:ext cx="315" cy="360"/>
              </a:xfrm>
              <a:prstGeom prst="rightBracket">
                <a:avLst>
                  <a:gd name="adj" fmla="val 9524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  <p:sp>
            <p:nvSpPr>
              <p:cNvPr id="81936" name="Line 18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</p:grpSp>
      </p:grpSp>
      <p:sp>
        <p:nvSpPr>
          <p:cNvPr id="81929" name="Rectangle 19"/>
          <p:cNvSpPr>
            <a:spLocks noChangeArrowheads="1"/>
          </p:cNvSpPr>
          <p:nvPr/>
        </p:nvSpPr>
        <p:spPr bwMode="auto">
          <a:xfrm>
            <a:off x="6343650" y="628650"/>
            <a:ext cx="131445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Plan: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unstack(</a:t>
            </a:r>
            <a:r>
              <a:rPr lang="en-US" sz="1350" dirty="0" err="1">
                <a:latin typeface="Calibri" charset="0"/>
              </a:rPr>
              <a:t>c,b</a:t>
            </a:r>
            <a:r>
              <a:rPr lang="en-US" sz="1350" dirty="0">
                <a:latin typeface="Calibri" charset="0"/>
              </a:rPr>
              <a:t>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putdown(c)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unstack(</a:t>
            </a:r>
            <a:r>
              <a:rPr lang="en-US" sz="1350" dirty="0" err="1">
                <a:latin typeface="Calibri" charset="0"/>
              </a:rPr>
              <a:t>b,a</a:t>
            </a:r>
            <a:r>
              <a:rPr lang="en-US" sz="1350" dirty="0">
                <a:latin typeface="Calibri" charset="0"/>
              </a:rPr>
              <a:t>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putdown(b)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pickup(b)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stack(</a:t>
            </a:r>
            <a:r>
              <a:rPr lang="en-US" sz="1350" dirty="0" err="1">
                <a:latin typeface="Calibri" charset="0"/>
              </a:rPr>
              <a:t>b,a</a:t>
            </a:r>
            <a:r>
              <a:rPr lang="en-US" sz="1350" dirty="0">
                <a:latin typeface="Calibri" charset="0"/>
              </a:rPr>
              <a:t>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unstack(</a:t>
            </a:r>
            <a:r>
              <a:rPr lang="en-US" sz="1350" dirty="0" err="1">
                <a:latin typeface="Calibri" charset="0"/>
              </a:rPr>
              <a:t>b,a</a:t>
            </a:r>
            <a:r>
              <a:rPr lang="en-US" sz="1350" dirty="0">
                <a:latin typeface="Calibri" charset="0"/>
              </a:rPr>
              <a:t>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putdown(b)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pickup(a)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stack(</a:t>
            </a:r>
            <a:r>
              <a:rPr lang="en-US" sz="1350" dirty="0" err="1">
                <a:latin typeface="Calibri" charset="0"/>
              </a:rPr>
              <a:t>a,b</a:t>
            </a:r>
            <a:r>
              <a:rPr lang="en-US" sz="1350" dirty="0">
                <a:latin typeface="Calibri" charset="0"/>
              </a:rPr>
              <a:t>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unstack(</a:t>
            </a:r>
            <a:r>
              <a:rPr lang="en-US" sz="1350" dirty="0" err="1">
                <a:latin typeface="Calibri" charset="0"/>
              </a:rPr>
              <a:t>a,b</a:t>
            </a:r>
            <a:r>
              <a:rPr lang="en-US" sz="1350" dirty="0">
                <a:latin typeface="Calibri" charset="0"/>
              </a:rPr>
              <a:t>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putdown(a)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pickup(b)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stack(</a:t>
            </a:r>
            <a:r>
              <a:rPr lang="en-US" sz="1350" dirty="0" err="1">
                <a:latin typeface="Calibri" charset="0"/>
              </a:rPr>
              <a:t>b,c</a:t>
            </a:r>
            <a:r>
              <a:rPr lang="en-US" sz="1350" dirty="0">
                <a:latin typeface="Calibri" charset="0"/>
              </a:rPr>
              <a:t>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pickup(a)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stack(</a:t>
            </a:r>
            <a:r>
              <a:rPr lang="en-US" sz="1350" dirty="0" err="1">
                <a:latin typeface="Calibri" charset="0"/>
              </a:rPr>
              <a:t>a,b</a:t>
            </a:r>
            <a:r>
              <a:rPr lang="en-US" sz="1350" dirty="0">
                <a:latin typeface="Calibri" charset="0"/>
              </a:rPr>
              <a:t>)</a:t>
            </a:r>
            <a:endParaRPr lang="en-US" sz="1200" dirty="0">
              <a:latin typeface="Calibri" charset="0"/>
            </a:endParaRPr>
          </a:p>
          <a:p>
            <a:pPr marL="169069" indent="-169069">
              <a:spcBef>
                <a:spcPct val="20000"/>
              </a:spcBef>
            </a:pPr>
            <a:endParaRPr lang="en-US" sz="1350" dirty="0">
              <a:latin typeface="Calibri" charset="0"/>
            </a:endParaRPr>
          </a:p>
          <a:p>
            <a:pPr marL="169069" indent="-169069">
              <a:spcBef>
                <a:spcPct val="20000"/>
              </a:spcBef>
            </a:pPr>
            <a:endParaRPr lang="en-US" sz="1350" dirty="0">
              <a:latin typeface="Calibri" charset="0"/>
            </a:endParaRPr>
          </a:p>
          <a:p>
            <a:pPr marL="425054" lvl="1" indent="-170260">
              <a:spcBef>
                <a:spcPct val="20000"/>
              </a:spcBef>
            </a:pPr>
            <a:endParaRPr lang="en-US" sz="1200" dirty="0">
              <a:latin typeface="Calibri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C4C492-3E54-420E-32F3-C9B95C99D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2644"/>
            <a:ext cx="5431219" cy="644065"/>
          </a:xfrm>
        </p:spPr>
        <p:txBody>
          <a:bodyPr>
            <a:noAutofit/>
          </a:bodyPr>
          <a:lstStyle/>
          <a:p>
            <a:r>
              <a:rPr lang="en-US" sz="3200" dirty="0">
                <a:ea typeface="ＭＳ Ｐゴシック" charset="0"/>
                <a:cs typeface="ＭＳ Ｐゴシック" charset="0"/>
              </a:rPr>
              <a:t>Typical BW planning problem</a:t>
            </a:r>
            <a:endParaRPr 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1714500" cy="34861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Initial state: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(a)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(b)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clear(a)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clear(b)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handempty</a:t>
            </a:r>
            <a:endParaRPr lang="en-US" dirty="0">
              <a:ea typeface="ＭＳ Ｐゴシック" charset="0"/>
            </a:endParaRPr>
          </a:p>
          <a:p>
            <a:pPr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Goal: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on(</a:t>
            </a:r>
            <a:r>
              <a:rPr lang="en-US" dirty="0" err="1">
                <a:ea typeface="ＭＳ Ｐゴシック" charset="0"/>
              </a:rPr>
              <a:t>a,b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on(</a:t>
            </a:r>
            <a:r>
              <a:rPr lang="en-US" dirty="0" err="1">
                <a:ea typeface="ＭＳ Ｐゴシック" charset="0"/>
              </a:rPr>
              <a:t>b,a</a:t>
            </a:r>
            <a:r>
              <a:rPr lang="en-US" dirty="0">
                <a:ea typeface="ＭＳ Ｐゴシック" charset="0"/>
              </a:rPr>
              <a:t>)</a:t>
            </a:r>
          </a:p>
        </p:txBody>
      </p:sp>
      <p:sp>
        <p:nvSpPr>
          <p:cNvPr id="83971" name="Rectangle 4"/>
          <p:cNvSpPr>
            <a:spLocks noChangeArrowheads="1"/>
          </p:cNvSpPr>
          <p:nvPr/>
        </p:nvSpPr>
        <p:spPr bwMode="auto">
          <a:xfrm>
            <a:off x="3257550" y="2971800"/>
            <a:ext cx="2686050" cy="1143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 dirty="0">
              <a:latin typeface="Calibri" charset="0"/>
            </a:endParaRPr>
          </a:p>
        </p:txBody>
      </p:sp>
      <p:sp>
        <p:nvSpPr>
          <p:cNvPr id="83972" name="Rectangle 5"/>
          <p:cNvSpPr>
            <a:spLocks noChangeArrowheads="1"/>
          </p:cNvSpPr>
          <p:nvPr/>
        </p:nvSpPr>
        <p:spPr bwMode="auto">
          <a:xfrm>
            <a:off x="3600450" y="2686050"/>
            <a:ext cx="2857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 dirty="0">
                <a:latin typeface="Calibri" charset="0"/>
              </a:rPr>
              <a:t>A</a:t>
            </a:r>
          </a:p>
        </p:txBody>
      </p:sp>
      <p:sp>
        <p:nvSpPr>
          <p:cNvPr id="83973" name="Rectangle 6"/>
          <p:cNvSpPr>
            <a:spLocks noChangeArrowheads="1"/>
          </p:cNvSpPr>
          <p:nvPr/>
        </p:nvSpPr>
        <p:spPr bwMode="auto">
          <a:xfrm>
            <a:off x="5257800" y="2686050"/>
            <a:ext cx="285750" cy="2857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 dirty="0">
                <a:latin typeface="Calibri" charset="0"/>
              </a:rPr>
              <a:t>B</a:t>
            </a:r>
          </a:p>
        </p:txBody>
      </p:sp>
      <p:grpSp>
        <p:nvGrpSpPr>
          <p:cNvPr id="83974" name="Group 7"/>
          <p:cNvGrpSpPr>
            <a:grpSpLocks/>
          </p:cNvGrpSpPr>
          <p:nvPr/>
        </p:nvGrpSpPr>
        <p:grpSpPr bwMode="auto">
          <a:xfrm>
            <a:off x="3543300" y="1714501"/>
            <a:ext cx="428625" cy="746522"/>
            <a:chOff x="3912" y="1872"/>
            <a:chExt cx="360" cy="627"/>
          </a:xfrm>
        </p:grpSpPr>
        <p:sp>
          <p:nvSpPr>
            <p:cNvPr id="83981" name="AutoShape 8"/>
            <p:cNvSpPr>
              <a:spLocks/>
            </p:cNvSpPr>
            <p:nvPr/>
          </p:nvSpPr>
          <p:spPr bwMode="auto">
            <a:xfrm rot="16200000" flipV="1">
              <a:off x="3934" y="2162"/>
              <a:ext cx="315" cy="360"/>
            </a:xfrm>
            <a:prstGeom prst="rightBracket">
              <a:avLst>
                <a:gd name="adj" fmla="val 9524"/>
              </a:avLst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  <p:sp>
          <p:nvSpPr>
            <p:cNvPr id="83982" name="Line 9"/>
            <p:cNvSpPr>
              <a:spLocks noChangeShapeType="1"/>
            </p:cNvSpPr>
            <p:nvPr/>
          </p:nvSpPr>
          <p:spPr bwMode="auto">
            <a:xfrm>
              <a:off x="4080" y="1872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</p:grpSp>
      <p:sp>
        <p:nvSpPr>
          <p:cNvPr id="83975" name="Rectangle 10"/>
          <p:cNvSpPr>
            <a:spLocks noChangeArrowheads="1"/>
          </p:cNvSpPr>
          <p:nvPr/>
        </p:nvSpPr>
        <p:spPr bwMode="auto">
          <a:xfrm>
            <a:off x="3257550" y="4743450"/>
            <a:ext cx="2686050" cy="1143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 dirty="0">
              <a:latin typeface="Calibri" charset="0"/>
            </a:endParaRPr>
          </a:p>
        </p:txBody>
      </p:sp>
      <p:grpSp>
        <p:nvGrpSpPr>
          <p:cNvPr id="83976" name="Group 11"/>
          <p:cNvGrpSpPr>
            <a:grpSpLocks/>
          </p:cNvGrpSpPr>
          <p:nvPr/>
        </p:nvGrpSpPr>
        <p:grpSpPr bwMode="auto">
          <a:xfrm>
            <a:off x="4457700" y="3714751"/>
            <a:ext cx="428625" cy="746522"/>
            <a:chOff x="3912" y="1872"/>
            <a:chExt cx="360" cy="627"/>
          </a:xfrm>
        </p:grpSpPr>
        <p:sp>
          <p:nvSpPr>
            <p:cNvPr id="83979" name="AutoShape 12"/>
            <p:cNvSpPr>
              <a:spLocks/>
            </p:cNvSpPr>
            <p:nvPr/>
          </p:nvSpPr>
          <p:spPr bwMode="auto">
            <a:xfrm rot="16200000" flipV="1">
              <a:off x="3934" y="2162"/>
              <a:ext cx="315" cy="360"/>
            </a:xfrm>
            <a:prstGeom prst="rightBracket">
              <a:avLst>
                <a:gd name="adj" fmla="val 9524"/>
              </a:avLst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  <p:sp>
          <p:nvSpPr>
            <p:cNvPr id="83980" name="Line 13"/>
            <p:cNvSpPr>
              <a:spLocks noChangeShapeType="1"/>
            </p:cNvSpPr>
            <p:nvPr/>
          </p:nvSpPr>
          <p:spPr bwMode="auto">
            <a:xfrm>
              <a:off x="4080" y="1872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</p:grpSp>
      <p:sp>
        <p:nvSpPr>
          <p:cNvPr id="83977" name="Rectangle 14"/>
          <p:cNvSpPr>
            <a:spLocks noChangeArrowheads="1"/>
          </p:cNvSpPr>
          <p:nvPr/>
        </p:nvSpPr>
        <p:spPr bwMode="auto">
          <a:xfrm>
            <a:off x="6400800" y="2286000"/>
            <a:ext cx="1314450" cy="85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Plan: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200" dirty="0">
                <a:latin typeface="Calibri" charset="0"/>
              </a:rPr>
              <a:t>??</a:t>
            </a:r>
          </a:p>
          <a:p>
            <a:pPr marL="169069" indent="-169069">
              <a:spcBef>
                <a:spcPct val="20000"/>
              </a:spcBef>
            </a:pPr>
            <a:endParaRPr lang="en-US" sz="1350" dirty="0">
              <a:latin typeface="Calibri" charset="0"/>
            </a:endParaRPr>
          </a:p>
          <a:p>
            <a:pPr marL="169069" indent="-169069">
              <a:spcBef>
                <a:spcPct val="20000"/>
              </a:spcBef>
            </a:pPr>
            <a:endParaRPr lang="en-US" sz="1350" dirty="0">
              <a:latin typeface="Calibri" charset="0"/>
            </a:endParaRPr>
          </a:p>
          <a:p>
            <a:pPr marL="425054" lvl="1" indent="-170260">
              <a:spcBef>
                <a:spcPct val="20000"/>
              </a:spcBef>
            </a:pPr>
            <a:endParaRPr lang="en-US" sz="1200" dirty="0">
              <a:latin typeface="Calibri" charset="0"/>
            </a:endParaRPr>
          </a:p>
        </p:txBody>
      </p:sp>
      <p:sp>
        <p:nvSpPr>
          <p:cNvPr id="83978" name="AutoShape 15"/>
          <p:cNvSpPr>
            <a:spLocks noChangeArrowheads="1"/>
          </p:cNvSpPr>
          <p:nvPr/>
        </p:nvSpPr>
        <p:spPr bwMode="auto">
          <a:xfrm>
            <a:off x="5086350" y="3829050"/>
            <a:ext cx="800100" cy="800100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 dirty="0">
              <a:latin typeface="Calibri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5EC10E-F53D-3B2C-9BEB-C6D563B9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Typical BW planning problem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49" y="575156"/>
            <a:ext cx="5829300" cy="5715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Goal interaction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127" y="1215629"/>
            <a:ext cx="7815745" cy="2285999"/>
          </a:xfrm>
        </p:spPr>
        <p:txBody>
          <a:bodyPr>
            <a:normAutofit fontScale="92500" lnSpcReduction="20000"/>
          </a:bodyPr>
          <a:lstStyle/>
          <a:p>
            <a:r>
              <a:rPr lang="en-US" sz="1950" dirty="0">
                <a:ea typeface="ＭＳ Ｐゴシック" charset="0"/>
                <a:cs typeface="ＭＳ Ｐゴシック" charset="0"/>
              </a:rPr>
              <a:t>Simple planning algorithms assume independent sub-goals</a:t>
            </a:r>
          </a:p>
          <a:p>
            <a:pPr lvl="1"/>
            <a:r>
              <a:rPr lang="en-US" sz="1800" dirty="0">
                <a:ea typeface="ＭＳ Ｐゴシック" charset="0"/>
              </a:rPr>
              <a:t>Solve each separately and concatenate the solutions</a:t>
            </a:r>
          </a:p>
          <a:p>
            <a:r>
              <a:rPr lang="en-US" sz="1950" dirty="0">
                <a:ea typeface="ＭＳ Ｐゴシック" charset="0"/>
                <a:cs typeface="ＭＳ Ｐゴシック" charset="0"/>
              </a:rPr>
              <a:t>The </a:t>
            </a:r>
            <a:r>
              <a:rPr lang="ja-JP" altLang="en-US" sz="195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1950" dirty="0">
                <a:ea typeface="ＭＳ Ｐゴシック" charset="0"/>
                <a:cs typeface="ＭＳ Ｐゴシック" charset="0"/>
                <a:hlinkClick r:id="rId3"/>
              </a:rPr>
              <a:t>Sussman Anomaly</a:t>
            </a:r>
            <a:r>
              <a:rPr lang="ja-JP" altLang="en-US" sz="195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1950" dirty="0">
                <a:ea typeface="ＭＳ Ｐゴシック" charset="0"/>
                <a:cs typeface="ＭＳ Ｐゴシック" charset="0"/>
              </a:rPr>
              <a:t> is the classic example of the goal interaction problem: </a:t>
            </a:r>
          </a:p>
          <a:p>
            <a:pPr lvl="1"/>
            <a:r>
              <a:rPr lang="en-US" sz="1725" dirty="0">
                <a:ea typeface="ＭＳ Ｐゴシック" charset="0"/>
              </a:rPr>
              <a:t>Solving on(A,B) first (via </a:t>
            </a:r>
            <a:r>
              <a:rPr lang="en-US" sz="1725" dirty="0" err="1">
                <a:ea typeface="ＭＳ Ｐゴシック" charset="0"/>
              </a:rPr>
              <a:t>unstack</a:t>
            </a:r>
            <a:r>
              <a:rPr lang="en-US" sz="1725" dirty="0">
                <a:ea typeface="ＭＳ Ｐゴシック" charset="0"/>
              </a:rPr>
              <a:t>(C,A), stack(A,B)) is undone when solving 2nd goal on(B,C) (via </a:t>
            </a:r>
            <a:r>
              <a:rPr lang="en-US" sz="1725" dirty="0" err="1">
                <a:ea typeface="ＭＳ Ｐゴシック" charset="0"/>
              </a:rPr>
              <a:t>unstack</a:t>
            </a:r>
            <a:r>
              <a:rPr lang="en-US" sz="1725" dirty="0">
                <a:ea typeface="ＭＳ Ｐゴシック" charset="0"/>
              </a:rPr>
              <a:t>(A,B), stack(B,C))</a:t>
            </a:r>
          </a:p>
          <a:p>
            <a:pPr lvl="1"/>
            <a:r>
              <a:rPr lang="en-US" sz="1725" dirty="0">
                <a:ea typeface="ＭＳ Ｐゴシック" charset="0"/>
              </a:rPr>
              <a:t>Solving on(B,C) first will be undone when solving on(A,B)</a:t>
            </a:r>
          </a:p>
          <a:p>
            <a:r>
              <a:rPr lang="en-US" sz="1950" dirty="0">
                <a:ea typeface="ＭＳ Ｐゴシック" charset="0"/>
                <a:cs typeface="ＭＳ Ｐゴシック" charset="0"/>
              </a:rPr>
              <a:t>Classic STRIPS couldn’</a:t>
            </a:r>
            <a:r>
              <a:rPr lang="en-US" altLang="ja-JP" sz="1950" dirty="0">
                <a:ea typeface="ＭＳ Ｐゴシック" charset="0"/>
                <a:cs typeface="ＭＳ Ｐゴシック" charset="0"/>
              </a:rPr>
              <a:t>t handle this, although minor modifications can get it to do simple cases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grpSp>
        <p:nvGrpSpPr>
          <p:cNvPr id="86019" name="Group 19"/>
          <p:cNvGrpSpPr>
            <a:grpSpLocks/>
          </p:cNvGrpSpPr>
          <p:nvPr/>
        </p:nvGrpSpPr>
        <p:grpSpPr bwMode="auto">
          <a:xfrm>
            <a:off x="1543050" y="3543300"/>
            <a:ext cx="2686050" cy="1200150"/>
            <a:chOff x="432" y="3120"/>
            <a:chExt cx="2256" cy="1008"/>
          </a:xfrm>
        </p:grpSpPr>
        <p:sp>
          <p:nvSpPr>
            <p:cNvPr id="86031" name="Rectangle 5"/>
            <p:cNvSpPr>
              <a:spLocks noChangeArrowheads="1"/>
            </p:cNvSpPr>
            <p:nvPr/>
          </p:nvSpPr>
          <p:spPr bwMode="auto">
            <a:xfrm>
              <a:off x="432" y="4032"/>
              <a:ext cx="225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  <p:sp>
          <p:nvSpPr>
            <p:cNvPr id="86032" name="Rectangle 6"/>
            <p:cNvSpPr>
              <a:spLocks noChangeArrowheads="1"/>
            </p:cNvSpPr>
            <p:nvPr/>
          </p:nvSpPr>
          <p:spPr bwMode="auto">
            <a:xfrm>
              <a:off x="720" y="379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A</a:t>
              </a:r>
            </a:p>
          </p:txBody>
        </p:sp>
        <p:sp>
          <p:nvSpPr>
            <p:cNvPr id="86033" name="Rectangle 7"/>
            <p:cNvSpPr>
              <a:spLocks noChangeArrowheads="1"/>
            </p:cNvSpPr>
            <p:nvPr/>
          </p:nvSpPr>
          <p:spPr bwMode="auto">
            <a:xfrm>
              <a:off x="2112" y="3792"/>
              <a:ext cx="24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B</a:t>
              </a:r>
            </a:p>
          </p:txBody>
        </p:sp>
        <p:sp>
          <p:nvSpPr>
            <p:cNvPr id="86034" name="Rectangle 8"/>
            <p:cNvSpPr>
              <a:spLocks noChangeArrowheads="1"/>
            </p:cNvSpPr>
            <p:nvPr/>
          </p:nvSpPr>
          <p:spPr bwMode="auto">
            <a:xfrm>
              <a:off x="720" y="355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C</a:t>
              </a:r>
            </a:p>
          </p:txBody>
        </p:sp>
        <p:grpSp>
          <p:nvGrpSpPr>
            <p:cNvPr id="86035" name="Group 9"/>
            <p:cNvGrpSpPr>
              <a:grpSpLocks/>
            </p:cNvGrpSpPr>
            <p:nvPr/>
          </p:nvGrpSpPr>
          <p:grpSpPr bwMode="auto">
            <a:xfrm>
              <a:off x="1104" y="3120"/>
              <a:ext cx="360" cy="627"/>
              <a:chOff x="3912" y="1872"/>
              <a:chExt cx="360" cy="627"/>
            </a:xfrm>
          </p:grpSpPr>
          <p:sp>
            <p:nvSpPr>
              <p:cNvPr id="86036" name="AutoShape 10"/>
              <p:cNvSpPr>
                <a:spLocks/>
              </p:cNvSpPr>
              <p:nvPr/>
            </p:nvSpPr>
            <p:spPr bwMode="auto">
              <a:xfrm rot="16200000" flipV="1">
                <a:off x="3934" y="2162"/>
                <a:ext cx="315" cy="360"/>
              </a:xfrm>
              <a:prstGeom prst="rightBracket">
                <a:avLst>
                  <a:gd name="adj" fmla="val 9524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  <p:sp>
            <p:nvSpPr>
              <p:cNvPr id="86037" name="Line 11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</p:grpSp>
      </p:grpSp>
      <p:sp>
        <p:nvSpPr>
          <p:cNvPr id="86020" name="Text Box 21"/>
          <p:cNvSpPr txBox="1">
            <a:spLocks noChangeArrowheads="1"/>
          </p:cNvSpPr>
          <p:nvPr/>
        </p:nvSpPr>
        <p:spPr bwMode="auto">
          <a:xfrm>
            <a:off x="2331244" y="4774406"/>
            <a:ext cx="12230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Calibri" charset="0"/>
              </a:rPr>
              <a:t>Initial state</a:t>
            </a:r>
          </a:p>
        </p:txBody>
      </p:sp>
      <p:grpSp>
        <p:nvGrpSpPr>
          <p:cNvPr id="86021" name="Group 1"/>
          <p:cNvGrpSpPr>
            <a:grpSpLocks/>
          </p:cNvGrpSpPr>
          <p:nvPr/>
        </p:nvGrpSpPr>
        <p:grpSpPr bwMode="auto">
          <a:xfrm>
            <a:off x="4800600" y="3543299"/>
            <a:ext cx="2686050" cy="1569482"/>
            <a:chOff x="4876800" y="4724400"/>
            <a:chExt cx="3581400" cy="2092643"/>
          </a:xfrm>
        </p:grpSpPr>
        <p:grpSp>
          <p:nvGrpSpPr>
            <p:cNvPr id="86022" name="Group 23"/>
            <p:cNvGrpSpPr>
              <a:grpSpLocks/>
            </p:cNvGrpSpPr>
            <p:nvPr/>
          </p:nvGrpSpPr>
          <p:grpSpPr bwMode="auto">
            <a:xfrm>
              <a:off x="4876800" y="4724400"/>
              <a:ext cx="3581400" cy="1600200"/>
              <a:chOff x="3072" y="2928"/>
              <a:chExt cx="2256" cy="1008"/>
            </a:xfrm>
          </p:grpSpPr>
          <p:sp>
            <p:nvSpPr>
              <p:cNvPr id="86024" name="Rectangle 12"/>
              <p:cNvSpPr>
                <a:spLocks noChangeArrowheads="1"/>
              </p:cNvSpPr>
              <p:nvPr/>
            </p:nvSpPr>
            <p:spPr bwMode="auto">
              <a:xfrm>
                <a:off x="3072" y="3840"/>
                <a:ext cx="225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  <p:sp>
            <p:nvSpPr>
              <p:cNvPr id="86025" name="Rectangle 13"/>
              <p:cNvSpPr>
                <a:spLocks noChangeArrowheads="1"/>
              </p:cNvSpPr>
              <p:nvPr/>
            </p:nvSpPr>
            <p:spPr bwMode="auto">
              <a:xfrm>
                <a:off x="4704" y="31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350" dirty="0">
                    <a:latin typeface="Calibri" charset="0"/>
                  </a:rPr>
                  <a:t>A</a:t>
                </a:r>
              </a:p>
            </p:txBody>
          </p:sp>
          <p:sp>
            <p:nvSpPr>
              <p:cNvPr id="86026" name="Rectangle 14"/>
              <p:cNvSpPr>
                <a:spLocks noChangeArrowheads="1"/>
              </p:cNvSpPr>
              <p:nvPr/>
            </p:nvSpPr>
            <p:spPr bwMode="auto">
              <a:xfrm>
                <a:off x="4704" y="3360"/>
                <a:ext cx="240" cy="24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350" dirty="0">
                    <a:latin typeface="Calibri" charset="0"/>
                  </a:rPr>
                  <a:t>B</a:t>
                </a:r>
              </a:p>
            </p:txBody>
          </p:sp>
          <p:sp>
            <p:nvSpPr>
              <p:cNvPr id="86027" name="Rectangle 15"/>
              <p:cNvSpPr>
                <a:spLocks noChangeArrowheads="1"/>
              </p:cNvSpPr>
              <p:nvPr/>
            </p:nvSpPr>
            <p:spPr bwMode="auto">
              <a:xfrm>
                <a:off x="4704" y="3600"/>
                <a:ext cx="24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350" dirty="0">
                    <a:latin typeface="Calibri" charset="0"/>
                  </a:rPr>
                  <a:t>C</a:t>
                </a:r>
              </a:p>
            </p:txBody>
          </p:sp>
          <p:grpSp>
            <p:nvGrpSpPr>
              <p:cNvPr id="86028" name="Group 16"/>
              <p:cNvGrpSpPr>
                <a:grpSpLocks/>
              </p:cNvGrpSpPr>
              <p:nvPr/>
            </p:nvGrpSpPr>
            <p:grpSpPr bwMode="auto">
              <a:xfrm>
                <a:off x="3744" y="2928"/>
                <a:ext cx="360" cy="627"/>
                <a:chOff x="3912" y="1872"/>
                <a:chExt cx="360" cy="627"/>
              </a:xfrm>
            </p:grpSpPr>
            <p:sp>
              <p:nvSpPr>
                <p:cNvPr id="86029" name="AutoShape 17"/>
                <p:cNvSpPr>
                  <a:spLocks/>
                </p:cNvSpPr>
                <p:nvPr/>
              </p:nvSpPr>
              <p:spPr bwMode="auto">
                <a:xfrm rot="16200000" flipV="1">
                  <a:off x="3934" y="2162"/>
                  <a:ext cx="315" cy="360"/>
                </a:xfrm>
                <a:prstGeom prst="rightBracket">
                  <a:avLst>
                    <a:gd name="adj" fmla="val 9524"/>
                  </a:avLst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 dirty="0">
                    <a:latin typeface="Calibri" charset="0"/>
                  </a:endParaRPr>
                </a:p>
              </p:txBody>
            </p:sp>
            <p:sp>
              <p:nvSpPr>
                <p:cNvPr id="86030" name="Line 18"/>
                <p:cNvSpPr>
                  <a:spLocks noChangeShapeType="1"/>
                </p:cNvSpPr>
                <p:nvPr/>
              </p:nvSpPr>
              <p:spPr bwMode="auto">
                <a:xfrm>
                  <a:off x="4080" y="1872"/>
                  <a:ext cx="0" cy="288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 dirty="0">
                    <a:latin typeface="Calibri" charset="0"/>
                  </a:endParaRPr>
                </a:p>
              </p:txBody>
            </p:sp>
          </p:grpSp>
        </p:grpSp>
        <p:sp>
          <p:nvSpPr>
            <p:cNvPr id="86023" name="Text Box 22"/>
            <p:cNvSpPr txBox="1">
              <a:spLocks noChangeArrowheads="1"/>
            </p:cNvSpPr>
            <p:nvPr/>
          </p:nvSpPr>
          <p:spPr bwMode="auto">
            <a:xfrm>
              <a:off x="6019800" y="6324600"/>
              <a:ext cx="15046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Calibri" charset="0"/>
                </a:rPr>
                <a:t>Goal state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514350"/>
            <a:ext cx="5829300" cy="3086100"/>
          </a:xfrm>
        </p:spPr>
        <p:txBody>
          <a:bodyPr/>
          <a:lstStyle/>
          <a:p>
            <a:pPr>
              <a:defRPr/>
            </a:pPr>
            <a:r>
              <a:rPr lang="en-US" sz="5400" dirty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  <a:cs typeface="ＭＳ Ｐゴシック" charset="0"/>
              </a:rPr>
              <a:t>PDDL</a:t>
            </a:r>
            <a:endParaRPr lang="en-US" sz="540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1536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800350"/>
            <a:ext cx="48577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2173671" y="581354"/>
            <a:ext cx="5257800" cy="857250"/>
          </a:xfrm>
        </p:spPr>
        <p:txBody>
          <a:bodyPr/>
          <a:lstStyle/>
          <a:p>
            <a:pPr algn="l"/>
            <a:r>
              <a:rPr lang="en-GB" sz="3300" dirty="0">
                <a:latin typeface="Calibri"/>
                <a:ea typeface="ＭＳ Ｐゴシック" charset="0"/>
                <a:cs typeface="Calibri"/>
              </a:rPr>
              <a:t>PDDL</a:t>
            </a:r>
            <a:endParaRPr lang="en-US" sz="33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430721" y="1895805"/>
            <a:ext cx="6172200" cy="3054567"/>
          </a:xfrm>
        </p:spPr>
        <p:txBody>
          <a:bodyPr/>
          <a:lstStyle/>
          <a:p>
            <a:r>
              <a:rPr lang="en-GB" sz="2400" b="1" dirty="0">
                <a:latin typeface="Calibri"/>
                <a:ea typeface="ＭＳ Ｐゴシック" charset="0"/>
                <a:cs typeface="Calibri"/>
                <a:hlinkClick r:id="rId3"/>
              </a:rPr>
              <a:t>Planning Domain Description Language</a:t>
            </a:r>
            <a:endParaRPr lang="en-GB" sz="2400" b="1" dirty="0">
              <a:latin typeface="Calibri"/>
              <a:ea typeface="ＭＳ Ｐゴシック" charset="0"/>
              <a:cs typeface="Calibri"/>
            </a:endParaRPr>
          </a:p>
          <a:p>
            <a:r>
              <a:rPr lang="en-GB" sz="2400" dirty="0">
                <a:latin typeface="Calibri"/>
                <a:ea typeface="ＭＳ Ｐゴシック" charset="0"/>
                <a:cs typeface="Calibri"/>
              </a:rPr>
              <a:t>Based on STRIPS with various extensions</a:t>
            </a:r>
            <a:endParaRPr lang="en-US" sz="2400" dirty="0">
              <a:latin typeface="Calibri"/>
              <a:ea typeface="ＭＳ Ｐゴシック" charset="0"/>
              <a:cs typeface="Calibri"/>
            </a:endParaRPr>
          </a:p>
          <a:p>
            <a:r>
              <a:rPr lang="en-GB" sz="2400" dirty="0">
                <a:ea typeface="ＭＳ Ｐゴシック" charset="0"/>
                <a:cs typeface="Calibri"/>
              </a:rPr>
              <a:t>First</a:t>
            </a:r>
            <a:r>
              <a:rPr lang="en-GB" sz="2400" dirty="0">
                <a:latin typeface="Calibri"/>
                <a:ea typeface="ＭＳ Ｐゴシック" charset="0"/>
                <a:cs typeface="Calibri"/>
              </a:rPr>
              <a:t> defined by Drew McDermott (Yale) </a:t>
            </a:r>
            <a:r>
              <a:rPr lang="en-GB" sz="2400" dirty="0">
                <a:ea typeface="ＭＳ Ｐゴシック" charset="0"/>
                <a:cs typeface="Calibri"/>
              </a:rPr>
              <a:t>et al.</a:t>
            </a:r>
          </a:p>
          <a:p>
            <a:pPr lvl="1"/>
            <a:r>
              <a:rPr lang="en-GB" sz="2100" dirty="0">
                <a:latin typeface="Calibri"/>
                <a:ea typeface="ＭＳ Ｐゴシック" charset="0"/>
                <a:cs typeface="Calibri"/>
              </a:rPr>
              <a:t>Classic spec: </a:t>
            </a:r>
            <a:r>
              <a:rPr lang="en-GB" sz="2100" dirty="0">
                <a:latin typeface="Calibri"/>
                <a:ea typeface="ＭＳ Ｐゴシック" charset="0"/>
                <a:cs typeface="Calibri"/>
                <a:hlinkClick r:id="rId4"/>
              </a:rPr>
              <a:t>PDDL 1.2</a:t>
            </a:r>
            <a:r>
              <a:rPr lang="en-GB" sz="2100" dirty="0">
                <a:latin typeface="Calibri"/>
                <a:ea typeface="ＭＳ Ｐゴシック" charset="0"/>
                <a:cs typeface="Calibri"/>
              </a:rPr>
              <a:t>; good </a:t>
            </a:r>
            <a:r>
              <a:rPr lang="en-GB" sz="2100" dirty="0">
                <a:latin typeface="Calibri"/>
                <a:ea typeface="ＭＳ Ｐゴシック" charset="0"/>
                <a:cs typeface="Calibri"/>
                <a:hlinkClick r:id="rId5"/>
              </a:rPr>
              <a:t>reference guide</a:t>
            </a:r>
            <a:endParaRPr lang="en-GB" sz="2100" dirty="0">
              <a:latin typeface="Calibri"/>
              <a:ea typeface="ＭＳ Ｐゴシック" charset="0"/>
              <a:cs typeface="Calibri"/>
            </a:endParaRPr>
          </a:p>
          <a:p>
            <a:r>
              <a:rPr lang="en-GB" sz="2400" dirty="0">
                <a:latin typeface="Calibri"/>
                <a:ea typeface="ＭＳ Ｐゴシック" charset="0"/>
                <a:cs typeface="Calibri"/>
              </a:rPr>
              <a:t>Used in biennial </a:t>
            </a:r>
            <a:r>
              <a:rPr lang="en-GB" sz="2400" dirty="0">
                <a:latin typeface="Calibri"/>
                <a:ea typeface="ＭＳ Ｐゴシック" charset="0"/>
                <a:cs typeface="Calibri"/>
                <a:hlinkClick r:id="rId6"/>
              </a:rPr>
              <a:t>International Planning Competition 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(IPC) series (1998-2020)</a:t>
            </a:r>
          </a:p>
          <a:p>
            <a:r>
              <a:rPr lang="en-US" sz="2400" dirty="0">
                <a:latin typeface="Calibri"/>
                <a:ea typeface="ＭＳ Ｐゴシック" charset="0"/>
                <a:cs typeface="Calibri"/>
              </a:rPr>
              <a:t>Many planners use it as a standard input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521" y="581354"/>
            <a:ext cx="3028950" cy="104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03143" y="482820"/>
            <a:ext cx="5829300" cy="8572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PDDL Representation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16800" y="1426780"/>
            <a:ext cx="8001986" cy="3318641"/>
          </a:xfrm>
        </p:spPr>
        <p:txBody>
          <a:bodyPr>
            <a:normAutofit/>
          </a:bodyPr>
          <a:lstStyle/>
          <a:p>
            <a:r>
              <a:rPr lang="en-GB" sz="2400" dirty="0">
                <a:ea typeface="ＭＳ Ｐゴシック" charset="0"/>
                <a:cs typeface="Calibri"/>
              </a:rPr>
              <a:t>T</a:t>
            </a:r>
            <a:r>
              <a:rPr lang="en-GB" sz="2400" dirty="0">
                <a:latin typeface="Calibri"/>
                <a:ea typeface="ＭＳ Ｐゴシック" charset="0"/>
                <a:cs typeface="Calibri"/>
              </a:rPr>
              <a:t>ask specified via two files: </a:t>
            </a:r>
            <a:r>
              <a:rPr lang="en-GB" sz="2400" b="1" dirty="0">
                <a:latin typeface="Calibri"/>
                <a:ea typeface="ＭＳ Ｐゴシック" charset="0"/>
                <a:cs typeface="Calibri"/>
              </a:rPr>
              <a:t>domain file </a:t>
            </a:r>
            <a:r>
              <a:rPr lang="en-GB" sz="2400" dirty="0">
                <a:latin typeface="Calibri"/>
                <a:ea typeface="ＭＳ Ｐゴシック" charset="0"/>
                <a:cs typeface="Calibri"/>
              </a:rPr>
              <a:t>and </a:t>
            </a:r>
            <a:r>
              <a:rPr lang="en-US" sz="2400" b="1" dirty="0">
                <a:latin typeface="Calibri"/>
                <a:ea typeface="ＭＳ Ｐゴシック" charset="0"/>
                <a:cs typeface="Calibri"/>
              </a:rPr>
              <a:t>problem file</a:t>
            </a:r>
          </a:p>
          <a:p>
            <a:pPr lvl="1"/>
            <a:r>
              <a:rPr lang="en-US" sz="2100" dirty="0">
                <a:ea typeface="ＭＳ Ｐゴシック" charset="0"/>
                <a:cs typeface="Calibri"/>
              </a:rPr>
              <a:t>Both use a logic-oriented notation with Lisp syntax</a:t>
            </a:r>
            <a:endParaRPr lang="en-US" sz="2100" dirty="0">
              <a:latin typeface="Calibri"/>
              <a:ea typeface="ＭＳ Ｐゴシック" charset="0"/>
              <a:cs typeface="Calibri"/>
            </a:endParaRPr>
          </a:p>
          <a:p>
            <a:r>
              <a:rPr lang="en-GB" sz="2400" b="1" dirty="0">
                <a:latin typeface="Calibri"/>
                <a:ea typeface="ＭＳ Ｐゴシック" charset="0"/>
                <a:cs typeface="Calibri"/>
              </a:rPr>
              <a:t>Domain file </a:t>
            </a:r>
            <a:r>
              <a:rPr lang="en-GB" sz="2400" dirty="0">
                <a:ea typeface="ＭＳ Ｐゴシック" charset="0"/>
                <a:cs typeface="Calibri"/>
              </a:rPr>
              <a:t>defines</a:t>
            </a:r>
            <a:r>
              <a:rPr lang="en-GB" sz="2400" dirty="0">
                <a:latin typeface="Calibri"/>
                <a:ea typeface="ＭＳ Ｐゴシック" charset="0"/>
                <a:cs typeface="Calibri"/>
              </a:rPr>
              <a:t> a domain </a:t>
            </a:r>
            <a:r>
              <a:rPr lang="en-GB" sz="2400" dirty="0">
                <a:ea typeface="ＭＳ Ｐゴシック" charset="0"/>
                <a:cs typeface="Calibri"/>
              </a:rPr>
              <a:t>via </a:t>
            </a:r>
            <a:r>
              <a:rPr lang="en-GB" sz="2400" i="1" dirty="0">
                <a:ea typeface="ＭＳ Ｐゴシック" charset="0"/>
                <a:cs typeface="Calibri"/>
              </a:rPr>
              <a:t>requirements</a:t>
            </a:r>
            <a:r>
              <a:rPr lang="en-GB" sz="2400" dirty="0">
                <a:ea typeface="ＭＳ Ｐゴシック" charset="0"/>
                <a:cs typeface="Calibri"/>
              </a:rPr>
              <a:t>, </a:t>
            </a:r>
            <a:r>
              <a:rPr lang="en-GB" sz="2400" dirty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GB" sz="2400" i="1" dirty="0">
                <a:latin typeface="Calibri"/>
                <a:ea typeface="ＭＳ Ｐゴシック" charset="0"/>
                <a:cs typeface="Calibri"/>
              </a:rPr>
              <a:t>predicates</a:t>
            </a:r>
            <a:r>
              <a:rPr lang="en-GB" sz="2400" dirty="0">
                <a:latin typeface="Calibri"/>
                <a:ea typeface="ＭＳ Ｐゴシック" charset="0"/>
                <a:cs typeface="Calibri"/>
              </a:rPr>
              <a:t>, </a:t>
            </a:r>
            <a:r>
              <a:rPr lang="en-GB" sz="2400" i="1" dirty="0">
                <a:latin typeface="Calibri"/>
                <a:ea typeface="ＭＳ Ｐゴシック" charset="0"/>
                <a:cs typeface="Calibri"/>
              </a:rPr>
              <a:t>constants</a:t>
            </a:r>
            <a:r>
              <a:rPr lang="en-GB" sz="2400" dirty="0">
                <a:latin typeface="Calibri"/>
                <a:ea typeface="ＭＳ Ｐゴシック" charset="0"/>
                <a:cs typeface="Calibri"/>
              </a:rPr>
              <a:t>, and </a:t>
            </a:r>
            <a:r>
              <a:rPr lang="en-GB" sz="2400" i="1" dirty="0">
                <a:latin typeface="Calibri"/>
                <a:ea typeface="ＭＳ Ｐゴシック" charset="0"/>
                <a:cs typeface="Calibri"/>
              </a:rPr>
              <a:t>actions</a:t>
            </a:r>
          </a:p>
          <a:p>
            <a:pPr lvl="1"/>
            <a:r>
              <a:rPr lang="en-GB" sz="2100" dirty="0">
                <a:latin typeface="Calibri"/>
                <a:ea typeface="ＭＳ Ｐゴシック" charset="0"/>
                <a:cs typeface="Calibri"/>
              </a:rPr>
              <a:t> U</a:t>
            </a:r>
            <a:r>
              <a:rPr lang="en-GB" sz="2100" dirty="0">
                <a:ea typeface="ＭＳ Ｐゴシック" charset="0"/>
                <a:cs typeface="Calibri"/>
              </a:rPr>
              <a:t>sed for many </a:t>
            </a:r>
            <a:r>
              <a:rPr lang="en-GB" sz="2100" dirty="0">
                <a:latin typeface="Calibri"/>
                <a:ea typeface="ＭＳ Ｐゴシック" charset="0"/>
                <a:cs typeface="Calibri"/>
              </a:rPr>
              <a:t>different problem files</a:t>
            </a:r>
          </a:p>
          <a:p>
            <a:r>
              <a:rPr lang="en-GB" sz="2400" b="1" dirty="0">
                <a:ea typeface="ＭＳ Ｐゴシック" charset="0"/>
                <a:cs typeface="Calibri"/>
              </a:rPr>
              <a:t>Problem file: </a:t>
            </a:r>
            <a:r>
              <a:rPr lang="en-GB" sz="2400" dirty="0">
                <a:ea typeface="ＭＳ Ｐゴシック" charset="0"/>
                <a:cs typeface="Calibri"/>
              </a:rPr>
              <a:t>defines problem by describing its </a:t>
            </a:r>
            <a:r>
              <a:rPr lang="en-GB" sz="2400" i="1" dirty="0">
                <a:ea typeface="ＭＳ Ｐゴシック" charset="0"/>
                <a:cs typeface="Calibri"/>
              </a:rPr>
              <a:t>domain</a:t>
            </a:r>
            <a:r>
              <a:rPr lang="en-GB" sz="2400" dirty="0">
                <a:ea typeface="ＭＳ Ｐゴシック" charset="0"/>
                <a:cs typeface="Calibri"/>
              </a:rPr>
              <a:t>, </a:t>
            </a:r>
            <a:r>
              <a:rPr lang="en-GB" sz="2400" i="1" dirty="0">
                <a:ea typeface="ＭＳ Ｐゴシック" charset="0"/>
                <a:cs typeface="Calibri"/>
              </a:rPr>
              <a:t>objects</a:t>
            </a:r>
            <a:r>
              <a:rPr lang="en-GB" sz="2400" dirty="0">
                <a:ea typeface="ＭＳ Ｐゴシック" charset="0"/>
                <a:cs typeface="Calibri"/>
              </a:rPr>
              <a:t>, </a:t>
            </a:r>
            <a:r>
              <a:rPr lang="en-GB" sz="2400" i="1" dirty="0">
                <a:ea typeface="ＭＳ Ｐゴシック" charset="0"/>
                <a:cs typeface="Calibri"/>
              </a:rPr>
              <a:t>initial state</a:t>
            </a:r>
            <a:r>
              <a:rPr lang="en-GB" sz="2400" dirty="0">
                <a:ea typeface="ＭＳ Ｐゴシック" charset="0"/>
                <a:cs typeface="Calibri"/>
              </a:rPr>
              <a:t> and </a:t>
            </a:r>
            <a:r>
              <a:rPr lang="en-US" sz="2400" i="1" dirty="0">
                <a:ea typeface="ＭＳ Ｐゴシック" charset="0"/>
                <a:cs typeface="Calibri"/>
              </a:rPr>
              <a:t>goal state</a:t>
            </a:r>
          </a:p>
          <a:p>
            <a:r>
              <a:rPr lang="en-US" sz="2400" b="1" dirty="0">
                <a:ea typeface="ＭＳ Ｐゴシック" charset="0"/>
                <a:cs typeface="Calibri"/>
              </a:rPr>
              <a:t>Planner: </a:t>
            </a:r>
            <a:r>
              <a:rPr lang="en-US" sz="2400" dirty="0">
                <a:ea typeface="ＭＳ Ｐゴシック" charset="0"/>
                <a:cs typeface="Calibri"/>
              </a:rPr>
              <a:t>takes a domain and a problem and produces a plan</a:t>
            </a:r>
            <a:endParaRPr lang="en-US" sz="2400" b="1" dirty="0">
              <a:ea typeface="ＭＳ Ｐゴシック" charset="0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617" y="971550"/>
            <a:ext cx="1228725" cy="1228725"/>
          </a:xfrm>
          <a:prstGeom prst="rect">
            <a:avLst/>
          </a:prstGeom>
        </p:spPr>
      </p:pic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177487" y="542925"/>
            <a:ext cx="6753553" cy="428625"/>
          </a:xfrm>
        </p:spPr>
        <p:txBody>
          <a:bodyPr>
            <a:normAutofit fontScale="90000"/>
          </a:bodyPr>
          <a:lstStyle/>
          <a:p>
            <a:r>
              <a:rPr lang="en-GB" sz="2800" dirty="0">
                <a:latin typeface="Calibri"/>
                <a:ea typeface="ＭＳ Ｐゴシック" charset="0"/>
                <a:cs typeface="Calibri"/>
              </a:rPr>
              <a:t>Blocks Word Domain File</a:t>
            </a:r>
            <a:endParaRPr lang="en-US" sz="28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466193" y="1135116"/>
            <a:ext cx="5383923" cy="376796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sz="1950" dirty="0">
                <a:latin typeface="Calibri"/>
                <a:ea typeface="ＭＳ Ｐゴシック" charset="0"/>
                <a:cs typeface="Calibri"/>
              </a:rPr>
              <a:t>(define (</a:t>
            </a:r>
            <a:r>
              <a:rPr lang="en-US" sz="1950" b="1" dirty="0">
                <a:latin typeface="Calibri"/>
                <a:ea typeface="ＭＳ Ｐゴシック" charset="0"/>
                <a:cs typeface="Calibri"/>
              </a:rPr>
              <a:t>domain</a:t>
            </a:r>
            <a:r>
              <a:rPr lang="en-US" sz="1950" dirty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1950" dirty="0">
                <a:ea typeface="ＭＳ Ｐゴシック" charset="0"/>
                <a:cs typeface="Calibri"/>
              </a:rPr>
              <a:t>BW</a:t>
            </a:r>
            <a:r>
              <a:rPr lang="en-US" sz="1950" dirty="0">
                <a:latin typeface="Calibri"/>
                <a:ea typeface="ＭＳ Ｐゴシック" charset="0"/>
                <a:cs typeface="Calibri"/>
              </a:rPr>
              <a:t>)</a:t>
            </a:r>
          </a:p>
          <a:p>
            <a:pPr>
              <a:buFontTx/>
              <a:buNone/>
            </a:pPr>
            <a:r>
              <a:rPr lang="en-US" sz="1950" dirty="0">
                <a:latin typeface="Calibri"/>
                <a:ea typeface="ＭＳ Ｐゴシック" charset="0"/>
                <a:cs typeface="Calibri"/>
              </a:rPr>
              <a:t>  (</a:t>
            </a:r>
            <a:r>
              <a:rPr lang="en-US" sz="1950" b="1" dirty="0">
                <a:latin typeface="Calibri"/>
                <a:ea typeface="ＭＳ Ｐゴシック" charset="0"/>
                <a:cs typeface="Calibri"/>
              </a:rPr>
              <a:t>:requirements </a:t>
            </a:r>
            <a:r>
              <a:rPr lang="en-US" sz="1950" dirty="0">
                <a:latin typeface="Calibri"/>
                <a:ea typeface="ＭＳ Ｐゴシック" charset="0"/>
                <a:cs typeface="Calibri"/>
              </a:rPr>
              <a:t>:strips)</a:t>
            </a:r>
          </a:p>
          <a:p>
            <a:pPr>
              <a:buFontTx/>
              <a:buNone/>
            </a:pPr>
            <a:r>
              <a:rPr lang="en-US" sz="1950" dirty="0">
                <a:latin typeface="Calibri"/>
                <a:ea typeface="ＭＳ Ｐゴシック" charset="0"/>
                <a:cs typeface="Calibri"/>
              </a:rPr>
              <a:t>  (</a:t>
            </a:r>
            <a:r>
              <a:rPr lang="en-US" sz="1950" b="1" dirty="0">
                <a:latin typeface="Calibri"/>
                <a:ea typeface="ＭＳ Ｐゴシック" charset="0"/>
                <a:cs typeface="Calibri"/>
              </a:rPr>
              <a:t>:constants </a:t>
            </a:r>
            <a:r>
              <a:rPr lang="en-US" sz="1950" dirty="0">
                <a:latin typeface="Calibri"/>
                <a:ea typeface="ＭＳ Ｐゴシック" charset="0"/>
                <a:cs typeface="Calibri"/>
              </a:rPr>
              <a:t>red green blue yellow small large)</a:t>
            </a:r>
          </a:p>
          <a:p>
            <a:pPr>
              <a:buFontTx/>
              <a:buNone/>
            </a:pPr>
            <a:r>
              <a:rPr lang="en-US" sz="1950" dirty="0">
                <a:latin typeface="Calibri"/>
                <a:ea typeface="ＭＳ Ｐゴシック" charset="0"/>
                <a:cs typeface="Calibri"/>
              </a:rPr>
              <a:t>  (</a:t>
            </a:r>
            <a:r>
              <a:rPr lang="en-US" sz="1950" b="1" dirty="0">
                <a:latin typeface="Calibri"/>
                <a:ea typeface="ＭＳ Ｐゴシック" charset="0"/>
                <a:cs typeface="Calibri"/>
              </a:rPr>
              <a:t>:predicates </a:t>
            </a:r>
            <a:r>
              <a:rPr lang="en-US" sz="1950" dirty="0">
                <a:latin typeface="Calibri"/>
                <a:ea typeface="ＭＳ Ｐゴシック" charset="0"/>
                <a:cs typeface="Calibri"/>
              </a:rPr>
              <a:t>(on ?x ?y) (on-table ?x) (color  ?x ?y) </a:t>
            </a:r>
            <a:r>
              <a:rPr lang="is-IS" sz="1950" dirty="0">
                <a:latin typeface="Calibri"/>
                <a:ea typeface="ＭＳ Ｐゴシック" charset="0"/>
                <a:cs typeface="Calibri"/>
              </a:rPr>
              <a:t>… (clear ?x))</a:t>
            </a:r>
          </a:p>
          <a:p>
            <a:pPr>
              <a:buFontTx/>
              <a:buNone/>
            </a:pPr>
            <a:r>
              <a:rPr lang="is-IS" sz="1950" dirty="0">
                <a:latin typeface="Calibri"/>
                <a:ea typeface="ＭＳ Ｐゴシック" charset="0"/>
                <a:cs typeface="Calibri"/>
              </a:rPr>
              <a:t>  </a:t>
            </a:r>
            <a:r>
              <a:rPr lang="en-US" sz="1950" dirty="0">
                <a:latin typeface="Calibri"/>
                <a:ea typeface="ＭＳ Ｐゴシック" charset="0"/>
                <a:cs typeface="Calibri"/>
              </a:rPr>
              <a:t>(</a:t>
            </a:r>
            <a:r>
              <a:rPr lang="en-US" sz="1950" b="1" dirty="0">
                <a:latin typeface="Calibri"/>
                <a:ea typeface="ＭＳ Ｐゴシック" charset="0"/>
                <a:cs typeface="Calibri"/>
              </a:rPr>
              <a:t>:action </a:t>
            </a:r>
            <a:r>
              <a:rPr lang="en-US" sz="1950" dirty="0">
                <a:latin typeface="Calibri"/>
                <a:ea typeface="ＭＳ Ｐゴシック" charset="0"/>
                <a:cs typeface="Calibri"/>
              </a:rPr>
              <a:t>pick-up</a:t>
            </a:r>
          </a:p>
          <a:p>
            <a:pPr>
              <a:buFontTx/>
              <a:buNone/>
            </a:pPr>
            <a:r>
              <a:rPr lang="en-US" sz="1950" dirty="0">
                <a:latin typeface="Calibri"/>
                <a:ea typeface="ＭＳ Ｐゴシック" charset="0"/>
                <a:cs typeface="Calibri"/>
              </a:rPr>
              <a:t>      </a:t>
            </a:r>
            <a:r>
              <a:rPr lang="en-US" sz="1950" b="1" dirty="0">
                <a:latin typeface="Calibri"/>
                <a:ea typeface="ＭＳ Ｐゴシック" charset="0"/>
                <a:cs typeface="Calibri"/>
              </a:rPr>
              <a:t>:parameters </a:t>
            </a:r>
            <a:r>
              <a:rPr lang="en-US" sz="1950" dirty="0">
                <a:latin typeface="Calibri"/>
                <a:ea typeface="ＭＳ Ｐゴシック" charset="0"/>
                <a:cs typeface="Calibri"/>
              </a:rPr>
              <a:t>(?obj1)</a:t>
            </a:r>
          </a:p>
          <a:p>
            <a:pPr>
              <a:buFontTx/>
              <a:buNone/>
            </a:pPr>
            <a:r>
              <a:rPr lang="en-US" sz="1950" dirty="0">
                <a:latin typeface="Calibri"/>
                <a:ea typeface="ＭＳ Ｐゴシック" charset="0"/>
                <a:cs typeface="Calibri"/>
              </a:rPr>
              <a:t>      </a:t>
            </a:r>
            <a:r>
              <a:rPr lang="en-US" sz="1950" b="1" dirty="0">
                <a:latin typeface="Calibri"/>
                <a:ea typeface="ＭＳ Ｐゴシック" charset="0"/>
                <a:cs typeface="Calibri"/>
              </a:rPr>
              <a:t>:precondition </a:t>
            </a:r>
            <a:r>
              <a:rPr lang="en-US" sz="1950" dirty="0">
                <a:latin typeface="Calibri"/>
                <a:ea typeface="ＭＳ Ｐゴシック" charset="0"/>
                <a:cs typeface="Calibri"/>
              </a:rPr>
              <a:t>(and (clear ?obj1) (on-table ?obj1)</a:t>
            </a:r>
            <a:br>
              <a:rPr lang="en-US" sz="1950" dirty="0">
                <a:latin typeface="Calibri"/>
                <a:ea typeface="ＭＳ Ｐゴシック" charset="0"/>
                <a:cs typeface="Calibri"/>
              </a:rPr>
            </a:br>
            <a:r>
              <a:rPr lang="en-US" sz="1950" dirty="0">
                <a:latin typeface="Calibri"/>
                <a:ea typeface="ＭＳ Ｐゴシック" charset="0"/>
                <a:cs typeface="Calibri"/>
              </a:rPr>
              <a:t>                                      (arm-empty))</a:t>
            </a:r>
          </a:p>
          <a:p>
            <a:pPr>
              <a:buFontTx/>
              <a:buNone/>
            </a:pPr>
            <a:r>
              <a:rPr lang="en-US" sz="1950" dirty="0">
                <a:latin typeface="Calibri"/>
                <a:ea typeface="ＭＳ Ｐゴシック" charset="0"/>
                <a:cs typeface="Calibri"/>
              </a:rPr>
              <a:t>      </a:t>
            </a:r>
            <a:r>
              <a:rPr lang="en-US" sz="1950" b="1" dirty="0">
                <a:latin typeface="Calibri"/>
                <a:ea typeface="ＭＳ Ｐゴシック" charset="0"/>
                <a:cs typeface="Calibri"/>
              </a:rPr>
              <a:t>:effect</a:t>
            </a:r>
            <a:r>
              <a:rPr lang="en-US" sz="1950" dirty="0">
                <a:latin typeface="Calibri"/>
                <a:ea typeface="ＭＳ Ｐゴシック" charset="0"/>
                <a:cs typeface="Calibri"/>
              </a:rPr>
              <a:t> (and (not (on-table ?obj1))</a:t>
            </a:r>
          </a:p>
          <a:p>
            <a:pPr>
              <a:buFontTx/>
              <a:buNone/>
            </a:pPr>
            <a:r>
              <a:rPr lang="en-US" sz="1950" dirty="0">
                <a:latin typeface="Calibri"/>
                <a:ea typeface="ＭＳ Ｐゴシック" charset="0"/>
                <a:cs typeface="Calibri"/>
              </a:rPr>
              <a:t>                            (not (clear ?obj1))</a:t>
            </a:r>
          </a:p>
          <a:p>
            <a:pPr>
              <a:buFontTx/>
              <a:buNone/>
            </a:pPr>
            <a:r>
              <a:rPr lang="en-US" sz="1950" dirty="0">
                <a:latin typeface="Calibri"/>
                <a:ea typeface="ＭＳ Ｐゴシック" charset="0"/>
                <a:cs typeface="Calibri"/>
              </a:rPr>
              <a:t>                            (not (arm-empty))</a:t>
            </a:r>
          </a:p>
          <a:p>
            <a:pPr>
              <a:buFontTx/>
              <a:buNone/>
            </a:pPr>
            <a:r>
              <a:rPr lang="en-US" sz="1950" dirty="0">
                <a:latin typeface="Calibri"/>
                <a:ea typeface="ＭＳ Ｐゴシック" charset="0"/>
                <a:cs typeface="Calibri"/>
              </a:rPr>
              <a:t>                            (holding ?obj1)))</a:t>
            </a:r>
          </a:p>
          <a:p>
            <a:pPr>
              <a:buFontTx/>
              <a:buNone/>
            </a:pPr>
            <a:r>
              <a:rPr lang="en-US" sz="1950" dirty="0">
                <a:latin typeface="Calibri"/>
                <a:ea typeface="ＭＳ Ｐゴシック" charset="0"/>
                <a:cs typeface="Calibri"/>
              </a:rPr>
              <a:t>  </a:t>
            </a:r>
            <a:r>
              <a:rPr lang="is-IS" sz="1950" dirty="0">
                <a:latin typeface="Calibri"/>
                <a:ea typeface="ＭＳ Ｐゴシック" charset="0"/>
                <a:cs typeface="Calibri"/>
              </a:rPr>
              <a:t>… more actions ...)</a:t>
            </a:r>
            <a:endParaRPr lang="en-US" sz="1950" dirty="0">
              <a:latin typeface="Calibri"/>
              <a:ea typeface="ＭＳ Ｐゴシック" charset="0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52224" y="583817"/>
            <a:ext cx="5993852" cy="7168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alibri"/>
                <a:ea typeface="ＭＳ Ｐゴシック" charset="0"/>
                <a:cs typeface="Calibri"/>
              </a:rPr>
              <a:t>Blocks Word Problem File</a:t>
            </a:r>
            <a:endParaRPr lang="en-US" sz="32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278593" y="1469642"/>
            <a:ext cx="3446630" cy="31186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450"/>
              </a:spcAft>
              <a:buNone/>
            </a:pPr>
            <a:r>
              <a:rPr lang="en-US" sz="2100" dirty="0">
                <a:latin typeface="Calibri"/>
                <a:ea typeface="ＭＳ Ｐゴシック" charset="0"/>
                <a:cs typeface="Calibri"/>
              </a:rPr>
              <a:t>(define (problem 00)</a:t>
            </a:r>
          </a:p>
          <a:p>
            <a:pPr>
              <a:lnSpc>
                <a:spcPct val="90000"/>
              </a:lnSpc>
              <a:spcAft>
                <a:spcPts val="450"/>
              </a:spcAft>
              <a:buNone/>
            </a:pPr>
            <a:r>
              <a:rPr lang="en-US" sz="2100" dirty="0">
                <a:latin typeface="Calibri"/>
                <a:ea typeface="ＭＳ Ｐゴシック" charset="0"/>
                <a:cs typeface="Calibri"/>
              </a:rPr>
              <a:t>    (</a:t>
            </a:r>
            <a:r>
              <a:rPr lang="en-US" sz="2100" b="1" dirty="0">
                <a:latin typeface="Calibri"/>
                <a:ea typeface="ＭＳ Ｐゴシック" charset="0"/>
                <a:cs typeface="Calibri"/>
              </a:rPr>
              <a:t>:domain </a:t>
            </a:r>
            <a:r>
              <a:rPr lang="en-US" sz="2100" dirty="0">
                <a:ea typeface="ＭＳ Ｐゴシック" charset="0"/>
                <a:cs typeface="Calibri"/>
              </a:rPr>
              <a:t>BW</a:t>
            </a:r>
            <a:r>
              <a:rPr lang="en-US" sz="2100" dirty="0">
                <a:latin typeface="Calibri"/>
                <a:ea typeface="ＭＳ Ｐゴシック" charset="0"/>
                <a:cs typeface="Calibri"/>
              </a:rPr>
              <a:t>)</a:t>
            </a:r>
          </a:p>
          <a:p>
            <a:pPr>
              <a:lnSpc>
                <a:spcPct val="90000"/>
              </a:lnSpc>
              <a:spcAft>
                <a:spcPts val="450"/>
              </a:spcAft>
              <a:buNone/>
            </a:pPr>
            <a:r>
              <a:rPr lang="en-US" sz="2100" dirty="0">
                <a:latin typeface="Calibri"/>
                <a:ea typeface="ＭＳ Ｐゴシック" charset="0"/>
                <a:cs typeface="Calibri"/>
              </a:rPr>
              <a:t>    (</a:t>
            </a:r>
            <a:r>
              <a:rPr lang="en-US" sz="2100" b="1" dirty="0">
                <a:latin typeface="Calibri"/>
                <a:ea typeface="ＭＳ Ｐゴシック" charset="0"/>
                <a:cs typeface="Calibri"/>
              </a:rPr>
              <a:t>:objects </a:t>
            </a:r>
            <a:r>
              <a:rPr lang="en-US" sz="2100" dirty="0">
                <a:latin typeface="Calibri"/>
                <a:ea typeface="ＭＳ Ｐゴシック" charset="0"/>
                <a:cs typeface="Calibri"/>
              </a:rPr>
              <a:t>A B C)</a:t>
            </a:r>
          </a:p>
          <a:p>
            <a:pPr>
              <a:lnSpc>
                <a:spcPct val="90000"/>
              </a:lnSpc>
              <a:spcAft>
                <a:spcPts val="450"/>
              </a:spcAft>
              <a:buNone/>
            </a:pPr>
            <a:r>
              <a:rPr lang="en-US" sz="2100" dirty="0">
                <a:latin typeface="Calibri"/>
                <a:ea typeface="ＭＳ Ｐゴシック" charset="0"/>
                <a:cs typeface="Calibri"/>
              </a:rPr>
              <a:t>    (</a:t>
            </a:r>
            <a:r>
              <a:rPr lang="en-US" sz="2100" b="1" dirty="0">
                <a:latin typeface="Calibri"/>
                <a:ea typeface="ＭＳ Ｐゴシック" charset="0"/>
                <a:cs typeface="Calibri"/>
              </a:rPr>
              <a:t>:</a:t>
            </a:r>
            <a:r>
              <a:rPr lang="en-US" sz="2100" b="1" dirty="0" err="1">
                <a:latin typeface="Calibri"/>
                <a:ea typeface="ＭＳ Ｐゴシック" charset="0"/>
                <a:cs typeface="Calibri"/>
              </a:rPr>
              <a:t>init</a:t>
            </a:r>
            <a:r>
              <a:rPr lang="en-US" sz="2100" b="1" dirty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100" dirty="0">
                <a:latin typeface="Calibri"/>
                <a:ea typeface="ＭＳ Ｐゴシック" charset="0"/>
                <a:cs typeface="Calibri"/>
              </a:rPr>
              <a:t>(arm-empty)</a:t>
            </a:r>
          </a:p>
          <a:p>
            <a:pPr>
              <a:lnSpc>
                <a:spcPct val="90000"/>
              </a:lnSpc>
              <a:spcAft>
                <a:spcPts val="450"/>
              </a:spcAft>
              <a:buNone/>
            </a:pPr>
            <a:r>
              <a:rPr lang="en-US" sz="2100" dirty="0">
                <a:latin typeface="Calibri"/>
                <a:ea typeface="ＭＳ Ｐゴシック" charset="0"/>
                <a:cs typeface="Calibri"/>
              </a:rPr>
              <a:t>	           (on B A) </a:t>
            </a:r>
          </a:p>
          <a:p>
            <a:pPr>
              <a:lnSpc>
                <a:spcPct val="90000"/>
              </a:lnSpc>
              <a:spcAft>
                <a:spcPts val="450"/>
              </a:spcAft>
              <a:buNone/>
            </a:pPr>
            <a:r>
              <a:rPr lang="en-US" sz="2100" dirty="0">
                <a:latin typeface="Calibri"/>
                <a:ea typeface="ＭＳ Ｐゴシック" charset="0"/>
                <a:cs typeface="Calibri"/>
              </a:rPr>
              <a:t>	           (on C B)</a:t>
            </a:r>
          </a:p>
          <a:p>
            <a:pPr>
              <a:lnSpc>
                <a:spcPct val="90000"/>
              </a:lnSpc>
              <a:spcAft>
                <a:spcPts val="450"/>
              </a:spcAft>
              <a:buNone/>
            </a:pPr>
            <a:r>
              <a:rPr lang="en-US" sz="2100" dirty="0">
                <a:latin typeface="Calibri"/>
                <a:ea typeface="ＭＳ Ｐゴシック" charset="0"/>
                <a:cs typeface="Calibri"/>
              </a:rPr>
              <a:t>	           (clear C))</a:t>
            </a:r>
          </a:p>
          <a:p>
            <a:pPr>
              <a:lnSpc>
                <a:spcPct val="90000"/>
              </a:lnSpc>
              <a:spcAft>
                <a:spcPts val="450"/>
              </a:spcAft>
              <a:buNone/>
            </a:pPr>
            <a:r>
              <a:rPr lang="en-US" sz="2100" dirty="0">
                <a:latin typeface="Calibri"/>
                <a:ea typeface="ＭＳ Ｐゴシック" charset="0"/>
                <a:cs typeface="Calibri"/>
              </a:rPr>
              <a:t>    (</a:t>
            </a:r>
            <a:r>
              <a:rPr lang="en-US" sz="2100" b="1" dirty="0">
                <a:latin typeface="Calibri"/>
                <a:ea typeface="ＭＳ Ｐゴシック" charset="0"/>
                <a:cs typeface="Calibri"/>
              </a:rPr>
              <a:t>:goal </a:t>
            </a:r>
            <a:r>
              <a:rPr lang="en-US" sz="2100" dirty="0">
                <a:latin typeface="Calibri"/>
                <a:ea typeface="ＭＳ Ｐゴシック" charset="0"/>
                <a:cs typeface="Calibri"/>
              </a:rPr>
              <a:t>(and (on A B) </a:t>
            </a:r>
          </a:p>
          <a:p>
            <a:pPr>
              <a:lnSpc>
                <a:spcPct val="90000"/>
              </a:lnSpc>
              <a:spcAft>
                <a:spcPts val="450"/>
              </a:spcAft>
              <a:buNone/>
            </a:pPr>
            <a:r>
              <a:rPr lang="en-US" sz="2100" dirty="0">
                <a:ea typeface="ＭＳ Ｐゴシック" charset="0"/>
                <a:cs typeface="Calibri"/>
              </a:rPr>
              <a:t>                        </a:t>
            </a:r>
            <a:r>
              <a:rPr lang="en-US" sz="2100" dirty="0">
                <a:latin typeface="Calibri"/>
                <a:ea typeface="ＭＳ Ｐゴシック" charset="0"/>
                <a:cs typeface="Calibri"/>
              </a:rPr>
              <a:t>(on B C))))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396" y="681859"/>
            <a:ext cx="1228725" cy="1228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5314950" y="3028950"/>
            <a:ext cx="400050" cy="400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-109" charset="0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14950" y="2228850"/>
            <a:ext cx="400050" cy="400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-109" charset="0"/>
              </a:rPr>
              <a:t>C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314950" y="2628900"/>
            <a:ext cx="400050" cy="400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-109" charset="0"/>
              </a:rPr>
              <a:t>B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229350" y="3028950"/>
            <a:ext cx="400050" cy="400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-109" charset="0"/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29350" y="2228850"/>
            <a:ext cx="400050" cy="400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-109" charset="0"/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229350" y="2628900"/>
            <a:ext cx="400050" cy="400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-109" charset="0"/>
              </a:rPr>
              <a:t>B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086350" y="3486150"/>
            <a:ext cx="1828800" cy="17145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pitchFamily="-109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5772150" y="2710330"/>
            <a:ext cx="400050" cy="363474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42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52224" y="583817"/>
            <a:ext cx="5993852" cy="7168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alibri"/>
                <a:ea typeface="ＭＳ Ｐゴシック" charset="0"/>
                <a:cs typeface="Calibri"/>
              </a:rPr>
              <a:t>Blocks Word Problem File</a:t>
            </a:r>
            <a:endParaRPr lang="en-US" sz="32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278593" y="1469642"/>
            <a:ext cx="3446630" cy="31186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450"/>
              </a:spcAft>
              <a:buNone/>
            </a:pPr>
            <a:r>
              <a:rPr lang="en-US" sz="2100" dirty="0">
                <a:latin typeface="Calibri"/>
                <a:ea typeface="ＭＳ Ｐゴシック" charset="0"/>
                <a:cs typeface="Calibri"/>
              </a:rPr>
              <a:t>(define (problem 00)</a:t>
            </a:r>
          </a:p>
          <a:p>
            <a:pPr>
              <a:lnSpc>
                <a:spcPct val="90000"/>
              </a:lnSpc>
              <a:spcAft>
                <a:spcPts val="450"/>
              </a:spcAft>
              <a:buNone/>
            </a:pPr>
            <a:r>
              <a:rPr lang="en-US" sz="2100" dirty="0">
                <a:latin typeface="Calibri"/>
                <a:ea typeface="ＭＳ Ｐゴシック" charset="0"/>
                <a:cs typeface="Calibri"/>
              </a:rPr>
              <a:t>    (</a:t>
            </a:r>
            <a:r>
              <a:rPr lang="en-US" sz="2100" b="1" dirty="0">
                <a:latin typeface="Calibri"/>
                <a:ea typeface="ＭＳ Ｐゴシック" charset="0"/>
                <a:cs typeface="Calibri"/>
              </a:rPr>
              <a:t>:domain </a:t>
            </a:r>
            <a:r>
              <a:rPr lang="en-US" sz="2100" dirty="0">
                <a:ea typeface="ＭＳ Ｐゴシック" charset="0"/>
                <a:cs typeface="Calibri"/>
              </a:rPr>
              <a:t>BW</a:t>
            </a:r>
            <a:r>
              <a:rPr lang="en-US" sz="2100" dirty="0">
                <a:latin typeface="Calibri"/>
                <a:ea typeface="ＭＳ Ｐゴシック" charset="0"/>
                <a:cs typeface="Calibri"/>
              </a:rPr>
              <a:t>)</a:t>
            </a:r>
          </a:p>
          <a:p>
            <a:pPr>
              <a:lnSpc>
                <a:spcPct val="90000"/>
              </a:lnSpc>
              <a:spcAft>
                <a:spcPts val="450"/>
              </a:spcAft>
              <a:buNone/>
            </a:pPr>
            <a:r>
              <a:rPr lang="en-US" sz="2100" dirty="0">
                <a:latin typeface="Calibri"/>
                <a:ea typeface="ＭＳ Ｐゴシック" charset="0"/>
                <a:cs typeface="Calibri"/>
              </a:rPr>
              <a:t>    (</a:t>
            </a:r>
            <a:r>
              <a:rPr lang="en-US" sz="2100" b="1" dirty="0">
                <a:latin typeface="Calibri"/>
                <a:ea typeface="ＭＳ Ｐゴシック" charset="0"/>
                <a:cs typeface="Calibri"/>
              </a:rPr>
              <a:t>:objects </a:t>
            </a:r>
            <a:r>
              <a:rPr lang="en-US" sz="2100" dirty="0">
                <a:latin typeface="Calibri"/>
                <a:ea typeface="ＭＳ Ｐゴシック" charset="0"/>
                <a:cs typeface="Calibri"/>
              </a:rPr>
              <a:t>A B C)</a:t>
            </a:r>
          </a:p>
          <a:p>
            <a:pPr>
              <a:lnSpc>
                <a:spcPct val="90000"/>
              </a:lnSpc>
              <a:spcAft>
                <a:spcPts val="450"/>
              </a:spcAft>
              <a:buNone/>
            </a:pPr>
            <a:r>
              <a:rPr lang="en-US" sz="2100" dirty="0">
                <a:latin typeface="Calibri"/>
                <a:ea typeface="ＭＳ Ｐゴシック" charset="0"/>
                <a:cs typeface="Calibri"/>
              </a:rPr>
              <a:t>    (</a:t>
            </a:r>
            <a:r>
              <a:rPr lang="en-US" sz="2100" b="1" dirty="0">
                <a:latin typeface="Calibri"/>
                <a:ea typeface="ＭＳ Ｐゴシック" charset="0"/>
                <a:cs typeface="Calibri"/>
              </a:rPr>
              <a:t>:</a:t>
            </a:r>
            <a:r>
              <a:rPr lang="en-US" sz="2100" b="1" dirty="0" err="1">
                <a:latin typeface="Calibri"/>
                <a:ea typeface="ＭＳ Ｐゴシック" charset="0"/>
                <a:cs typeface="Calibri"/>
              </a:rPr>
              <a:t>init</a:t>
            </a:r>
            <a:r>
              <a:rPr lang="en-US" sz="2100" b="1" dirty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100" dirty="0">
                <a:latin typeface="Calibri"/>
                <a:ea typeface="ＭＳ Ｐゴシック" charset="0"/>
                <a:cs typeface="Calibri"/>
              </a:rPr>
              <a:t>(arm-empty)</a:t>
            </a:r>
          </a:p>
          <a:p>
            <a:pPr>
              <a:lnSpc>
                <a:spcPct val="90000"/>
              </a:lnSpc>
              <a:spcAft>
                <a:spcPts val="450"/>
              </a:spcAft>
              <a:buNone/>
            </a:pPr>
            <a:r>
              <a:rPr lang="en-US" sz="2100" dirty="0">
                <a:latin typeface="Calibri"/>
                <a:ea typeface="ＭＳ Ｐゴシック" charset="0"/>
                <a:cs typeface="Calibri"/>
              </a:rPr>
              <a:t>	           (on B A) </a:t>
            </a:r>
          </a:p>
          <a:p>
            <a:pPr>
              <a:lnSpc>
                <a:spcPct val="90000"/>
              </a:lnSpc>
              <a:spcAft>
                <a:spcPts val="450"/>
              </a:spcAft>
              <a:buNone/>
            </a:pPr>
            <a:r>
              <a:rPr lang="en-US" sz="2100" dirty="0">
                <a:latin typeface="Calibri"/>
                <a:ea typeface="ＭＳ Ｐゴシック" charset="0"/>
                <a:cs typeface="Calibri"/>
              </a:rPr>
              <a:t>	           (on C B)</a:t>
            </a:r>
          </a:p>
          <a:p>
            <a:pPr>
              <a:lnSpc>
                <a:spcPct val="90000"/>
              </a:lnSpc>
              <a:spcAft>
                <a:spcPts val="450"/>
              </a:spcAft>
              <a:buNone/>
            </a:pPr>
            <a:r>
              <a:rPr lang="en-US" sz="2100" dirty="0">
                <a:latin typeface="Calibri"/>
                <a:ea typeface="ＭＳ Ｐゴシック" charset="0"/>
                <a:cs typeface="Calibri"/>
              </a:rPr>
              <a:t>	           (clear C))</a:t>
            </a:r>
          </a:p>
          <a:p>
            <a:pPr>
              <a:lnSpc>
                <a:spcPct val="90000"/>
              </a:lnSpc>
              <a:spcAft>
                <a:spcPts val="450"/>
              </a:spcAft>
              <a:buNone/>
            </a:pPr>
            <a:r>
              <a:rPr lang="en-US" sz="2100" dirty="0">
                <a:latin typeface="Calibri"/>
                <a:ea typeface="ＭＳ Ｐゴシック" charset="0"/>
                <a:cs typeface="Calibri"/>
              </a:rPr>
              <a:t>    (</a:t>
            </a:r>
            <a:r>
              <a:rPr lang="en-US" sz="2100" b="1" dirty="0">
                <a:latin typeface="Calibri"/>
                <a:ea typeface="ＭＳ Ｐゴシック" charset="0"/>
                <a:cs typeface="Calibri"/>
              </a:rPr>
              <a:t>:goal </a:t>
            </a:r>
            <a:r>
              <a:rPr lang="en-US" sz="2100" dirty="0">
                <a:latin typeface="Calibri"/>
                <a:ea typeface="ＭＳ Ｐゴシック" charset="0"/>
                <a:cs typeface="Calibri"/>
              </a:rPr>
              <a:t>(and (on A B) </a:t>
            </a:r>
          </a:p>
          <a:p>
            <a:pPr>
              <a:lnSpc>
                <a:spcPct val="90000"/>
              </a:lnSpc>
              <a:spcAft>
                <a:spcPts val="450"/>
              </a:spcAft>
              <a:buNone/>
            </a:pPr>
            <a:r>
              <a:rPr lang="en-US" sz="2100" dirty="0">
                <a:ea typeface="ＭＳ Ｐゴシック" charset="0"/>
                <a:cs typeface="Calibri"/>
              </a:rPr>
              <a:t>                        </a:t>
            </a:r>
            <a:r>
              <a:rPr lang="en-US" sz="2100" dirty="0">
                <a:latin typeface="Calibri"/>
                <a:ea typeface="ＭＳ Ｐゴシック" charset="0"/>
                <a:cs typeface="Calibri"/>
              </a:rPr>
              <a:t>(on B C))))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396" y="681859"/>
            <a:ext cx="1228725" cy="1228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5314950" y="2069717"/>
            <a:ext cx="400050" cy="400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-109" charset="0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14950" y="1269617"/>
            <a:ext cx="400050" cy="400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-109" charset="0"/>
              </a:rPr>
              <a:t>C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314950" y="1669667"/>
            <a:ext cx="400050" cy="400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-109" charset="0"/>
              </a:rPr>
              <a:t>B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229350" y="2069717"/>
            <a:ext cx="400050" cy="400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-109" charset="0"/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29350" y="1269617"/>
            <a:ext cx="400050" cy="400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-109" charset="0"/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229350" y="1669667"/>
            <a:ext cx="400050" cy="400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-109" charset="0"/>
              </a:rPr>
              <a:t>B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086350" y="2526917"/>
            <a:ext cx="1828800" cy="17145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pitchFamily="-109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5772150" y="1751097"/>
            <a:ext cx="400050" cy="363474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pitchFamily="-10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B9442-7DD8-7F09-313F-91632367FF5F}"/>
              </a:ext>
            </a:extLst>
          </p:cNvPr>
          <p:cNvSpPr txBox="1"/>
          <p:nvPr/>
        </p:nvSpPr>
        <p:spPr>
          <a:xfrm>
            <a:off x="5143500" y="2743200"/>
            <a:ext cx="177165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Begin plan</a:t>
            </a:r>
          </a:p>
          <a:p>
            <a:r>
              <a:rPr lang="en-US" dirty="0"/>
              <a:t>1 (</a:t>
            </a:r>
            <a:r>
              <a:rPr lang="en-US" dirty="0" err="1"/>
              <a:t>unstack</a:t>
            </a:r>
            <a:r>
              <a:rPr lang="en-US" dirty="0"/>
              <a:t> c b)</a:t>
            </a:r>
          </a:p>
          <a:p>
            <a:r>
              <a:rPr lang="en-US" dirty="0"/>
              <a:t>2 (put-down c)</a:t>
            </a:r>
          </a:p>
          <a:p>
            <a:r>
              <a:rPr lang="en-US" dirty="0"/>
              <a:t>3 (unstack b a)</a:t>
            </a:r>
          </a:p>
          <a:p>
            <a:r>
              <a:rPr lang="en-US" dirty="0"/>
              <a:t>4 (stack b c)</a:t>
            </a:r>
          </a:p>
          <a:p>
            <a:r>
              <a:rPr lang="en-US" dirty="0"/>
              <a:t>5 (pick-up a)</a:t>
            </a:r>
          </a:p>
          <a:p>
            <a:r>
              <a:rPr lang="en-US" dirty="0"/>
              <a:t>6 (stack a b)</a:t>
            </a:r>
          </a:p>
          <a:p>
            <a:r>
              <a:rPr lang="en-US" dirty="0"/>
              <a:t>End plan</a:t>
            </a:r>
          </a:p>
        </p:txBody>
      </p:sp>
    </p:spTree>
    <p:extLst>
      <p:ext uri="{BB962C8B-B14F-4D97-AF65-F5344CB8AC3E}">
        <p14:creationId xmlns:p14="http://schemas.microsoft.com/office/powerpoint/2010/main" val="76057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679888" y="455229"/>
            <a:ext cx="5829300" cy="685800"/>
          </a:xfrm>
        </p:spPr>
        <p:txBody>
          <a:bodyPr>
            <a:normAutofit fontScale="90000"/>
          </a:bodyPr>
          <a:lstStyle/>
          <a:p>
            <a:r>
              <a:rPr lang="en-US" sz="4050" dirty="0">
                <a:ea typeface="ＭＳ Ｐゴシック" charset="0"/>
                <a:cs typeface="ＭＳ Ｐゴシック" charset="0"/>
              </a:rPr>
              <a:t>Blocks world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669" y="1028700"/>
            <a:ext cx="7175281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>
                <a:ea typeface="ＭＳ Ｐゴシック" charset="0"/>
                <a:cs typeface="ＭＳ Ｐゴシック" charset="0"/>
                <a:hlinkClick r:id="rId3"/>
              </a:rPr>
              <a:t>blocks world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is a micro-world with a </a:t>
            </a:r>
            <a:br>
              <a:rPr lang="en-US" sz="2400" dirty="0">
                <a:ea typeface="ＭＳ Ｐゴシック" charset="0"/>
                <a:cs typeface="ＭＳ Ｐゴシック" charset="0"/>
              </a:rPr>
            </a:br>
            <a:r>
              <a:rPr lang="en-US" sz="2400" dirty="0">
                <a:ea typeface="ＭＳ Ｐゴシック" charset="0"/>
                <a:cs typeface="ＭＳ Ｐゴシック" charset="0"/>
              </a:rPr>
              <a:t>table, a set of blocks, and a robot hand</a:t>
            </a:r>
          </a:p>
          <a:p>
            <a:pPr marL="0" indent="0"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Some constraints for a simple model:</a:t>
            </a:r>
          </a:p>
          <a:p>
            <a:pPr lvl="1"/>
            <a:r>
              <a:rPr lang="en-US" sz="2100" dirty="0">
                <a:ea typeface="ＭＳ Ｐゴシック" charset="0"/>
              </a:rPr>
              <a:t>Only one block can be on another block</a:t>
            </a:r>
          </a:p>
          <a:p>
            <a:pPr lvl="1"/>
            <a:r>
              <a:rPr lang="en-US" sz="2100" dirty="0">
                <a:ea typeface="ＭＳ Ｐゴシック" charset="0"/>
              </a:rPr>
              <a:t>Any number of blocks can be on the table</a:t>
            </a:r>
          </a:p>
          <a:p>
            <a:pPr lvl="1"/>
            <a:r>
              <a:rPr lang="en-US" sz="2100" dirty="0">
                <a:ea typeface="ＭＳ Ｐゴシック" charset="0"/>
              </a:rPr>
              <a:t>The hand can only hold one block</a:t>
            </a:r>
          </a:p>
          <a:p>
            <a:pPr marL="0" indent="0"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Typical representation uses a logic notation:</a:t>
            </a:r>
          </a:p>
          <a:p>
            <a:pPr lvl="1">
              <a:buFontTx/>
              <a:buNone/>
            </a:pPr>
            <a:r>
              <a:rPr lang="en-US" sz="2100" dirty="0" err="1">
                <a:ea typeface="ＭＳ Ｐゴシック" charset="0"/>
              </a:rPr>
              <a:t>ontable</a:t>
            </a:r>
            <a:r>
              <a:rPr lang="en-US" sz="2100" dirty="0">
                <a:ea typeface="ＭＳ Ｐゴシック" charset="0"/>
              </a:rPr>
              <a:t>(b) </a:t>
            </a:r>
            <a:r>
              <a:rPr lang="en-US" sz="2100" dirty="0" err="1">
                <a:ea typeface="ＭＳ Ｐゴシック" charset="0"/>
              </a:rPr>
              <a:t>ontable</a:t>
            </a:r>
            <a:r>
              <a:rPr lang="en-US" sz="2100" dirty="0">
                <a:ea typeface="ＭＳ Ｐゴシック" charset="0"/>
              </a:rPr>
              <a:t>(d)</a:t>
            </a:r>
          </a:p>
          <a:p>
            <a:pPr lvl="1">
              <a:buFontTx/>
              <a:buNone/>
            </a:pPr>
            <a:r>
              <a:rPr lang="en-US" sz="2100" dirty="0">
                <a:ea typeface="ＭＳ Ｐゴシック" charset="0"/>
              </a:rPr>
              <a:t>on(</a:t>
            </a:r>
            <a:r>
              <a:rPr lang="en-US" sz="2100" dirty="0" err="1">
                <a:ea typeface="ＭＳ Ｐゴシック" charset="0"/>
              </a:rPr>
              <a:t>c,d</a:t>
            </a:r>
            <a:r>
              <a:rPr lang="en-US" sz="2100" dirty="0">
                <a:ea typeface="ＭＳ Ｐゴシック" charset="0"/>
              </a:rPr>
              <a:t>)      holding(a)</a:t>
            </a:r>
          </a:p>
          <a:p>
            <a:pPr lvl="1">
              <a:buFontTx/>
              <a:buNone/>
            </a:pPr>
            <a:r>
              <a:rPr lang="en-US" sz="2100" dirty="0">
                <a:ea typeface="ＭＳ Ｐゴシック" charset="0"/>
              </a:rPr>
              <a:t>clear(b)     clear(c)</a:t>
            </a:r>
          </a:p>
        </p:txBody>
      </p:sp>
      <p:pic>
        <p:nvPicPr>
          <p:cNvPr id="3" name="Picture 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3CD84623-7AA2-154D-9929-583CDBC31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0" y="884841"/>
            <a:ext cx="1200150" cy="123812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9B4E-BA4D-0446-A93A-2F2D139E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49" y="445376"/>
            <a:ext cx="58293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http://</a:t>
            </a:r>
            <a:r>
              <a:rPr lang="en-US" dirty="0" err="1"/>
              <a:t>planning.domains</a:t>
            </a:r>
            <a:r>
              <a:rPr lang="en-US" dirty="0"/>
              <a:t>/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F60A406-7A50-6741-90D5-519E53BC7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526" y="1107528"/>
            <a:ext cx="5478947" cy="392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23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6618-47A2-3F45-BD4E-A38FD0E0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626949"/>
            <a:ext cx="5829300" cy="857250"/>
          </a:xfrm>
        </p:spPr>
        <p:txBody>
          <a:bodyPr/>
          <a:lstStyle/>
          <a:p>
            <a:r>
              <a:rPr lang="en-US" dirty="0" err="1"/>
              <a:t>Planning.domains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E777F-408A-C347-B3D4-F72ECE6F1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570" y="1562840"/>
            <a:ext cx="6517071" cy="3119519"/>
          </a:xfrm>
        </p:spPr>
        <p:txBody>
          <a:bodyPr>
            <a:normAutofit/>
          </a:bodyPr>
          <a:lstStyle/>
          <a:p>
            <a:r>
              <a:rPr lang="en-US" sz="2400" dirty="0"/>
              <a:t>Open source environment for providing planning services using PDDL (</a:t>
            </a:r>
            <a:r>
              <a:rPr lang="en-US" sz="2400" dirty="0">
                <a:hlinkClick r:id="rId2"/>
              </a:rPr>
              <a:t>GitHub</a:t>
            </a:r>
            <a:r>
              <a:rPr lang="en-US" sz="2400" dirty="0"/>
              <a:t>)</a:t>
            </a:r>
          </a:p>
          <a:p>
            <a:r>
              <a:rPr lang="en-US" sz="2400" dirty="0"/>
              <a:t>Default planner is </a:t>
            </a:r>
            <a:r>
              <a:rPr lang="en-US" sz="2400" dirty="0">
                <a:hlinkClick r:id="rId3"/>
              </a:rPr>
              <a:t>ff</a:t>
            </a:r>
            <a:endParaRPr lang="en-US" sz="2400" dirty="0"/>
          </a:p>
          <a:p>
            <a:pPr lvl="1"/>
            <a:r>
              <a:rPr lang="en-US" sz="2100" dirty="0"/>
              <a:t>very successful forward-chaining heuristic search planner producing sequential plans</a:t>
            </a:r>
          </a:p>
          <a:p>
            <a:pPr lvl="1"/>
            <a:r>
              <a:rPr lang="en-US" sz="2100" dirty="0"/>
              <a:t>Can be configured to work with other planners</a:t>
            </a:r>
          </a:p>
          <a:p>
            <a:r>
              <a:rPr lang="en-US" sz="2400" dirty="0"/>
              <a:t>Use interactively or call via web-based API</a:t>
            </a:r>
          </a:p>
        </p:txBody>
      </p:sp>
    </p:spTree>
    <p:extLst>
      <p:ext uri="{BB962C8B-B14F-4D97-AF65-F5344CB8AC3E}">
        <p14:creationId xmlns:p14="http://schemas.microsoft.com/office/powerpoint/2010/main" val="4035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86859" y="499766"/>
            <a:ext cx="7037331" cy="85725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Typical BW planning problem</a:t>
            </a:r>
          </a:p>
        </p:txBody>
      </p:sp>
      <p:sp>
        <p:nvSpPr>
          <p:cNvPr id="2150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1714500" cy="34861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Initial state: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clear(a)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clear(b)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clear(c)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(a)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(b)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(c)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handempty</a:t>
            </a:r>
            <a:endParaRPr lang="en-US" dirty="0">
              <a:ea typeface="ＭＳ Ｐゴシック" charset="0"/>
            </a:endParaRPr>
          </a:p>
          <a:p>
            <a:pPr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Goal: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on(</a:t>
            </a:r>
            <a:r>
              <a:rPr lang="en-US" dirty="0" err="1">
                <a:solidFill>
                  <a:schemeClr val="accent2"/>
                </a:solidFill>
                <a:ea typeface="ＭＳ Ｐゴシック" charset="0"/>
              </a:rPr>
              <a:t>b,c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on(</a:t>
            </a:r>
            <a:r>
              <a:rPr lang="en-US" dirty="0" err="1">
                <a:solidFill>
                  <a:schemeClr val="accent2"/>
                </a:solidFill>
                <a:ea typeface="ＭＳ Ｐゴシック" charset="0"/>
              </a:rPr>
              <a:t>a,b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(c)</a:t>
            </a:r>
          </a:p>
        </p:txBody>
      </p:sp>
      <p:grpSp>
        <p:nvGrpSpPr>
          <p:cNvPr id="21507" name="Group 1044"/>
          <p:cNvGrpSpPr>
            <a:grpSpLocks/>
          </p:cNvGrpSpPr>
          <p:nvPr/>
        </p:nvGrpSpPr>
        <p:grpSpPr bwMode="auto">
          <a:xfrm>
            <a:off x="3257550" y="1714500"/>
            <a:ext cx="2686050" cy="1371600"/>
            <a:chOff x="3216" y="1344"/>
            <a:chExt cx="2256" cy="1152"/>
          </a:xfrm>
        </p:grpSpPr>
        <p:sp>
          <p:nvSpPr>
            <p:cNvPr id="21516" name="Rectangle 1029"/>
            <p:cNvSpPr>
              <a:spLocks noChangeArrowheads="1"/>
            </p:cNvSpPr>
            <p:nvPr/>
          </p:nvSpPr>
          <p:spPr bwMode="auto">
            <a:xfrm>
              <a:off x="3216" y="2400"/>
              <a:ext cx="225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  <p:sp>
          <p:nvSpPr>
            <p:cNvPr id="21517" name="Rectangle 1030"/>
            <p:cNvSpPr>
              <a:spLocks noChangeArrowheads="1"/>
            </p:cNvSpPr>
            <p:nvPr/>
          </p:nvSpPr>
          <p:spPr bwMode="auto">
            <a:xfrm>
              <a:off x="3504" y="216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A</a:t>
              </a:r>
            </a:p>
          </p:txBody>
        </p:sp>
        <p:sp>
          <p:nvSpPr>
            <p:cNvPr id="21518" name="Rectangle 1031"/>
            <p:cNvSpPr>
              <a:spLocks noChangeArrowheads="1"/>
            </p:cNvSpPr>
            <p:nvPr/>
          </p:nvSpPr>
          <p:spPr bwMode="auto">
            <a:xfrm>
              <a:off x="4896" y="2160"/>
              <a:ext cx="24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B</a:t>
              </a:r>
            </a:p>
          </p:txBody>
        </p:sp>
        <p:sp>
          <p:nvSpPr>
            <p:cNvPr id="21519" name="Rectangle 1032"/>
            <p:cNvSpPr>
              <a:spLocks noChangeArrowheads="1"/>
            </p:cNvSpPr>
            <p:nvPr/>
          </p:nvSpPr>
          <p:spPr bwMode="auto">
            <a:xfrm>
              <a:off x="3936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C</a:t>
              </a:r>
            </a:p>
          </p:txBody>
        </p:sp>
        <p:grpSp>
          <p:nvGrpSpPr>
            <p:cNvPr id="21520" name="Group 1033"/>
            <p:cNvGrpSpPr>
              <a:grpSpLocks/>
            </p:cNvGrpSpPr>
            <p:nvPr/>
          </p:nvGrpSpPr>
          <p:grpSpPr bwMode="auto">
            <a:xfrm>
              <a:off x="3456" y="1344"/>
              <a:ext cx="360" cy="627"/>
              <a:chOff x="3912" y="1872"/>
              <a:chExt cx="360" cy="627"/>
            </a:xfrm>
          </p:grpSpPr>
          <p:sp>
            <p:nvSpPr>
              <p:cNvPr id="21521" name="AutoShape 1034"/>
              <p:cNvSpPr>
                <a:spLocks/>
              </p:cNvSpPr>
              <p:nvPr/>
            </p:nvSpPr>
            <p:spPr bwMode="auto">
              <a:xfrm rot="16200000" flipV="1">
                <a:off x="3934" y="2162"/>
                <a:ext cx="315" cy="360"/>
              </a:xfrm>
              <a:prstGeom prst="rightBracket">
                <a:avLst>
                  <a:gd name="adj" fmla="val 9524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  <p:sp>
            <p:nvSpPr>
              <p:cNvPr id="21522" name="Line 1035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</p:grpSp>
      </p:grpSp>
      <p:grpSp>
        <p:nvGrpSpPr>
          <p:cNvPr id="21508" name="Group 1045"/>
          <p:cNvGrpSpPr>
            <a:grpSpLocks/>
          </p:cNvGrpSpPr>
          <p:nvPr/>
        </p:nvGrpSpPr>
        <p:grpSpPr bwMode="auto">
          <a:xfrm>
            <a:off x="3257550" y="3714750"/>
            <a:ext cx="2686050" cy="1143000"/>
            <a:chOff x="3168" y="3072"/>
            <a:chExt cx="2256" cy="960"/>
          </a:xfrm>
        </p:grpSpPr>
        <p:sp>
          <p:nvSpPr>
            <p:cNvPr id="21509" name="Rectangle 1037"/>
            <p:cNvSpPr>
              <a:spLocks noChangeArrowheads="1"/>
            </p:cNvSpPr>
            <p:nvPr/>
          </p:nvSpPr>
          <p:spPr bwMode="auto">
            <a:xfrm>
              <a:off x="3168" y="3936"/>
              <a:ext cx="225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  <p:sp>
          <p:nvSpPr>
            <p:cNvPr id="21510" name="Rectangle 1038"/>
            <p:cNvSpPr>
              <a:spLocks noChangeArrowheads="1"/>
            </p:cNvSpPr>
            <p:nvPr/>
          </p:nvSpPr>
          <p:spPr bwMode="auto">
            <a:xfrm>
              <a:off x="4992" y="32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A</a:t>
              </a:r>
            </a:p>
          </p:txBody>
        </p:sp>
        <p:sp>
          <p:nvSpPr>
            <p:cNvPr id="21511" name="Rectangle 1039"/>
            <p:cNvSpPr>
              <a:spLocks noChangeArrowheads="1"/>
            </p:cNvSpPr>
            <p:nvPr/>
          </p:nvSpPr>
          <p:spPr bwMode="auto">
            <a:xfrm>
              <a:off x="4992" y="3456"/>
              <a:ext cx="24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B</a:t>
              </a:r>
            </a:p>
          </p:txBody>
        </p:sp>
        <p:sp>
          <p:nvSpPr>
            <p:cNvPr id="21512" name="Rectangle 1040"/>
            <p:cNvSpPr>
              <a:spLocks noChangeArrowheads="1"/>
            </p:cNvSpPr>
            <p:nvPr/>
          </p:nvSpPr>
          <p:spPr bwMode="auto">
            <a:xfrm>
              <a:off x="4992" y="369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C</a:t>
              </a:r>
            </a:p>
          </p:txBody>
        </p:sp>
        <p:grpSp>
          <p:nvGrpSpPr>
            <p:cNvPr id="21513" name="Group 1041"/>
            <p:cNvGrpSpPr>
              <a:grpSpLocks/>
            </p:cNvGrpSpPr>
            <p:nvPr/>
          </p:nvGrpSpPr>
          <p:grpSpPr bwMode="auto">
            <a:xfrm>
              <a:off x="4176" y="3072"/>
              <a:ext cx="360" cy="627"/>
              <a:chOff x="3912" y="1872"/>
              <a:chExt cx="360" cy="627"/>
            </a:xfrm>
          </p:grpSpPr>
          <p:sp>
            <p:nvSpPr>
              <p:cNvPr id="21514" name="AutoShape 1042"/>
              <p:cNvSpPr>
                <a:spLocks/>
              </p:cNvSpPr>
              <p:nvPr/>
            </p:nvSpPr>
            <p:spPr bwMode="auto">
              <a:xfrm rot="16200000" flipV="1">
                <a:off x="3934" y="2162"/>
                <a:ext cx="315" cy="360"/>
              </a:xfrm>
              <a:prstGeom prst="rightBracket">
                <a:avLst>
                  <a:gd name="adj" fmla="val 9524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  <p:sp>
            <p:nvSpPr>
              <p:cNvPr id="21515" name="Line 1043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00971" y="525395"/>
            <a:ext cx="7423588" cy="544688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Typical BW planning problem</a:t>
            </a:r>
          </a:p>
        </p:txBody>
      </p:sp>
      <p:sp>
        <p:nvSpPr>
          <p:cNvPr id="2355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98635" y="1531225"/>
            <a:ext cx="1714500" cy="34861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Initial state: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clear(a)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clear(b)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clear(c)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(a)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(b)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(c)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handempty</a:t>
            </a:r>
            <a:endParaRPr lang="en-US" dirty="0">
              <a:ea typeface="ＭＳ Ｐゴシック" charset="0"/>
            </a:endParaRPr>
          </a:p>
          <a:p>
            <a:pPr>
              <a:buFontTx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Goal state: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on(</a:t>
            </a:r>
            <a:r>
              <a:rPr lang="en-US" dirty="0" err="1">
                <a:ea typeface="ＭＳ Ｐゴシック" charset="0"/>
              </a:rPr>
              <a:t>b,c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charset="0"/>
              </a:rPr>
              <a:t>on(</a:t>
            </a:r>
            <a:r>
              <a:rPr lang="en-US" dirty="0" err="1">
                <a:ea typeface="ＭＳ Ｐゴシック" charset="0"/>
              </a:rPr>
              <a:t>a,b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 err="1">
                <a:ea typeface="ＭＳ Ｐゴシック" charset="0"/>
              </a:rPr>
              <a:t>ontable</a:t>
            </a:r>
            <a:r>
              <a:rPr lang="en-US" dirty="0">
                <a:ea typeface="ＭＳ Ｐゴシック" charset="0"/>
              </a:rPr>
              <a:t>(c)</a:t>
            </a:r>
          </a:p>
        </p:txBody>
      </p:sp>
      <p:grpSp>
        <p:nvGrpSpPr>
          <p:cNvPr id="23555" name="Group 1044"/>
          <p:cNvGrpSpPr>
            <a:grpSpLocks/>
          </p:cNvGrpSpPr>
          <p:nvPr/>
        </p:nvGrpSpPr>
        <p:grpSpPr bwMode="auto">
          <a:xfrm>
            <a:off x="2784585" y="1874125"/>
            <a:ext cx="2686050" cy="1371600"/>
            <a:chOff x="3216" y="1344"/>
            <a:chExt cx="2256" cy="1152"/>
          </a:xfrm>
        </p:grpSpPr>
        <p:sp>
          <p:nvSpPr>
            <p:cNvPr id="23565" name="Rectangle 1029"/>
            <p:cNvSpPr>
              <a:spLocks noChangeArrowheads="1"/>
            </p:cNvSpPr>
            <p:nvPr/>
          </p:nvSpPr>
          <p:spPr bwMode="auto">
            <a:xfrm>
              <a:off x="3216" y="2400"/>
              <a:ext cx="225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  <p:sp>
          <p:nvSpPr>
            <p:cNvPr id="23566" name="Rectangle 1030"/>
            <p:cNvSpPr>
              <a:spLocks noChangeArrowheads="1"/>
            </p:cNvSpPr>
            <p:nvPr/>
          </p:nvSpPr>
          <p:spPr bwMode="auto">
            <a:xfrm>
              <a:off x="3504" y="216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A</a:t>
              </a:r>
            </a:p>
          </p:txBody>
        </p:sp>
        <p:sp>
          <p:nvSpPr>
            <p:cNvPr id="23567" name="Rectangle 1031"/>
            <p:cNvSpPr>
              <a:spLocks noChangeArrowheads="1"/>
            </p:cNvSpPr>
            <p:nvPr/>
          </p:nvSpPr>
          <p:spPr bwMode="auto">
            <a:xfrm>
              <a:off x="4896" y="2160"/>
              <a:ext cx="24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B</a:t>
              </a:r>
            </a:p>
          </p:txBody>
        </p:sp>
        <p:sp>
          <p:nvSpPr>
            <p:cNvPr id="23568" name="Rectangle 1032"/>
            <p:cNvSpPr>
              <a:spLocks noChangeArrowheads="1"/>
            </p:cNvSpPr>
            <p:nvPr/>
          </p:nvSpPr>
          <p:spPr bwMode="auto">
            <a:xfrm>
              <a:off x="3936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C</a:t>
              </a:r>
            </a:p>
          </p:txBody>
        </p:sp>
        <p:grpSp>
          <p:nvGrpSpPr>
            <p:cNvPr id="23569" name="Group 1033"/>
            <p:cNvGrpSpPr>
              <a:grpSpLocks/>
            </p:cNvGrpSpPr>
            <p:nvPr/>
          </p:nvGrpSpPr>
          <p:grpSpPr bwMode="auto">
            <a:xfrm>
              <a:off x="3456" y="1344"/>
              <a:ext cx="360" cy="627"/>
              <a:chOff x="3912" y="1872"/>
              <a:chExt cx="360" cy="627"/>
            </a:xfrm>
          </p:grpSpPr>
          <p:sp>
            <p:nvSpPr>
              <p:cNvPr id="23570" name="AutoShape 1034"/>
              <p:cNvSpPr>
                <a:spLocks/>
              </p:cNvSpPr>
              <p:nvPr/>
            </p:nvSpPr>
            <p:spPr bwMode="auto">
              <a:xfrm rot="16200000" flipV="1">
                <a:off x="3934" y="2162"/>
                <a:ext cx="315" cy="360"/>
              </a:xfrm>
              <a:prstGeom prst="rightBracket">
                <a:avLst>
                  <a:gd name="adj" fmla="val 9524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  <p:sp>
            <p:nvSpPr>
              <p:cNvPr id="23571" name="Line 1035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</p:grpSp>
      </p:grpSp>
      <p:grpSp>
        <p:nvGrpSpPr>
          <p:cNvPr id="23556" name="Group 1045"/>
          <p:cNvGrpSpPr>
            <a:grpSpLocks/>
          </p:cNvGrpSpPr>
          <p:nvPr/>
        </p:nvGrpSpPr>
        <p:grpSpPr bwMode="auto">
          <a:xfrm>
            <a:off x="2784585" y="3874375"/>
            <a:ext cx="2686050" cy="1143000"/>
            <a:chOff x="3168" y="3072"/>
            <a:chExt cx="2256" cy="960"/>
          </a:xfrm>
        </p:grpSpPr>
        <p:sp>
          <p:nvSpPr>
            <p:cNvPr id="23558" name="Rectangle 1037"/>
            <p:cNvSpPr>
              <a:spLocks noChangeArrowheads="1"/>
            </p:cNvSpPr>
            <p:nvPr/>
          </p:nvSpPr>
          <p:spPr bwMode="auto">
            <a:xfrm>
              <a:off x="3168" y="3936"/>
              <a:ext cx="225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 dirty="0">
                <a:latin typeface="Calibri" charset="0"/>
              </a:endParaRPr>
            </a:p>
          </p:txBody>
        </p:sp>
        <p:sp>
          <p:nvSpPr>
            <p:cNvPr id="23559" name="Rectangle 1038"/>
            <p:cNvSpPr>
              <a:spLocks noChangeArrowheads="1"/>
            </p:cNvSpPr>
            <p:nvPr/>
          </p:nvSpPr>
          <p:spPr bwMode="auto">
            <a:xfrm>
              <a:off x="4992" y="32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A</a:t>
              </a:r>
            </a:p>
          </p:txBody>
        </p:sp>
        <p:sp>
          <p:nvSpPr>
            <p:cNvPr id="23560" name="Rectangle 1039"/>
            <p:cNvSpPr>
              <a:spLocks noChangeArrowheads="1"/>
            </p:cNvSpPr>
            <p:nvPr/>
          </p:nvSpPr>
          <p:spPr bwMode="auto">
            <a:xfrm>
              <a:off x="4992" y="3456"/>
              <a:ext cx="24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B</a:t>
              </a:r>
            </a:p>
          </p:txBody>
        </p:sp>
        <p:sp>
          <p:nvSpPr>
            <p:cNvPr id="23561" name="Rectangle 1040"/>
            <p:cNvSpPr>
              <a:spLocks noChangeArrowheads="1"/>
            </p:cNvSpPr>
            <p:nvPr/>
          </p:nvSpPr>
          <p:spPr bwMode="auto">
            <a:xfrm>
              <a:off x="4992" y="369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350" dirty="0">
                  <a:latin typeface="Calibri" charset="0"/>
                </a:rPr>
                <a:t>C</a:t>
              </a:r>
            </a:p>
          </p:txBody>
        </p:sp>
        <p:grpSp>
          <p:nvGrpSpPr>
            <p:cNvPr id="23562" name="Group 1041"/>
            <p:cNvGrpSpPr>
              <a:grpSpLocks/>
            </p:cNvGrpSpPr>
            <p:nvPr/>
          </p:nvGrpSpPr>
          <p:grpSpPr bwMode="auto">
            <a:xfrm>
              <a:off x="4176" y="3072"/>
              <a:ext cx="360" cy="627"/>
              <a:chOff x="3912" y="1872"/>
              <a:chExt cx="360" cy="627"/>
            </a:xfrm>
          </p:grpSpPr>
          <p:sp>
            <p:nvSpPr>
              <p:cNvPr id="23563" name="AutoShape 1042"/>
              <p:cNvSpPr>
                <a:spLocks/>
              </p:cNvSpPr>
              <p:nvPr/>
            </p:nvSpPr>
            <p:spPr bwMode="auto">
              <a:xfrm rot="16200000" flipV="1">
                <a:off x="3934" y="2162"/>
                <a:ext cx="315" cy="360"/>
              </a:xfrm>
              <a:prstGeom prst="rightBracket">
                <a:avLst>
                  <a:gd name="adj" fmla="val 9524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  <p:sp>
            <p:nvSpPr>
              <p:cNvPr id="23564" name="Line 1043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Calibri" charset="0"/>
                </a:endParaRPr>
              </a:p>
            </p:txBody>
          </p:sp>
        </p:grpSp>
      </p:grpSp>
      <p:sp>
        <p:nvSpPr>
          <p:cNvPr id="23557" name="Rectangle 1046"/>
          <p:cNvSpPr>
            <a:spLocks noChangeArrowheads="1"/>
          </p:cNvSpPr>
          <p:nvPr/>
        </p:nvSpPr>
        <p:spPr bwMode="auto">
          <a:xfrm>
            <a:off x="5984985" y="2559925"/>
            <a:ext cx="120015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69069" indent="-169069">
              <a:spcBef>
                <a:spcPct val="20000"/>
              </a:spcBef>
            </a:pPr>
            <a:r>
              <a:rPr lang="en-US" sz="1350" dirty="0">
                <a:latin typeface="Calibri" charset="0"/>
              </a:rPr>
              <a:t>Plan: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500" dirty="0">
                <a:latin typeface="Calibri" charset="0"/>
              </a:rPr>
              <a:t>pickup(b)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500" dirty="0">
                <a:latin typeface="Calibri" charset="0"/>
              </a:rPr>
              <a:t>stack(</a:t>
            </a:r>
            <a:r>
              <a:rPr lang="en-US" sz="1500" dirty="0" err="1">
                <a:latin typeface="Calibri" charset="0"/>
              </a:rPr>
              <a:t>b,c</a:t>
            </a:r>
            <a:r>
              <a:rPr lang="en-US" sz="1500" dirty="0">
                <a:latin typeface="Calibri" charset="0"/>
              </a:rPr>
              <a:t>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500" dirty="0">
                <a:latin typeface="Calibri" charset="0"/>
              </a:rPr>
              <a:t>pickup(a)</a:t>
            </a:r>
          </a:p>
          <a:p>
            <a:pPr marL="425054" lvl="1" indent="-170260">
              <a:spcBef>
                <a:spcPct val="20000"/>
              </a:spcBef>
            </a:pPr>
            <a:r>
              <a:rPr lang="en-US" sz="1500" dirty="0">
                <a:latin typeface="Calibri" charset="0"/>
              </a:rPr>
              <a:t>stack(</a:t>
            </a:r>
            <a:r>
              <a:rPr lang="en-US" sz="1500" dirty="0" err="1">
                <a:latin typeface="Calibri" charset="0"/>
              </a:rPr>
              <a:t>a,b</a:t>
            </a:r>
            <a:r>
              <a:rPr lang="en-US" sz="1500" dirty="0">
                <a:latin typeface="Calibri" charset="0"/>
              </a:rPr>
              <a:t>)</a:t>
            </a:r>
          </a:p>
          <a:p>
            <a:pPr marL="169069" indent="-169069">
              <a:spcBef>
                <a:spcPct val="20000"/>
              </a:spcBef>
              <a:buFontTx/>
              <a:buChar char="•"/>
            </a:pPr>
            <a:endParaRPr lang="en-US" sz="1350" dirty="0">
              <a:latin typeface="Calibri" charset="0"/>
            </a:endParaRPr>
          </a:p>
          <a:p>
            <a:pPr marL="425054" lvl="1" indent="-170260">
              <a:spcBef>
                <a:spcPct val="20000"/>
              </a:spcBef>
              <a:buFontTx/>
              <a:buChar char="–"/>
            </a:pPr>
            <a:endParaRPr lang="en-US" sz="1500" dirty="0"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31864" y="1121516"/>
            <a:ext cx="148589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  <a:latin typeface="Calibri" charset="0"/>
              </a:rPr>
              <a:t>Logical assertions</a:t>
            </a:r>
            <a:br>
              <a:rPr lang="en-US" sz="1350" dirty="0">
                <a:solidFill>
                  <a:srgbClr val="FF0000"/>
                </a:solidFill>
                <a:latin typeface="Calibri" charset="0"/>
              </a:rPr>
            </a:br>
            <a:r>
              <a:rPr lang="en-US" sz="1350" dirty="0">
                <a:solidFill>
                  <a:srgbClr val="FF0000"/>
                </a:solidFill>
                <a:latin typeface="Calibri" charset="0"/>
              </a:rPr>
              <a:t>describing initial &amp; </a:t>
            </a:r>
            <a:br>
              <a:rPr lang="en-US" sz="1350" dirty="0">
                <a:solidFill>
                  <a:srgbClr val="FF0000"/>
                </a:solidFill>
                <a:latin typeface="Calibri" charset="0"/>
              </a:rPr>
            </a:br>
            <a:r>
              <a:rPr lang="en-US" sz="1350" dirty="0">
                <a:solidFill>
                  <a:srgbClr val="FF0000"/>
                </a:solidFill>
                <a:latin typeface="Calibri" charset="0"/>
              </a:rPr>
              <a:t>final states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13486" y="1245476"/>
            <a:ext cx="90569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  <a:latin typeface="Calibri" charset="0"/>
              </a:rPr>
              <a:t>Sequence of robot actions</a:t>
            </a:r>
          </a:p>
        </p:txBody>
      </p:sp>
      <p:cxnSp>
        <p:nvCxnSpPr>
          <p:cNvPr id="4" name="Straight Arrow Connector 3"/>
          <p:cNvCxnSpPr>
            <a:cxnSpLocks/>
            <a:stCxn id="2" idx="1"/>
          </p:cNvCxnSpPr>
          <p:nvPr/>
        </p:nvCxnSpPr>
        <p:spPr bwMode="auto">
          <a:xfrm flipH="1">
            <a:off x="2241208" y="1479307"/>
            <a:ext cx="1090656" cy="64903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>
            <a:cxnSpLocks/>
            <a:stCxn id="22" idx="2"/>
            <a:endCxn id="23557" idx="0"/>
          </p:cNvCxnSpPr>
          <p:nvPr/>
        </p:nvCxnSpPr>
        <p:spPr bwMode="auto">
          <a:xfrm>
            <a:off x="5866333" y="1961057"/>
            <a:ext cx="718727" cy="59886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386255"/>
            <a:ext cx="5829300" cy="857250"/>
          </a:xfrm>
        </p:spPr>
        <p:txBody>
          <a:bodyPr/>
          <a:lstStyle/>
          <a:p>
            <a:r>
              <a:rPr lang="en-US" sz="4050" dirty="0">
                <a:ea typeface="ＭＳ Ｐゴシック" charset="0"/>
                <a:cs typeface="ＭＳ Ｐゴシック" charset="0"/>
              </a:rPr>
              <a:t>Planning problem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2978" y="1028700"/>
            <a:ext cx="7998044" cy="4114800"/>
          </a:xfrm>
        </p:spPr>
        <p:txBody>
          <a:bodyPr>
            <a:normAutofit/>
          </a:bodyPr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Find </a:t>
            </a:r>
            <a:r>
              <a:rPr lang="en-US" sz="24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sequence of actions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to achieve </a:t>
            </a:r>
            <a:r>
              <a:rPr lang="en-US" sz="24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goal state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when executed from </a:t>
            </a:r>
            <a:r>
              <a:rPr lang="en-US" sz="24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initial state </a:t>
            </a:r>
            <a:r>
              <a:rPr lang="en-US" sz="2400" dirty="0">
                <a:solidFill>
                  <a:schemeClr val="tx2"/>
                </a:solidFill>
                <a:ea typeface="ＭＳ Ｐゴシック" charset="0"/>
                <a:cs typeface="ＭＳ Ｐゴシック" charset="0"/>
              </a:rPr>
              <a:t>given</a:t>
            </a:r>
          </a:p>
          <a:p>
            <a:pPr lvl="1">
              <a:lnSpc>
                <a:spcPct val="90000"/>
              </a:lnSpc>
            </a:pPr>
            <a:r>
              <a:rPr lang="en-US" sz="2100" dirty="0">
                <a:ea typeface="ＭＳ Ｐゴシック" charset="0"/>
              </a:rPr>
              <a:t>set of possible primitive actions, including their </a:t>
            </a:r>
            <a:r>
              <a:rPr lang="en-US" sz="2100" i="1" dirty="0">
                <a:ea typeface="ＭＳ Ｐゴシック" charset="0"/>
              </a:rPr>
              <a:t>preconditions</a:t>
            </a:r>
            <a:r>
              <a:rPr lang="en-US" sz="2100" dirty="0">
                <a:ea typeface="ＭＳ Ｐゴシック" charset="0"/>
              </a:rPr>
              <a:t> and </a:t>
            </a:r>
            <a:r>
              <a:rPr lang="en-US" sz="2100" i="1" dirty="0">
                <a:ea typeface="ＭＳ Ｐゴシック" charset="0"/>
              </a:rPr>
              <a:t>effects</a:t>
            </a:r>
          </a:p>
          <a:p>
            <a:pPr lvl="1">
              <a:lnSpc>
                <a:spcPct val="90000"/>
              </a:lnSpc>
            </a:pPr>
            <a:r>
              <a:rPr lang="en-US" sz="2100" dirty="0">
                <a:ea typeface="ＭＳ Ｐゴシック" charset="0"/>
              </a:rPr>
              <a:t>initial state description</a:t>
            </a:r>
          </a:p>
          <a:p>
            <a:pPr lvl="1">
              <a:lnSpc>
                <a:spcPct val="90000"/>
              </a:lnSpc>
            </a:pPr>
            <a:r>
              <a:rPr lang="en-US" sz="2100" dirty="0">
                <a:ea typeface="ＭＳ Ｐゴシック" charset="0"/>
              </a:rPr>
              <a:t>goal state description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Compute plan as</a:t>
            </a:r>
            <a:r>
              <a:rPr lang="en-US" sz="2400" dirty="0">
                <a:ea typeface="ＭＳ Ｐゴシック" charset="0"/>
              </a:rPr>
              <a:t> a sequence of actions that, when executed in initial state, achieves goal state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States specified as a KB , i.e. conjunction of conditions</a:t>
            </a:r>
          </a:p>
          <a:p>
            <a:pPr lvl="1">
              <a:spcBef>
                <a:spcPts val="126"/>
              </a:spcBef>
            </a:pPr>
            <a:r>
              <a:rPr lang="en-US" sz="2100" dirty="0">
                <a:ea typeface="ＭＳ Ｐゴシック" charset="0"/>
                <a:cs typeface="ＭＳ Ｐゴシック" charset="0"/>
              </a:rPr>
              <a:t>e.g., </a:t>
            </a:r>
            <a:r>
              <a:rPr lang="en-US" sz="2100" i="1" dirty="0" err="1">
                <a:ea typeface="ＭＳ Ｐゴシック" charset="0"/>
                <a:cs typeface="ＭＳ Ｐゴシック" charset="0"/>
              </a:rPr>
              <a:t>ontable</a:t>
            </a:r>
            <a:r>
              <a:rPr lang="en-US" sz="2100" i="1" dirty="0">
                <a:ea typeface="ＭＳ Ｐゴシック" charset="0"/>
                <a:cs typeface="ＭＳ Ｐゴシック" charset="0"/>
              </a:rPr>
              <a:t>(a) </a:t>
            </a:r>
            <a:r>
              <a:rPr lang="en-US" sz="2400" i="1" dirty="0">
                <a:ea typeface="ＭＳ Ｐゴシック" charset="0"/>
                <a:sym typeface="Symbol" charset="0"/>
              </a:rPr>
              <a:t></a:t>
            </a:r>
            <a:r>
              <a:rPr lang="en-US" sz="2400" i="1" dirty="0">
                <a:ea typeface="ＭＳ Ｐゴシック" charset="0"/>
              </a:rPr>
              <a:t> on(b, a) </a:t>
            </a:r>
            <a:endParaRPr lang="en-US" sz="2100" i="1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49" y="463112"/>
            <a:ext cx="5829300" cy="857250"/>
          </a:xfrm>
        </p:spPr>
        <p:txBody>
          <a:bodyPr/>
          <a:lstStyle/>
          <a:p>
            <a:r>
              <a:rPr lang="en-US" sz="3300" b="1" dirty="0">
                <a:ea typeface="ＭＳ Ｐゴシック" charset="0"/>
                <a:cs typeface="ＭＳ Ｐゴシック" charset="0"/>
              </a:rPr>
              <a:t>Planning vs. problem solving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8871" y="1202121"/>
            <a:ext cx="6706257" cy="3886200"/>
          </a:xfrm>
        </p:spPr>
        <p:txBody>
          <a:bodyPr/>
          <a:lstStyle/>
          <a:p>
            <a:r>
              <a:rPr lang="en-US" sz="2100" dirty="0">
                <a:ea typeface="ＭＳ Ｐゴシック" charset="0"/>
                <a:cs typeface="ＭＳ Ｐゴシック" charset="0"/>
              </a:rPr>
              <a:t>Problem solving methods can solve similar problems</a:t>
            </a:r>
          </a:p>
          <a:p>
            <a:r>
              <a:rPr lang="en-US" sz="2100" dirty="0">
                <a:ea typeface="ＭＳ Ｐゴシック" charset="0"/>
                <a:cs typeface="ＭＳ Ｐゴシック" charset="0"/>
              </a:rPr>
              <a:t>Planning is more powerful and efficient because of the representations and methods used</a:t>
            </a:r>
          </a:p>
          <a:p>
            <a:r>
              <a:rPr lang="en-US" sz="2100" dirty="0">
                <a:ea typeface="ＭＳ Ｐゴシック" charset="0"/>
                <a:cs typeface="ＭＳ Ｐゴシック" charset="0"/>
              </a:rPr>
              <a:t>States, goals, and actions are decomposed into sets of sentences (usually in first-order logic)</a:t>
            </a:r>
          </a:p>
          <a:p>
            <a:r>
              <a:rPr lang="en-US" sz="2100" dirty="0">
                <a:ea typeface="ＭＳ Ｐゴシック" charset="0"/>
                <a:cs typeface="ＭＳ Ｐゴシック" charset="0"/>
              </a:rPr>
              <a:t>Search often proceeds through </a:t>
            </a:r>
            <a:r>
              <a:rPr lang="en-US" sz="2100" i="1" dirty="0">
                <a:ea typeface="ＭＳ Ｐゴシック" charset="0"/>
                <a:cs typeface="ＭＳ Ｐゴシック" charset="0"/>
              </a:rPr>
              <a:t>plan space 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rather than </a:t>
            </a:r>
            <a:r>
              <a:rPr lang="en-US" sz="2100" i="1" dirty="0">
                <a:ea typeface="ＭＳ Ｐゴシック" charset="0"/>
                <a:cs typeface="ＭＳ Ｐゴシック" charset="0"/>
              </a:rPr>
              <a:t>state space 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(though there are also state-space planners)</a:t>
            </a:r>
          </a:p>
          <a:p>
            <a:r>
              <a:rPr lang="en-US" sz="2100" dirty="0">
                <a:ea typeface="ＭＳ Ｐゴシック" charset="0"/>
                <a:cs typeface="ＭＳ Ｐゴシック" charset="0"/>
              </a:rPr>
              <a:t>Sub-goals can be planned independently, reducing the complexity of the planning problem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98079"/>
            <a:ext cx="6858000" cy="857250"/>
          </a:xfrm>
        </p:spPr>
        <p:txBody>
          <a:bodyPr/>
          <a:lstStyle/>
          <a:p>
            <a:r>
              <a:rPr lang="en-US" sz="3600" dirty="0">
                <a:ea typeface="ＭＳ Ｐゴシック" charset="0"/>
                <a:cs typeface="ＭＳ Ｐゴシック" charset="0"/>
              </a:rPr>
              <a:t>Typical simplifying assumptions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561" y="1143000"/>
            <a:ext cx="7336878" cy="4000500"/>
          </a:xfrm>
        </p:spPr>
        <p:txBody>
          <a:bodyPr/>
          <a:lstStyle/>
          <a:p>
            <a:r>
              <a:rPr lang="en-US" sz="2100" dirty="0">
                <a:solidFill>
                  <a:srgbClr val="000099"/>
                </a:solidFill>
                <a:ea typeface="ＭＳ Ｐゴシック" charset="0"/>
                <a:cs typeface="ＭＳ Ｐゴシック" charset="0"/>
              </a:rPr>
              <a:t>Atomic time: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 Each action is indivisible </a:t>
            </a:r>
          </a:p>
          <a:p>
            <a:r>
              <a:rPr lang="en-US" sz="2100" dirty="0">
                <a:solidFill>
                  <a:srgbClr val="000099"/>
                </a:solidFill>
                <a:ea typeface="ＭＳ Ｐゴシック" charset="0"/>
                <a:cs typeface="ＭＳ Ｐゴシック" charset="0"/>
              </a:rPr>
              <a:t>No concurrent actions: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 but actions need not be ordered </a:t>
            </a:r>
            <a:r>
              <a:rPr lang="en-US" sz="2100" dirty="0" err="1">
                <a:ea typeface="ＭＳ Ｐゴシック" charset="0"/>
                <a:cs typeface="ＭＳ Ｐゴシック" charset="0"/>
              </a:rPr>
              <a:t>w.r.t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. each other in the plan</a:t>
            </a:r>
          </a:p>
          <a:p>
            <a:r>
              <a:rPr lang="en-US" sz="2100" dirty="0">
                <a:solidFill>
                  <a:srgbClr val="000099"/>
                </a:solidFill>
                <a:ea typeface="ＭＳ Ｐゴシック" charset="0"/>
                <a:cs typeface="ＭＳ Ｐゴシック" charset="0"/>
              </a:rPr>
              <a:t>Deterministic actions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: action results completely determined —  no uncertainty in their effects </a:t>
            </a:r>
          </a:p>
          <a:p>
            <a:r>
              <a:rPr lang="en-US" sz="2100" dirty="0">
                <a:ea typeface="ＭＳ Ｐゴシック" charset="0"/>
                <a:cs typeface="ＭＳ Ｐゴシック" charset="0"/>
              </a:rPr>
              <a:t>Agent is the </a:t>
            </a:r>
            <a:r>
              <a:rPr lang="en-US" sz="2100" dirty="0">
                <a:solidFill>
                  <a:srgbClr val="000099"/>
                </a:solidFill>
                <a:ea typeface="ＭＳ Ｐゴシック" charset="0"/>
                <a:cs typeface="ＭＳ Ｐゴシック" charset="0"/>
              </a:rPr>
              <a:t>sole cause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 of change in the world </a:t>
            </a:r>
          </a:p>
          <a:p>
            <a:r>
              <a:rPr lang="en-US" sz="2100" dirty="0">
                <a:ea typeface="ＭＳ Ｐゴシック" charset="0"/>
                <a:cs typeface="ＭＳ Ｐゴシック" charset="0"/>
              </a:rPr>
              <a:t>Agent is </a:t>
            </a:r>
            <a:r>
              <a:rPr lang="en-US" sz="2100" dirty="0">
                <a:solidFill>
                  <a:srgbClr val="000099"/>
                </a:solidFill>
                <a:ea typeface="ＭＳ Ｐゴシック" charset="0"/>
                <a:cs typeface="ＭＳ Ｐゴシック" charset="0"/>
              </a:rPr>
              <a:t>omniscient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 with complete knowledge of the state of the world </a:t>
            </a:r>
          </a:p>
          <a:p>
            <a:r>
              <a:rPr lang="en-US" sz="2100" dirty="0">
                <a:solidFill>
                  <a:srgbClr val="000099"/>
                </a:solidFill>
                <a:ea typeface="ＭＳ Ｐゴシック" charset="0"/>
                <a:cs typeface="ＭＳ Ｐゴシック" charset="0"/>
              </a:rPr>
              <a:t>Closed world assumption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: everything known to be true in world is included in state description and anything not listed is false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67" y="461963"/>
            <a:ext cx="5829300" cy="685800"/>
          </a:xfrm>
        </p:spPr>
        <p:txBody>
          <a:bodyPr>
            <a:normAutofit fontScale="90000"/>
          </a:bodyPr>
          <a:lstStyle/>
          <a:p>
            <a:r>
              <a:rPr lang="en-US" sz="4050" dirty="0">
                <a:ea typeface="ＭＳ Ｐゴシック" charset="0"/>
                <a:cs typeface="ＭＳ Ｐゴシック" charset="0"/>
              </a:rPr>
              <a:t>Blocks world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621" y="1147763"/>
            <a:ext cx="6229350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00" dirty="0">
                <a:ea typeface="ＭＳ Ｐゴシック" charset="0"/>
                <a:cs typeface="ＭＳ Ｐゴシック" charset="0"/>
              </a:rPr>
              <a:t>The blocks world consists of a table, a set of blocks and a robot hand</a:t>
            </a:r>
          </a:p>
          <a:p>
            <a:pPr marL="0" indent="0">
              <a:buNone/>
            </a:pPr>
            <a:r>
              <a:rPr lang="en-US" sz="2100" dirty="0">
                <a:ea typeface="ＭＳ Ｐゴシック" charset="0"/>
                <a:cs typeface="ＭＳ Ｐゴシック" charset="0"/>
              </a:rPr>
              <a:t>Some domain constraints:</a:t>
            </a:r>
          </a:p>
          <a:p>
            <a:pPr lvl="1"/>
            <a:r>
              <a:rPr lang="en-US" sz="1800" dirty="0">
                <a:ea typeface="ＭＳ Ｐゴシック" charset="0"/>
              </a:rPr>
              <a:t>Only one block can be on another block</a:t>
            </a:r>
          </a:p>
          <a:p>
            <a:pPr lvl="1"/>
            <a:r>
              <a:rPr lang="en-US" sz="1800" dirty="0">
                <a:ea typeface="ＭＳ Ｐゴシック" charset="0"/>
              </a:rPr>
              <a:t>Any number of blocks can be on</a:t>
            </a:r>
            <a:br>
              <a:rPr lang="en-US" sz="1800" dirty="0">
                <a:ea typeface="ＭＳ Ｐゴシック" charset="0"/>
              </a:rPr>
            </a:br>
            <a:r>
              <a:rPr lang="en-US" sz="1800" dirty="0">
                <a:ea typeface="ＭＳ Ｐゴシック" charset="0"/>
              </a:rPr>
              <a:t>the table</a:t>
            </a:r>
          </a:p>
          <a:p>
            <a:pPr lvl="1"/>
            <a:r>
              <a:rPr lang="en-US" sz="1800" dirty="0">
                <a:ea typeface="ＭＳ Ｐゴシック" charset="0"/>
              </a:rPr>
              <a:t>The hand can only hold one block</a:t>
            </a:r>
          </a:p>
          <a:p>
            <a:pPr marL="0" indent="0">
              <a:buNone/>
            </a:pPr>
            <a:r>
              <a:rPr lang="en-US" sz="2100" dirty="0">
                <a:ea typeface="ＭＳ Ｐゴシック" charset="0"/>
                <a:cs typeface="ＭＳ Ｐゴシック" charset="0"/>
              </a:rPr>
              <a:t>Typical representation:</a:t>
            </a:r>
          </a:p>
          <a:p>
            <a:pPr lvl="1">
              <a:buFontTx/>
              <a:buNone/>
            </a:pPr>
            <a:r>
              <a:rPr lang="en-US" sz="2100" dirty="0" err="1">
                <a:ea typeface="ＭＳ Ｐゴシック" charset="0"/>
              </a:rPr>
              <a:t>ontable</a:t>
            </a:r>
            <a:r>
              <a:rPr lang="en-US" sz="2100" dirty="0">
                <a:ea typeface="ＭＳ Ｐゴシック" charset="0"/>
              </a:rPr>
              <a:t>(b) </a:t>
            </a:r>
            <a:r>
              <a:rPr lang="en-US" sz="2100" dirty="0" err="1">
                <a:ea typeface="ＭＳ Ｐゴシック" charset="0"/>
              </a:rPr>
              <a:t>ontable</a:t>
            </a:r>
            <a:r>
              <a:rPr lang="en-US" sz="2100" dirty="0">
                <a:ea typeface="ＭＳ Ｐゴシック" charset="0"/>
              </a:rPr>
              <a:t>(d)</a:t>
            </a:r>
          </a:p>
          <a:p>
            <a:pPr lvl="1">
              <a:buFontTx/>
              <a:buNone/>
            </a:pPr>
            <a:r>
              <a:rPr lang="en-US" sz="2100" dirty="0">
                <a:ea typeface="ＭＳ Ｐゴシック" charset="0"/>
              </a:rPr>
              <a:t>on(</a:t>
            </a:r>
            <a:r>
              <a:rPr lang="en-US" sz="2100" dirty="0" err="1">
                <a:ea typeface="ＭＳ Ｐゴシック" charset="0"/>
              </a:rPr>
              <a:t>c,d</a:t>
            </a:r>
            <a:r>
              <a:rPr lang="en-US" sz="2100" dirty="0">
                <a:ea typeface="ＭＳ Ｐゴシック" charset="0"/>
              </a:rPr>
              <a:t>)      holding(a)</a:t>
            </a:r>
          </a:p>
          <a:p>
            <a:pPr lvl="1">
              <a:buFontTx/>
              <a:buNone/>
            </a:pPr>
            <a:r>
              <a:rPr lang="en-US" sz="2100" dirty="0">
                <a:ea typeface="ＭＳ Ｐゴシック" charset="0"/>
              </a:rPr>
              <a:t>clear(b)     clear(c)</a:t>
            </a:r>
          </a:p>
        </p:txBody>
      </p:sp>
      <p:sp>
        <p:nvSpPr>
          <p:cNvPr id="34819" name="Text Box 15"/>
          <p:cNvSpPr txBox="1">
            <a:spLocks noChangeArrowheads="1"/>
          </p:cNvSpPr>
          <p:nvPr/>
        </p:nvSpPr>
        <p:spPr bwMode="auto">
          <a:xfrm>
            <a:off x="5043488" y="4739879"/>
            <a:ext cx="29022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Calibri" charset="0"/>
              </a:rPr>
              <a:t>Meant to be a simple model!</a:t>
            </a:r>
          </a:p>
        </p:txBody>
      </p:sp>
      <p:pic>
        <p:nvPicPr>
          <p:cNvPr id="34820" name="Picture 14" descr="Picture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2" y="2343150"/>
            <a:ext cx="2986088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BC-powerpoint-presentation-16-9 (1)" id="{56CE7328-5122-FF49-9D1A-B2575E5E25B6}" vid="{0D00BCDD-6C86-CE42-81B5-D7F30E55E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2442</Words>
  <Application>Microsoft Macintosh PowerPoint</Application>
  <PresentationFormat>On-screen Show (16:9)</PresentationFormat>
  <Paragraphs>474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Tahoma</vt:lpstr>
      <vt:lpstr>Office Theme</vt:lpstr>
      <vt:lpstr>Planning</vt:lpstr>
      <vt:lpstr>Blocks World Planning</vt:lpstr>
      <vt:lpstr>Blocks world</vt:lpstr>
      <vt:lpstr>Typical BW planning problem</vt:lpstr>
      <vt:lpstr>Typical BW planning problem</vt:lpstr>
      <vt:lpstr>Planning problem</vt:lpstr>
      <vt:lpstr>Planning vs. problem solving</vt:lpstr>
      <vt:lpstr>Typical simplifying assumptions</vt:lpstr>
      <vt:lpstr>Blocks world</vt:lpstr>
      <vt:lpstr>Typical BW planning problem</vt:lpstr>
      <vt:lpstr>PowerPoint Presentation</vt:lpstr>
      <vt:lpstr>PowerPoint Presentation</vt:lpstr>
      <vt:lpstr>Typical BW planning problem</vt:lpstr>
      <vt:lpstr>Major approaches</vt:lpstr>
      <vt:lpstr>Shakey the robot</vt:lpstr>
      <vt:lpstr>  Strips planning representation</vt:lpstr>
      <vt:lpstr>Blocks world operators</vt:lpstr>
      <vt:lpstr>STRIPS planning</vt:lpstr>
      <vt:lpstr>Typical BW planning problem</vt:lpstr>
      <vt:lpstr>Typical BW planning problem</vt:lpstr>
      <vt:lpstr>Typical BW planning problem</vt:lpstr>
      <vt:lpstr>Typical BW planning problem</vt:lpstr>
      <vt:lpstr>Goal interaction</vt:lpstr>
      <vt:lpstr>PDDL</vt:lpstr>
      <vt:lpstr>PDDL</vt:lpstr>
      <vt:lpstr>PDDL Representation</vt:lpstr>
      <vt:lpstr>Blocks Word Domain File</vt:lpstr>
      <vt:lpstr>Blocks Word Problem File</vt:lpstr>
      <vt:lpstr>Blocks Word Problem File</vt:lpstr>
      <vt:lpstr>http://planning.domains/</vt:lpstr>
      <vt:lpstr>Planning.domains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</dc:title>
  <dc:creator>Anantaa Kotal</dc:creator>
  <cp:lastModifiedBy>Anantaa Kotal</cp:lastModifiedBy>
  <cp:revision>1</cp:revision>
  <dcterms:created xsi:type="dcterms:W3CDTF">2022-10-19T15:21:51Z</dcterms:created>
  <dcterms:modified xsi:type="dcterms:W3CDTF">2022-10-19T15:37:40Z</dcterms:modified>
</cp:coreProperties>
</file>