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510" r:id="rId2"/>
    <p:sldId id="511" r:id="rId3"/>
    <p:sldId id="512" r:id="rId4"/>
    <p:sldId id="513" r:id="rId5"/>
    <p:sldId id="514" r:id="rId6"/>
    <p:sldId id="261" r:id="rId7"/>
    <p:sldId id="262" r:id="rId8"/>
    <p:sldId id="263" r:id="rId9"/>
    <p:sldId id="264" r:id="rId10"/>
    <p:sldId id="265" r:id="rId11"/>
    <p:sldId id="515" r:id="rId12"/>
    <p:sldId id="267" r:id="rId13"/>
    <p:sldId id="268" r:id="rId14"/>
    <p:sldId id="269" r:id="rId15"/>
    <p:sldId id="270" r:id="rId16"/>
    <p:sldId id="271" r:id="rId17"/>
    <p:sldId id="516" r:id="rId18"/>
    <p:sldId id="522" r:id="rId19"/>
    <p:sldId id="274" r:id="rId20"/>
    <p:sldId id="275" r:id="rId21"/>
    <p:sldId id="276" r:id="rId22"/>
    <p:sldId id="278" r:id="rId23"/>
    <p:sldId id="518" r:id="rId24"/>
    <p:sldId id="523" r:id="rId25"/>
    <p:sldId id="520" r:id="rId26"/>
    <p:sldId id="282" r:id="rId27"/>
    <p:sldId id="283" r:id="rId28"/>
    <p:sldId id="284" r:id="rId29"/>
    <p:sldId id="521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524" r:id="rId52"/>
    <p:sldId id="525" r:id="rId53"/>
    <p:sldId id="526" r:id="rId54"/>
    <p:sldId id="527" r:id="rId55"/>
    <p:sldId id="528" r:id="rId56"/>
    <p:sldId id="266" r:id="rId57"/>
    <p:sldId id="529" r:id="rId58"/>
    <p:sldId id="530" r:id="rId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62" d="100"/>
          <a:sy n="162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C56A-3119-FA49-883B-2586B42DC645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46839-CD42-1442-8A2D-05C009852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641" y="1871587"/>
            <a:ext cx="84467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45" smtClean="0"/>
              <a:pPr marL="86678">
                <a:lnSpc>
                  <a:spcPts val="930"/>
                </a:lnSpc>
              </a:pPr>
              <a:t>‹#›</a:t>
            </a:fld>
            <a:endParaRPr lang="en-US" spc="-45" dirty="0"/>
          </a:p>
        </p:txBody>
      </p:sp>
    </p:spTree>
    <p:extLst>
      <p:ext uri="{BB962C8B-B14F-4D97-AF65-F5344CB8AC3E}">
        <p14:creationId xmlns:p14="http://schemas.microsoft.com/office/powerpoint/2010/main" val="234785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45" smtClean="0"/>
              <a:pPr marL="86678">
                <a:lnSpc>
                  <a:spcPts val="930"/>
                </a:lnSpc>
              </a:pPr>
              <a:t>‹#›</a:t>
            </a:fld>
            <a:endParaRPr lang="en-US" spc="-45" dirty="0"/>
          </a:p>
        </p:txBody>
      </p:sp>
    </p:spTree>
    <p:extLst>
      <p:ext uri="{BB962C8B-B14F-4D97-AF65-F5344CB8AC3E}">
        <p14:creationId xmlns:p14="http://schemas.microsoft.com/office/powerpoint/2010/main" val="189085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s.upenn.edu/~ccb/figures/research" TargetMode="External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jp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47.png"/><Relationship Id="rId19" Type="http://schemas.openxmlformats.org/officeDocument/2006/relationships/image" Target="../media/image6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65.png"/><Relationship Id="rId5" Type="http://schemas.openxmlformats.org/officeDocument/2006/relationships/image" Target="../media/image50.png"/><Relationship Id="rId10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search/?q=a%2A%2Bsearch" TargetMode="External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search/?q=first%2Border%2Blogic" TargetMode="External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404481" y="1127894"/>
            <a:ext cx="6335039" cy="932467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3334">
              <a:spcBef>
                <a:spcPts val="71"/>
              </a:spcBef>
            </a:pPr>
            <a:r>
              <a:rPr sz="3000" spc="-439" dirty="0"/>
              <a:t>CMSC</a:t>
            </a:r>
            <a:r>
              <a:rPr sz="3000" spc="-146" dirty="0"/>
              <a:t> </a:t>
            </a:r>
            <a:r>
              <a:rPr sz="3000" spc="-15" dirty="0"/>
              <a:t>471:</a:t>
            </a:r>
            <a:endParaRPr sz="3000"/>
          </a:p>
          <a:p>
            <a:pPr marL="3334"/>
            <a:r>
              <a:rPr sz="3000" spc="-263" dirty="0"/>
              <a:t>Some</a:t>
            </a:r>
            <a:r>
              <a:rPr sz="3000" spc="-143" dirty="0"/>
              <a:t> </a:t>
            </a:r>
            <a:r>
              <a:rPr sz="3000" spc="-188" dirty="0"/>
              <a:t>AI</a:t>
            </a:r>
            <a:r>
              <a:rPr sz="3000" spc="-146" dirty="0"/>
              <a:t> </a:t>
            </a:r>
            <a:r>
              <a:rPr sz="3000" spc="-199" dirty="0"/>
              <a:t>Techniques</a:t>
            </a:r>
            <a:r>
              <a:rPr sz="3000" spc="-146" dirty="0"/>
              <a:t> </a:t>
            </a:r>
            <a:r>
              <a:rPr sz="3000" spc="-34" dirty="0"/>
              <a:t>in</a:t>
            </a:r>
            <a:r>
              <a:rPr sz="3000" spc="-146" dirty="0"/>
              <a:t> </a:t>
            </a:r>
            <a:r>
              <a:rPr sz="3000" spc="-124" dirty="0"/>
              <a:t>Machine</a:t>
            </a:r>
            <a:r>
              <a:rPr sz="3000" spc="-150" dirty="0"/>
              <a:t> </a:t>
            </a:r>
            <a:r>
              <a:rPr sz="3000" spc="-109" dirty="0"/>
              <a:t>Learning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45797" y="3410998"/>
            <a:ext cx="325231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116" dirty="0">
                <a:solidFill>
                  <a:srgbClr val="888888"/>
                </a:solidFill>
                <a:latin typeface="Arial"/>
                <a:cs typeface="Arial"/>
              </a:rPr>
              <a:t>Slides courtesy </a:t>
            </a:r>
            <a:r>
              <a:rPr spc="-116" dirty="0">
                <a:solidFill>
                  <a:srgbClr val="888888"/>
                </a:solidFill>
                <a:latin typeface="Arial"/>
                <a:cs typeface="Arial"/>
              </a:rPr>
              <a:t>Frank</a:t>
            </a:r>
            <a:r>
              <a:rPr spc="-9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pc="-86" dirty="0">
                <a:solidFill>
                  <a:srgbClr val="888888"/>
                </a:solidFill>
                <a:latin typeface="Arial"/>
                <a:cs typeface="Arial"/>
              </a:rPr>
              <a:t>Ferraro</a:t>
            </a:r>
            <a:r>
              <a:rPr spc="-101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1511" y="4819879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55949"/>
            <a:ext cx="6172200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32974">
              <a:spcBef>
                <a:spcPts val="75"/>
              </a:spcBef>
            </a:pPr>
            <a:r>
              <a:rPr sz="2700" spc="-169" dirty="0"/>
              <a:t>Example:</a:t>
            </a:r>
            <a:r>
              <a:rPr sz="2700" spc="-131" dirty="0"/>
              <a:t> </a:t>
            </a:r>
            <a:r>
              <a:rPr sz="2700" spc="-79" dirty="0"/>
              <a:t>Handwriting</a:t>
            </a:r>
            <a:r>
              <a:rPr sz="2700" spc="-131" dirty="0"/>
              <a:t> </a:t>
            </a:r>
            <a:r>
              <a:rPr sz="2700" spc="-101" dirty="0"/>
              <a:t>Recognition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4791" y="998579"/>
            <a:ext cx="164432" cy="1503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49824" y="1068231"/>
            <a:ext cx="146685" cy="9049"/>
          </a:xfrm>
          <a:custGeom>
            <a:avLst/>
            <a:gdLst/>
            <a:ahLst/>
            <a:cxnLst/>
            <a:rect l="l" t="t" r="r" b="b"/>
            <a:pathLst>
              <a:path w="195580" h="12065">
                <a:moveTo>
                  <a:pt x="195291" y="0"/>
                </a:moveTo>
                <a:lnTo>
                  <a:pt x="0" y="0"/>
                </a:lnTo>
                <a:lnTo>
                  <a:pt x="0" y="11689"/>
                </a:lnTo>
                <a:lnTo>
                  <a:pt x="195291" y="11689"/>
                </a:lnTo>
                <a:lnTo>
                  <a:pt x="195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749824" y="1111128"/>
            <a:ext cx="146685" cy="9049"/>
          </a:xfrm>
          <a:custGeom>
            <a:avLst/>
            <a:gdLst/>
            <a:ahLst/>
            <a:cxnLst/>
            <a:rect l="l" t="t" r="r" b="b"/>
            <a:pathLst>
              <a:path w="195580" h="12065">
                <a:moveTo>
                  <a:pt x="195291" y="0"/>
                </a:moveTo>
                <a:lnTo>
                  <a:pt x="0" y="0"/>
                </a:lnTo>
                <a:lnTo>
                  <a:pt x="0" y="11689"/>
                </a:lnTo>
                <a:lnTo>
                  <a:pt x="195291" y="11689"/>
                </a:lnTo>
                <a:lnTo>
                  <a:pt x="195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6" name="object 6"/>
          <p:cNvGrpSpPr/>
          <p:nvPr/>
        </p:nvGrpSpPr>
        <p:grpSpPr>
          <a:xfrm>
            <a:off x="2986104" y="942308"/>
            <a:ext cx="467678" cy="262414"/>
            <a:chOff x="2457472" y="1256410"/>
            <a:chExt cx="623570" cy="349885"/>
          </a:xfrm>
        </p:grpSpPr>
        <p:sp>
          <p:nvSpPr>
            <p:cNvPr id="7" name="object 7"/>
            <p:cNvSpPr/>
            <p:nvPr/>
          </p:nvSpPr>
          <p:spPr>
            <a:xfrm>
              <a:off x="2457472" y="1311762"/>
              <a:ext cx="104139" cy="294005"/>
            </a:xfrm>
            <a:custGeom>
              <a:avLst/>
              <a:gdLst/>
              <a:ahLst/>
              <a:cxnLst/>
              <a:rect l="l" t="t" r="r" b="b"/>
              <a:pathLst>
                <a:path w="104139" h="294005">
                  <a:moveTo>
                    <a:pt x="103785" y="0"/>
                  </a:moveTo>
                  <a:lnTo>
                    <a:pt x="59184" y="10071"/>
                  </a:lnTo>
                  <a:lnTo>
                    <a:pt x="41758" y="36289"/>
                  </a:lnTo>
                  <a:lnTo>
                    <a:pt x="41758" y="103322"/>
                  </a:lnTo>
                  <a:lnTo>
                    <a:pt x="41575" y="111672"/>
                  </a:lnTo>
                  <a:lnTo>
                    <a:pt x="14892" y="141915"/>
                  </a:lnTo>
                  <a:lnTo>
                    <a:pt x="2455" y="143298"/>
                  </a:lnTo>
                  <a:lnTo>
                    <a:pt x="1227" y="143913"/>
                  </a:lnTo>
                  <a:lnTo>
                    <a:pt x="0" y="145141"/>
                  </a:lnTo>
                  <a:lnTo>
                    <a:pt x="0" y="149450"/>
                  </a:lnTo>
                  <a:lnTo>
                    <a:pt x="1227" y="149450"/>
                  </a:lnTo>
                  <a:lnTo>
                    <a:pt x="17915" y="152639"/>
                  </a:lnTo>
                  <a:lnTo>
                    <a:pt x="41758" y="249080"/>
                  </a:lnTo>
                  <a:lnTo>
                    <a:pt x="41978" y="257805"/>
                  </a:lnTo>
                  <a:lnTo>
                    <a:pt x="77303" y="291055"/>
                  </a:lnTo>
                  <a:lnTo>
                    <a:pt x="103785" y="293976"/>
                  </a:lnTo>
                  <a:lnTo>
                    <a:pt x="103785" y="287826"/>
                  </a:lnTo>
                  <a:lnTo>
                    <a:pt x="101943" y="287826"/>
                  </a:lnTo>
                  <a:lnTo>
                    <a:pt x="99487" y="287211"/>
                  </a:lnTo>
                  <a:lnTo>
                    <a:pt x="62641" y="261995"/>
                  </a:lnTo>
                  <a:lnTo>
                    <a:pt x="61413" y="186346"/>
                  </a:lnTo>
                  <a:lnTo>
                    <a:pt x="60971" y="177604"/>
                  </a:lnTo>
                  <a:lnTo>
                    <a:pt x="35004" y="149450"/>
                  </a:lnTo>
                  <a:lnTo>
                    <a:pt x="27022" y="146985"/>
                  </a:lnTo>
                  <a:lnTo>
                    <a:pt x="42501" y="140694"/>
                  </a:lnTo>
                  <a:lnTo>
                    <a:pt x="53200" y="132152"/>
                  </a:lnTo>
                  <a:lnTo>
                    <a:pt x="59408" y="121649"/>
                  </a:lnTo>
                  <a:lnTo>
                    <a:pt x="61413" y="109474"/>
                  </a:lnTo>
                  <a:lnTo>
                    <a:pt x="61413" y="38747"/>
                  </a:lnTo>
                  <a:lnTo>
                    <a:pt x="63159" y="29068"/>
                  </a:lnTo>
                  <a:lnTo>
                    <a:pt x="69395" y="18987"/>
                  </a:lnTo>
                  <a:lnTo>
                    <a:pt x="81620" y="10637"/>
                  </a:lnTo>
                  <a:lnTo>
                    <a:pt x="101329" y="6152"/>
                  </a:lnTo>
                  <a:lnTo>
                    <a:pt x="102557" y="6152"/>
                  </a:lnTo>
                  <a:lnTo>
                    <a:pt x="103785" y="4923"/>
                  </a:lnTo>
                  <a:lnTo>
                    <a:pt x="103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3806" y="1399094"/>
              <a:ext cx="166442" cy="1353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00116" y="1256410"/>
              <a:ext cx="53975" cy="205740"/>
            </a:xfrm>
            <a:custGeom>
              <a:avLst/>
              <a:gdLst/>
              <a:ahLst/>
              <a:cxnLst/>
              <a:rect l="l" t="t" r="r" b="b"/>
              <a:pathLst>
                <a:path w="53975" h="205740">
                  <a:moveTo>
                    <a:pt x="53456" y="0"/>
                  </a:moveTo>
                  <a:lnTo>
                    <a:pt x="10079" y="49971"/>
                  </a:lnTo>
                  <a:lnTo>
                    <a:pt x="0" y="102708"/>
                  </a:lnTo>
                  <a:lnTo>
                    <a:pt x="1977" y="126887"/>
                  </a:lnTo>
                  <a:lnTo>
                    <a:pt x="9373" y="154062"/>
                  </a:lnTo>
                  <a:lnTo>
                    <a:pt x="24382" y="181238"/>
                  </a:lnTo>
                  <a:lnTo>
                    <a:pt x="49199" y="205417"/>
                  </a:lnTo>
                  <a:lnTo>
                    <a:pt x="53456" y="205417"/>
                  </a:lnTo>
                  <a:lnTo>
                    <a:pt x="53456" y="201722"/>
                  </a:lnTo>
                  <a:lnTo>
                    <a:pt x="52883" y="201108"/>
                  </a:lnTo>
                  <a:lnTo>
                    <a:pt x="51000" y="199879"/>
                  </a:lnTo>
                  <a:lnTo>
                    <a:pt x="33847" y="179594"/>
                  </a:lnTo>
                  <a:lnTo>
                    <a:pt x="22450" y="156138"/>
                  </a:lnTo>
                  <a:lnTo>
                    <a:pt x="16119" y="130260"/>
                  </a:lnTo>
                  <a:lnTo>
                    <a:pt x="14162" y="102708"/>
                  </a:lnTo>
                  <a:lnTo>
                    <a:pt x="17683" y="66240"/>
                  </a:lnTo>
                  <a:lnTo>
                    <a:pt x="26676" y="38824"/>
                  </a:lnTo>
                  <a:lnTo>
                    <a:pt x="38786" y="18905"/>
                  </a:lnTo>
                  <a:lnTo>
                    <a:pt x="51655" y="4923"/>
                  </a:lnTo>
                  <a:lnTo>
                    <a:pt x="52883" y="4308"/>
                  </a:lnTo>
                  <a:lnTo>
                    <a:pt x="53456" y="3694"/>
                  </a:lnTo>
                  <a:lnTo>
                    <a:pt x="53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8131" y="1319757"/>
              <a:ext cx="125331" cy="9287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28021" y="1256410"/>
              <a:ext cx="53340" cy="205740"/>
            </a:xfrm>
            <a:custGeom>
              <a:avLst/>
              <a:gdLst/>
              <a:ahLst/>
              <a:cxnLst/>
              <a:rect l="l" t="t" r="r" b="b"/>
              <a:pathLst>
                <a:path w="53339" h="205740">
                  <a:moveTo>
                    <a:pt x="3683" y="0"/>
                  </a:moveTo>
                  <a:lnTo>
                    <a:pt x="0" y="0"/>
                  </a:lnTo>
                  <a:lnTo>
                    <a:pt x="0" y="3694"/>
                  </a:lnTo>
                  <a:lnTo>
                    <a:pt x="573" y="4308"/>
                  </a:lnTo>
                  <a:lnTo>
                    <a:pt x="1800" y="5537"/>
                  </a:lnTo>
                  <a:lnTo>
                    <a:pt x="15188" y="20287"/>
                  </a:lnTo>
                  <a:lnTo>
                    <a:pt x="27239" y="40514"/>
                  </a:lnTo>
                  <a:lnTo>
                    <a:pt x="35945" y="67545"/>
                  </a:lnTo>
                  <a:lnTo>
                    <a:pt x="39294" y="102708"/>
                  </a:lnTo>
                  <a:lnTo>
                    <a:pt x="36838" y="132996"/>
                  </a:lnTo>
                  <a:lnTo>
                    <a:pt x="29777" y="159133"/>
                  </a:lnTo>
                  <a:lnTo>
                    <a:pt x="18572" y="180890"/>
                  </a:lnTo>
                  <a:lnTo>
                    <a:pt x="3683" y="198036"/>
                  </a:lnTo>
                  <a:lnTo>
                    <a:pt x="0" y="201722"/>
                  </a:lnTo>
                  <a:lnTo>
                    <a:pt x="0" y="204188"/>
                  </a:lnTo>
                  <a:lnTo>
                    <a:pt x="573" y="205417"/>
                  </a:lnTo>
                  <a:lnTo>
                    <a:pt x="2455" y="205417"/>
                  </a:lnTo>
                  <a:lnTo>
                    <a:pt x="7156" y="202898"/>
                  </a:lnTo>
                  <a:lnTo>
                    <a:pt x="38066" y="166055"/>
                  </a:lnTo>
                  <a:lnTo>
                    <a:pt x="51788" y="120303"/>
                  </a:lnTo>
                  <a:lnTo>
                    <a:pt x="52801" y="102708"/>
                  </a:lnTo>
                  <a:lnTo>
                    <a:pt x="50825" y="78529"/>
                  </a:lnTo>
                  <a:lnTo>
                    <a:pt x="43438" y="51354"/>
                  </a:lnTo>
                  <a:lnTo>
                    <a:pt x="28453" y="24178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/>
          <p:nvPr/>
        </p:nvSpPr>
        <p:spPr>
          <a:xfrm>
            <a:off x="3501936" y="1125891"/>
            <a:ext cx="26194" cy="65723"/>
          </a:xfrm>
          <a:custGeom>
            <a:avLst/>
            <a:gdLst/>
            <a:ahLst/>
            <a:cxnLst/>
            <a:rect l="l" t="t" r="r" b="b"/>
            <a:pathLst>
              <a:path w="34925" h="87630">
                <a:moveTo>
                  <a:pt x="34025" y="26443"/>
                </a:moveTo>
                <a:lnTo>
                  <a:pt x="27669" y="26443"/>
                </a:lnTo>
                <a:lnTo>
                  <a:pt x="27669" y="30747"/>
                </a:lnTo>
                <a:lnTo>
                  <a:pt x="25889" y="46132"/>
                </a:lnTo>
                <a:lnTo>
                  <a:pt x="21284" y="59730"/>
                </a:lnTo>
                <a:lnTo>
                  <a:pt x="14960" y="71137"/>
                </a:lnTo>
                <a:lnTo>
                  <a:pt x="8022" y="79949"/>
                </a:lnTo>
                <a:lnTo>
                  <a:pt x="4338" y="83024"/>
                </a:lnTo>
                <a:lnTo>
                  <a:pt x="4338" y="86714"/>
                </a:lnTo>
                <a:lnTo>
                  <a:pt x="6139" y="87329"/>
                </a:lnTo>
                <a:lnTo>
                  <a:pt x="7367" y="87329"/>
                </a:lnTo>
                <a:lnTo>
                  <a:pt x="12913" y="83331"/>
                </a:lnTo>
                <a:lnTo>
                  <a:pt x="22082" y="71953"/>
                </a:lnTo>
                <a:lnTo>
                  <a:pt x="30667" y="54118"/>
                </a:lnTo>
                <a:lnTo>
                  <a:pt x="34464" y="30747"/>
                </a:lnTo>
                <a:lnTo>
                  <a:pt x="34025" y="26443"/>
                </a:lnTo>
                <a:close/>
              </a:path>
              <a:path w="34925" h="87630">
                <a:moveTo>
                  <a:pt x="15390" y="0"/>
                </a:moveTo>
                <a:lnTo>
                  <a:pt x="5566" y="0"/>
                </a:lnTo>
                <a:lnTo>
                  <a:pt x="0" y="6766"/>
                </a:lnTo>
                <a:lnTo>
                  <a:pt x="0" y="23371"/>
                </a:lnTo>
                <a:lnTo>
                  <a:pt x="5566" y="30747"/>
                </a:lnTo>
                <a:lnTo>
                  <a:pt x="19073" y="30747"/>
                </a:lnTo>
                <a:lnTo>
                  <a:pt x="22757" y="29518"/>
                </a:lnTo>
                <a:lnTo>
                  <a:pt x="25868" y="27057"/>
                </a:lnTo>
                <a:lnTo>
                  <a:pt x="26441" y="26443"/>
                </a:lnTo>
                <a:lnTo>
                  <a:pt x="34025" y="26443"/>
                </a:lnTo>
                <a:lnTo>
                  <a:pt x="33130" y="17640"/>
                </a:lnTo>
                <a:lnTo>
                  <a:pt x="29317" y="7993"/>
                </a:lnTo>
                <a:lnTo>
                  <a:pt x="23309" y="2036"/>
                </a:lnTo>
                <a:lnTo>
                  <a:pt x="15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3" name="object 13"/>
          <p:cNvGrpSpPr/>
          <p:nvPr/>
        </p:nvGrpSpPr>
        <p:grpSpPr>
          <a:xfrm>
            <a:off x="3587647" y="942308"/>
            <a:ext cx="360044" cy="251460"/>
            <a:chOff x="3259528" y="1256410"/>
            <a:chExt cx="480059" cy="33528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9528" y="1399094"/>
              <a:ext cx="161514" cy="19249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58454" y="1256410"/>
              <a:ext cx="53340" cy="205740"/>
            </a:xfrm>
            <a:custGeom>
              <a:avLst/>
              <a:gdLst/>
              <a:ahLst/>
              <a:cxnLst/>
              <a:rect l="l" t="t" r="r" b="b"/>
              <a:pathLst>
                <a:path w="53339" h="205740">
                  <a:moveTo>
                    <a:pt x="52883" y="0"/>
                  </a:moveTo>
                  <a:lnTo>
                    <a:pt x="9833" y="49971"/>
                  </a:lnTo>
                  <a:lnTo>
                    <a:pt x="0" y="102708"/>
                  </a:lnTo>
                  <a:lnTo>
                    <a:pt x="1977" y="126887"/>
                  </a:lnTo>
                  <a:lnTo>
                    <a:pt x="9373" y="154062"/>
                  </a:lnTo>
                  <a:lnTo>
                    <a:pt x="24382" y="181238"/>
                  </a:lnTo>
                  <a:lnTo>
                    <a:pt x="49199" y="205417"/>
                  </a:lnTo>
                  <a:lnTo>
                    <a:pt x="52883" y="205417"/>
                  </a:lnTo>
                  <a:lnTo>
                    <a:pt x="52883" y="201722"/>
                  </a:lnTo>
                  <a:lnTo>
                    <a:pt x="51000" y="199879"/>
                  </a:lnTo>
                  <a:lnTo>
                    <a:pt x="33745" y="179594"/>
                  </a:lnTo>
                  <a:lnTo>
                    <a:pt x="22123" y="156138"/>
                  </a:lnTo>
                  <a:lnTo>
                    <a:pt x="15566" y="130260"/>
                  </a:lnTo>
                  <a:lnTo>
                    <a:pt x="13507" y="102708"/>
                  </a:lnTo>
                  <a:lnTo>
                    <a:pt x="17130" y="66240"/>
                  </a:lnTo>
                  <a:lnTo>
                    <a:pt x="26349" y="38824"/>
                  </a:lnTo>
                  <a:lnTo>
                    <a:pt x="38683" y="18905"/>
                  </a:lnTo>
                  <a:lnTo>
                    <a:pt x="52883" y="3694"/>
                  </a:lnTo>
                  <a:lnTo>
                    <a:pt x="528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5896" y="1319757"/>
              <a:ext cx="125249" cy="9287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86359" y="1256410"/>
              <a:ext cx="53340" cy="205740"/>
            </a:xfrm>
            <a:custGeom>
              <a:avLst/>
              <a:gdLst/>
              <a:ahLst/>
              <a:cxnLst/>
              <a:rect l="l" t="t" r="r" b="b"/>
              <a:pathLst>
                <a:path w="53339" h="205740">
                  <a:moveTo>
                    <a:pt x="3683" y="0"/>
                  </a:moveTo>
                  <a:lnTo>
                    <a:pt x="0" y="0"/>
                  </a:lnTo>
                  <a:lnTo>
                    <a:pt x="0" y="3694"/>
                  </a:lnTo>
                  <a:lnTo>
                    <a:pt x="573" y="4308"/>
                  </a:lnTo>
                  <a:lnTo>
                    <a:pt x="1800" y="5537"/>
                  </a:lnTo>
                  <a:lnTo>
                    <a:pt x="14911" y="20287"/>
                  </a:lnTo>
                  <a:lnTo>
                    <a:pt x="26994" y="40514"/>
                  </a:lnTo>
                  <a:lnTo>
                    <a:pt x="35853" y="67545"/>
                  </a:lnTo>
                  <a:lnTo>
                    <a:pt x="39294" y="102708"/>
                  </a:lnTo>
                  <a:lnTo>
                    <a:pt x="36838" y="132996"/>
                  </a:lnTo>
                  <a:lnTo>
                    <a:pt x="29777" y="159133"/>
                  </a:lnTo>
                  <a:lnTo>
                    <a:pt x="18572" y="180890"/>
                  </a:lnTo>
                  <a:lnTo>
                    <a:pt x="3683" y="198036"/>
                  </a:lnTo>
                  <a:lnTo>
                    <a:pt x="0" y="201722"/>
                  </a:lnTo>
                  <a:lnTo>
                    <a:pt x="0" y="204188"/>
                  </a:lnTo>
                  <a:lnTo>
                    <a:pt x="573" y="205417"/>
                  </a:lnTo>
                  <a:lnTo>
                    <a:pt x="2455" y="205417"/>
                  </a:lnTo>
                  <a:lnTo>
                    <a:pt x="7156" y="202898"/>
                  </a:lnTo>
                  <a:lnTo>
                    <a:pt x="38066" y="166055"/>
                  </a:lnTo>
                  <a:lnTo>
                    <a:pt x="51788" y="120303"/>
                  </a:lnTo>
                  <a:lnTo>
                    <a:pt x="52801" y="102708"/>
                  </a:lnTo>
                  <a:lnTo>
                    <a:pt x="50825" y="78529"/>
                  </a:lnTo>
                  <a:lnTo>
                    <a:pt x="43438" y="51354"/>
                  </a:lnTo>
                  <a:lnTo>
                    <a:pt x="28453" y="24178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992497" y="952918"/>
            <a:ext cx="411004" cy="252413"/>
            <a:chOff x="3799329" y="1270557"/>
            <a:chExt cx="548005" cy="336550"/>
          </a:xfrm>
        </p:grpSpPr>
        <p:sp>
          <p:nvSpPr>
            <p:cNvPr id="19" name="object 19"/>
            <p:cNvSpPr/>
            <p:nvPr/>
          </p:nvSpPr>
          <p:spPr>
            <a:xfrm>
              <a:off x="3799329" y="1311762"/>
              <a:ext cx="104139" cy="294005"/>
            </a:xfrm>
            <a:custGeom>
              <a:avLst/>
              <a:gdLst/>
              <a:ahLst/>
              <a:cxnLst/>
              <a:rect l="l" t="t" r="r" b="b"/>
              <a:pathLst>
                <a:path w="104139" h="294005">
                  <a:moveTo>
                    <a:pt x="5484" y="0"/>
                  </a:moveTo>
                  <a:lnTo>
                    <a:pt x="0" y="0"/>
                  </a:lnTo>
                  <a:lnTo>
                    <a:pt x="0" y="6152"/>
                  </a:lnTo>
                  <a:lnTo>
                    <a:pt x="4256" y="6152"/>
                  </a:lnTo>
                  <a:lnTo>
                    <a:pt x="17265" y="8543"/>
                  </a:lnTo>
                  <a:lnTo>
                    <a:pt x="28201" y="13761"/>
                  </a:lnTo>
                  <a:lnTo>
                    <a:pt x="36375" y="21631"/>
                  </a:lnTo>
                  <a:lnTo>
                    <a:pt x="41094" y="31980"/>
                  </a:lnTo>
                  <a:lnTo>
                    <a:pt x="42404" y="34438"/>
                  </a:lnTo>
                  <a:lnTo>
                    <a:pt x="42404" y="107623"/>
                  </a:lnTo>
                  <a:lnTo>
                    <a:pt x="64702" y="142529"/>
                  </a:lnTo>
                  <a:lnTo>
                    <a:pt x="76787" y="146985"/>
                  </a:lnTo>
                  <a:lnTo>
                    <a:pt x="61295" y="153270"/>
                  </a:lnTo>
                  <a:lnTo>
                    <a:pt x="50601" y="161747"/>
                  </a:lnTo>
                  <a:lnTo>
                    <a:pt x="44404" y="172069"/>
                  </a:lnTo>
                  <a:lnTo>
                    <a:pt x="42404" y="183889"/>
                  </a:lnTo>
                  <a:lnTo>
                    <a:pt x="42404" y="254615"/>
                  </a:lnTo>
                  <a:lnTo>
                    <a:pt x="40652" y="264378"/>
                  </a:lnTo>
                  <a:lnTo>
                    <a:pt x="34402" y="274603"/>
                  </a:lnTo>
                  <a:lnTo>
                    <a:pt x="22166" y="282983"/>
                  </a:lnTo>
                  <a:lnTo>
                    <a:pt x="2456" y="287211"/>
                  </a:lnTo>
                  <a:lnTo>
                    <a:pt x="1228" y="287826"/>
                  </a:lnTo>
                  <a:lnTo>
                    <a:pt x="0" y="289055"/>
                  </a:lnTo>
                  <a:lnTo>
                    <a:pt x="0" y="293976"/>
                  </a:lnTo>
                  <a:lnTo>
                    <a:pt x="5484" y="293976"/>
                  </a:lnTo>
                  <a:lnTo>
                    <a:pt x="26422" y="291324"/>
                  </a:lnTo>
                  <a:lnTo>
                    <a:pt x="44359" y="283828"/>
                  </a:lnTo>
                  <a:lnTo>
                    <a:pt x="57000" y="272181"/>
                  </a:lnTo>
                  <a:lnTo>
                    <a:pt x="62051" y="257075"/>
                  </a:lnTo>
                  <a:lnTo>
                    <a:pt x="62051" y="190041"/>
                  </a:lnTo>
                  <a:lnTo>
                    <a:pt x="62233" y="181688"/>
                  </a:lnTo>
                  <a:lnTo>
                    <a:pt x="88892" y="151448"/>
                  </a:lnTo>
                  <a:lnTo>
                    <a:pt x="101345" y="150065"/>
                  </a:lnTo>
                  <a:lnTo>
                    <a:pt x="103146" y="149450"/>
                  </a:lnTo>
                  <a:lnTo>
                    <a:pt x="103801" y="148836"/>
                  </a:lnTo>
                  <a:lnTo>
                    <a:pt x="103801" y="143913"/>
                  </a:lnTo>
                  <a:lnTo>
                    <a:pt x="102573" y="143913"/>
                  </a:lnTo>
                  <a:lnTo>
                    <a:pt x="85855" y="140992"/>
                  </a:lnTo>
                  <a:lnTo>
                    <a:pt x="62051" y="44899"/>
                  </a:lnTo>
                  <a:lnTo>
                    <a:pt x="61830" y="36075"/>
                  </a:lnTo>
                  <a:lnTo>
                    <a:pt x="37798" y="5964"/>
                  </a:lnTo>
                  <a:lnTo>
                    <a:pt x="14884" y="528"/>
                  </a:lnTo>
                  <a:lnTo>
                    <a:pt x="5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8741" y="1270557"/>
              <a:ext cx="182962" cy="14021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4402" y="1514099"/>
              <a:ext cx="125331" cy="9286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84282" y="1525790"/>
              <a:ext cx="151130" cy="55880"/>
            </a:xfrm>
            <a:custGeom>
              <a:avLst/>
              <a:gdLst/>
              <a:ahLst/>
              <a:cxnLst/>
              <a:rect l="l" t="t" r="r" b="b"/>
              <a:pathLst>
                <a:path w="151129" h="55880">
                  <a:moveTo>
                    <a:pt x="151041" y="44894"/>
                  </a:moveTo>
                  <a:lnTo>
                    <a:pt x="0" y="44894"/>
                  </a:lnTo>
                  <a:lnTo>
                    <a:pt x="0" y="55359"/>
                  </a:lnTo>
                  <a:lnTo>
                    <a:pt x="151041" y="55359"/>
                  </a:lnTo>
                  <a:lnTo>
                    <a:pt x="151041" y="44894"/>
                  </a:lnTo>
                  <a:close/>
                </a:path>
                <a:path w="151129" h="55880">
                  <a:moveTo>
                    <a:pt x="151041" y="0"/>
                  </a:moveTo>
                  <a:lnTo>
                    <a:pt x="0" y="0"/>
                  </a:lnTo>
                  <a:lnTo>
                    <a:pt x="0" y="9842"/>
                  </a:lnTo>
                  <a:lnTo>
                    <a:pt x="151041" y="9842"/>
                  </a:lnTo>
                  <a:lnTo>
                    <a:pt x="151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2822" y="1468593"/>
              <a:ext cx="74249" cy="13591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609877" y="935545"/>
            <a:ext cx="430530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68" dirty="0">
                <a:latin typeface="Arial"/>
                <a:cs typeface="Arial"/>
              </a:rPr>
              <a:t>Data: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04460" y="1832374"/>
            <a:ext cx="3931589" cy="51760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06112" y="2875821"/>
            <a:ext cx="3137329" cy="55376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99254" y="4044665"/>
            <a:ext cx="3137329" cy="520727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2721626" y="1433465"/>
            <a:ext cx="291465" cy="295751"/>
            <a:chOff x="2104834" y="1911286"/>
            <a:chExt cx="388620" cy="394335"/>
          </a:xfrm>
        </p:grpSpPr>
        <p:sp>
          <p:nvSpPr>
            <p:cNvPr id="29" name="object 29"/>
            <p:cNvSpPr/>
            <p:nvPr/>
          </p:nvSpPr>
          <p:spPr>
            <a:xfrm>
              <a:off x="2119122" y="1925573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4" h="365760">
                  <a:moveTo>
                    <a:pt x="179831" y="0"/>
                  </a:moveTo>
                  <a:lnTo>
                    <a:pt x="132027" y="6535"/>
                  </a:lnTo>
                  <a:lnTo>
                    <a:pt x="89069" y="24976"/>
                  </a:lnTo>
                  <a:lnTo>
                    <a:pt x="52673" y="53578"/>
                  </a:lnTo>
                  <a:lnTo>
                    <a:pt x="24553" y="90593"/>
                  </a:lnTo>
                  <a:lnTo>
                    <a:pt x="6424" y="134276"/>
                  </a:lnTo>
                  <a:lnTo>
                    <a:pt x="0" y="182879"/>
                  </a:lnTo>
                  <a:lnTo>
                    <a:pt x="6424" y="231483"/>
                  </a:lnTo>
                  <a:lnTo>
                    <a:pt x="24553" y="275166"/>
                  </a:lnTo>
                  <a:lnTo>
                    <a:pt x="52673" y="312181"/>
                  </a:lnTo>
                  <a:lnTo>
                    <a:pt x="89069" y="340783"/>
                  </a:lnTo>
                  <a:lnTo>
                    <a:pt x="132027" y="359224"/>
                  </a:lnTo>
                  <a:lnTo>
                    <a:pt x="179831" y="365760"/>
                  </a:lnTo>
                  <a:lnTo>
                    <a:pt x="227636" y="359224"/>
                  </a:lnTo>
                  <a:lnTo>
                    <a:pt x="270594" y="340783"/>
                  </a:lnTo>
                  <a:lnTo>
                    <a:pt x="306990" y="312181"/>
                  </a:lnTo>
                  <a:lnTo>
                    <a:pt x="335110" y="275166"/>
                  </a:lnTo>
                  <a:lnTo>
                    <a:pt x="353239" y="231483"/>
                  </a:lnTo>
                  <a:lnTo>
                    <a:pt x="359663" y="182879"/>
                  </a:lnTo>
                  <a:lnTo>
                    <a:pt x="353239" y="134276"/>
                  </a:lnTo>
                  <a:lnTo>
                    <a:pt x="335110" y="90593"/>
                  </a:lnTo>
                  <a:lnTo>
                    <a:pt x="306990" y="53578"/>
                  </a:lnTo>
                  <a:lnTo>
                    <a:pt x="270594" y="24976"/>
                  </a:lnTo>
                  <a:lnTo>
                    <a:pt x="227636" y="6535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119122" y="1925573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4" h="365760">
                  <a:moveTo>
                    <a:pt x="0" y="182879"/>
                  </a:moveTo>
                  <a:lnTo>
                    <a:pt x="6424" y="134276"/>
                  </a:lnTo>
                  <a:lnTo>
                    <a:pt x="24553" y="90593"/>
                  </a:lnTo>
                  <a:lnTo>
                    <a:pt x="52673" y="53578"/>
                  </a:lnTo>
                  <a:lnTo>
                    <a:pt x="89069" y="24976"/>
                  </a:lnTo>
                  <a:lnTo>
                    <a:pt x="132027" y="6535"/>
                  </a:lnTo>
                  <a:lnTo>
                    <a:pt x="179831" y="0"/>
                  </a:lnTo>
                  <a:lnTo>
                    <a:pt x="227636" y="6535"/>
                  </a:lnTo>
                  <a:lnTo>
                    <a:pt x="270594" y="24976"/>
                  </a:lnTo>
                  <a:lnTo>
                    <a:pt x="306990" y="53578"/>
                  </a:lnTo>
                  <a:lnTo>
                    <a:pt x="335110" y="90593"/>
                  </a:lnTo>
                  <a:lnTo>
                    <a:pt x="353239" y="134276"/>
                  </a:lnTo>
                  <a:lnTo>
                    <a:pt x="359663" y="182879"/>
                  </a:lnTo>
                  <a:lnTo>
                    <a:pt x="353239" y="231483"/>
                  </a:lnTo>
                  <a:lnTo>
                    <a:pt x="335110" y="275166"/>
                  </a:lnTo>
                  <a:lnTo>
                    <a:pt x="306990" y="312181"/>
                  </a:lnTo>
                  <a:lnTo>
                    <a:pt x="270594" y="340783"/>
                  </a:lnTo>
                  <a:lnTo>
                    <a:pt x="227636" y="359224"/>
                  </a:lnTo>
                  <a:lnTo>
                    <a:pt x="179831" y="365760"/>
                  </a:lnTo>
                  <a:lnTo>
                    <a:pt x="132027" y="359224"/>
                  </a:lnTo>
                  <a:lnTo>
                    <a:pt x="89069" y="340783"/>
                  </a:lnTo>
                  <a:lnTo>
                    <a:pt x="52673" y="312181"/>
                  </a:lnTo>
                  <a:lnTo>
                    <a:pt x="24553" y="275166"/>
                  </a:lnTo>
                  <a:lnTo>
                    <a:pt x="6424" y="231483"/>
                  </a:lnTo>
                  <a:lnTo>
                    <a:pt x="0" y="18287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511438" y="1433465"/>
            <a:ext cx="292418" cy="295751"/>
            <a:chOff x="3157918" y="1911286"/>
            <a:chExt cx="389890" cy="394335"/>
          </a:xfrm>
        </p:grpSpPr>
        <p:sp>
          <p:nvSpPr>
            <p:cNvPr id="32" name="object 32"/>
            <p:cNvSpPr/>
            <p:nvPr/>
          </p:nvSpPr>
          <p:spPr>
            <a:xfrm>
              <a:off x="3172205" y="1925573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180594" y="0"/>
                  </a:moveTo>
                  <a:lnTo>
                    <a:pt x="132600" y="6535"/>
                  </a:lnTo>
                  <a:lnTo>
                    <a:pt x="89464" y="24976"/>
                  </a:lnTo>
                  <a:lnTo>
                    <a:pt x="52911" y="53578"/>
                  </a:lnTo>
                  <a:lnTo>
                    <a:pt x="24666" y="90593"/>
                  </a:lnTo>
                  <a:lnTo>
                    <a:pt x="6454" y="134276"/>
                  </a:lnTo>
                  <a:lnTo>
                    <a:pt x="0" y="182879"/>
                  </a:lnTo>
                  <a:lnTo>
                    <a:pt x="6454" y="231483"/>
                  </a:lnTo>
                  <a:lnTo>
                    <a:pt x="24666" y="275166"/>
                  </a:lnTo>
                  <a:lnTo>
                    <a:pt x="52911" y="312181"/>
                  </a:lnTo>
                  <a:lnTo>
                    <a:pt x="89464" y="340783"/>
                  </a:lnTo>
                  <a:lnTo>
                    <a:pt x="132600" y="359224"/>
                  </a:lnTo>
                  <a:lnTo>
                    <a:pt x="180594" y="365760"/>
                  </a:lnTo>
                  <a:lnTo>
                    <a:pt x="228587" y="359224"/>
                  </a:lnTo>
                  <a:lnTo>
                    <a:pt x="271723" y="340783"/>
                  </a:lnTo>
                  <a:lnTo>
                    <a:pt x="308276" y="312181"/>
                  </a:lnTo>
                  <a:lnTo>
                    <a:pt x="336521" y="275166"/>
                  </a:lnTo>
                  <a:lnTo>
                    <a:pt x="354733" y="231483"/>
                  </a:lnTo>
                  <a:lnTo>
                    <a:pt x="361188" y="182879"/>
                  </a:lnTo>
                  <a:lnTo>
                    <a:pt x="354733" y="134276"/>
                  </a:lnTo>
                  <a:lnTo>
                    <a:pt x="336521" y="90593"/>
                  </a:lnTo>
                  <a:lnTo>
                    <a:pt x="308276" y="53578"/>
                  </a:lnTo>
                  <a:lnTo>
                    <a:pt x="271723" y="24976"/>
                  </a:lnTo>
                  <a:lnTo>
                    <a:pt x="228587" y="653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72205" y="1925573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0" y="182879"/>
                  </a:moveTo>
                  <a:lnTo>
                    <a:pt x="6454" y="134276"/>
                  </a:lnTo>
                  <a:lnTo>
                    <a:pt x="24666" y="90593"/>
                  </a:lnTo>
                  <a:lnTo>
                    <a:pt x="52911" y="53578"/>
                  </a:lnTo>
                  <a:lnTo>
                    <a:pt x="89464" y="24976"/>
                  </a:lnTo>
                  <a:lnTo>
                    <a:pt x="132600" y="6535"/>
                  </a:lnTo>
                  <a:lnTo>
                    <a:pt x="180594" y="0"/>
                  </a:lnTo>
                  <a:lnTo>
                    <a:pt x="228587" y="6535"/>
                  </a:lnTo>
                  <a:lnTo>
                    <a:pt x="271723" y="24976"/>
                  </a:lnTo>
                  <a:lnTo>
                    <a:pt x="308276" y="53578"/>
                  </a:lnTo>
                  <a:lnTo>
                    <a:pt x="336521" y="90593"/>
                  </a:lnTo>
                  <a:lnTo>
                    <a:pt x="354733" y="134276"/>
                  </a:lnTo>
                  <a:lnTo>
                    <a:pt x="361188" y="182879"/>
                  </a:lnTo>
                  <a:lnTo>
                    <a:pt x="354733" y="231483"/>
                  </a:lnTo>
                  <a:lnTo>
                    <a:pt x="336521" y="275166"/>
                  </a:lnTo>
                  <a:lnTo>
                    <a:pt x="308276" y="312181"/>
                  </a:lnTo>
                  <a:lnTo>
                    <a:pt x="271723" y="340783"/>
                  </a:lnTo>
                  <a:lnTo>
                    <a:pt x="228587" y="359224"/>
                  </a:lnTo>
                  <a:lnTo>
                    <a:pt x="180594" y="365760"/>
                  </a:lnTo>
                  <a:lnTo>
                    <a:pt x="132600" y="359224"/>
                  </a:lnTo>
                  <a:lnTo>
                    <a:pt x="89464" y="340783"/>
                  </a:lnTo>
                  <a:lnTo>
                    <a:pt x="52911" y="312181"/>
                  </a:lnTo>
                  <a:lnTo>
                    <a:pt x="24666" y="275166"/>
                  </a:lnTo>
                  <a:lnTo>
                    <a:pt x="6454" y="231483"/>
                  </a:lnTo>
                  <a:lnTo>
                    <a:pt x="0" y="18287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321826" y="1442609"/>
            <a:ext cx="291465" cy="295751"/>
            <a:chOff x="4238434" y="1923478"/>
            <a:chExt cx="388620" cy="394335"/>
          </a:xfrm>
        </p:grpSpPr>
        <p:sp>
          <p:nvSpPr>
            <p:cNvPr id="35" name="object 35"/>
            <p:cNvSpPr/>
            <p:nvPr/>
          </p:nvSpPr>
          <p:spPr>
            <a:xfrm>
              <a:off x="4252721" y="1937766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5" h="365760">
                  <a:moveTo>
                    <a:pt x="179831" y="0"/>
                  </a:moveTo>
                  <a:lnTo>
                    <a:pt x="132027" y="6535"/>
                  </a:lnTo>
                  <a:lnTo>
                    <a:pt x="89069" y="24976"/>
                  </a:lnTo>
                  <a:lnTo>
                    <a:pt x="52673" y="53578"/>
                  </a:lnTo>
                  <a:lnTo>
                    <a:pt x="24553" y="90593"/>
                  </a:lnTo>
                  <a:lnTo>
                    <a:pt x="6424" y="134276"/>
                  </a:lnTo>
                  <a:lnTo>
                    <a:pt x="0" y="182880"/>
                  </a:lnTo>
                  <a:lnTo>
                    <a:pt x="6424" y="231483"/>
                  </a:lnTo>
                  <a:lnTo>
                    <a:pt x="24553" y="275166"/>
                  </a:lnTo>
                  <a:lnTo>
                    <a:pt x="52673" y="312181"/>
                  </a:lnTo>
                  <a:lnTo>
                    <a:pt x="89069" y="340783"/>
                  </a:lnTo>
                  <a:lnTo>
                    <a:pt x="132027" y="359224"/>
                  </a:lnTo>
                  <a:lnTo>
                    <a:pt x="179831" y="365760"/>
                  </a:lnTo>
                  <a:lnTo>
                    <a:pt x="227636" y="359224"/>
                  </a:lnTo>
                  <a:lnTo>
                    <a:pt x="270594" y="340783"/>
                  </a:lnTo>
                  <a:lnTo>
                    <a:pt x="306990" y="312181"/>
                  </a:lnTo>
                  <a:lnTo>
                    <a:pt x="335110" y="275166"/>
                  </a:lnTo>
                  <a:lnTo>
                    <a:pt x="353239" y="231483"/>
                  </a:lnTo>
                  <a:lnTo>
                    <a:pt x="359663" y="182880"/>
                  </a:lnTo>
                  <a:lnTo>
                    <a:pt x="353239" y="134276"/>
                  </a:lnTo>
                  <a:lnTo>
                    <a:pt x="335110" y="90593"/>
                  </a:lnTo>
                  <a:lnTo>
                    <a:pt x="306990" y="53578"/>
                  </a:lnTo>
                  <a:lnTo>
                    <a:pt x="270594" y="24976"/>
                  </a:lnTo>
                  <a:lnTo>
                    <a:pt x="227636" y="6535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2721" y="1937766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5" h="365760">
                  <a:moveTo>
                    <a:pt x="0" y="182880"/>
                  </a:moveTo>
                  <a:lnTo>
                    <a:pt x="6424" y="134276"/>
                  </a:lnTo>
                  <a:lnTo>
                    <a:pt x="24553" y="90593"/>
                  </a:lnTo>
                  <a:lnTo>
                    <a:pt x="52673" y="53578"/>
                  </a:lnTo>
                  <a:lnTo>
                    <a:pt x="89069" y="24976"/>
                  </a:lnTo>
                  <a:lnTo>
                    <a:pt x="132027" y="6535"/>
                  </a:lnTo>
                  <a:lnTo>
                    <a:pt x="179831" y="0"/>
                  </a:lnTo>
                  <a:lnTo>
                    <a:pt x="227636" y="6535"/>
                  </a:lnTo>
                  <a:lnTo>
                    <a:pt x="270594" y="24976"/>
                  </a:lnTo>
                  <a:lnTo>
                    <a:pt x="306990" y="53578"/>
                  </a:lnTo>
                  <a:lnTo>
                    <a:pt x="335110" y="90593"/>
                  </a:lnTo>
                  <a:lnTo>
                    <a:pt x="353239" y="134276"/>
                  </a:lnTo>
                  <a:lnTo>
                    <a:pt x="359663" y="182880"/>
                  </a:lnTo>
                  <a:lnTo>
                    <a:pt x="353239" y="231483"/>
                  </a:lnTo>
                  <a:lnTo>
                    <a:pt x="335110" y="275166"/>
                  </a:lnTo>
                  <a:lnTo>
                    <a:pt x="306990" y="312181"/>
                  </a:lnTo>
                  <a:lnTo>
                    <a:pt x="270594" y="340783"/>
                  </a:lnTo>
                  <a:lnTo>
                    <a:pt x="227636" y="359224"/>
                  </a:lnTo>
                  <a:lnTo>
                    <a:pt x="179831" y="365760"/>
                  </a:lnTo>
                  <a:lnTo>
                    <a:pt x="132027" y="359224"/>
                  </a:lnTo>
                  <a:lnTo>
                    <a:pt x="89069" y="340783"/>
                  </a:lnTo>
                  <a:lnTo>
                    <a:pt x="52673" y="312181"/>
                  </a:lnTo>
                  <a:lnTo>
                    <a:pt x="24553" y="275166"/>
                  </a:lnTo>
                  <a:lnTo>
                    <a:pt x="642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070490" y="1441466"/>
            <a:ext cx="292418" cy="294799"/>
            <a:chOff x="5236654" y="1921954"/>
            <a:chExt cx="389890" cy="393065"/>
          </a:xfrm>
        </p:grpSpPr>
        <p:sp>
          <p:nvSpPr>
            <p:cNvPr id="38" name="object 38"/>
            <p:cNvSpPr/>
            <p:nvPr/>
          </p:nvSpPr>
          <p:spPr>
            <a:xfrm>
              <a:off x="5250941" y="1936242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180594" y="0"/>
                  </a:moveTo>
                  <a:lnTo>
                    <a:pt x="132600" y="6505"/>
                  </a:lnTo>
                  <a:lnTo>
                    <a:pt x="89464" y="24863"/>
                  </a:lnTo>
                  <a:lnTo>
                    <a:pt x="52911" y="53340"/>
                  </a:lnTo>
                  <a:lnTo>
                    <a:pt x="24666" y="90198"/>
                  </a:lnTo>
                  <a:lnTo>
                    <a:pt x="6454" y="133702"/>
                  </a:lnTo>
                  <a:lnTo>
                    <a:pt x="0" y="182118"/>
                  </a:lnTo>
                  <a:lnTo>
                    <a:pt x="6454" y="230533"/>
                  </a:lnTo>
                  <a:lnTo>
                    <a:pt x="24666" y="274037"/>
                  </a:lnTo>
                  <a:lnTo>
                    <a:pt x="52911" y="310896"/>
                  </a:lnTo>
                  <a:lnTo>
                    <a:pt x="89464" y="339372"/>
                  </a:lnTo>
                  <a:lnTo>
                    <a:pt x="132600" y="357730"/>
                  </a:lnTo>
                  <a:lnTo>
                    <a:pt x="180594" y="364236"/>
                  </a:lnTo>
                  <a:lnTo>
                    <a:pt x="228587" y="357730"/>
                  </a:lnTo>
                  <a:lnTo>
                    <a:pt x="271723" y="339372"/>
                  </a:lnTo>
                  <a:lnTo>
                    <a:pt x="308276" y="310896"/>
                  </a:lnTo>
                  <a:lnTo>
                    <a:pt x="336521" y="274037"/>
                  </a:lnTo>
                  <a:lnTo>
                    <a:pt x="354733" y="230533"/>
                  </a:lnTo>
                  <a:lnTo>
                    <a:pt x="361188" y="182118"/>
                  </a:lnTo>
                  <a:lnTo>
                    <a:pt x="354733" y="133702"/>
                  </a:lnTo>
                  <a:lnTo>
                    <a:pt x="336521" y="90198"/>
                  </a:lnTo>
                  <a:lnTo>
                    <a:pt x="308276" y="53340"/>
                  </a:lnTo>
                  <a:lnTo>
                    <a:pt x="271723" y="24863"/>
                  </a:lnTo>
                  <a:lnTo>
                    <a:pt x="228587" y="650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250941" y="1936242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0" y="182118"/>
                  </a:moveTo>
                  <a:lnTo>
                    <a:pt x="6454" y="133702"/>
                  </a:lnTo>
                  <a:lnTo>
                    <a:pt x="24666" y="90198"/>
                  </a:lnTo>
                  <a:lnTo>
                    <a:pt x="52911" y="53340"/>
                  </a:lnTo>
                  <a:lnTo>
                    <a:pt x="89464" y="24863"/>
                  </a:lnTo>
                  <a:lnTo>
                    <a:pt x="132600" y="6505"/>
                  </a:lnTo>
                  <a:lnTo>
                    <a:pt x="180594" y="0"/>
                  </a:lnTo>
                  <a:lnTo>
                    <a:pt x="228587" y="6505"/>
                  </a:lnTo>
                  <a:lnTo>
                    <a:pt x="271723" y="24863"/>
                  </a:lnTo>
                  <a:lnTo>
                    <a:pt x="308276" y="53340"/>
                  </a:lnTo>
                  <a:lnTo>
                    <a:pt x="336521" y="90198"/>
                  </a:lnTo>
                  <a:lnTo>
                    <a:pt x="354733" y="133702"/>
                  </a:lnTo>
                  <a:lnTo>
                    <a:pt x="361188" y="182118"/>
                  </a:lnTo>
                  <a:lnTo>
                    <a:pt x="354733" y="230533"/>
                  </a:lnTo>
                  <a:lnTo>
                    <a:pt x="336521" y="274037"/>
                  </a:lnTo>
                  <a:lnTo>
                    <a:pt x="308276" y="310896"/>
                  </a:lnTo>
                  <a:lnTo>
                    <a:pt x="271723" y="339372"/>
                  </a:lnTo>
                  <a:lnTo>
                    <a:pt x="228587" y="357730"/>
                  </a:lnTo>
                  <a:lnTo>
                    <a:pt x="180594" y="364236"/>
                  </a:lnTo>
                  <a:lnTo>
                    <a:pt x="132600" y="357730"/>
                  </a:lnTo>
                  <a:lnTo>
                    <a:pt x="89464" y="339372"/>
                  </a:lnTo>
                  <a:lnTo>
                    <a:pt x="52911" y="310896"/>
                  </a:lnTo>
                  <a:lnTo>
                    <a:pt x="24666" y="274037"/>
                  </a:lnTo>
                  <a:lnTo>
                    <a:pt x="6454" y="230533"/>
                  </a:lnTo>
                  <a:lnTo>
                    <a:pt x="0" y="18211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476255" y="1440323"/>
            <a:ext cx="292418" cy="294799"/>
            <a:chOff x="5777674" y="1920430"/>
            <a:chExt cx="389890" cy="393065"/>
          </a:xfrm>
        </p:grpSpPr>
        <p:sp>
          <p:nvSpPr>
            <p:cNvPr id="41" name="object 41"/>
            <p:cNvSpPr/>
            <p:nvPr/>
          </p:nvSpPr>
          <p:spPr>
            <a:xfrm>
              <a:off x="5791961" y="1934717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180593" y="0"/>
                  </a:moveTo>
                  <a:lnTo>
                    <a:pt x="132600" y="6505"/>
                  </a:lnTo>
                  <a:lnTo>
                    <a:pt x="89464" y="24863"/>
                  </a:lnTo>
                  <a:lnTo>
                    <a:pt x="52911" y="53340"/>
                  </a:lnTo>
                  <a:lnTo>
                    <a:pt x="24666" y="90198"/>
                  </a:lnTo>
                  <a:lnTo>
                    <a:pt x="6454" y="133702"/>
                  </a:lnTo>
                  <a:lnTo>
                    <a:pt x="0" y="182118"/>
                  </a:lnTo>
                  <a:lnTo>
                    <a:pt x="6454" y="230533"/>
                  </a:lnTo>
                  <a:lnTo>
                    <a:pt x="24666" y="274037"/>
                  </a:lnTo>
                  <a:lnTo>
                    <a:pt x="52911" y="310896"/>
                  </a:lnTo>
                  <a:lnTo>
                    <a:pt x="89464" y="339372"/>
                  </a:lnTo>
                  <a:lnTo>
                    <a:pt x="132600" y="357730"/>
                  </a:lnTo>
                  <a:lnTo>
                    <a:pt x="180593" y="364236"/>
                  </a:lnTo>
                  <a:lnTo>
                    <a:pt x="228587" y="357730"/>
                  </a:lnTo>
                  <a:lnTo>
                    <a:pt x="271723" y="339372"/>
                  </a:lnTo>
                  <a:lnTo>
                    <a:pt x="308276" y="310896"/>
                  </a:lnTo>
                  <a:lnTo>
                    <a:pt x="336521" y="274037"/>
                  </a:lnTo>
                  <a:lnTo>
                    <a:pt x="354733" y="230533"/>
                  </a:lnTo>
                  <a:lnTo>
                    <a:pt x="361188" y="182118"/>
                  </a:lnTo>
                  <a:lnTo>
                    <a:pt x="354733" y="133702"/>
                  </a:lnTo>
                  <a:lnTo>
                    <a:pt x="336521" y="90198"/>
                  </a:lnTo>
                  <a:lnTo>
                    <a:pt x="308276" y="53340"/>
                  </a:lnTo>
                  <a:lnTo>
                    <a:pt x="271723" y="24863"/>
                  </a:lnTo>
                  <a:lnTo>
                    <a:pt x="228587" y="6505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5791961" y="1934717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0" y="182118"/>
                  </a:moveTo>
                  <a:lnTo>
                    <a:pt x="6454" y="133702"/>
                  </a:lnTo>
                  <a:lnTo>
                    <a:pt x="24666" y="90198"/>
                  </a:lnTo>
                  <a:lnTo>
                    <a:pt x="52911" y="53340"/>
                  </a:lnTo>
                  <a:lnTo>
                    <a:pt x="89464" y="24863"/>
                  </a:lnTo>
                  <a:lnTo>
                    <a:pt x="132600" y="6505"/>
                  </a:lnTo>
                  <a:lnTo>
                    <a:pt x="180593" y="0"/>
                  </a:lnTo>
                  <a:lnTo>
                    <a:pt x="228587" y="6505"/>
                  </a:lnTo>
                  <a:lnTo>
                    <a:pt x="271723" y="24863"/>
                  </a:lnTo>
                  <a:lnTo>
                    <a:pt x="308276" y="53340"/>
                  </a:lnTo>
                  <a:lnTo>
                    <a:pt x="336521" y="90198"/>
                  </a:lnTo>
                  <a:lnTo>
                    <a:pt x="354733" y="133702"/>
                  </a:lnTo>
                  <a:lnTo>
                    <a:pt x="361188" y="182118"/>
                  </a:lnTo>
                  <a:lnTo>
                    <a:pt x="354733" y="230533"/>
                  </a:lnTo>
                  <a:lnTo>
                    <a:pt x="336521" y="274037"/>
                  </a:lnTo>
                  <a:lnTo>
                    <a:pt x="308276" y="310896"/>
                  </a:lnTo>
                  <a:lnTo>
                    <a:pt x="271723" y="339372"/>
                  </a:lnTo>
                  <a:lnTo>
                    <a:pt x="228587" y="357730"/>
                  </a:lnTo>
                  <a:lnTo>
                    <a:pt x="180593" y="364236"/>
                  </a:lnTo>
                  <a:lnTo>
                    <a:pt x="132600" y="357730"/>
                  </a:lnTo>
                  <a:lnTo>
                    <a:pt x="89464" y="339372"/>
                  </a:lnTo>
                  <a:lnTo>
                    <a:pt x="52911" y="310896"/>
                  </a:lnTo>
                  <a:lnTo>
                    <a:pt x="24666" y="274037"/>
                  </a:lnTo>
                  <a:lnTo>
                    <a:pt x="6454" y="230533"/>
                  </a:lnTo>
                  <a:lnTo>
                    <a:pt x="0" y="18211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800807" y="1461900"/>
            <a:ext cx="177641" cy="293846"/>
            <a:chOff x="7543743" y="1949199"/>
            <a:chExt cx="236854" cy="391795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43743" y="1949199"/>
              <a:ext cx="236281" cy="3916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576565" y="1975866"/>
              <a:ext cx="161925" cy="303530"/>
            </a:xfrm>
            <a:custGeom>
              <a:avLst/>
              <a:gdLst/>
              <a:ahLst/>
              <a:cxnLst/>
              <a:rect l="l" t="t" r="r" b="b"/>
              <a:pathLst>
                <a:path w="161925" h="303530">
                  <a:moveTo>
                    <a:pt x="0" y="0"/>
                  </a:moveTo>
                  <a:lnTo>
                    <a:pt x="31426" y="1049"/>
                  </a:lnTo>
                  <a:lnTo>
                    <a:pt x="57102" y="3921"/>
                  </a:lnTo>
                  <a:lnTo>
                    <a:pt x="74420" y="8197"/>
                  </a:lnTo>
                  <a:lnTo>
                    <a:pt x="80772" y="13462"/>
                  </a:lnTo>
                  <a:lnTo>
                    <a:pt x="80772" y="138175"/>
                  </a:lnTo>
                  <a:lnTo>
                    <a:pt x="87123" y="143440"/>
                  </a:lnTo>
                  <a:lnTo>
                    <a:pt x="104441" y="147716"/>
                  </a:lnTo>
                  <a:lnTo>
                    <a:pt x="130117" y="150588"/>
                  </a:lnTo>
                  <a:lnTo>
                    <a:pt x="161543" y="151637"/>
                  </a:lnTo>
                  <a:lnTo>
                    <a:pt x="130117" y="152687"/>
                  </a:lnTo>
                  <a:lnTo>
                    <a:pt x="104441" y="155559"/>
                  </a:lnTo>
                  <a:lnTo>
                    <a:pt x="87123" y="159835"/>
                  </a:lnTo>
                  <a:lnTo>
                    <a:pt x="80772" y="165100"/>
                  </a:lnTo>
                  <a:lnTo>
                    <a:pt x="80772" y="289813"/>
                  </a:lnTo>
                  <a:lnTo>
                    <a:pt x="74420" y="295078"/>
                  </a:lnTo>
                  <a:lnTo>
                    <a:pt x="57102" y="299354"/>
                  </a:lnTo>
                  <a:lnTo>
                    <a:pt x="31426" y="302226"/>
                  </a:lnTo>
                  <a:lnTo>
                    <a:pt x="0" y="303275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800767" y="1831045"/>
            <a:ext cx="176213" cy="559118"/>
            <a:chOff x="7543689" y="2441393"/>
            <a:chExt cx="234950" cy="745490"/>
          </a:xfrm>
        </p:grpSpPr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43689" y="2441393"/>
              <a:ext cx="234890" cy="74534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576565" y="2468118"/>
              <a:ext cx="160020" cy="657225"/>
            </a:xfrm>
            <a:custGeom>
              <a:avLst/>
              <a:gdLst/>
              <a:ahLst/>
              <a:cxnLst/>
              <a:rect l="l" t="t" r="r" b="b"/>
              <a:pathLst>
                <a:path w="160020" h="657225">
                  <a:moveTo>
                    <a:pt x="0" y="0"/>
                  </a:moveTo>
                  <a:lnTo>
                    <a:pt x="31146" y="1047"/>
                  </a:lnTo>
                  <a:lnTo>
                    <a:pt x="56578" y="3905"/>
                  </a:lnTo>
                  <a:lnTo>
                    <a:pt x="73723" y="8143"/>
                  </a:lnTo>
                  <a:lnTo>
                    <a:pt x="80009" y="13335"/>
                  </a:lnTo>
                  <a:lnTo>
                    <a:pt x="80009" y="315087"/>
                  </a:lnTo>
                  <a:lnTo>
                    <a:pt x="86296" y="320278"/>
                  </a:lnTo>
                  <a:lnTo>
                    <a:pt x="103441" y="324516"/>
                  </a:lnTo>
                  <a:lnTo>
                    <a:pt x="128873" y="327374"/>
                  </a:lnTo>
                  <a:lnTo>
                    <a:pt x="160019" y="328422"/>
                  </a:lnTo>
                  <a:lnTo>
                    <a:pt x="128873" y="329469"/>
                  </a:lnTo>
                  <a:lnTo>
                    <a:pt x="103441" y="332327"/>
                  </a:lnTo>
                  <a:lnTo>
                    <a:pt x="86296" y="336565"/>
                  </a:lnTo>
                  <a:lnTo>
                    <a:pt x="80009" y="341757"/>
                  </a:lnTo>
                  <a:lnTo>
                    <a:pt x="80009" y="643509"/>
                  </a:lnTo>
                  <a:lnTo>
                    <a:pt x="73723" y="648700"/>
                  </a:lnTo>
                  <a:lnTo>
                    <a:pt x="56578" y="652938"/>
                  </a:lnTo>
                  <a:lnTo>
                    <a:pt x="31146" y="655796"/>
                  </a:lnTo>
                  <a:lnTo>
                    <a:pt x="0" y="656844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006780" y="1403698"/>
            <a:ext cx="333375" cy="18383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7150">
              <a:spcBef>
                <a:spcPts val="75"/>
              </a:spcBef>
            </a:pPr>
            <a:r>
              <a:rPr sz="2025" b="1" i="1" spc="-23" baseline="-16975" dirty="0">
                <a:latin typeface="TimesNewRomanPS-BoldItalicMT"/>
                <a:cs typeface="TimesNewRomanPS-BoldItalicMT"/>
              </a:rPr>
              <a:t>y</a:t>
            </a:r>
            <a:r>
              <a:rPr sz="900" b="1" i="1" spc="-15" dirty="0">
                <a:latin typeface="TimesNewRomanPS-BoldItalicMT"/>
                <a:cs typeface="TimesNewRomanPS-BoldItalicMT"/>
              </a:rPr>
              <a:t>(1)</a:t>
            </a:r>
            <a:endParaRPr sz="900">
              <a:latin typeface="TimesNewRomanPS-BoldItalicMT"/>
              <a:cs typeface="TimesNewRomanPS-BoldItalicMT"/>
            </a:endParaRPr>
          </a:p>
          <a:p>
            <a:pPr>
              <a:spcBef>
                <a:spcPts val="30"/>
              </a:spcBef>
            </a:pPr>
            <a:endParaRPr sz="1875">
              <a:latin typeface="TimesNewRomanPS-BoldItalicMT"/>
              <a:cs typeface="TimesNewRomanPS-BoldItalicMT"/>
            </a:endParaRPr>
          </a:p>
          <a:p>
            <a:pPr marL="57150"/>
            <a:r>
              <a:rPr sz="2025" b="1" i="1" spc="-23" baseline="-16975" dirty="0">
                <a:latin typeface="TimesNewRomanPS-BoldItalicMT"/>
                <a:cs typeface="TimesNewRomanPS-BoldItalicMT"/>
              </a:rPr>
              <a:t>x</a:t>
            </a:r>
            <a:r>
              <a:rPr sz="900" b="1" i="1" spc="-15" dirty="0">
                <a:latin typeface="TimesNewRomanPS-BoldItalicMT"/>
                <a:cs typeface="TimesNewRomanPS-BoldItalicMT"/>
              </a:rPr>
              <a:t>(1)</a:t>
            </a:r>
            <a:endParaRPr sz="900">
              <a:latin typeface="TimesNewRomanPS-BoldItalicMT"/>
              <a:cs typeface="TimesNewRomanPS-BoldItalicMT"/>
            </a:endParaRPr>
          </a:p>
          <a:p>
            <a:pPr>
              <a:lnSpc>
                <a:spcPct val="100000"/>
              </a:lnSpc>
            </a:pPr>
            <a:endParaRPr sz="1500">
              <a:latin typeface="TimesNewRomanPS-BoldItalicMT"/>
              <a:cs typeface="TimesNewRomanPS-BoldItalicMT"/>
            </a:endParaRPr>
          </a:p>
          <a:p>
            <a:pPr marL="67628">
              <a:spcBef>
                <a:spcPts val="1298"/>
              </a:spcBef>
            </a:pPr>
            <a:r>
              <a:rPr sz="2025" b="1" i="1" spc="-23" baseline="-16975" dirty="0">
                <a:latin typeface="TimesNewRomanPS-BoldItalicMT"/>
                <a:cs typeface="TimesNewRomanPS-BoldItalicMT"/>
              </a:rPr>
              <a:t>y</a:t>
            </a:r>
            <a:r>
              <a:rPr sz="900" b="1" i="1" spc="-15" dirty="0">
                <a:latin typeface="TimesNewRomanPS-BoldItalicMT"/>
                <a:cs typeface="TimesNewRomanPS-BoldItalicMT"/>
              </a:rPr>
              <a:t>(2)</a:t>
            </a:r>
            <a:endParaRPr sz="900">
              <a:latin typeface="TimesNewRomanPS-BoldItalicMT"/>
              <a:cs typeface="TimesNewRomanPS-BoldItalicMT"/>
            </a:endParaRPr>
          </a:p>
          <a:p>
            <a:pPr>
              <a:spcBef>
                <a:spcPts val="34"/>
              </a:spcBef>
            </a:pPr>
            <a:endParaRPr sz="2025">
              <a:latin typeface="TimesNewRomanPS-BoldItalicMT"/>
              <a:cs typeface="TimesNewRomanPS-BoldItalicMT"/>
            </a:endParaRPr>
          </a:p>
          <a:p>
            <a:pPr marL="67628"/>
            <a:r>
              <a:rPr sz="2025" b="1" i="1" spc="-23" baseline="-16975" dirty="0">
                <a:latin typeface="TimesNewRomanPS-BoldItalicMT"/>
                <a:cs typeface="TimesNewRomanPS-BoldItalicMT"/>
              </a:rPr>
              <a:t>x</a:t>
            </a:r>
            <a:r>
              <a:rPr sz="900" b="1" i="1" spc="-15" dirty="0">
                <a:latin typeface="TimesNewRomanPS-BoldItalicMT"/>
                <a:cs typeface="TimesNewRomanPS-BoldItalicMT"/>
              </a:rPr>
              <a:t>(2)</a:t>
            </a:r>
            <a:endParaRPr sz="900">
              <a:latin typeface="TimesNewRomanPS-BoldItalicMT"/>
              <a:cs typeface="TimesNewRomanPS-BoldItalic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121676" y="1433465"/>
            <a:ext cx="291465" cy="295751"/>
            <a:chOff x="2638234" y="1911286"/>
            <a:chExt cx="388620" cy="394335"/>
          </a:xfrm>
        </p:grpSpPr>
        <p:sp>
          <p:nvSpPr>
            <p:cNvPr id="51" name="object 51"/>
            <p:cNvSpPr/>
            <p:nvPr/>
          </p:nvSpPr>
          <p:spPr>
            <a:xfrm>
              <a:off x="2652522" y="1925573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4" h="365760">
                  <a:moveTo>
                    <a:pt x="179831" y="0"/>
                  </a:moveTo>
                  <a:lnTo>
                    <a:pt x="132027" y="6535"/>
                  </a:lnTo>
                  <a:lnTo>
                    <a:pt x="89069" y="24976"/>
                  </a:lnTo>
                  <a:lnTo>
                    <a:pt x="52673" y="53578"/>
                  </a:lnTo>
                  <a:lnTo>
                    <a:pt x="24553" y="90593"/>
                  </a:lnTo>
                  <a:lnTo>
                    <a:pt x="6424" y="134276"/>
                  </a:lnTo>
                  <a:lnTo>
                    <a:pt x="0" y="182879"/>
                  </a:lnTo>
                  <a:lnTo>
                    <a:pt x="6424" y="231483"/>
                  </a:lnTo>
                  <a:lnTo>
                    <a:pt x="24553" y="275166"/>
                  </a:lnTo>
                  <a:lnTo>
                    <a:pt x="52673" y="312181"/>
                  </a:lnTo>
                  <a:lnTo>
                    <a:pt x="89069" y="340783"/>
                  </a:lnTo>
                  <a:lnTo>
                    <a:pt x="132027" y="359224"/>
                  </a:lnTo>
                  <a:lnTo>
                    <a:pt x="179831" y="365760"/>
                  </a:lnTo>
                  <a:lnTo>
                    <a:pt x="227636" y="359224"/>
                  </a:lnTo>
                  <a:lnTo>
                    <a:pt x="270594" y="340783"/>
                  </a:lnTo>
                  <a:lnTo>
                    <a:pt x="306990" y="312181"/>
                  </a:lnTo>
                  <a:lnTo>
                    <a:pt x="335110" y="275166"/>
                  </a:lnTo>
                  <a:lnTo>
                    <a:pt x="353239" y="231483"/>
                  </a:lnTo>
                  <a:lnTo>
                    <a:pt x="359663" y="182879"/>
                  </a:lnTo>
                  <a:lnTo>
                    <a:pt x="353239" y="134276"/>
                  </a:lnTo>
                  <a:lnTo>
                    <a:pt x="335110" y="90593"/>
                  </a:lnTo>
                  <a:lnTo>
                    <a:pt x="306990" y="53578"/>
                  </a:lnTo>
                  <a:lnTo>
                    <a:pt x="270594" y="24976"/>
                  </a:lnTo>
                  <a:lnTo>
                    <a:pt x="227636" y="6535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2" name="object 52"/>
            <p:cNvSpPr/>
            <p:nvPr/>
          </p:nvSpPr>
          <p:spPr>
            <a:xfrm>
              <a:off x="2652522" y="1925573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4" h="365760">
                  <a:moveTo>
                    <a:pt x="0" y="182879"/>
                  </a:moveTo>
                  <a:lnTo>
                    <a:pt x="6424" y="134276"/>
                  </a:lnTo>
                  <a:lnTo>
                    <a:pt x="24553" y="90593"/>
                  </a:lnTo>
                  <a:lnTo>
                    <a:pt x="52673" y="53578"/>
                  </a:lnTo>
                  <a:lnTo>
                    <a:pt x="89069" y="24976"/>
                  </a:lnTo>
                  <a:lnTo>
                    <a:pt x="132027" y="6535"/>
                  </a:lnTo>
                  <a:lnTo>
                    <a:pt x="179831" y="0"/>
                  </a:lnTo>
                  <a:lnTo>
                    <a:pt x="227636" y="6535"/>
                  </a:lnTo>
                  <a:lnTo>
                    <a:pt x="270594" y="24976"/>
                  </a:lnTo>
                  <a:lnTo>
                    <a:pt x="306990" y="53578"/>
                  </a:lnTo>
                  <a:lnTo>
                    <a:pt x="335110" y="90593"/>
                  </a:lnTo>
                  <a:lnTo>
                    <a:pt x="353239" y="134276"/>
                  </a:lnTo>
                  <a:lnTo>
                    <a:pt x="359663" y="182879"/>
                  </a:lnTo>
                  <a:lnTo>
                    <a:pt x="353239" y="231483"/>
                  </a:lnTo>
                  <a:lnTo>
                    <a:pt x="335110" y="275166"/>
                  </a:lnTo>
                  <a:lnTo>
                    <a:pt x="306990" y="312181"/>
                  </a:lnTo>
                  <a:lnTo>
                    <a:pt x="270594" y="340783"/>
                  </a:lnTo>
                  <a:lnTo>
                    <a:pt x="227636" y="359224"/>
                  </a:lnTo>
                  <a:lnTo>
                    <a:pt x="179831" y="365760"/>
                  </a:lnTo>
                  <a:lnTo>
                    <a:pt x="132027" y="359224"/>
                  </a:lnTo>
                  <a:lnTo>
                    <a:pt x="89069" y="340783"/>
                  </a:lnTo>
                  <a:lnTo>
                    <a:pt x="52673" y="312181"/>
                  </a:lnTo>
                  <a:lnTo>
                    <a:pt x="24553" y="275166"/>
                  </a:lnTo>
                  <a:lnTo>
                    <a:pt x="6424" y="231483"/>
                  </a:lnTo>
                  <a:lnTo>
                    <a:pt x="0" y="18287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930919" y="1433465"/>
            <a:ext cx="292418" cy="295751"/>
            <a:chOff x="3717226" y="1911286"/>
            <a:chExt cx="389890" cy="394335"/>
          </a:xfrm>
        </p:grpSpPr>
        <p:sp>
          <p:nvSpPr>
            <p:cNvPr id="54" name="object 54"/>
            <p:cNvSpPr/>
            <p:nvPr/>
          </p:nvSpPr>
          <p:spPr>
            <a:xfrm>
              <a:off x="3731514" y="1925573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180594" y="0"/>
                  </a:moveTo>
                  <a:lnTo>
                    <a:pt x="132600" y="6535"/>
                  </a:lnTo>
                  <a:lnTo>
                    <a:pt x="89464" y="24976"/>
                  </a:lnTo>
                  <a:lnTo>
                    <a:pt x="52911" y="53578"/>
                  </a:lnTo>
                  <a:lnTo>
                    <a:pt x="24666" y="90593"/>
                  </a:lnTo>
                  <a:lnTo>
                    <a:pt x="6454" y="134276"/>
                  </a:lnTo>
                  <a:lnTo>
                    <a:pt x="0" y="182879"/>
                  </a:lnTo>
                  <a:lnTo>
                    <a:pt x="6454" y="231483"/>
                  </a:lnTo>
                  <a:lnTo>
                    <a:pt x="24666" y="275166"/>
                  </a:lnTo>
                  <a:lnTo>
                    <a:pt x="52911" y="312181"/>
                  </a:lnTo>
                  <a:lnTo>
                    <a:pt x="89464" y="340783"/>
                  </a:lnTo>
                  <a:lnTo>
                    <a:pt x="132600" y="359224"/>
                  </a:lnTo>
                  <a:lnTo>
                    <a:pt x="180594" y="365760"/>
                  </a:lnTo>
                  <a:lnTo>
                    <a:pt x="228587" y="359224"/>
                  </a:lnTo>
                  <a:lnTo>
                    <a:pt x="271723" y="340783"/>
                  </a:lnTo>
                  <a:lnTo>
                    <a:pt x="308276" y="312181"/>
                  </a:lnTo>
                  <a:lnTo>
                    <a:pt x="336521" y="275166"/>
                  </a:lnTo>
                  <a:lnTo>
                    <a:pt x="354733" y="231483"/>
                  </a:lnTo>
                  <a:lnTo>
                    <a:pt x="361188" y="182879"/>
                  </a:lnTo>
                  <a:lnTo>
                    <a:pt x="354733" y="134276"/>
                  </a:lnTo>
                  <a:lnTo>
                    <a:pt x="336521" y="90593"/>
                  </a:lnTo>
                  <a:lnTo>
                    <a:pt x="308276" y="53578"/>
                  </a:lnTo>
                  <a:lnTo>
                    <a:pt x="271723" y="24976"/>
                  </a:lnTo>
                  <a:lnTo>
                    <a:pt x="228587" y="653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5" name="object 55"/>
            <p:cNvSpPr/>
            <p:nvPr/>
          </p:nvSpPr>
          <p:spPr>
            <a:xfrm>
              <a:off x="3731514" y="1925573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0" y="182879"/>
                  </a:moveTo>
                  <a:lnTo>
                    <a:pt x="6454" y="134276"/>
                  </a:lnTo>
                  <a:lnTo>
                    <a:pt x="24666" y="90593"/>
                  </a:lnTo>
                  <a:lnTo>
                    <a:pt x="52911" y="53578"/>
                  </a:lnTo>
                  <a:lnTo>
                    <a:pt x="89464" y="24976"/>
                  </a:lnTo>
                  <a:lnTo>
                    <a:pt x="132600" y="6535"/>
                  </a:lnTo>
                  <a:lnTo>
                    <a:pt x="180594" y="0"/>
                  </a:lnTo>
                  <a:lnTo>
                    <a:pt x="228587" y="6535"/>
                  </a:lnTo>
                  <a:lnTo>
                    <a:pt x="271723" y="24976"/>
                  </a:lnTo>
                  <a:lnTo>
                    <a:pt x="308276" y="53578"/>
                  </a:lnTo>
                  <a:lnTo>
                    <a:pt x="336521" y="90593"/>
                  </a:lnTo>
                  <a:lnTo>
                    <a:pt x="354733" y="134276"/>
                  </a:lnTo>
                  <a:lnTo>
                    <a:pt x="361188" y="182879"/>
                  </a:lnTo>
                  <a:lnTo>
                    <a:pt x="354733" y="231483"/>
                  </a:lnTo>
                  <a:lnTo>
                    <a:pt x="336521" y="275166"/>
                  </a:lnTo>
                  <a:lnTo>
                    <a:pt x="308276" y="312181"/>
                  </a:lnTo>
                  <a:lnTo>
                    <a:pt x="271723" y="340783"/>
                  </a:lnTo>
                  <a:lnTo>
                    <a:pt x="228587" y="359224"/>
                  </a:lnTo>
                  <a:lnTo>
                    <a:pt x="180594" y="365760"/>
                  </a:lnTo>
                  <a:lnTo>
                    <a:pt x="132600" y="359224"/>
                  </a:lnTo>
                  <a:lnTo>
                    <a:pt x="89464" y="340783"/>
                  </a:lnTo>
                  <a:lnTo>
                    <a:pt x="52911" y="312181"/>
                  </a:lnTo>
                  <a:lnTo>
                    <a:pt x="24666" y="275166"/>
                  </a:lnTo>
                  <a:lnTo>
                    <a:pt x="6454" y="231483"/>
                  </a:lnTo>
                  <a:lnTo>
                    <a:pt x="0" y="18287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4709302" y="1442609"/>
            <a:ext cx="292418" cy="295751"/>
            <a:chOff x="4755070" y="1923478"/>
            <a:chExt cx="389890" cy="394335"/>
          </a:xfrm>
        </p:grpSpPr>
        <p:sp>
          <p:nvSpPr>
            <p:cNvPr id="57" name="object 57"/>
            <p:cNvSpPr/>
            <p:nvPr/>
          </p:nvSpPr>
          <p:spPr>
            <a:xfrm>
              <a:off x="4769358" y="1937766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180593" y="0"/>
                  </a:moveTo>
                  <a:lnTo>
                    <a:pt x="132600" y="6535"/>
                  </a:lnTo>
                  <a:lnTo>
                    <a:pt x="89464" y="24976"/>
                  </a:lnTo>
                  <a:lnTo>
                    <a:pt x="52911" y="53578"/>
                  </a:lnTo>
                  <a:lnTo>
                    <a:pt x="24666" y="90593"/>
                  </a:lnTo>
                  <a:lnTo>
                    <a:pt x="6454" y="134276"/>
                  </a:lnTo>
                  <a:lnTo>
                    <a:pt x="0" y="182880"/>
                  </a:lnTo>
                  <a:lnTo>
                    <a:pt x="6454" y="231483"/>
                  </a:lnTo>
                  <a:lnTo>
                    <a:pt x="24666" y="275166"/>
                  </a:lnTo>
                  <a:lnTo>
                    <a:pt x="52911" y="312181"/>
                  </a:lnTo>
                  <a:lnTo>
                    <a:pt x="89464" y="340783"/>
                  </a:lnTo>
                  <a:lnTo>
                    <a:pt x="132600" y="359224"/>
                  </a:lnTo>
                  <a:lnTo>
                    <a:pt x="180593" y="365760"/>
                  </a:lnTo>
                  <a:lnTo>
                    <a:pt x="228587" y="359224"/>
                  </a:lnTo>
                  <a:lnTo>
                    <a:pt x="271723" y="340783"/>
                  </a:lnTo>
                  <a:lnTo>
                    <a:pt x="308276" y="312181"/>
                  </a:lnTo>
                  <a:lnTo>
                    <a:pt x="336521" y="275166"/>
                  </a:lnTo>
                  <a:lnTo>
                    <a:pt x="354733" y="231483"/>
                  </a:lnTo>
                  <a:lnTo>
                    <a:pt x="361188" y="182880"/>
                  </a:lnTo>
                  <a:lnTo>
                    <a:pt x="354733" y="134276"/>
                  </a:lnTo>
                  <a:lnTo>
                    <a:pt x="336521" y="90593"/>
                  </a:lnTo>
                  <a:lnTo>
                    <a:pt x="308276" y="53578"/>
                  </a:lnTo>
                  <a:lnTo>
                    <a:pt x="271723" y="24976"/>
                  </a:lnTo>
                  <a:lnTo>
                    <a:pt x="228587" y="6535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8" name="object 58"/>
            <p:cNvSpPr/>
            <p:nvPr/>
          </p:nvSpPr>
          <p:spPr>
            <a:xfrm>
              <a:off x="4769358" y="1937766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0" y="182880"/>
                  </a:moveTo>
                  <a:lnTo>
                    <a:pt x="6454" y="134276"/>
                  </a:lnTo>
                  <a:lnTo>
                    <a:pt x="24666" y="90593"/>
                  </a:lnTo>
                  <a:lnTo>
                    <a:pt x="52911" y="53578"/>
                  </a:lnTo>
                  <a:lnTo>
                    <a:pt x="89464" y="24976"/>
                  </a:lnTo>
                  <a:lnTo>
                    <a:pt x="132600" y="6535"/>
                  </a:lnTo>
                  <a:lnTo>
                    <a:pt x="180593" y="0"/>
                  </a:lnTo>
                  <a:lnTo>
                    <a:pt x="228587" y="6535"/>
                  </a:lnTo>
                  <a:lnTo>
                    <a:pt x="271723" y="24976"/>
                  </a:lnTo>
                  <a:lnTo>
                    <a:pt x="308276" y="53578"/>
                  </a:lnTo>
                  <a:lnTo>
                    <a:pt x="336521" y="90593"/>
                  </a:lnTo>
                  <a:lnTo>
                    <a:pt x="354733" y="134276"/>
                  </a:lnTo>
                  <a:lnTo>
                    <a:pt x="361188" y="182880"/>
                  </a:lnTo>
                  <a:lnTo>
                    <a:pt x="354733" y="231483"/>
                  </a:lnTo>
                  <a:lnTo>
                    <a:pt x="336521" y="275166"/>
                  </a:lnTo>
                  <a:lnTo>
                    <a:pt x="308276" y="312181"/>
                  </a:lnTo>
                  <a:lnTo>
                    <a:pt x="271723" y="340783"/>
                  </a:lnTo>
                  <a:lnTo>
                    <a:pt x="228587" y="359224"/>
                  </a:lnTo>
                  <a:lnTo>
                    <a:pt x="180593" y="365760"/>
                  </a:lnTo>
                  <a:lnTo>
                    <a:pt x="132600" y="359224"/>
                  </a:lnTo>
                  <a:lnTo>
                    <a:pt x="89464" y="340783"/>
                  </a:lnTo>
                  <a:lnTo>
                    <a:pt x="52911" y="312181"/>
                  </a:lnTo>
                  <a:lnTo>
                    <a:pt x="24666" y="275166"/>
                  </a:lnTo>
                  <a:lnTo>
                    <a:pt x="645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6277499" y="1442609"/>
            <a:ext cx="291465" cy="295751"/>
            <a:chOff x="6845998" y="1923478"/>
            <a:chExt cx="388620" cy="394335"/>
          </a:xfrm>
        </p:grpSpPr>
        <p:sp>
          <p:nvSpPr>
            <p:cNvPr id="60" name="object 60"/>
            <p:cNvSpPr/>
            <p:nvPr/>
          </p:nvSpPr>
          <p:spPr>
            <a:xfrm>
              <a:off x="6860285" y="1937766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5" h="365760">
                  <a:moveTo>
                    <a:pt x="179832" y="0"/>
                  </a:moveTo>
                  <a:lnTo>
                    <a:pt x="132027" y="6535"/>
                  </a:lnTo>
                  <a:lnTo>
                    <a:pt x="89069" y="24976"/>
                  </a:lnTo>
                  <a:lnTo>
                    <a:pt x="52673" y="53578"/>
                  </a:lnTo>
                  <a:lnTo>
                    <a:pt x="24553" y="90593"/>
                  </a:lnTo>
                  <a:lnTo>
                    <a:pt x="6424" y="134276"/>
                  </a:lnTo>
                  <a:lnTo>
                    <a:pt x="0" y="182880"/>
                  </a:lnTo>
                  <a:lnTo>
                    <a:pt x="6424" y="231483"/>
                  </a:lnTo>
                  <a:lnTo>
                    <a:pt x="24553" y="275166"/>
                  </a:lnTo>
                  <a:lnTo>
                    <a:pt x="52673" y="312181"/>
                  </a:lnTo>
                  <a:lnTo>
                    <a:pt x="89069" y="340783"/>
                  </a:lnTo>
                  <a:lnTo>
                    <a:pt x="132027" y="359224"/>
                  </a:lnTo>
                  <a:lnTo>
                    <a:pt x="179832" y="365760"/>
                  </a:lnTo>
                  <a:lnTo>
                    <a:pt x="227636" y="359224"/>
                  </a:lnTo>
                  <a:lnTo>
                    <a:pt x="270594" y="340783"/>
                  </a:lnTo>
                  <a:lnTo>
                    <a:pt x="306990" y="312181"/>
                  </a:lnTo>
                  <a:lnTo>
                    <a:pt x="335110" y="275166"/>
                  </a:lnTo>
                  <a:lnTo>
                    <a:pt x="353239" y="231483"/>
                  </a:lnTo>
                  <a:lnTo>
                    <a:pt x="359664" y="182880"/>
                  </a:lnTo>
                  <a:lnTo>
                    <a:pt x="353239" y="134276"/>
                  </a:lnTo>
                  <a:lnTo>
                    <a:pt x="335110" y="90593"/>
                  </a:lnTo>
                  <a:lnTo>
                    <a:pt x="306990" y="53578"/>
                  </a:lnTo>
                  <a:lnTo>
                    <a:pt x="270594" y="24976"/>
                  </a:lnTo>
                  <a:lnTo>
                    <a:pt x="227636" y="6535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1" name="object 61"/>
            <p:cNvSpPr/>
            <p:nvPr/>
          </p:nvSpPr>
          <p:spPr>
            <a:xfrm>
              <a:off x="6860285" y="1937766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5" h="365760">
                  <a:moveTo>
                    <a:pt x="0" y="182880"/>
                  </a:moveTo>
                  <a:lnTo>
                    <a:pt x="6424" y="134276"/>
                  </a:lnTo>
                  <a:lnTo>
                    <a:pt x="24553" y="90593"/>
                  </a:lnTo>
                  <a:lnTo>
                    <a:pt x="52673" y="53578"/>
                  </a:lnTo>
                  <a:lnTo>
                    <a:pt x="89069" y="24976"/>
                  </a:lnTo>
                  <a:lnTo>
                    <a:pt x="132027" y="6535"/>
                  </a:lnTo>
                  <a:lnTo>
                    <a:pt x="179832" y="0"/>
                  </a:lnTo>
                  <a:lnTo>
                    <a:pt x="227636" y="6535"/>
                  </a:lnTo>
                  <a:lnTo>
                    <a:pt x="270594" y="24976"/>
                  </a:lnTo>
                  <a:lnTo>
                    <a:pt x="306990" y="53578"/>
                  </a:lnTo>
                  <a:lnTo>
                    <a:pt x="335110" y="90593"/>
                  </a:lnTo>
                  <a:lnTo>
                    <a:pt x="353239" y="134276"/>
                  </a:lnTo>
                  <a:lnTo>
                    <a:pt x="359664" y="182880"/>
                  </a:lnTo>
                  <a:lnTo>
                    <a:pt x="353239" y="231483"/>
                  </a:lnTo>
                  <a:lnTo>
                    <a:pt x="335110" y="275166"/>
                  </a:lnTo>
                  <a:lnTo>
                    <a:pt x="306990" y="312181"/>
                  </a:lnTo>
                  <a:lnTo>
                    <a:pt x="270594" y="340783"/>
                  </a:lnTo>
                  <a:lnTo>
                    <a:pt x="227636" y="359224"/>
                  </a:lnTo>
                  <a:lnTo>
                    <a:pt x="179832" y="365760"/>
                  </a:lnTo>
                  <a:lnTo>
                    <a:pt x="132027" y="359224"/>
                  </a:lnTo>
                  <a:lnTo>
                    <a:pt x="89069" y="340783"/>
                  </a:lnTo>
                  <a:lnTo>
                    <a:pt x="52673" y="312181"/>
                  </a:lnTo>
                  <a:lnTo>
                    <a:pt x="24553" y="275166"/>
                  </a:lnTo>
                  <a:lnTo>
                    <a:pt x="642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5893450" y="1442609"/>
            <a:ext cx="292418" cy="295751"/>
            <a:chOff x="6333934" y="1923478"/>
            <a:chExt cx="389890" cy="394335"/>
          </a:xfrm>
        </p:grpSpPr>
        <p:sp>
          <p:nvSpPr>
            <p:cNvPr id="63" name="object 63"/>
            <p:cNvSpPr/>
            <p:nvPr/>
          </p:nvSpPr>
          <p:spPr>
            <a:xfrm>
              <a:off x="6348221" y="1937766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5" h="365760">
                  <a:moveTo>
                    <a:pt x="180594" y="0"/>
                  </a:moveTo>
                  <a:lnTo>
                    <a:pt x="132600" y="6535"/>
                  </a:lnTo>
                  <a:lnTo>
                    <a:pt x="89464" y="24976"/>
                  </a:lnTo>
                  <a:lnTo>
                    <a:pt x="52911" y="53578"/>
                  </a:lnTo>
                  <a:lnTo>
                    <a:pt x="24666" y="90593"/>
                  </a:lnTo>
                  <a:lnTo>
                    <a:pt x="6454" y="134276"/>
                  </a:lnTo>
                  <a:lnTo>
                    <a:pt x="0" y="182880"/>
                  </a:lnTo>
                  <a:lnTo>
                    <a:pt x="6454" y="231483"/>
                  </a:lnTo>
                  <a:lnTo>
                    <a:pt x="24666" y="275166"/>
                  </a:lnTo>
                  <a:lnTo>
                    <a:pt x="52911" y="312181"/>
                  </a:lnTo>
                  <a:lnTo>
                    <a:pt x="89464" y="340783"/>
                  </a:lnTo>
                  <a:lnTo>
                    <a:pt x="132600" y="359224"/>
                  </a:lnTo>
                  <a:lnTo>
                    <a:pt x="180594" y="365760"/>
                  </a:lnTo>
                  <a:lnTo>
                    <a:pt x="228587" y="359224"/>
                  </a:lnTo>
                  <a:lnTo>
                    <a:pt x="271723" y="340783"/>
                  </a:lnTo>
                  <a:lnTo>
                    <a:pt x="308276" y="312181"/>
                  </a:lnTo>
                  <a:lnTo>
                    <a:pt x="336521" y="275166"/>
                  </a:lnTo>
                  <a:lnTo>
                    <a:pt x="354733" y="231483"/>
                  </a:lnTo>
                  <a:lnTo>
                    <a:pt x="361187" y="182880"/>
                  </a:lnTo>
                  <a:lnTo>
                    <a:pt x="354733" y="134276"/>
                  </a:lnTo>
                  <a:lnTo>
                    <a:pt x="336521" y="90593"/>
                  </a:lnTo>
                  <a:lnTo>
                    <a:pt x="308276" y="53578"/>
                  </a:lnTo>
                  <a:lnTo>
                    <a:pt x="271723" y="24976"/>
                  </a:lnTo>
                  <a:lnTo>
                    <a:pt x="228587" y="653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4" name="object 64"/>
            <p:cNvSpPr/>
            <p:nvPr/>
          </p:nvSpPr>
          <p:spPr>
            <a:xfrm>
              <a:off x="6348221" y="1937766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5" h="365760">
                  <a:moveTo>
                    <a:pt x="0" y="182880"/>
                  </a:moveTo>
                  <a:lnTo>
                    <a:pt x="6454" y="134276"/>
                  </a:lnTo>
                  <a:lnTo>
                    <a:pt x="24666" y="90593"/>
                  </a:lnTo>
                  <a:lnTo>
                    <a:pt x="52911" y="53578"/>
                  </a:lnTo>
                  <a:lnTo>
                    <a:pt x="89464" y="24976"/>
                  </a:lnTo>
                  <a:lnTo>
                    <a:pt x="132600" y="6535"/>
                  </a:lnTo>
                  <a:lnTo>
                    <a:pt x="180594" y="0"/>
                  </a:lnTo>
                  <a:lnTo>
                    <a:pt x="228587" y="6535"/>
                  </a:lnTo>
                  <a:lnTo>
                    <a:pt x="271723" y="24976"/>
                  </a:lnTo>
                  <a:lnTo>
                    <a:pt x="308276" y="53578"/>
                  </a:lnTo>
                  <a:lnTo>
                    <a:pt x="336521" y="90593"/>
                  </a:lnTo>
                  <a:lnTo>
                    <a:pt x="354733" y="134276"/>
                  </a:lnTo>
                  <a:lnTo>
                    <a:pt x="361187" y="182880"/>
                  </a:lnTo>
                  <a:lnTo>
                    <a:pt x="354733" y="231483"/>
                  </a:lnTo>
                  <a:lnTo>
                    <a:pt x="336521" y="275166"/>
                  </a:lnTo>
                  <a:lnTo>
                    <a:pt x="308276" y="312181"/>
                  </a:lnTo>
                  <a:lnTo>
                    <a:pt x="271723" y="340783"/>
                  </a:lnTo>
                  <a:lnTo>
                    <a:pt x="228587" y="359224"/>
                  </a:lnTo>
                  <a:lnTo>
                    <a:pt x="180594" y="365760"/>
                  </a:lnTo>
                  <a:lnTo>
                    <a:pt x="132600" y="359224"/>
                  </a:lnTo>
                  <a:lnTo>
                    <a:pt x="89464" y="340783"/>
                  </a:lnTo>
                  <a:lnTo>
                    <a:pt x="52911" y="312181"/>
                  </a:lnTo>
                  <a:lnTo>
                    <a:pt x="24666" y="275166"/>
                  </a:lnTo>
                  <a:lnTo>
                    <a:pt x="645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2725055" y="2557034"/>
            <a:ext cx="291465" cy="295751"/>
            <a:chOff x="2109406" y="3409378"/>
            <a:chExt cx="388620" cy="394335"/>
          </a:xfrm>
        </p:grpSpPr>
        <p:sp>
          <p:nvSpPr>
            <p:cNvPr id="66" name="object 66"/>
            <p:cNvSpPr/>
            <p:nvPr/>
          </p:nvSpPr>
          <p:spPr>
            <a:xfrm>
              <a:off x="2123694" y="3423665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4" h="365760">
                  <a:moveTo>
                    <a:pt x="179831" y="0"/>
                  </a:moveTo>
                  <a:lnTo>
                    <a:pt x="132027" y="6535"/>
                  </a:lnTo>
                  <a:lnTo>
                    <a:pt x="89069" y="24976"/>
                  </a:lnTo>
                  <a:lnTo>
                    <a:pt x="52673" y="53578"/>
                  </a:lnTo>
                  <a:lnTo>
                    <a:pt x="24553" y="90593"/>
                  </a:lnTo>
                  <a:lnTo>
                    <a:pt x="6424" y="134276"/>
                  </a:lnTo>
                  <a:lnTo>
                    <a:pt x="0" y="182880"/>
                  </a:lnTo>
                  <a:lnTo>
                    <a:pt x="6424" y="231483"/>
                  </a:lnTo>
                  <a:lnTo>
                    <a:pt x="24553" y="275166"/>
                  </a:lnTo>
                  <a:lnTo>
                    <a:pt x="52673" y="312181"/>
                  </a:lnTo>
                  <a:lnTo>
                    <a:pt x="89069" y="340783"/>
                  </a:lnTo>
                  <a:lnTo>
                    <a:pt x="132027" y="359224"/>
                  </a:lnTo>
                  <a:lnTo>
                    <a:pt x="179831" y="365760"/>
                  </a:lnTo>
                  <a:lnTo>
                    <a:pt x="227636" y="359224"/>
                  </a:lnTo>
                  <a:lnTo>
                    <a:pt x="270594" y="340783"/>
                  </a:lnTo>
                  <a:lnTo>
                    <a:pt x="306990" y="312181"/>
                  </a:lnTo>
                  <a:lnTo>
                    <a:pt x="335110" y="275166"/>
                  </a:lnTo>
                  <a:lnTo>
                    <a:pt x="353239" y="231483"/>
                  </a:lnTo>
                  <a:lnTo>
                    <a:pt x="359663" y="182880"/>
                  </a:lnTo>
                  <a:lnTo>
                    <a:pt x="353239" y="134276"/>
                  </a:lnTo>
                  <a:lnTo>
                    <a:pt x="335110" y="90593"/>
                  </a:lnTo>
                  <a:lnTo>
                    <a:pt x="306990" y="53578"/>
                  </a:lnTo>
                  <a:lnTo>
                    <a:pt x="270594" y="24976"/>
                  </a:lnTo>
                  <a:lnTo>
                    <a:pt x="227636" y="6535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7" name="object 67"/>
            <p:cNvSpPr/>
            <p:nvPr/>
          </p:nvSpPr>
          <p:spPr>
            <a:xfrm>
              <a:off x="2123694" y="3423665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4" h="365760">
                  <a:moveTo>
                    <a:pt x="0" y="182880"/>
                  </a:moveTo>
                  <a:lnTo>
                    <a:pt x="6424" y="134276"/>
                  </a:lnTo>
                  <a:lnTo>
                    <a:pt x="24553" y="90593"/>
                  </a:lnTo>
                  <a:lnTo>
                    <a:pt x="52673" y="53578"/>
                  </a:lnTo>
                  <a:lnTo>
                    <a:pt x="89069" y="24976"/>
                  </a:lnTo>
                  <a:lnTo>
                    <a:pt x="132027" y="6535"/>
                  </a:lnTo>
                  <a:lnTo>
                    <a:pt x="179831" y="0"/>
                  </a:lnTo>
                  <a:lnTo>
                    <a:pt x="227636" y="6535"/>
                  </a:lnTo>
                  <a:lnTo>
                    <a:pt x="270594" y="24976"/>
                  </a:lnTo>
                  <a:lnTo>
                    <a:pt x="306990" y="53578"/>
                  </a:lnTo>
                  <a:lnTo>
                    <a:pt x="335110" y="90593"/>
                  </a:lnTo>
                  <a:lnTo>
                    <a:pt x="353239" y="134276"/>
                  </a:lnTo>
                  <a:lnTo>
                    <a:pt x="359663" y="182880"/>
                  </a:lnTo>
                  <a:lnTo>
                    <a:pt x="353239" y="231483"/>
                  </a:lnTo>
                  <a:lnTo>
                    <a:pt x="335110" y="275166"/>
                  </a:lnTo>
                  <a:lnTo>
                    <a:pt x="306990" y="312181"/>
                  </a:lnTo>
                  <a:lnTo>
                    <a:pt x="270594" y="340783"/>
                  </a:lnTo>
                  <a:lnTo>
                    <a:pt x="227636" y="359224"/>
                  </a:lnTo>
                  <a:lnTo>
                    <a:pt x="179831" y="365760"/>
                  </a:lnTo>
                  <a:lnTo>
                    <a:pt x="132027" y="359224"/>
                  </a:lnTo>
                  <a:lnTo>
                    <a:pt x="89069" y="340783"/>
                  </a:lnTo>
                  <a:lnTo>
                    <a:pt x="52673" y="312181"/>
                  </a:lnTo>
                  <a:lnTo>
                    <a:pt x="24553" y="275166"/>
                  </a:lnTo>
                  <a:lnTo>
                    <a:pt x="642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3514867" y="2557034"/>
            <a:ext cx="292418" cy="294799"/>
            <a:chOff x="3162490" y="3409378"/>
            <a:chExt cx="389890" cy="393065"/>
          </a:xfrm>
        </p:grpSpPr>
        <p:sp>
          <p:nvSpPr>
            <p:cNvPr id="69" name="object 69"/>
            <p:cNvSpPr/>
            <p:nvPr/>
          </p:nvSpPr>
          <p:spPr>
            <a:xfrm>
              <a:off x="3176777" y="3423665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180594" y="0"/>
                  </a:moveTo>
                  <a:lnTo>
                    <a:pt x="132600" y="6505"/>
                  </a:lnTo>
                  <a:lnTo>
                    <a:pt x="89464" y="24863"/>
                  </a:lnTo>
                  <a:lnTo>
                    <a:pt x="52911" y="53340"/>
                  </a:lnTo>
                  <a:lnTo>
                    <a:pt x="24666" y="90198"/>
                  </a:lnTo>
                  <a:lnTo>
                    <a:pt x="6454" y="133702"/>
                  </a:lnTo>
                  <a:lnTo>
                    <a:pt x="0" y="182118"/>
                  </a:lnTo>
                  <a:lnTo>
                    <a:pt x="6454" y="230533"/>
                  </a:lnTo>
                  <a:lnTo>
                    <a:pt x="24666" y="274037"/>
                  </a:lnTo>
                  <a:lnTo>
                    <a:pt x="52911" y="310896"/>
                  </a:lnTo>
                  <a:lnTo>
                    <a:pt x="89464" y="339372"/>
                  </a:lnTo>
                  <a:lnTo>
                    <a:pt x="132600" y="357730"/>
                  </a:lnTo>
                  <a:lnTo>
                    <a:pt x="180594" y="364236"/>
                  </a:lnTo>
                  <a:lnTo>
                    <a:pt x="228587" y="357730"/>
                  </a:lnTo>
                  <a:lnTo>
                    <a:pt x="271723" y="339372"/>
                  </a:lnTo>
                  <a:lnTo>
                    <a:pt x="308276" y="310895"/>
                  </a:lnTo>
                  <a:lnTo>
                    <a:pt x="336521" y="274037"/>
                  </a:lnTo>
                  <a:lnTo>
                    <a:pt x="354733" y="230533"/>
                  </a:lnTo>
                  <a:lnTo>
                    <a:pt x="361188" y="182118"/>
                  </a:lnTo>
                  <a:lnTo>
                    <a:pt x="354733" y="133702"/>
                  </a:lnTo>
                  <a:lnTo>
                    <a:pt x="336521" y="90198"/>
                  </a:lnTo>
                  <a:lnTo>
                    <a:pt x="308276" y="53340"/>
                  </a:lnTo>
                  <a:lnTo>
                    <a:pt x="271723" y="24863"/>
                  </a:lnTo>
                  <a:lnTo>
                    <a:pt x="228587" y="650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0" name="object 70"/>
            <p:cNvSpPr/>
            <p:nvPr/>
          </p:nvSpPr>
          <p:spPr>
            <a:xfrm>
              <a:off x="3176777" y="3423665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0" y="182118"/>
                  </a:moveTo>
                  <a:lnTo>
                    <a:pt x="6454" y="133702"/>
                  </a:lnTo>
                  <a:lnTo>
                    <a:pt x="24666" y="90198"/>
                  </a:lnTo>
                  <a:lnTo>
                    <a:pt x="52911" y="53340"/>
                  </a:lnTo>
                  <a:lnTo>
                    <a:pt x="89464" y="24863"/>
                  </a:lnTo>
                  <a:lnTo>
                    <a:pt x="132600" y="6505"/>
                  </a:lnTo>
                  <a:lnTo>
                    <a:pt x="180594" y="0"/>
                  </a:lnTo>
                  <a:lnTo>
                    <a:pt x="228587" y="6505"/>
                  </a:lnTo>
                  <a:lnTo>
                    <a:pt x="271723" y="24863"/>
                  </a:lnTo>
                  <a:lnTo>
                    <a:pt x="308276" y="53340"/>
                  </a:lnTo>
                  <a:lnTo>
                    <a:pt x="336521" y="90198"/>
                  </a:lnTo>
                  <a:lnTo>
                    <a:pt x="354733" y="133702"/>
                  </a:lnTo>
                  <a:lnTo>
                    <a:pt x="361188" y="182118"/>
                  </a:lnTo>
                  <a:lnTo>
                    <a:pt x="354733" y="230533"/>
                  </a:lnTo>
                  <a:lnTo>
                    <a:pt x="336521" y="274037"/>
                  </a:lnTo>
                  <a:lnTo>
                    <a:pt x="308276" y="310895"/>
                  </a:lnTo>
                  <a:lnTo>
                    <a:pt x="271723" y="339372"/>
                  </a:lnTo>
                  <a:lnTo>
                    <a:pt x="228587" y="357730"/>
                  </a:lnTo>
                  <a:lnTo>
                    <a:pt x="180594" y="364236"/>
                  </a:lnTo>
                  <a:lnTo>
                    <a:pt x="132600" y="357730"/>
                  </a:lnTo>
                  <a:lnTo>
                    <a:pt x="89464" y="339372"/>
                  </a:lnTo>
                  <a:lnTo>
                    <a:pt x="52911" y="310896"/>
                  </a:lnTo>
                  <a:lnTo>
                    <a:pt x="24666" y="274037"/>
                  </a:lnTo>
                  <a:lnTo>
                    <a:pt x="6454" y="230533"/>
                  </a:lnTo>
                  <a:lnTo>
                    <a:pt x="0" y="18211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4325255" y="2566178"/>
            <a:ext cx="291465" cy="294799"/>
            <a:chOff x="4243006" y="3421570"/>
            <a:chExt cx="388620" cy="393065"/>
          </a:xfrm>
        </p:grpSpPr>
        <p:sp>
          <p:nvSpPr>
            <p:cNvPr id="72" name="object 72"/>
            <p:cNvSpPr/>
            <p:nvPr/>
          </p:nvSpPr>
          <p:spPr>
            <a:xfrm>
              <a:off x="4257294" y="3435858"/>
              <a:ext cx="360045" cy="364490"/>
            </a:xfrm>
            <a:custGeom>
              <a:avLst/>
              <a:gdLst/>
              <a:ahLst/>
              <a:cxnLst/>
              <a:rect l="l" t="t" r="r" b="b"/>
              <a:pathLst>
                <a:path w="360045" h="364489">
                  <a:moveTo>
                    <a:pt x="179831" y="0"/>
                  </a:moveTo>
                  <a:lnTo>
                    <a:pt x="132027" y="6505"/>
                  </a:lnTo>
                  <a:lnTo>
                    <a:pt x="89069" y="24863"/>
                  </a:lnTo>
                  <a:lnTo>
                    <a:pt x="52673" y="53339"/>
                  </a:lnTo>
                  <a:lnTo>
                    <a:pt x="24553" y="90198"/>
                  </a:lnTo>
                  <a:lnTo>
                    <a:pt x="6424" y="133702"/>
                  </a:lnTo>
                  <a:lnTo>
                    <a:pt x="0" y="182117"/>
                  </a:lnTo>
                  <a:lnTo>
                    <a:pt x="6424" y="230533"/>
                  </a:lnTo>
                  <a:lnTo>
                    <a:pt x="24553" y="274037"/>
                  </a:lnTo>
                  <a:lnTo>
                    <a:pt x="52673" y="310895"/>
                  </a:lnTo>
                  <a:lnTo>
                    <a:pt x="89069" y="339372"/>
                  </a:lnTo>
                  <a:lnTo>
                    <a:pt x="132027" y="357730"/>
                  </a:lnTo>
                  <a:lnTo>
                    <a:pt x="179831" y="364235"/>
                  </a:lnTo>
                  <a:lnTo>
                    <a:pt x="227636" y="357730"/>
                  </a:lnTo>
                  <a:lnTo>
                    <a:pt x="270594" y="339372"/>
                  </a:lnTo>
                  <a:lnTo>
                    <a:pt x="306990" y="310895"/>
                  </a:lnTo>
                  <a:lnTo>
                    <a:pt x="335110" y="274037"/>
                  </a:lnTo>
                  <a:lnTo>
                    <a:pt x="353239" y="230533"/>
                  </a:lnTo>
                  <a:lnTo>
                    <a:pt x="359663" y="182117"/>
                  </a:lnTo>
                  <a:lnTo>
                    <a:pt x="353239" y="133702"/>
                  </a:lnTo>
                  <a:lnTo>
                    <a:pt x="335110" y="90198"/>
                  </a:lnTo>
                  <a:lnTo>
                    <a:pt x="306990" y="53339"/>
                  </a:lnTo>
                  <a:lnTo>
                    <a:pt x="270594" y="24863"/>
                  </a:lnTo>
                  <a:lnTo>
                    <a:pt x="227636" y="6505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3" name="object 73"/>
            <p:cNvSpPr/>
            <p:nvPr/>
          </p:nvSpPr>
          <p:spPr>
            <a:xfrm>
              <a:off x="4257294" y="3435858"/>
              <a:ext cx="360045" cy="364490"/>
            </a:xfrm>
            <a:custGeom>
              <a:avLst/>
              <a:gdLst/>
              <a:ahLst/>
              <a:cxnLst/>
              <a:rect l="l" t="t" r="r" b="b"/>
              <a:pathLst>
                <a:path w="360045" h="364489">
                  <a:moveTo>
                    <a:pt x="0" y="182117"/>
                  </a:moveTo>
                  <a:lnTo>
                    <a:pt x="6424" y="133702"/>
                  </a:lnTo>
                  <a:lnTo>
                    <a:pt x="24553" y="90198"/>
                  </a:lnTo>
                  <a:lnTo>
                    <a:pt x="52673" y="53339"/>
                  </a:lnTo>
                  <a:lnTo>
                    <a:pt x="89069" y="24863"/>
                  </a:lnTo>
                  <a:lnTo>
                    <a:pt x="132027" y="6505"/>
                  </a:lnTo>
                  <a:lnTo>
                    <a:pt x="179831" y="0"/>
                  </a:lnTo>
                  <a:lnTo>
                    <a:pt x="227636" y="6505"/>
                  </a:lnTo>
                  <a:lnTo>
                    <a:pt x="270594" y="24863"/>
                  </a:lnTo>
                  <a:lnTo>
                    <a:pt x="306990" y="53339"/>
                  </a:lnTo>
                  <a:lnTo>
                    <a:pt x="335110" y="90198"/>
                  </a:lnTo>
                  <a:lnTo>
                    <a:pt x="353239" y="133702"/>
                  </a:lnTo>
                  <a:lnTo>
                    <a:pt x="359663" y="182117"/>
                  </a:lnTo>
                  <a:lnTo>
                    <a:pt x="353239" y="230533"/>
                  </a:lnTo>
                  <a:lnTo>
                    <a:pt x="335110" y="274037"/>
                  </a:lnTo>
                  <a:lnTo>
                    <a:pt x="306990" y="310895"/>
                  </a:lnTo>
                  <a:lnTo>
                    <a:pt x="270594" y="339372"/>
                  </a:lnTo>
                  <a:lnTo>
                    <a:pt x="227636" y="357730"/>
                  </a:lnTo>
                  <a:lnTo>
                    <a:pt x="179831" y="364235"/>
                  </a:lnTo>
                  <a:lnTo>
                    <a:pt x="132027" y="357730"/>
                  </a:lnTo>
                  <a:lnTo>
                    <a:pt x="89069" y="339372"/>
                  </a:lnTo>
                  <a:lnTo>
                    <a:pt x="52673" y="310895"/>
                  </a:lnTo>
                  <a:lnTo>
                    <a:pt x="24553" y="274037"/>
                  </a:lnTo>
                  <a:lnTo>
                    <a:pt x="6424" y="230533"/>
                  </a:lnTo>
                  <a:lnTo>
                    <a:pt x="0" y="18211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5073919" y="2565035"/>
            <a:ext cx="292418" cy="294799"/>
            <a:chOff x="5241226" y="3420046"/>
            <a:chExt cx="389890" cy="393065"/>
          </a:xfrm>
        </p:grpSpPr>
        <p:sp>
          <p:nvSpPr>
            <p:cNvPr id="75" name="object 75"/>
            <p:cNvSpPr/>
            <p:nvPr/>
          </p:nvSpPr>
          <p:spPr>
            <a:xfrm>
              <a:off x="5255514" y="3434334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180594" y="0"/>
                  </a:moveTo>
                  <a:lnTo>
                    <a:pt x="132600" y="6505"/>
                  </a:lnTo>
                  <a:lnTo>
                    <a:pt x="89464" y="24863"/>
                  </a:lnTo>
                  <a:lnTo>
                    <a:pt x="52911" y="53339"/>
                  </a:lnTo>
                  <a:lnTo>
                    <a:pt x="24666" y="90198"/>
                  </a:lnTo>
                  <a:lnTo>
                    <a:pt x="6454" y="133702"/>
                  </a:lnTo>
                  <a:lnTo>
                    <a:pt x="0" y="182117"/>
                  </a:lnTo>
                  <a:lnTo>
                    <a:pt x="6454" y="230533"/>
                  </a:lnTo>
                  <a:lnTo>
                    <a:pt x="24666" y="274037"/>
                  </a:lnTo>
                  <a:lnTo>
                    <a:pt x="52911" y="310895"/>
                  </a:lnTo>
                  <a:lnTo>
                    <a:pt x="89464" y="339372"/>
                  </a:lnTo>
                  <a:lnTo>
                    <a:pt x="132600" y="357730"/>
                  </a:lnTo>
                  <a:lnTo>
                    <a:pt x="180594" y="364235"/>
                  </a:lnTo>
                  <a:lnTo>
                    <a:pt x="228587" y="357730"/>
                  </a:lnTo>
                  <a:lnTo>
                    <a:pt x="271723" y="339372"/>
                  </a:lnTo>
                  <a:lnTo>
                    <a:pt x="308276" y="310895"/>
                  </a:lnTo>
                  <a:lnTo>
                    <a:pt x="336521" y="274037"/>
                  </a:lnTo>
                  <a:lnTo>
                    <a:pt x="354733" y="230533"/>
                  </a:lnTo>
                  <a:lnTo>
                    <a:pt x="361188" y="182117"/>
                  </a:lnTo>
                  <a:lnTo>
                    <a:pt x="354733" y="133702"/>
                  </a:lnTo>
                  <a:lnTo>
                    <a:pt x="336521" y="90198"/>
                  </a:lnTo>
                  <a:lnTo>
                    <a:pt x="308276" y="53339"/>
                  </a:lnTo>
                  <a:lnTo>
                    <a:pt x="271723" y="24863"/>
                  </a:lnTo>
                  <a:lnTo>
                    <a:pt x="228587" y="650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6" name="object 76"/>
            <p:cNvSpPr/>
            <p:nvPr/>
          </p:nvSpPr>
          <p:spPr>
            <a:xfrm>
              <a:off x="5255514" y="3434334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0" y="182117"/>
                  </a:moveTo>
                  <a:lnTo>
                    <a:pt x="6454" y="133702"/>
                  </a:lnTo>
                  <a:lnTo>
                    <a:pt x="24666" y="90198"/>
                  </a:lnTo>
                  <a:lnTo>
                    <a:pt x="52911" y="53339"/>
                  </a:lnTo>
                  <a:lnTo>
                    <a:pt x="89464" y="24863"/>
                  </a:lnTo>
                  <a:lnTo>
                    <a:pt x="132600" y="6505"/>
                  </a:lnTo>
                  <a:lnTo>
                    <a:pt x="180594" y="0"/>
                  </a:lnTo>
                  <a:lnTo>
                    <a:pt x="228587" y="6505"/>
                  </a:lnTo>
                  <a:lnTo>
                    <a:pt x="271723" y="24863"/>
                  </a:lnTo>
                  <a:lnTo>
                    <a:pt x="308276" y="53339"/>
                  </a:lnTo>
                  <a:lnTo>
                    <a:pt x="336521" y="90198"/>
                  </a:lnTo>
                  <a:lnTo>
                    <a:pt x="354733" y="133702"/>
                  </a:lnTo>
                  <a:lnTo>
                    <a:pt x="361188" y="182117"/>
                  </a:lnTo>
                  <a:lnTo>
                    <a:pt x="354733" y="230533"/>
                  </a:lnTo>
                  <a:lnTo>
                    <a:pt x="336521" y="274037"/>
                  </a:lnTo>
                  <a:lnTo>
                    <a:pt x="308276" y="310895"/>
                  </a:lnTo>
                  <a:lnTo>
                    <a:pt x="271723" y="339372"/>
                  </a:lnTo>
                  <a:lnTo>
                    <a:pt x="228587" y="357730"/>
                  </a:lnTo>
                  <a:lnTo>
                    <a:pt x="180594" y="364235"/>
                  </a:lnTo>
                  <a:lnTo>
                    <a:pt x="132600" y="357730"/>
                  </a:lnTo>
                  <a:lnTo>
                    <a:pt x="89464" y="339372"/>
                  </a:lnTo>
                  <a:lnTo>
                    <a:pt x="52911" y="310895"/>
                  </a:lnTo>
                  <a:lnTo>
                    <a:pt x="24666" y="274037"/>
                  </a:lnTo>
                  <a:lnTo>
                    <a:pt x="6454" y="230533"/>
                  </a:lnTo>
                  <a:lnTo>
                    <a:pt x="0" y="18211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5479684" y="2562749"/>
            <a:ext cx="292418" cy="295751"/>
            <a:chOff x="5782246" y="3416998"/>
            <a:chExt cx="389890" cy="394335"/>
          </a:xfrm>
        </p:grpSpPr>
        <p:sp>
          <p:nvSpPr>
            <p:cNvPr id="78" name="object 78"/>
            <p:cNvSpPr/>
            <p:nvPr/>
          </p:nvSpPr>
          <p:spPr>
            <a:xfrm>
              <a:off x="5796534" y="3431285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180593" y="0"/>
                  </a:moveTo>
                  <a:lnTo>
                    <a:pt x="132600" y="6535"/>
                  </a:lnTo>
                  <a:lnTo>
                    <a:pt x="89464" y="24976"/>
                  </a:lnTo>
                  <a:lnTo>
                    <a:pt x="52911" y="53578"/>
                  </a:lnTo>
                  <a:lnTo>
                    <a:pt x="24666" y="90593"/>
                  </a:lnTo>
                  <a:lnTo>
                    <a:pt x="6454" y="134276"/>
                  </a:lnTo>
                  <a:lnTo>
                    <a:pt x="0" y="182880"/>
                  </a:lnTo>
                  <a:lnTo>
                    <a:pt x="6454" y="231483"/>
                  </a:lnTo>
                  <a:lnTo>
                    <a:pt x="24666" y="275166"/>
                  </a:lnTo>
                  <a:lnTo>
                    <a:pt x="52911" y="312181"/>
                  </a:lnTo>
                  <a:lnTo>
                    <a:pt x="89464" y="340783"/>
                  </a:lnTo>
                  <a:lnTo>
                    <a:pt x="132600" y="359224"/>
                  </a:lnTo>
                  <a:lnTo>
                    <a:pt x="180593" y="365759"/>
                  </a:lnTo>
                  <a:lnTo>
                    <a:pt x="228587" y="359224"/>
                  </a:lnTo>
                  <a:lnTo>
                    <a:pt x="271723" y="340783"/>
                  </a:lnTo>
                  <a:lnTo>
                    <a:pt x="308276" y="312181"/>
                  </a:lnTo>
                  <a:lnTo>
                    <a:pt x="336521" y="275166"/>
                  </a:lnTo>
                  <a:lnTo>
                    <a:pt x="354733" y="231483"/>
                  </a:lnTo>
                  <a:lnTo>
                    <a:pt x="361188" y="182880"/>
                  </a:lnTo>
                  <a:lnTo>
                    <a:pt x="354733" y="134276"/>
                  </a:lnTo>
                  <a:lnTo>
                    <a:pt x="336521" y="90593"/>
                  </a:lnTo>
                  <a:lnTo>
                    <a:pt x="308276" y="53578"/>
                  </a:lnTo>
                  <a:lnTo>
                    <a:pt x="271723" y="24976"/>
                  </a:lnTo>
                  <a:lnTo>
                    <a:pt x="228587" y="6535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9" name="object 79"/>
            <p:cNvSpPr/>
            <p:nvPr/>
          </p:nvSpPr>
          <p:spPr>
            <a:xfrm>
              <a:off x="5796534" y="3431285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0" y="182880"/>
                  </a:moveTo>
                  <a:lnTo>
                    <a:pt x="6454" y="134276"/>
                  </a:lnTo>
                  <a:lnTo>
                    <a:pt x="24666" y="90593"/>
                  </a:lnTo>
                  <a:lnTo>
                    <a:pt x="52911" y="53578"/>
                  </a:lnTo>
                  <a:lnTo>
                    <a:pt x="89464" y="24976"/>
                  </a:lnTo>
                  <a:lnTo>
                    <a:pt x="132600" y="6535"/>
                  </a:lnTo>
                  <a:lnTo>
                    <a:pt x="180593" y="0"/>
                  </a:lnTo>
                  <a:lnTo>
                    <a:pt x="228587" y="6535"/>
                  </a:lnTo>
                  <a:lnTo>
                    <a:pt x="271723" y="24976"/>
                  </a:lnTo>
                  <a:lnTo>
                    <a:pt x="308276" y="53578"/>
                  </a:lnTo>
                  <a:lnTo>
                    <a:pt x="336521" y="90593"/>
                  </a:lnTo>
                  <a:lnTo>
                    <a:pt x="354733" y="134276"/>
                  </a:lnTo>
                  <a:lnTo>
                    <a:pt x="361188" y="182880"/>
                  </a:lnTo>
                  <a:lnTo>
                    <a:pt x="354733" y="231483"/>
                  </a:lnTo>
                  <a:lnTo>
                    <a:pt x="336521" y="275166"/>
                  </a:lnTo>
                  <a:lnTo>
                    <a:pt x="308276" y="312181"/>
                  </a:lnTo>
                  <a:lnTo>
                    <a:pt x="271723" y="340783"/>
                  </a:lnTo>
                  <a:lnTo>
                    <a:pt x="228587" y="359224"/>
                  </a:lnTo>
                  <a:lnTo>
                    <a:pt x="180593" y="365759"/>
                  </a:lnTo>
                  <a:lnTo>
                    <a:pt x="132600" y="359224"/>
                  </a:lnTo>
                  <a:lnTo>
                    <a:pt x="89464" y="340783"/>
                  </a:lnTo>
                  <a:lnTo>
                    <a:pt x="52911" y="312181"/>
                  </a:lnTo>
                  <a:lnTo>
                    <a:pt x="24666" y="275166"/>
                  </a:lnTo>
                  <a:lnTo>
                    <a:pt x="645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3125105" y="2557034"/>
            <a:ext cx="291465" cy="294799"/>
            <a:chOff x="2642806" y="3409378"/>
            <a:chExt cx="388620" cy="393065"/>
          </a:xfrm>
        </p:grpSpPr>
        <p:sp>
          <p:nvSpPr>
            <p:cNvPr id="81" name="object 81"/>
            <p:cNvSpPr/>
            <p:nvPr/>
          </p:nvSpPr>
          <p:spPr>
            <a:xfrm>
              <a:off x="2657094" y="3423665"/>
              <a:ext cx="360045" cy="364490"/>
            </a:xfrm>
            <a:custGeom>
              <a:avLst/>
              <a:gdLst/>
              <a:ahLst/>
              <a:cxnLst/>
              <a:rect l="l" t="t" r="r" b="b"/>
              <a:pathLst>
                <a:path w="360044" h="364489">
                  <a:moveTo>
                    <a:pt x="179831" y="0"/>
                  </a:moveTo>
                  <a:lnTo>
                    <a:pt x="132027" y="6505"/>
                  </a:lnTo>
                  <a:lnTo>
                    <a:pt x="89069" y="24863"/>
                  </a:lnTo>
                  <a:lnTo>
                    <a:pt x="52673" y="53340"/>
                  </a:lnTo>
                  <a:lnTo>
                    <a:pt x="24553" y="90198"/>
                  </a:lnTo>
                  <a:lnTo>
                    <a:pt x="6424" y="133702"/>
                  </a:lnTo>
                  <a:lnTo>
                    <a:pt x="0" y="182118"/>
                  </a:lnTo>
                  <a:lnTo>
                    <a:pt x="6424" y="230533"/>
                  </a:lnTo>
                  <a:lnTo>
                    <a:pt x="24553" y="274037"/>
                  </a:lnTo>
                  <a:lnTo>
                    <a:pt x="52673" y="310896"/>
                  </a:lnTo>
                  <a:lnTo>
                    <a:pt x="89069" y="339372"/>
                  </a:lnTo>
                  <a:lnTo>
                    <a:pt x="132027" y="357730"/>
                  </a:lnTo>
                  <a:lnTo>
                    <a:pt x="179831" y="364236"/>
                  </a:lnTo>
                  <a:lnTo>
                    <a:pt x="227636" y="357730"/>
                  </a:lnTo>
                  <a:lnTo>
                    <a:pt x="270594" y="339372"/>
                  </a:lnTo>
                  <a:lnTo>
                    <a:pt x="306990" y="310895"/>
                  </a:lnTo>
                  <a:lnTo>
                    <a:pt x="335110" y="274037"/>
                  </a:lnTo>
                  <a:lnTo>
                    <a:pt x="353239" y="230533"/>
                  </a:lnTo>
                  <a:lnTo>
                    <a:pt x="359663" y="182118"/>
                  </a:lnTo>
                  <a:lnTo>
                    <a:pt x="353239" y="133702"/>
                  </a:lnTo>
                  <a:lnTo>
                    <a:pt x="335110" y="90198"/>
                  </a:lnTo>
                  <a:lnTo>
                    <a:pt x="306990" y="53340"/>
                  </a:lnTo>
                  <a:lnTo>
                    <a:pt x="270594" y="24863"/>
                  </a:lnTo>
                  <a:lnTo>
                    <a:pt x="227636" y="6505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2" name="object 82"/>
            <p:cNvSpPr/>
            <p:nvPr/>
          </p:nvSpPr>
          <p:spPr>
            <a:xfrm>
              <a:off x="2657094" y="3423665"/>
              <a:ext cx="360045" cy="364490"/>
            </a:xfrm>
            <a:custGeom>
              <a:avLst/>
              <a:gdLst/>
              <a:ahLst/>
              <a:cxnLst/>
              <a:rect l="l" t="t" r="r" b="b"/>
              <a:pathLst>
                <a:path w="360044" h="364489">
                  <a:moveTo>
                    <a:pt x="0" y="182118"/>
                  </a:moveTo>
                  <a:lnTo>
                    <a:pt x="6424" y="133702"/>
                  </a:lnTo>
                  <a:lnTo>
                    <a:pt x="24553" y="90198"/>
                  </a:lnTo>
                  <a:lnTo>
                    <a:pt x="52673" y="53340"/>
                  </a:lnTo>
                  <a:lnTo>
                    <a:pt x="89069" y="24863"/>
                  </a:lnTo>
                  <a:lnTo>
                    <a:pt x="132027" y="6505"/>
                  </a:lnTo>
                  <a:lnTo>
                    <a:pt x="179831" y="0"/>
                  </a:lnTo>
                  <a:lnTo>
                    <a:pt x="227636" y="6505"/>
                  </a:lnTo>
                  <a:lnTo>
                    <a:pt x="270594" y="24863"/>
                  </a:lnTo>
                  <a:lnTo>
                    <a:pt x="306990" y="53340"/>
                  </a:lnTo>
                  <a:lnTo>
                    <a:pt x="335110" y="90198"/>
                  </a:lnTo>
                  <a:lnTo>
                    <a:pt x="353239" y="133702"/>
                  </a:lnTo>
                  <a:lnTo>
                    <a:pt x="359663" y="182118"/>
                  </a:lnTo>
                  <a:lnTo>
                    <a:pt x="353239" y="230533"/>
                  </a:lnTo>
                  <a:lnTo>
                    <a:pt x="335110" y="274037"/>
                  </a:lnTo>
                  <a:lnTo>
                    <a:pt x="306990" y="310895"/>
                  </a:lnTo>
                  <a:lnTo>
                    <a:pt x="270594" y="339372"/>
                  </a:lnTo>
                  <a:lnTo>
                    <a:pt x="227636" y="357730"/>
                  </a:lnTo>
                  <a:lnTo>
                    <a:pt x="179831" y="364236"/>
                  </a:lnTo>
                  <a:lnTo>
                    <a:pt x="132027" y="357730"/>
                  </a:lnTo>
                  <a:lnTo>
                    <a:pt x="89069" y="339372"/>
                  </a:lnTo>
                  <a:lnTo>
                    <a:pt x="52673" y="310896"/>
                  </a:lnTo>
                  <a:lnTo>
                    <a:pt x="24553" y="274037"/>
                  </a:lnTo>
                  <a:lnTo>
                    <a:pt x="6424" y="230533"/>
                  </a:lnTo>
                  <a:lnTo>
                    <a:pt x="0" y="18211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3934348" y="2557034"/>
            <a:ext cx="292418" cy="295751"/>
            <a:chOff x="3721798" y="3409378"/>
            <a:chExt cx="389890" cy="394335"/>
          </a:xfrm>
        </p:grpSpPr>
        <p:sp>
          <p:nvSpPr>
            <p:cNvPr id="84" name="object 84"/>
            <p:cNvSpPr/>
            <p:nvPr/>
          </p:nvSpPr>
          <p:spPr>
            <a:xfrm>
              <a:off x="3736085" y="3423665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180593" y="0"/>
                  </a:moveTo>
                  <a:lnTo>
                    <a:pt x="132600" y="6535"/>
                  </a:lnTo>
                  <a:lnTo>
                    <a:pt x="89464" y="24976"/>
                  </a:lnTo>
                  <a:lnTo>
                    <a:pt x="52911" y="53578"/>
                  </a:lnTo>
                  <a:lnTo>
                    <a:pt x="24666" y="90593"/>
                  </a:lnTo>
                  <a:lnTo>
                    <a:pt x="6454" y="134276"/>
                  </a:lnTo>
                  <a:lnTo>
                    <a:pt x="0" y="182880"/>
                  </a:lnTo>
                  <a:lnTo>
                    <a:pt x="6454" y="231483"/>
                  </a:lnTo>
                  <a:lnTo>
                    <a:pt x="24666" y="275166"/>
                  </a:lnTo>
                  <a:lnTo>
                    <a:pt x="52911" y="312181"/>
                  </a:lnTo>
                  <a:lnTo>
                    <a:pt x="89464" y="340783"/>
                  </a:lnTo>
                  <a:lnTo>
                    <a:pt x="132600" y="359224"/>
                  </a:lnTo>
                  <a:lnTo>
                    <a:pt x="180593" y="365760"/>
                  </a:lnTo>
                  <a:lnTo>
                    <a:pt x="228587" y="359224"/>
                  </a:lnTo>
                  <a:lnTo>
                    <a:pt x="271723" y="340783"/>
                  </a:lnTo>
                  <a:lnTo>
                    <a:pt x="308276" y="312181"/>
                  </a:lnTo>
                  <a:lnTo>
                    <a:pt x="336521" y="275166"/>
                  </a:lnTo>
                  <a:lnTo>
                    <a:pt x="354733" y="231483"/>
                  </a:lnTo>
                  <a:lnTo>
                    <a:pt x="361188" y="182880"/>
                  </a:lnTo>
                  <a:lnTo>
                    <a:pt x="354733" y="134276"/>
                  </a:lnTo>
                  <a:lnTo>
                    <a:pt x="336521" y="90593"/>
                  </a:lnTo>
                  <a:lnTo>
                    <a:pt x="308276" y="53578"/>
                  </a:lnTo>
                  <a:lnTo>
                    <a:pt x="271723" y="24976"/>
                  </a:lnTo>
                  <a:lnTo>
                    <a:pt x="228587" y="6535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C32C2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5" name="object 85"/>
            <p:cNvSpPr/>
            <p:nvPr/>
          </p:nvSpPr>
          <p:spPr>
            <a:xfrm>
              <a:off x="3736085" y="3423665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0" y="182880"/>
                  </a:moveTo>
                  <a:lnTo>
                    <a:pt x="6454" y="134276"/>
                  </a:lnTo>
                  <a:lnTo>
                    <a:pt x="24666" y="90593"/>
                  </a:lnTo>
                  <a:lnTo>
                    <a:pt x="52911" y="53578"/>
                  </a:lnTo>
                  <a:lnTo>
                    <a:pt x="89464" y="24976"/>
                  </a:lnTo>
                  <a:lnTo>
                    <a:pt x="132600" y="6535"/>
                  </a:lnTo>
                  <a:lnTo>
                    <a:pt x="180593" y="0"/>
                  </a:lnTo>
                  <a:lnTo>
                    <a:pt x="228587" y="6535"/>
                  </a:lnTo>
                  <a:lnTo>
                    <a:pt x="271723" y="24976"/>
                  </a:lnTo>
                  <a:lnTo>
                    <a:pt x="308276" y="53578"/>
                  </a:lnTo>
                  <a:lnTo>
                    <a:pt x="336521" y="90593"/>
                  </a:lnTo>
                  <a:lnTo>
                    <a:pt x="354733" y="134276"/>
                  </a:lnTo>
                  <a:lnTo>
                    <a:pt x="361188" y="182880"/>
                  </a:lnTo>
                  <a:lnTo>
                    <a:pt x="354733" y="231483"/>
                  </a:lnTo>
                  <a:lnTo>
                    <a:pt x="336521" y="275166"/>
                  </a:lnTo>
                  <a:lnTo>
                    <a:pt x="308276" y="312181"/>
                  </a:lnTo>
                  <a:lnTo>
                    <a:pt x="271723" y="340783"/>
                  </a:lnTo>
                  <a:lnTo>
                    <a:pt x="228587" y="359224"/>
                  </a:lnTo>
                  <a:lnTo>
                    <a:pt x="180593" y="365760"/>
                  </a:lnTo>
                  <a:lnTo>
                    <a:pt x="132600" y="359224"/>
                  </a:lnTo>
                  <a:lnTo>
                    <a:pt x="89464" y="340783"/>
                  </a:lnTo>
                  <a:lnTo>
                    <a:pt x="52911" y="312181"/>
                  </a:lnTo>
                  <a:lnTo>
                    <a:pt x="24666" y="275166"/>
                  </a:lnTo>
                  <a:lnTo>
                    <a:pt x="645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712731" y="2566178"/>
            <a:ext cx="292418" cy="294799"/>
            <a:chOff x="4759642" y="3421570"/>
            <a:chExt cx="389890" cy="393065"/>
          </a:xfrm>
        </p:grpSpPr>
        <p:sp>
          <p:nvSpPr>
            <p:cNvPr id="87" name="object 87"/>
            <p:cNvSpPr/>
            <p:nvPr/>
          </p:nvSpPr>
          <p:spPr>
            <a:xfrm>
              <a:off x="4773929" y="3435858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180594" y="0"/>
                  </a:moveTo>
                  <a:lnTo>
                    <a:pt x="132600" y="6505"/>
                  </a:lnTo>
                  <a:lnTo>
                    <a:pt x="89464" y="24863"/>
                  </a:lnTo>
                  <a:lnTo>
                    <a:pt x="52911" y="53339"/>
                  </a:lnTo>
                  <a:lnTo>
                    <a:pt x="24666" y="90198"/>
                  </a:lnTo>
                  <a:lnTo>
                    <a:pt x="6454" y="133702"/>
                  </a:lnTo>
                  <a:lnTo>
                    <a:pt x="0" y="182117"/>
                  </a:lnTo>
                  <a:lnTo>
                    <a:pt x="6454" y="230533"/>
                  </a:lnTo>
                  <a:lnTo>
                    <a:pt x="24666" y="274037"/>
                  </a:lnTo>
                  <a:lnTo>
                    <a:pt x="52911" y="310895"/>
                  </a:lnTo>
                  <a:lnTo>
                    <a:pt x="89464" y="339372"/>
                  </a:lnTo>
                  <a:lnTo>
                    <a:pt x="132600" y="357730"/>
                  </a:lnTo>
                  <a:lnTo>
                    <a:pt x="180594" y="364235"/>
                  </a:lnTo>
                  <a:lnTo>
                    <a:pt x="228587" y="357730"/>
                  </a:lnTo>
                  <a:lnTo>
                    <a:pt x="271723" y="339372"/>
                  </a:lnTo>
                  <a:lnTo>
                    <a:pt x="308276" y="310895"/>
                  </a:lnTo>
                  <a:lnTo>
                    <a:pt x="336521" y="274037"/>
                  </a:lnTo>
                  <a:lnTo>
                    <a:pt x="354733" y="230533"/>
                  </a:lnTo>
                  <a:lnTo>
                    <a:pt x="361188" y="182117"/>
                  </a:lnTo>
                  <a:lnTo>
                    <a:pt x="354733" y="133702"/>
                  </a:lnTo>
                  <a:lnTo>
                    <a:pt x="336521" y="90198"/>
                  </a:lnTo>
                  <a:lnTo>
                    <a:pt x="308276" y="53339"/>
                  </a:lnTo>
                  <a:lnTo>
                    <a:pt x="271723" y="24863"/>
                  </a:lnTo>
                  <a:lnTo>
                    <a:pt x="228587" y="650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8" name="object 88"/>
            <p:cNvSpPr/>
            <p:nvPr/>
          </p:nvSpPr>
          <p:spPr>
            <a:xfrm>
              <a:off x="4773929" y="3435858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0" y="182117"/>
                  </a:moveTo>
                  <a:lnTo>
                    <a:pt x="6454" y="133702"/>
                  </a:lnTo>
                  <a:lnTo>
                    <a:pt x="24666" y="90198"/>
                  </a:lnTo>
                  <a:lnTo>
                    <a:pt x="52911" y="53339"/>
                  </a:lnTo>
                  <a:lnTo>
                    <a:pt x="89464" y="24863"/>
                  </a:lnTo>
                  <a:lnTo>
                    <a:pt x="132600" y="6505"/>
                  </a:lnTo>
                  <a:lnTo>
                    <a:pt x="180594" y="0"/>
                  </a:lnTo>
                  <a:lnTo>
                    <a:pt x="228587" y="6505"/>
                  </a:lnTo>
                  <a:lnTo>
                    <a:pt x="271723" y="24863"/>
                  </a:lnTo>
                  <a:lnTo>
                    <a:pt x="308276" y="53339"/>
                  </a:lnTo>
                  <a:lnTo>
                    <a:pt x="336521" y="90198"/>
                  </a:lnTo>
                  <a:lnTo>
                    <a:pt x="354733" y="133702"/>
                  </a:lnTo>
                  <a:lnTo>
                    <a:pt x="361188" y="182117"/>
                  </a:lnTo>
                  <a:lnTo>
                    <a:pt x="354733" y="230533"/>
                  </a:lnTo>
                  <a:lnTo>
                    <a:pt x="336521" y="274037"/>
                  </a:lnTo>
                  <a:lnTo>
                    <a:pt x="308276" y="310895"/>
                  </a:lnTo>
                  <a:lnTo>
                    <a:pt x="271723" y="339372"/>
                  </a:lnTo>
                  <a:lnTo>
                    <a:pt x="228587" y="357730"/>
                  </a:lnTo>
                  <a:lnTo>
                    <a:pt x="180594" y="364235"/>
                  </a:lnTo>
                  <a:lnTo>
                    <a:pt x="132600" y="357730"/>
                  </a:lnTo>
                  <a:lnTo>
                    <a:pt x="89464" y="339372"/>
                  </a:lnTo>
                  <a:lnTo>
                    <a:pt x="52911" y="310895"/>
                  </a:lnTo>
                  <a:lnTo>
                    <a:pt x="24666" y="274037"/>
                  </a:lnTo>
                  <a:lnTo>
                    <a:pt x="6454" y="230533"/>
                  </a:lnTo>
                  <a:lnTo>
                    <a:pt x="0" y="18211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2725055" y="3680603"/>
            <a:ext cx="291465" cy="295751"/>
            <a:chOff x="2109406" y="4907470"/>
            <a:chExt cx="388620" cy="394335"/>
          </a:xfrm>
        </p:grpSpPr>
        <p:sp>
          <p:nvSpPr>
            <p:cNvPr id="90" name="object 90"/>
            <p:cNvSpPr/>
            <p:nvPr/>
          </p:nvSpPr>
          <p:spPr>
            <a:xfrm>
              <a:off x="2123694" y="4921758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4" h="365760">
                  <a:moveTo>
                    <a:pt x="179831" y="0"/>
                  </a:moveTo>
                  <a:lnTo>
                    <a:pt x="132027" y="6535"/>
                  </a:lnTo>
                  <a:lnTo>
                    <a:pt x="89069" y="24976"/>
                  </a:lnTo>
                  <a:lnTo>
                    <a:pt x="52673" y="53578"/>
                  </a:lnTo>
                  <a:lnTo>
                    <a:pt x="24553" y="90593"/>
                  </a:lnTo>
                  <a:lnTo>
                    <a:pt x="6424" y="134276"/>
                  </a:lnTo>
                  <a:lnTo>
                    <a:pt x="0" y="182880"/>
                  </a:lnTo>
                  <a:lnTo>
                    <a:pt x="6424" y="231483"/>
                  </a:lnTo>
                  <a:lnTo>
                    <a:pt x="24553" y="275166"/>
                  </a:lnTo>
                  <a:lnTo>
                    <a:pt x="52673" y="312181"/>
                  </a:lnTo>
                  <a:lnTo>
                    <a:pt x="89069" y="340783"/>
                  </a:lnTo>
                  <a:lnTo>
                    <a:pt x="132027" y="359224"/>
                  </a:lnTo>
                  <a:lnTo>
                    <a:pt x="179831" y="365760"/>
                  </a:lnTo>
                  <a:lnTo>
                    <a:pt x="227636" y="359224"/>
                  </a:lnTo>
                  <a:lnTo>
                    <a:pt x="270594" y="340783"/>
                  </a:lnTo>
                  <a:lnTo>
                    <a:pt x="306990" y="312181"/>
                  </a:lnTo>
                  <a:lnTo>
                    <a:pt x="335110" y="275166"/>
                  </a:lnTo>
                  <a:lnTo>
                    <a:pt x="353239" y="231483"/>
                  </a:lnTo>
                  <a:lnTo>
                    <a:pt x="359663" y="182880"/>
                  </a:lnTo>
                  <a:lnTo>
                    <a:pt x="353239" y="134276"/>
                  </a:lnTo>
                  <a:lnTo>
                    <a:pt x="335110" y="90593"/>
                  </a:lnTo>
                  <a:lnTo>
                    <a:pt x="306990" y="53578"/>
                  </a:lnTo>
                  <a:lnTo>
                    <a:pt x="270594" y="24976"/>
                  </a:lnTo>
                  <a:lnTo>
                    <a:pt x="227636" y="6535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1" name="object 91"/>
            <p:cNvSpPr/>
            <p:nvPr/>
          </p:nvSpPr>
          <p:spPr>
            <a:xfrm>
              <a:off x="2123694" y="4921758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4" h="365760">
                  <a:moveTo>
                    <a:pt x="0" y="182880"/>
                  </a:moveTo>
                  <a:lnTo>
                    <a:pt x="6424" y="134276"/>
                  </a:lnTo>
                  <a:lnTo>
                    <a:pt x="24553" y="90593"/>
                  </a:lnTo>
                  <a:lnTo>
                    <a:pt x="52673" y="53578"/>
                  </a:lnTo>
                  <a:lnTo>
                    <a:pt x="89069" y="24976"/>
                  </a:lnTo>
                  <a:lnTo>
                    <a:pt x="132027" y="6535"/>
                  </a:lnTo>
                  <a:lnTo>
                    <a:pt x="179831" y="0"/>
                  </a:lnTo>
                  <a:lnTo>
                    <a:pt x="227636" y="6535"/>
                  </a:lnTo>
                  <a:lnTo>
                    <a:pt x="270594" y="24976"/>
                  </a:lnTo>
                  <a:lnTo>
                    <a:pt x="306990" y="53578"/>
                  </a:lnTo>
                  <a:lnTo>
                    <a:pt x="335110" y="90593"/>
                  </a:lnTo>
                  <a:lnTo>
                    <a:pt x="353239" y="134276"/>
                  </a:lnTo>
                  <a:lnTo>
                    <a:pt x="359663" y="182880"/>
                  </a:lnTo>
                  <a:lnTo>
                    <a:pt x="353239" y="231483"/>
                  </a:lnTo>
                  <a:lnTo>
                    <a:pt x="335110" y="275166"/>
                  </a:lnTo>
                  <a:lnTo>
                    <a:pt x="306990" y="312181"/>
                  </a:lnTo>
                  <a:lnTo>
                    <a:pt x="270594" y="340783"/>
                  </a:lnTo>
                  <a:lnTo>
                    <a:pt x="227636" y="359224"/>
                  </a:lnTo>
                  <a:lnTo>
                    <a:pt x="179831" y="365760"/>
                  </a:lnTo>
                  <a:lnTo>
                    <a:pt x="132027" y="359224"/>
                  </a:lnTo>
                  <a:lnTo>
                    <a:pt x="89069" y="340783"/>
                  </a:lnTo>
                  <a:lnTo>
                    <a:pt x="52673" y="312181"/>
                  </a:lnTo>
                  <a:lnTo>
                    <a:pt x="24553" y="275166"/>
                  </a:lnTo>
                  <a:lnTo>
                    <a:pt x="642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3514867" y="3680603"/>
            <a:ext cx="292418" cy="294799"/>
            <a:chOff x="3162490" y="4907470"/>
            <a:chExt cx="389890" cy="393065"/>
          </a:xfrm>
        </p:grpSpPr>
        <p:sp>
          <p:nvSpPr>
            <p:cNvPr id="93" name="object 93"/>
            <p:cNvSpPr/>
            <p:nvPr/>
          </p:nvSpPr>
          <p:spPr>
            <a:xfrm>
              <a:off x="3176777" y="4921758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180594" y="0"/>
                  </a:moveTo>
                  <a:lnTo>
                    <a:pt x="132600" y="6505"/>
                  </a:lnTo>
                  <a:lnTo>
                    <a:pt x="89464" y="24863"/>
                  </a:lnTo>
                  <a:lnTo>
                    <a:pt x="52911" y="53340"/>
                  </a:lnTo>
                  <a:lnTo>
                    <a:pt x="24666" y="90198"/>
                  </a:lnTo>
                  <a:lnTo>
                    <a:pt x="6454" y="133702"/>
                  </a:lnTo>
                  <a:lnTo>
                    <a:pt x="0" y="182118"/>
                  </a:lnTo>
                  <a:lnTo>
                    <a:pt x="6454" y="230533"/>
                  </a:lnTo>
                  <a:lnTo>
                    <a:pt x="24666" y="274037"/>
                  </a:lnTo>
                  <a:lnTo>
                    <a:pt x="52911" y="310896"/>
                  </a:lnTo>
                  <a:lnTo>
                    <a:pt x="89464" y="339372"/>
                  </a:lnTo>
                  <a:lnTo>
                    <a:pt x="132600" y="357730"/>
                  </a:lnTo>
                  <a:lnTo>
                    <a:pt x="180594" y="364236"/>
                  </a:lnTo>
                  <a:lnTo>
                    <a:pt x="228587" y="357730"/>
                  </a:lnTo>
                  <a:lnTo>
                    <a:pt x="271723" y="339372"/>
                  </a:lnTo>
                  <a:lnTo>
                    <a:pt x="308276" y="310896"/>
                  </a:lnTo>
                  <a:lnTo>
                    <a:pt x="336521" y="274037"/>
                  </a:lnTo>
                  <a:lnTo>
                    <a:pt x="354733" y="230533"/>
                  </a:lnTo>
                  <a:lnTo>
                    <a:pt x="361188" y="182118"/>
                  </a:lnTo>
                  <a:lnTo>
                    <a:pt x="354733" y="133702"/>
                  </a:lnTo>
                  <a:lnTo>
                    <a:pt x="336521" y="90198"/>
                  </a:lnTo>
                  <a:lnTo>
                    <a:pt x="308276" y="53340"/>
                  </a:lnTo>
                  <a:lnTo>
                    <a:pt x="271723" y="24863"/>
                  </a:lnTo>
                  <a:lnTo>
                    <a:pt x="228587" y="650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4" name="object 94"/>
            <p:cNvSpPr/>
            <p:nvPr/>
          </p:nvSpPr>
          <p:spPr>
            <a:xfrm>
              <a:off x="3176777" y="4921758"/>
              <a:ext cx="361315" cy="364490"/>
            </a:xfrm>
            <a:custGeom>
              <a:avLst/>
              <a:gdLst/>
              <a:ahLst/>
              <a:cxnLst/>
              <a:rect l="l" t="t" r="r" b="b"/>
              <a:pathLst>
                <a:path w="361314" h="364489">
                  <a:moveTo>
                    <a:pt x="0" y="182118"/>
                  </a:moveTo>
                  <a:lnTo>
                    <a:pt x="6454" y="133702"/>
                  </a:lnTo>
                  <a:lnTo>
                    <a:pt x="24666" y="90198"/>
                  </a:lnTo>
                  <a:lnTo>
                    <a:pt x="52911" y="53340"/>
                  </a:lnTo>
                  <a:lnTo>
                    <a:pt x="89464" y="24863"/>
                  </a:lnTo>
                  <a:lnTo>
                    <a:pt x="132600" y="6505"/>
                  </a:lnTo>
                  <a:lnTo>
                    <a:pt x="180594" y="0"/>
                  </a:lnTo>
                  <a:lnTo>
                    <a:pt x="228587" y="6505"/>
                  </a:lnTo>
                  <a:lnTo>
                    <a:pt x="271723" y="24863"/>
                  </a:lnTo>
                  <a:lnTo>
                    <a:pt x="308276" y="53340"/>
                  </a:lnTo>
                  <a:lnTo>
                    <a:pt x="336521" y="90198"/>
                  </a:lnTo>
                  <a:lnTo>
                    <a:pt x="354733" y="133702"/>
                  </a:lnTo>
                  <a:lnTo>
                    <a:pt x="361188" y="182118"/>
                  </a:lnTo>
                  <a:lnTo>
                    <a:pt x="354733" y="230533"/>
                  </a:lnTo>
                  <a:lnTo>
                    <a:pt x="336521" y="274037"/>
                  </a:lnTo>
                  <a:lnTo>
                    <a:pt x="308276" y="310896"/>
                  </a:lnTo>
                  <a:lnTo>
                    <a:pt x="271723" y="339372"/>
                  </a:lnTo>
                  <a:lnTo>
                    <a:pt x="228587" y="357730"/>
                  </a:lnTo>
                  <a:lnTo>
                    <a:pt x="180594" y="364236"/>
                  </a:lnTo>
                  <a:lnTo>
                    <a:pt x="132600" y="357730"/>
                  </a:lnTo>
                  <a:lnTo>
                    <a:pt x="89464" y="339372"/>
                  </a:lnTo>
                  <a:lnTo>
                    <a:pt x="52911" y="310896"/>
                  </a:lnTo>
                  <a:lnTo>
                    <a:pt x="24666" y="274037"/>
                  </a:lnTo>
                  <a:lnTo>
                    <a:pt x="6454" y="230533"/>
                  </a:lnTo>
                  <a:lnTo>
                    <a:pt x="0" y="18211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4325255" y="3688604"/>
            <a:ext cx="291465" cy="295751"/>
            <a:chOff x="4243006" y="4918138"/>
            <a:chExt cx="388620" cy="394335"/>
          </a:xfrm>
        </p:grpSpPr>
        <p:sp>
          <p:nvSpPr>
            <p:cNvPr id="96" name="object 96"/>
            <p:cNvSpPr/>
            <p:nvPr/>
          </p:nvSpPr>
          <p:spPr>
            <a:xfrm>
              <a:off x="4257294" y="4932426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5" h="365760">
                  <a:moveTo>
                    <a:pt x="179831" y="0"/>
                  </a:moveTo>
                  <a:lnTo>
                    <a:pt x="132027" y="6535"/>
                  </a:lnTo>
                  <a:lnTo>
                    <a:pt x="89069" y="24976"/>
                  </a:lnTo>
                  <a:lnTo>
                    <a:pt x="52673" y="53578"/>
                  </a:lnTo>
                  <a:lnTo>
                    <a:pt x="24553" y="90593"/>
                  </a:lnTo>
                  <a:lnTo>
                    <a:pt x="6424" y="134276"/>
                  </a:lnTo>
                  <a:lnTo>
                    <a:pt x="0" y="182880"/>
                  </a:lnTo>
                  <a:lnTo>
                    <a:pt x="6424" y="231483"/>
                  </a:lnTo>
                  <a:lnTo>
                    <a:pt x="24553" y="275166"/>
                  </a:lnTo>
                  <a:lnTo>
                    <a:pt x="52673" y="312181"/>
                  </a:lnTo>
                  <a:lnTo>
                    <a:pt x="89069" y="340783"/>
                  </a:lnTo>
                  <a:lnTo>
                    <a:pt x="132027" y="359224"/>
                  </a:lnTo>
                  <a:lnTo>
                    <a:pt x="179831" y="365760"/>
                  </a:lnTo>
                  <a:lnTo>
                    <a:pt x="227636" y="359224"/>
                  </a:lnTo>
                  <a:lnTo>
                    <a:pt x="270594" y="340783"/>
                  </a:lnTo>
                  <a:lnTo>
                    <a:pt x="306990" y="312181"/>
                  </a:lnTo>
                  <a:lnTo>
                    <a:pt x="335110" y="275166"/>
                  </a:lnTo>
                  <a:lnTo>
                    <a:pt x="353239" y="231483"/>
                  </a:lnTo>
                  <a:lnTo>
                    <a:pt x="359663" y="182880"/>
                  </a:lnTo>
                  <a:lnTo>
                    <a:pt x="353239" y="134276"/>
                  </a:lnTo>
                  <a:lnTo>
                    <a:pt x="335110" y="90593"/>
                  </a:lnTo>
                  <a:lnTo>
                    <a:pt x="306990" y="53578"/>
                  </a:lnTo>
                  <a:lnTo>
                    <a:pt x="270594" y="24976"/>
                  </a:lnTo>
                  <a:lnTo>
                    <a:pt x="227636" y="6535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7" name="object 97"/>
            <p:cNvSpPr/>
            <p:nvPr/>
          </p:nvSpPr>
          <p:spPr>
            <a:xfrm>
              <a:off x="4257294" y="4932426"/>
              <a:ext cx="360045" cy="365760"/>
            </a:xfrm>
            <a:custGeom>
              <a:avLst/>
              <a:gdLst/>
              <a:ahLst/>
              <a:cxnLst/>
              <a:rect l="l" t="t" r="r" b="b"/>
              <a:pathLst>
                <a:path w="360045" h="365760">
                  <a:moveTo>
                    <a:pt x="0" y="182880"/>
                  </a:moveTo>
                  <a:lnTo>
                    <a:pt x="6424" y="134276"/>
                  </a:lnTo>
                  <a:lnTo>
                    <a:pt x="24553" y="90593"/>
                  </a:lnTo>
                  <a:lnTo>
                    <a:pt x="52673" y="53578"/>
                  </a:lnTo>
                  <a:lnTo>
                    <a:pt x="89069" y="24976"/>
                  </a:lnTo>
                  <a:lnTo>
                    <a:pt x="132027" y="6535"/>
                  </a:lnTo>
                  <a:lnTo>
                    <a:pt x="179831" y="0"/>
                  </a:lnTo>
                  <a:lnTo>
                    <a:pt x="227636" y="6535"/>
                  </a:lnTo>
                  <a:lnTo>
                    <a:pt x="270594" y="24976"/>
                  </a:lnTo>
                  <a:lnTo>
                    <a:pt x="306990" y="53578"/>
                  </a:lnTo>
                  <a:lnTo>
                    <a:pt x="335110" y="90593"/>
                  </a:lnTo>
                  <a:lnTo>
                    <a:pt x="353239" y="134276"/>
                  </a:lnTo>
                  <a:lnTo>
                    <a:pt x="359663" y="182880"/>
                  </a:lnTo>
                  <a:lnTo>
                    <a:pt x="353239" y="231483"/>
                  </a:lnTo>
                  <a:lnTo>
                    <a:pt x="335110" y="275166"/>
                  </a:lnTo>
                  <a:lnTo>
                    <a:pt x="306990" y="312181"/>
                  </a:lnTo>
                  <a:lnTo>
                    <a:pt x="270594" y="340783"/>
                  </a:lnTo>
                  <a:lnTo>
                    <a:pt x="227636" y="359224"/>
                  </a:lnTo>
                  <a:lnTo>
                    <a:pt x="179831" y="365760"/>
                  </a:lnTo>
                  <a:lnTo>
                    <a:pt x="132027" y="359224"/>
                  </a:lnTo>
                  <a:lnTo>
                    <a:pt x="89069" y="340783"/>
                  </a:lnTo>
                  <a:lnTo>
                    <a:pt x="52673" y="312181"/>
                  </a:lnTo>
                  <a:lnTo>
                    <a:pt x="24553" y="275166"/>
                  </a:lnTo>
                  <a:lnTo>
                    <a:pt x="642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5073919" y="3687461"/>
            <a:ext cx="292418" cy="295751"/>
            <a:chOff x="5241226" y="4916614"/>
            <a:chExt cx="389890" cy="394335"/>
          </a:xfrm>
        </p:grpSpPr>
        <p:sp>
          <p:nvSpPr>
            <p:cNvPr id="99" name="object 99"/>
            <p:cNvSpPr/>
            <p:nvPr/>
          </p:nvSpPr>
          <p:spPr>
            <a:xfrm>
              <a:off x="5255514" y="4930902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180594" y="0"/>
                  </a:moveTo>
                  <a:lnTo>
                    <a:pt x="132600" y="6535"/>
                  </a:lnTo>
                  <a:lnTo>
                    <a:pt x="89464" y="24976"/>
                  </a:lnTo>
                  <a:lnTo>
                    <a:pt x="52911" y="53578"/>
                  </a:lnTo>
                  <a:lnTo>
                    <a:pt x="24666" y="90593"/>
                  </a:lnTo>
                  <a:lnTo>
                    <a:pt x="6454" y="134276"/>
                  </a:lnTo>
                  <a:lnTo>
                    <a:pt x="0" y="182880"/>
                  </a:lnTo>
                  <a:lnTo>
                    <a:pt x="6454" y="231483"/>
                  </a:lnTo>
                  <a:lnTo>
                    <a:pt x="24666" y="275166"/>
                  </a:lnTo>
                  <a:lnTo>
                    <a:pt x="52911" y="312181"/>
                  </a:lnTo>
                  <a:lnTo>
                    <a:pt x="89464" y="340783"/>
                  </a:lnTo>
                  <a:lnTo>
                    <a:pt x="132600" y="359224"/>
                  </a:lnTo>
                  <a:lnTo>
                    <a:pt x="180594" y="365760"/>
                  </a:lnTo>
                  <a:lnTo>
                    <a:pt x="228587" y="359224"/>
                  </a:lnTo>
                  <a:lnTo>
                    <a:pt x="271723" y="340783"/>
                  </a:lnTo>
                  <a:lnTo>
                    <a:pt x="308276" y="312181"/>
                  </a:lnTo>
                  <a:lnTo>
                    <a:pt x="336521" y="275166"/>
                  </a:lnTo>
                  <a:lnTo>
                    <a:pt x="354733" y="231483"/>
                  </a:lnTo>
                  <a:lnTo>
                    <a:pt x="361188" y="182880"/>
                  </a:lnTo>
                  <a:lnTo>
                    <a:pt x="354733" y="134276"/>
                  </a:lnTo>
                  <a:lnTo>
                    <a:pt x="336521" y="90593"/>
                  </a:lnTo>
                  <a:lnTo>
                    <a:pt x="308276" y="53578"/>
                  </a:lnTo>
                  <a:lnTo>
                    <a:pt x="271723" y="24976"/>
                  </a:lnTo>
                  <a:lnTo>
                    <a:pt x="228587" y="653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55514" y="4930902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0" y="182880"/>
                  </a:moveTo>
                  <a:lnTo>
                    <a:pt x="6454" y="134276"/>
                  </a:lnTo>
                  <a:lnTo>
                    <a:pt x="24666" y="90593"/>
                  </a:lnTo>
                  <a:lnTo>
                    <a:pt x="52911" y="53578"/>
                  </a:lnTo>
                  <a:lnTo>
                    <a:pt x="89464" y="24976"/>
                  </a:lnTo>
                  <a:lnTo>
                    <a:pt x="132600" y="6535"/>
                  </a:lnTo>
                  <a:lnTo>
                    <a:pt x="180594" y="0"/>
                  </a:lnTo>
                  <a:lnTo>
                    <a:pt x="228587" y="6535"/>
                  </a:lnTo>
                  <a:lnTo>
                    <a:pt x="271723" y="24976"/>
                  </a:lnTo>
                  <a:lnTo>
                    <a:pt x="308276" y="53578"/>
                  </a:lnTo>
                  <a:lnTo>
                    <a:pt x="336521" y="90593"/>
                  </a:lnTo>
                  <a:lnTo>
                    <a:pt x="354733" y="134276"/>
                  </a:lnTo>
                  <a:lnTo>
                    <a:pt x="361188" y="182880"/>
                  </a:lnTo>
                  <a:lnTo>
                    <a:pt x="354733" y="231483"/>
                  </a:lnTo>
                  <a:lnTo>
                    <a:pt x="336521" y="275166"/>
                  </a:lnTo>
                  <a:lnTo>
                    <a:pt x="308276" y="312181"/>
                  </a:lnTo>
                  <a:lnTo>
                    <a:pt x="271723" y="340783"/>
                  </a:lnTo>
                  <a:lnTo>
                    <a:pt x="228587" y="359224"/>
                  </a:lnTo>
                  <a:lnTo>
                    <a:pt x="180594" y="365760"/>
                  </a:lnTo>
                  <a:lnTo>
                    <a:pt x="132600" y="359224"/>
                  </a:lnTo>
                  <a:lnTo>
                    <a:pt x="89464" y="340783"/>
                  </a:lnTo>
                  <a:lnTo>
                    <a:pt x="52911" y="312181"/>
                  </a:lnTo>
                  <a:lnTo>
                    <a:pt x="24666" y="275166"/>
                  </a:lnTo>
                  <a:lnTo>
                    <a:pt x="645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5479684" y="3686318"/>
            <a:ext cx="292418" cy="295751"/>
            <a:chOff x="5782246" y="4915090"/>
            <a:chExt cx="389890" cy="394335"/>
          </a:xfrm>
        </p:grpSpPr>
        <p:sp>
          <p:nvSpPr>
            <p:cNvPr id="102" name="object 102"/>
            <p:cNvSpPr/>
            <p:nvPr/>
          </p:nvSpPr>
          <p:spPr>
            <a:xfrm>
              <a:off x="5796534" y="4929378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180593" y="0"/>
                  </a:moveTo>
                  <a:lnTo>
                    <a:pt x="132600" y="6535"/>
                  </a:lnTo>
                  <a:lnTo>
                    <a:pt x="89464" y="24976"/>
                  </a:lnTo>
                  <a:lnTo>
                    <a:pt x="52911" y="53578"/>
                  </a:lnTo>
                  <a:lnTo>
                    <a:pt x="24666" y="90593"/>
                  </a:lnTo>
                  <a:lnTo>
                    <a:pt x="6454" y="134276"/>
                  </a:lnTo>
                  <a:lnTo>
                    <a:pt x="0" y="182880"/>
                  </a:lnTo>
                  <a:lnTo>
                    <a:pt x="6454" y="231483"/>
                  </a:lnTo>
                  <a:lnTo>
                    <a:pt x="24666" y="275166"/>
                  </a:lnTo>
                  <a:lnTo>
                    <a:pt x="52911" y="312181"/>
                  </a:lnTo>
                  <a:lnTo>
                    <a:pt x="89464" y="340783"/>
                  </a:lnTo>
                  <a:lnTo>
                    <a:pt x="132600" y="359224"/>
                  </a:lnTo>
                  <a:lnTo>
                    <a:pt x="180593" y="365760"/>
                  </a:lnTo>
                  <a:lnTo>
                    <a:pt x="228587" y="359224"/>
                  </a:lnTo>
                  <a:lnTo>
                    <a:pt x="271723" y="340783"/>
                  </a:lnTo>
                  <a:lnTo>
                    <a:pt x="308276" y="312181"/>
                  </a:lnTo>
                  <a:lnTo>
                    <a:pt x="336521" y="275166"/>
                  </a:lnTo>
                  <a:lnTo>
                    <a:pt x="354733" y="231483"/>
                  </a:lnTo>
                  <a:lnTo>
                    <a:pt x="361188" y="182880"/>
                  </a:lnTo>
                  <a:lnTo>
                    <a:pt x="354733" y="134276"/>
                  </a:lnTo>
                  <a:lnTo>
                    <a:pt x="336521" y="90593"/>
                  </a:lnTo>
                  <a:lnTo>
                    <a:pt x="308276" y="53578"/>
                  </a:lnTo>
                  <a:lnTo>
                    <a:pt x="271723" y="24976"/>
                  </a:lnTo>
                  <a:lnTo>
                    <a:pt x="228587" y="6535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796534" y="4929378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0" y="182880"/>
                  </a:moveTo>
                  <a:lnTo>
                    <a:pt x="6454" y="134276"/>
                  </a:lnTo>
                  <a:lnTo>
                    <a:pt x="24666" y="90593"/>
                  </a:lnTo>
                  <a:lnTo>
                    <a:pt x="52911" y="53578"/>
                  </a:lnTo>
                  <a:lnTo>
                    <a:pt x="89464" y="24976"/>
                  </a:lnTo>
                  <a:lnTo>
                    <a:pt x="132600" y="6535"/>
                  </a:lnTo>
                  <a:lnTo>
                    <a:pt x="180593" y="0"/>
                  </a:lnTo>
                  <a:lnTo>
                    <a:pt x="228587" y="6535"/>
                  </a:lnTo>
                  <a:lnTo>
                    <a:pt x="271723" y="24976"/>
                  </a:lnTo>
                  <a:lnTo>
                    <a:pt x="308276" y="53578"/>
                  </a:lnTo>
                  <a:lnTo>
                    <a:pt x="336521" y="90593"/>
                  </a:lnTo>
                  <a:lnTo>
                    <a:pt x="354733" y="134276"/>
                  </a:lnTo>
                  <a:lnTo>
                    <a:pt x="361188" y="182880"/>
                  </a:lnTo>
                  <a:lnTo>
                    <a:pt x="354733" y="231483"/>
                  </a:lnTo>
                  <a:lnTo>
                    <a:pt x="336521" y="275166"/>
                  </a:lnTo>
                  <a:lnTo>
                    <a:pt x="308276" y="312181"/>
                  </a:lnTo>
                  <a:lnTo>
                    <a:pt x="271723" y="340783"/>
                  </a:lnTo>
                  <a:lnTo>
                    <a:pt x="228587" y="359224"/>
                  </a:lnTo>
                  <a:lnTo>
                    <a:pt x="180593" y="365760"/>
                  </a:lnTo>
                  <a:lnTo>
                    <a:pt x="132600" y="359224"/>
                  </a:lnTo>
                  <a:lnTo>
                    <a:pt x="89464" y="340783"/>
                  </a:lnTo>
                  <a:lnTo>
                    <a:pt x="52911" y="312181"/>
                  </a:lnTo>
                  <a:lnTo>
                    <a:pt x="24666" y="275166"/>
                  </a:lnTo>
                  <a:lnTo>
                    <a:pt x="645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3125105" y="3680603"/>
            <a:ext cx="291465" cy="294799"/>
            <a:chOff x="2642806" y="4907470"/>
            <a:chExt cx="388620" cy="393065"/>
          </a:xfrm>
        </p:grpSpPr>
        <p:sp>
          <p:nvSpPr>
            <p:cNvPr id="105" name="object 105"/>
            <p:cNvSpPr/>
            <p:nvPr/>
          </p:nvSpPr>
          <p:spPr>
            <a:xfrm>
              <a:off x="2657094" y="4921758"/>
              <a:ext cx="360045" cy="364490"/>
            </a:xfrm>
            <a:custGeom>
              <a:avLst/>
              <a:gdLst/>
              <a:ahLst/>
              <a:cxnLst/>
              <a:rect l="l" t="t" r="r" b="b"/>
              <a:pathLst>
                <a:path w="360044" h="364489">
                  <a:moveTo>
                    <a:pt x="179831" y="0"/>
                  </a:moveTo>
                  <a:lnTo>
                    <a:pt x="132027" y="6505"/>
                  </a:lnTo>
                  <a:lnTo>
                    <a:pt x="89069" y="24863"/>
                  </a:lnTo>
                  <a:lnTo>
                    <a:pt x="52673" y="53340"/>
                  </a:lnTo>
                  <a:lnTo>
                    <a:pt x="24553" y="90198"/>
                  </a:lnTo>
                  <a:lnTo>
                    <a:pt x="6424" y="133702"/>
                  </a:lnTo>
                  <a:lnTo>
                    <a:pt x="0" y="182118"/>
                  </a:lnTo>
                  <a:lnTo>
                    <a:pt x="6424" y="230533"/>
                  </a:lnTo>
                  <a:lnTo>
                    <a:pt x="24553" y="274037"/>
                  </a:lnTo>
                  <a:lnTo>
                    <a:pt x="52673" y="310896"/>
                  </a:lnTo>
                  <a:lnTo>
                    <a:pt x="89069" y="339372"/>
                  </a:lnTo>
                  <a:lnTo>
                    <a:pt x="132027" y="357730"/>
                  </a:lnTo>
                  <a:lnTo>
                    <a:pt x="179831" y="364236"/>
                  </a:lnTo>
                  <a:lnTo>
                    <a:pt x="227636" y="357730"/>
                  </a:lnTo>
                  <a:lnTo>
                    <a:pt x="270594" y="339372"/>
                  </a:lnTo>
                  <a:lnTo>
                    <a:pt x="306990" y="310896"/>
                  </a:lnTo>
                  <a:lnTo>
                    <a:pt x="335110" y="274037"/>
                  </a:lnTo>
                  <a:lnTo>
                    <a:pt x="353239" y="230533"/>
                  </a:lnTo>
                  <a:lnTo>
                    <a:pt x="359663" y="182118"/>
                  </a:lnTo>
                  <a:lnTo>
                    <a:pt x="353239" y="133702"/>
                  </a:lnTo>
                  <a:lnTo>
                    <a:pt x="335110" y="90198"/>
                  </a:lnTo>
                  <a:lnTo>
                    <a:pt x="306990" y="53340"/>
                  </a:lnTo>
                  <a:lnTo>
                    <a:pt x="270594" y="24863"/>
                  </a:lnTo>
                  <a:lnTo>
                    <a:pt x="227636" y="6505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57094" y="4921758"/>
              <a:ext cx="360045" cy="364490"/>
            </a:xfrm>
            <a:custGeom>
              <a:avLst/>
              <a:gdLst/>
              <a:ahLst/>
              <a:cxnLst/>
              <a:rect l="l" t="t" r="r" b="b"/>
              <a:pathLst>
                <a:path w="360044" h="364489">
                  <a:moveTo>
                    <a:pt x="0" y="182118"/>
                  </a:moveTo>
                  <a:lnTo>
                    <a:pt x="6424" y="133702"/>
                  </a:lnTo>
                  <a:lnTo>
                    <a:pt x="24553" y="90198"/>
                  </a:lnTo>
                  <a:lnTo>
                    <a:pt x="52673" y="53340"/>
                  </a:lnTo>
                  <a:lnTo>
                    <a:pt x="89069" y="24863"/>
                  </a:lnTo>
                  <a:lnTo>
                    <a:pt x="132027" y="6505"/>
                  </a:lnTo>
                  <a:lnTo>
                    <a:pt x="179831" y="0"/>
                  </a:lnTo>
                  <a:lnTo>
                    <a:pt x="227636" y="6505"/>
                  </a:lnTo>
                  <a:lnTo>
                    <a:pt x="270594" y="24863"/>
                  </a:lnTo>
                  <a:lnTo>
                    <a:pt x="306990" y="53340"/>
                  </a:lnTo>
                  <a:lnTo>
                    <a:pt x="335110" y="90198"/>
                  </a:lnTo>
                  <a:lnTo>
                    <a:pt x="353239" y="133702"/>
                  </a:lnTo>
                  <a:lnTo>
                    <a:pt x="359663" y="182118"/>
                  </a:lnTo>
                  <a:lnTo>
                    <a:pt x="353239" y="230533"/>
                  </a:lnTo>
                  <a:lnTo>
                    <a:pt x="335110" y="274037"/>
                  </a:lnTo>
                  <a:lnTo>
                    <a:pt x="306990" y="310896"/>
                  </a:lnTo>
                  <a:lnTo>
                    <a:pt x="270594" y="339372"/>
                  </a:lnTo>
                  <a:lnTo>
                    <a:pt x="227636" y="357730"/>
                  </a:lnTo>
                  <a:lnTo>
                    <a:pt x="179831" y="364236"/>
                  </a:lnTo>
                  <a:lnTo>
                    <a:pt x="132027" y="357730"/>
                  </a:lnTo>
                  <a:lnTo>
                    <a:pt x="89069" y="339372"/>
                  </a:lnTo>
                  <a:lnTo>
                    <a:pt x="52673" y="310896"/>
                  </a:lnTo>
                  <a:lnTo>
                    <a:pt x="24553" y="274037"/>
                  </a:lnTo>
                  <a:lnTo>
                    <a:pt x="6424" y="230533"/>
                  </a:lnTo>
                  <a:lnTo>
                    <a:pt x="0" y="18211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3934348" y="3680603"/>
            <a:ext cx="292418" cy="295751"/>
            <a:chOff x="3721798" y="4907470"/>
            <a:chExt cx="389890" cy="394335"/>
          </a:xfrm>
        </p:grpSpPr>
        <p:sp>
          <p:nvSpPr>
            <p:cNvPr id="108" name="object 108"/>
            <p:cNvSpPr/>
            <p:nvPr/>
          </p:nvSpPr>
          <p:spPr>
            <a:xfrm>
              <a:off x="3736085" y="4921758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180593" y="0"/>
                  </a:moveTo>
                  <a:lnTo>
                    <a:pt x="132600" y="6535"/>
                  </a:lnTo>
                  <a:lnTo>
                    <a:pt x="89464" y="24976"/>
                  </a:lnTo>
                  <a:lnTo>
                    <a:pt x="52911" y="53578"/>
                  </a:lnTo>
                  <a:lnTo>
                    <a:pt x="24666" y="90593"/>
                  </a:lnTo>
                  <a:lnTo>
                    <a:pt x="6454" y="134276"/>
                  </a:lnTo>
                  <a:lnTo>
                    <a:pt x="0" y="182880"/>
                  </a:lnTo>
                  <a:lnTo>
                    <a:pt x="6454" y="231483"/>
                  </a:lnTo>
                  <a:lnTo>
                    <a:pt x="24666" y="275166"/>
                  </a:lnTo>
                  <a:lnTo>
                    <a:pt x="52911" y="312181"/>
                  </a:lnTo>
                  <a:lnTo>
                    <a:pt x="89464" y="340783"/>
                  </a:lnTo>
                  <a:lnTo>
                    <a:pt x="132600" y="359224"/>
                  </a:lnTo>
                  <a:lnTo>
                    <a:pt x="180593" y="365760"/>
                  </a:lnTo>
                  <a:lnTo>
                    <a:pt x="228587" y="359224"/>
                  </a:lnTo>
                  <a:lnTo>
                    <a:pt x="271723" y="340783"/>
                  </a:lnTo>
                  <a:lnTo>
                    <a:pt x="308276" y="312181"/>
                  </a:lnTo>
                  <a:lnTo>
                    <a:pt x="336521" y="275166"/>
                  </a:lnTo>
                  <a:lnTo>
                    <a:pt x="354733" y="231483"/>
                  </a:lnTo>
                  <a:lnTo>
                    <a:pt x="361188" y="182880"/>
                  </a:lnTo>
                  <a:lnTo>
                    <a:pt x="354733" y="134276"/>
                  </a:lnTo>
                  <a:lnTo>
                    <a:pt x="336521" y="90593"/>
                  </a:lnTo>
                  <a:lnTo>
                    <a:pt x="308276" y="53578"/>
                  </a:lnTo>
                  <a:lnTo>
                    <a:pt x="271723" y="24976"/>
                  </a:lnTo>
                  <a:lnTo>
                    <a:pt x="228587" y="6535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736085" y="4921758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0" y="182880"/>
                  </a:moveTo>
                  <a:lnTo>
                    <a:pt x="6454" y="134276"/>
                  </a:lnTo>
                  <a:lnTo>
                    <a:pt x="24666" y="90593"/>
                  </a:lnTo>
                  <a:lnTo>
                    <a:pt x="52911" y="53578"/>
                  </a:lnTo>
                  <a:lnTo>
                    <a:pt x="89464" y="24976"/>
                  </a:lnTo>
                  <a:lnTo>
                    <a:pt x="132600" y="6535"/>
                  </a:lnTo>
                  <a:lnTo>
                    <a:pt x="180593" y="0"/>
                  </a:lnTo>
                  <a:lnTo>
                    <a:pt x="228587" y="6535"/>
                  </a:lnTo>
                  <a:lnTo>
                    <a:pt x="271723" y="24976"/>
                  </a:lnTo>
                  <a:lnTo>
                    <a:pt x="308276" y="53578"/>
                  </a:lnTo>
                  <a:lnTo>
                    <a:pt x="336521" y="90593"/>
                  </a:lnTo>
                  <a:lnTo>
                    <a:pt x="354733" y="134276"/>
                  </a:lnTo>
                  <a:lnTo>
                    <a:pt x="361188" y="182880"/>
                  </a:lnTo>
                  <a:lnTo>
                    <a:pt x="354733" y="231483"/>
                  </a:lnTo>
                  <a:lnTo>
                    <a:pt x="336521" y="275166"/>
                  </a:lnTo>
                  <a:lnTo>
                    <a:pt x="308276" y="312181"/>
                  </a:lnTo>
                  <a:lnTo>
                    <a:pt x="271723" y="340783"/>
                  </a:lnTo>
                  <a:lnTo>
                    <a:pt x="228587" y="359224"/>
                  </a:lnTo>
                  <a:lnTo>
                    <a:pt x="180593" y="365760"/>
                  </a:lnTo>
                  <a:lnTo>
                    <a:pt x="132600" y="359224"/>
                  </a:lnTo>
                  <a:lnTo>
                    <a:pt x="89464" y="340783"/>
                  </a:lnTo>
                  <a:lnTo>
                    <a:pt x="52911" y="312181"/>
                  </a:lnTo>
                  <a:lnTo>
                    <a:pt x="24666" y="275166"/>
                  </a:lnTo>
                  <a:lnTo>
                    <a:pt x="645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4712731" y="3688604"/>
            <a:ext cx="292418" cy="295751"/>
            <a:chOff x="4759642" y="4918138"/>
            <a:chExt cx="389890" cy="394335"/>
          </a:xfrm>
        </p:grpSpPr>
        <p:sp>
          <p:nvSpPr>
            <p:cNvPr id="111" name="object 111"/>
            <p:cNvSpPr/>
            <p:nvPr/>
          </p:nvSpPr>
          <p:spPr>
            <a:xfrm>
              <a:off x="4773929" y="4932426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180594" y="0"/>
                  </a:moveTo>
                  <a:lnTo>
                    <a:pt x="132600" y="6535"/>
                  </a:lnTo>
                  <a:lnTo>
                    <a:pt x="89464" y="24976"/>
                  </a:lnTo>
                  <a:lnTo>
                    <a:pt x="52911" y="53578"/>
                  </a:lnTo>
                  <a:lnTo>
                    <a:pt x="24666" y="90593"/>
                  </a:lnTo>
                  <a:lnTo>
                    <a:pt x="6454" y="134276"/>
                  </a:lnTo>
                  <a:lnTo>
                    <a:pt x="0" y="182880"/>
                  </a:lnTo>
                  <a:lnTo>
                    <a:pt x="6454" y="231483"/>
                  </a:lnTo>
                  <a:lnTo>
                    <a:pt x="24666" y="275166"/>
                  </a:lnTo>
                  <a:lnTo>
                    <a:pt x="52911" y="312181"/>
                  </a:lnTo>
                  <a:lnTo>
                    <a:pt x="89464" y="340783"/>
                  </a:lnTo>
                  <a:lnTo>
                    <a:pt x="132600" y="359224"/>
                  </a:lnTo>
                  <a:lnTo>
                    <a:pt x="180594" y="365760"/>
                  </a:lnTo>
                  <a:lnTo>
                    <a:pt x="228587" y="359224"/>
                  </a:lnTo>
                  <a:lnTo>
                    <a:pt x="271723" y="340783"/>
                  </a:lnTo>
                  <a:lnTo>
                    <a:pt x="308276" y="312181"/>
                  </a:lnTo>
                  <a:lnTo>
                    <a:pt x="336521" y="275166"/>
                  </a:lnTo>
                  <a:lnTo>
                    <a:pt x="354733" y="231483"/>
                  </a:lnTo>
                  <a:lnTo>
                    <a:pt x="361188" y="182880"/>
                  </a:lnTo>
                  <a:lnTo>
                    <a:pt x="354733" y="134276"/>
                  </a:lnTo>
                  <a:lnTo>
                    <a:pt x="336521" y="90593"/>
                  </a:lnTo>
                  <a:lnTo>
                    <a:pt x="308276" y="53578"/>
                  </a:lnTo>
                  <a:lnTo>
                    <a:pt x="271723" y="24976"/>
                  </a:lnTo>
                  <a:lnTo>
                    <a:pt x="228587" y="653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773929" y="4932426"/>
              <a:ext cx="361315" cy="365760"/>
            </a:xfrm>
            <a:custGeom>
              <a:avLst/>
              <a:gdLst/>
              <a:ahLst/>
              <a:cxnLst/>
              <a:rect l="l" t="t" r="r" b="b"/>
              <a:pathLst>
                <a:path w="361314" h="365760">
                  <a:moveTo>
                    <a:pt x="0" y="182880"/>
                  </a:moveTo>
                  <a:lnTo>
                    <a:pt x="6454" y="134276"/>
                  </a:lnTo>
                  <a:lnTo>
                    <a:pt x="24666" y="90593"/>
                  </a:lnTo>
                  <a:lnTo>
                    <a:pt x="52911" y="53578"/>
                  </a:lnTo>
                  <a:lnTo>
                    <a:pt x="89464" y="24976"/>
                  </a:lnTo>
                  <a:lnTo>
                    <a:pt x="132600" y="6535"/>
                  </a:lnTo>
                  <a:lnTo>
                    <a:pt x="180594" y="0"/>
                  </a:lnTo>
                  <a:lnTo>
                    <a:pt x="228587" y="6535"/>
                  </a:lnTo>
                  <a:lnTo>
                    <a:pt x="271723" y="24976"/>
                  </a:lnTo>
                  <a:lnTo>
                    <a:pt x="308276" y="53578"/>
                  </a:lnTo>
                  <a:lnTo>
                    <a:pt x="336521" y="90593"/>
                  </a:lnTo>
                  <a:lnTo>
                    <a:pt x="354733" y="134276"/>
                  </a:lnTo>
                  <a:lnTo>
                    <a:pt x="361188" y="182880"/>
                  </a:lnTo>
                  <a:lnTo>
                    <a:pt x="354733" y="231483"/>
                  </a:lnTo>
                  <a:lnTo>
                    <a:pt x="336521" y="275166"/>
                  </a:lnTo>
                  <a:lnTo>
                    <a:pt x="308276" y="312181"/>
                  </a:lnTo>
                  <a:lnTo>
                    <a:pt x="271723" y="340783"/>
                  </a:lnTo>
                  <a:lnTo>
                    <a:pt x="228587" y="359224"/>
                  </a:lnTo>
                  <a:lnTo>
                    <a:pt x="180594" y="365760"/>
                  </a:lnTo>
                  <a:lnTo>
                    <a:pt x="132600" y="359224"/>
                  </a:lnTo>
                  <a:lnTo>
                    <a:pt x="89464" y="340783"/>
                  </a:lnTo>
                  <a:lnTo>
                    <a:pt x="52911" y="312181"/>
                  </a:lnTo>
                  <a:lnTo>
                    <a:pt x="24666" y="275166"/>
                  </a:lnTo>
                  <a:lnTo>
                    <a:pt x="6454" y="231483"/>
                  </a:lnTo>
                  <a:lnTo>
                    <a:pt x="0" y="18288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113" name="object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19196"/>
              </p:ext>
            </p:extLst>
          </p:nvPr>
        </p:nvGraphicFramePr>
        <p:xfrm>
          <a:off x="1760580" y="1096613"/>
          <a:ext cx="6313573" cy="338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30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89"/>
                        </a:spcBef>
                        <a:tabLst>
                          <a:tab pos="1111885" algn="l"/>
                          <a:tab pos="1644650" algn="l"/>
                          <a:tab pos="2165350" algn="l"/>
                          <a:tab pos="2726055" algn="l"/>
                          <a:tab pos="3240405" algn="l"/>
                          <a:tab pos="3762375" algn="l"/>
                          <a:tab pos="4248785" algn="l"/>
                          <a:tab pos="4810125" algn="l"/>
                          <a:tab pos="5342255" algn="l"/>
                          <a:tab pos="5848350" algn="l"/>
                        </a:tabLst>
                      </a:pPr>
                      <a:r>
                        <a:rPr sz="1600" spc="-157" baseline="43650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600" spc="-97" baseline="43650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7" baseline="43650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1:</a:t>
                      </a:r>
                      <a:r>
                        <a:rPr sz="1600" baseline="43650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600" spc="-75" baseline="3968" dirty="0">
                          <a:latin typeface="Rockwell"/>
                          <a:cs typeface="Rockwell"/>
                        </a:rPr>
                        <a:t>u</a:t>
                      </a:r>
                      <a:r>
                        <a:rPr lang="en-US" sz="1600" spc="-75" baseline="3968" dirty="0">
                          <a:latin typeface="Rockwell"/>
                          <a:cs typeface="Rockwell"/>
                        </a:rPr>
                        <a:t>         </a:t>
                      </a:r>
                      <a:r>
                        <a:rPr sz="1600" spc="-75" baseline="3968" dirty="0">
                          <a:latin typeface="Rockwell"/>
                          <a:cs typeface="Rockwell"/>
                        </a:rPr>
                        <a:t>n</a:t>
                      </a:r>
                      <a:r>
                        <a:rPr sz="1600" baseline="3968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lang="en-US" sz="1600" baseline="3968" dirty="0">
                          <a:latin typeface="Rockwell"/>
                          <a:cs typeface="Rockwell"/>
                        </a:rPr>
                        <a:t>      </a:t>
                      </a:r>
                      <a:r>
                        <a:rPr sz="1600" spc="-75" baseline="3968" dirty="0">
                          <a:latin typeface="Rockwell"/>
                          <a:cs typeface="Rockwell"/>
                        </a:rPr>
                        <a:t>e</a:t>
                      </a:r>
                      <a:r>
                        <a:rPr sz="1600" baseline="3968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lang="en-US" sz="1600" baseline="3968" dirty="0">
                          <a:latin typeface="Rockwell"/>
                          <a:cs typeface="Rockwell"/>
                        </a:rPr>
                        <a:t>   </a:t>
                      </a:r>
                      <a:r>
                        <a:rPr sz="1600" spc="-75" baseline="3968" dirty="0">
                          <a:latin typeface="Rockwell"/>
                          <a:cs typeface="Rockwell"/>
                        </a:rPr>
                        <a:t>x</a:t>
                      </a:r>
                      <a:r>
                        <a:rPr lang="en-US" sz="1600" spc="-75" baseline="3968" dirty="0">
                          <a:latin typeface="Rockwell"/>
                          <a:cs typeface="Rockwell"/>
                        </a:rPr>
                        <a:t>.          </a:t>
                      </a:r>
                      <a:r>
                        <a:rPr lang="en-US" sz="1100" spc="-50" dirty="0">
                          <a:latin typeface="Rockwell"/>
                          <a:cs typeface="Rockwell"/>
                        </a:rPr>
                        <a:t>p           </a:t>
                      </a:r>
                      <a:r>
                        <a:rPr sz="1100" spc="-50" dirty="0">
                          <a:latin typeface="Rockwell"/>
                          <a:cs typeface="Rockwell"/>
                        </a:rPr>
                        <a:t>e</a:t>
                      </a:r>
                      <a:r>
                        <a:rPr sz="1100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lang="en-US" sz="1100" dirty="0">
                          <a:latin typeface="Rockwell"/>
                          <a:cs typeface="Rockwell"/>
                        </a:rPr>
                        <a:t>     </a:t>
                      </a:r>
                      <a:r>
                        <a:rPr sz="1100" spc="-50" dirty="0">
                          <a:latin typeface="Rockwell"/>
                          <a:cs typeface="Rockwell"/>
                        </a:rPr>
                        <a:t>c</a:t>
                      </a:r>
                      <a:r>
                        <a:rPr sz="1100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lang="en-US" sz="1100" dirty="0">
                          <a:latin typeface="Rockwell"/>
                          <a:cs typeface="Rockwell"/>
                        </a:rPr>
                        <a:t>  </a:t>
                      </a:r>
                      <a:r>
                        <a:rPr sz="1600" spc="-75" baseline="1984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lang="en-US" sz="1600" spc="-75" baseline="1984" dirty="0">
                          <a:latin typeface="Rockwell"/>
                          <a:cs typeface="Rockwell"/>
                        </a:rPr>
                        <a:t>.            </a:t>
                      </a:r>
                      <a:r>
                        <a:rPr lang="en-US" sz="1100" spc="-50" dirty="0">
                          <a:latin typeface="Rockwell"/>
                          <a:cs typeface="Rockwell"/>
                        </a:rPr>
                        <a:t>e            </a:t>
                      </a:r>
                      <a:r>
                        <a:rPr sz="1100" spc="-50" dirty="0">
                          <a:latin typeface="Rockwell"/>
                          <a:cs typeface="Rockwell"/>
                        </a:rPr>
                        <a:t>d</a:t>
                      </a:r>
                      <a:endParaRPr sz="1100" dirty="0">
                        <a:latin typeface="Rockwell"/>
                        <a:cs typeface="Rockwell"/>
                      </a:endParaRPr>
                    </a:p>
                  </a:txBody>
                  <a:tcPr marL="0" marR="0" marT="170497" marB="0">
                    <a:lnL w="9525">
                      <a:solidFill>
                        <a:srgbClr val="F9C090"/>
                      </a:solidFill>
                      <a:prstDash val="solid"/>
                    </a:lnL>
                    <a:lnR w="9525">
                      <a:solidFill>
                        <a:srgbClr val="F9C090"/>
                      </a:solidFill>
                      <a:prstDash val="solid"/>
                    </a:lnR>
                    <a:lnT w="9525">
                      <a:solidFill>
                        <a:srgbClr val="F9C090"/>
                      </a:solidFill>
                      <a:prstDash val="solid"/>
                    </a:lnT>
                    <a:lnB w="9525">
                      <a:solidFill>
                        <a:srgbClr val="F9C0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132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1119505" algn="l"/>
                          <a:tab pos="1649095" algn="l"/>
                          <a:tab pos="2194560" algn="l"/>
                          <a:tab pos="2733675" algn="l"/>
                          <a:tab pos="3252470" algn="l"/>
                          <a:tab pos="3766820" algn="l"/>
                          <a:tab pos="4273550" algn="l"/>
                          <a:tab pos="4794885" algn="l"/>
                        </a:tabLst>
                      </a:pPr>
                      <a:r>
                        <a:rPr sz="1100" spc="-105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100" spc="-65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2:</a:t>
                      </a:r>
                      <a:r>
                        <a:rPr sz="1100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600" spc="-75" baseline="-39682" dirty="0">
                          <a:latin typeface="Rockwell"/>
                          <a:cs typeface="Rockwell"/>
                        </a:rPr>
                        <a:t>v</a:t>
                      </a:r>
                      <a:r>
                        <a:rPr lang="en-US" sz="1600" spc="-75" baseline="-39682" dirty="0">
                          <a:latin typeface="Rockwell"/>
                          <a:cs typeface="Rockwell"/>
                        </a:rPr>
                        <a:t>          </a:t>
                      </a:r>
                      <a:r>
                        <a:rPr sz="1600" spc="-75" baseline="-39682" dirty="0">
                          <a:latin typeface="Rockwell"/>
                          <a:cs typeface="Rockwell"/>
                        </a:rPr>
                        <a:t>o</a:t>
                      </a:r>
                      <a:r>
                        <a:rPr sz="1600" baseline="-39682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lang="en-US" sz="1600" baseline="-39682" dirty="0">
                          <a:latin typeface="Rockwell"/>
                          <a:cs typeface="Rockwell"/>
                        </a:rPr>
                        <a:t>      </a:t>
                      </a:r>
                      <a:r>
                        <a:rPr sz="1600" spc="-75" baseline="-39682" dirty="0">
                          <a:latin typeface="Rockwell"/>
                          <a:cs typeface="Rockwell"/>
                        </a:rPr>
                        <a:t>l</a:t>
                      </a:r>
                      <a:r>
                        <a:rPr sz="1600" baseline="-39682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sz="1600" spc="-75" baseline="-39682" dirty="0">
                          <a:latin typeface="Rockwell"/>
                          <a:cs typeface="Rockwell"/>
                        </a:rPr>
                        <a:t>c</a:t>
                      </a:r>
                      <a:r>
                        <a:rPr lang="en-US" sz="1600" spc="-75" baseline="-39682" dirty="0">
                          <a:latin typeface="Rockwell"/>
                          <a:cs typeface="Rockwell"/>
                        </a:rPr>
                        <a:t>            </a:t>
                      </a:r>
                      <a:r>
                        <a:rPr sz="1600" spc="-75" baseline="-43650" dirty="0">
                          <a:latin typeface="Rockwell"/>
                          <a:cs typeface="Rockwell"/>
                        </a:rPr>
                        <a:t>a</a:t>
                      </a:r>
                      <a:r>
                        <a:rPr sz="1600" baseline="-43650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lang="en-US" sz="1600" baseline="-43650" dirty="0">
                          <a:latin typeface="Rockwell"/>
                          <a:cs typeface="Rockwell"/>
                        </a:rPr>
                        <a:t>        </a:t>
                      </a:r>
                      <a:r>
                        <a:rPr sz="1600" spc="-75" baseline="-43650" dirty="0">
                          <a:latin typeface="Rockwell"/>
                          <a:cs typeface="Rockwell"/>
                        </a:rPr>
                        <a:t>n</a:t>
                      </a:r>
                      <a:r>
                        <a:rPr sz="1600" baseline="-43650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lang="en-US" sz="1600" baseline="-43650" dirty="0">
                          <a:latin typeface="Rockwell"/>
                          <a:cs typeface="Rockwell"/>
                        </a:rPr>
                        <a:t>     </a:t>
                      </a:r>
                      <a:r>
                        <a:rPr sz="1600" spc="-75" baseline="-43650" dirty="0" err="1">
                          <a:latin typeface="Rockwell"/>
                          <a:cs typeface="Rockwell"/>
                        </a:rPr>
                        <a:t>i</a:t>
                      </a:r>
                      <a:r>
                        <a:rPr sz="1600" baseline="-43650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sz="1600" spc="-75" baseline="-43650" dirty="0">
                          <a:latin typeface="Rockwell"/>
                          <a:cs typeface="Rockwell"/>
                        </a:rPr>
                        <a:t>c</a:t>
                      </a:r>
                      <a:endParaRPr sz="1600" baseline="-43650" dirty="0">
                        <a:latin typeface="Rockwell"/>
                        <a:cs typeface="Rockwell"/>
                      </a:endParaRPr>
                    </a:p>
                  </a:txBody>
                  <a:tcPr marL="0" marR="0" marT="77153" marB="0">
                    <a:lnL w="9525">
                      <a:solidFill>
                        <a:srgbClr val="F9C090"/>
                      </a:solidFill>
                      <a:prstDash val="solid"/>
                    </a:lnL>
                    <a:lnR w="9525">
                      <a:solidFill>
                        <a:srgbClr val="F9C090"/>
                      </a:solidFill>
                      <a:prstDash val="solid"/>
                    </a:lnR>
                    <a:lnT w="9525">
                      <a:solidFill>
                        <a:srgbClr val="F9C090"/>
                      </a:solidFill>
                      <a:prstDash val="solid"/>
                    </a:lnT>
                    <a:lnB w="9525">
                      <a:solidFill>
                        <a:srgbClr val="F9C0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4056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1115695" algn="l"/>
                          <a:tab pos="1623060" algn="l"/>
                          <a:tab pos="2162175" algn="l"/>
                          <a:tab pos="2743200" algn="l"/>
                          <a:tab pos="3252470" algn="l"/>
                          <a:tab pos="3771900" algn="l"/>
                          <a:tab pos="4248785" algn="l"/>
                          <a:tab pos="4799330" algn="l"/>
                        </a:tabLst>
                      </a:pPr>
                      <a:r>
                        <a:rPr sz="1100" spc="-105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100" spc="-65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2:</a:t>
                      </a:r>
                      <a:r>
                        <a:rPr lang="en-US" sz="1100" dirty="0">
                          <a:solidFill>
                            <a:srgbClr val="F79546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600" spc="-75" baseline="-39682" dirty="0">
                          <a:latin typeface="Rockwell"/>
                          <a:cs typeface="Rockwell"/>
                        </a:rPr>
                        <a:t>e</a:t>
                      </a:r>
                      <a:r>
                        <a:rPr lang="en-US" sz="1600" spc="-75" baseline="-39682" dirty="0">
                          <a:latin typeface="Rockwell"/>
                          <a:cs typeface="Rockwell"/>
                        </a:rPr>
                        <a:t>         </a:t>
                      </a:r>
                      <a:r>
                        <a:rPr sz="1600" spc="-75" baseline="-39682" dirty="0">
                          <a:latin typeface="Rockwell"/>
                          <a:cs typeface="Rockwell"/>
                        </a:rPr>
                        <a:t>m</a:t>
                      </a:r>
                      <a:r>
                        <a:rPr sz="1600" baseline="-39682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lang="en-US" sz="1600" baseline="-39682" dirty="0">
                          <a:latin typeface="Rockwell"/>
                          <a:cs typeface="Rockwell"/>
                        </a:rPr>
                        <a:t>      </a:t>
                      </a:r>
                      <a:r>
                        <a:rPr sz="1600" spc="-75" baseline="-39682" dirty="0">
                          <a:latin typeface="Rockwell"/>
                          <a:cs typeface="Rockwell"/>
                        </a:rPr>
                        <a:t>b</a:t>
                      </a:r>
                      <a:r>
                        <a:rPr sz="1600" baseline="-39682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lang="en-US" sz="1600" baseline="-39682" dirty="0">
                          <a:latin typeface="Rockwell"/>
                          <a:cs typeface="Rockwell"/>
                        </a:rPr>
                        <a:t>   </a:t>
                      </a:r>
                      <a:r>
                        <a:rPr sz="1600" spc="-75" baseline="-39682" dirty="0">
                          <a:latin typeface="Rockwell"/>
                          <a:cs typeface="Rockwell"/>
                        </a:rPr>
                        <a:t>r</a:t>
                      </a:r>
                      <a:r>
                        <a:rPr lang="en-US" sz="1600" spc="-75" baseline="-39682" dirty="0">
                          <a:latin typeface="Rockwell"/>
                          <a:cs typeface="Rockwell"/>
                        </a:rPr>
                        <a:t>           </a:t>
                      </a:r>
                      <a:r>
                        <a:rPr sz="1600" spc="-75" baseline="-43650" dirty="0">
                          <a:latin typeface="Rockwell"/>
                          <a:cs typeface="Rockwell"/>
                        </a:rPr>
                        <a:t>a</a:t>
                      </a:r>
                      <a:r>
                        <a:rPr sz="1600" baseline="-43650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lang="en-US" sz="1600" baseline="-43650" dirty="0">
                          <a:latin typeface="Rockwell"/>
                          <a:cs typeface="Rockwell"/>
                        </a:rPr>
                        <a:t>         </a:t>
                      </a:r>
                      <a:r>
                        <a:rPr sz="1600" spc="-75" baseline="-43650" dirty="0">
                          <a:latin typeface="Rockwell"/>
                          <a:cs typeface="Rockwell"/>
                        </a:rPr>
                        <a:t>c</a:t>
                      </a:r>
                      <a:r>
                        <a:rPr sz="1600" baseline="-43650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lang="en-US" sz="1600" baseline="-43650" dirty="0">
                          <a:latin typeface="Rockwell"/>
                          <a:cs typeface="Rockwell"/>
                        </a:rPr>
                        <a:t>     </a:t>
                      </a:r>
                      <a:r>
                        <a:rPr sz="1600" spc="-75" baseline="-43650" dirty="0">
                          <a:latin typeface="Rockwell"/>
                          <a:cs typeface="Rockwell"/>
                        </a:rPr>
                        <a:t>e</a:t>
                      </a:r>
                      <a:r>
                        <a:rPr sz="1600" baseline="-43650" dirty="0">
                          <a:latin typeface="Rockwell"/>
                          <a:cs typeface="Rockwell"/>
                        </a:rPr>
                        <a:t>	</a:t>
                      </a:r>
                      <a:r>
                        <a:rPr sz="1600" spc="-75" baseline="-43650" dirty="0">
                          <a:latin typeface="Rockwell"/>
                          <a:cs typeface="Rockwell"/>
                        </a:rPr>
                        <a:t>s</a:t>
                      </a:r>
                      <a:endParaRPr sz="1600" baseline="-43650" dirty="0">
                        <a:latin typeface="Rockwell"/>
                        <a:cs typeface="Rockwell"/>
                      </a:endParaRPr>
                    </a:p>
                  </a:txBody>
                  <a:tcPr marL="0" marR="0" marT="77629" marB="0">
                    <a:lnL w="9525">
                      <a:solidFill>
                        <a:srgbClr val="F9C090"/>
                      </a:solidFill>
                      <a:prstDash val="solid"/>
                    </a:lnL>
                    <a:lnR w="9525">
                      <a:solidFill>
                        <a:srgbClr val="F9C090"/>
                      </a:solidFill>
                      <a:prstDash val="solid"/>
                    </a:lnR>
                    <a:lnT w="9525">
                      <a:solidFill>
                        <a:srgbClr val="F9C090"/>
                      </a:solidFill>
                      <a:prstDash val="solid"/>
                    </a:lnT>
                    <a:lnB w="9525">
                      <a:solidFill>
                        <a:srgbClr val="F9C0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4" name="object 114"/>
          <p:cNvGrpSpPr/>
          <p:nvPr/>
        </p:nvGrpSpPr>
        <p:grpSpPr>
          <a:xfrm>
            <a:off x="6804196" y="2527176"/>
            <a:ext cx="176213" cy="293846"/>
            <a:chOff x="7548262" y="3369567"/>
            <a:chExt cx="234950" cy="391795"/>
          </a:xfrm>
        </p:grpSpPr>
        <p:pic>
          <p:nvPicPr>
            <p:cNvPr id="115" name="object 11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48262" y="3369567"/>
              <a:ext cx="234890" cy="391699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581138" y="3396233"/>
              <a:ext cx="160020" cy="303530"/>
            </a:xfrm>
            <a:custGeom>
              <a:avLst/>
              <a:gdLst/>
              <a:ahLst/>
              <a:cxnLst/>
              <a:rect l="l" t="t" r="r" b="b"/>
              <a:pathLst>
                <a:path w="160020" h="303529">
                  <a:moveTo>
                    <a:pt x="0" y="0"/>
                  </a:moveTo>
                  <a:lnTo>
                    <a:pt x="31146" y="1047"/>
                  </a:lnTo>
                  <a:lnTo>
                    <a:pt x="56578" y="3905"/>
                  </a:lnTo>
                  <a:lnTo>
                    <a:pt x="73723" y="8143"/>
                  </a:lnTo>
                  <a:lnTo>
                    <a:pt x="80009" y="13335"/>
                  </a:lnTo>
                  <a:lnTo>
                    <a:pt x="80009" y="138302"/>
                  </a:lnTo>
                  <a:lnTo>
                    <a:pt x="86296" y="143494"/>
                  </a:lnTo>
                  <a:lnTo>
                    <a:pt x="103441" y="147732"/>
                  </a:lnTo>
                  <a:lnTo>
                    <a:pt x="128873" y="150590"/>
                  </a:lnTo>
                  <a:lnTo>
                    <a:pt x="160019" y="151637"/>
                  </a:lnTo>
                  <a:lnTo>
                    <a:pt x="128873" y="152685"/>
                  </a:lnTo>
                  <a:lnTo>
                    <a:pt x="103441" y="155543"/>
                  </a:lnTo>
                  <a:lnTo>
                    <a:pt x="86296" y="159781"/>
                  </a:lnTo>
                  <a:lnTo>
                    <a:pt x="80009" y="164973"/>
                  </a:lnTo>
                  <a:lnTo>
                    <a:pt x="80009" y="289940"/>
                  </a:lnTo>
                  <a:lnTo>
                    <a:pt x="73723" y="295132"/>
                  </a:lnTo>
                  <a:lnTo>
                    <a:pt x="56578" y="299370"/>
                  </a:lnTo>
                  <a:lnTo>
                    <a:pt x="31146" y="302228"/>
                  </a:lnTo>
                  <a:lnTo>
                    <a:pt x="0" y="303275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6805300" y="2878000"/>
            <a:ext cx="175259" cy="577691"/>
            <a:chOff x="7549732" y="3837332"/>
            <a:chExt cx="233679" cy="770255"/>
          </a:xfrm>
        </p:grpSpPr>
        <p:pic>
          <p:nvPicPr>
            <p:cNvPr id="118" name="object 1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49732" y="3837332"/>
              <a:ext cx="233498" cy="769807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7582662" y="3864102"/>
              <a:ext cx="158750" cy="681355"/>
            </a:xfrm>
            <a:custGeom>
              <a:avLst/>
              <a:gdLst/>
              <a:ahLst/>
              <a:cxnLst/>
              <a:rect l="l" t="t" r="r" b="b"/>
              <a:pathLst>
                <a:path w="158750" h="681354">
                  <a:moveTo>
                    <a:pt x="0" y="0"/>
                  </a:moveTo>
                  <a:lnTo>
                    <a:pt x="30866" y="1045"/>
                  </a:lnTo>
                  <a:lnTo>
                    <a:pt x="56054" y="3889"/>
                  </a:lnTo>
                  <a:lnTo>
                    <a:pt x="73026" y="8090"/>
                  </a:lnTo>
                  <a:lnTo>
                    <a:pt x="79248" y="13208"/>
                  </a:lnTo>
                  <a:lnTo>
                    <a:pt x="79248" y="327406"/>
                  </a:lnTo>
                  <a:lnTo>
                    <a:pt x="85469" y="332523"/>
                  </a:lnTo>
                  <a:lnTo>
                    <a:pt x="102441" y="336724"/>
                  </a:lnTo>
                  <a:lnTo>
                    <a:pt x="127629" y="339568"/>
                  </a:lnTo>
                  <a:lnTo>
                    <a:pt x="158496" y="340614"/>
                  </a:lnTo>
                  <a:lnTo>
                    <a:pt x="127629" y="341659"/>
                  </a:lnTo>
                  <a:lnTo>
                    <a:pt x="102441" y="344503"/>
                  </a:lnTo>
                  <a:lnTo>
                    <a:pt x="85469" y="348704"/>
                  </a:lnTo>
                  <a:lnTo>
                    <a:pt x="79248" y="353822"/>
                  </a:lnTo>
                  <a:lnTo>
                    <a:pt x="79248" y="668020"/>
                  </a:lnTo>
                  <a:lnTo>
                    <a:pt x="73026" y="673137"/>
                  </a:lnTo>
                  <a:lnTo>
                    <a:pt x="56054" y="677338"/>
                  </a:lnTo>
                  <a:lnTo>
                    <a:pt x="30866" y="680182"/>
                  </a:lnTo>
                  <a:lnTo>
                    <a:pt x="0" y="681228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6806482" y="3676844"/>
            <a:ext cx="176213" cy="295275"/>
            <a:chOff x="7551310" y="4902459"/>
            <a:chExt cx="234950" cy="393700"/>
          </a:xfrm>
        </p:grpSpPr>
        <p:pic>
          <p:nvPicPr>
            <p:cNvPr id="121" name="object 1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51310" y="4902459"/>
              <a:ext cx="234890" cy="39363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7584186" y="4929378"/>
              <a:ext cx="160020" cy="304800"/>
            </a:xfrm>
            <a:custGeom>
              <a:avLst/>
              <a:gdLst/>
              <a:ahLst/>
              <a:cxnLst/>
              <a:rect l="l" t="t" r="r" b="b"/>
              <a:pathLst>
                <a:path w="160020" h="304800">
                  <a:moveTo>
                    <a:pt x="0" y="0"/>
                  </a:moveTo>
                  <a:lnTo>
                    <a:pt x="31146" y="1047"/>
                  </a:lnTo>
                  <a:lnTo>
                    <a:pt x="56578" y="3905"/>
                  </a:lnTo>
                  <a:lnTo>
                    <a:pt x="73723" y="8143"/>
                  </a:lnTo>
                  <a:lnTo>
                    <a:pt x="80010" y="13335"/>
                  </a:lnTo>
                  <a:lnTo>
                    <a:pt x="80010" y="139065"/>
                  </a:lnTo>
                  <a:lnTo>
                    <a:pt x="86296" y="144256"/>
                  </a:lnTo>
                  <a:lnTo>
                    <a:pt x="103441" y="148494"/>
                  </a:lnTo>
                  <a:lnTo>
                    <a:pt x="128873" y="151352"/>
                  </a:lnTo>
                  <a:lnTo>
                    <a:pt x="160020" y="152400"/>
                  </a:lnTo>
                  <a:lnTo>
                    <a:pt x="128873" y="153447"/>
                  </a:lnTo>
                  <a:lnTo>
                    <a:pt x="103441" y="156305"/>
                  </a:lnTo>
                  <a:lnTo>
                    <a:pt x="86296" y="160543"/>
                  </a:lnTo>
                  <a:lnTo>
                    <a:pt x="80010" y="165735"/>
                  </a:lnTo>
                  <a:lnTo>
                    <a:pt x="80010" y="291465"/>
                  </a:lnTo>
                  <a:lnTo>
                    <a:pt x="73723" y="296656"/>
                  </a:lnTo>
                  <a:lnTo>
                    <a:pt x="56578" y="300894"/>
                  </a:lnTo>
                  <a:lnTo>
                    <a:pt x="31146" y="303752"/>
                  </a:lnTo>
                  <a:lnTo>
                    <a:pt x="0" y="30480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23" name="object 123"/>
          <p:cNvGrpSpPr/>
          <p:nvPr/>
        </p:nvGrpSpPr>
        <p:grpSpPr>
          <a:xfrm>
            <a:off x="6805379" y="4023298"/>
            <a:ext cx="177641" cy="611981"/>
            <a:chOff x="7549839" y="5364397"/>
            <a:chExt cx="236854" cy="815975"/>
          </a:xfrm>
        </p:grpSpPr>
        <p:pic>
          <p:nvPicPr>
            <p:cNvPr id="124" name="object 1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49839" y="5364397"/>
              <a:ext cx="236281" cy="815518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7582662" y="5391150"/>
              <a:ext cx="161925" cy="727075"/>
            </a:xfrm>
            <a:custGeom>
              <a:avLst/>
              <a:gdLst/>
              <a:ahLst/>
              <a:cxnLst/>
              <a:rect l="l" t="t" r="r" b="b"/>
              <a:pathLst>
                <a:path w="161925" h="727075">
                  <a:moveTo>
                    <a:pt x="0" y="0"/>
                  </a:moveTo>
                  <a:lnTo>
                    <a:pt x="31426" y="1049"/>
                  </a:lnTo>
                  <a:lnTo>
                    <a:pt x="57102" y="3921"/>
                  </a:lnTo>
                  <a:lnTo>
                    <a:pt x="74420" y="8197"/>
                  </a:lnTo>
                  <a:lnTo>
                    <a:pt x="80772" y="13462"/>
                  </a:lnTo>
                  <a:lnTo>
                    <a:pt x="80772" y="350012"/>
                  </a:lnTo>
                  <a:lnTo>
                    <a:pt x="87123" y="355249"/>
                  </a:lnTo>
                  <a:lnTo>
                    <a:pt x="104441" y="359529"/>
                  </a:lnTo>
                  <a:lnTo>
                    <a:pt x="130117" y="362415"/>
                  </a:lnTo>
                  <a:lnTo>
                    <a:pt x="161544" y="363474"/>
                  </a:lnTo>
                  <a:lnTo>
                    <a:pt x="130117" y="364532"/>
                  </a:lnTo>
                  <a:lnTo>
                    <a:pt x="104441" y="367418"/>
                  </a:lnTo>
                  <a:lnTo>
                    <a:pt x="87123" y="371698"/>
                  </a:lnTo>
                  <a:lnTo>
                    <a:pt x="80772" y="376936"/>
                  </a:lnTo>
                  <a:lnTo>
                    <a:pt x="80772" y="713486"/>
                  </a:lnTo>
                  <a:lnTo>
                    <a:pt x="74420" y="718723"/>
                  </a:lnTo>
                  <a:lnTo>
                    <a:pt x="57102" y="723003"/>
                  </a:lnTo>
                  <a:lnTo>
                    <a:pt x="31426" y="725889"/>
                  </a:lnTo>
                  <a:lnTo>
                    <a:pt x="0" y="726948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4923378" y="3627500"/>
            <a:ext cx="2685097" cy="13671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52650">
              <a:spcBef>
                <a:spcPts val="75"/>
              </a:spcBef>
            </a:pPr>
            <a:r>
              <a:rPr sz="2025" b="1" i="1" spc="-23" baseline="-16975" dirty="0">
                <a:latin typeface="TimesNewRomanPS-BoldItalicMT"/>
                <a:cs typeface="TimesNewRomanPS-BoldItalicMT"/>
              </a:rPr>
              <a:t>y</a:t>
            </a:r>
            <a:r>
              <a:rPr sz="900" b="1" i="1" spc="-15" dirty="0">
                <a:latin typeface="TimesNewRomanPS-BoldItalicMT"/>
                <a:cs typeface="TimesNewRomanPS-BoldItalicMT"/>
              </a:rPr>
              <a:t>(3)</a:t>
            </a:r>
            <a:endParaRPr sz="900">
              <a:latin typeface="TimesNewRomanPS-BoldItalicMT"/>
              <a:cs typeface="TimesNewRomanPS-BoldItalicMT"/>
            </a:endParaRPr>
          </a:p>
          <a:p>
            <a:pPr>
              <a:spcBef>
                <a:spcPts val="38"/>
              </a:spcBef>
            </a:pPr>
            <a:endParaRPr sz="1988">
              <a:latin typeface="TimesNewRomanPS-BoldItalicMT"/>
              <a:cs typeface="TimesNewRomanPS-BoldItalicMT"/>
            </a:endParaRPr>
          </a:p>
          <a:p>
            <a:pPr marL="2152650"/>
            <a:r>
              <a:rPr sz="2025" b="1" i="1" spc="-23" baseline="-16975" dirty="0">
                <a:latin typeface="TimesNewRomanPS-BoldItalicMT"/>
                <a:cs typeface="TimesNewRomanPS-BoldItalicMT"/>
              </a:rPr>
              <a:t>x</a:t>
            </a:r>
            <a:r>
              <a:rPr sz="900" b="1" i="1" spc="-15" dirty="0">
                <a:latin typeface="TimesNewRomanPS-BoldItalicMT"/>
                <a:cs typeface="TimesNewRomanPS-BoldItalicMT"/>
              </a:rPr>
              <a:t>(3)</a:t>
            </a:r>
            <a:endParaRPr sz="900">
              <a:latin typeface="TimesNewRomanPS-BoldItalicMT"/>
              <a:cs typeface="TimesNewRomanPS-BoldItalicMT"/>
            </a:endParaRPr>
          </a:p>
          <a:p>
            <a:pPr>
              <a:lnSpc>
                <a:spcPct val="100000"/>
              </a:lnSpc>
            </a:pPr>
            <a:endParaRPr sz="1500">
              <a:latin typeface="TimesNewRomanPS-BoldItalicMT"/>
              <a:cs typeface="TimesNewRomanPS-BoldItalicMT"/>
            </a:endParaRPr>
          </a:p>
          <a:p>
            <a:pPr marL="28575">
              <a:spcBef>
                <a:spcPts val="949"/>
              </a:spcBef>
            </a:pPr>
            <a:r>
              <a:rPr sz="900" spc="-64" dirty="0">
                <a:solidFill>
                  <a:srgbClr val="7E7E7E"/>
                </a:solidFill>
                <a:latin typeface="Arial"/>
                <a:cs typeface="Arial"/>
              </a:rPr>
              <a:t>Figures</a:t>
            </a:r>
            <a:r>
              <a:rPr sz="900" spc="-3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7E7E7E"/>
                </a:solidFill>
                <a:latin typeface="Arial"/>
                <a:cs typeface="Arial"/>
              </a:rPr>
              <a:t>from</a:t>
            </a:r>
            <a:r>
              <a:rPr sz="9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7E7E7E"/>
                </a:solidFill>
                <a:latin typeface="Arial"/>
                <a:cs typeface="Arial"/>
              </a:rPr>
              <a:t>(Chatzis</a:t>
            </a:r>
            <a:r>
              <a:rPr sz="9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sz="900" spc="-1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spc="-41" dirty="0">
                <a:solidFill>
                  <a:srgbClr val="7E7E7E"/>
                </a:solidFill>
                <a:latin typeface="Arial"/>
                <a:cs typeface="Arial"/>
              </a:rPr>
              <a:t>Demiris,</a:t>
            </a:r>
            <a:r>
              <a:rPr sz="9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7E7E7E"/>
                </a:solidFill>
                <a:latin typeface="Arial"/>
                <a:cs typeface="Arial"/>
              </a:rPr>
              <a:t>2013)</a:t>
            </a:r>
            <a:endParaRPr sz="900">
              <a:latin typeface="Arial"/>
              <a:cs typeface="Arial"/>
            </a:endParaRPr>
          </a:p>
          <a:p>
            <a:pPr marL="2549366">
              <a:spcBef>
                <a:spcPts val="71"/>
              </a:spcBef>
            </a:pPr>
            <a:r>
              <a:rPr sz="900" spc="-19" dirty="0">
                <a:solidFill>
                  <a:srgbClr val="888888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202055" y="4983328"/>
            <a:ext cx="1338739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60" dirty="0">
                <a:solidFill>
                  <a:srgbClr val="BEBEBE"/>
                </a:solidFill>
                <a:latin typeface="Arial"/>
                <a:cs typeface="Arial"/>
              </a:rPr>
              <a:t>Slide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courtesy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Matt</a:t>
            </a:r>
            <a:r>
              <a:rPr sz="900" spc="-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Gormley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8426" y="1420749"/>
            <a:ext cx="2413159" cy="2195989"/>
          </a:xfrm>
          <a:custGeom>
            <a:avLst/>
            <a:gdLst/>
            <a:ahLst/>
            <a:cxnLst/>
            <a:rect l="l" t="t" r="r" b="b"/>
            <a:pathLst>
              <a:path w="3217545" h="2927985">
                <a:moveTo>
                  <a:pt x="2162936" y="0"/>
                </a:moveTo>
                <a:lnTo>
                  <a:pt x="1608582" y="786129"/>
                </a:lnTo>
                <a:lnTo>
                  <a:pt x="1243965" y="311022"/>
                </a:lnTo>
                <a:lnTo>
                  <a:pt x="1089024" y="856614"/>
                </a:lnTo>
                <a:lnTo>
                  <a:pt x="55118" y="311022"/>
                </a:lnTo>
                <a:lnTo>
                  <a:pt x="689102" y="1032382"/>
                </a:lnTo>
                <a:lnTo>
                  <a:pt x="0" y="1167638"/>
                </a:lnTo>
                <a:lnTo>
                  <a:pt x="554355" y="1596008"/>
                </a:lnTo>
                <a:lnTo>
                  <a:pt x="20065" y="1977135"/>
                </a:lnTo>
                <a:lnTo>
                  <a:pt x="844042" y="1888997"/>
                </a:lnTo>
                <a:lnTo>
                  <a:pt x="709294" y="2387726"/>
                </a:lnTo>
                <a:lnTo>
                  <a:pt x="1149095" y="2117979"/>
                </a:lnTo>
                <a:lnTo>
                  <a:pt x="1263777" y="2927604"/>
                </a:lnTo>
                <a:lnTo>
                  <a:pt x="1568704" y="2024252"/>
                </a:lnTo>
                <a:lnTo>
                  <a:pt x="1973071" y="2675128"/>
                </a:lnTo>
                <a:lnTo>
                  <a:pt x="2088133" y="1959482"/>
                </a:lnTo>
                <a:lnTo>
                  <a:pt x="2702560" y="2452497"/>
                </a:lnTo>
                <a:lnTo>
                  <a:pt x="2507742" y="1754123"/>
                </a:lnTo>
                <a:lnTo>
                  <a:pt x="3217164" y="1801240"/>
                </a:lnTo>
                <a:lnTo>
                  <a:pt x="2622422" y="1419732"/>
                </a:lnTo>
                <a:lnTo>
                  <a:pt x="3142234" y="1102867"/>
                </a:lnTo>
                <a:lnTo>
                  <a:pt x="2487676" y="991488"/>
                </a:lnTo>
                <a:lnTo>
                  <a:pt x="2737611" y="604138"/>
                </a:lnTo>
                <a:lnTo>
                  <a:pt x="2108327" y="721740"/>
                </a:lnTo>
                <a:lnTo>
                  <a:pt x="2162936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4378451" y="1834572"/>
            <a:ext cx="442913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200" b="1" i="1" spc="-1061" dirty="0">
                <a:solidFill>
                  <a:srgbClr val="FFFFFF"/>
                </a:solidFill>
                <a:latin typeface="Arial-BoldItalicMT"/>
                <a:cs typeface="Arial-BoldItalicMT"/>
              </a:rPr>
              <a:t>?</a:t>
            </a:r>
            <a:endParaRPr sz="7200">
              <a:latin typeface="Arial-BoldItalicMT"/>
              <a:cs typeface="Arial-BoldItalic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410" y="2732812"/>
            <a:ext cx="2601278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176" dirty="0">
                <a:latin typeface="Arial"/>
                <a:cs typeface="Arial"/>
              </a:rPr>
              <a:t>The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cat</a:t>
            </a:r>
            <a:r>
              <a:rPr sz="2250" spc="-131" dirty="0">
                <a:latin typeface="Arial"/>
                <a:cs typeface="Arial"/>
              </a:rPr>
              <a:t> </a:t>
            </a:r>
            <a:r>
              <a:rPr sz="2250" spc="-124" dirty="0">
                <a:latin typeface="Arial"/>
                <a:cs typeface="Arial"/>
              </a:rPr>
              <a:t>is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on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the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chair.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287383" y="44534"/>
            <a:ext cx="9126583" cy="163057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888683" marR="3810" indent="846773">
              <a:spcBef>
                <a:spcPts val="75"/>
              </a:spcBef>
            </a:pPr>
            <a:r>
              <a:rPr sz="3600" spc="-199" dirty="0"/>
              <a:t>Example:</a:t>
            </a:r>
            <a:r>
              <a:rPr sz="3600" spc="-146" dirty="0"/>
              <a:t> </a:t>
            </a:r>
            <a:r>
              <a:rPr sz="3600" spc="-15" dirty="0"/>
              <a:t>Machine </a:t>
            </a:r>
            <a:r>
              <a:rPr sz="3600" spc="-120" dirty="0"/>
              <a:t>Translation/Word</a:t>
            </a:r>
            <a:r>
              <a:rPr sz="3600" spc="-113" dirty="0"/>
              <a:t> </a:t>
            </a:r>
            <a:r>
              <a:rPr sz="3600" spc="-86" dirty="0"/>
              <a:t>Alignment</a:t>
            </a:r>
          </a:p>
          <a:p>
            <a:pPr marL="9525">
              <a:spcBef>
                <a:spcPts val="1271"/>
              </a:spcBef>
            </a:pPr>
            <a:endParaRPr sz="2250" dirty="0"/>
          </a:p>
        </p:txBody>
      </p:sp>
      <p:sp>
        <p:nvSpPr>
          <p:cNvPr id="6" name="object 6"/>
          <p:cNvSpPr/>
          <p:nvPr/>
        </p:nvSpPr>
        <p:spPr>
          <a:xfrm>
            <a:off x="1043410" y="2161792"/>
            <a:ext cx="149543" cy="548164"/>
          </a:xfrm>
          <a:custGeom>
            <a:avLst/>
            <a:gdLst/>
            <a:ahLst/>
            <a:cxnLst/>
            <a:rect l="l" t="t" r="r" b="b"/>
            <a:pathLst>
              <a:path w="199390" h="730885">
                <a:moveTo>
                  <a:pt x="35752" y="55793"/>
                </a:moveTo>
                <a:lnTo>
                  <a:pt x="35571" y="55833"/>
                </a:lnTo>
                <a:lnTo>
                  <a:pt x="23757" y="68165"/>
                </a:lnTo>
                <a:lnTo>
                  <a:pt x="46494" y="170434"/>
                </a:lnTo>
                <a:lnTo>
                  <a:pt x="74383" y="164211"/>
                </a:lnTo>
                <a:lnTo>
                  <a:pt x="51653" y="61972"/>
                </a:lnTo>
                <a:lnTo>
                  <a:pt x="35752" y="55793"/>
                </a:lnTo>
                <a:close/>
              </a:path>
              <a:path w="199390" h="730885">
                <a:moveTo>
                  <a:pt x="23253" y="0"/>
                </a:moveTo>
                <a:lnTo>
                  <a:pt x="0" y="92963"/>
                </a:lnTo>
                <a:lnTo>
                  <a:pt x="23757" y="68165"/>
                </a:lnTo>
                <a:lnTo>
                  <a:pt x="21704" y="58927"/>
                </a:lnTo>
                <a:lnTo>
                  <a:pt x="35571" y="55833"/>
                </a:lnTo>
                <a:lnTo>
                  <a:pt x="35933" y="55752"/>
                </a:lnTo>
                <a:lnTo>
                  <a:pt x="49593" y="52705"/>
                </a:lnTo>
                <a:lnTo>
                  <a:pt x="66056" y="52705"/>
                </a:lnTo>
                <a:lnTo>
                  <a:pt x="23253" y="0"/>
                </a:lnTo>
                <a:close/>
              </a:path>
              <a:path w="199390" h="730885">
                <a:moveTo>
                  <a:pt x="66056" y="52705"/>
                </a:moveTo>
                <a:lnTo>
                  <a:pt x="49593" y="52705"/>
                </a:lnTo>
                <a:lnTo>
                  <a:pt x="51653" y="61972"/>
                </a:lnTo>
                <a:lnTo>
                  <a:pt x="83693" y="74422"/>
                </a:lnTo>
                <a:lnTo>
                  <a:pt x="66056" y="52705"/>
                </a:lnTo>
                <a:close/>
              </a:path>
              <a:path w="199390" h="730885">
                <a:moveTo>
                  <a:pt x="35571" y="55833"/>
                </a:moveTo>
                <a:lnTo>
                  <a:pt x="21704" y="58927"/>
                </a:lnTo>
                <a:lnTo>
                  <a:pt x="23757" y="68165"/>
                </a:lnTo>
                <a:lnTo>
                  <a:pt x="35571" y="55833"/>
                </a:lnTo>
                <a:close/>
              </a:path>
              <a:path w="199390" h="730885">
                <a:moveTo>
                  <a:pt x="49593" y="52705"/>
                </a:moveTo>
                <a:lnTo>
                  <a:pt x="35933" y="55752"/>
                </a:lnTo>
                <a:lnTo>
                  <a:pt x="51653" y="61972"/>
                </a:lnTo>
                <a:lnTo>
                  <a:pt x="49593" y="52705"/>
                </a:lnTo>
                <a:close/>
              </a:path>
              <a:path w="199390" h="730885">
                <a:moveTo>
                  <a:pt x="35933" y="55752"/>
                </a:moveTo>
                <a:lnTo>
                  <a:pt x="35648" y="55752"/>
                </a:lnTo>
                <a:lnTo>
                  <a:pt x="35933" y="55752"/>
                </a:lnTo>
                <a:close/>
              </a:path>
              <a:path w="199390" h="730885">
                <a:moveTo>
                  <a:pt x="92976" y="247903"/>
                </a:moveTo>
                <a:lnTo>
                  <a:pt x="65087" y="254126"/>
                </a:lnTo>
                <a:lnTo>
                  <a:pt x="89877" y="365760"/>
                </a:lnTo>
                <a:lnTo>
                  <a:pt x="117767" y="359537"/>
                </a:lnTo>
                <a:lnTo>
                  <a:pt x="92976" y="247903"/>
                </a:lnTo>
                <a:close/>
              </a:path>
              <a:path w="199390" h="730885">
                <a:moveTo>
                  <a:pt x="136359" y="443230"/>
                </a:moveTo>
                <a:lnTo>
                  <a:pt x="108470" y="449452"/>
                </a:lnTo>
                <a:lnTo>
                  <a:pt x="133261" y="560959"/>
                </a:lnTo>
                <a:lnTo>
                  <a:pt x="161150" y="554736"/>
                </a:lnTo>
                <a:lnTo>
                  <a:pt x="136359" y="443230"/>
                </a:lnTo>
                <a:close/>
              </a:path>
              <a:path w="199390" h="730885">
                <a:moveTo>
                  <a:pt x="179743" y="638428"/>
                </a:moveTo>
                <a:lnTo>
                  <a:pt x="151853" y="644651"/>
                </a:lnTo>
                <a:lnTo>
                  <a:pt x="171005" y="730885"/>
                </a:lnTo>
                <a:lnTo>
                  <a:pt x="198894" y="724662"/>
                </a:lnTo>
                <a:lnTo>
                  <a:pt x="179743" y="638428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617153" y="2199116"/>
            <a:ext cx="122873" cy="547688"/>
          </a:xfrm>
          <a:custGeom>
            <a:avLst/>
            <a:gdLst/>
            <a:ahLst/>
            <a:cxnLst/>
            <a:rect l="l" t="t" r="r" b="b"/>
            <a:pathLst>
              <a:path w="163830" h="730250">
                <a:moveTo>
                  <a:pt x="37566" y="56387"/>
                </a:moveTo>
                <a:lnTo>
                  <a:pt x="25045" y="68113"/>
                </a:lnTo>
                <a:lnTo>
                  <a:pt x="42290" y="171450"/>
                </a:lnTo>
                <a:lnTo>
                  <a:pt x="70484" y="166750"/>
                </a:lnTo>
                <a:lnTo>
                  <a:pt x="53240" y="63421"/>
                </a:lnTo>
                <a:lnTo>
                  <a:pt x="37566" y="56387"/>
                </a:lnTo>
                <a:close/>
              </a:path>
              <a:path w="163830" h="730250">
                <a:moveTo>
                  <a:pt x="28155" y="0"/>
                </a:moveTo>
                <a:lnTo>
                  <a:pt x="0" y="91566"/>
                </a:lnTo>
                <a:lnTo>
                  <a:pt x="25045" y="68113"/>
                </a:lnTo>
                <a:lnTo>
                  <a:pt x="23469" y="58674"/>
                </a:lnTo>
                <a:lnTo>
                  <a:pt x="51663" y="53975"/>
                </a:lnTo>
                <a:lnTo>
                  <a:pt x="67442" y="53975"/>
                </a:lnTo>
                <a:lnTo>
                  <a:pt x="28155" y="0"/>
                </a:lnTo>
                <a:close/>
              </a:path>
              <a:path w="163830" h="730250">
                <a:moveTo>
                  <a:pt x="67442" y="53975"/>
                </a:moveTo>
                <a:lnTo>
                  <a:pt x="51663" y="53975"/>
                </a:lnTo>
                <a:lnTo>
                  <a:pt x="53240" y="63421"/>
                </a:lnTo>
                <a:lnTo>
                  <a:pt x="84543" y="77470"/>
                </a:lnTo>
                <a:lnTo>
                  <a:pt x="67442" y="53975"/>
                </a:lnTo>
                <a:close/>
              </a:path>
              <a:path w="163830" h="730250">
                <a:moveTo>
                  <a:pt x="51663" y="53975"/>
                </a:moveTo>
                <a:lnTo>
                  <a:pt x="23469" y="58674"/>
                </a:lnTo>
                <a:lnTo>
                  <a:pt x="25045" y="68113"/>
                </a:lnTo>
                <a:lnTo>
                  <a:pt x="37566" y="56387"/>
                </a:lnTo>
                <a:lnTo>
                  <a:pt x="52066" y="56387"/>
                </a:lnTo>
                <a:lnTo>
                  <a:pt x="51663" y="53975"/>
                </a:lnTo>
                <a:close/>
              </a:path>
              <a:path w="163830" h="730250">
                <a:moveTo>
                  <a:pt x="52066" y="56387"/>
                </a:moveTo>
                <a:lnTo>
                  <a:pt x="37566" y="56387"/>
                </a:lnTo>
                <a:lnTo>
                  <a:pt x="53240" y="63421"/>
                </a:lnTo>
                <a:lnTo>
                  <a:pt x="52066" y="56387"/>
                </a:lnTo>
                <a:close/>
              </a:path>
              <a:path w="163830" h="730250">
                <a:moveTo>
                  <a:pt x="84594" y="251333"/>
                </a:moveTo>
                <a:lnTo>
                  <a:pt x="56413" y="256032"/>
                </a:lnTo>
                <a:lnTo>
                  <a:pt x="75234" y="368808"/>
                </a:lnTo>
                <a:lnTo>
                  <a:pt x="103416" y="364109"/>
                </a:lnTo>
                <a:lnTo>
                  <a:pt x="84594" y="251333"/>
                </a:lnTo>
                <a:close/>
              </a:path>
              <a:path w="163830" h="730250">
                <a:moveTo>
                  <a:pt x="117525" y="448563"/>
                </a:moveTo>
                <a:lnTo>
                  <a:pt x="89344" y="453263"/>
                </a:lnTo>
                <a:lnTo>
                  <a:pt x="108165" y="566038"/>
                </a:lnTo>
                <a:lnTo>
                  <a:pt x="136347" y="561339"/>
                </a:lnTo>
                <a:lnTo>
                  <a:pt x="117525" y="448563"/>
                </a:lnTo>
                <a:close/>
              </a:path>
              <a:path w="163830" h="730250">
                <a:moveTo>
                  <a:pt x="150469" y="645922"/>
                </a:moveTo>
                <a:lnTo>
                  <a:pt x="122288" y="650621"/>
                </a:lnTo>
                <a:lnTo>
                  <a:pt x="135559" y="730123"/>
                </a:lnTo>
                <a:lnTo>
                  <a:pt x="163753" y="725424"/>
                </a:lnTo>
                <a:lnTo>
                  <a:pt x="150469" y="645922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005095" y="2207065"/>
            <a:ext cx="64294" cy="546259"/>
          </a:xfrm>
          <a:custGeom>
            <a:avLst/>
            <a:gdLst/>
            <a:ahLst/>
            <a:cxnLst/>
            <a:rect l="l" t="t" r="r" b="b"/>
            <a:pathLst>
              <a:path w="85725" h="728344">
                <a:moveTo>
                  <a:pt x="42925" y="57150"/>
                </a:moveTo>
                <a:lnTo>
                  <a:pt x="28659" y="66646"/>
                </a:lnTo>
                <a:lnTo>
                  <a:pt x="28575" y="171450"/>
                </a:lnTo>
                <a:lnTo>
                  <a:pt x="57150" y="171450"/>
                </a:lnTo>
                <a:lnTo>
                  <a:pt x="57150" y="66646"/>
                </a:lnTo>
                <a:lnTo>
                  <a:pt x="42925" y="57150"/>
                </a:lnTo>
                <a:close/>
              </a:path>
              <a:path w="85725" h="728344">
                <a:moveTo>
                  <a:pt x="42925" y="0"/>
                </a:moveTo>
                <a:lnTo>
                  <a:pt x="0" y="85725"/>
                </a:lnTo>
                <a:lnTo>
                  <a:pt x="28575" y="66703"/>
                </a:lnTo>
                <a:lnTo>
                  <a:pt x="28575" y="57150"/>
                </a:lnTo>
                <a:lnTo>
                  <a:pt x="71458" y="57150"/>
                </a:lnTo>
                <a:lnTo>
                  <a:pt x="42925" y="0"/>
                </a:lnTo>
                <a:close/>
              </a:path>
              <a:path w="85725" h="728344">
                <a:moveTo>
                  <a:pt x="71458" y="57150"/>
                </a:moveTo>
                <a:lnTo>
                  <a:pt x="57150" y="57150"/>
                </a:lnTo>
                <a:lnTo>
                  <a:pt x="57234" y="66703"/>
                </a:lnTo>
                <a:lnTo>
                  <a:pt x="85725" y="85725"/>
                </a:lnTo>
                <a:lnTo>
                  <a:pt x="71458" y="57150"/>
                </a:lnTo>
                <a:close/>
              </a:path>
              <a:path w="85725" h="728344">
                <a:moveTo>
                  <a:pt x="42925" y="57150"/>
                </a:moveTo>
                <a:lnTo>
                  <a:pt x="28575" y="57150"/>
                </a:lnTo>
                <a:lnTo>
                  <a:pt x="28575" y="66703"/>
                </a:lnTo>
                <a:lnTo>
                  <a:pt x="42925" y="57150"/>
                </a:lnTo>
                <a:close/>
              </a:path>
              <a:path w="85725" h="728344">
                <a:moveTo>
                  <a:pt x="57150" y="57150"/>
                </a:moveTo>
                <a:lnTo>
                  <a:pt x="42925" y="57150"/>
                </a:lnTo>
                <a:lnTo>
                  <a:pt x="57150" y="66646"/>
                </a:lnTo>
                <a:lnTo>
                  <a:pt x="57150" y="57150"/>
                </a:lnTo>
                <a:close/>
              </a:path>
              <a:path w="85725" h="728344">
                <a:moveTo>
                  <a:pt x="57150" y="257175"/>
                </a:moveTo>
                <a:lnTo>
                  <a:pt x="28575" y="257175"/>
                </a:lnTo>
                <a:lnTo>
                  <a:pt x="28575" y="371475"/>
                </a:lnTo>
                <a:lnTo>
                  <a:pt x="57150" y="371475"/>
                </a:lnTo>
                <a:lnTo>
                  <a:pt x="57150" y="257175"/>
                </a:lnTo>
                <a:close/>
              </a:path>
              <a:path w="85725" h="728344">
                <a:moveTo>
                  <a:pt x="57276" y="457200"/>
                </a:moveTo>
                <a:lnTo>
                  <a:pt x="28701" y="457200"/>
                </a:lnTo>
                <a:lnTo>
                  <a:pt x="28701" y="571500"/>
                </a:lnTo>
                <a:lnTo>
                  <a:pt x="57276" y="571500"/>
                </a:lnTo>
                <a:lnTo>
                  <a:pt x="57276" y="457200"/>
                </a:lnTo>
                <a:close/>
              </a:path>
              <a:path w="85725" h="728344">
                <a:moveTo>
                  <a:pt x="57276" y="657225"/>
                </a:moveTo>
                <a:lnTo>
                  <a:pt x="28701" y="657225"/>
                </a:lnTo>
                <a:lnTo>
                  <a:pt x="28701" y="727837"/>
                </a:lnTo>
                <a:lnTo>
                  <a:pt x="57276" y="727837"/>
                </a:lnTo>
                <a:lnTo>
                  <a:pt x="57276" y="657225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375743" y="2232696"/>
            <a:ext cx="69533" cy="546735"/>
          </a:xfrm>
          <a:custGeom>
            <a:avLst/>
            <a:gdLst/>
            <a:ahLst/>
            <a:cxnLst/>
            <a:rect l="l" t="t" r="r" b="b"/>
            <a:pathLst>
              <a:path w="92710" h="728980">
                <a:moveTo>
                  <a:pt x="51463" y="57080"/>
                </a:moveTo>
                <a:lnTo>
                  <a:pt x="36812" y="65703"/>
                </a:lnTo>
                <a:lnTo>
                  <a:pt x="30987" y="170434"/>
                </a:lnTo>
                <a:lnTo>
                  <a:pt x="59436" y="171958"/>
                </a:lnTo>
                <a:lnTo>
                  <a:pt x="65261" y="67339"/>
                </a:lnTo>
                <a:lnTo>
                  <a:pt x="51653" y="57091"/>
                </a:lnTo>
                <a:lnTo>
                  <a:pt x="51463" y="57080"/>
                </a:lnTo>
                <a:close/>
              </a:path>
              <a:path w="92710" h="728980">
                <a:moveTo>
                  <a:pt x="79339" y="57023"/>
                </a:moveTo>
                <a:lnTo>
                  <a:pt x="51562" y="57023"/>
                </a:lnTo>
                <a:lnTo>
                  <a:pt x="65786" y="57912"/>
                </a:lnTo>
                <a:lnTo>
                  <a:pt x="65261" y="67339"/>
                </a:lnTo>
                <a:lnTo>
                  <a:pt x="92710" y="88011"/>
                </a:lnTo>
                <a:lnTo>
                  <a:pt x="79339" y="57023"/>
                </a:lnTo>
                <a:close/>
              </a:path>
              <a:path w="92710" h="728980">
                <a:moveTo>
                  <a:pt x="54737" y="0"/>
                </a:moveTo>
                <a:lnTo>
                  <a:pt x="7112" y="83185"/>
                </a:lnTo>
                <a:lnTo>
                  <a:pt x="36812" y="65703"/>
                </a:lnTo>
                <a:lnTo>
                  <a:pt x="37337" y="56261"/>
                </a:lnTo>
                <a:lnTo>
                  <a:pt x="79011" y="56261"/>
                </a:lnTo>
                <a:lnTo>
                  <a:pt x="54737" y="0"/>
                </a:lnTo>
                <a:close/>
              </a:path>
              <a:path w="92710" h="728980">
                <a:moveTo>
                  <a:pt x="51653" y="57091"/>
                </a:moveTo>
                <a:lnTo>
                  <a:pt x="65261" y="67339"/>
                </a:lnTo>
                <a:lnTo>
                  <a:pt x="65786" y="57912"/>
                </a:lnTo>
                <a:lnTo>
                  <a:pt x="51653" y="57091"/>
                </a:lnTo>
                <a:close/>
              </a:path>
              <a:path w="92710" h="728980">
                <a:moveTo>
                  <a:pt x="37337" y="56261"/>
                </a:moveTo>
                <a:lnTo>
                  <a:pt x="36812" y="65703"/>
                </a:lnTo>
                <a:lnTo>
                  <a:pt x="51463" y="57080"/>
                </a:lnTo>
                <a:lnTo>
                  <a:pt x="37337" y="56261"/>
                </a:lnTo>
                <a:close/>
              </a:path>
              <a:path w="92710" h="728980">
                <a:moveTo>
                  <a:pt x="79011" y="56261"/>
                </a:moveTo>
                <a:lnTo>
                  <a:pt x="37337" y="56261"/>
                </a:lnTo>
                <a:lnTo>
                  <a:pt x="51463" y="57080"/>
                </a:lnTo>
                <a:lnTo>
                  <a:pt x="79339" y="57023"/>
                </a:lnTo>
                <a:lnTo>
                  <a:pt x="79011" y="56261"/>
                </a:lnTo>
                <a:close/>
              </a:path>
              <a:path w="92710" h="728980">
                <a:moveTo>
                  <a:pt x="26162" y="256032"/>
                </a:moveTo>
                <a:lnTo>
                  <a:pt x="19812" y="370077"/>
                </a:lnTo>
                <a:lnTo>
                  <a:pt x="48387" y="371728"/>
                </a:lnTo>
                <a:lnTo>
                  <a:pt x="54737" y="257556"/>
                </a:lnTo>
                <a:lnTo>
                  <a:pt x="26162" y="256032"/>
                </a:lnTo>
                <a:close/>
              </a:path>
              <a:path w="92710" h="728980">
                <a:moveTo>
                  <a:pt x="15112" y="455675"/>
                </a:moveTo>
                <a:lnTo>
                  <a:pt x="8762" y="569849"/>
                </a:lnTo>
                <a:lnTo>
                  <a:pt x="37211" y="571373"/>
                </a:lnTo>
                <a:lnTo>
                  <a:pt x="43561" y="457326"/>
                </a:lnTo>
                <a:lnTo>
                  <a:pt x="15112" y="455675"/>
                </a:lnTo>
                <a:close/>
              </a:path>
              <a:path w="92710" h="728980">
                <a:moveTo>
                  <a:pt x="3937" y="655447"/>
                </a:moveTo>
                <a:lnTo>
                  <a:pt x="0" y="726948"/>
                </a:lnTo>
                <a:lnTo>
                  <a:pt x="28448" y="728599"/>
                </a:lnTo>
                <a:lnTo>
                  <a:pt x="32512" y="656971"/>
                </a:lnTo>
                <a:lnTo>
                  <a:pt x="3937" y="655447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795460" y="2184590"/>
            <a:ext cx="64294" cy="576739"/>
          </a:xfrm>
          <a:custGeom>
            <a:avLst/>
            <a:gdLst/>
            <a:ahLst/>
            <a:cxnLst/>
            <a:rect l="l" t="t" r="r" b="b"/>
            <a:pathLst>
              <a:path w="85725" h="768985">
                <a:moveTo>
                  <a:pt x="43685" y="57151"/>
                </a:moveTo>
                <a:lnTo>
                  <a:pt x="29082" y="66321"/>
                </a:lnTo>
                <a:lnTo>
                  <a:pt x="26289" y="171069"/>
                </a:lnTo>
                <a:lnTo>
                  <a:pt x="54864" y="171703"/>
                </a:lnTo>
                <a:lnTo>
                  <a:pt x="57658" y="67026"/>
                </a:lnTo>
                <a:lnTo>
                  <a:pt x="43685" y="57151"/>
                </a:lnTo>
                <a:close/>
              </a:path>
              <a:path w="85725" h="768985">
                <a:moveTo>
                  <a:pt x="71865" y="57150"/>
                </a:moveTo>
                <a:lnTo>
                  <a:pt x="43688" y="57150"/>
                </a:lnTo>
                <a:lnTo>
                  <a:pt x="57912" y="57531"/>
                </a:lnTo>
                <a:lnTo>
                  <a:pt x="57658" y="67026"/>
                </a:lnTo>
                <a:lnTo>
                  <a:pt x="85725" y="86868"/>
                </a:lnTo>
                <a:lnTo>
                  <a:pt x="71865" y="57150"/>
                </a:lnTo>
                <a:close/>
              </a:path>
              <a:path w="85725" h="768985">
                <a:moveTo>
                  <a:pt x="45212" y="0"/>
                </a:moveTo>
                <a:lnTo>
                  <a:pt x="0" y="84582"/>
                </a:lnTo>
                <a:lnTo>
                  <a:pt x="29082" y="66321"/>
                </a:lnTo>
                <a:lnTo>
                  <a:pt x="29337" y="56769"/>
                </a:lnTo>
                <a:lnTo>
                  <a:pt x="71687" y="56769"/>
                </a:lnTo>
                <a:lnTo>
                  <a:pt x="45212" y="0"/>
                </a:lnTo>
                <a:close/>
              </a:path>
              <a:path w="85725" h="768985">
                <a:moveTo>
                  <a:pt x="43690" y="57151"/>
                </a:moveTo>
                <a:lnTo>
                  <a:pt x="57658" y="67026"/>
                </a:lnTo>
                <a:lnTo>
                  <a:pt x="57912" y="57531"/>
                </a:lnTo>
                <a:lnTo>
                  <a:pt x="43690" y="57151"/>
                </a:lnTo>
                <a:close/>
              </a:path>
              <a:path w="85725" h="768985">
                <a:moveTo>
                  <a:pt x="29337" y="56769"/>
                </a:moveTo>
                <a:lnTo>
                  <a:pt x="29082" y="66321"/>
                </a:lnTo>
                <a:lnTo>
                  <a:pt x="43685" y="57151"/>
                </a:lnTo>
                <a:lnTo>
                  <a:pt x="29337" y="56769"/>
                </a:lnTo>
                <a:close/>
              </a:path>
              <a:path w="85725" h="768985">
                <a:moveTo>
                  <a:pt x="71687" y="56769"/>
                </a:moveTo>
                <a:lnTo>
                  <a:pt x="29337" y="56769"/>
                </a:lnTo>
                <a:lnTo>
                  <a:pt x="43688" y="57150"/>
                </a:lnTo>
                <a:lnTo>
                  <a:pt x="71865" y="57150"/>
                </a:lnTo>
                <a:lnTo>
                  <a:pt x="71687" y="56769"/>
                </a:lnTo>
                <a:close/>
              </a:path>
              <a:path w="85725" h="768985">
                <a:moveTo>
                  <a:pt x="24003" y="256666"/>
                </a:moveTo>
                <a:lnTo>
                  <a:pt x="21082" y="370966"/>
                </a:lnTo>
                <a:lnTo>
                  <a:pt x="49530" y="371728"/>
                </a:lnTo>
                <a:lnTo>
                  <a:pt x="52578" y="257428"/>
                </a:lnTo>
                <a:lnTo>
                  <a:pt x="24003" y="256666"/>
                </a:lnTo>
                <a:close/>
              </a:path>
              <a:path w="85725" h="768985">
                <a:moveTo>
                  <a:pt x="18796" y="456691"/>
                </a:moveTo>
                <a:lnTo>
                  <a:pt x="15748" y="570864"/>
                </a:lnTo>
                <a:lnTo>
                  <a:pt x="44323" y="571626"/>
                </a:lnTo>
                <a:lnTo>
                  <a:pt x="47371" y="457453"/>
                </a:lnTo>
                <a:lnTo>
                  <a:pt x="18796" y="456691"/>
                </a:lnTo>
                <a:close/>
              </a:path>
              <a:path w="85725" h="768985">
                <a:moveTo>
                  <a:pt x="13462" y="656589"/>
                </a:moveTo>
                <a:lnTo>
                  <a:pt x="10541" y="767969"/>
                </a:lnTo>
                <a:lnTo>
                  <a:pt x="38989" y="768731"/>
                </a:lnTo>
                <a:lnTo>
                  <a:pt x="42037" y="657351"/>
                </a:lnTo>
                <a:lnTo>
                  <a:pt x="13462" y="656589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272568" y="2199353"/>
            <a:ext cx="96203" cy="547211"/>
          </a:xfrm>
          <a:custGeom>
            <a:avLst/>
            <a:gdLst/>
            <a:ahLst/>
            <a:cxnLst/>
            <a:rect l="l" t="t" r="r" b="b"/>
            <a:pathLst>
              <a:path w="128270" h="729614">
                <a:moveTo>
                  <a:pt x="88545" y="56821"/>
                </a:moveTo>
                <a:lnTo>
                  <a:pt x="73374" y="64701"/>
                </a:lnTo>
                <a:lnTo>
                  <a:pt x="61849" y="168783"/>
                </a:lnTo>
                <a:lnTo>
                  <a:pt x="90170" y="171958"/>
                </a:lnTo>
                <a:lnTo>
                  <a:pt x="101814" y="67856"/>
                </a:lnTo>
                <a:lnTo>
                  <a:pt x="88732" y="56842"/>
                </a:lnTo>
                <a:lnTo>
                  <a:pt x="88545" y="56821"/>
                </a:lnTo>
                <a:close/>
              </a:path>
              <a:path w="128270" h="729614">
                <a:moveTo>
                  <a:pt x="115796" y="56769"/>
                </a:moveTo>
                <a:lnTo>
                  <a:pt x="88646" y="56769"/>
                </a:lnTo>
                <a:lnTo>
                  <a:pt x="102870" y="58420"/>
                </a:lnTo>
                <a:lnTo>
                  <a:pt x="101814" y="67856"/>
                </a:lnTo>
                <a:lnTo>
                  <a:pt x="128015" y="89915"/>
                </a:lnTo>
                <a:lnTo>
                  <a:pt x="115796" y="56769"/>
                </a:lnTo>
                <a:close/>
              </a:path>
              <a:path w="128270" h="729614">
                <a:moveTo>
                  <a:pt x="94869" y="0"/>
                </a:moveTo>
                <a:lnTo>
                  <a:pt x="42925" y="80518"/>
                </a:lnTo>
                <a:lnTo>
                  <a:pt x="73374" y="64701"/>
                </a:lnTo>
                <a:lnTo>
                  <a:pt x="74422" y="55245"/>
                </a:lnTo>
                <a:lnTo>
                  <a:pt x="115234" y="55245"/>
                </a:lnTo>
                <a:lnTo>
                  <a:pt x="94869" y="0"/>
                </a:lnTo>
                <a:close/>
              </a:path>
              <a:path w="128270" h="729614">
                <a:moveTo>
                  <a:pt x="88732" y="56842"/>
                </a:moveTo>
                <a:lnTo>
                  <a:pt x="101814" y="67856"/>
                </a:lnTo>
                <a:lnTo>
                  <a:pt x="102870" y="58420"/>
                </a:lnTo>
                <a:lnTo>
                  <a:pt x="88732" y="56842"/>
                </a:lnTo>
                <a:close/>
              </a:path>
              <a:path w="128270" h="729614">
                <a:moveTo>
                  <a:pt x="74422" y="55245"/>
                </a:moveTo>
                <a:lnTo>
                  <a:pt x="73374" y="64701"/>
                </a:lnTo>
                <a:lnTo>
                  <a:pt x="88545" y="56821"/>
                </a:lnTo>
                <a:lnTo>
                  <a:pt x="74422" y="55245"/>
                </a:lnTo>
                <a:close/>
              </a:path>
              <a:path w="128270" h="729614">
                <a:moveTo>
                  <a:pt x="115234" y="55245"/>
                </a:moveTo>
                <a:lnTo>
                  <a:pt x="74422" y="55245"/>
                </a:lnTo>
                <a:lnTo>
                  <a:pt x="88545" y="56821"/>
                </a:lnTo>
                <a:lnTo>
                  <a:pt x="115796" y="56769"/>
                </a:lnTo>
                <a:lnTo>
                  <a:pt x="115234" y="55245"/>
                </a:lnTo>
                <a:close/>
              </a:path>
              <a:path w="128270" h="729614">
                <a:moveTo>
                  <a:pt x="52324" y="254000"/>
                </a:moveTo>
                <a:lnTo>
                  <a:pt x="39750" y="367664"/>
                </a:lnTo>
                <a:lnTo>
                  <a:pt x="68199" y="370839"/>
                </a:lnTo>
                <a:lnTo>
                  <a:pt x="80772" y="257175"/>
                </a:lnTo>
                <a:lnTo>
                  <a:pt x="52324" y="254000"/>
                </a:lnTo>
                <a:close/>
              </a:path>
              <a:path w="128270" h="729614">
                <a:moveTo>
                  <a:pt x="30352" y="452882"/>
                </a:moveTo>
                <a:lnTo>
                  <a:pt x="17779" y="566420"/>
                </a:lnTo>
                <a:lnTo>
                  <a:pt x="46100" y="569595"/>
                </a:lnTo>
                <a:lnTo>
                  <a:pt x="58800" y="455930"/>
                </a:lnTo>
                <a:lnTo>
                  <a:pt x="30352" y="452882"/>
                </a:lnTo>
                <a:close/>
              </a:path>
              <a:path w="128270" h="729614">
                <a:moveTo>
                  <a:pt x="8254" y="651637"/>
                </a:moveTo>
                <a:lnTo>
                  <a:pt x="0" y="726186"/>
                </a:lnTo>
                <a:lnTo>
                  <a:pt x="28448" y="729361"/>
                </a:lnTo>
                <a:lnTo>
                  <a:pt x="36702" y="654812"/>
                </a:lnTo>
                <a:lnTo>
                  <a:pt x="8254" y="651637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4207384"/>
            <a:ext cx="6611112" cy="27431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05793" y="3167538"/>
            <a:ext cx="2601278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176" dirty="0">
                <a:latin typeface="Arial"/>
                <a:cs typeface="Arial"/>
              </a:rPr>
              <a:t>The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cat</a:t>
            </a:r>
            <a:r>
              <a:rPr sz="2250" spc="-131" dirty="0">
                <a:latin typeface="Arial"/>
                <a:cs typeface="Arial"/>
              </a:rPr>
              <a:t> </a:t>
            </a:r>
            <a:r>
              <a:rPr sz="2250" spc="-124" dirty="0">
                <a:latin typeface="Arial"/>
                <a:cs typeface="Arial"/>
              </a:rPr>
              <a:t>is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on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the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chair.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0638" y="2348674"/>
            <a:ext cx="281225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229" dirty="0">
                <a:latin typeface="Arial"/>
                <a:cs typeface="Arial"/>
              </a:rPr>
              <a:t>Le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chat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01" dirty="0">
                <a:latin typeface="Arial"/>
                <a:cs typeface="Arial"/>
              </a:rPr>
              <a:t>est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sur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la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chaise.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30381" y="2689765"/>
            <a:ext cx="2135029" cy="564356"/>
          </a:xfrm>
          <a:custGeom>
            <a:avLst/>
            <a:gdLst/>
            <a:ahLst/>
            <a:cxnLst/>
            <a:rect l="l" t="t" r="r" b="b"/>
            <a:pathLst>
              <a:path w="2846704" h="752475">
                <a:moveTo>
                  <a:pt x="126238" y="120269"/>
                </a:moveTo>
                <a:lnTo>
                  <a:pt x="55562" y="42976"/>
                </a:lnTo>
                <a:lnTo>
                  <a:pt x="89535" y="37719"/>
                </a:lnTo>
                <a:lnTo>
                  <a:pt x="84886" y="35941"/>
                </a:lnTo>
                <a:lnTo>
                  <a:pt x="0" y="3441"/>
                </a:lnTo>
                <a:lnTo>
                  <a:pt x="26289" y="95631"/>
                </a:lnTo>
                <a:lnTo>
                  <a:pt x="34493" y="62293"/>
                </a:lnTo>
                <a:lnTo>
                  <a:pt x="105156" y="139573"/>
                </a:lnTo>
                <a:lnTo>
                  <a:pt x="126238" y="120269"/>
                </a:lnTo>
                <a:close/>
              </a:path>
              <a:path w="2846704" h="752475">
                <a:moveTo>
                  <a:pt x="154940" y="717169"/>
                </a:moveTo>
                <a:lnTo>
                  <a:pt x="145796" y="690118"/>
                </a:lnTo>
                <a:lnTo>
                  <a:pt x="94488" y="707517"/>
                </a:lnTo>
                <a:lnTo>
                  <a:pt x="103632" y="734568"/>
                </a:lnTo>
                <a:lnTo>
                  <a:pt x="154940" y="717169"/>
                </a:lnTo>
                <a:close/>
              </a:path>
              <a:path w="2846704" h="752475">
                <a:moveTo>
                  <a:pt x="261366" y="267843"/>
                </a:moveTo>
                <a:lnTo>
                  <a:pt x="184150" y="183515"/>
                </a:lnTo>
                <a:lnTo>
                  <a:pt x="163068" y="202819"/>
                </a:lnTo>
                <a:lnTo>
                  <a:pt x="240284" y="287147"/>
                </a:lnTo>
                <a:lnTo>
                  <a:pt x="261366" y="267843"/>
                </a:lnTo>
                <a:close/>
              </a:path>
              <a:path w="2846704" h="752475">
                <a:moveTo>
                  <a:pt x="344424" y="652907"/>
                </a:moveTo>
                <a:lnTo>
                  <a:pt x="335280" y="625856"/>
                </a:lnTo>
                <a:lnTo>
                  <a:pt x="226949" y="662559"/>
                </a:lnTo>
                <a:lnTo>
                  <a:pt x="236220" y="689610"/>
                </a:lnTo>
                <a:lnTo>
                  <a:pt x="344424" y="652907"/>
                </a:lnTo>
                <a:close/>
              </a:path>
              <a:path w="2846704" h="752475">
                <a:moveTo>
                  <a:pt x="396367" y="415417"/>
                </a:moveTo>
                <a:lnTo>
                  <a:pt x="319151" y="331089"/>
                </a:lnTo>
                <a:lnTo>
                  <a:pt x="298069" y="350393"/>
                </a:lnTo>
                <a:lnTo>
                  <a:pt x="375285" y="434721"/>
                </a:lnTo>
                <a:lnTo>
                  <a:pt x="396367" y="415417"/>
                </a:lnTo>
                <a:close/>
              </a:path>
              <a:path w="2846704" h="752475">
                <a:moveTo>
                  <a:pt x="533908" y="588772"/>
                </a:moveTo>
                <a:lnTo>
                  <a:pt x="526567" y="567359"/>
                </a:lnTo>
                <a:lnTo>
                  <a:pt x="531368" y="562991"/>
                </a:lnTo>
                <a:lnTo>
                  <a:pt x="454279" y="478663"/>
                </a:lnTo>
                <a:lnTo>
                  <a:pt x="433197" y="497967"/>
                </a:lnTo>
                <a:lnTo>
                  <a:pt x="499402" y="570280"/>
                </a:lnTo>
                <a:lnTo>
                  <a:pt x="416433" y="598424"/>
                </a:lnTo>
                <a:lnTo>
                  <a:pt x="425577" y="625475"/>
                </a:lnTo>
                <a:lnTo>
                  <a:pt x="533908" y="588772"/>
                </a:lnTo>
                <a:close/>
              </a:path>
              <a:path w="2846704" h="752475">
                <a:moveTo>
                  <a:pt x="666496" y="710438"/>
                </a:moveTo>
                <a:lnTo>
                  <a:pt x="589280" y="626237"/>
                </a:lnTo>
                <a:lnTo>
                  <a:pt x="568198" y="645414"/>
                </a:lnTo>
                <a:lnTo>
                  <a:pt x="645414" y="729742"/>
                </a:lnTo>
                <a:lnTo>
                  <a:pt x="666496" y="710438"/>
                </a:lnTo>
                <a:close/>
              </a:path>
              <a:path w="2846704" h="752475">
                <a:moveTo>
                  <a:pt x="680085" y="61595"/>
                </a:moveTo>
                <a:lnTo>
                  <a:pt x="584771" y="18084"/>
                </a:lnTo>
                <a:lnTo>
                  <a:pt x="591185" y="14097"/>
                </a:lnTo>
                <a:lnTo>
                  <a:pt x="613918" y="0"/>
                </a:lnTo>
                <a:lnTo>
                  <a:pt x="518160" y="3441"/>
                </a:lnTo>
                <a:lnTo>
                  <a:pt x="578358" y="77978"/>
                </a:lnTo>
                <a:lnTo>
                  <a:pt x="572833" y="44069"/>
                </a:lnTo>
                <a:lnTo>
                  <a:pt x="668147" y="87630"/>
                </a:lnTo>
                <a:lnTo>
                  <a:pt x="680085" y="61595"/>
                </a:lnTo>
                <a:close/>
              </a:path>
              <a:path w="2846704" h="752475">
                <a:moveTo>
                  <a:pt x="723265" y="524510"/>
                </a:moveTo>
                <a:lnTo>
                  <a:pt x="714121" y="497459"/>
                </a:lnTo>
                <a:lnTo>
                  <a:pt x="605917" y="534162"/>
                </a:lnTo>
                <a:lnTo>
                  <a:pt x="615061" y="561213"/>
                </a:lnTo>
                <a:lnTo>
                  <a:pt x="723265" y="524510"/>
                </a:lnTo>
                <a:close/>
              </a:path>
              <a:path w="2846704" h="752475">
                <a:moveTo>
                  <a:pt x="862076" y="144653"/>
                </a:moveTo>
                <a:lnTo>
                  <a:pt x="758063" y="97155"/>
                </a:lnTo>
                <a:lnTo>
                  <a:pt x="746252" y="123190"/>
                </a:lnTo>
                <a:lnTo>
                  <a:pt x="850138" y="170688"/>
                </a:lnTo>
                <a:lnTo>
                  <a:pt x="862076" y="144653"/>
                </a:lnTo>
                <a:close/>
              </a:path>
              <a:path w="2846704" h="752475">
                <a:moveTo>
                  <a:pt x="912749" y="460248"/>
                </a:moveTo>
                <a:lnTo>
                  <a:pt x="903605" y="433197"/>
                </a:lnTo>
                <a:lnTo>
                  <a:pt x="795274" y="469900"/>
                </a:lnTo>
                <a:lnTo>
                  <a:pt x="804418" y="496951"/>
                </a:lnTo>
                <a:lnTo>
                  <a:pt x="912749" y="460248"/>
                </a:lnTo>
                <a:close/>
              </a:path>
              <a:path w="2846704" h="752475">
                <a:moveTo>
                  <a:pt x="1044067" y="227711"/>
                </a:moveTo>
                <a:lnTo>
                  <a:pt x="940054" y="180213"/>
                </a:lnTo>
                <a:lnTo>
                  <a:pt x="928116" y="206248"/>
                </a:lnTo>
                <a:lnTo>
                  <a:pt x="1032129" y="253619"/>
                </a:lnTo>
                <a:lnTo>
                  <a:pt x="1044067" y="227711"/>
                </a:lnTo>
                <a:close/>
              </a:path>
              <a:path w="2846704" h="752475">
                <a:moveTo>
                  <a:pt x="1102106" y="396113"/>
                </a:moveTo>
                <a:lnTo>
                  <a:pt x="1092962" y="368935"/>
                </a:lnTo>
                <a:lnTo>
                  <a:pt x="984745" y="405638"/>
                </a:lnTo>
                <a:lnTo>
                  <a:pt x="993902" y="432816"/>
                </a:lnTo>
                <a:lnTo>
                  <a:pt x="1102106" y="396113"/>
                </a:lnTo>
                <a:close/>
              </a:path>
              <a:path w="2846704" h="752475">
                <a:moveTo>
                  <a:pt x="1259586" y="681101"/>
                </a:moveTo>
                <a:lnTo>
                  <a:pt x="1248283" y="654812"/>
                </a:lnTo>
                <a:lnTo>
                  <a:pt x="1143254" y="699770"/>
                </a:lnTo>
                <a:lnTo>
                  <a:pt x="1154557" y="726059"/>
                </a:lnTo>
                <a:lnTo>
                  <a:pt x="1259586" y="681101"/>
                </a:lnTo>
                <a:close/>
              </a:path>
              <a:path w="2846704" h="752475">
                <a:moveTo>
                  <a:pt x="1260348" y="206248"/>
                </a:moveTo>
                <a:lnTo>
                  <a:pt x="1204341" y="117652"/>
                </a:lnTo>
                <a:lnTo>
                  <a:pt x="1238758" y="118491"/>
                </a:lnTo>
                <a:lnTo>
                  <a:pt x="1224026" y="109601"/>
                </a:lnTo>
                <a:lnTo>
                  <a:pt x="1156716" y="68961"/>
                </a:lnTo>
                <a:lnTo>
                  <a:pt x="1166241" y="164338"/>
                </a:lnTo>
                <a:lnTo>
                  <a:pt x="1180211" y="132905"/>
                </a:lnTo>
                <a:lnTo>
                  <a:pt x="1236218" y="221488"/>
                </a:lnTo>
                <a:lnTo>
                  <a:pt x="1260348" y="206248"/>
                </a:lnTo>
                <a:close/>
              </a:path>
              <a:path w="2846704" h="752475">
                <a:moveTo>
                  <a:pt x="1291590" y="331851"/>
                </a:moveTo>
                <a:lnTo>
                  <a:pt x="1282446" y="304800"/>
                </a:lnTo>
                <a:lnTo>
                  <a:pt x="1218819" y="326364"/>
                </a:lnTo>
                <a:lnTo>
                  <a:pt x="1225931" y="310769"/>
                </a:lnTo>
                <a:lnTo>
                  <a:pt x="1122045" y="263271"/>
                </a:lnTo>
                <a:lnTo>
                  <a:pt x="1110107" y="289306"/>
                </a:lnTo>
                <a:lnTo>
                  <a:pt x="1203121" y="331673"/>
                </a:lnTo>
                <a:lnTo>
                  <a:pt x="1174115" y="341503"/>
                </a:lnTo>
                <a:lnTo>
                  <a:pt x="1183386" y="368554"/>
                </a:lnTo>
                <a:lnTo>
                  <a:pt x="1291590" y="331851"/>
                </a:lnTo>
                <a:close/>
              </a:path>
              <a:path w="2846704" h="752475">
                <a:moveTo>
                  <a:pt x="1407922" y="393700"/>
                </a:moveTo>
                <a:lnTo>
                  <a:pt x="1367053" y="375081"/>
                </a:lnTo>
                <a:lnTo>
                  <a:pt x="1306195" y="278765"/>
                </a:lnTo>
                <a:lnTo>
                  <a:pt x="1282065" y="294005"/>
                </a:lnTo>
                <a:lnTo>
                  <a:pt x="1319517" y="353402"/>
                </a:lnTo>
                <a:lnTo>
                  <a:pt x="1304036" y="346329"/>
                </a:lnTo>
                <a:lnTo>
                  <a:pt x="1292098" y="372364"/>
                </a:lnTo>
                <a:lnTo>
                  <a:pt x="1396111" y="419735"/>
                </a:lnTo>
                <a:lnTo>
                  <a:pt x="1407922" y="393700"/>
                </a:lnTo>
                <a:close/>
              </a:path>
              <a:path w="2846704" h="752475">
                <a:moveTo>
                  <a:pt x="1443482" y="602361"/>
                </a:moveTo>
                <a:lnTo>
                  <a:pt x="1432179" y="576072"/>
                </a:lnTo>
                <a:lnTo>
                  <a:pt x="1327150" y="621030"/>
                </a:lnTo>
                <a:lnTo>
                  <a:pt x="1338326" y="647319"/>
                </a:lnTo>
                <a:lnTo>
                  <a:pt x="1443482" y="602361"/>
                </a:lnTo>
                <a:close/>
              </a:path>
              <a:path w="2846704" h="752475">
                <a:moveTo>
                  <a:pt x="1474089" y="544449"/>
                </a:moveTo>
                <a:lnTo>
                  <a:pt x="1413002" y="447802"/>
                </a:lnTo>
                <a:lnTo>
                  <a:pt x="1388872" y="463042"/>
                </a:lnTo>
                <a:lnTo>
                  <a:pt x="1449959" y="559689"/>
                </a:lnTo>
                <a:lnTo>
                  <a:pt x="1474089" y="544449"/>
                </a:lnTo>
                <a:close/>
              </a:path>
              <a:path w="2846704" h="752475">
                <a:moveTo>
                  <a:pt x="1481074" y="267589"/>
                </a:moveTo>
                <a:lnTo>
                  <a:pt x="1471803" y="240538"/>
                </a:lnTo>
                <a:lnTo>
                  <a:pt x="1363599" y="277241"/>
                </a:lnTo>
                <a:lnTo>
                  <a:pt x="1372743" y="304292"/>
                </a:lnTo>
                <a:lnTo>
                  <a:pt x="1481074" y="267589"/>
                </a:lnTo>
                <a:close/>
              </a:path>
              <a:path w="2846704" h="752475">
                <a:moveTo>
                  <a:pt x="1580388" y="712597"/>
                </a:moveTo>
                <a:lnTo>
                  <a:pt x="1519936" y="616966"/>
                </a:lnTo>
                <a:lnTo>
                  <a:pt x="1495806" y="632206"/>
                </a:lnTo>
                <a:lnTo>
                  <a:pt x="1556258" y="727837"/>
                </a:lnTo>
                <a:lnTo>
                  <a:pt x="1580388" y="712597"/>
                </a:lnTo>
                <a:close/>
              </a:path>
              <a:path w="2846704" h="752475">
                <a:moveTo>
                  <a:pt x="1589913" y="476758"/>
                </a:moveTo>
                <a:lnTo>
                  <a:pt x="1485900" y="429387"/>
                </a:lnTo>
                <a:lnTo>
                  <a:pt x="1474089" y="455295"/>
                </a:lnTo>
                <a:lnTo>
                  <a:pt x="1578102" y="502793"/>
                </a:lnTo>
                <a:lnTo>
                  <a:pt x="1589913" y="476758"/>
                </a:lnTo>
                <a:close/>
              </a:path>
              <a:path w="2846704" h="752475">
                <a:moveTo>
                  <a:pt x="1627378" y="523621"/>
                </a:moveTo>
                <a:lnTo>
                  <a:pt x="1616075" y="497332"/>
                </a:lnTo>
                <a:lnTo>
                  <a:pt x="1511046" y="542290"/>
                </a:lnTo>
                <a:lnTo>
                  <a:pt x="1522222" y="568579"/>
                </a:lnTo>
                <a:lnTo>
                  <a:pt x="1627378" y="523621"/>
                </a:lnTo>
                <a:close/>
              </a:path>
              <a:path w="2846704" h="752475">
                <a:moveTo>
                  <a:pt x="1670431" y="203327"/>
                </a:moveTo>
                <a:lnTo>
                  <a:pt x="1661287" y="176276"/>
                </a:lnTo>
                <a:lnTo>
                  <a:pt x="1553083" y="212979"/>
                </a:lnTo>
                <a:lnTo>
                  <a:pt x="1562227" y="240030"/>
                </a:lnTo>
                <a:lnTo>
                  <a:pt x="1670431" y="203327"/>
                </a:lnTo>
                <a:close/>
              </a:path>
              <a:path w="2846704" h="752475">
                <a:moveTo>
                  <a:pt x="1771904" y="559816"/>
                </a:moveTo>
                <a:lnTo>
                  <a:pt x="1667891" y="512445"/>
                </a:lnTo>
                <a:lnTo>
                  <a:pt x="1656080" y="538353"/>
                </a:lnTo>
                <a:lnTo>
                  <a:pt x="1760093" y="585851"/>
                </a:lnTo>
                <a:lnTo>
                  <a:pt x="1771904" y="559816"/>
                </a:lnTo>
                <a:close/>
              </a:path>
              <a:path w="2846704" h="752475">
                <a:moveTo>
                  <a:pt x="1811274" y="444881"/>
                </a:moveTo>
                <a:lnTo>
                  <a:pt x="1799971" y="418592"/>
                </a:lnTo>
                <a:lnTo>
                  <a:pt x="1694942" y="463550"/>
                </a:lnTo>
                <a:lnTo>
                  <a:pt x="1706118" y="489839"/>
                </a:lnTo>
                <a:lnTo>
                  <a:pt x="1811274" y="444881"/>
                </a:lnTo>
                <a:close/>
              </a:path>
              <a:path w="2846704" h="752475">
                <a:moveTo>
                  <a:pt x="1881378" y="107823"/>
                </a:moveTo>
                <a:lnTo>
                  <a:pt x="1792363" y="52451"/>
                </a:lnTo>
                <a:lnTo>
                  <a:pt x="1803501" y="47371"/>
                </a:lnTo>
                <a:lnTo>
                  <a:pt x="1823593" y="38227"/>
                </a:lnTo>
                <a:lnTo>
                  <a:pt x="1728216" y="29337"/>
                </a:lnTo>
                <a:lnTo>
                  <a:pt x="1778381" y="110998"/>
                </a:lnTo>
                <a:lnTo>
                  <a:pt x="1777276" y="76644"/>
                </a:lnTo>
                <a:lnTo>
                  <a:pt x="1840064" y="115773"/>
                </a:lnTo>
                <a:lnTo>
                  <a:pt x="1742440" y="148844"/>
                </a:lnTo>
                <a:lnTo>
                  <a:pt x="1751584" y="175895"/>
                </a:lnTo>
                <a:lnTo>
                  <a:pt x="1859915" y="139192"/>
                </a:lnTo>
                <a:lnTo>
                  <a:pt x="1855165" y="125183"/>
                </a:lnTo>
                <a:lnTo>
                  <a:pt x="1866265" y="132080"/>
                </a:lnTo>
                <a:lnTo>
                  <a:pt x="1881378" y="107823"/>
                </a:lnTo>
                <a:close/>
              </a:path>
              <a:path w="2846704" h="752475">
                <a:moveTo>
                  <a:pt x="1953895" y="642874"/>
                </a:moveTo>
                <a:lnTo>
                  <a:pt x="1849882" y="595376"/>
                </a:lnTo>
                <a:lnTo>
                  <a:pt x="1838071" y="621411"/>
                </a:lnTo>
                <a:lnTo>
                  <a:pt x="1942084" y="668909"/>
                </a:lnTo>
                <a:lnTo>
                  <a:pt x="1953895" y="642874"/>
                </a:lnTo>
                <a:close/>
              </a:path>
              <a:path w="2846704" h="752475">
                <a:moveTo>
                  <a:pt x="1995043" y="366141"/>
                </a:moveTo>
                <a:lnTo>
                  <a:pt x="1983867" y="339852"/>
                </a:lnTo>
                <a:lnTo>
                  <a:pt x="1878838" y="384937"/>
                </a:lnTo>
                <a:lnTo>
                  <a:pt x="1890014" y="411099"/>
                </a:lnTo>
                <a:lnTo>
                  <a:pt x="1995043" y="366141"/>
                </a:lnTo>
                <a:close/>
              </a:path>
              <a:path w="2846704" h="752475">
                <a:moveTo>
                  <a:pt x="2051177" y="213487"/>
                </a:moveTo>
                <a:lnTo>
                  <a:pt x="1954149" y="153035"/>
                </a:lnTo>
                <a:lnTo>
                  <a:pt x="1939036" y="177292"/>
                </a:lnTo>
                <a:lnTo>
                  <a:pt x="2036064" y="237744"/>
                </a:lnTo>
                <a:lnTo>
                  <a:pt x="2051177" y="213487"/>
                </a:lnTo>
                <a:close/>
              </a:path>
              <a:path w="2846704" h="752475">
                <a:moveTo>
                  <a:pt x="2098802" y="43053"/>
                </a:moveTo>
                <a:lnTo>
                  <a:pt x="2003933" y="29972"/>
                </a:lnTo>
                <a:lnTo>
                  <a:pt x="2031149" y="50927"/>
                </a:lnTo>
                <a:lnTo>
                  <a:pt x="1931924" y="84582"/>
                </a:lnTo>
                <a:lnTo>
                  <a:pt x="1941068" y="111633"/>
                </a:lnTo>
                <a:lnTo>
                  <a:pt x="2040280" y="77990"/>
                </a:lnTo>
                <a:lnTo>
                  <a:pt x="2031492" y="111125"/>
                </a:lnTo>
                <a:lnTo>
                  <a:pt x="2094026" y="47879"/>
                </a:lnTo>
                <a:lnTo>
                  <a:pt x="2098802" y="43053"/>
                </a:lnTo>
                <a:close/>
              </a:path>
              <a:path w="2846704" h="752475">
                <a:moveTo>
                  <a:pt x="2135886" y="725932"/>
                </a:moveTo>
                <a:lnTo>
                  <a:pt x="2031873" y="678434"/>
                </a:lnTo>
                <a:lnTo>
                  <a:pt x="2020062" y="704469"/>
                </a:lnTo>
                <a:lnTo>
                  <a:pt x="2123948" y="751967"/>
                </a:lnTo>
                <a:lnTo>
                  <a:pt x="2135886" y="725932"/>
                </a:lnTo>
                <a:close/>
              </a:path>
              <a:path w="2846704" h="752475">
                <a:moveTo>
                  <a:pt x="2220976" y="319151"/>
                </a:moveTo>
                <a:lnTo>
                  <a:pt x="2173643" y="289674"/>
                </a:lnTo>
                <a:lnTo>
                  <a:pt x="2178939" y="287401"/>
                </a:lnTo>
                <a:lnTo>
                  <a:pt x="2167763" y="261112"/>
                </a:lnTo>
                <a:lnTo>
                  <a:pt x="2144090" y="271259"/>
                </a:lnTo>
                <a:lnTo>
                  <a:pt x="2123948" y="258699"/>
                </a:lnTo>
                <a:lnTo>
                  <a:pt x="2108835" y="282956"/>
                </a:lnTo>
                <a:lnTo>
                  <a:pt x="2112086" y="284988"/>
                </a:lnTo>
                <a:lnTo>
                  <a:pt x="2062607" y="306197"/>
                </a:lnTo>
                <a:lnTo>
                  <a:pt x="2073910" y="332359"/>
                </a:lnTo>
                <a:lnTo>
                  <a:pt x="2141601" y="303390"/>
                </a:lnTo>
                <a:lnTo>
                  <a:pt x="2205863" y="343408"/>
                </a:lnTo>
                <a:lnTo>
                  <a:pt x="2220976" y="319151"/>
                </a:lnTo>
                <a:close/>
              </a:path>
              <a:path w="2846704" h="752475">
                <a:moveTo>
                  <a:pt x="2362835" y="208661"/>
                </a:moveTo>
                <a:lnTo>
                  <a:pt x="2351659" y="182499"/>
                </a:lnTo>
                <a:lnTo>
                  <a:pt x="2246503" y="227457"/>
                </a:lnTo>
                <a:lnTo>
                  <a:pt x="2257806" y="253746"/>
                </a:lnTo>
                <a:lnTo>
                  <a:pt x="2362835" y="208661"/>
                </a:lnTo>
                <a:close/>
              </a:path>
              <a:path w="2846704" h="752475">
                <a:moveTo>
                  <a:pt x="2390775" y="424815"/>
                </a:moveTo>
                <a:lnTo>
                  <a:pt x="2293747" y="364363"/>
                </a:lnTo>
                <a:lnTo>
                  <a:pt x="2278634" y="388620"/>
                </a:lnTo>
                <a:lnTo>
                  <a:pt x="2375789" y="449072"/>
                </a:lnTo>
                <a:lnTo>
                  <a:pt x="2390775" y="424815"/>
                </a:lnTo>
                <a:close/>
              </a:path>
              <a:path w="2846704" h="752475">
                <a:moveTo>
                  <a:pt x="2546731" y="129921"/>
                </a:moveTo>
                <a:lnTo>
                  <a:pt x="2535428" y="103759"/>
                </a:lnTo>
                <a:lnTo>
                  <a:pt x="2430399" y="148717"/>
                </a:lnTo>
                <a:lnTo>
                  <a:pt x="2441702" y="175006"/>
                </a:lnTo>
                <a:lnTo>
                  <a:pt x="2546731" y="129921"/>
                </a:lnTo>
                <a:close/>
              </a:path>
              <a:path w="2846704" h="752475">
                <a:moveTo>
                  <a:pt x="2560701" y="530479"/>
                </a:moveTo>
                <a:lnTo>
                  <a:pt x="2463673" y="470027"/>
                </a:lnTo>
                <a:lnTo>
                  <a:pt x="2448560" y="494284"/>
                </a:lnTo>
                <a:lnTo>
                  <a:pt x="2545588" y="554736"/>
                </a:lnTo>
                <a:lnTo>
                  <a:pt x="2560701" y="530479"/>
                </a:lnTo>
                <a:close/>
              </a:path>
              <a:path w="2846704" h="752475">
                <a:moveTo>
                  <a:pt x="2730500" y="636143"/>
                </a:moveTo>
                <a:lnTo>
                  <a:pt x="2633472" y="575691"/>
                </a:lnTo>
                <a:lnTo>
                  <a:pt x="2618359" y="600075"/>
                </a:lnTo>
                <a:lnTo>
                  <a:pt x="2715387" y="660400"/>
                </a:lnTo>
                <a:lnTo>
                  <a:pt x="2730500" y="636143"/>
                </a:lnTo>
                <a:close/>
              </a:path>
              <a:path w="2846704" h="752475">
                <a:moveTo>
                  <a:pt x="2777490" y="15621"/>
                </a:moveTo>
                <a:lnTo>
                  <a:pt x="2681859" y="9918"/>
                </a:lnTo>
                <a:lnTo>
                  <a:pt x="2710662" y="28727"/>
                </a:lnTo>
                <a:lnTo>
                  <a:pt x="2614295" y="69977"/>
                </a:lnTo>
                <a:lnTo>
                  <a:pt x="2625598" y="96266"/>
                </a:lnTo>
                <a:lnTo>
                  <a:pt x="2721889" y="55054"/>
                </a:lnTo>
                <a:lnTo>
                  <a:pt x="2715641" y="88773"/>
                </a:lnTo>
                <a:lnTo>
                  <a:pt x="2769539" y="25019"/>
                </a:lnTo>
                <a:lnTo>
                  <a:pt x="2777490" y="15621"/>
                </a:lnTo>
                <a:close/>
              </a:path>
              <a:path w="2846704" h="752475">
                <a:moveTo>
                  <a:pt x="2846705" y="708406"/>
                </a:moveTo>
                <a:lnTo>
                  <a:pt x="2803271" y="681482"/>
                </a:lnTo>
                <a:lnTo>
                  <a:pt x="2788158" y="705739"/>
                </a:lnTo>
                <a:lnTo>
                  <a:pt x="2831592" y="732663"/>
                </a:lnTo>
                <a:lnTo>
                  <a:pt x="2846705" y="708406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11</a:t>
            </a:fld>
            <a:endParaRPr spc="-19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B867A-86E8-4BDF-5517-0144EE724251}"/>
              </a:ext>
            </a:extLst>
          </p:cNvPr>
          <p:cNvSpPr txBox="1"/>
          <p:nvPr/>
        </p:nvSpPr>
        <p:spPr>
          <a:xfrm>
            <a:off x="928540" y="1619298"/>
            <a:ext cx="32570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spc="-229" dirty="0"/>
              <a:t>Le</a:t>
            </a:r>
            <a:r>
              <a:rPr lang="en-US" sz="2250" spc="-120" dirty="0"/>
              <a:t> </a:t>
            </a:r>
            <a:r>
              <a:rPr lang="en-US" sz="2250" spc="-83" dirty="0"/>
              <a:t>chat</a:t>
            </a:r>
            <a:r>
              <a:rPr lang="en-US" sz="2250" spc="-120" dirty="0"/>
              <a:t>   </a:t>
            </a:r>
            <a:r>
              <a:rPr lang="en-US" sz="2250" spc="-101" dirty="0" err="1"/>
              <a:t>est</a:t>
            </a:r>
            <a:r>
              <a:rPr lang="en-US" sz="2250" spc="-113" dirty="0"/>
              <a:t>  </a:t>
            </a:r>
            <a:r>
              <a:rPr lang="en-US" sz="2250" spc="-109" dirty="0"/>
              <a:t>sur</a:t>
            </a:r>
            <a:r>
              <a:rPr lang="en-US" sz="2250" spc="-105" dirty="0"/>
              <a:t>   </a:t>
            </a:r>
            <a:r>
              <a:rPr lang="en-US" sz="2250" spc="-86" dirty="0"/>
              <a:t>la</a:t>
            </a:r>
            <a:r>
              <a:rPr lang="en-US" sz="2250" spc="-116" dirty="0"/>
              <a:t> </a:t>
            </a:r>
            <a:r>
              <a:rPr lang="en-US" sz="2250" spc="-15" dirty="0"/>
              <a:t>chaise.</a:t>
            </a:r>
            <a:endParaRPr lang="en-US" sz="22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55949"/>
            <a:ext cx="6172200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21933">
              <a:spcBef>
                <a:spcPts val="75"/>
              </a:spcBef>
            </a:pPr>
            <a:r>
              <a:rPr sz="2700" spc="-169" dirty="0"/>
              <a:t>Example:</a:t>
            </a:r>
            <a:r>
              <a:rPr sz="2700" spc="-124" dirty="0"/>
              <a:t> </a:t>
            </a:r>
            <a:r>
              <a:rPr sz="2700" spc="-120" dirty="0"/>
              <a:t>Word</a:t>
            </a:r>
            <a:r>
              <a:rPr sz="2700" spc="-139" dirty="0"/>
              <a:t> </a:t>
            </a:r>
            <a:r>
              <a:rPr sz="2700" spc="-86" dirty="0"/>
              <a:t>Alignment,</a:t>
            </a:r>
            <a:r>
              <a:rPr sz="2700" spc="-131" dirty="0"/>
              <a:t> </a:t>
            </a:r>
            <a:r>
              <a:rPr sz="2700" spc="-203" dirty="0"/>
              <a:t>Phrase</a:t>
            </a:r>
            <a:r>
              <a:rPr sz="2700" spc="-143" dirty="0"/>
              <a:t> </a:t>
            </a:r>
            <a:r>
              <a:rPr sz="2700" spc="-68" dirty="0"/>
              <a:t>Extraction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2220610" y="3623024"/>
            <a:ext cx="2386013" cy="1508284"/>
            <a:chOff x="1436814" y="4830698"/>
            <a:chExt cx="3181350" cy="2011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276" y="4840222"/>
              <a:ext cx="3162300" cy="199186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41577" y="4835461"/>
              <a:ext cx="3171825" cy="2001520"/>
            </a:xfrm>
            <a:custGeom>
              <a:avLst/>
              <a:gdLst/>
              <a:ahLst/>
              <a:cxnLst/>
              <a:rect l="l" t="t" r="r" b="b"/>
              <a:pathLst>
                <a:path w="3171825" h="2001520">
                  <a:moveTo>
                    <a:pt x="0" y="2001393"/>
                  </a:moveTo>
                  <a:lnTo>
                    <a:pt x="3171825" y="2001393"/>
                  </a:lnTo>
                  <a:lnTo>
                    <a:pt x="3171825" y="0"/>
                  </a:lnTo>
                  <a:lnTo>
                    <a:pt x="0" y="0"/>
                  </a:lnTo>
                  <a:lnTo>
                    <a:pt x="0" y="20013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1051094"/>
            <a:ext cx="2914650" cy="25024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2932" y="3543040"/>
            <a:ext cx="1463854" cy="7797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3163" y="1249299"/>
            <a:ext cx="2807249" cy="15510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09222" y="2678621"/>
            <a:ext cx="2038826" cy="25260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spcBef>
                <a:spcPts val="79"/>
              </a:spcBef>
            </a:pPr>
            <a:r>
              <a:rPr sz="788" spc="-19" dirty="0">
                <a:solidFill>
                  <a:srgbClr val="A6A6A6"/>
                </a:solidFill>
                <a:latin typeface="Arial"/>
                <a:cs typeface="Arial"/>
                <a:hlinkClick r:id="rId6"/>
              </a:rPr>
              <a:t>http://www.cis.upenn.edu/~ccb/figures/research</a:t>
            </a:r>
            <a:endParaRPr sz="788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788" spc="-26" dirty="0">
                <a:solidFill>
                  <a:srgbClr val="A6A6A6"/>
                </a:solidFill>
                <a:latin typeface="Arial"/>
                <a:cs typeface="Arial"/>
              </a:rPr>
              <a:t>-</a:t>
            </a:r>
            <a:r>
              <a:rPr sz="788" spc="-8" dirty="0">
                <a:solidFill>
                  <a:srgbClr val="A6A6A6"/>
                </a:solidFill>
                <a:latin typeface="Arial"/>
                <a:cs typeface="Arial"/>
              </a:rPr>
              <a:t>statement/pivoting.jpg</a:t>
            </a:r>
            <a:endParaRPr sz="788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12</a:t>
            </a:fld>
            <a:endParaRPr spc="-19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011" y="572949"/>
            <a:ext cx="8560526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884873">
              <a:spcBef>
                <a:spcPts val="79"/>
              </a:spcBef>
            </a:pPr>
            <a:r>
              <a:rPr spc="-199" dirty="0"/>
              <a:t>Example:</a:t>
            </a:r>
            <a:r>
              <a:rPr spc="-150" dirty="0"/>
              <a:t> </a:t>
            </a:r>
            <a:r>
              <a:rPr spc="-127" dirty="0"/>
              <a:t>Object</a:t>
            </a:r>
            <a:r>
              <a:rPr spc="-143" dirty="0"/>
              <a:t> </a:t>
            </a:r>
            <a:r>
              <a:rPr spc="-135"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655" y="1407383"/>
            <a:ext cx="4732020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spc="-150" dirty="0">
                <a:latin typeface="Arial"/>
                <a:cs typeface="Arial"/>
              </a:rPr>
              <a:t>Data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consists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61" dirty="0">
                <a:latin typeface="Arial"/>
                <a:cs typeface="Arial"/>
              </a:rPr>
              <a:t>images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b="1" i="1" dirty="0">
                <a:latin typeface="TimesNewRomanPS-BoldItalicMT"/>
                <a:cs typeface="TimesNewRomanPS-BoldItalicMT"/>
              </a:rPr>
              <a:t>x</a:t>
            </a:r>
            <a:r>
              <a:rPr sz="2400" b="1" i="1" spc="-38" dirty="0">
                <a:latin typeface="TimesNewRomanPS-BoldItalicMT"/>
                <a:cs typeface="TimesNewRomanPS-BoldItalicMT"/>
              </a:rPr>
              <a:t> </a:t>
            </a:r>
            <a:r>
              <a:rPr sz="2400" spc="-124" dirty="0">
                <a:latin typeface="Arial"/>
                <a:cs typeface="Arial"/>
              </a:rPr>
              <a:t>and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labels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i="1" spc="-19" dirty="0">
                <a:latin typeface="Times New Roman"/>
                <a:cs typeface="Times New Roman"/>
              </a:rPr>
              <a:t>y</a:t>
            </a:r>
            <a:r>
              <a:rPr sz="2400" spc="-19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41064" y="1823085"/>
            <a:ext cx="3457575" cy="2305526"/>
            <a:chOff x="3730752" y="2430779"/>
            <a:chExt cx="4610100" cy="3074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0752" y="2430779"/>
              <a:ext cx="4610100" cy="30739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0376" y="2506979"/>
              <a:ext cx="4507991" cy="29824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13048" y="2527299"/>
              <a:ext cx="4427220" cy="2900680"/>
            </a:xfrm>
            <a:custGeom>
              <a:avLst/>
              <a:gdLst/>
              <a:ahLst/>
              <a:cxnLst/>
              <a:rect l="l" t="t" r="r" b="b"/>
              <a:pathLst>
                <a:path w="4427220" h="2900679">
                  <a:moveTo>
                    <a:pt x="4427220" y="0"/>
                  </a:moveTo>
                  <a:lnTo>
                    <a:pt x="0" y="0"/>
                  </a:lnTo>
                  <a:lnTo>
                    <a:pt x="0" y="806450"/>
                  </a:lnTo>
                  <a:lnTo>
                    <a:pt x="0" y="2627630"/>
                  </a:lnTo>
                  <a:lnTo>
                    <a:pt x="0" y="2900680"/>
                  </a:lnTo>
                  <a:lnTo>
                    <a:pt x="4427220" y="2900680"/>
                  </a:lnTo>
                  <a:lnTo>
                    <a:pt x="4427220" y="2627630"/>
                  </a:lnTo>
                  <a:lnTo>
                    <a:pt x="523875" y="2627630"/>
                  </a:lnTo>
                  <a:lnTo>
                    <a:pt x="523875" y="806450"/>
                  </a:lnTo>
                  <a:lnTo>
                    <a:pt x="4427220" y="806450"/>
                  </a:lnTo>
                  <a:lnTo>
                    <a:pt x="4427220" y="0"/>
                  </a:lnTo>
                  <a:close/>
                </a:path>
              </a:pathLst>
            </a:custGeom>
            <a:solidFill>
              <a:srgbClr val="EDEBE0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00485" y="4154881"/>
            <a:ext cx="55387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leopard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92177" y="4179379"/>
            <a:ext cx="267653" cy="272415"/>
          </a:xfrm>
          <a:custGeom>
            <a:avLst/>
            <a:gdLst/>
            <a:ahLst/>
            <a:cxnLst/>
            <a:rect l="l" t="t" r="r" b="b"/>
            <a:pathLst>
              <a:path w="356870" h="363220">
                <a:moveTo>
                  <a:pt x="0" y="181356"/>
                </a:moveTo>
                <a:lnTo>
                  <a:pt x="6372" y="133142"/>
                </a:lnTo>
                <a:lnTo>
                  <a:pt x="24355" y="89820"/>
                </a:lnTo>
                <a:lnTo>
                  <a:pt x="52244" y="53116"/>
                </a:lnTo>
                <a:lnTo>
                  <a:pt x="88335" y="24759"/>
                </a:lnTo>
                <a:lnTo>
                  <a:pt x="130924" y="6477"/>
                </a:lnTo>
                <a:lnTo>
                  <a:pt x="178307" y="0"/>
                </a:lnTo>
                <a:lnTo>
                  <a:pt x="225691" y="6477"/>
                </a:lnTo>
                <a:lnTo>
                  <a:pt x="268280" y="24759"/>
                </a:lnTo>
                <a:lnTo>
                  <a:pt x="304371" y="53116"/>
                </a:lnTo>
                <a:lnTo>
                  <a:pt x="332260" y="89820"/>
                </a:lnTo>
                <a:lnTo>
                  <a:pt x="350243" y="133142"/>
                </a:lnTo>
                <a:lnTo>
                  <a:pt x="356615" y="181356"/>
                </a:lnTo>
                <a:lnTo>
                  <a:pt x="350243" y="229569"/>
                </a:lnTo>
                <a:lnTo>
                  <a:pt x="332260" y="272891"/>
                </a:lnTo>
                <a:lnTo>
                  <a:pt x="304371" y="309595"/>
                </a:lnTo>
                <a:lnTo>
                  <a:pt x="268280" y="337952"/>
                </a:lnTo>
                <a:lnTo>
                  <a:pt x="225691" y="356234"/>
                </a:lnTo>
                <a:lnTo>
                  <a:pt x="178307" y="362712"/>
                </a:lnTo>
                <a:lnTo>
                  <a:pt x="130924" y="356234"/>
                </a:lnTo>
                <a:lnTo>
                  <a:pt x="88335" y="337952"/>
                </a:lnTo>
                <a:lnTo>
                  <a:pt x="52244" y="309595"/>
                </a:lnTo>
                <a:lnTo>
                  <a:pt x="24355" y="272891"/>
                </a:lnTo>
                <a:lnTo>
                  <a:pt x="6372" y="229569"/>
                </a:lnTo>
                <a:lnTo>
                  <a:pt x="0" y="1813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6083808" y="4233977"/>
            <a:ext cx="82867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i="1" dirty="0">
                <a:latin typeface="Times New Roman"/>
                <a:cs typeface="Times New Roman"/>
              </a:rPr>
              <a:t>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13</a:t>
            </a:fld>
            <a:endParaRPr spc="-19" dirty="0"/>
          </a:p>
        </p:txBody>
      </p:sp>
      <p:sp>
        <p:nvSpPr>
          <p:cNvPr id="12" name="object 12"/>
          <p:cNvSpPr txBox="1"/>
          <p:nvPr/>
        </p:nvSpPr>
        <p:spPr>
          <a:xfrm>
            <a:off x="1202055" y="4983328"/>
            <a:ext cx="1338739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60" dirty="0">
                <a:solidFill>
                  <a:srgbClr val="BEBEBE"/>
                </a:solidFill>
                <a:latin typeface="Arial"/>
                <a:cs typeface="Arial"/>
              </a:rPr>
              <a:t>Slide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courtesy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Matt</a:t>
            </a:r>
            <a:r>
              <a:rPr sz="900" spc="-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Gormley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328" y="483578"/>
            <a:ext cx="76581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884873">
              <a:spcBef>
                <a:spcPts val="79"/>
              </a:spcBef>
            </a:pPr>
            <a:r>
              <a:rPr spc="-199" dirty="0"/>
              <a:t>Example:</a:t>
            </a:r>
            <a:r>
              <a:rPr spc="-150" dirty="0"/>
              <a:t> </a:t>
            </a:r>
            <a:r>
              <a:rPr spc="-127" dirty="0"/>
              <a:t>Object</a:t>
            </a:r>
            <a:r>
              <a:rPr spc="-143" dirty="0"/>
              <a:t> </a:t>
            </a:r>
            <a:r>
              <a:rPr spc="-135"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5" y="971377"/>
            <a:ext cx="6275342" cy="94400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9525">
              <a:spcBef>
                <a:spcPts val="581"/>
              </a:spcBef>
            </a:pPr>
            <a:r>
              <a:rPr sz="2400" spc="-150" dirty="0">
                <a:latin typeface="Arial"/>
                <a:cs typeface="Arial"/>
              </a:rPr>
              <a:t>Data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consists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61" dirty="0">
                <a:latin typeface="Arial"/>
                <a:cs typeface="Arial"/>
              </a:rPr>
              <a:t>images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b="1" i="1" dirty="0">
                <a:latin typeface="TimesNewRomanPS-BoldItalicMT"/>
                <a:cs typeface="TimesNewRomanPS-BoldItalicMT"/>
              </a:rPr>
              <a:t>x</a:t>
            </a:r>
            <a:r>
              <a:rPr sz="2400" b="1" i="1" spc="-38" dirty="0">
                <a:latin typeface="TimesNewRomanPS-BoldItalicMT"/>
                <a:cs typeface="TimesNewRomanPS-BoldItalicMT"/>
              </a:rPr>
              <a:t> </a:t>
            </a:r>
            <a:r>
              <a:rPr sz="2400" spc="-124" dirty="0">
                <a:latin typeface="Arial"/>
                <a:cs typeface="Arial"/>
              </a:rPr>
              <a:t>and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labels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i="1" spc="-19" dirty="0">
                <a:latin typeface="Times New Roman"/>
                <a:cs typeface="Times New Roman"/>
              </a:rPr>
              <a:t>y</a:t>
            </a:r>
            <a:r>
              <a:rPr sz="2400" spc="-19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4295">
              <a:spcBef>
                <a:spcPts val="319"/>
              </a:spcBef>
            </a:pPr>
            <a:r>
              <a:rPr sz="1500" spc="-101" dirty="0">
                <a:latin typeface="Arial"/>
                <a:cs typeface="Arial"/>
              </a:rPr>
              <a:t>Preprocess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data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into</a:t>
            </a:r>
            <a:endParaRPr sz="1500" dirty="0">
              <a:latin typeface="Arial"/>
              <a:cs typeface="Arial"/>
            </a:endParaRPr>
          </a:p>
          <a:p>
            <a:pPr marL="74295"/>
            <a:r>
              <a:rPr sz="1500" spc="-8" dirty="0">
                <a:latin typeface="Arial"/>
                <a:cs typeface="Arial"/>
              </a:rPr>
              <a:t>“patches”</a:t>
            </a:r>
            <a:endParaRPr sz="15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02024" y="1882371"/>
            <a:ext cx="3524250" cy="2305526"/>
            <a:chOff x="3730752" y="2430779"/>
            <a:chExt cx="4699000" cy="3074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0752" y="2430779"/>
              <a:ext cx="4610100" cy="30739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260" y="4320527"/>
              <a:ext cx="775703" cy="9890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08678" y="4339844"/>
              <a:ext cx="695325" cy="909319"/>
            </a:xfrm>
            <a:custGeom>
              <a:avLst/>
              <a:gdLst/>
              <a:ahLst/>
              <a:cxnLst/>
              <a:rect l="l" t="t" r="r" b="b"/>
              <a:pathLst>
                <a:path w="695325" h="909320">
                  <a:moveTo>
                    <a:pt x="433324" y="0"/>
                  </a:moveTo>
                  <a:lnTo>
                    <a:pt x="0" y="760094"/>
                  </a:lnTo>
                  <a:lnTo>
                    <a:pt x="261493" y="909192"/>
                  </a:lnTo>
                  <a:lnTo>
                    <a:pt x="694817" y="14909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7004" y="4317491"/>
              <a:ext cx="519658" cy="9921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90057" y="4336922"/>
              <a:ext cx="438784" cy="912494"/>
            </a:xfrm>
            <a:custGeom>
              <a:avLst/>
              <a:gdLst/>
              <a:ahLst/>
              <a:cxnLst/>
              <a:rect l="l" t="t" r="r" b="b"/>
              <a:pathLst>
                <a:path w="438785" h="912495">
                  <a:moveTo>
                    <a:pt x="297052" y="0"/>
                  </a:moveTo>
                  <a:lnTo>
                    <a:pt x="0" y="48640"/>
                  </a:lnTo>
                  <a:lnTo>
                    <a:pt x="141223" y="912113"/>
                  </a:lnTo>
                  <a:lnTo>
                    <a:pt x="438276" y="863472"/>
                  </a:lnTo>
                  <a:lnTo>
                    <a:pt x="297052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9316" y="4227550"/>
              <a:ext cx="780300" cy="98757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61861" y="4246879"/>
              <a:ext cx="699770" cy="908050"/>
            </a:xfrm>
            <a:custGeom>
              <a:avLst/>
              <a:gdLst/>
              <a:ahLst/>
              <a:cxnLst/>
              <a:rect l="l" t="t" r="r" b="b"/>
              <a:pathLst>
                <a:path w="699770" h="908050">
                  <a:moveTo>
                    <a:pt x="260350" y="0"/>
                  </a:moveTo>
                  <a:lnTo>
                    <a:pt x="0" y="151130"/>
                  </a:lnTo>
                  <a:lnTo>
                    <a:pt x="439166" y="907796"/>
                  </a:lnTo>
                  <a:lnTo>
                    <a:pt x="699516" y="756666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2716" y="4081284"/>
              <a:ext cx="920483" cy="9037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95261" y="4100956"/>
              <a:ext cx="840105" cy="822960"/>
            </a:xfrm>
            <a:custGeom>
              <a:avLst/>
              <a:gdLst/>
              <a:ahLst/>
              <a:cxnLst/>
              <a:rect l="l" t="t" r="r" b="b"/>
              <a:pathLst>
                <a:path w="840104" h="822960">
                  <a:moveTo>
                    <a:pt x="208280" y="0"/>
                  </a:moveTo>
                  <a:lnTo>
                    <a:pt x="0" y="217297"/>
                  </a:lnTo>
                  <a:lnTo>
                    <a:pt x="631825" y="822579"/>
                  </a:lnTo>
                  <a:lnTo>
                    <a:pt x="840105" y="605155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2464" y="3605796"/>
              <a:ext cx="906792" cy="11780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65136" y="3625976"/>
              <a:ext cx="826135" cy="1097915"/>
            </a:xfrm>
            <a:custGeom>
              <a:avLst/>
              <a:gdLst/>
              <a:ahLst/>
              <a:cxnLst/>
              <a:rect l="l" t="t" r="r" b="b"/>
              <a:pathLst>
                <a:path w="826134" h="1097914">
                  <a:moveTo>
                    <a:pt x="159258" y="0"/>
                  </a:moveTo>
                  <a:lnTo>
                    <a:pt x="0" y="107187"/>
                  </a:lnTo>
                  <a:lnTo>
                    <a:pt x="666877" y="1097407"/>
                  </a:lnTo>
                  <a:lnTo>
                    <a:pt x="826135" y="990219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9BBA58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9224" y="3371062"/>
              <a:ext cx="801611" cy="88699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01515" y="3390518"/>
              <a:ext cx="721360" cy="806450"/>
            </a:xfrm>
            <a:custGeom>
              <a:avLst/>
              <a:gdLst/>
              <a:ahLst/>
              <a:cxnLst/>
              <a:rect l="l" t="t" r="r" b="b"/>
              <a:pathLst>
                <a:path w="721360" h="806450">
                  <a:moveTo>
                    <a:pt x="678307" y="0"/>
                  </a:moveTo>
                  <a:lnTo>
                    <a:pt x="0" y="37845"/>
                  </a:lnTo>
                  <a:lnTo>
                    <a:pt x="42799" y="805941"/>
                  </a:lnTo>
                  <a:lnTo>
                    <a:pt x="721106" y="768095"/>
                  </a:lnTo>
                  <a:lnTo>
                    <a:pt x="678307" y="0"/>
                  </a:lnTo>
                  <a:close/>
                </a:path>
              </a:pathLst>
            </a:custGeom>
            <a:solidFill>
              <a:srgbClr val="C0504D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8844" y="3313163"/>
              <a:ext cx="2206752" cy="11445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271389" y="3332987"/>
              <a:ext cx="2126615" cy="1063625"/>
            </a:xfrm>
            <a:custGeom>
              <a:avLst/>
              <a:gdLst/>
              <a:ahLst/>
              <a:cxnLst/>
              <a:rect l="l" t="t" r="r" b="b"/>
              <a:pathLst>
                <a:path w="2126615" h="1063625">
                  <a:moveTo>
                    <a:pt x="2073402" y="0"/>
                  </a:moveTo>
                  <a:lnTo>
                    <a:pt x="0" y="115570"/>
                  </a:lnTo>
                  <a:lnTo>
                    <a:pt x="52832" y="1063625"/>
                  </a:lnTo>
                  <a:lnTo>
                    <a:pt x="2126234" y="948182"/>
                  </a:lnTo>
                  <a:lnTo>
                    <a:pt x="2073402" y="0"/>
                  </a:lnTo>
                  <a:close/>
                </a:path>
              </a:pathLst>
            </a:custGeom>
            <a:solidFill>
              <a:srgbClr val="8063A1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0376" y="2506979"/>
              <a:ext cx="4507991" cy="29824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13048" y="2527299"/>
              <a:ext cx="4427220" cy="2900680"/>
            </a:xfrm>
            <a:custGeom>
              <a:avLst/>
              <a:gdLst/>
              <a:ahLst/>
              <a:cxnLst/>
              <a:rect l="l" t="t" r="r" b="b"/>
              <a:pathLst>
                <a:path w="4427220" h="2900679">
                  <a:moveTo>
                    <a:pt x="4427220" y="0"/>
                  </a:moveTo>
                  <a:lnTo>
                    <a:pt x="0" y="0"/>
                  </a:lnTo>
                  <a:lnTo>
                    <a:pt x="0" y="806450"/>
                  </a:lnTo>
                  <a:lnTo>
                    <a:pt x="0" y="2627630"/>
                  </a:lnTo>
                  <a:lnTo>
                    <a:pt x="0" y="2900680"/>
                  </a:lnTo>
                  <a:lnTo>
                    <a:pt x="4427220" y="2900680"/>
                  </a:lnTo>
                  <a:lnTo>
                    <a:pt x="4427220" y="2627630"/>
                  </a:lnTo>
                  <a:lnTo>
                    <a:pt x="523875" y="2627630"/>
                  </a:lnTo>
                  <a:lnTo>
                    <a:pt x="523875" y="806450"/>
                  </a:lnTo>
                  <a:lnTo>
                    <a:pt x="4427220" y="806450"/>
                  </a:lnTo>
                  <a:lnTo>
                    <a:pt x="4427220" y="0"/>
                  </a:lnTo>
                  <a:close/>
                </a:path>
              </a:pathLst>
            </a:custGeom>
            <a:solidFill>
              <a:srgbClr val="EDEBE0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00485" y="4154881"/>
            <a:ext cx="55387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leopard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92177" y="4179379"/>
            <a:ext cx="267653" cy="272415"/>
          </a:xfrm>
          <a:custGeom>
            <a:avLst/>
            <a:gdLst/>
            <a:ahLst/>
            <a:cxnLst/>
            <a:rect l="l" t="t" r="r" b="b"/>
            <a:pathLst>
              <a:path w="356870" h="363220">
                <a:moveTo>
                  <a:pt x="0" y="181356"/>
                </a:moveTo>
                <a:lnTo>
                  <a:pt x="6372" y="133142"/>
                </a:lnTo>
                <a:lnTo>
                  <a:pt x="24355" y="89820"/>
                </a:lnTo>
                <a:lnTo>
                  <a:pt x="52244" y="53116"/>
                </a:lnTo>
                <a:lnTo>
                  <a:pt x="88335" y="24759"/>
                </a:lnTo>
                <a:lnTo>
                  <a:pt x="130924" y="6477"/>
                </a:lnTo>
                <a:lnTo>
                  <a:pt x="178307" y="0"/>
                </a:lnTo>
                <a:lnTo>
                  <a:pt x="225691" y="6477"/>
                </a:lnTo>
                <a:lnTo>
                  <a:pt x="268280" y="24759"/>
                </a:lnTo>
                <a:lnTo>
                  <a:pt x="304371" y="53116"/>
                </a:lnTo>
                <a:lnTo>
                  <a:pt x="332260" y="89820"/>
                </a:lnTo>
                <a:lnTo>
                  <a:pt x="350243" y="133142"/>
                </a:lnTo>
                <a:lnTo>
                  <a:pt x="356615" y="181356"/>
                </a:lnTo>
                <a:lnTo>
                  <a:pt x="350243" y="229569"/>
                </a:lnTo>
                <a:lnTo>
                  <a:pt x="332260" y="272891"/>
                </a:lnTo>
                <a:lnTo>
                  <a:pt x="304371" y="309595"/>
                </a:lnTo>
                <a:lnTo>
                  <a:pt x="268280" y="337952"/>
                </a:lnTo>
                <a:lnTo>
                  <a:pt x="225691" y="356234"/>
                </a:lnTo>
                <a:lnTo>
                  <a:pt x="178307" y="362712"/>
                </a:lnTo>
                <a:lnTo>
                  <a:pt x="130924" y="356234"/>
                </a:lnTo>
                <a:lnTo>
                  <a:pt x="88335" y="337952"/>
                </a:lnTo>
                <a:lnTo>
                  <a:pt x="52244" y="309595"/>
                </a:lnTo>
                <a:lnTo>
                  <a:pt x="24355" y="272891"/>
                </a:lnTo>
                <a:lnTo>
                  <a:pt x="6372" y="229569"/>
                </a:lnTo>
                <a:lnTo>
                  <a:pt x="0" y="1813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6083808" y="4233977"/>
            <a:ext cx="82867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i="1" dirty="0">
                <a:latin typeface="Times New Roman"/>
                <a:cs typeface="Times New Roman"/>
              </a:rPr>
              <a:t>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14</a:t>
            </a:fld>
            <a:endParaRPr spc="-19" dirty="0"/>
          </a:p>
        </p:txBody>
      </p:sp>
      <p:sp>
        <p:nvSpPr>
          <p:cNvPr id="26" name="object 26"/>
          <p:cNvSpPr txBox="1"/>
          <p:nvPr/>
        </p:nvSpPr>
        <p:spPr>
          <a:xfrm>
            <a:off x="1202055" y="4983328"/>
            <a:ext cx="1338739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60" dirty="0">
                <a:solidFill>
                  <a:srgbClr val="BEBEBE"/>
                </a:solidFill>
                <a:latin typeface="Arial"/>
                <a:cs typeface="Arial"/>
              </a:rPr>
              <a:t>Slide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courtesy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Matt</a:t>
            </a:r>
            <a:r>
              <a:rPr sz="900" spc="-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Gormley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687" y="424904"/>
            <a:ext cx="864761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884873">
              <a:spcBef>
                <a:spcPts val="79"/>
              </a:spcBef>
            </a:pPr>
            <a:r>
              <a:rPr spc="-199" dirty="0"/>
              <a:t>Example:</a:t>
            </a:r>
            <a:r>
              <a:rPr spc="-150" dirty="0"/>
              <a:t> </a:t>
            </a:r>
            <a:r>
              <a:rPr spc="-127" dirty="0"/>
              <a:t>Object</a:t>
            </a:r>
            <a:r>
              <a:rPr spc="-143" dirty="0"/>
              <a:t> </a:t>
            </a:r>
            <a:r>
              <a:rPr spc="-135"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5" y="1007925"/>
            <a:ext cx="4732020" cy="855683"/>
          </a:xfrm>
          <a:prstGeom prst="rect">
            <a:avLst/>
          </a:prstGeom>
        </p:spPr>
        <p:txBody>
          <a:bodyPr vert="horz" wrap="square" lIns="0" tIns="37148" rIns="0" bIns="0" rtlCol="0">
            <a:spAutoFit/>
          </a:bodyPr>
          <a:lstStyle/>
          <a:p>
            <a:pPr marL="9525">
              <a:spcBef>
                <a:spcPts val="293"/>
              </a:spcBef>
            </a:pPr>
            <a:r>
              <a:rPr sz="2400" spc="-150" dirty="0">
                <a:latin typeface="Arial"/>
                <a:cs typeface="Arial"/>
              </a:rPr>
              <a:t>Data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consists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61" dirty="0">
                <a:latin typeface="Arial"/>
                <a:cs typeface="Arial"/>
              </a:rPr>
              <a:t>images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b="1" i="1" dirty="0">
                <a:latin typeface="TimesNewRomanPS-BoldItalicMT"/>
                <a:cs typeface="TimesNewRomanPS-BoldItalicMT"/>
              </a:rPr>
              <a:t>x</a:t>
            </a:r>
            <a:r>
              <a:rPr sz="2400" b="1" i="1" spc="-38" dirty="0">
                <a:latin typeface="TimesNewRomanPS-BoldItalicMT"/>
                <a:cs typeface="TimesNewRomanPS-BoldItalicMT"/>
              </a:rPr>
              <a:t> </a:t>
            </a:r>
            <a:r>
              <a:rPr sz="2400" spc="-124" dirty="0">
                <a:latin typeface="Arial"/>
                <a:cs typeface="Arial"/>
              </a:rPr>
              <a:t>and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labels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i="1" spc="-19" dirty="0">
                <a:latin typeface="Times New Roman"/>
                <a:cs typeface="Times New Roman"/>
              </a:rPr>
              <a:t>y</a:t>
            </a:r>
            <a:r>
              <a:rPr sz="2400" spc="-19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4295">
              <a:lnSpc>
                <a:spcPts val="1710"/>
              </a:lnSpc>
              <a:spcBef>
                <a:spcPts val="139"/>
              </a:spcBef>
            </a:pPr>
            <a:r>
              <a:rPr sz="1500" spc="-101" dirty="0">
                <a:latin typeface="Arial"/>
                <a:cs typeface="Arial"/>
              </a:rPr>
              <a:t>Preprocess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data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into</a:t>
            </a:r>
            <a:endParaRPr sz="1500">
              <a:latin typeface="Arial"/>
              <a:cs typeface="Arial"/>
            </a:endParaRPr>
          </a:p>
          <a:p>
            <a:pPr marL="74295">
              <a:lnSpc>
                <a:spcPts val="1710"/>
              </a:lnSpc>
            </a:pPr>
            <a:r>
              <a:rPr sz="1500" spc="-8" dirty="0">
                <a:latin typeface="Arial"/>
                <a:cs typeface="Arial"/>
              </a:rPr>
              <a:t>“patches”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9878" y="2128837"/>
            <a:ext cx="1928336" cy="864179"/>
          </a:xfrm>
          <a:prstGeom prst="rect">
            <a:avLst/>
          </a:prstGeom>
        </p:spPr>
        <p:txBody>
          <a:bodyPr vert="horz" wrap="square" lIns="0" tIns="32861" rIns="0" bIns="0" rtlCol="0">
            <a:spAutoFit/>
          </a:bodyPr>
          <a:lstStyle/>
          <a:p>
            <a:pPr marL="9525" marR="3810">
              <a:lnSpc>
                <a:spcPct val="89800"/>
              </a:lnSpc>
              <a:spcBef>
                <a:spcPts val="259"/>
              </a:spcBef>
            </a:pPr>
            <a:r>
              <a:rPr sz="1500" spc="-83" dirty="0">
                <a:latin typeface="Arial"/>
                <a:cs typeface="Arial"/>
              </a:rPr>
              <a:t>Posit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124" dirty="0">
                <a:latin typeface="Arial"/>
                <a:cs typeface="Arial"/>
              </a:rPr>
              <a:t>a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latent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labeling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b="1" i="1" spc="-38" dirty="0">
                <a:latin typeface="TimesNewRomanPS-BoldItalicMT"/>
                <a:cs typeface="TimesNewRomanPS-BoldItalicMT"/>
              </a:rPr>
              <a:t>z </a:t>
            </a:r>
            <a:r>
              <a:rPr sz="1500" spc="-68" dirty="0">
                <a:latin typeface="Arial"/>
                <a:cs typeface="Arial"/>
              </a:rPr>
              <a:t>describing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the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object’s </a:t>
            </a:r>
            <a:r>
              <a:rPr sz="1500" spc="-56" dirty="0">
                <a:latin typeface="Arial"/>
                <a:cs typeface="Arial"/>
              </a:rPr>
              <a:t>parts </a:t>
            </a:r>
            <a:r>
              <a:rPr sz="1500" spc="-68" dirty="0">
                <a:latin typeface="Arial"/>
                <a:cs typeface="Arial"/>
              </a:rPr>
              <a:t>(e.g.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head,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leg,</a:t>
            </a:r>
            <a:r>
              <a:rPr sz="1500" spc="-53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tail, </a:t>
            </a:r>
            <a:r>
              <a:rPr sz="1500" spc="-49" dirty="0">
                <a:latin typeface="Arial"/>
                <a:cs typeface="Arial"/>
              </a:rPr>
              <a:t>torso,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grass)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41064" y="1823085"/>
            <a:ext cx="3524250" cy="2305526"/>
            <a:chOff x="3730752" y="2430779"/>
            <a:chExt cx="4699000" cy="30740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0752" y="2430779"/>
              <a:ext cx="4610100" cy="30739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260" y="4320527"/>
              <a:ext cx="775703" cy="9890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08678" y="4339844"/>
              <a:ext cx="695325" cy="909319"/>
            </a:xfrm>
            <a:custGeom>
              <a:avLst/>
              <a:gdLst/>
              <a:ahLst/>
              <a:cxnLst/>
              <a:rect l="l" t="t" r="r" b="b"/>
              <a:pathLst>
                <a:path w="695325" h="909320">
                  <a:moveTo>
                    <a:pt x="433324" y="0"/>
                  </a:moveTo>
                  <a:lnTo>
                    <a:pt x="0" y="760094"/>
                  </a:lnTo>
                  <a:lnTo>
                    <a:pt x="261493" y="909192"/>
                  </a:lnTo>
                  <a:lnTo>
                    <a:pt x="694817" y="14909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7004" y="4317491"/>
              <a:ext cx="519658" cy="9921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90057" y="4336922"/>
              <a:ext cx="438784" cy="912494"/>
            </a:xfrm>
            <a:custGeom>
              <a:avLst/>
              <a:gdLst/>
              <a:ahLst/>
              <a:cxnLst/>
              <a:rect l="l" t="t" r="r" b="b"/>
              <a:pathLst>
                <a:path w="438785" h="912495">
                  <a:moveTo>
                    <a:pt x="297052" y="0"/>
                  </a:moveTo>
                  <a:lnTo>
                    <a:pt x="0" y="48640"/>
                  </a:lnTo>
                  <a:lnTo>
                    <a:pt x="141223" y="912113"/>
                  </a:lnTo>
                  <a:lnTo>
                    <a:pt x="438276" y="863472"/>
                  </a:lnTo>
                  <a:lnTo>
                    <a:pt x="297052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9316" y="4227550"/>
              <a:ext cx="780300" cy="98757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61861" y="4246879"/>
              <a:ext cx="699770" cy="908050"/>
            </a:xfrm>
            <a:custGeom>
              <a:avLst/>
              <a:gdLst/>
              <a:ahLst/>
              <a:cxnLst/>
              <a:rect l="l" t="t" r="r" b="b"/>
              <a:pathLst>
                <a:path w="699770" h="908050">
                  <a:moveTo>
                    <a:pt x="260350" y="0"/>
                  </a:moveTo>
                  <a:lnTo>
                    <a:pt x="0" y="151130"/>
                  </a:lnTo>
                  <a:lnTo>
                    <a:pt x="439166" y="907796"/>
                  </a:lnTo>
                  <a:lnTo>
                    <a:pt x="699516" y="756666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2716" y="4081284"/>
              <a:ext cx="920483" cy="9037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95261" y="4100956"/>
              <a:ext cx="840105" cy="822960"/>
            </a:xfrm>
            <a:custGeom>
              <a:avLst/>
              <a:gdLst/>
              <a:ahLst/>
              <a:cxnLst/>
              <a:rect l="l" t="t" r="r" b="b"/>
              <a:pathLst>
                <a:path w="840104" h="822960">
                  <a:moveTo>
                    <a:pt x="208280" y="0"/>
                  </a:moveTo>
                  <a:lnTo>
                    <a:pt x="0" y="217297"/>
                  </a:lnTo>
                  <a:lnTo>
                    <a:pt x="631825" y="822579"/>
                  </a:lnTo>
                  <a:lnTo>
                    <a:pt x="840105" y="605155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2464" y="3605796"/>
              <a:ext cx="906792" cy="11780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65136" y="3625976"/>
              <a:ext cx="826135" cy="1097915"/>
            </a:xfrm>
            <a:custGeom>
              <a:avLst/>
              <a:gdLst/>
              <a:ahLst/>
              <a:cxnLst/>
              <a:rect l="l" t="t" r="r" b="b"/>
              <a:pathLst>
                <a:path w="826134" h="1097914">
                  <a:moveTo>
                    <a:pt x="159258" y="0"/>
                  </a:moveTo>
                  <a:lnTo>
                    <a:pt x="0" y="107187"/>
                  </a:lnTo>
                  <a:lnTo>
                    <a:pt x="666877" y="1097407"/>
                  </a:lnTo>
                  <a:lnTo>
                    <a:pt x="826135" y="990219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9BBA58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9224" y="3371062"/>
              <a:ext cx="801611" cy="88699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01515" y="3390518"/>
              <a:ext cx="721360" cy="806450"/>
            </a:xfrm>
            <a:custGeom>
              <a:avLst/>
              <a:gdLst/>
              <a:ahLst/>
              <a:cxnLst/>
              <a:rect l="l" t="t" r="r" b="b"/>
              <a:pathLst>
                <a:path w="721360" h="806450">
                  <a:moveTo>
                    <a:pt x="678307" y="0"/>
                  </a:moveTo>
                  <a:lnTo>
                    <a:pt x="0" y="37845"/>
                  </a:lnTo>
                  <a:lnTo>
                    <a:pt x="42799" y="805941"/>
                  </a:lnTo>
                  <a:lnTo>
                    <a:pt x="721106" y="768095"/>
                  </a:lnTo>
                  <a:lnTo>
                    <a:pt x="678307" y="0"/>
                  </a:lnTo>
                  <a:close/>
                </a:path>
              </a:pathLst>
            </a:custGeom>
            <a:solidFill>
              <a:srgbClr val="C0504D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8844" y="3313163"/>
              <a:ext cx="2206752" cy="11445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271389" y="3332987"/>
              <a:ext cx="2126615" cy="1063625"/>
            </a:xfrm>
            <a:custGeom>
              <a:avLst/>
              <a:gdLst/>
              <a:ahLst/>
              <a:cxnLst/>
              <a:rect l="l" t="t" r="r" b="b"/>
              <a:pathLst>
                <a:path w="2126615" h="1063625">
                  <a:moveTo>
                    <a:pt x="2073402" y="0"/>
                  </a:moveTo>
                  <a:lnTo>
                    <a:pt x="0" y="115570"/>
                  </a:lnTo>
                  <a:lnTo>
                    <a:pt x="52832" y="1063625"/>
                  </a:lnTo>
                  <a:lnTo>
                    <a:pt x="2126234" y="948182"/>
                  </a:lnTo>
                  <a:lnTo>
                    <a:pt x="2073402" y="0"/>
                  </a:lnTo>
                  <a:close/>
                </a:path>
              </a:pathLst>
            </a:custGeom>
            <a:solidFill>
              <a:srgbClr val="8063A1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0376" y="2506979"/>
              <a:ext cx="4507991" cy="29824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13048" y="2527299"/>
              <a:ext cx="4427220" cy="2900680"/>
            </a:xfrm>
            <a:custGeom>
              <a:avLst/>
              <a:gdLst/>
              <a:ahLst/>
              <a:cxnLst/>
              <a:rect l="l" t="t" r="r" b="b"/>
              <a:pathLst>
                <a:path w="4427220" h="2900679">
                  <a:moveTo>
                    <a:pt x="4427220" y="0"/>
                  </a:moveTo>
                  <a:lnTo>
                    <a:pt x="0" y="0"/>
                  </a:lnTo>
                  <a:lnTo>
                    <a:pt x="0" y="806450"/>
                  </a:lnTo>
                  <a:lnTo>
                    <a:pt x="0" y="2627630"/>
                  </a:lnTo>
                  <a:lnTo>
                    <a:pt x="0" y="2900680"/>
                  </a:lnTo>
                  <a:lnTo>
                    <a:pt x="4427220" y="2900680"/>
                  </a:lnTo>
                  <a:lnTo>
                    <a:pt x="4427220" y="2627630"/>
                  </a:lnTo>
                  <a:lnTo>
                    <a:pt x="523875" y="2627630"/>
                  </a:lnTo>
                  <a:lnTo>
                    <a:pt x="523875" y="806450"/>
                  </a:lnTo>
                  <a:lnTo>
                    <a:pt x="4427220" y="806450"/>
                  </a:lnTo>
                  <a:lnTo>
                    <a:pt x="4427220" y="0"/>
                  </a:lnTo>
                  <a:close/>
                </a:path>
              </a:pathLst>
            </a:custGeom>
            <a:solidFill>
              <a:srgbClr val="EDEBE0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405921" y="4932101"/>
              <a:ext cx="359410" cy="361315"/>
            </a:xfrm>
            <a:custGeom>
              <a:avLst/>
              <a:gdLst/>
              <a:ahLst/>
              <a:cxnLst/>
              <a:rect l="l" t="t" r="r" b="b"/>
              <a:pathLst>
                <a:path w="359410" h="361314">
                  <a:moveTo>
                    <a:pt x="178082" y="0"/>
                  </a:moveTo>
                  <a:lnTo>
                    <a:pt x="132582" y="6706"/>
                  </a:lnTo>
                  <a:lnTo>
                    <a:pt x="90151" y="24736"/>
                  </a:lnTo>
                  <a:lnTo>
                    <a:pt x="53124" y="53435"/>
                  </a:lnTo>
                  <a:lnTo>
                    <a:pt x="23838" y="92145"/>
                  </a:lnTo>
                  <a:lnTo>
                    <a:pt x="5634" y="137124"/>
                  </a:lnTo>
                  <a:lnTo>
                    <a:pt x="0" y="183627"/>
                  </a:lnTo>
                  <a:lnTo>
                    <a:pt x="6296" y="229305"/>
                  </a:lnTo>
                  <a:lnTo>
                    <a:pt x="23885" y="271808"/>
                  </a:lnTo>
                  <a:lnTo>
                    <a:pt x="52128" y="308786"/>
                  </a:lnTo>
                  <a:lnTo>
                    <a:pt x="90386" y="337890"/>
                  </a:lnTo>
                  <a:lnTo>
                    <a:pt x="134974" y="355801"/>
                  </a:lnTo>
                  <a:lnTo>
                    <a:pt x="181196" y="361075"/>
                  </a:lnTo>
                  <a:lnTo>
                    <a:pt x="226704" y="354368"/>
                  </a:lnTo>
                  <a:lnTo>
                    <a:pt x="269155" y="336338"/>
                  </a:lnTo>
                  <a:lnTo>
                    <a:pt x="306201" y="307639"/>
                  </a:lnTo>
                  <a:lnTo>
                    <a:pt x="335496" y="268929"/>
                  </a:lnTo>
                  <a:lnTo>
                    <a:pt x="353647" y="223959"/>
                  </a:lnTo>
                  <a:lnTo>
                    <a:pt x="359250" y="177475"/>
                  </a:lnTo>
                  <a:lnTo>
                    <a:pt x="352942" y="131817"/>
                  </a:lnTo>
                  <a:lnTo>
                    <a:pt x="335364" y="89323"/>
                  </a:lnTo>
                  <a:lnTo>
                    <a:pt x="307153" y="52332"/>
                  </a:lnTo>
                  <a:lnTo>
                    <a:pt x="268948" y="23184"/>
                  </a:lnTo>
                  <a:lnTo>
                    <a:pt x="224316" y="5274"/>
                  </a:lnTo>
                  <a:lnTo>
                    <a:pt x="1780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405921" y="4932101"/>
              <a:ext cx="359410" cy="361315"/>
            </a:xfrm>
            <a:custGeom>
              <a:avLst/>
              <a:gdLst/>
              <a:ahLst/>
              <a:cxnLst/>
              <a:rect l="l" t="t" r="r" b="b"/>
              <a:pathLst>
                <a:path w="359410" h="361314">
                  <a:moveTo>
                    <a:pt x="23838" y="92145"/>
                  </a:moveTo>
                  <a:lnTo>
                    <a:pt x="53124" y="53435"/>
                  </a:lnTo>
                  <a:lnTo>
                    <a:pt x="90151" y="24736"/>
                  </a:lnTo>
                  <a:lnTo>
                    <a:pt x="132582" y="6706"/>
                  </a:lnTo>
                  <a:lnTo>
                    <a:pt x="178082" y="0"/>
                  </a:lnTo>
                  <a:lnTo>
                    <a:pt x="224316" y="5274"/>
                  </a:lnTo>
                  <a:lnTo>
                    <a:pt x="268948" y="23184"/>
                  </a:lnTo>
                  <a:lnTo>
                    <a:pt x="307153" y="52332"/>
                  </a:lnTo>
                  <a:lnTo>
                    <a:pt x="335364" y="89323"/>
                  </a:lnTo>
                  <a:lnTo>
                    <a:pt x="352942" y="131817"/>
                  </a:lnTo>
                  <a:lnTo>
                    <a:pt x="359250" y="177475"/>
                  </a:lnTo>
                  <a:lnTo>
                    <a:pt x="353647" y="223959"/>
                  </a:lnTo>
                  <a:lnTo>
                    <a:pt x="335496" y="268929"/>
                  </a:lnTo>
                  <a:lnTo>
                    <a:pt x="306201" y="307639"/>
                  </a:lnTo>
                  <a:lnTo>
                    <a:pt x="269155" y="336338"/>
                  </a:lnTo>
                  <a:lnTo>
                    <a:pt x="226704" y="354368"/>
                  </a:lnTo>
                  <a:lnTo>
                    <a:pt x="181196" y="361075"/>
                  </a:lnTo>
                  <a:lnTo>
                    <a:pt x="134974" y="355801"/>
                  </a:lnTo>
                  <a:lnTo>
                    <a:pt x="90386" y="337890"/>
                  </a:lnTo>
                  <a:lnTo>
                    <a:pt x="52128" y="308786"/>
                  </a:lnTo>
                  <a:lnTo>
                    <a:pt x="23885" y="271808"/>
                  </a:lnTo>
                  <a:lnTo>
                    <a:pt x="6296" y="229305"/>
                  </a:lnTo>
                  <a:lnTo>
                    <a:pt x="0" y="183627"/>
                  </a:lnTo>
                  <a:lnTo>
                    <a:pt x="5634" y="137124"/>
                  </a:lnTo>
                  <a:lnTo>
                    <a:pt x="23838" y="9214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5513" y="5049519"/>
              <a:ext cx="156845" cy="1696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59927" y="4293107"/>
              <a:ext cx="358775" cy="361950"/>
            </a:xfrm>
            <a:custGeom>
              <a:avLst/>
              <a:gdLst/>
              <a:ahLst/>
              <a:cxnLst/>
              <a:rect l="l" t="t" r="r" b="b"/>
              <a:pathLst>
                <a:path w="358775" h="361950">
                  <a:moveTo>
                    <a:pt x="178289" y="0"/>
                  </a:moveTo>
                  <a:lnTo>
                    <a:pt x="132843" y="6842"/>
                  </a:lnTo>
                  <a:lnTo>
                    <a:pt x="90423" y="25019"/>
                  </a:lnTo>
                  <a:lnTo>
                    <a:pt x="53374" y="53863"/>
                  </a:lnTo>
                  <a:lnTo>
                    <a:pt x="24035" y="92710"/>
                  </a:lnTo>
                  <a:lnTo>
                    <a:pt x="5749" y="137796"/>
                  </a:lnTo>
                  <a:lnTo>
                    <a:pt x="0" y="184371"/>
                  </a:lnTo>
                  <a:lnTo>
                    <a:pt x="6160" y="230092"/>
                  </a:lnTo>
                  <a:lnTo>
                    <a:pt x="23603" y="272617"/>
                  </a:lnTo>
                  <a:lnTo>
                    <a:pt x="51699" y="309603"/>
                  </a:lnTo>
                  <a:lnTo>
                    <a:pt x="89821" y="338709"/>
                  </a:lnTo>
                  <a:lnTo>
                    <a:pt x="134294" y="356483"/>
                  </a:lnTo>
                  <a:lnTo>
                    <a:pt x="180424" y="361611"/>
                  </a:lnTo>
                  <a:lnTo>
                    <a:pt x="225870" y="354758"/>
                  </a:lnTo>
                  <a:lnTo>
                    <a:pt x="268289" y="336592"/>
                  </a:lnTo>
                  <a:lnTo>
                    <a:pt x="305339" y="307779"/>
                  </a:lnTo>
                  <a:lnTo>
                    <a:pt x="334677" y="268986"/>
                  </a:lnTo>
                  <a:lnTo>
                    <a:pt x="352964" y="223846"/>
                  </a:lnTo>
                  <a:lnTo>
                    <a:pt x="358713" y="177240"/>
                  </a:lnTo>
                  <a:lnTo>
                    <a:pt x="352553" y="131508"/>
                  </a:lnTo>
                  <a:lnTo>
                    <a:pt x="335110" y="88994"/>
                  </a:lnTo>
                  <a:lnTo>
                    <a:pt x="307014" y="52039"/>
                  </a:lnTo>
                  <a:lnTo>
                    <a:pt x="268891" y="22987"/>
                  </a:lnTo>
                  <a:lnTo>
                    <a:pt x="224419" y="5159"/>
                  </a:lnTo>
                  <a:lnTo>
                    <a:pt x="1782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759927" y="4293107"/>
              <a:ext cx="358775" cy="361950"/>
            </a:xfrm>
            <a:custGeom>
              <a:avLst/>
              <a:gdLst/>
              <a:ahLst/>
              <a:cxnLst/>
              <a:rect l="l" t="t" r="r" b="b"/>
              <a:pathLst>
                <a:path w="358775" h="361950">
                  <a:moveTo>
                    <a:pt x="24035" y="92710"/>
                  </a:moveTo>
                  <a:lnTo>
                    <a:pt x="53374" y="53863"/>
                  </a:lnTo>
                  <a:lnTo>
                    <a:pt x="90423" y="25019"/>
                  </a:lnTo>
                  <a:lnTo>
                    <a:pt x="132843" y="6842"/>
                  </a:lnTo>
                  <a:lnTo>
                    <a:pt x="178289" y="0"/>
                  </a:lnTo>
                  <a:lnTo>
                    <a:pt x="224419" y="5159"/>
                  </a:lnTo>
                  <a:lnTo>
                    <a:pt x="268891" y="22987"/>
                  </a:lnTo>
                  <a:lnTo>
                    <a:pt x="307014" y="52039"/>
                  </a:lnTo>
                  <a:lnTo>
                    <a:pt x="335110" y="88994"/>
                  </a:lnTo>
                  <a:lnTo>
                    <a:pt x="352553" y="131508"/>
                  </a:lnTo>
                  <a:lnTo>
                    <a:pt x="358713" y="177240"/>
                  </a:lnTo>
                  <a:lnTo>
                    <a:pt x="352964" y="223846"/>
                  </a:lnTo>
                  <a:lnTo>
                    <a:pt x="334677" y="268986"/>
                  </a:lnTo>
                  <a:lnTo>
                    <a:pt x="305339" y="307779"/>
                  </a:lnTo>
                  <a:lnTo>
                    <a:pt x="268289" y="336592"/>
                  </a:lnTo>
                  <a:lnTo>
                    <a:pt x="225870" y="354758"/>
                  </a:lnTo>
                  <a:lnTo>
                    <a:pt x="180424" y="361611"/>
                  </a:lnTo>
                  <a:lnTo>
                    <a:pt x="134294" y="356483"/>
                  </a:lnTo>
                  <a:lnTo>
                    <a:pt x="89821" y="338709"/>
                  </a:lnTo>
                  <a:lnTo>
                    <a:pt x="51699" y="309603"/>
                  </a:lnTo>
                  <a:lnTo>
                    <a:pt x="23603" y="272617"/>
                  </a:lnTo>
                  <a:lnTo>
                    <a:pt x="6160" y="230092"/>
                  </a:lnTo>
                  <a:lnTo>
                    <a:pt x="0" y="184371"/>
                  </a:lnTo>
                  <a:lnTo>
                    <a:pt x="5749" y="137796"/>
                  </a:lnTo>
                  <a:lnTo>
                    <a:pt x="24035" y="9271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51781" y="4412869"/>
              <a:ext cx="131064" cy="1661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69686" y="4997957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69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69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39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9686" y="4997957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0" y="180594"/>
                  </a:move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69" y="0"/>
                  </a:ln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39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69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00485" y="4154881"/>
            <a:ext cx="55387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leopard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02785" y="3866197"/>
            <a:ext cx="3320415" cy="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 algn="ctr">
              <a:lnSpc>
                <a:spcPts val="652"/>
              </a:lnSpc>
            </a:pPr>
            <a:r>
              <a:rPr sz="900" i="1" spc="-19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900" i="1" spc="-28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900" baseline="-20833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528834" y="3189113"/>
            <a:ext cx="290036" cy="293846"/>
            <a:chOff x="5847778" y="4252150"/>
            <a:chExt cx="386715" cy="391795"/>
          </a:xfrm>
        </p:grpSpPr>
        <p:sp>
          <p:nvSpPr>
            <p:cNvPr id="34" name="object 34"/>
            <p:cNvSpPr/>
            <p:nvPr/>
          </p:nvSpPr>
          <p:spPr>
            <a:xfrm>
              <a:off x="5862065" y="4266438"/>
              <a:ext cx="358140" cy="363220"/>
            </a:xfrm>
            <a:custGeom>
              <a:avLst/>
              <a:gdLst/>
              <a:ahLst/>
              <a:cxnLst/>
              <a:rect l="l" t="t" r="r" b="b"/>
              <a:pathLst>
                <a:path w="358139" h="363220">
                  <a:moveTo>
                    <a:pt x="179070" y="0"/>
                  </a:moveTo>
                  <a:lnTo>
                    <a:pt x="131453" y="6475"/>
                  </a:lnTo>
                  <a:lnTo>
                    <a:pt x="88674" y="24750"/>
                  </a:lnTo>
                  <a:lnTo>
                    <a:pt x="52435" y="53101"/>
                  </a:lnTo>
                  <a:lnTo>
                    <a:pt x="24440" y="89803"/>
                  </a:lnTo>
                  <a:lnTo>
                    <a:pt x="6394" y="133129"/>
                  </a:lnTo>
                  <a:lnTo>
                    <a:pt x="0" y="181356"/>
                  </a:lnTo>
                  <a:lnTo>
                    <a:pt x="6394" y="229582"/>
                  </a:lnTo>
                  <a:lnTo>
                    <a:pt x="24440" y="272908"/>
                  </a:lnTo>
                  <a:lnTo>
                    <a:pt x="52435" y="309610"/>
                  </a:lnTo>
                  <a:lnTo>
                    <a:pt x="88674" y="337961"/>
                  </a:lnTo>
                  <a:lnTo>
                    <a:pt x="131453" y="356236"/>
                  </a:lnTo>
                  <a:lnTo>
                    <a:pt x="179070" y="362712"/>
                  </a:lnTo>
                  <a:lnTo>
                    <a:pt x="226686" y="356236"/>
                  </a:lnTo>
                  <a:lnTo>
                    <a:pt x="269465" y="337961"/>
                  </a:lnTo>
                  <a:lnTo>
                    <a:pt x="305704" y="309610"/>
                  </a:lnTo>
                  <a:lnTo>
                    <a:pt x="333699" y="272908"/>
                  </a:lnTo>
                  <a:lnTo>
                    <a:pt x="351745" y="229582"/>
                  </a:lnTo>
                  <a:lnTo>
                    <a:pt x="358139" y="181356"/>
                  </a:lnTo>
                  <a:lnTo>
                    <a:pt x="351745" y="133129"/>
                  </a:lnTo>
                  <a:lnTo>
                    <a:pt x="333699" y="89803"/>
                  </a:lnTo>
                  <a:lnTo>
                    <a:pt x="305704" y="53101"/>
                  </a:lnTo>
                  <a:lnTo>
                    <a:pt x="269465" y="24750"/>
                  </a:lnTo>
                  <a:lnTo>
                    <a:pt x="226686" y="6475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2065" y="4266438"/>
              <a:ext cx="358140" cy="363220"/>
            </a:xfrm>
            <a:custGeom>
              <a:avLst/>
              <a:gdLst/>
              <a:ahLst/>
              <a:cxnLst/>
              <a:rect l="l" t="t" r="r" b="b"/>
              <a:pathLst>
                <a:path w="358139" h="363220">
                  <a:moveTo>
                    <a:pt x="0" y="181356"/>
                  </a:moveTo>
                  <a:lnTo>
                    <a:pt x="6394" y="133129"/>
                  </a:lnTo>
                  <a:lnTo>
                    <a:pt x="24440" y="89803"/>
                  </a:lnTo>
                  <a:lnTo>
                    <a:pt x="52435" y="53101"/>
                  </a:lnTo>
                  <a:lnTo>
                    <a:pt x="88674" y="24750"/>
                  </a:lnTo>
                  <a:lnTo>
                    <a:pt x="131453" y="6475"/>
                  </a:lnTo>
                  <a:lnTo>
                    <a:pt x="179070" y="0"/>
                  </a:lnTo>
                  <a:lnTo>
                    <a:pt x="226686" y="6475"/>
                  </a:lnTo>
                  <a:lnTo>
                    <a:pt x="269465" y="24750"/>
                  </a:lnTo>
                  <a:lnTo>
                    <a:pt x="305704" y="53101"/>
                  </a:lnTo>
                  <a:lnTo>
                    <a:pt x="333699" y="89803"/>
                  </a:lnTo>
                  <a:lnTo>
                    <a:pt x="351745" y="133129"/>
                  </a:lnTo>
                  <a:lnTo>
                    <a:pt x="358139" y="181356"/>
                  </a:lnTo>
                  <a:lnTo>
                    <a:pt x="351745" y="229582"/>
                  </a:lnTo>
                  <a:lnTo>
                    <a:pt x="333699" y="272908"/>
                  </a:lnTo>
                  <a:lnTo>
                    <a:pt x="305704" y="309610"/>
                  </a:lnTo>
                  <a:lnTo>
                    <a:pt x="269465" y="337961"/>
                  </a:lnTo>
                  <a:lnTo>
                    <a:pt x="226686" y="356236"/>
                  </a:lnTo>
                  <a:lnTo>
                    <a:pt x="179070" y="362712"/>
                  </a:lnTo>
                  <a:lnTo>
                    <a:pt x="131453" y="356236"/>
                  </a:lnTo>
                  <a:lnTo>
                    <a:pt x="88674" y="337961"/>
                  </a:lnTo>
                  <a:lnTo>
                    <a:pt x="52435" y="309610"/>
                  </a:lnTo>
                  <a:lnTo>
                    <a:pt x="24440" y="272908"/>
                  </a:lnTo>
                  <a:lnTo>
                    <a:pt x="6394" y="229582"/>
                  </a:lnTo>
                  <a:lnTo>
                    <a:pt x="0" y="18135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593842" y="3254693"/>
            <a:ext cx="159544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900" i="1" spc="-19" dirty="0">
                <a:latin typeface="Times New Roman"/>
                <a:cs typeface="Times New Roman"/>
              </a:rPr>
              <a:t>Z</a:t>
            </a:r>
            <a:r>
              <a:rPr sz="900" i="1" spc="-28" baseline="-20833" dirty="0">
                <a:latin typeface="Times New Roman"/>
                <a:cs typeface="Times New Roman"/>
              </a:rPr>
              <a:t>2</a:t>
            </a:r>
            <a:endParaRPr sz="900" baseline="-20833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648723" y="2714277"/>
            <a:ext cx="2746058" cy="1269683"/>
            <a:chOff x="4674298" y="3619036"/>
            <a:chExt cx="3661410" cy="1692910"/>
          </a:xfrm>
        </p:grpSpPr>
        <p:sp>
          <p:nvSpPr>
            <p:cNvPr id="38" name="object 38"/>
            <p:cNvSpPr/>
            <p:nvPr/>
          </p:nvSpPr>
          <p:spPr>
            <a:xfrm>
              <a:off x="7025230" y="4936477"/>
              <a:ext cx="357505" cy="361315"/>
            </a:xfrm>
            <a:custGeom>
              <a:avLst/>
              <a:gdLst/>
              <a:ahLst/>
              <a:cxnLst/>
              <a:rect l="l" t="t" r="r" b="b"/>
              <a:pathLst>
                <a:path w="357504" h="361314">
                  <a:moveTo>
                    <a:pt x="167316" y="0"/>
                  </a:moveTo>
                  <a:lnTo>
                    <a:pt x="120297" y="9156"/>
                  </a:lnTo>
                  <a:lnTo>
                    <a:pt x="77441" y="30562"/>
                  </a:lnTo>
                  <a:lnTo>
                    <a:pt x="42925" y="61575"/>
                  </a:lnTo>
                  <a:lnTo>
                    <a:pt x="17808" y="100009"/>
                  </a:lnTo>
                  <a:lnTo>
                    <a:pt x="3146" y="143682"/>
                  </a:lnTo>
                  <a:lnTo>
                    <a:pt x="0" y="190411"/>
                  </a:lnTo>
                  <a:lnTo>
                    <a:pt x="9426" y="238010"/>
                  </a:lnTo>
                  <a:lnTo>
                    <a:pt x="30939" y="281497"/>
                  </a:lnTo>
                  <a:lnTo>
                    <a:pt x="61900" y="316619"/>
                  </a:lnTo>
                  <a:lnTo>
                    <a:pt x="100135" y="342293"/>
                  </a:lnTo>
                  <a:lnTo>
                    <a:pt x="143472" y="357437"/>
                  </a:lnTo>
                  <a:lnTo>
                    <a:pt x="189736" y="360968"/>
                  </a:lnTo>
                  <a:lnTo>
                    <a:pt x="236756" y="351802"/>
                  </a:lnTo>
                  <a:lnTo>
                    <a:pt x="279611" y="330396"/>
                  </a:lnTo>
                  <a:lnTo>
                    <a:pt x="314127" y="299384"/>
                  </a:lnTo>
                  <a:lnTo>
                    <a:pt x="339245" y="260950"/>
                  </a:lnTo>
                  <a:lnTo>
                    <a:pt x="353906" y="217277"/>
                  </a:lnTo>
                  <a:lnTo>
                    <a:pt x="357053" y="170548"/>
                  </a:lnTo>
                  <a:lnTo>
                    <a:pt x="347627" y="122948"/>
                  </a:lnTo>
                  <a:lnTo>
                    <a:pt x="326113" y="79506"/>
                  </a:lnTo>
                  <a:lnTo>
                    <a:pt x="295152" y="44397"/>
                  </a:lnTo>
                  <a:lnTo>
                    <a:pt x="256917" y="18713"/>
                  </a:lnTo>
                  <a:lnTo>
                    <a:pt x="213581" y="3550"/>
                  </a:lnTo>
                  <a:lnTo>
                    <a:pt x="1673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025230" y="4936477"/>
              <a:ext cx="357505" cy="361315"/>
            </a:xfrm>
            <a:custGeom>
              <a:avLst/>
              <a:gdLst/>
              <a:ahLst/>
              <a:cxnLst/>
              <a:rect l="l" t="t" r="r" b="b"/>
              <a:pathLst>
                <a:path w="357504" h="361314">
                  <a:moveTo>
                    <a:pt x="9426" y="238010"/>
                  </a:moveTo>
                  <a:lnTo>
                    <a:pt x="0" y="190411"/>
                  </a:lnTo>
                  <a:lnTo>
                    <a:pt x="3146" y="143682"/>
                  </a:lnTo>
                  <a:lnTo>
                    <a:pt x="17808" y="100009"/>
                  </a:lnTo>
                  <a:lnTo>
                    <a:pt x="42925" y="61575"/>
                  </a:lnTo>
                  <a:lnTo>
                    <a:pt x="77441" y="30562"/>
                  </a:lnTo>
                  <a:lnTo>
                    <a:pt x="120297" y="9156"/>
                  </a:lnTo>
                  <a:lnTo>
                    <a:pt x="167316" y="0"/>
                  </a:lnTo>
                  <a:lnTo>
                    <a:pt x="213581" y="3550"/>
                  </a:lnTo>
                  <a:lnTo>
                    <a:pt x="256917" y="18713"/>
                  </a:lnTo>
                  <a:lnTo>
                    <a:pt x="295152" y="44397"/>
                  </a:lnTo>
                  <a:lnTo>
                    <a:pt x="326113" y="79506"/>
                  </a:lnTo>
                  <a:lnTo>
                    <a:pt x="347627" y="122948"/>
                  </a:lnTo>
                  <a:lnTo>
                    <a:pt x="357053" y="170548"/>
                  </a:lnTo>
                  <a:lnTo>
                    <a:pt x="353906" y="217277"/>
                  </a:lnTo>
                  <a:lnTo>
                    <a:pt x="339245" y="260950"/>
                  </a:lnTo>
                  <a:lnTo>
                    <a:pt x="314127" y="299384"/>
                  </a:lnTo>
                  <a:lnTo>
                    <a:pt x="279611" y="330396"/>
                  </a:lnTo>
                  <a:lnTo>
                    <a:pt x="236756" y="351802"/>
                  </a:lnTo>
                  <a:lnTo>
                    <a:pt x="189736" y="360968"/>
                  </a:lnTo>
                  <a:lnTo>
                    <a:pt x="143472" y="357437"/>
                  </a:lnTo>
                  <a:lnTo>
                    <a:pt x="100135" y="342293"/>
                  </a:lnTo>
                  <a:lnTo>
                    <a:pt x="61900" y="316619"/>
                  </a:lnTo>
                  <a:lnTo>
                    <a:pt x="30939" y="281497"/>
                  </a:lnTo>
                  <a:lnTo>
                    <a:pt x="9426" y="23801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606" y="5061966"/>
              <a:ext cx="143256" cy="13512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782490" y="4247196"/>
              <a:ext cx="358775" cy="362585"/>
            </a:xfrm>
            <a:custGeom>
              <a:avLst/>
              <a:gdLst/>
              <a:ahLst/>
              <a:cxnLst/>
              <a:rect l="l" t="t" r="r" b="b"/>
              <a:pathLst>
                <a:path w="358775" h="362585">
                  <a:moveTo>
                    <a:pt x="167793" y="0"/>
                  </a:moveTo>
                  <a:lnTo>
                    <a:pt x="120594" y="9208"/>
                  </a:lnTo>
                  <a:lnTo>
                    <a:pt x="77622" y="30644"/>
                  </a:lnTo>
                  <a:lnTo>
                    <a:pt x="43015" y="61734"/>
                  </a:lnTo>
                  <a:lnTo>
                    <a:pt x="17835" y="100283"/>
                  </a:lnTo>
                  <a:lnTo>
                    <a:pt x="3142" y="144092"/>
                  </a:lnTo>
                  <a:lnTo>
                    <a:pt x="0" y="190962"/>
                  </a:lnTo>
                  <a:lnTo>
                    <a:pt x="9469" y="238697"/>
                  </a:lnTo>
                  <a:lnTo>
                    <a:pt x="31056" y="282309"/>
                  </a:lnTo>
                  <a:lnTo>
                    <a:pt x="62108" y="317545"/>
                  </a:lnTo>
                  <a:lnTo>
                    <a:pt x="100448" y="343313"/>
                  </a:lnTo>
                  <a:lnTo>
                    <a:pt x="143900" y="358519"/>
                  </a:lnTo>
                  <a:lnTo>
                    <a:pt x="190288" y="362069"/>
                  </a:lnTo>
                  <a:lnTo>
                    <a:pt x="237434" y="352870"/>
                  </a:lnTo>
                  <a:lnTo>
                    <a:pt x="280458" y="331390"/>
                  </a:lnTo>
                  <a:lnTo>
                    <a:pt x="315101" y="300283"/>
                  </a:lnTo>
                  <a:lnTo>
                    <a:pt x="340304" y="261732"/>
                  </a:lnTo>
                  <a:lnTo>
                    <a:pt x="355007" y="217921"/>
                  </a:lnTo>
                  <a:lnTo>
                    <a:pt x="358154" y="171034"/>
                  </a:lnTo>
                  <a:lnTo>
                    <a:pt x="348686" y="123254"/>
                  </a:lnTo>
                  <a:lnTo>
                    <a:pt x="327098" y="79652"/>
                  </a:lnTo>
                  <a:lnTo>
                    <a:pt x="296042" y="44439"/>
                  </a:lnTo>
                  <a:lnTo>
                    <a:pt x="257690" y="18701"/>
                  </a:lnTo>
                  <a:lnTo>
                    <a:pt x="214216" y="3526"/>
                  </a:lnTo>
                  <a:lnTo>
                    <a:pt x="167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782490" y="4247196"/>
              <a:ext cx="358775" cy="362585"/>
            </a:xfrm>
            <a:custGeom>
              <a:avLst/>
              <a:gdLst/>
              <a:ahLst/>
              <a:cxnLst/>
              <a:rect l="l" t="t" r="r" b="b"/>
              <a:pathLst>
                <a:path w="358775" h="362585">
                  <a:moveTo>
                    <a:pt x="9469" y="238697"/>
                  </a:moveTo>
                  <a:lnTo>
                    <a:pt x="0" y="190962"/>
                  </a:lnTo>
                  <a:lnTo>
                    <a:pt x="3142" y="144092"/>
                  </a:lnTo>
                  <a:lnTo>
                    <a:pt x="17835" y="100283"/>
                  </a:lnTo>
                  <a:lnTo>
                    <a:pt x="43015" y="61734"/>
                  </a:lnTo>
                  <a:lnTo>
                    <a:pt x="77622" y="30644"/>
                  </a:lnTo>
                  <a:lnTo>
                    <a:pt x="120594" y="9208"/>
                  </a:lnTo>
                  <a:lnTo>
                    <a:pt x="167793" y="0"/>
                  </a:lnTo>
                  <a:lnTo>
                    <a:pt x="214216" y="3526"/>
                  </a:lnTo>
                  <a:lnTo>
                    <a:pt x="257690" y="18701"/>
                  </a:lnTo>
                  <a:lnTo>
                    <a:pt x="296042" y="44439"/>
                  </a:lnTo>
                  <a:lnTo>
                    <a:pt x="327098" y="79652"/>
                  </a:lnTo>
                  <a:lnTo>
                    <a:pt x="348686" y="123254"/>
                  </a:lnTo>
                  <a:lnTo>
                    <a:pt x="358154" y="171034"/>
                  </a:lnTo>
                  <a:lnTo>
                    <a:pt x="355007" y="217921"/>
                  </a:lnTo>
                  <a:lnTo>
                    <a:pt x="340304" y="261732"/>
                  </a:lnTo>
                  <a:lnTo>
                    <a:pt x="315101" y="300283"/>
                  </a:lnTo>
                  <a:lnTo>
                    <a:pt x="280458" y="331390"/>
                  </a:lnTo>
                  <a:lnTo>
                    <a:pt x="237434" y="352870"/>
                  </a:lnTo>
                  <a:lnTo>
                    <a:pt x="190288" y="362069"/>
                  </a:lnTo>
                  <a:lnTo>
                    <a:pt x="143900" y="358519"/>
                  </a:lnTo>
                  <a:lnTo>
                    <a:pt x="100448" y="343313"/>
                  </a:lnTo>
                  <a:lnTo>
                    <a:pt x="62108" y="317545"/>
                  </a:lnTo>
                  <a:lnTo>
                    <a:pt x="31056" y="282309"/>
                  </a:lnTo>
                  <a:lnTo>
                    <a:pt x="9469" y="23869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4354" y="4378071"/>
              <a:ext cx="79121" cy="12560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005828" y="4433443"/>
              <a:ext cx="1130300" cy="650875"/>
            </a:xfrm>
            <a:custGeom>
              <a:avLst/>
              <a:gdLst/>
              <a:ahLst/>
              <a:cxnLst/>
              <a:rect l="l" t="t" r="r" b="b"/>
              <a:pathLst>
                <a:path w="1130300" h="650875">
                  <a:moveTo>
                    <a:pt x="34925" y="49022"/>
                  </a:moveTo>
                  <a:lnTo>
                    <a:pt x="18415" y="29210"/>
                  </a:lnTo>
                  <a:lnTo>
                    <a:pt x="22860" y="25273"/>
                  </a:lnTo>
                  <a:lnTo>
                    <a:pt x="25781" y="21590"/>
                  </a:lnTo>
                  <a:lnTo>
                    <a:pt x="28321" y="14859"/>
                  </a:lnTo>
                  <a:lnTo>
                    <a:pt x="28448" y="11684"/>
                  </a:lnTo>
                  <a:lnTo>
                    <a:pt x="26289" y="5334"/>
                  </a:lnTo>
                  <a:lnTo>
                    <a:pt x="24130" y="2921"/>
                  </a:lnTo>
                  <a:lnTo>
                    <a:pt x="18034" y="127"/>
                  </a:lnTo>
                  <a:lnTo>
                    <a:pt x="14732" y="0"/>
                  </a:lnTo>
                  <a:lnTo>
                    <a:pt x="7874" y="2286"/>
                  </a:lnTo>
                  <a:lnTo>
                    <a:pt x="5461" y="4191"/>
                  </a:lnTo>
                  <a:lnTo>
                    <a:pt x="3556" y="6985"/>
                  </a:lnTo>
                  <a:lnTo>
                    <a:pt x="1524" y="9652"/>
                  </a:lnTo>
                  <a:lnTo>
                    <a:pt x="381" y="13208"/>
                  </a:lnTo>
                  <a:lnTo>
                    <a:pt x="0" y="17399"/>
                  </a:lnTo>
                  <a:lnTo>
                    <a:pt x="1905" y="17272"/>
                  </a:lnTo>
                  <a:lnTo>
                    <a:pt x="3175" y="11938"/>
                  </a:lnTo>
                  <a:lnTo>
                    <a:pt x="5588" y="8763"/>
                  </a:lnTo>
                  <a:lnTo>
                    <a:pt x="11303" y="6731"/>
                  </a:lnTo>
                  <a:lnTo>
                    <a:pt x="13462" y="6985"/>
                  </a:lnTo>
                  <a:lnTo>
                    <a:pt x="17780" y="9144"/>
                  </a:lnTo>
                  <a:lnTo>
                    <a:pt x="19304" y="10922"/>
                  </a:lnTo>
                  <a:lnTo>
                    <a:pt x="21209" y="16637"/>
                  </a:lnTo>
                  <a:lnTo>
                    <a:pt x="20828" y="19939"/>
                  </a:lnTo>
                  <a:lnTo>
                    <a:pt x="16383" y="27940"/>
                  </a:lnTo>
                  <a:lnTo>
                    <a:pt x="11430" y="32131"/>
                  </a:lnTo>
                  <a:lnTo>
                    <a:pt x="4191" y="35941"/>
                  </a:lnTo>
                  <a:lnTo>
                    <a:pt x="4699" y="37211"/>
                  </a:lnTo>
                  <a:lnTo>
                    <a:pt x="7874" y="36322"/>
                  </a:lnTo>
                  <a:lnTo>
                    <a:pt x="11176" y="36195"/>
                  </a:lnTo>
                  <a:lnTo>
                    <a:pt x="17526" y="37338"/>
                  </a:lnTo>
                  <a:lnTo>
                    <a:pt x="28321" y="55499"/>
                  </a:lnTo>
                  <a:lnTo>
                    <a:pt x="26797" y="63246"/>
                  </a:lnTo>
                  <a:lnTo>
                    <a:pt x="25019" y="65786"/>
                  </a:lnTo>
                  <a:lnTo>
                    <a:pt x="21082" y="67056"/>
                  </a:lnTo>
                  <a:lnTo>
                    <a:pt x="19812" y="67310"/>
                  </a:lnTo>
                  <a:lnTo>
                    <a:pt x="17399" y="67310"/>
                  </a:lnTo>
                  <a:lnTo>
                    <a:pt x="9525" y="66040"/>
                  </a:lnTo>
                  <a:lnTo>
                    <a:pt x="7112" y="66167"/>
                  </a:lnTo>
                  <a:lnTo>
                    <a:pt x="5207" y="66929"/>
                  </a:lnTo>
                  <a:lnTo>
                    <a:pt x="4318" y="67691"/>
                  </a:lnTo>
                  <a:lnTo>
                    <a:pt x="3302" y="69723"/>
                  </a:lnTo>
                  <a:lnTo>
                    <a:pt x="3175" y="70866"/>
                  </a:lnTo>
                  <a:lnTo>
                    <a:pt x="3937" y="73152"/>
                  </a:lnTo>
                  <a:lnTo>
                    <a:pt x="5080" y="74041"/>
                  </a:lnTo>
                  <a:lnTo>
                    <a:pt x="9271" y="75184"/>
                  </a:lnTo>
                  <a:lnTo>
                    <a:pt x="12446" y="74930"/>
                  </a:lnTo>
                  <a:lnTo>
                    <a:pt x="16383" y="73533"/>
                  </a:lnTo>
                  <a:lnTo>
                    <a:pt x="20828" y="72136"/>
                  </a:lnTo>
                  <a:lnTo>
                    <a:pt x="24511" y="69596"/>
                  </a:lnTo>
                  <a:lnTo>
                    <a:pt x="30988" y="62611"/>
                  </a:lnTo>
                  <a:lnTo>
                    <a:pt x="33020" y="58547"/>
                  </a:lnTo>
                  <a:lnTo>
                    <a:pt x="34925" y="49022"/>
                  </a:lnTo>
                  <a:close/>
                </a:path>
                <a:path w="1130300" h="650875">
                  <a:moveTo>
                    <a:pt x="1130185" y="459968"/>
                  </a:moveTo>
                  <a:lnTo>
                    <a:pt x="1121143" y="413994"/>
                  </a:lnTo>
                  <a:lnTo>
                    <a:pt x="1099693" y="370459"/>
                  </a:lnTo>
                  <a:lnTo>
                    <a:pt x="1067549" y="334111"/>
                  </a:lnTo>
                  <a:lnTo>
                    <a:pt x="1028458" y="308292"/>
                  </a:lnTo>
                  <a:lnTo>
                    <a:pt x="984796" y="293484"/>
                  </a:lnTo>
                  <a:lnTo>
                    <a:pt x="938923" y="290195"/>
                  </a:lnTo>
                  <a:lnTo>
                    <a:pt x="893203" y="298881"/>
                  </a:lnTo>
                  <a:lnTo>
                    <a:pt x="850011" y="320040"/>
                  </a:lnTo>
                  <a:lnTo>
                    <a:pt x="814057" y="351891"/>
                  </a:lnTo>
                  <a:lnTo>
                    <a:pt x="788682" y="390855"/>
                  </a:lnTo>
                  <a:lnTo>
                    <a:pt x="774331" y="434530"/>
                  </a:lnTo>
                  <a:lnTo>
                    <a:pt x="771461" y="480542"/>
                  </a:lnTo>
                  <a:lnTo>
                    <a:pt x="780529" y="526491"/>
                  </a:lnTo>
                  <a:lnTo>
                    <a:pt x="802005" y="569976"/>
                  </a:lnTo>
                  <a:lnTo>
                    <a:pt x="834097" y="606399"/>
                  </a:lnTo>
                  <a:lnTo>
                    <a:pt x="873163" y="632244"/>
                  </a:lnTo>
                  <a:lnTo>
                    <a:pt x="916825" y="647065"/>
                  </a:lnTo>
                  <a:lnTo>
                    <a:pt x="962698" y="650379"/>
                  </a:lnTo>
                  <a:lnTo>
                    <a:pt x="1008405" y="641692"/>
                  </a:lnTo>
                  <a:lnTo>
                    <a:pt x="1051560" y="620522"/>
                  </a:lnTo>
                  <a:lnTo>
                    <a:pt x="1087513" y="588632"/>
                  </a:lnTo>
                  <a:lnTo>
                    <a:pt x="1112913" y="549656"/>
                  </a:lnTo>
                  <a:lnTo>
                    <a:pt x="1127290" y="505968"/>
                  </a:lnTo>
                  <a:lnTo>
                    <a:pt x="1130185" y="459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777296" y="4723628"/>
              <a:ext cx="358775" cy="360680"/>
            </a:xfrm>
            <a:custGeom>
              <a:avLst/>
              <a:gdLst/>
              <a:ahLst/>
              <a:cxnLst/>
              <a:rect l="l" t="t" r="r" b="b"/>
              <a:pathLst>
                <a:path w="358775" h="360679">
                  <a:moveTo>
                    <a:pt x="30536" y="279790"/>
                  </a:moveTo>
                  <a:lnTo>
                    <a:pt x="9071" y="236299"/>
                  </a:lnTo>
                  <a:lnTo>
                    <a:pt x="0" y="190354"/>
                  </a:lnTo>
                  <a:lnTo>
                    <a:pt x="2866" y="144344"/>
                  </a:lnTo>
                  <a:lnTo>
                    <a:pt x="17215" y="100663"/>
                  </a:lnTo>
                  <a:lnTo>
                    <a:pt x="42592" y="61703"/>
                  </a:lnTo>
                  <a:lnTo>
                    <a:pt x="78542" y="29854"/>
                  </a:lnTo>
                  <a:lnTo>
                    <a:pt x="121740" y="8691"/>
                  </a:lnTo>
                  <a:lnTo>
                    <a:pt x="167461" y="0"/>
                  </a:lnTo>
                  <a:lnTo>
                    <a:pt x="213337" y="3295"/>
                  </a:lnTo>
                  <a:lnTo>
                    <a:pt x="257000" y="18095"/>
                  </a:lnTo>
                  <a:lnTo>
                    <a:pt x="296085" y="43915"/>
                  </a:lnTo>
                  <a:lnTo>
                    <a:pt x="328224" y="80273"/>
                  </a:lnTo>
                  <a:lnTo>
                    <a:pt x="349679" y="123808"/>
                  </a:lnTo>
                  <a:lnTo>
                    <a:pt x="358727" y="169770"/>
                  </a:lnTo>
                  <a:lnTo>
                    <a:pt x="355831" y="215782"/>
                  </a:lnTo>
                  <a:lnTo>
                    <a:pt x="341451" y="259465"/>
                  </a:lnTo>
                  <a:lnTo>
                    <a:pt x="316050" y="298442"/>
                  </a:lnTo>
                  <a:lnTo>
                    <a:pt x="280091" y="330336"/>
                  </a:lnTo>
                  <a:lnTo>
                    <a:pt x="236937" y="351498"/>
                  </a:lnTo>
                  <a:lnTo>
                    <a:pt x="191233" y="360186"/>
                  </a:lnTo>
                  <a:lnTo>
                    <a:pt x="145360" y="356879"/>
                  </a:lnTo>
                  <a:lnTo>
                    <a:pt x="101698" y="342058"/>
                  </a:lnTo>
                  <a:lnTo>
                    <a:pt x="62630" y="316201"/>
                  </a:lnTo>
                  <a:lnTo>
                    <a:pt x="30536" y="27979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90763" y="4844415"/>
              <a:ext cx="160654" cy="1524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365694" y="4120044"/>
              <a:ext cx="359410" cy="361315"/>
            </a:xfrm>
            <a:custGeom>
              <a:avLst/>
              <a:gdLst/>
              <a:ahLst/>
              <a:cxnLst/>
              <a:rect l="l" t="t" r="r" b="b"/>
              <a:pathLst>
                <a:path w="359409" h="361314">
                  <a:moveTo>
                    <a:pt x="167310" y="0"/>
                  </a:moveTo>
                  <a:lnTo>
                    <a:pt x="121574" y="8655"/>
                  </a:lnTo>
                  <a:lnTo>
                    <a:pt x="78410" y="29807"/>
                  </a:lnTo>
                  <a:lnTo>
                    <a:pt x="42470" y="61676"/>
                  </a:lnTo>
                  <a:lnTo>
                    <a:pt x="17121" y="100692"/>
                  </a:lnTo>
                  <a:lnTo>
                    <a:pt x="2813" y="144456"/>
                  </a:lnTo>
                  <a:lnTo>
                    <a:pt x="0" y="190570"/>
                  </a:lnTo>
                  <a:lnTo>
                    <a:pt x="9131" y="236635"/>
                  </a:lnTo>
                  <a:lnTo>
                    <a:pt x="30658" y="280251"/>
                  </a:lnTo>
                  <a:lnTo>
                    <a:pt x="62869" y="316788"/>
                  </a:lnTo>
                  <a:lnTo>
                    <a:pt x="102032" y="342763"/>
                  </a:lnTo>
                  <a:lnTo>
                    <a:pt x="145768" y="357689"/>
                  </a:lnTo>
                  <a:lnTo>
                    <a:pt x="191694" y="361079"/>
                  </a:lnTo>
                  <a:lnTo>
                    <a:pt x="237430" y="352447"/>
                  </a:lnTo>
                  <a:lnTo>
                    <a:pt x="280594" y="331305"/>
                  </a:lnTo>
                  <a:lnTo>
                    <a:pt x="316543" y="299383"/>
                  </a:lnTo>
                  <a:lnTo>
                    <a:pt x="341912" y="260331"/>
                  </a:lnTo>
                  <a:lnTo>
                    <a:pt x="356239" y="216544"/>
                  </a:lnTo>
                  <a:lnTo>
                    <a:pt x="359061" y="170419"/>
                  </a:lnTo>
                  <a:lnTo>
                    <a:pt x="349918" y="124351"/>
                  </a:lnTo>
                  <a:lnTo>
                    <a:pt x="328346" y="80734"/>
                  </a:lnTo>
                  <a:lnTo>
                    <a:pt x="296136" y="44206"/>
                  </a:lnTo>
                  <a:lnTo>
                    <a:pt x="256972" y="18255"/>
                  </a:lnTo>
                  <a:lnTo>
                    <a:pt x="213237" y="3359"/>
                  </a:lnTo>
                  <a:lnTo>
                    <a:pt x="1673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65694" y="4120044"/>
              <a:ext cx="359410" cy="361315"/>
            </a:xfrm>
            <a:custGeom>
              <a:avLst/>
              <a:gdLst/>
              <a:ahLst/>
              <a:cxnLst/>
              <a:rect l="l" t="t" r="r" b="b"/>
              <a:pathLst>
                <a:path w="359409" h="361314">
                  <a:moveTo>
                    <a:pt x="30658" y="280251"/>
                  </a:moveTo>
                  <a:lnTo>
                    <a:pt x="9131" y="236635"/>
                  </a:lnTo>
                  <a:lnTo>
                    <a:pt x="0" y="190570"/>
                  </a:lnTo>
                  <a:lnTo>
                    <a:pt x="2813" y="144456"/>
                  </a:lnTo>
                  <a:lnTo>
                    <a:pt x="17121" y="100692"/>
                  </a:lnTo>
                  <a:lnTo>
                    <a:pt x="42470" y="61676"/>
                  </a:lnTo>
                  <a:lnTo>
                    <a:pt x="78410" y="29807"/>
                  </a:lnTo>
                  <a:lnTo>
                    <a:pt x="121574" y="8655"/>
                  </a:lnTo>
                  <a:lnTo>
                    <a:pt x="167310" y="0"/>
                  </a:lnTo>
                  <a:lnTo>
                    <a:pt x="213237" y="3359"/>
                  </a:lnTo>
                  <a:lnTo>
                    <a:pt x="256972" y="18255"/>
                  </a:lnTo>
                  <a:lnTo>
                    <a:pt x="296136" y="44206"/>
                  </a:lnTo>
                  <a:lnTo>
                    <a:pt x="328346" y="80734"/>
                  </a:lnTo>
                  <a:lnTo>
                    <a:pt x="349918" y="124351"/>
                  </a:lnTo>
                  <a:lnTo>
                    <a:pt x="359061" y="170419"/>
                  </a:lnTo>
                  <a:lnTo>
                    <a:pt x="356239" y="216544"/>
                  </a:lnTo>
                  <a:lnTo>
                    <a:pt x="341912" y="260331"/>
                  </a:lnTo>
                  <a:lnTo>
                    <a:pt x="316543" y="299383"/>
                  </a:lnTo>
                  <a:lnTo>
                    <a:pt x="280594" y="331305"/>
                  </a:lnTo>
                  <a:lnTo>
                    <a:pt x="237430" y="352447"/>
                  </a:lnTo>
                  <a:lnTo>
                    <a:pt x="191694" y="361079"/>
                  </a:lnTo>
                  <a:lnTo>
                    <a:pt x="145768" y="357689"/>
                  </a:lnTo>
                  <a:lnTo>
                    <a:pt x="102032" y="342763"/>
                  </a:lnTo>
                  <a:lnTo>
                    <a:pt x="62869" y="316788"/>
                  </a:lnTo>
                  <a:lnTo>
                    <a:pt x="30658" y="28025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82839" y="4249801"/>
              <a:ext cx="97027" cy="13576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602220" y="4261104"/>
              <a:ext cx="719455" cy="361315"/>
            </a:xfrm>
            <a:custGeom>
              <a:avLst/>
              <a:gdLst/>
              <a:ahLst/>
              <a:cxnLst/>
              <a:rect l="l" t="t" r="r" b="b"/>
              <a:pathLst>
                <a:path w="719454" h="361314">
                  <a:moveTo>
                    <a:pt x="35306" y="69088"/>
                  </a:moveTo>
                  <a:lnTo>
                    <a:pt x="34747" y="67437"/>
                  </a:lnTo>
                  <a:lnTo>
                    <a:pt x="33274" y="62992"/>
                  </a:lnTo>
                  <a:lnTo>
                    <a:pt x="26670" y="67437"/>
                  </a:lnTo>
                  <a:lnTo>
                    <a:pt x="20574" y="48387"/>
                  </a:lnTo>
                  <a:lnTo>
                    <a:pt x="20574" y="71501"/>
                  </a:lnTo>
                  <a:lnTo>
                    <a:pt x="4064" y="82550"/>
                  </a:lnTo>
                  <a:lnTo>
                    <a:pt x="10541" y="40132"/>
                  </a:lnTo>
                  <a:lnTo>
                    <a:pt x="20574" y="71501"/>
                  </a:lnTo>
                  <a:lnTo>
                    <a:pt x="20574" y="48387"/>
                  </a:lnTo>
                  <a:lnTo>
                    <a:pt x="17932" y="40132"/>
                  </a:lnTo>
                  <a:lnTo>
                    <a:pt x="12573" y="23368"/>
                  </a:lnTo>
                  <a:lnTo>
                    <a:pt x="9398" y="25400"/>
                  </a:lnTo>
                  <a:lnTo>
                    <a:pt x="0" y="84328"/>
                  </a:lnTo>
                  <a:lnTo>
                    <a:pt x="2159" y="91313"/>
                  </a:lnTo>
                  <a:lnTo>
                    <a:pt x="15252" y="82550"/>
                  </a:lnTo>
                  <a:lnTo>
                    <a:pt x="22479" y="77724"/>
                  </a:lnTo>
                  <a:lnTo>
                    <a:pt x="28194" y="95758"/>
                  </a:lnTo>
                  <a:lnTo>
                    <a:pt x="34290" y="91567"/>
                  </a:lnTo>
                  <a:lnTo>
                    <a:pt x="29768" y="77724"/>
                  </a:lnTo>
                  <a:lnTo>
                    <a:pt x="28448" y="73660"/>
                  </a:lnTo>
                  <a:lnTo>
                    <a:pt x="35306" y="69088"/>
                  </a:lnTo>
                  <a:close/>
                </a:path>
                <a:path w="719454" h="361314">
                  <a:moveTo>
                    <a:pt x="719124" y="181864"/>
                  </a:moveTo>
                  <a:lnTo>
                    <a:pt x="713041" y="135394"/>
                  </a:lnTo>
                  <a:lnTo>
                    <a:pt x="694436" y="90551"/>
                  </a:lnTo>
                  <a:lnTo>
                    <a:pt x="664756" y="52197"/>
                  </a:lnTo>
                  <a:lnTo>
                    <a:pt x="627443" y="23888"/>
                  </a:lnTo>
                  <a:lnTo>
                    <a:pt x="584847" y="6273"/>
                  </a:lnTo>
                  <a:lnTo>
                    <a:pt x="539292" y="0"/>
                  </a:lnTo>
                  <a:lnTo>
                    <a:pt x="493128" y="5702"/>
                  </a:lnTo>
                  <a:lnTo>
                    <a:pt x="448691" y="24003"/>
                  </a:lnTo>
                  <a:lnTo>
                    <a:pt x="410730" y="53543"/>
                  </a:lnTo>
                  <a:lnTo>
                    <a:pt x="382866" y="90830"/>
                  </a:lnTo>
                  <a:lnTo>
                    <a:pt x="365709" y="133502"/>
                  </a:lnTo>
                  <a:lnTo>
                    <a:pt x="359854" y="179235"/>
                  </a:lnTo>
                  <a:lnTo>
                    <a:pt x="365937" y="225679"/>
                  </a:lnTo>
                  <a:lnTo>
                    <a:pt x="384556" y="270510"/>
                  </a:lnTo>
                  <a:lnTo>
                    <a:pt x="414223" y="308876"/>
                  </a:lnTo>
                  <a:lnTo>
                    <a:pt x="451535" y="337185"/>
                  </a:lnTo>
                  <a:lnTo>
                    <a:pt x="494131" y="354799"/>
                  </a:lnTo>
                  <a:lnTo>
                    <a:pt x="539686" y="361073"/>
                  </a:lnTo>
                  <a:lnTo>
                    <a:pt x="585851" y="355371"/>
                  </a:lnTo>
                  <a:lnTo>
                    <a:pt x="630301" y="337058"/>
                  </a:lnTo>
                  <a:lnTo>
                    <a:pt x="668248" y="307568"/>
                  </a:lnTo>
                  <a:lnTo>
                    <a:pt x="696112" y="270306"/>
                  </a:lnTo>
                  <a:lnTo>
                    <a:pt x="713270" y="227622"/>
                  </a:lnTo>
                  <a:lnTo>
                    <a:pt x="719124" y="181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962086" y="4261099"/>
              <a:ext cx="359410" cy="361315"/>
            </a:xfrm>
            <a:custGeom>
              <a:avLst/>
              <a:gdLst/>
              <a:ahLst/>
              <a:cxnLst/>
              <a:rect l="l" t="t" r="r" b="b"/>
              <a:pathLst>
                <a:path w="359409" h="361314">
                  <a:moveTo>
                    <a:pt x="24689" y="270514"/>
                  </a:moveTo>
                  <a:lnTo>
                    <a:pt x="6077" y="225681"/>
                  </a:lnTo>
                  <a:lnTo>
                    <a:pt x="0" y="179229"/>
                  </a:lnTo>
                  <a:lnTo>
                    <a:pt x="5846" y="133497"/>
                  </a:lnTo>
                  <a:lnTo>
                    <a:pt x="23005" y="90823"/>
                  </a:lnTo>
                  <a:lnTo>
                    <a:pt x="50868" y="53547"/>
                  </a:lnTo>
                  <a:lnTo>
                    <a:pt x="88824" y="24007"/>
                  </a:lnTo>
                  <a:lnTo>
                    <a:pt x="133265" y="5697"/>
                  </a:lnTo>
                  <a:lnTo>
                    <a:pt x="179432" y="0"/>
                  </a:lnTo>
                  <a:lnTo>
                    <a:pt x="224984" y="6275"/>
                  </a:lnTo>
                  <a:lnTo>
                    <a:pt x="267584" y="23885"/>
                  </a:lnTo>
                  <a:lnTo>
                    <a:pt x="304892" y="52191"/>
                  </a:lnTo>
                  <a:lnTo>
                    <a:pt x="334569" y="90555"/>
                  </a:lnTo>
                  <a:lnTo>
                    <a:pt x="353181" y="135397"/>
                  </a:lnTo>
                  <a:lnTo>
                    <a:pt x="359259" y="181868"/>
                  </a:lnTo>
                  <a:lnTo>
                    <a:pt x="353413" y="227620"/>
                  </a:lnTo>
                  <a:lnTo>
                    <a:pt x="336253" y="270303"/>
                  </a:lnTo>
                  <a:lnTo>
                    <a:pt x="308390" y="307566"/>
                  </a:lnTo>
                  <a:lnTo>
                    <a:pt x="270434" y="337062"/>
                  </a:lnTo>
                  <a:lnTo>
                    <a:pt x="225993" y="355372"/>
                  </a:lnTo>
                  <a:lnTo>
                    <a:pt x="179827" y="361070"/>
                  </a:lnTo>
                  <a:lnTo>
                    <a:pt x="134274" y="354795"/>
                  </a:lnTo>
                  <a:lnTo>
                    <a:pt x="91675" y="337184"/>
                  </a:lnTo>
                  <a:lnTo>
                    <a:pt x="54367" y="308878"/>
                  </a:lnTo>
                  <a:lnTo>
                    <a:pt x="24689" y="27051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76564" y="4383024"/>
              <a:ext cx="155066" cy="14909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588395" y="3633324"/>
              <a:ext cx="360045" cy="361950"/>
            </a:xfrm>
            <a:custGeom>
              <a:avLst/>
              <a:gdLst/>
              <a:ahLst/>
              <a:cxnLst/>
              <a:rect l="l" t="t" r="r" b="b"/>
              <a:pathLst>
                <a:path w="360045" h="361950">
                  <a:moveTo>
                    <a:pt x="179305" y="0"/>
                  </a:moveTo>
                  <a:lnTo>
                    <a:pt x="133087" y="5678"/>
                  </a:lnTo>
                  <a:lnTo>
                    <a:pt x="88627" y="24021"/>
                  </a:lnTo>
                  <a:lnTo>
                    <a:pt x="50725" y="53528"/>
                  </a:lnTo>
                  <a:lnTo>
                    <a:pt x="22907" y="90823"/>
                  </a:lnTo>
                  <a:lnTo>
                    <a:pt x="5791" y="133559"/>
                  </a:lnTo>
                  <a:lnTo>
                    <a:pt x="0" y="179385"/>
                  </a:lnTo>
                  <a:lnTo>
                    <a:pt x="6153" y="225951"/>
                  </a:lnTo>
                  <a:lnTo>
                    <a:pt x="24873" y="270909"/>
                  </a:lnTo>
                  <a:lnTo>
                    <a:pt x="54613" y="309399"/>
                  </a:lnTo>
                  <a:lnTo>
                    <a:pt x="91980" y="337824"/>
                  </a:lnTo>
                  <a:lnTo>
                    <a:pt x="134632" y="355539"/>
                  </a:lnTo>
                  <a:lnTo>
                    <a:pt x="180227" y="361898"/>
                  </a:lnTo>
                  <a:lnTo>
                    <a:pt x="226421" y="356255"/>
                  </a:lnTo>
                  <a:lnTo>
                    <a:pt x="270872" y="337965"/>
                  </a:lnTo>
                  <a:lnTo>
                    <a:pt x="308818" y="308450"/>
                  </a:lnTo>
                  <a:lnTo>
                    <a:pt x="336653" y="271130"/>
                  </a:lnTo>
                  <a:lnTo>
                    <a:pt x="353771" y="228364"/>
                  </a:lnTo>
                  <a:lnTo>
                    <a:pt x="359565" y="182508"/>
                  </a:lnTo>
                  <a:lnTo>
                    <a:pt x="353428" y="135918"/>
                  </a:lnTo>
                  <a:lnTo>
                    <a:pt x="334753" y="90950"/>
                  </a:lnTo>
                  <a:lnTo>
                    <a:pt x="305003" y="52461"/>
                  </a:lnTo>
                  <a:lnTo>
                    <a:pt x="267612" y="24040"/>
                  </a:lnTo>
                  <a:lnTo>
                    <a:pt x="224929" y="6337"/>
                  </a:lnTo>
                  <a:lnTo>
                    <a:pt x="179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4" name="object 54"/>
            <p:cNvSpPr/>
            <p:nvPr/>
          </p:nvSpPr>
          <p:spPr>
            <a:xfrm>
              <a:off x="7588395" y="3633324"/>
              <a:ext cx="360045" cy="361950"/>
            </a:xfrm>
            <a:custGeom>
              <a:avLst/>
              <a:gdLst/>
              <a:ahLst/>
              <a:cxnLst/>
              <a:rect l="l" t="t" r="r" b="b"/>
              <a:pathLst>
                <a:path w="360045" h="361950">
                  <a:moveTo>
                    <a:pt x="24873" y="270909"/>
                  </a:moveTo>
                  <a:lnTo>
                    <a:pt x="6153" y="225951"/>
                  </a:lnTo>
                  <a:lnTo>
                    <a:pt x="0" y="179385"/>
                  </a:lnTo>
                  <a:lnTo>
                    <a:pt x="5791" y="133559"/>
                  </a:lnTo>
                  <a:lnTo>
                    <a:pt x="22907" y="90823"/>
                  </a:lnTo>
                  <a:lnTo>
                    <a:pt x="50725" y="53528"/>
                  </a:lnTo>
                  <a:lnTo>
                    <a:pt x="88627" y="24021"/>
                  </a:lnTo>
                  <a:lnTo>
                    <a:pt x="133087" y="5678"/>
                  </a:lnTo>
                  <a:lnTo>
                    <a:pt x="179305" y="0"/>
                  </a:lnTo>
                  <a:lnTo>
                    <a:pt x="224929" y="6337"/>
                  </a:lnTo>
                  <a:lnTo>
                    <a:pt x="267612" y="24040"/>
                  </a:lnTo>
                  <a:lnTo>
                    <a:pt x="305003" y="52461"/>
                  </a:lnTo>
                  <a:lnTo>
                    <a:pt x="334753" y="90950"/>
                  </a:lnTo>
                  <a:lnTo>
                    <a:pt x="353428" y="135918"/>
                  </a:lnTo>
                  <a:lnTo>
                    <a:pt x="359565" y="182508"/>
                  </a:lnTo>
                  <a:lnTo>
                    <a:pt x="353771" y="228364"/>
                  </a:lnTo>
                  <a:lnTo>
                    <a:pt x="336653" y="271130"/>
                  </a:lnTo>
                  <a:lnTo>
                    <a:pt x="308818" y="308450"/>
                  </a:lnTo>
                  <a:lnTo>
                    <a:pt x="270872" y="337965"/>
                  </a:lnTo>
                  <a:lnTo>
                    <a:pt x="226421" y="356255"/>
                  </a:lnTo>
                  <a:lnTo>
                    <a:pt x="180227" y="361898"/>
                  </a:lnTo>
                  <a:lnTo>
                    <a:pt x="134632" y="355539"/>
                  </a:lnTo>
                  <a:lnTo>
                    <a:pt x="91980" y="337824"/>
                  </a:lnTo>
                  <a:lnTo>
                    <a:pt x="54613" y="309399"/>
                  </a:lnTo>
                  <a:lnTo>
                    <a:pt x="24873" y="27090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06740" y="3763264"/>
              <a:ext cx="148843" cy="13423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688585" y="3833622"/>
              <a:ext cx="358140" cy="363220"/>
            </a:xfrm>
            <a:custGeom>
              <a:avLst/>
              <a:gdLst/>
              <a:ahLst/>
              <a:cxnLst/>
              <a:rect l="l" t="t" r="r" b="b"/>
              <a:pathLst>
                <a:path w="358139" h="363220">
                  <a:moveTo>
                    <a:pt x="179069" y="0"/>
                  </a:moveTo>
                  <a:lnTo>
                    <a:pt x="131453" y="6475"/>
                  </a:lnTo>
                  <a:lnTo>
                    <a:pt x="88674" y="24750"/>
                  </a:lnTo>
                  <a:lnTo>
                    <a:pt x="52435" y="53101"/>
                  </a:lnTo>
                  <a:lnTo>
                    <a:pt x="24440" y="89803"/>
                  </a:lnTo>
                  <a:lnTo>
                    <a:pt x="6394" y="133129"/>
                  </a:lnTo>
                  <a:lnTo>
                    <a:pt x="0" y="181355"/>
                  </a:lnTo>
                  <a:lnTo>
                    <a:pt x="6394" y="229582"/>
                  </a:lnTo>
                  <a:lnTo>
                    <a:pt x="24440" y="272908"/>
                  </a:lnTo>
                  <a:lnTo>
                    <a:pt x="52435" y="309610"/>
                  </a:lnTo>
                  <a:lnTo>
                    <a:pt x="88674" y="337961"/>
                  </a:lnTo>
                  <a:lnTo>
                    <a:pt x="131453" y="356236"/>
                  </a:lnTo>
                  <a:lnTo>
                    <a:pt x="179069" y="362711"/>
                  </a:lnTo>
                  <a:lnTo>
                    <a:pt x="226686" y="356236"/>
                  </a:lnTo>
                  <a:lnTo>
                    <a:pt x="269465" y="337961"/>
                  </a:lnTo>
                  <a:lnTo>
                    <a:pt x="305704" y="309610"/>
                  </a:lnTo>
                  <a:lnTo>
                    <a:pt x="333699" y="272908"/>
                  </a:lnTo>
                  <a:lnTo>
                    <a:pt x="351745" y="229582"/>
                  </a:lnTo>
                  <a:lnTo>
                    <a:pt x="358139" y="181355"/>
                  </a:lnTo>
                  <a:lnTo>
                    <a:pt x="351745" y="133129"/>
                  </a:lnTo>
                  <a:lnTo>
                    <a:pt x="333699" y="89803"/>
                  </a:lnTo>
                  <a:lnTo>
                    <a:pt x="305704" y="53101"/>
                  </a:lnTo>
                  <a:lnTo>
                    <a:pt x="269465" y="24750"/>
                  </a:lnTo>
                  <a:lnTo>
                    <a:pt x="226686" y="647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7" name="object 57"/>
            <p:cNvSpPr/>
            <p:nvPr/>
          </p:nvSpPr>
          <p:spPr>
            <a:xfrm>
              <a:off x="4688585" y="3833622"/>
              <a:ext cx="358140" cy="363220"/>
            </a:xfrm>
            <a:custGeom>
              <a:avLst/>
              <a:gdLst/>
              <a:ahLst/>
              <a:cxnLst/>
              <a:rect l="l" t="t" r="r" b="b"/>
              <a:pathLst>
                <a:path w="358139" h="363220">
                  <a:moveTo>
                    <a:pt x="0" y="181355"/>
                  </a:moveTo>
                  <a:lnTo>
                    <a:pt x="6394" y="133129"/>
                  </a:lnTo>
                  <a:lnTo>
                    <a:pt x="24440" y="89803"/>
                  </a:lnTo>
                  <a:lnTo>
                    <a:pt x="52435" y="53101"/>
                  </a:lnTo>
                  <a:lnTo>
                    <a:pt x="88674" y="24750"/>
                  </a:lnTo>
                  <a:lnTo>
                    <a:pt x="131453" y="6475"/>
                  </a:lnTo>
                  <a:lnTo>
                    <a:pt x="179069" y="0"/>
                  </a:lnTo>
                  <a:lnTo>
                    <a:pt x="226686" y="6475"/>
                  </a:lnTo>
                  <a:lnTo>
                    <a:pt x="269465" y="24750"/>
                  </a:lnTo>
                  <a:lnTo>
                    <a:pt x="305704" y="53101"/>
                  </a:lnTo>
                  <a:lnTo>
                    <a:pt x="333699" y="89803"/>
                  </a:lnTo>
                  <a:lnTo>
                    <a:pt x="351745" y="133129"/>
                  </a:lnTo>
                  <a:lnTo>
                    <a:pt x="358139" y="181355"/>
                  </a:lnTo>
                  <a:lnTo>
                    <a:pt x="351745" y="229582"/>
                  </a:lnTo>
                  <a:lnTo>
                    <a:pt x="333699" y="272908"/>
                  </a:lnTo>
                  <a:lnTo>
                    <a:pt x="305704" y="309610"/>
                  </a:lnTo>
                  <a:lnTo>
                    <a:pt x="269465" y="337961"/>
                  </a:lnTo>
                  <a:lnTo>
                    <a:pt x="226686" y="356236"/>
                  </a:lnTo>
                  <a:lnTo>
                    <a:pt x="179069" y="362711"/>
                  </a:lnTo>
                  <a:lnTo>
                    <a:pt x="131453" y="356236"/>
                  </a:lnTo>
                  <a:lnTo>
                    <a:pt x="88674" y="337961"/>
                  </a:lnTo>
                  <a:lnTo>
                    <a:pt x="52435" y="309610"/>
                  </a:lnTo>
                  <a:lnTo>
                    <a:pt x="24440" y="272908"/>
                  </a:lnTo>
                  <a:lnTo>
                    <a:pt x="6394" y="229582"/>
                  </a:lnTo>
                  <a:lnTo>
                    <a:pt x="0" y="18135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10303" y="2929795"/>
            <a:ext cx="165259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900" i="1" spc="-19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900" i="1" spc="-28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900" baseline="-20833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643009" y="2317004"/>
            <a:ext cx="289084" cy="293846"/>
            <a:chOff x="4666678" y="3089338"/>
            <a:chExt cx="385445" cy="391795"/>
          </a:xfrm>
        </p:grpSpPr>
        <p:sp>
          <p:nvSpPr>
            <p:cNvPr id="60" name="object 60"/>
            <p:cNvSpPr/>
            <p:nvPr/>
          </p:nvSpPr>
          <p:spPr>
            <a:xfrm>
              <a:off x="4680965" y="3103626"/>
              <a:ext cx="356870" cy="363220"/>
            </a:xfrm>
            <a:custGeom>
              <a:avLst/>
              <a:gdLst/>
              <a:ahLst/>
              <a:cxnLst/>
              <a:rect l="l" t="t" r="r" b="b"/>
              <a:pathLst>
                <a:path w="356870" h="363220">
                  <a:moveTo>
                    <a:pt x="178308" y="0"/>
                  </a:moveTo>
                  <a:lnTo>
                    <a:pt x="130924" y="6475"/>
                  </a:lnTo>
                  <a:lnTo>
                    <a:pt x="88335" y="24750"/>
                  </a:lnTo>
                  <a:lnTo>
                    <a:pt x="52244" y="53101"/>
                  </a:lnTo>
                  <a:lnTo>
                    <a:pt x="24355" y="89803"/>
                  </a:lnTo>
                  <a:lnTo>
                    <a:pt x="6372" y="133129"/>
                  </a:lnTo>
                  <a:lnTo>
                    <a:pt x="0" y="181356"/>
                  </a:lnTo>
                  <a:lnTo>
                    <a:pt x="6372" y="229582"/>
                  </a:lnTo>
                  <a:lnTo>
                    <a:pt x="24355" y="272908"/>
                  </a:lnTo>
                  <a:lnTo>
                    <a:pt x="52244" y="309610"/>
                  </a:lnTo>
                  <a:lnTo>
                    <a:pt x="88335" y="337961"/>
                  </a:lnTo>
                  <a:lnTo>
                    <a:pt x="130924" y="356236"/>
                  </a:lnTo>
                  <a:lnTo>
                    <a:pt x="178308" y="362712"/>
                  </a:lnTo>
                  <a:lnTo>
                    <a:pt x="225691" y="356236"/>
                  </a:lnTo>
                  <a:lnTo>
                    <a:pt x="268280" y="337961"/>
                  </a:lnTo>
                  <a:lnTo>
                    <a:pt x="304371" y="309610"/>
                  </a:lnTo>
                  <a:lnTo>
                    <a:pt x="332260" y="272908"/>
                  </a:lnTo>
                  <a:lnTo>
                    <a:pt x="350243" y="229582"/>
                  </a:lnTo>
                  <a:lnTo>
                    <a:pt x="356616" y="181356"/>
                  </a:lnTo>
                  <a:lnTo>
                    <a:pt x="350243" y="133129"/>
                  </a:lnTo>
                  <a:lnTo>
                    <a:pt x="332260" y="89803"/>
                  </a:lnTo>
                  <a:lnTo>
                    <a:pt x="304371" y="53101"/>
                  </a:lnTo>
                  <a:lnTo>
                    <a:pt x="268280" y="24750"/>
                  </a:lnTo>
                  <a:lnTo>
                    <a:pt x="225691" y="6475"/>
                  </a:lnTo>
                  <a:lnTo>
                    <a:pt x="178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1" name="object 61"/>
            <p:cNvSpPr/>
            <p:nvPr/>
          </p:nvSpPr>
          <p:spPr>
            <a:xfrm>
              <a:off x="4680965" y="3103626"/>
              <a:ext cx="356870" cy="363220"/>
            </a:xfrm>
            <a:custGeom>
              <a:avLst/>
              <a:gdLst/>
              <a:ahLst/>
              <a:cxnLst/>
              <a:rect l="l" t="t" r="r" b="b"/>
              <a:pathLst>
                <a:path w="356870" h="363220">
                  <a:moveTo>
                    <a:pt x="0" y="181356"/>
                  </a:moveTo>
                  <a:lnTo>
                    <a:pt x="6372" y="133129"/>
                  </a:lnTo>
                  <a:lnTo>
                    <a:pt x="24355" y="89803"/>
                  </a:lnTo>
                  <a:lnTo>
                    <a:pt x="52244" y="53101"/>
                  </a:lnTo>
                  <a:lnTo>
                    <a:pt x="88335" y="24750"/>
                  </a:lnTo>
                  <a:lnTo>
                    <a:pt x="130924" y="6475"/>
                  </a:lnTo>
                  <a:lnTo>
                    <a:pt x="178308" y="0"/>
                  </a:lnTo>
                  <a:lnTo>
                    <a:pt x="225691" y="6475"/>
                  </a:lnTo>
                  <a:lnTo>
                    <a:pt x="268280" y="24750"/>
                  </a:lnTo>
                  <a:lnTo>
                    <a:pt x="304371" y="53101"/>
                  </a:lnTo>
                  <a:lnTo>
                    <a:pt x="332260" y="89803"/>
                  </a:lnTo>
                  <a:lnTo>
                    <a:pt x="350243" y="133129"/>
                  </a:lnTo>
                  <a:lnTo>
                    <a:pt x="356616" y="181356"/>
                  </a:lnTo>
                  <a:lnTo>
                    <a:pt x="350243" y="229582"/>
                  </a:lnTo>
                  <a:lnTo>
                    <a:pt x="332260" y="272908"/>
                  </a:lnTo>
                  <a:lnTo>
                    <a:pt x="304371" y="309610"/>
                  </a:lnTo>
                  <a:lnTo>
                    <a:pt x="268280" y="337961"/>
                  </a:lnTo>
                  <a:lnTo>
                    <a:pt x="225691" y="356236"/>
                  </a:lnTo>
                  <a:lnTo>
                    <a:pt x="178308" y="362712"/>
                  </a:lnTo>
                  <a:lnTo>
                    <a:pt x="130924" y="356236"/>
                  </a:lnTo>
                  <a:lnTo>
                    <a:pt x="88335" y="337961"/>
                  </a:lnTo>
                  <a:lnTo>
                    <a:pt x="52244" y="309610"/>
                  </a:lnTo>
                  <a:lnTo>
                    <a:pt x="24355" y="272908"/>
                  </a:lnTo>
                  <a:lnTo>
                    <a:pt x="6372" y="229582"/>
                  </a:lnTo>
                  <a:lnTo>
                    <a:pt x="0" y="18135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717542" y="2382107"/>
            <a:ext cx="150019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050">
              <a:spcBef>
                <a:spcPts val="75"/>
              </a:spcBef>
            </a:pPr>
            <a:r>
              <a:rPr sz="900" i="1" spc="-19" dirty="0">
                <a:latin typeface="Times New Roman"/>
                <a:cs typeface="Times New Roman"/>
              </a:rPr>
              <a:t>Z</a:t>
            </a:r>
            <a:r>
              <a:rPr sz="900" i="1" spc="-28" baseline="-20833" dirty="0">
                <a:latin typeface="Times New Roman"/>
                <a:cs typeface="Times New Roman"/>
              </a:rPr>
              <a:t>7</a:t>
            </a:r>
            <a:endParaRPr sz="900" baseline="-20833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648676" y="2548292"/>
            <a:ext cx="753904" cy="585311"/>
            <a:chOff x="6007568" y="3397722"/>
            <a:chExt cx="1005205" cy="780415"/>
          </a:xfrm>
        </p:grpSpPr>
        <p:sp>
          <p:nvSpPr>
            <p:cNvPr id="64" name="object 64"/>
            <p:cNvSpPr/>
            <p:nvPr/>
          </p:nvSpPr>
          <p:spPr>
            <a:xfrm>
              <a:off x="6637608" y="3804567"/>
              <a:ext cx="360680" cy="359410"/>
            </a:xfrm>
            <a:custGeom>
              <a:avLst/>
              <a:gdLst/>
              <a:ahLst/>
              <a:cxnLst/>
              <a:rect l="l" t="t" r="r" b="b"/>
              <a:pathLst>
                <a:path w="360679" h="359410">
                  <a:moveTo>
                    <a:pt x="188336" y="0"/>
                  </a:moveTo>
                  <a:lnTo>
                    <a:pt x="142366" y="3432"/>
                  </a:lnTo>
                  <a:lnTo>
                    <a:pt x="98862" y="18316"/>
                  </a:lnTo>
                  <a:lnTo>
                    <a:pt x="60198" y="44164"/>
                  </a:lnTo>
                  <a:lnTo>
                    <a:pt x="28749" y="80489"/>
                  </a:lnTo>
                  <a:lnTo>
                    <a:pt x="8121" y="123931"/>
                  </a:lnTo>
                  <a:lnTo>
                    <a:pt x="0" y="169747"/>
                  </a:lnTo>
                  <a:lnTo>
                    <a:pt x="3872" y="215570"/>
                  </a:lnTo>
                  <a:lnTo>
                    <a:pt x="19228" y="259032"/>
                  </a:lnTo>
                  <a:lnTo>
                    <a:pt x="45555" y="297768"/>
                  </a:lnTo>
                  <a:lnTo>
                    <a:pt x="82343" y="329409"/>
                  </a:lnTo>
                  <a:lnTo>
                    <a:pt x="126078" y="350384"/>
                  </a:lnTo>
                  <a:lnTo>
                    <a:pt x="172127" y="358902"/>
                  </a:lnTo>
                  <a:lnTo>
                    <a:pt x="218106" y="355460"/>
                  </a:lnTo>
                  <a:lnTo>
                    <a:pt x="261629" y="340557"/>
                  </a:lnTo>
                  <a:lnTo>
                    <a:pt x="300312" y="314690"/>
                  </a:lnTo>
                  <a:lnTo>
                    <a:pt x="331771" y="278355"/>
                  </a:lnTo>
                  <a:lnTo>
                    <a:pt x="352398" y="234914"/>
                  </a:lnTo>
                  <a:lnTo>
                    <a:pt x="360520" y="189098"/>
                  </a:lnTo>
                  <a:lnTo>
                    <a:pt x="356647" y="143275"/>
                  </a:lnTo>
                  <a:lnTo>
                    <a:pt x="341291" y="99812"/>
                  </a:lnTo>
                  <a:lnTo>
                    <a:pt x="314964" y="61077"/>
                  </a:lnTo>
                  <a:lnTo>
                    <a:pt x="278177" y="29435"/>
                  </a:lnTo>
                  <a:lnTo>
                    <a:pt x="234397" y="8505"/>
                  </a:lnTo>
                  <a:lnTo>
                    <a:pt x="188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5" name="object 65"/>
            <p:cNvSpPr/>
            <p:nvPr/>
          </p:nvSpPr>
          <p:spPr>
            <a:xfrm>
              <a:off x="6637608" y="3804567"/>
              <a:ext cx="360680" cy="359410"/>
            </a:xfrm>
            <a:custGeom>
              <a:avLst/>
              <a:gdLst/>
              <a:ahLst/>
              <a:cxnLst/>
              <a:rect l="l" t="t" r="r" b="b"/>
              <a:pathLst>
                <a:path w="360679" h="359410">
                  <a:moveTo>
                    <a:pt x="82343" y="329409"/>
                  </a:moveTo>
                  <a:lnTo>
                    <a:pt x="45555" y="297768"/>
                  </a:lnTo>
                  <a:lnTo>
                    <a:pt x="19228" y="259032"/>
                  </a:lnTo>
                  <a:lnTo>
                    <a:pt x="3872" y="215570"/>
                  </a:lnTo>
                  <a:lnTo>
                    <a:pt x="0" y="169747"/>
                  </a:lnTo>
                  <a:lnTo>
                    <a:pt x="8121" y="123931"/>
                  </a:lnTo>
                  <a:lnTo>
                    <a:pt x="28749" y="80489"/>
                  </a:lnTo>
                  <a:lnTo>
                    <a:pt x="60198" y="44164"/>
                  </a:lnTo>
                  <a:lnTo>
                    <a:pt x="98862" y="18316"/>
                  </a:lnTo>
                  <a:lnTo>
                    <a:pt x="142366" y="3432"/>
                  </a:lnTo>
                  <a:lnTo>
                    <a:pt x="188336" y="0"/>
                  </a:lnTo>
                  <a:lnTo>
                    <a:pt x="234397" y="8505"/>
                  </a:lnTo>
                  <a:lnTo>
                    <a:pt x="278177" y="29435"/>
                  </a:lnTo>
                  <a:lnTo>
                    <a:pt x="314964" y="61077"/>
                  </a:lnTo>
                  <a:lnTo>
                    <a:pt x="341291" y="99812"/>
                  </a:lnTo>
                  <a:lnTo>
                    <a:pt x="356647" y="143275"/>
                  </a:lnTo>
                  <a:lnTo>
                    <a:pt x="360520" y="189098"/>
                  </a:lnTo>
                  <a:lnTo>
                    <a:pt x="352398" y="234914"/>
                  </a:lnTo>
                  <a:lnTo>
                    <a:pt x="331771" y="278355"/>
                  </a:lnTo>
                  <a:lnTo>
                    <a:pt x="300312" y="314690"/>
                  </a:lnTo>
                  <a:lnTo>
                    <a:pt x="261629" y="340557"/>
                  </a:lnTo>
                  <a:lnTo>
                    <a:pt x="218106" y="355460"/>
                  </a:lnTo>
                  <a:lnTo>
                    <a:pt x="172127" y="358902"/>
                  </a:lnTo>
                  <a:lnTo>
                    <a:pt x="126078" y="350384"/>
                  </a:lnTo>
                  <a:lnTo>
                    <a:pt x="82343" y="32940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6" name="object 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53479" y="3926205"/>
              <a:ext cx="170561" cy="15811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021855" y="3412010"/>
              <a:ext cx="361315" cy="358775"/>
            </a:xfrm>
            <a:custGeom>
              <a:avLst/>
              <a:gdLst/>
              <a:ahLst/>
              <a:cxnLst/>
              <a:rect l="l" t="t" r="r" b="b"/>
              <a:pathLst>
                <a:path w="361314" h="358775">
                  <a:moveTo>
                    <a:pt x="188063" y="0"/>
                  </a:moveTo>
                  <a:lnTo>
                    <a:pt x="142041" y="3305"/>
                  </a:lnTo>
                  <a:lnTo>
                    <a:pt x="98528" y="18062"/>
                  </a:lnTo>
                  <a:lnTo>
                    <a:pt x="59904" y="43783"/>
                  </a:lnTo>
                  <a:lnTo>
                    <a:pt x="28551" y="79981"/>
                  </a:lnTo>
                  <a:lnTo>
                    <a:pt x="8006" y="123264"/>
                  </a:lnTo>
                  <a:lnTo>
                    <a:pt x="0" y="168980"/>
                  </a:lnTo>
                  <a:lnTo>
                    <a:pt x="4008" y="214760"/>
                  </a:lnTo>
                  <a:lnTo>
                    <a:pt x="19510" y="258233"/>
                  </a:lnTo>
                  <a:lnTo>
                    <a:pt x="45984" y="297028"/>
                  </a:lnTo>
                  <a:lnTo>
                    <a:pt x="82907" y="328774"/>
                  </a:lnTo>
                  <a:lnTo>
                    <a:pt x="126801" y="349787"/>
                  </a:lnTo>
                  <a:lnTo>
                    <a:pt x="172950" y="358408"/>
                  </a:lnTo>
                  <a:lnTo>
                    <a:pt x="218972" y="355111"/>
                  </a:lnTo>
                  <a:lnTo>
                    <a:pt x="262485" y="340374"/>
                  </a:lnTo>
                  <a:lnTo>
                    <a:pt x="301109" y="314672"/>
                  </a:lnTo>
                  <a:lnTo>
                    <a:pt x="332462" y="278482"/>
                  </a:lnTo>
                  <a:lnTo>
                    <a:pt x="353007" y="235147"/>
                  </a:lnTo>
                  <a:lnTo>
                    <a:pt x="361013" y="189399"/>
                  </a:lnTo>
                  <a:lnTo>
                    <a:pt x="357005" y="143608"/>
                  </a:lnTo>
                  <a:lnTo>
                    <a:pt x="341502" y="100146"/>
                  </a:lnTo>
                  <a:lnTo>
                    <a:pt x="315029" y="61383"/>
                  </a:lnTo>
                  <a:lnTo>
                    <a:pt x="278106" y="29689"/>
                  </a:lnTo>
                  <a:lnTo>
                    <a:pt x="234212" y="8632"/>
                  </a:lnTo>
                  <a:lnTo>
                    <a:pt x="188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8" name="object 68"/>
            <p:cNvSpPr/>
            <p:nvPr/>
          </p:nvSpPr>
          <p:spPr>
            <a:xfrm>
              <a:off x="6021855" y="3412010"/>
              <a:ext cx="361315" cy="358775"/>
            </a:xfrm>
            <a:custGeom>
              <a:avLst/>
              <a:gdLst/>
              <a:ahLst/>
              <a:cxnLst/>
              <a:rect l="l" t="t" r="r" b="b"/>
              <a:pathLst>
                <a:path w="361314" h="358775">
                  <a:moveTo>
                    <a:pt x="82907" y="328774"/>
                  </a:moveTo>
                  <a:lnTo>
                    <a:pt x="45984" y="297028"/>
                  </a:lnTo>
                  <a:lnTo>
                    <a:pt x="19510" y="258233"/>
                  </a:lnTo>
                  <a:lnTo>
                    <a:pt x="4008" y="214760"/>
                  </a:lnTo>
                  <a:lnTo>
                    <a:pt x="0" y="168980"/>
                  </a:lnTo>
                  <a:lnTo>
                    <a:pt x="8006" y="123264"/>
                  </a:lnTo>
                  <a:lnTo>
                    <a:pt x="28551" y="79981"/>
                  </a:lnTo>
                  <a:lnTo>
                    <a:pt x="59904" y="43783"/>
                  </a:lnTo>
                  <a:lnTo>
                    <a:pt x="98528" y="18062"/>
                  </a:lnTo>
                  <a:lnTo>
                    <a:pt x="142041" y="3305"/>
                  </a:lnTo>
                  <a:lnTo>
                    <a:pt x="188063" y="0"/>
                  </a:lnTo>
                  <a:lnTo>
                    <a:pt x="234212" y="8632"/>
                  </a:lnTo>
                  <a:lnTo>
                    <a:pt x="278106" y="29689"/>
                  </a:lnTo>
                  <a:lnTo>
                    <a:pt x="315029" y="61383"/>
                  </a:lnTo>
                  <a:lnTo>
                    <a:pt x="341502" y="100146"/>
                  </a:lnTo>
                  <a:lnTo>
                    <a:pt x="357005" y="143608"/>
                  </a:lnTo>
                  <a:lnTo>
                    <a:pt x="361013" y="189399"/>
                  </a:lnTo>
                  <a:lnTo>
                    <a:pt x="353007" y="235147"/>
                  </a:lnTo>
                  <a:lnTo>
                    <a:pt x="332462" y="278482"/>
                  </a:lnTo>
                  <a:lnTo>
                    <a:pt x="301109" y="314672"/>
                  </a:lnTo>
                  <a:lnTo>
                    <a:pt x="262485" y="340374"/>
                  </a:lnTo>
                  <a:lnTo>
                    <a:pt x="218972" y="355111"/>
                  </a:lnTo>
                  <a:lnTo>
                    <a:pt x="172950" y="358408"/>
                  </a:lnTo>
                  <a:lnTo>
                    <a:pt x="126801" y="349787"/>
                  </a:lnTo>
                  <a:lnTo>
                    <a:pt x="82907" y="3287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40323" y="3545078"/>
              <a:ext cx="166624" cy="134366"/>
            </a:xfrm>
            <a:prstGeom prst="rect">
              <a:avLst/>
            </a:prstGeom>
          </p:spPr>
        </p:pic>
      </p:grpSp>
      <p:sp>
        <p:nvSpPr>
          <p:cNvPr id="70" name="object 70"/>
          <p:cNvSpPr/>
          <p:nvPr/>
        </p:nvSpPr>
        <p:spPr>
          <a:xfrm>
            <a:off x="5992177" y="4179379"/>
            <a:ext cx="267653" cy="272415"/>
          </a:xfrm>
          <a:custGeom>
            <a:avLst/>
            <a:gdLst/>
            <a:ahLst/>
            <a:cxnLst/>
            <a:rect l="l" t="t" r="r" b="b"/>
            <a:pathLst>
              <a:path w="356870" h="363220">
                <a:moveTo>
                  <a:pt x="0" y="181356"/>
                </a:moveTo>
                <a:lnTo>
                  <a:pt x="6372" y="133142"/>
                </a:lnTo>
                <a:lnTo>
                  <a:pt x="24355" y="89820"/>
                </a:lnTo>
                <a:lnTo>
                  <a:pt x="52244" y="53116"/>
                </a:lnTo>
                <a:lnTo>
                  <a:pt x="88335" y="24759"/>
                </a:lnTo>
                <a:lnTo>
                  <a:pt x="130924" y="6477"/>
                </a:lnTo>
                <a:lnTo>
                  <a:pt x="178307" y="0"/>
                </a:lnTo>
                <a:lnTo>
                  <a:pt x="225691" y="6477"/>
                </a:lnTo>
                <a:lnTo>
                  <a:pt x="268280" y="24759"/>
                </a:lnTo>
                <a:lnTo>
                  <a:pt x="304371" y="53116"/>
                </a:lnTo>
                <a:lnTo>
                  <a:pt x="332260" y="89820"/>
                </a:lnTo>
                <a:lnTo>
                  <a:pt x="350243" y="133142"/>
                </a:lnTo>
                <a:lnTo>
                  <a:pt x="356615" y="181356"/>
                </a:lnTo>
                <a:lnTo>
                  <a:pt x="350243" y="229569"/>
                </a:lnTo>
                <a:lnTo>
                  <a:pt x="332260" y="272891"/>
                </a:lnTo>
                <a:lnTo>
                  <a:pt x="304371" y="309595"/>
                </a:lnTo>
                <a:lnTo>
                  <a:pt x="268280" y="337952"/>
                </a:lnTo>
                <a:lnTo>
                  <a:pt x="225691" y="356234"/>
                </a:lnTo>
                <a:lnTo>
                  <a:pt x="178307" y="362712"/>
                </a:lnTo>
                <a:lnTo>
                  <a:pt x="130924" y="356234"/>
                </a:lnTo>
                <a:lnTo>
                  <a:pt x="88335" y="337952"/>
                </a:lnTo>
                <a:lnTo>
                  <a:pt x="52244" y="309595"/>
                </a:lnTo>
                <a:lnTo>
                  <a:pt x="24355" y="272891"/>
                </a:lnTo>
                <a:lnTo>
                  <a:pt x="6372" y="229569"/>
                </a:lnTo>
                <a:lnTo>
                  <a:pt x="0" y="1813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 txBox="1"/>
          <p:nvPr/>
        </p:nvSpPr>
        <p:spPr>
          <a:xfrm>
            <a:off x="6083808" y="4233977"/>
            <a:ext cx="82867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i="1" dirty="0">
                <a:latin typeface="Times New Roman"/>
                <a:cs typeface="Times New Roman"/>
              </a:rPr>
              <a:t>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15</a:t>
            </a:fld>
            <a:endParaRPr spc="-19" dirty="0"/>
          </a:p>
        </p:txBody>
      </p:sp>
      <p:sp>
        <p:nvSpPr>
          <p:cNvPr id="73" name="object 73"/>
          <p:cNvSpPr txBox="1"/>
          <p:nvPr/>
        </p:nvSpPr>
        <p:spPr>
          <a:xfrm>
            <a:off x="1202055" y="4983328"/>
            <a:ext cx="1338739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60" dirty="0">
                <a:solidFill>
                  <a:srgbClr val="BEBEBE"/>
                </a:solidFill>
                <a:latin typeface="Arial"/>
                <a:cs typeface="Arial"/>
              </a:rPr>
              <a:t>Slide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courtesy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Matt</a:t>
            </a:r>
            <a:r>
              <a:rPr sz="900" spc="-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Gormley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57" y="424904"/>
            <a:ext cx="8786949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884873">
              <a:spcBef>
                <a:spcPts val="79"/>
              </a:spcBef>
            </a:pPr>
            <a:r>
              <a:rPr spc="-199" dirty="0"/>
              <a:t>Example:</a:t>
            </a:r>
            <a:r>
              <a:rPr spc="-150" dirty="0"/>
              <a:t> </a:t>
            </a:r>
            <a:r>
              <a:rPr spc="-127" dirty="0"/>
              <a:t>Object</a:t>
            </a:r>
            <a:r>
              <a:rPr spc="-143" dirty="0"/>
              <a:t> </a:t>
            </a:r>
            <a:r>
              <a:rPr spc="-135"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5" y="1007925"/>
            <a:ext cx="4732020" cy="855683"/>
          </a:xfrm>
          <a:prstGeom prst="rect">
            <a:avLst/>
          </a:prstGeom>
        </p:spPr>
        <p:txBody>
          <a:bodyPr vert="horz" wrap="square" lIns="0" tIns="37148" rIns="0" bIns="0" rtlCol="0">
            <a:spAutoFit/>
          </a:bodyPr>
          <a:lstStyle/>
          <a:p>
            <a:pPr marL="9525">
              <a:spcBef>
                <a:spcPts val="293"/>
              </a:spcBef>
            </a:pPr>
            <a:r>
              <a:rPr sz="2400" spc="-150" dirty="0">
                <a:latin typeface="Arial"/>
                <a:cs typeface="Arial"/>
              </a:rPr>
              <a:t>Data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consists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61" dirty="0">
                <a:latin typeface="Arial"/>
                <a:cs typeface="Arial"/>
              </a:rPr>
              <a:t>images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b="1" i="1" dirty="0">
                <a:latin typeface="TimesNewRomanPS-BoldItalicMT"/>
                <a:cs typeface="TimesNewRomanPS-BoldItalicMT"/>
              </a:rPr>
              <a:t>x</a:t>
            </a:r>
            <a:r>
              <a:rPr sz="2400" b="1" i="1" spc="-38" dirty="0">
                <a:latin typeface="TimesNewRomanPS-BoldItalicMT"/>
                <a:cs typeface="TimesNewRomanPS-BoldItalicMT"/>
              </a:rPr>
              <a:t> </a:t>
            </a:r>
            <a:r>
              <a:rPr sz="2400" spc="-124" dirty="0">
                <a:latin typeface="Arial"/>
                <a:cs typeface="Arial"/>
              </a:rPr>
              <a:t>and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labels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i="1" spc="-19" dirty="0">
                <a:latin typeface="Times New Roman"/>
                <a:cs typeface="Times New Roman"/>
              </a:rPr>
              <a:t>y</a:t>
            </a:r>
            <a:r>
              <a:rPr sz="2400" spc="-19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4295">
              <a:lnSpc>
                <a:spcPts val="1710"/>
              </a:lnSpc>
              <a:spcBef>
                <a:spcPts val="139"/>
              </a:spcBef>
            </a:pPr>
            <a:r>
              <a:rPr sz="1500" spc="-101" dirty="0">
                <a:latin typeface="Arial"/>
                <a:cs typeface="Arial"/>
              </a:rPr>
              <a:t>Preprocess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data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into</a:t>
            </a:r>
            <a:endParaRPr sz="1500">
              <a:latin typeface="Arial"/>
              <a:cs typeface="Arial"/>
            </a:endParaRPr>
          </a:p>
          <a:p>
            <a:pPr marL="74295">
              <a:lnSpc>
                <a:spcPts val="1710"/>
              </a:lnSpc>
            </a:pPr>
            <a:r>
              <a:rPr sz="1500" spc="-8" dirty="0">
                <a:latin typeface="Arial"/>
                <a:cs typeface="Arial"/>
              </a:rPr>
              <a:t>“patches”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9877" y="2128838"/>
            <a:ext cx="2050733" cy="1684916"/>
          </a:xfrm>
          <a:prstGeom prst="rect">
            <a:avLst/>
          </a:prstGeom>
        </p:spPr>
        <p:txBody>
          <a:bodyPr vert="horz" wrap="square" lIns="0" tIns="32861" rIns="0" bIns="0" rtlCol="0">
            <a:spAutoFit/>
          </a:bodyPr>
          <a:lstStyle/>
          <a:p>
            <a:pPr marL="9525" marR="125730">
              <a:lnSpc>
                <a:spcPct val="89800"/>
              </a:lnSpc>
              <a:spcBef>
                <a:spcPts val="259"/>
              </a:spcBef>
            </a:pPr>
            <a:r>
              <a:rPr sz="1500" spc="-83" dirty="0">
                <a:latin typeface="Arial"/>
                <a:cs typeface="Arial"/>
              </a:rPr>
              <a:t>Posit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124" dirty="0">
                <a:latin typeface="Arial"/>
                <a:cs typeface="Arial"/>
              </a:rPr>
              <a:t>a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latent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labeling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b="1" i="1" spc="-38" dirty="0">
                <a:latin typeface="TimesNewRomanPS-BoldItalicMT"/>
                <a:cs typeface="TimesNewRomanPS-BoldItalicMT"/>
              </a:rPr>
              <a:t>z </a:t>
            </a:r>
            <a:r>
              <a:rPr sz="1500" spc="-68" dirty="0">
                <a:latin typeface="Arial"/>
                <a:cs typeface="Arial"/>
              </a:rPr>
              <a:t>describing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the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object’s </a:t>
            </a:r>
            <a:r>
              <a:rPr sz="1500" spc="-56" dirty="0">
                <a:latin typeface="Arial"/>
                <a:cs typeface="Arial"/>
              </a:rPr>
              <a:t>parts </a:t>
            </a:r>
            <a:r>
              <a:rPr sz="1500" spc="-68" dirty="0">
                <a:latin typeface="Arial"/>
                <a:cs typeface="Arial"/>
              </a:rPr>
              <a:t>(e.g.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head,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leg,</a:t>
            </a:r>
            <a:r>
              <a:rPr sz="1500" spc="-53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tail, </a:t>
            </a:r>
            <a:r>
              <a:rPr sz="1500" spc="-49" dirty="0">
                <a:latin typeface="Arial"/>
                <a:cs typeface="Arial"/>
              </a:rPr>
              <a:t>torso,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grass)</a:t>
            </a:r>
            <a:endParaRPr sz="1500">
              <a:latin typeface="Arial"/>
              <a:cs typeface="Arial"/>
            </a:endParaRPr>
          </a:p>
          <a:p>
            <a:pPr marL="9525" marR="3810">
              <a:lnSpc>
                <a:spcPct val="99800"/>
              </a:lnSpc>
              <a:spcBef>
                <a:spcPts val="1013"/>
              </a:spcBef>
            </a:pPr>
            <a:r>
              <a:rPr sz="1500" spc="-60" dirty="0">
                <a:latin typeface="Arial"/>
                <a:cs typeface="Arial"/>
              </a:rPr>
              <a:t>Define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124" dirty="0">
                <a:latin typeface="Arial"/>
                <a:cs typeface="Arial"/>
              </a:rPr>
              <a:t>a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153" dirty="0">
                <a:latin typeface="Arial"/>
                <a:cs typeface="Arial"/>
              </a:rPr>
              <a:t>“</a:t>
            </a:r>
            <a:r>
              <a:rPr sz="1500" b="1" spc="153" dirty="0">
                <a:solidFill>
                  <a:srgbClr val="7E7E7E"/>
                </a:solidFill>
                <a:latin typeface="Arial"/>
                <a:cs typeface="Arial"/>
              </a:rPr>
              <a:t>graphical </a:t>
            </a:r>
            <a:r>
              <a:rPr sz="1500" b="1" spc="68" dirty="0">
                <a:solidFill>
                  <a:srgbClr val="7E7E7E"/>
                </a:solidFill>
                <a:latin typeface="Arial"/>
                <a:cs typeface="Arial"/>
              </a:rPr>
              <a:t>model</a:t>
            </a:r>
            <a:r>
              <a:rPr sz="1500" spc="68" dirty="0">
                <a:latin typeface="Arial"/>
                <a:cs typeface="Arial"/>
              </a:rPr>
              <a:t>”</a:t>
            </a:r>
            <a:r>
              <a:rPr sz="1500" spc="-98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with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these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latent </a:t>
            </a:r>
            <a:r>
              <a:rPr sz="1500" spc="-68" dirty="0">
                <a:latin typeface="Arial"/>
                <a:cs typeface="Arial"/>
              </a:rPr>
              <a:t>variables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in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mind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064" y="1823084"/>
            <a:ext cx="3457575" cy="23054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00485" y="4154881"/>
            <a:ext cx="55387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leopard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70783" y="1880234"/>
            <a:ext cx="3494246" cy="2582228"/>
            <a:chOff x="3770376" y="2506979"/>
            <a:chExt cx="4658995" cy="34429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260" y="4320527"/>
              <a:ext cx="775703" cy="9890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08678" y="4339844"/>
              <a:ext cx="695325" cy="909319"/>
            </a:xfrm>
            <a:custGeom>
              <a:avLst/>
              <a:gdLst/>
              <a:ahLst/>
              <a:cxnLst/>
              <a:rect l="l" t="t" r="r" b="b"/>
              <a:pathLst>
                <a:path w="695325" h="909320">
                  <a:moveTo>
                    <a:pt x="433324" y="0"/>
                  </a:moveTo>
                  <a:lnTo>
                    <a:pt x="0" y="760094"/>
                  </a:lnTo>
                  <a:lnTo>
                    <a:pt x="261493" y="909192"/>
                  </a:lnTo>
                  <a:lnTo>
                    <a:pt x="694817" y="14909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7004" y="4317491"/>
              <a:ext cx="519658" cy="9921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790057" y="4336922"/>
              <a:ext cx="438784" cy="912494"/>
            </a:xfrm>
            <a:custGeom>
              <a:avLst/>
              <a:gdLst/>
              <a:ahLst/>
              <a:cxnLst/>
              <a:rect l="l" t="t" r="r" b="b"/>
              <a:pathLst>
                <a:path w="438785" h="912495">
                  <a:moveTo>
                    <a:pt x="297052" y="0"/>
                  </a:moveTo>
                  <a:lnTo>
                    <a:pt x="0" y="48640"/>
                  </a:lnTo>
                  <a:lnTo>
                    <a:pt x="141223" y="912113"/>
                  </a:lnTo>
                  <a:lnTo>
                    <a:pt x="438276" y="863472"/>
                  </a:lnTo>
                  <a:lnTo>
                    <a:pt x="297052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9316" y="4227550"/>
              <a:ext cx="780300" cy="9875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61861" y="4246879"/>
              <a:ext cx="699770" cy="908050"/>
            </a:xfrm>
            <a:custGeom>
              <a:avLst/>
              <a:gdLst/>
              <a:ahLst/>
              <a:cxnLst/>
              <a:rect l="l" t="t" r="r" b="b"/>
              <a:pathLst>
                <a:path w="699770" h="908050">
                  <a:moveTo>
                    <a:pt x="260350" y="0"/>
                  </a:moveTo>
                  <a:lnTo>
                    <a:pt x="0" y="151130"/>
                  </a:lnTo>
                  <a:lnTo>
                    <a:pt x="439166" y="907796"/>
                  </a:lnTo>
                  <a:lnTo>
                    <a:pt x="699516" y="756666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2716" y="4081284"/>
              <a:ext cx="920483" cy="9037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95260" y="4100956"/>
              <a:ext cx="840105" cy="822960"/>
            </a:xfrm>
            <a:custGeom>
              <a:avLst/>
              <a:gdLst/>
              <a:ahLst/>
              <a:cxnLst/>
              <a:rect l="l" t="t" r="r" b="b"/>
              <a:pathLst>
                <a:path w="840104" h="822960">
                  <a:moveTo>
                    <a:pt x="208280" y="0"/>
                  </a:moveTo>
                  <a:lnTo>
                    <a:pt x="0" y="217297"/>
                  </a:lnTo>
                  <a:lnTo>
                    <a:pt x="631825" y="822579"/>
                  </a:lnTo>
                  <a:lnTo>
                    <a:pt x="840105" y="605155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4F81BC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2464" y="3605796"/>
              <a:ext cx="906792" cy="11780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565135" y="3625976"/>
              <a:ext cx="826135" cy="1097915"/>
            </a:xfrm>
            <a:custGeom>
              <a:avLst/>
              <a:gdLst/>
              <a:ahLst/>
              <a:cxnLst/>
              <a:rect l="l" t="t" r="r" b="b"/>
              <a:pathLst>
                <a:path w="826134" h="1097914">
                  <a:moveTo>
                    <a:pt x="159258" y="0"/>
                  </a:moveTo>
                  <a:lnTo>
                    <a:pt x="0" y="107187"/>
                  </a:lnTo>
                  <a:lnTo>
                    <a:pt x="666877" y="1097407"/>
                  </a:lnTo>
                  <a:lnTo>
                    <a:pt x="826135" y="990219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9BBA58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9224" y="3371062"/>
              <a:ext cx="801611" cy="88699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01515" y="3390518"/>
              <a:ext cx="721360" cy="806450"/>
            </a:xfrm>
            <a:custGeom>
              <a:avLst/>
              <a:gdLst/>
              <a:ahLst/>
              <a:cxnLst/>
              <a:rect l="l" t="t" r="r" b="b"/>
              <a:pathLst>
                <a:path w="721360" h="806450">
                  <a:moveTo>
                    <a:pt x="678307" y="0"/>
                  </a:moveTo>
                  <a:lnTo>
                    <a:pt x="0" y="37845"/>
                  </a:lnTo>
                  <a:lnTo>
                    <a:pt x="42799" y="805941"/>
                  </a:lnTo>
                  <a:lnTo>
                    <a:pt x="721106" y="768095"/>
                  </a:lnTo>
                  <a:lnTo>
                    <a:pt x="678307" y="0"/>
                  </a:lnTo>
                  <a:close/>
                </a:path>
              </a:pathLst>
            </a:custGeom>
            <a:solidFill>
              <a:srgbClr val="C0504D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8844" y="3313163"/>
              <a:ext cx="2206752" cy="11445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271389" y="3332987"/>
              <a:ext cx="2126615" cy="1063625"/>
            </a:xfrm>
            <a:custGeom>
              <a:avLst/>
              <a:gdLst/>
              <a:ahLst/>
              <a:cxnLst/>
              <a:rect l="l" t="t" r="r" b="b"/>
              <a:pathLst>
                <a:path w="2126615" h="1063625">
                  <a:moveTo>
                    <a:pt x="2073402" y="0"/>
                  </a:moveTo>
                  <a:lnTo>
                    <a:pt x="0" y="115570"/>
                  </a:lnTo>
                  <a:lnTo>
                    <a:pt x="52832" y="1063625"/>
                  </a:lnTo>
                  <a:lnTo>
                    <a:pt x="2126234" y="948182"/>
                  </a:lnTo>
                  <a:lnTo>
                    <a:pt x="2073402" y="0"/>
                  </a:lnTo>
                  <a:close/>
                </a:path>
              </a:pathLst>
            </a:custGeom>
            <a:solidFill>
              <a:srgbClr val="8063A1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0376" y="2506979"/>
              <a:ext cx="4507991" cy="29824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813048" y="2527299"/>
              <a:ext cx="4427220" cy="2900680"/>
            </a:xfrm>
            <a:custGeom>
              <a:avLst/>
              <a:gdLst/>
              <a:ahLst/>
              <a:cxnLst/>
              <a:rect l="l" t="t" r="r" b="b"/>
              <a:pathLst>
                <a:path w="4427220" h="2900679">
                  <a:moveTo>
                    <a:pt x="4427220" y="0"/>
                  </a:moveTo>
                  <a:lnTo>
                    <a:pt x="0" y="0"/>
                  </a:lnTo>
                  <a:lnTo>
                    <a:pt x="0" y="765302"/>
                  </a:lnTo>
                  <a:lnTo>
                    <a:pt x="0" y="806450"/>
                  </a:lnTo>
                  <a:lnTo>
                    <a:pt x="0" y="2627630"/>
                  </a:lnTo>
                  <a:lnTo>
                    <a:pt x="0" y="2900680"/>
                  </a:lnTo>
                  <a:lnTo>
                    <a:pt x="4427220" y="2900680"/>
                  </a:lnTo>
                  <a:lnTo>
                    <a:pt x="4427220" y="2627630"/>
                  </a:lnTo>
                  <a:lnTo>
                    <a:pt x="523875" y="2627630"/>
                  </a:lnTo>
                  <a:lnTo>
                    <a:pt x="523875" y="806450"/>
                  </a:lnTo>
                  <a:lnTo>
                    <a:pt x="4427220" y="806450"/>
                  </a:lnTo>
                  <a:lnTo>
                    <a:pt x="4427220" y="765302"/>
                  </a:lnTo>
                  <a:lnTo>
                    <a:pt x="4427220" y="0"/>
                  </a:lnTo>
                  <a:close/>
                </a:path>
              </a:pathLst>
            </a:custGeom>
            <a:solidFill>
              <a:srgbClr val="EDEBE0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1634" y="3089338"/>
              <a:ext cx="3943999" cy="286016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609877" y="4107561"/>
            <a:ext cx="1928813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1796"/>
              </a:lnSpc>
              <a:spcBef>
                <a:spcPts val="75"/>
              </a:spcBef>
            </a:pPr>
            <a:r>
              <a:rPr sz="1500" b="1" i="1" dirty="0">
                <a:latin typeface="TimesNewRomanPS-BoldItalicMT"/>
                <a:cs typeface="TimesNewRomanPS-BoldItalicMT"/>
              </a:rPr>
              <a:t>z</a:t>
            </a:r>
            <a:r>
              <a:rPr sz="1500" b="1" i="1" spc="-4" dirty="0">
                <a:latin typeface="TimesNewRomanPS-BoldItalicMT"/>
                <a:cs typeface="TimesNewRomanPS-BoldItalicMT"/>
              </a:rPr>
              <a:t> </a:t>
            </a:r>
            <a:r>
              <a:rPr sz="1500" spc="-83" dirty="0">
                <a:latin typeface="Arial"/>
                <a:cs typeface="Arial"/>
              </a:rPr>
              <a:t>is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not</a:t>
            </a:r>
            <a:r>
              <a:rPr sz="1500" spc="-75" dirty="0">
                <a:latin typeface="Arial"/>
                <a:cs typeface="Arial"/>
              </a:rPr>
              <a:t> observed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at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9525">
              <a:lnSpc>
                <a:spcPts val="1796"/>
              </a:lnSpc>
            </a:pPr>
            <a:r>
              <a:rPr sz="1500" spc="-23" dirty="0">
                <a:latin typeface="Arial"/>
                <a:cs typeface="Arial"/>
              </a:rPr>
              <a:t>or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34" dirty="0">
                <a:latin typeface="Arial"/>
                <a:cs typeface="Arial"/>
              </a:rPr>
              <a:t>test</a:t>
            </a:r>
            <a:r>
              <a:rPr sz="1500" spc="-53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time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11323" y="3337656"/>
            <a:ext cx="57626" cy="1019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00" i="1" dirty="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02785" y="3866197"/>
            <a:ext cx="3320415" cy="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 algn="ctr">
              <a:lnSpc>
                <a:spcPts val="652"/>
              </a:lnSpc>
            </a:pPr>
            <a:r>
              <a:rPr sz="900" i="1" spc="-19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900" i="1" spc="-28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90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12892" y="3254693"/>
            <a:ext cx="82867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i="1" spc="-4" dirty="0">
                <a:latin typeface="Times New Roman"/>
                <a:cs typeface="Times New Roman"/>
              </a:rPr>
              <a:t>Z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76901" y="3319844"/>
            <a:ext cx="57626" cy="1019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00" i="1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10303" y="2929795"/>
            <a:ext cx="165259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900" i="1" spc="-19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900" i="1" spc="-28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900" baseline="-2083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17542" y="2382107"/>
            <a:ext cx="150019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050">
              <a:spcBef>
                <a:spcPts val="75"/>
              </a:spcBef>
            </a:pPr>
            <a:r>
              <a:rPr sz="900" i="1" spc="-19" dirty="0">
                <a:latin typeface="Times New Roman"/>
                <a:cs typeface="Times New Roman"/>
              </a:rPr>
              <a:t>Z</a:t>
            </a:r>
            <a:r>
              <a:rPr sz="900" i="1" spc="-28" baseline="-20833" dirty="0">
                <a:latin typeface="Times New Roman"/>
                <a:cs typeface="Times New Roman"/>
              </a:rPr>
              <a:t>7</a:t>
            </a:r>
            <a:endParaRPr sz="900" baseline="-2083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95838" y="2724531"/>
            <a:ext cx="57626" cy="1019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00" i="1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89949" y="3000471"/>
            <a:ext cx="57626" cy="1019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00" i="1" dirty="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83808" y="4233977"/>
            <a:ext cx="82867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i="1" dirty="0">
                <a:latin typeface="Times New Roman"/>
                <a:cs typeface="Times New Roman"/>
              </a:rPr>
              <a:t>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54892" y="2738056"/>
            <a:ext cx="1271111" cy="1441133"/>
          </a:xfrm>
          <a:custGeom>
            <a:avLst/>
            <a:gdLst/>
            <a:ahLst/>
            <a:cxnLst/>
            <a:rect l="l" t="t" r="r" b="b"/>
            <a:pathLst>
              <a:path w="1694815" h="1921510">
                <a:moveTo>
                  <a:pt x="0" y="0"/>
                </a:moveTo>
                <a:lnTo>
                  <a:pt x="1694307" y="192112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16</a:t>
            </a:fld>
            <a:endParaRPr spc="-19" dirty="0"/>
          </a:p>
        </p:txBody>
      </p:sp>
      <p:sp>
        <p:nvSpPr>
          <p:cNvPr id="37" name="object 37"/>
          <p:cNvSpPr txBox="1"/>
          <p:nvPr/>
        </p:nvSpPr>
        <p:spPr>
          <a:xfrm>
            <a:off x="1202055" y="4983328"/>
            <a:ext cx="173402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60" dirty="0">
                <a:solidFill>
                  <a:srgbClr val="BEBEBE"/>
                </a:solidFill>
                <a:latin typeface="Arial"/>
                <a:cs typeface="Arial"/>
              </a:rPr>
              <a:t>Slide</a:t>
            </a:r>
            <a:r>
              <a:rPr sz="900" spc="-23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courtesy</a:t>
            </a:r>
            <a:r>
              <a:rPr sz="900" spc="-23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Matt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Gormley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8" dirty="0">
                <a:solidFill>
                  <a:srgbClr val="BEBEBE"/>
                </a:solidFill>
                <a:latin typeface="Arial"/>
                <a:cs typeface="Arial"/>
              </a:rPr>
              <a:t>(edited)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457" y="741988"/>
            <a:ext cx="6762627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99" dirty="0"/>
              <a:t>Example:</a:t>
            </a:r>
            <a:r>
              <a:rPr spc="-169" dirty="0"/>
              <a:t> </a:t>
            </a:r>
            <a:r>
              <a:rPr spc="-210" dirty="0"/>
              <a:t>Sentence</a:t>
            </a:r>
            <a:r>
              <a:rPr spc="-180" dirty="0"/>
              <a:t> </a:t>
            </a:r>
            <a:r>
              <a:rPr spc="-236" dirty="0"/>
              <a:t>Parsing</a:t>
            </a:r>
          </a:p>
        </p:txBody>
      </p:sp>
      <p:sp>
        <p:nvSpPr>
          <p:cNvPr id="3" name="object 3"/>
          <p:cNvSpPr/>
          <p:nvPr/>
        </p:nvSpPr>
        <p:spPr>
          <a:xfrm>
            <a:off x="6029896" y="1486471"/>
            <a:ext cx="371475" cy="342900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0" y="228600"/>
                </a:moveTo>
                <a:lnTo>
                  <a:pt x="5031" y="182533"/>
                </a:lnTo>
                <a:lnTo>
                  <a:pt x="19460" y="139624"/>
                </a:lnTo>
                <a:lnTo>
                  <a:pt x="42293" y="100793"/>
                </a:lnTo>
                <a:lnTo>
                  <a:pt x="72532" y="66960"/>
                </a:lnTo>
                <a:lnTo>
                  <a:pt x="109184" y="39045"/>
                </a:lnTo>
                <a:lnTo>
                  <a:pt x="151251" y="17966"/>
                </a:lnTo>
                <a:lnTo>
                  <a:pt x="197738" y="4644"/>
                </a:lnTo>
                <a:lnTo>
                  <a:pt x="247650" y="0"/>
                </a:lnTo>
                <a:lnTo>
                  <a:pt x="297561" y="4644"/>
                </a:lnTo>
                <a:lnTo>
                  <a:pt x="344048" y="17966"/>
                </a:lnTo>
                <a:lnTo>
                  <a:pt x="386115" y="39045"/>
                </a:lnTo>
                <a:lnTo>
                  <a:pt x="422767" y="66960"/>
                </a:lnTo>
                <a:lnTo>
                  <a:pt x="453006" y="100793"/>
                </a:lnTo>
                <a:lnTo>
                  <a:pt x="475839" y="139624"/>
                </a:lnTo>
                <a:lnTo>
                  <a:pt x="490268" y="182533"/>
                </a:lnTo>
                <a:lnTo>
                  <a:pt x="495300" y="228600"/>
                </a:lnTo>
                <a:lnTo>
                  <a:pt x="490268" y="274666"/>
                </a:lnTo>
                <a:lnTo>
                  <a:pt x="475839" y="317575"/>
                </a:lnTo>
                <a:lnTo>
                  <a:pt x="453006" y="356406"/>
                </a:lnTo>
                <a:lnTo>
                  <a:pt x="422767" y="390239"/>
                </a:lnTo>
                <a:lnTo>
                  <a:pt x="386115" y="418154"/>
                </a:lnTo>
                <a:lnTo>
                  <a:pt x="344048" y="439233"/>
                </a:lnTo>
                <a:lnTo>
                  <a:pt x="297561" y="452555"/>
                </a:lnTo>
                <a:lnTo>
                  <a:pt x="247650" y="457200"/>
                </a:lnTo>
                <a:lnTo>
                  <a:pt x="197738" y="452555"/>
                </a:lnTo>
                <a:lnTo>
                  <a:pt x="151251" y="439233"/>
                </a:lnTo>
                <a:lnTo>
                  <a:pt x="109184" y="418154"/>
                </a:lnTo>
                <a:lnTo>
                  <a:pt x="72532" y="390239"/>
                </a:lnTo>
                <a:lnTo>
                  <a:pt x="42293" y="356406"/>
                </a:lnTo>
                <a:lnTo>
                  <a:pt x="19460" y="317575"/>
                </a:lnTo>
                <a:lnTo>
                  <a:pt x="5031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6166579" y="1534001"/>
            <a:ext cx="9810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81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15496" y="2115121"/>
            <a:ext cx="485775" cy="342900"/>
          </a:xfrm>
          <a:custGeom>
            <a:avLst/>
            <a:gdLst/>
            <a:ahLst/>
            <a:cxnLst/>
            <a:rect l="l" t="t" r="r" b="b"/>
            <a:pathLst>
              <a:path w="647700" h="457200">
                <a:moveTo>
                  <a:pt x="0" y="228600"/>
                </a:moveTo>
                <a:lnTo>
                  <a:pt x="5219" y="187512"/>
                </a:lnTo>
                <a:lnTo>
                  <a:pt x="20265" y="148839"/>
                </a:lnTo>
                <a:lnTo>
                  <a:pt x="44224" y="113227"/>
                </a:lnTo>
                <a:lnTo>
                  <a:pt x="76179" y="81321"/>
                </a:lnTo>
                <a:lnTo>
                  <a:pt x="115214" y="53768"/>
                </a:lnTo>
                <a:lnTo>
                  <a:pt x="160415" y="31213"/>
                </a:lnTo>
                <a:lnTo>
                  <a:pt x="210864" y="14303"/>
                </a:lnTo>
                <a:lnTo>
                  <a:pt x="265648" y="3683"/>
                </a:lnTo>
                <a:lnTo>
                  <a:pt x="323850" y="0"/>
                </a:lnTo>
                <a:lnTo>
                  <a:pt x="382051" y="3683"/>
                </a:lnTo>
                <a:lnTo>
                  <a:pt x="436835" y="14303"/>
                </a:lnTo>
                <a:lnTo>
                  <a:pt x="487284" y="31213"/>
                </a:lnTo>
                <a:lnTo>
                  <a:pt x="532485" y="53768"/>
                </a:lnTo>
                <a:lnTo>
                  <a:pt x="571520" y="81321"/>
                </a:lnTo>
                <a:lnTo>
                  <a:pt x="603475" y="113227"/>
                </a:lnTo>
                <a:lnTo>
                  <a:pt x="627434" y="148839"/>
                </a:lnTo>
                <a:lnTo>
                  <a:pt x="642480" y="187512"/>
                </a:lnTo>
                <a:lnTo>
                  <a:pt x="647700" y="228600"/>
                </a:lnTo>
                <a:lnTo>
                  <a:pt x="642480" y="269687"/>
                </a:lnTo>
                <a:lnTo>
                  <a:pt x="627434" y="308360"/>
                </a:lnTo>
                <a:lnTo>
                  <a:pt x="603475" y="343972"/>
                </a:lnTo>
                <a:lnTo>
                  <a:pt x="571520" y="375878"/>
                </a:lnTo>
                <a:lnTo>
                  <a:pt x="532485" y="403431"/>
                </a:lnTo>
                <a:lnTo>
                  <a:pt x="487284" y="425986"/>
                </a:lnTo>
                <a:lnTo>
                  <a:pt x="436835" y="442896"/>
                </a:lnTo>
                <a:lnTo>
                  <a:pt x="382051" y="453516"/>
                </a:lnTo>
                <a:lnTo>
                  <a:pt x="323850" y="457200"/>
                </a:lnTo>
                <a:lnTo>
                  <a:pt x="265648" y="453516"/>
                </a:lnTo>
                <a:lnTo>
                  <a:pt x="210864" y="442896"/>
                </a:lnTo>
                <a:lnTo>
                  <a:pt x="160415" y="425986"/>
                </a:lnTo>
                <a:lnTo>
                  <a:pt x="115214" y="403431"/>
                </a:lnTo>
                <a:lnTo>
                  <a:pt x="76179" y="375878"/>
                </a:lnTo>
                <a:lnTo>
                  <a:pt x="44224" y="343972"/>
                </a:lnTo>
                <a:lnTo>
                  <a:pt x="20265" y="308360"/>
                </a:lnTo>
                <a:lnTo>
                  <a:pt x="5219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5249417" y="2162651"/>
            <a:ext cx="2190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39" dirty="0">
                <a:latin typeface="Arial"/>
                <a:cs typeface="Arial"/>
              </a:rPr>
              <a:t>NP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8546" y="2115121"/>
            <a:ext cx="485775" cy="342900"/>
          </a:xfrm>
          <a:custGeom>
            <a:avLst/>
            <a:gdLst/>
            <a:ahLst/>
            <a:cxnLst/>
            <a:rect l="l" t="t" r="r" b="b"/>
            <a:pathLst>
              <a:path w="647700" h="457200">
                <a:moveTo>
                  <a:pt x="0" y="228600"/>
                </a:moveTo>
                <a:lnTo>
                  <a:pt x="5219" y="187512"/>
                </a:lnTo>
                <a:lnTo>
                  <a:pt x="20265" y="148839"/>
                </a:lnTo>
                <a:lnTo>
                  <a:pt x="44224" y="113227"/>
                </a:lnTo>
                <a:lnTo>
                  <a:pt x="76179" y="81321"/>
                </a:lnTo>
                <a:lnTo>
                  <a:pt x="115214" y="53768"/>
                </a:lnTo>
                <a:lnTo>
                  <a:pt x="160415" y="31213"/>
                </a:lnTo>
                <a:lnTo>
                  <a:pt x="210864" y="14303"/>
                </a:lnTo>
                <a:lnTo>
                  <a:pt x="265648" y="3683"/>
                </a:lnTo>
                <a:lnTo>
                  <a:pt x="323850" y="0"/>
                </a:lnTo>
                <a:lnTo>
                  <a:pt x="382051" y="3683"/>
                </a:lnTo>
                <a:lnTo>
                  <a:pt x="436835" y="14303"/>
                </a:lnTo>
                <a:lnTo>
                  <a:pt x="487284" y="31213"/>
                </a:lnTo>
                <a:lnTo>
                  <a:pt x="532485" y="53768"/>
                </a:lnTo>
                <a:lnTo>
                  <a:pt x="571520" y="81321"/>
                </a:lnTo>
                <a:lnTo>
                  <a:pt x="603475" y="113227"/>
                </a:lnTo>
                <a:lnTo>
                  <a:pt x="627434" y="148839"/>
                </a:lnTo>
                <a:lnTo>
                  <a:pt x="642480" y="187512"/>
                </a:lnTo>
                <a:lnTo>
                  <a:pt x="647700" y="228600"/>
                </a:lnTo>
                <a:lnTo>
                  <a:pt x="642480" y="269687"/>
                </a:lnTo>
                <a:lnTo>
                  <a:pt x="627434" y="308360"/>
                </a:lnTo>
                <a:lnTo>
                  <a:pt x="603475" y="343972"/>
                </a:lnTo>
                <a:lnTo>
                  <a:pt x="571520" y="375878"/>
                </a:lnTo>
                <a:lnTo>
                  <a:pt x="532485" y="403431"/>
                </a:lnTo>
                <a:lnTo>
                  <a:pt x="487284" y="425986"/>
                </a:lnTo>
                <a:lnTo>
                  <a:pt x="436835" y="442896"/>
                </a:lnTo>
                <a:lnTo>
                  <a:pt x="382051" y="453516"/>
                </a:lnTo>
                <a:lnTo>
                  <a:pt x="323850" y="457200"/>
                </a:lnTo>
                <a:lnTo>
                  <a:pt x="265648" y="453516"/>
                </a:lnTo>
                <a:lnTo>
                  <a:pt x="210864" y="442896"/>
                </a:lnTo>
                <a:lnTo>
                  <a:pt x="160415" y="425986"/>
                </a:lnTo>
                <a:lnTo>
                  <a:pt x="115214" y="403431"/>
                </a:lnTo>
                <a:lnTo>
                  <a:pt x="76179" y="375878"/>
                </a:lnTo>
                <a:lnTo>
                  <a:pt x="44224" y="343972"/>
                </a:lnTo>
                <a:lnTo>
                  <a:pt x="20265" y="308360"/>
                </a:lnTo>
                <a:lnTo>
                  <a:pt x="5219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6799516" y="2162651"/>
            <a:ext cx="20478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58" dirty="0">
                <a:latin typeface="Arial"/>
                <a:cs typeface="Arial"/>
              </a:rPr>
              <a:t>VP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9771" y="2858071"/>
            <a:ext cx="657225" cy="342900"/>
          </a:xfrm>
          <a:custGeom>
            <a:avLst/>
            <a:gdLst/>
            <a:ahLst/>
            <a:cxnLst/>
            <a:rect l="l" t="t" r="r" b="b"/>
            <a:pathLst>
              <a:path w="876300" h="457200">
                <a:moveTo>
                  <a:pt x="0" y="228600"/>
                </a:moveTo>
                <a:lnTo>
                  <a:pt x="15654" y="167834"/>
                </a:lnTo>
                <a:lnTo>
                  <a:pt x="59831" y="113227"/>
                </a:lnTo>
                <a:lnTo>
                  <a:pt x="91308" y="88915"/>
                </a:lnTo>
                <a:lnTo>
                  <a:pt x="128349" y="66960"/>
                </a:lnTo>
                <a:lnTo>
                  <a:pt x="170430" y="47636"/>
                </a:lnTo>
                <a:lnTo>
                  <a:pt x="217028" y="31213"/>
                </a:lnTo>
                <a:lnTo>
                  <a:pt x="267622" y="17966"/>
                </a:lnTo>
                <a:lnTo>
                  <a:pt x="321689" y="8166"/>
                </a:lnTo>
                <a:lnTo>
                  <a:pt x="378705" y="2087"/>
                </a:lnTo>
                <a:lnTo>
                  <a:pt x="438150" y="0"/>
                </a:lnTo>
                <a:lnTo>
                  <a:pt x="497594" y="2087"/>
                </a:lnTo>
                <a:lnTo>
                  <a:pt x="554610" y="8166"/>
                </a:lnTo>
                <a:lnTo>
                  <a:pt x="608677" y="17966"/>
                </a:lnTo>
                <a:lnTo>
                  <a:pt x="659271" y="31213"/>
                </a:lnTo>
                <a:lnTo>
                  <a:pt x="705869" y="47636"/>
                </a:lnTo>
                <a:lnTo>
                  <a:pt x="747950" y="66960"/>
                </a:lnTo>
                <a:lnTo>
                  <a:pt x="784991" y="88915"/>
                </a:lnTo>
                <a:lnTo>
                  <a:pt x="816468" y="113227"/>
                </a:lnTo>
                <a:lnTo>
                  <a:pt x="860645" y="167834"/>
                </a:lnTo>
                <a:lnTo>
                  <a:pt x="876300" y="228600"/>
                </a:lnTo>
                <a:lnTo>
                  <a:pt x="872299" y="259616"/>
                </a:lnTo>
                <a:lnTo>
                  <a:pt x="841861" y="317575"/>
                </a:lnTo>
                <a:lnTo>
                  <a:pt x="784991" y="368284"/>
                </a:lnTo>
                <a:lnTo>
                  <a:pt x="747950" y="390239"/>
                </a:lnTo>
                <a:lnTo>
                  <a:pt x="705869" y="409563"/>
                </a:lnTo>
                <a:lnTo>
                  <a:pt x="659271" y="425986"/>
                </a:lnTo>
                <a:lnTo>
                  <a:pt x="608677" y="439233"/>
                </a:lnTo>
                <a:lnTo>
                  <a:pt x="554610" y="449033"/>
                </a:lnTo>
                <a:lnTo>
                  <a:pt x="497594" y="455112"/>
                </a:lnTo>
                <a:lnTo>
                  <a:pt x="438150" y="457200"/>
                </a:lnTo>
                <a:lnTo>
                  <a:pt x="378705" y="455112"/>
                </a:lnTo>
                <a:lnTo>
                  <a:pt x="321689" y="449033"/>
                </a:lnTo>
                <a:lnTo>
                  <a:pt x="267622" y="439233"/>
                </a:lnTo>
                <a:lnTo>
                  <a:pt x="217028" y="425986"/>
                </a:lnTo>
                <a:lnTo>
                  <a:pt x="170430" y="409563"/>
                </a:lnTo>
                <a:lnTo>
                  <a:pt x="128349" y="390239"/>
                </a:lnTo>
                <a:lnTo>
                  <a:pt x="91308" y="368284"/>
                </a:lnTo>
                <a:lnTo>
                  <a:pt x="59831" y="343972"/>
                </a:lnTo>
                <a:lnTo>
                  <a:pt x="15654" y="289365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5200079" y="2930938"/>
            <a:ext cx="317182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38" dirty="0">
                <a:latin typeface="Arial"/>
                <a:cs typeface="Arial"/>
              </a:rPr>
              <a:t>Noun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771" y="3559587"/>
            <a:ext cx="62388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34" dirty="0">
                <a:latin typeface="Arial"/>
                <a:cs typeface="Arial"/>
              </a:rPr>
              <a:t>Baltimore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87046" y="2858071"/>
            <a:ext cx="657225" cy="342900"/>
          </a:xfrm>
          <a:custGeom>
            <a:avLst/>
            <a:gdLst/>
            <a:ahLst/>
            <a:cxnLst/>
            <a:rect l="l" t="t" r="r" b="b"/>
            <a:pathLst>
              <a:path w="876300" h="457200">
                <a:moveTo>
                  <a:pt x="0" y="228600"/>
                </a:moveTo>
                <a:lnTo>
                  <a:pt x="15654" y="167834"/>
                </a:lnTo>
                <a:lnTo>
                  <a:pt x="59831" y="113227"/>
                </a:lnTo>
                <a:lnTo>
                  <a:pt x="91308" y="88915"/>
                </a:lnTo>
                <a:lnTo>
                  <a:pt x="128349" y="66960"/>
                </a:lnTo>
                <a:lnTo>
                  <a:pt x="170430" y="47636"/>
                </a:lnTo>
                <a:lnTo>
                  <a:pt x="217028" y="31213"/>
                </a:lnTo>
                <a:lnTo>
                  <a:pt x="267622" y="17966"/>
                </a:lnTo>
                <a:lnTo>
                  <a:pt x="321689" y="8166"/>
                </a:lnTo>
                <a:lnTo>
                  <a:pt x="378705" y="2087"/>
                </a:lnTo>
                <a:lnTo>
                  <a:pt x="438150" y="0"/>
                </a:lnTo>
                <a:lnTo>
                  <a:pt x="497594" y="2087"/>
                </a:lnTo>
                <a:lnTo>
                  <a:pt x="554610" y="8166"/>
                </a:lnTo>
                <a:lnTo>
                  <a:pt x="608677" y="17966"/>
                </a:lnTo>
                <a:lnTo>
                  <a:pt x="659271" y="31213"/>
                </a:lnTo>
                <a:lnTo>
                  <a:pt x="705869" y="47636"/>
                </a:lnTo>
                <a:lnTo>
                  <a:pt x="747950" y="66960"/>
                </a:lnTo>
                <a:lnTo>
                  <a:pt x="784991" y="88915"/>
                </a:lnTo>
                <a:lnTo>
                  <a:pt x="816468" y="113227"/>
                </a:lnTo>
                <a:lnTo>
                  <a:pt x="860645" y="167834"/>
                </a:lnTo>
                <a:lnTo>
                  <a:pt x="876300" y="228600"/>
                </a:lnTo>
                <a:lnTo>
                  <a:pt x="872299" y="259616"/>
                </a:lnTo>
                <a:lnTo>
                  <a:pt x="841861" y="317575"/>
                </a:lnTo>
                <a:lnTo>
                  <a:pt x="784991" y="368284"/>
                </a:lnTo>
                <a:lnTo>
                  <a:pt x="747950" y="390239"/>
                </a:lnTo>
                <a:lnTo>
                  <a:pt x="705869" y="409563"/>
                </a:lnTo>
                <a:lnTo>
                  <a:pt x="659271" y="425986"/>
                </a:lnTo>
                <a:lnTo>
                  <a:pt x="608677" y="439233"/>
                </a:lnTo>
                <a:lnTo>
                  <a:pt x="554610" y="449033"/>
                </a:lnTo>
                <a:lnTo>
                  <a:pt x="497594" y="455112"/>
                </a:lnTo>
                <a:lnTo>
                  <a:pt x="438150" y="457200"/>
                </a:lnTo>
                <a:lnTo>
                  <a:pt x="378705" y="455112"/>
                </a:lnTo>
                <a:lnTo>
                  <a:pt x="321689" y="449033"/>
                </a:lnTo>
                <a:lnTo>
                  <a:pt x="267622" y="439233"/>
                </a:lnTo>
                <a:lnTo>
                  <a:pt x="217028" y="425986"/>
                </a:lnTo>
                <a:lnTo>
                  <a:pt x="170430" y="409563"/>
                </a:lnTo>
                <a:lnTo>
                  <a:pt x="128349" y="390239"/>
                </a:lnTo>
                <a:lnTo>
                  <a:pt x="91308" y="368284"/>
                </a:lnTo>
                <a:lnTo>
                  <a:pt x="59831" y="343972"/>
                </a:lnTo>
                <a:lnTo>
                  <a:pt x="15654" y="289365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6280403" y="2930938"/>
            <a:ext cx="271463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53" dirty="0">
                <a:latin typeface="Arial"/>
                <a:cs typeface="Arial"/>
              </a:rPr>
              <a:t>Verb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87196" y="2858071"/>
            <a:ext cx="485775" cy="342900"/>
          </a:xfrm>
          <a:custGeom>
            <a:avLst/>
            <a:gdLst/>
            <a:ahLst/>
            <a:cxnLst/>
            <a:rect l="l" t="t" r="r" b="b"/>
            <a:pathLst>
              <a:path w="647700" h="457200">
                <a:moveTo>
                  <a:pt x="0" y="228600"/>
                </a:moveTo>
                <a:lnTo>
                  <a:pt x="5219" y="187512"/>
                </a:lnTo>
                <a:lnTo>
                  <a:pt x="20265" y="148839"/>
                </a:lnTo>
                <a:lnTo>
                  <a:pt x="44224" y="113227"/>
                </a:lnTo>
                <a:lnTo>
                  <a:pt x="76179" y="81321"/>
                </a:lnTo>
                <a:lnTo>
                  <a:pt x="115214" y="53768"/>
                </a:lnTo>
                <a:lnTo>
                  <a:pt x="160415" y="31213"/>
                </a:lnTo>
                <a:lnTo>
                  <a:pt x="210864" y="14303"/>
                </a:lnTo>
                <a:lnTo>
                  <a:pt x="265648" y="3683"/>
                </a:lnTo>
                <a:lnTo>
                  <a:pt x="323850" y="0"/>
                </a:lnTo>
                <a:lnTo>
                  <a:pt x="382051" y="3683"/>
                </a:lnTo>
                <a:lnTo>
                  <a:pt x="436835" y="14303"/>
                </a:lnTo>
                <a:lnTo>
                  <a:pt x="487284" y="31213"/>
                </a:lnTo>
                <a:lnTo>
                  <a:pt x="532485" y="53768"/>
                </a:lnTo>
                <a:lnTo>
                  <a:pt x="571520" y="81321"/>
                </a:lnTo>
                <a:lnTo>
                  <a:pt x="603475" y="113227"/>
                </a:lnTo>
                <a:lnTo>
                  <a:pt x="627434" y="148839"/>
                </a:lnTo>
                <a:lnTo>
                  <a:pt x="642480" y="187512"/>
                </a:lnTo>
                <a:lnTo>
                  <a:pt x="647700" y="228600"/>
                </a:lnTo>
                <a:lnTo>
                  <a:pt x="642480" y="269687"/>
                </a:lnTo>
                <a:lnTo>
                  <a:pt x="627434" y="308360"/>
                </a:lnTo>
                <a:lnTo>
                  <a:pt x="603475" y="343972"/>
                </a:lnTo>
                <a:lnTo>
                  <a:pt x="571520" y="375878"/>
                </a:lnTo>
                <a:lnTo>
                  <a:pt x="532485" y="403431"/>
                </a:lnTo>
                <a:lnTo>
                  <a:pt x="487284" y="425986"/>
                </a:lnTo>
                <a:lnTo>
                  <a:pt x="436835" y="442896"/>
                </a:lnTo>
                <a:lnTo>
                  <a:pt x="382051" y="453516"/>
                </a:lnTo>
                <a:lnTo>
                  <a:pt x="323850" y="457200"/>
                </a:lnTo>
                <a:lnTo>
                  <a:pt x="265648" y="453516"/>
                </a:lnTo>
                <a:lnTo>
                  <a:pt x="210864" y="442896"/>
                </a:lnTo>
                <a:lnTo>
                  <a:pt x="160415" y="425986"/>
                </a:lnTo>
                <a:lnTo>
                  <a:pt x="115214" y="403431"/>
                </a:lnTo>
                <a:lnTo>
                  <a:pt x="76179" y="375878"/>
                </a:lnTo>
                <a:lnTo>
                  <a:pt x="44224" y="343972"/>
                </a:lnTo>
                <a:lnTo>
                  <a:pt x="20265" y="308360"/>
                </a:lnTo>
                <a:lnTo>
                  <a:pt x="5219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7421309" y="2905792"/>
            <a:ext cx="2190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39" dirty="0">
                <a:latin typeface="Arial"/>
                <a:cs typeface="Arial"/>
              </a:rPr>
              <a:t>NP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8318" y="3559587"/>
            <a:ext cx="114776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5" dirty="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5277" y="3559587"/>
            <a:ext cx="701516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105" dirty="0">
                <a:latin typeface="Arial"/>
                <a:cs typeface="Arial"/>
              </a:rPr>
              <a:t>a</a:t>
            </a:r>
            <a:r>
              <a:rPr sz="1200" spc="-56" dirty="0">
                <a:latin typeface="Arial"/>
                <a:cs typeface="Arial"/>
              </a:rPr>
              <a:t> </a:t>
            </a:r>
            <a:r>
              <a:rPr sz="1200" spc="-49" dirty="0">
                <a:latin typeface="Arial"/>
                <a:cs typeface="Arial"/>
              </a:rPr>
              <a:t>great</a:t>
            </a:r>
            <a:r>
              <a:rPr sz="1200" spc="-53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72896" y="3258121"/>
            <a:ext cx="714375" cy="342900"/>
          </a:xfrm>
          <a:custGeom>
            <a:avLst/>
            <a:gdLst/>
            <a:ahLst/>
            <a:cxnLst/>
            <a:rect l="l" t="t" r="r" b="b"/>
            <a:pathLst>
              <a:path w="952500" h="457200">
                <a:moveTo>
                  <a:pt x="0" y="457200"/>
                </a:moveTo>
                <a:lnTo>
                  <a:pt x="329438" y="0"/>
                </a:lnTo>
                <a:lnTo>
                  <a:pt x="623062" y="0"/>
                </a:lnTo>
                <a:lnTo>
                  <a:pt x="952500" y="4572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358384" y="1828800"/>
            <a:ext cx="2171224" cy="1714500"/>
          </a:xfrm>
          <a:custGeom>
            <a:avLst/>
            <a:gdLst/>
            <a:ahLst/>
            <a:cxnLst/>
            <a:rect l="l" t="t" r="r" b="b"/>
            <a:pathLst>
              <a:path w="2894965" h="2286000">
                <a:moveTo>
                  <a:pt x="0" y="2286000"/>
                </a:moveTo>
                <a:lnTo>
                  <a:pt x="0" y="1828800"/>
                </a:lnTo>
              </a:path>
              <a:path w="2894965" h="2286000">
                <a:moveTo>
                  <a:pt x="0" y="1371600"/>
                </a:moveTo>
                <a:lnTo>
                  <a:pt x="0" y="838200"/>
                </a:lnTo>
              </a:path>
              <a:path w="2894965" h="2286000">
                <a:moveTo>
                  <a:pt x="2057399" y="838200"/>
                </a:moveTo>
                <a:lnTo>
                  <a:pt x="1409699" y="1371600"/>
                </a:lnTo>
              </a:path>
              <a:path w="2894965" h="2286000">
                <a:moveTo>
                  <a:pt x="2189988" y="838200"/>
                </a:moveTo>
                <a:lnTo>
                  <a:pt x="2894838" y="1371600"/>
                </a:lnTo>
              </a:path>
              <a:path w="2894965" h="2286000">
                <a:moveTo>
                  <a:pt x="1409699" y="1828800"/>
                </a:moveTo>
                <a:lnTo>
                  <a:pt x="1409699" y="2286000"/>
                </a:lnTo>
              </a:path>
              <a:path w="2894965" h="2286000">
                <a:moveTo>
                  <a:pt x="0" y="381000"/>
                </a:moveTo>
                <a:lnTo>
                  <a:pt x="1142999" y="0"/>
                </a:lnTo>
              </a:path>
              <a:path w="2894965" h="2286000">
                <a:moveTo>
                  <a:pt x="1142999" y="0"/>
                </a:moveTo>
                <a:lnTo>
                  <a:pt x="2057399" y="3810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5606" y="2559167"/>
            <a:ext cx="885254" cy="27718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75510" y="2353531"/>
            <a:ext cx="128111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8121" marR="3810" indent="-199073">
              <a:spcBef>
                <a:spcPts val="75"/>
              </a:spcBef>
            </a:pPr>
            <a:r>
              <a:rPr spc="-60" dirty="0">
                <a:latin typeface="Arial"/>
                <a:cs typeface="Arial"/>
              </a:rPr>
              <a:t>Baltimore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is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a </a:t>
            </a:r>
            <a:r>
              <a:rPr spc="-68" dirty="0">
                <a:latin typeface="Arial"/>
                <a:cs typeface="Arial"/>
              </a:rPr>
              <a:t>great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city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17572" y="4188486"/>
            <a:ext cx="1621631" cy="56313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200" spc="-53" dirty="0">
                <a:latin typeface="Arial"/>
                <a:cs typeface="Arial"/>
              </a:rPr>
              <a:t>Structured</a:t>
            </a:r>
            <a:r>
              <a:rPr sz="1200" spc="34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analysis </a:t>
            </a:r>
            <a:r>
              <a:rPr sz="1200" spc="-86" dirty="0">
                <a:latin typeface="Arial"/>
                <a:cs typeface="Arial"/>
              </a:rPr>
              <a:t>(</a:t>
            </a:r>
            <a:r>
              <a:rPr sz="1200" b="1" spc="-86" dirty="0">
                <a:latin typeface="Arial"/>
                <a:cs typeface="Arial"/>
              </a:rPr>
              <a:t>parse</a:t>
            </a:r>
            <a:r>
              <a:rPr sz="1200" spc="-86" dirty="0">
                <a:latin typeface="Arial"/>
                <a:cs typeface="Arial"/>
              </a:rPr>
              <a:t>)</a:t>
            </a:r>
            <a:r>
              <a:rPr sz="1200" spc="-3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3" dirty="0">
                <a:latin typeface="Arial"/>
                <a:cs typeface="Arial"/>
              </a:rPr>
              <a:t> </a:t>
            </a:r>
            <a:r>
              <a:rPr sz="1200" spc="-26" dirty="0">
                <a:latin typeface="Arial"/>
                <a:cs typeface="Arial"/>
              </a:rPr>
              <a:t>the</a:t>
            </a:r>
            <a:r>
              <a:rPr sz="1200" spc="-64" dirty="0">
                <a:latin typeface="Arial"/>
                <a:cs typeface="Arial"/>
              </a:rPr>
              <a:t> </a:t>
            </a:r>
            <a:r>
              <a:rPr sz="1200" spc="-8" dirty="0">
                <a:latin typeface="Arial"/>
                <a:cs typeface="Arial"/>
              </a:rPr>
              <a:t>sentence </a:t>
            </a:r>
            <a:r>
              <a:rPr sz="1200" spc="-60" dirty="0">
                <a:latin typeface="Arial"/>
                <a:cs typeface="Arial"/>
              </a:rPr>
              <a:t>(diagramming</a:t>
            </a:r>
            <a:r>
              <a:rPr sz="1200" spc="-41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a</a:t>
            </a:r>
            <a:r>
              <a:rPr sz="1200" spc="-38" dirty="0">
                <a:latin typeface="Arial"/>
                <a:cs typeface="Arial"/>
              </a:rPr>
              <a:t> </a:t>
            </a:r>
            <a:r>
              <a:rPr sz="1200" spc="-56" dirty="0">
                <a:latin typeface="Arial"/>
                <a:cs typeface="Arial"/>
              </a:rPr>
              <a:t>sentence)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89606" y="4244035"/>
            <a:ext cx="596265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b="1" spc="-101" dirty="0">
                <a:latin typeface="Arial"/>
                <a:cs typeface="Arial"/>
              </a:rPr>
              <a:t>Sentence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4" y="641390"/>
            <a:ext cx="5439319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75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85900" y="1369812"/>
            <a:ext cx="6172200" cy="17913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83" dirty="0"/>
              <a:t>Structured</a:t>
            </a:r>
            <a:r>
              <a:rPr sz="2400" spc="-101" dirty="0"/>
              <a:t> </a:t>
            </a:r>
            <a:r>
              <a:rPr sz="2400" spc="-8" dirty="0"/>
              <a:t>Prediction </a:t>
            </a:r>
            <a:endParaRPr lang="en-US" sz="2400" spc="-8" dirty="0"/>
          </a:p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161" dirty="0"/>
              <a:t>Example</a:t>
            </a:r>
            <a:r>
              <a:rPr sz="2400" spc="-120" dirty="0"/>
              <a:t> </a:t>
            </a:r>
            <a:r>
              <a:rPr sz="2400" spc="-86" dirty="0"/>
              <a:t>Applications</a:t>
            </a:r>
            <a:endParaRPr lang="en-US" sz="2400" spc="-86" dirty="0"/>
          </a:p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210" dirty="0">
                <a:solidFill>
                  <a:srgbClr val="FF0000"/>
                </a:solidFill>
              </a:rPr>
              <a:t>Some</a:t>
            </a:r>
            <a:r>
              <a:rPr sz="2400" spc="-120" dirty="0">
                <a:solidFill>
                  <a:srgbClr val="FF0000"/>
                </a:solidFill>
              </a:rPr>
              <a:t> </a:t>
            </a:r>
            <a:r>
              <a:rPr sz="2400" spc="-176" dirty="0">
                <a:solidFill>
                  <a:srgbClr val="FF0000"/>
                </a:solidFill>
              </a:rPr>
              <a:t>Examples</a:t>
            </a:r>
            <a:r>
              <a:rPr sz="2400" spc="-120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of</a:t>
            </a:r>
            <a:r>
              <a:rPr sz="2400" spc="-113" dirty="0">
                <a:solidFill>
                  <a:srgbClr val="FF0000"/>
                </a:solidFill>
              </a:rPr>
              <a:t> </a:t>
            </a:r>
            <a:r>
              <a:rPr sz="2400" spc="-172" dirty="0">
                <a:solidFill>
                  <a:srgbClr val="FF0000"/>
                </a:solidFill>
              </a:rPr>
              <a:t>Search </a:t>
            </a:r>
            <a:endParaRPr lang="en-US" sz="2400" spc="-172" dirty="0">
              <a:solidFill>
                <a:srgbClr val="FF0000"/>
              </a:solidFill>
            </a:endParaRPr>
          </a:p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210" dirty="0"/>
              <a:t>Some</a:t>
            </a:r>
            <a:r>
              <a:rPr sz="2400" spc="-124" dirty="0"/>
              <a:t> </a:t>
            </a:r>
            <a:r>
              <a:rPr sz="2400" spc="-176" dirty="0"/>
              <a:t>Examples</a:t>
            </a:r>
            <a:r>
              <a:rPr sz="2400" spc="-124" dirty="0"/>
              <a:t> </a:t>
            </a:r>
            <a:r>
              <a:rPr sz="2400" dirty="0"/>
              <a:t>of</a:t>
            </a:r>
            <a:r>
              <a:rPr sz="2400" spc="-116" dirty="0"/>
              <a:t> </a:t>
            </a:r>
            <a:r>
              <a:rPr sz="2400" spc="-8" dirty="0"/>
              <a:t>Logic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0711" y="3161136"/>
            <a:ext cx="5287804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000" spc="-158" dirty="0">
                <a:solidFill>
                  <a:srgbClr val="A6A6A6"/>
                </a:solidFill>
                <a:latin typeface="Arial"/>
                <a:cs typeface="Arial"/>
              </a:rPr>
              <a:t>An</a:t>
            </a:r>
            <a:r>
              <a:rPr sz="2000" spc="-98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Arial"/>
                <a:cs typeface="Arial"/>
              </a:rPr>
              <a:t>Extension</a:t>
            </a:r>
            <a:r>
              <a:rPr sz="2000" spc="-83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sz="2000" spc="-98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113" dirty="0">
                <a:solidFill>
                  <a:srgbClr val="A6A6A6"/>
                </a:solidFill>
                <a:latin typeface="Arial"/>
                <a:cs typeface="Arial"/>
              </a:rPr>
              <a:t>Constraints:</a:t>
            </a:r>
            <a:r>
              <a:rPr sz="2000" spc="-6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83" dirty="0">
                <a:solidFill>
                  <a:srgbClr val="A6A6A6"/>
                </a:solidFill>
                <a:latin typeface="Arial"/>
                <a:cs typeface="Arial"/>
              </a:rPr>
              <a:t>Integer</a:t>
            </a:r>
            <a:r>
              <a:rPr sz="2000" spc="-9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Arial"/>
                <a:cs typeface="Arial"/>
              </a:rPr>
              <a:t>Linear </a:t>
            </a:r>
            <a:r>
              <a:rPr sz="2000" spc="-56" dirty="0">
                <a:solidFill>
                  <a:srgbClr val="A6A6A6"/>
                </a:solidFill>
                <a:latin typeface="Arial"/>
                <a:cs typeface="Arial"/>
              </a:rPr>
              <a:t>Programming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1511" y="4819879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0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3218" y="4819879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26" dirty="0">
                <a:solidFill>
                  <a:srgbClr val="888888"/>
                </a:solidFill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403" y="426994"/>
            <a:ext cx="5950148" cy="46668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35727" y="-280296"/>
            <a:ext cx="2331244" cy="136383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259" dirty="0"/>
              <a:t>Search</a:t>
            </a:r>
            <a:r>
              <a:rPr spc="-172" dirty="0"/>
              <a:t> </a:t>
            </a:r>
            <a:r>
              <a:rPr spc="-38" dirty="0"/>
              <a:t>in</a:t>
            </a:r>
            <a:r>
              <a:rPr spc="-172" dirty="0"/>
              <a:t> </a:t>
            </a:r>
            <a:r>
              <a:rPr spc="-431" dirty="0"/>
              <a:t>NLP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74332" y="4983328"/>
            <a:ext cx="2696051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u="sng" spc="-2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https://www.aclweb.org/anthology/search/?q=a*+search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4" y="641390"/>
            <a:ext cx="5439319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75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85900" y="1369812"/>
            <a:ext cx="6172200" cy="17913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83" dirty="0">
                <a:solidFill>
                  <a:srgbClr val="C0504D"/>
                </a:solidFill>
              </a:rPr>
              <a:t>Structured</a:t>
            </a:r>
            <a:r>
              <a:rPr sz="2400" spc="-101" dirty="0">
                <a:solidFill>
                  <a:srgbClr val="C0504D"/>
                </a:solidFill>
              </a:rPr>
              <a:t> </a:t>
            </a:r>
            <a:r>
              <a:rPr sz="2400" spc="-8" dirty="0">
                <a:solidFill>
                  <a:srgbClr val="C0504D"/>
                </a:solidFill>
              </a:rPr>
              <a:t>Prediction </a:t>
            </a:r>
            <a:endParaRPr lang="en-US" sz="2400" spc="-8" dirty="0">
              <a:solidFill>
                <a:srgbClr val="C0504D"/>
              </a:solidFill>
            </a:endParaRPr>
          </a:p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161" dirty="0"/>
              <a:t>Example</a:t>
            </a:r>
            <a:r>
              <a:rPr sz="2400" spc="-120" dirty="0"/>
              <a:t> </a:t>
            </a:r>
            <a:r>
              <a:rPr sz="2400" spc="-86" dirty="0"/>
              <a:t>Applications</a:t>
            </a:r>
            <a:endParaRPr lang="en-US" sz="2400" spc="-86" dirty="0"/>
          </a:p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210" dirty="0"/>
              <a:t>Some</a:t>
            </a:r>
            <a:r>
              <a:rPr sz="2400" spc="-120" dirty="0"/>
              <a:t> </a:t>
            </a:r>
            <a:r>
              <a:rPr sz="2400" spc="-176" dirty="0"/>
              <a:t>Examples</a:t>
            </a:r>
            <a:r>
              <a:rPr sz="2400" spc="-120" dirty="0"/>
              <a:t> </a:t>
            </a:r>
            <a:r>
              <a:rPr sz="2400" dirty="0"/>
              <a:t>of</a:t>
            </a:r>
            <a:r>
              <a:rPr sz="2400" spc="-113" dirty="0"/>
              <a:t> </a:t>
            </a:r>
            <a:r>
              <a:rPr sz="2400" spc="-172" dirty="0"/>
              <a:t>Search </a:t>
            </a:r>
            <a:endParaRPr lang="en-US" sz="2400" spc="-172" dirty="0"/>
          </a:p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210" dirty="0"/>
              <a:t>Some</a:t>
            </a:r>
            <a:r>
              <a:rPr sz="2400" spc="-124" dirty="0"/>
              <a:t> </a:t>
            </a:r>
            <a:r>
              <a:rPr sz="2400" spc="-176" dirty="0"/>
              <a:t>Examples</a:t>
            </a:r>
            <a:r>
              <a:rPr sz="2400" spc="-124" dirty="0"/>
              <a:t> </a:t>
            </a:r>
            <a:r>
              <a:rPr sz="2400" dirty="0"/>
              <a:t>of</a:t>
            </a:r>
            <a:r>
              <a:rPr sz="2400" spc="-116" dirty="0"/>
              <a:t> </a:t>
            </a:r>
            <a:r>
              <a:rPr sz="2400" spc="-8" dirty="0"/>
              <a:t>Logic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0711" y="3161136"/>
            <a:ext cx="5287804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000" spc="-158" dirty="0">
                <a:solidFill>
                  <a:srgbClr val="A6A6A6"/>
                </a:solidFill>
                <a:latin typeface="Arial"/>
                <a:cs typeface="Arial"/>
              </a:rPr>
              <a:t>An</a:t>
            </a:r>
            <a:r>
              <a:rPr sz="2000" spc="-98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Arial"/>
                <a:cs typeface="Arial"/>
              </a:rPr>
              <a:t>Extension</a:t>
            </a:r>
            <a:r>
              <a:rPr sz="2000" spc="-83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sz="2000" spc="-98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113" dirty="0">
                <a:solidFill>
                  <a:srgbClr val="A6A6A6"/>
                </a:solidFill>
                <a:latin typeface="Arial"/>
                <a:cs typeface="Arial"/>
              </a:rPr>
              <a:t>Constraints:</a:t>
            </a:r>
            <a:r>
              <a:rPr sz="2000" spc="-64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83" dirty="0">
                <a:solidFill>
                  <a:srgbClr val="A6A6A6"/>
                </a:solidFill>
                <a:latin typeface="Arial"/>
                <a:cs typeface="Arial"/>
              </a:rPr>
              <a:t>Integer</a:t>
            </a:r>
            <a:r>
              <a:rPr sz="2000" spc="-9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Arial"/>
                <a:cs typeface="Arial"/>
              </a:rPr>
              <a:t>Linear </a:t>
            </a:r>
            <a:r>
              <a:rPr sz="2000" spc="-56" dirty="0">
                <a:solidFill>
                  <a:srgbClr val="A6A6A6"/>
                </a:solidFill>
                <a:latin typeface="Arial"/>
                <a:cs typeface="Arial"/>
              </a:rPr>
              <a:t>Programming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1511" y="4819879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1771" y="2012632"/>
            <a:ext cx="2737009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latin typeface="Arial"/>
                <a:cs typeface="Arial"/>
              </a:rPr>
              <a:t>Core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idea: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searching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for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correct</a:t>
            </a:r>
            <a:endParaRPr sz="1350">
              <a:latin typeface="Arial"/>
              <a:cs typeface="Arial"/>
            </a:endParaRPr>
          </a:p>
          <a:p>
            <a:pPr marL="9525"/>
            <a:r>
              <a:rPr sz="1350" spc="-8" dirty="0">
                <a:latin typeface="Arial"/>
                <a:cs typeface="Arial"/>
              </a:rPr>
              <a:t>translation</a:t>
            </a:r>
            <a:endParaRPr sz="1350">
              <a:latin typeface="Arial"/>
              <a:cs typeface="Arial"/>
            </a:endParaRPr>
          </a:p>
          <a:p>
            <a:pPr marL="224314" indent="-215265">
              <a:buChar char="•"/>
              <a:tabLst>
                <a:tab pos="224314" algn="l"/>
                <a:tab pos="224790" algn="l"/>
              </a:tabLst>
            </a:pPr>
            <a:r>
              <a:rPr sz="1350" spc="-68" dirty="0">
                <a:latin typeface="Arial"/>
                <a:cs typeface="Arial"/>
              </a:rPr>
              <a:t>State: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current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partial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translation</a:t>
            </a:r>
            <a:endParaRPr sz="1350">
              <a:latin typeface="Arial"/>
              <a:cs typeface="Arial"/>
            </a:endParaRPr>
          </a:p>
          <a:p>
            <a:pPr marL="224314" indent="-215265">
              <a:buChar char="•"/>
              <a:tabLst>
                <a:tab pos="224314" algn="l"/>
                <a:tab pos="224790" algn="l"/>
              </a:tabLst>
            </a:pPr>
            <a:r>
              <a:rPr sz="1350" spc="-56" dirty="0">
                <a:latin typeface="Arial"/>
                <a:cs typeface="Arial"/>
              </a:rPr>
              <a:t>Actions: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translating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45" dirty="0">
                <a:latin typeface="Arial"/>
                <a:cs typeface="Arial"/>
              </a:rPr>
              <a:t> next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word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20</a:t>
            </a:fld>
            <a:endParaRPr spc="-19" dirty="0"/>
          </a:p>
        </p:txBody>
      </p:sp>
      <p:pic>
        <p:nvPicPr>
          <p:cNvPr id="5" name="Picture 4" descr="A picture containing text, newspaper, screenshot, document&#10;&#10;Description automatically generated">
            <a:extLst>
              <a:ext uri="{FF2B5EF4-FFF2-40B4-BE49-F238E27FC236}">
                <a16:creationId xmlns:a16="http://schemas.microsoft.com/office/drawing/2014/main" id="{A6D508E3-4F38-D7D8-59A0-8078A201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74" y="827314"/>
            <a:ext cx="2669356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1771" y="1213675"/>
            <a:ext cx="2737009" cy="29239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latin typeface="Arial"/>
                <a:cs typeface="Arial"/>
              </a:rPr>
              <a:t>Core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idea: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searching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for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correct</a:t>
            </a:r>
            <a:endParaRPr sz="1350">
              <a:latin typeface="Arial"/>
              <a:cs typeface="Arial"/>
            </a:endParaRPr>
          </a:p>
          <a:p>
            <a:pPr marL="9525"/>
            <a:r>
              <a:rPr sz="1350" spc="-8" dirty="0">
                <a:latin typeface="Arial"/>
                <a:cs typeface="Arial"/>
              </a:rPr>
              <a:t>translation</a:t>
            </a:r>
            <a:endParaRPr sz="1350">
              <a:latin typeface="Arial"/>
              <a:cs typeface="Arial"/>
            </a:endParaRPr>
          </a:p>
          <a:p>
            <a:pPr marL="224314" indent="-215265">
              <a:buChar char="•"/>
              <a:tabLst>
                <a:tab pos="224314" algn="l"/>
                <a:tab pos="224790" algn="l"/>
              </a:tabLst>
            </a:pPr>
            <a:r>
              <a:rPr sz="1350" spc="-68" dirty="0">
                <a:latin typeface="Arial"/>
                <a:cs typeface="Arial"/>
              </a:rPr>
              <a:t>State: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current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partial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translation</a:t>
            </a:r>
            <a:endParaRPr sz="1350">
              <a:latin typeface="Arial"/>
              <a:cs typeface="Arial"/>
            </a:endParaRPr>
          </a:p>
          <a:p>
            <a:pPr marL="224314" indent="-215265">
              <a:buChar char="•"/>
              <a:tabLst>
                <a:tab pos="224314" algn="l"/>
                <a:tab pos="224790" algn="l"/>
              </a:tabLst>
            </a:pPr>
            <a:r>
              <a:rPr sz="1350" spc="-56" dirty="0">
                <a:latin typeface="Arial"/>
                <a:cs typeface="Arial"/>
              </a:rPr>
              <a:t>Actions: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translating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45" dirty="0">
                <a:latin typeface="Arial"/>
                <a:cs typeface="Arial"/>
              </a:rPr>
              <a:t> next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word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26"/>
              </a:spcBef>
              <a:buFont typeface="Arial"/>
              <a:buChar char="•"/>
            </a:pPr>
            <a:endParaRPr sz="1388">
              <a:latin typeface="Arial"/>
              <a:cs typeface="Arial"/>
            </a:endParaRPr>
          </a:p>
          <a:p>
            <a:pPr marL="9525"/>
            <a:r>
              <a:rPr sz="1350" spc="-86" dirty="0">
                <a:latin typeface="Arial"/>
                <a:cs typeface="Arial"/>
              </a:rPr>
              <a:t>Cool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part: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an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admissible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heuristic!</a:t>
            </a:r>
            <a:endParaRPr sz="1350">
              <a:latin typeface="Arial"/>
              <a:cs typeface="Arial"/>
            </a:endParaRPr>
          </a:p>
          <a:p>
            <a:pPr marL="224314" marR="420529" indent="-215265">
              <a:buChar char="•"/>
              <a:tabLst>
                <a:tab pos="224314" algn="l"/>
                <a:tab pos="224790" algn="l"/>
              </a:tabLst>
            </a:pPr>
            <a:r>
              <a:rPr sz="1350" spc="-26" dirty="0">
                <a:latin typeface="Arial"/>
                <a:cs typeface="Arial"/>
              </a:rPr>
              <a:t>“heuristic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function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including</a:t>
            </a:r>
            <a:r>
              <a:rPr sz="1350" spc="-38" dirty="0">
                <a:latin typeface="Arial"/>
                <a:cs typeface="Arial"/>
              </a:rPr>
              <a:t> a </a:t>
            </a:r>
            <a:r>
              <a:rPr sz="1350" spc="-56" dirty="0">
                <a:latin typeface="Arial"/>
                <a:cs typeface="Arial"/>
              </a:rPr>
              <a:t>coupling</a:t>
            </a:r>
            <a:r>
              <a:rPr sz="1350" spc="-41" dirty="0">
                <a:latin typeface="Arial"/>
                <a:cs typeface="Arial"/>
              </a:rPr>
              <a:t> between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translation, </a:t>
            </a:r>
            <a:r>
              <a:rPr sz="1350" spc="-15" dirty="0">
                <a:latin typeface="Arial"/>
                <a:cs typeface="Arial"/>
              </a:rPr>
              <a:t>fertility,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language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model </a:t>
            </a:r>
            <a:r>
              <a:rPr sz="1350" spc="-38" dirty="0">
                <a:latin typeface="Arial"/>
                <a:cs typeface="Arial"/>
              </a:rPr>
              <a:t>probabilities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[scores]“</a:t>
            </a:r>
            <a:endParaRPr sz="1350">
              <a:latin typeface="Arial"/>
              <a:cs typeface="Arial"/>
            </a:endParaRPr>
          </a:p>
          <a:p>
            <a:pPr marL="224314" marR="379094" indent="-215265">
              <a:buChar char="•"/>
              <a:tabLst>
                <a:tab pos="224314" algn="l"/>
                <a:tab pos="224790" algn="l"/>
              </a:tabLst>
            </a:pPr>
            <a:r>
              <a:rPr sz="1350" spc="-79" dirty="0">
                <a:latin typeface="Arial"/>
                <a:cs typeface="Arial"/>
              </a:rPr>
              <a:t>How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do </a:t>
            </a:r>
            <a:r>
              <a:rPr sz="1350" spc="-34" dirty="0">
                <a:latin typeface="Arial"/>
                <a:cs typeface="Arial"/>
              </a:rPr>
              <a:t>they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show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it?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27" dirty="0">
                <a:latin typeface="Arial"/>
                <a:cs typeface="Arial"/>
              </a:rPr>
              <a:t>By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56" dirty="0">
                <a:latin typeface="Arial"/>
                <a:cs typeface="Arial"/>
              </a:rPr>
              <a:t>using </a:t>
            </a:r>
            <a:r>
              <a:rPr sz="1350" spc="-60" dirty="0">
                <a:latin typeface="Arial"/>
                <a:cs typeface="Arial"/>
              </a:rPr>
              <a:t>knowledge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about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how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i="1" spc="-15" dirty="0">
                <a:latin typeface="Arial"/>
                <a:cs typeface="Arial"/>
              </a:rPr>
              <a:t>their </a:t>
            </a:r>
            <a:r>
              <a:rPr sz="1350" spc="-38" dirty="0">
                <a:latin typeface="Arial"/>
                <a:cs typeface="Arial"/>
              </a:rPr>
              <a:t>particular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approach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computes </a:t>
            </a:r>
            <a:r>
              <a:rPr sz="1350" spc="-64" dirty="0">
                <a:latin typeface="Arial"/>
                <a:cs typeface="Arial"/>
              </a:rPr>
              <a:t>these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scores.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21</a:t>
            </a:fld>
            <a:endParaRPr spc="-19" dirty="0"/>
          </a:p>
        </p:txBody>
      </p:sp>
      <p:pic>
        <p:nvPicPr>
          <p:cNvPr id="4" name="Picture 3" descr="A picture containing text, newspaper, screenshot, document&#10;&#10;Description automatically generated">
            <a:extLst>
              <a:ext uri="{FF2B5EF4-FFF2-40B4-BE49-F238E27FC236}">
                <a16:creationId xmlns:a16="http://schemas.microsoft.com/office/drawing/2014/main" id="{68CEE7EE-D4A4-DD82-C759-2DDFD774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74" y="827314"/>
            <a:ext cx="2669356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3717" y="800776"/>
            <a:ext cx="6299501" cy="4082929"/>
            <a:chOff x="55616" y="0"/>
            <a:chExt cx="9088755" cy="6165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16" y="111224"/>
              <a:ext cx="7913379" cy="60538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53199" y="0"/>
              <a:ext cx="2590800" cy="1143000"/>
            </a:xfrm>
            <a:custGeom>
              <a:avLst/>
              <a:gdLst/>
              <a:ahLst/>
              <a:cxnLst/>
              <a:rect l="l" t="t" r="r" b="b"/>
              <a:pathLst>
                <a:path w="2590800" h="1143000">
                  <a:moveTo>
                    <a:pt x="2590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2590800" y="1143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63218" y="4819879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26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3216" y="627635"/>
            <a:ext cx="2153331" cy="493598"/>
          </a:xfrm>
          <a:prstGeom prst="rect">
            <a:avLst/>
          </a:prstGeom>
        </p:spPr>
        <p:txBody>
          <a:bodyPr vert="horz" wrap="square" lIns="0" tIns="100013" rIns="0" bIns="0" rtlCol="0" anchor="ctr">
            <a:spAutoFit/>
          </a:bodyPr>
          <a:lstStyle/>
          <a:p>
            <a:pPr marL="295275" marR="3810" indent="-285750">
              <a:lnSpc>
                <a:spcPts val="2955"/>
              </a:lnSpc>
              <a:spcBef>
                <a:spcPts val="788"/>
              </a:spcBef>
            </a:pPr>
            <a:r>
              <a:rPr sz="3075" spc="-210" dirty="0"/>
              <a:t>Logic</a:t>
            </a:r>
            <a:r>
              <a:rPr sz="3075" spc="-161" dirty="0"/>
              <a:t> </a:t>
            </a:r>
            <a:r>
              <a:rPr sz="3075" spc="-26" dirty="0"/>
              <a:t>in </a:t>
            </a:r>
            <a:r>
              <a:rPr sz="3075" spc="-401" dirty="0"/>
              <a:t>NLP</a:t>
            </a:r>
            <a:endParaRPr sz="3075" dirty="0"/>
          </a:p>
        </p:txBody>
      </p:sp>
      <p:sp>
        <p:nvSpPr>
          <p:cNvPr id="7" name="object 7"/>
          <p:cNvSpPr txBox="1"/>
          <p:nvPr/>
        </p:nvSpPr>
        <p:spPr>
          <a:xfrm>
            <a:off x="3831431" y="4876572"/>
            <a:ext cx="298704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u="sng" spc="-2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https://www.aclweb.org/anthology/search/?q=first+order+logic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3308" y="842030"/>
            <a:ext cx="1753076" cy="1855797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049" marR="3810">
              <a:spcBef>
                <a:spcPts val="71"/>
              </a:spcBef>
            </a:pPr>
            <a:r>
              <a:rPr sz="3000" spc="-930" dirty="0"/>
              <a:t>…</a:t>
            </a:r>
            <a:r>
              <a:rPr sz="3000" spc="-153" dirty="0"/>
              <a:t> </a:t>
            </a:r>
            <a:r>
              <a:rPr sz="3000" spc="-150" dirty="0"/>
              <a:t>and</a:t>
            </a:r>
            <a:r>
              <a:rPr sz="3000" spc="-146" dirty="0"/>
              <a:t> </a:t>
            </a:r>
            <a:r>
              <a:rPr sz="3000" spc="-113" dirty="0"/>
              <a:t>local </a:t>
            </a:r>
            <a:r>
              <a:rPr sz="3000" spc="-206" dirty="0"/>
              <a:t>chances</a:t>
            </a:r>
            <a:r>
              <a:rPr sz="3000" spc="-161" dirty="0"/>
              <a:t> </a:t>
            </a:r>
            <a:r>
              <a:rPr sz="3000" spc="-19" dirty="0"/>
              <a:t>to get </a:t>
            </a:r>
            <a:r>
              <a:rPr sz="3000" spc="-23" dirty="0"/>
              <a:t>involved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7463218" y="4819879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26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0257" y="2857668"/>
            <a:ext cx="2318490" cy="21881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80378" y="2985802"/>
            <a:ext cx="1668780" cy="12561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49" marR="3810" indent="-953" algn="ctr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(th</a:t>
            </a:r>
            <a:r>
              <a:rPr lang="en-US" sz="1350" spc="-41" dirty="0">
                <a:latin typeface="Arial"/>
                <a:cs typeface="Arial"/>
              </a:rPr>
              <a:t>ese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combine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neural </a:t>
            </a:r>
            <a:r>
              <a:rPr sz="1350" spc="-49" dirty="0">
                <a:latin typeface="Arial"/>
                <a:cs typeface="Arial"/>
              </a:rPr>
              <a:t>networks,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propositional </a:t>
            </a:r>
            <a:r>
              <a:rPr sz="1350" spc="-60" dirty="0">
                <a:latin typeface="Arial"/>
                <a:cs typeface="Arial"/>
              </a:rPr>
              <a:t>logic-</a:t>
            </a:r>
            <a:r>
              <a:rPr sz="1350" spc="-94" dirty="0">
                <a:latin typeface="Arial"/>
                <a:cs typeface="Arial"/>
              </a:rPr>
              <a:t>based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knowledge </a:t>
            </a:r>
            <a:r>
              <a:rPr sz="1350" spc="-98" dirty="0">
                <a:latin typeface="Arial"/>
                <a:cs typeface="Arial"/>
              </a:rPr>
              <a:t>bases,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structured prediction</a:t>
            </a:r>
            <a:r>
              <a:rPr lang="en-US" sz="1350" spc="-8" dirty="0">
                <a:latin typeface="Arial"/>
                <a:cs typeface="Arial"/>
              </a:rPr>
              <a:t> and security concepts</a:t>
            </a:r>
            <a:r>
              <a:rPr sz="1350" spc="-8" dirty="0">
                <a:latin typeface="Arial"/>
                <a:cs typeface="Arial"/>
              </a:rPr>
              <a:t>)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7" name="Picture 6" descr="A black and white document&#10;&#10;Description automatically generated with low confidence">
            <a:extLst>
              <a:ext uri="{FF2B5EF4-FFF2-40B4-BE49-F238E27FC236}">
                <a16:creationId xmlns:a16="http://schemas.microsoft.com/office/drawing/2014/main" id="{C1888F84-81C9-C51B-BADE-199BD396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8" y="512381"/>
            <a:ext cx="2511615" cy="224658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EBD7492-C2C6-FBD8-584A-2969C8400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563" y="512382"/>
            <a:ext cx="2455878" cy="2198480"/>
          </a:xfrm>
          <a:prstGeom prst="rect">
            <a:avLst/>
          </a:prstGeom>
        </p:spPr>
      </p:pic>
      <p:pic>
        <p:nvPicPr>
          <p:cNvPr id="11" name="Picture 10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060E9B2D-4963-B375-C65F-5E642D513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8" y="2831205"/>
            <a:ext cx="2517876" cy="22567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4" y="641390"/>
            <a:ext cx="5439319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75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85900" y="1369812"/>
            <a:ext cx="6172200" cy="17913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83" dirty="0"/>
              <a:t>Structured</a:t>
            </a:r>
            <a:r>
              <a:rPr sz="2400" spc="-101" dirty="0"/>
              <a:t> </a:t>
            </a:r>
            <a:r>
              <a:rPr sz="2400" spc="-8" dirty="0"/>
              <a:t>Prediction </a:t>
            </a:r>
            <a:endParaRPr lang="en-US" sz="2400" spc="-8" dirty="0"/>
          </a:p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161" dirty="0"/>
              <a:t>Example</a:t>
            </a:r>
            <a:r>
              <a:rPr sz="2400" spc="-120" dirty="0"/>
              <a:t> </a:t>
            </a:r>
            <a:r>
              <a:rPr sz="2400" spc="-86" dirty="0"/>
              <a:t>Applications</a:t>
            </a:r>
            <a:endParaRPr lang="en-US" sz="2400" spc="-86" dirty="0"/>
          </a:p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210" dirty="0"/>
              <a:t>Some</a:t>
            </a:r>
            <a:r>
              <a:rPr sz="2400" spc="-120" dirty="0"/>
              <a:t> </a:t>
            </a:r>
            <a:r>
              <a:rPr sz="2400" spc="-176" dirty="0"/>
              <a:t>Examples</a:t>
            </a:r>
            <a:r>
              <a:rPr sz="2400" spc="-120" dirty="0"/>
              <a:t> </a:t>
            </a:r>
            <a:r>
              <a:rPr sz="2400" dirty="0"/>
              <a:t>of</a:t>
            </a:r>
            <a:r>
              <a:rPr sz="2400" spc="-113" dirty="0"/>
              <a:t> </a:t>
            </a:r>
            <a:r>
              <a:rPr sz="2400" spc="-172" dirty="0"/>
              <a:t>Search </a:t>
            </a:r>
            <a:endParaRPr lang="en-US" sz="2400" spc="-172" dirty="0"/>
          </a:p>
          <a:p>
            <a:pPr marL="695325" marR="3810" indent="-686276">
              <a:lnSpc>
                <a:spcPct val="120100"/>
              </a:lnSpc>
              <a:spcBef>
                <a:spcPts val="75"/>
              </a:spcBef>
            </a:pPr>
            <a:r>
              <a:rPr sz="2400" spc="-210" dirty="0"/>
              <a:t>Some</a:t>
            </a:r>
            <a:r>
              <a:rPr sz="2400" spc="-124" dirty="0"/>
              <a:t> </a:t>
            </a:r>
            <a:r>
              <a:rPr sz="2400" spc="-176" dirty="0"/>
              <a:t>Examples</a:t>
            </a:r>
            <a:r>
              <a:rPr sz="2400" spc="-124" dirty="0"/>
              <a:t> </a:t>
            </a:r>
            <a:r>
              <a:rPr sz="2400" dirty="0"/>
              <a:t>of</a:t>
            </a:r>
            <a:r>
              <a:rPr sz="2400" spc="-116" dirty="0"/>
              <a:t> </a:t>
            </a:r>
            <a:r>
              <a:rPr sz="2400" spc="-8" dirty="0"/>
              <a:t>Logic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0711" y="3161136"/>
            <a:ext cx="5287804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000" spc="-158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000" spc="-9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C00000"/>
                </a:solidFill>
                <a:latin typeface="Arial"/>
                <a:cs typeface="Arial"/>
              </a:rPr>
              <a:t>Extension</a:t>
            </a:r>
            <a:r>
              <a:rPr sz="2000" spc="-8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000" spc="-9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13" dirty="0">
                <a:solidFill>
                  <a:srgbClr val="C00000"/>
                </a:solidFill>
                <a:latin typeface="Arial"/>
                <a:cs typeface="Arial"/>
              </a:rPr>
              <a:t>Constraints:</a:t>
            </a:r>
            <a:r>
              <a:rPr sz="2000" spc="-6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83" dirty="0">
                <a:solidFill>
                  <a:srgbClr val="C00000"/>
                </a:solidFill>
                <a:latin typeface="Arial"/>
                <a:cs typeface="Arial"/>
              </a:rPr>
              <a:t>Integer</a:t>
            </a:r>
            <a:r>
              <a:rPr sz="20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C00000"/>
                </a:solidFill>
                <a:latin typeface="Arial"/>
                <a:cs typeface="Arial"/>
              </a:rPr>
              <a:t>Linear </a:t>
            </a:r>
            <a:r>
              <a:rPr sz="2000" spc="-56" dirty="0">
                <a:solidFill>
                  <a:srgbClr val="C00000"/>
                </a:solidFill>
                <a:latin typeface="Arial"/>
                <a:cs typeface="Arial"/>
              </a:rPr>
              <a:t>Programming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1511" y="4819879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32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4824" y="535446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1604963">
              <a:spcBef>
                <a:spcPts val="79"/>
              </a:spcBef>
            </a:pPr>
            <a:r>
              <a:rPr spc="-169" dirty="0"/>
              <a:t>Linear</a:t>
            </a:r>
            <a:r>
              <a:rPr spc="-131" dirty="0"/>
              <a:t> </a:t>
            </a:r>
            <a:r>
              <a:rPr spc="-15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9515" y="2641816"/>
            <a:ext cx="2135981" cy="49465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lnSpc>
                <a:spcPts val="2186"/>
              </a:lnSpc>
              <a:spcBef>
                <a:spcPts val="71"/>
              </a:spcBef>
            </a:pPr>
            <a:r>
              <a:rPr sz="2100" spc="41" dirty="0">
                <a:latin typeface="STIXGeneral"/>
                <a:cs typeface="STIXGeneral"/>
              </a:rPr>
              <a:t>max</a:t>
            </a:r>
            <a:r>
              <a:rPr sz="2100" spc="-180" dirty="0">
                <a:latin typeface="STIXGeneral"/>
                <a:cs typeface="STIXGeneral"/>
              </a:rPr>
              <a:t> </a:t>
            </a:r>
            <a:r>
              <a:rPr sz="2100" spc="56" dirty="0">
                <a:latin typeface="STIXGeneral"/>
                <a:cs typeface="STIXGeneral"/>
              </a:rPr>
              <a:t>𝑊</a:t>
            </a:r>
            <a:r>
              <a:rPr sz="2100" spc="-9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𝑥</a:t>
            </a:r>
            <a:r>
              <a:rPr sz="2100" spc="15" dirty="0">
                <a:latin typeface="STIXGeneral"/>
                <a:cs typeface="STIXGeneral"/>
              </a:rPr>
              <a:t> </a:t>
            </a:r>
            <a:r>
              <a:rPr sz="2100" spc="-83" dirty="0">
                <a:latin typeface="Arial"/>
                <a:cs typeface="Arial"/>
              </a:rPr>
              <a:t>subject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to</a:t>
            </a:r>
            <a:endParaRPr sz="2100">
              <a:latin typeface="Arial"/>
              <a:cs typeface="Arial"/>
            </a:endParaRPr>
          </a:p>
          <a:p>
            <a:pPr marL="152400">
              <a:lnSpc>
                <a:spcPts val="1511"/>
              </a:lnSpc>
            </a:pPr>
            <a:r>
              <a:rPr sz="1538" spc="45" dirty="0">
                <a:latin typeface="STIXGeneral"/>
                <a:cs typeface="STIXGeneral"/>
              </a:rPr>
              <a:t>𝑊</a:t>
            </a:r>
            <a:endParaRPr sz="1538">
              <a:latin typeface="STIXGeneral"/>
              <a:cs typeface="STIXGener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9433" y="2947798"/>
            <a:ext cx="642938" cy="347186"/>
          </a:xfrm>
          <a:custGeom>
            <a:avLst/>
            <a:gdLst/>
            <a:ahLst/>
            <a:cxnLst/>
            <a:rect l="l" t="t" r="r" b="b"/>
            <a:pathLst>
              <a:path w="857250" h="462914">
                <a:moveTo>
                  <a:pt x="786614" y="30381"/>
                </a:moveTo>
                <a:lnTo>
                  <a:pt x="0" y="451611"/>
                </a:lnTo>
                <a:lnTo>
                  <a:pt x="6096" y="462787"/>
                </a:lnTo>
                <a:lnTo>
                  <a:pt x="792591" y="41554"/>
                </a:lnTo>
                <a:lnTo>
                  <a:pt x="786614" y="30381"/>
                </a:lnTo>
                <a:close/>
              </a:path>
              <a:path w="857250" h="462914">
                <a:moveTo>
                  <a:pt x="839521" y="24383"/>
                </a:moveTo>
                <a:lnTo>
                  <a:pt x="797813" y="24383"/>
                </a:lnTo>
                <a:lnTo>
                  <a:pt x="803782" y="35559"/>
                </a:lnTo>
                <a:lnTo>
                  <a:pt x="792591" y="41554"/>
                </a:lnTo>
                <a:lnTo>
                  <a:pt x="807593" y="69595"/>
                </a:lnTo>
                <a:lnTo>
                  <a:pt x="839521" y="24383"/>
                </a:lnTo>
                <a:close/>
              </a:path>
              <a:path w="857250" h="462914">
                <a:moveTo>
                  <a:pt x="797813" y="24383"/>
                </a:moveTo>
                <a:lnTo>
                  <a:pt x="786614" y="30381"/>
                </a:lnTo>
                <a:lnTo>
                  <a:pt x="792591" y="41554"/>
                </a:lnTo>
                <a:lnTo>
                  <a:pt x="803782" y="35559"/>
                </a:lnTo>
                <a:lnTo>
                  <a:pt x="797813" y="24383"/>
                </a:lnTo>
                <a:close/>
              </a:path>
              <a:path w="857250" h="462914">
                <a:moveTo>
                  <a:pt x="856742" y="0"/>
                </a:moveTo>
                <a:lnTo>
                  <a:pt x="771651" y="2412"/>
                </a:lnTo>
                <a:lnTo>
                  <a:pt x="786614" y="30381"/>
                </a:lnTo>
                <a:lnTo>
                  <a:pt x="797813" y="24383"/>
                </a:lnTo>
                <a:lnTo>
                  <a:pt x="839521" y="24383"/>
                </a:lnTo>
                <a:lnTo>
                  <a:pt x="85674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561872" y="3366668"/>
            <a:ext cx="1421129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0" dirty="0">
                <a:latin typeface="Arial"/>
                <a:cs typeface="Arial"/>
              </a:rPr>
              <a:t>matrix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(or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vector)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of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350" spc="-53" dirty="0">
                <a:latin typeface="Arial"/>
                <a:cs typeface="Arial"/>
              </a:rPr>
              <a:t>learned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parameters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3203" y="1882616"/>
            <a:ext cx="73390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Arial"/>
                <a:cs typeface="Arial"/>
              </a:rPr>
              <a:t>input</a:t>
            </a:r>
            <a:r>
              <a:rPr sz="1350" spc="-86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55918" y="2203323"/>
            <a:ext cx="168116" cy="461010"/>
          </a:xfrm>
          <a:custGeom>
            <a:avLst/>
            <a:gdLst/>
            <a:ahLst/>
            <a:cxnLst/>
            <a:rect l="l" t="t" r="r" b="b"/>
            <a:pathLst>
              <a:path w="224155" h="614679">
                <a:moveTo>
                  <a:pt x="181641" y="544265"/>
                </a:moveTo>
                <a:lnTo>
                  <a:pt x="151637" y="554355"/>
                </a:lnTo>
                <a:lnTo>
                  <a:pt x="211962" y="614426"/>
                </a:lnTo>
                <a:lnTo>
                  <a:pt x="220109" y="556260"/>
                </a:lnTo>
                <a:lnTo>
                  <a:pt x="185673" y="556260"/>
                </a:lnTo>
                <a:lnTo>
                  <a:pt x="181641" y="544265"/>
                </a:lnTo>
                <a:close/>
              </a:path>
              <a:path w="224155" h="614679">
                <a:moveTo>
                  <a:pt x="193705" y="540209"/>
                </a:moveTo>
                <a:lnTo>
                  <a:pt x="181641" y="544265"/>
                </a:lnTo>
                <a:lnTo>
                  <a:pt x="185673" y="556260"/>
                </a:lnTo>
                <a:lnTo>
                  <a:pt x="197738" y="552196"/>
                </a:lnTo>
                <a:lnTo>
                  <a:pt x="193705" y="540209"/>
                </a:lnTo>
                <a:close/>
              </a:path>
              <a:path w="224155" h="614679">
                <a:moveTo>
                  <a:pt x="223773" y="530098"/>
                </a:moveTo>
                <a:lnTo>
                  <a:pt x="193705" y="540209"/>
                </a:lnTo>
                <a:lnTo>
                  <a:pt x="197738" y="552196"/>
                </a:lnTo>
                <a:lnTo>
                  <a:pt x="185673" y="556260"/>
                </a:lnTo>
                <a:lnTo>
                  <a:pt x="220109" y="556260"/>
                </a:lnTo>
                <a:lnTo>
                  <a:pt x="223773" y="530098"/>
                </a:lnTo>
                <a:close/>
              </a:path>
              <a:path w="224155" h="614679">
                <a:moveTo>
                  <a:pt x="11937" y="0"/>
                </a:moveTo>
                <a:lnTo>
                  <a:pt x="0" y="4063"/>
                </a:lnTo>
                <a:lnTo>
                  <a:pt x="181641" y="544265"/>
                </a:lnTo>
                <a:lnTo>
                  <a:pt x="193705" y="540209"/>
                </a:lnTo>
                <a:lnTo>
                  <a:pt x="1193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4649534" y="2637186"/>
            <a:ext cx="252460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60" dirty="0">
                <a:latin typeface="Arial"/>
                <a:cs typeface="Arial"/>
              </a:rPr>
              <a:t>linear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constraints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on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i="1" spc="-38" dirty="0"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3886" y="1356213"/>
            <a:ext cx="2208848" cy="64825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8575">
              <a:spcBef>
                <a:spcPts val="615"/>
              </a:spcBef>
            </a:pPr>
            <a:r>
              <a:rPr sz="2100" dirty="0">
                <a:latin typeface="STIXGeneral"/>
                <a:cs typeface="STIXGeneral"/>
              </a:rPr>
              <a:t>𝐴𝑊</a:t>
            </a:r>
            <a:r>
              <a:rPr sz="2100" spc="83" dirty="0">
                <a:latin typeface="STIXGeneral"/>
                <a:cs typeface="STIXGeneral"/>
              </a:rPr>
              <a:t> </a:t>
            </a:r>
            <a:r>
              <a:rPr sz="2100" spc="127" dirty="0">
                <a:latin typeface="STIXGeneral"/>
                <a:cs typeface="STIXGeneral"/>
              </a:rPr>
              <a:t>≤</a:t>
            </a:r>
            <a:r>
              <a:rPr sz="2100" spc="8" dirty="0">
                <a:latin typeface="STIXGeneral"/>
                <a:cs typeface="STIXGener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𝐵</a:t>
            </a:r>
            <a:endParaRPr sz="2100">
              <a:latin typeface="STIXGeneral"/>
              <a:cs typeface="STIXGeneral"/>
            </a:endParaRPr>
          </a:p>
          <a:p>
            <a:pPr marL="80963">
              <a:spcBef>
                <a:spcPts val="348"/>
              </a:spcBef>
            </a:pPr>
            <a:r>
              <a:rPr sz="1350" dirty="0">
                <a:latin typeface="STIXGeneral"/>
                <a:cs typeface="STIXGeneral"/>
              </a:rPr>
              <a:t>𝑎</a:t>
            </a:r>
            <a:r>
              <a:rPr sz="1463" baseline="-14957" dirty="0">
                <a:latin typeface="STIXGeneral"/>
                <a:cs typeface="STIXGeneral"/>
              </a:rPr>
              <a:t>1</a:t>
            </a:r>
            <a:r>
              <a:rPr sz="1350" dirty="0">
                <a:latin typeface="STIXGeneral"/>
                <a:cs typeface="STIXGeneral"/>
              </a:rPr>
              <a:t>𝑤</a:t>
            </a:r>
            <a:r>
              <a:rPr sz="1463" baseline="-14957" dirty="0">
                <a:latin typeface="STIXGeneral"/>
                <a:cs typeface="STIXGeneral"/>
              </a:rPr>
              <a:t>1</a:t>
            </a:r>
            <a:r>
              <a:rPr sz="1463" spc="152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34" dirty="0">
                <a:latin typeface="STIXGeneral"/>
                <a:cs typeface="STIXGeneral"/>
              </a:rPr>
              <a:t> </a:t>
            </a:r>
            <a:r>
              <a:rPr sz="1350" spc="49" dirty="0">
                <a:latin typeface="STIXGeneral"/>
                <a:cs typeface="STIXGeneral"/>
              </a:rPr>
              <a:t>𝑎</a:t>
            </a:r>
            <a:r>
              <a:rPr sz="1463" spc="73" baseline="-14957" dirty="0">
                <a:latin typeface="STIXGeneral"/>
                <a:cs typeface="STIXGeneral"/>
              </a:rPr>
              <a:t>2</a:t>
            </a:r>
            <a:r>
              <a:rPr sz="1350" spc="49" dirty="0">
                <a:latin typeface="STIXGeneral"/>
                <a:cs typeface="STIXGeneral"/>
              </a:rPr>
              <a:t>𝑤</a:t>
            </a:r>
            <a:r>
              <a:rPr sz="1463" spc="73" baseline="-14957" dirty="0">
                <a:latin typeface="STIXGeneral"/>
                <a:cs typeface="STIXGeneral"/>
              </a:rPr>
              <a:t>2</a:t>
            </a:r>
            <a:r>
              <a:rPr sz="1463" spc="152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38" dirty="0">
                <a:latin typeface="STIXGeneral"/>
                <a:cs typeface="STIXGeneral"/>
              </a:rPr>
              <a:t> </a:t>
            </a:r>
            <a:r>
              <a:rPr sz="1350" spc="-105" dirty="0">
                <a:latin typeface="STIXGeneral"/>
                <a:cs typeface="STIXGeneral"/>
              </a:rPr>
              <a:t>⋯</a:t>
            </a:r>
            <a:r>
              <a:rPr sz="1350" spc="-109" dirty="0">
                <a:latin typeface="STIXGeneral"/>
                <a:cs typeface="STIXGeneral"/>
              </a:rPr>
              <a:t> </a:t>
            </a:r>
            <a:r>
              <a:rPr sz="1350" spc="-19" dirty="0">
                <a:latin typeface="STIXGeneral"/>
                <a:cs typeface="STIXGeneral"/>
              </a:rPr>
              <a:t>𝑎</a:t>
            </a:r>
            <a:r>
              <a:rPr sz="1463" spc="-28" baseline="-14957" dirty="0">
                <a:latin typeface="STIXGeneral"/>
                <a:cs typeface="STIXGeneral"/>
              </a:rPr>
              <a:t>𝑀</a:t>
            </a:r>
            <a:r>
              <a:rPr sz="1350" spc="-19" dirty="0">
                <a:latin typeface="STIXGeneral"/>
                <a:cs typeface="STIXGeneral"/>
              </a:rPr>
              <a:t>𝑤</a:t>
            </a:r>
            <a:r>
              <a:rPr sz="1463" spc="-28" baseline="-14957" dirty="0">
                <a:latin typeface="STIXGeneral"/>
                <a:cs typeface="STIXGeneral"/>
              </a:rPr>
              <a:t>𝑀</a:t>
            </a:r>
            <a:r>
              <a:rPr sz="1463" spc="281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≤</a:t>
            </a:r>
            <a:r>
              <a:rPr sz="1350" spc="45" dirty="0">
                <a:latin typeface="STIXGeneral"/>
                <a:cs typeface="STIXGeneral"/>
              </a:rPr>
              <a:t> </a:t>
            </a:r>
            <a:r>
              <a:rPr sz="1350" spc="49" dirty="0">
                <a:latin typeface="STIXGeneral"/>
                <a:cs typeface="STIXGeneral"/>
              </a:rPr>
              <a:t>𝑏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63000" y="1747075"/>
            <a:ext cx="581501" cy="948690"/>
          </a:xfrm>
          <a:custGeom>
            <a:avLst/>
            <a:gdLst/>
            <a:ahLst/>
            <a:cxnLst/>
            <a:rect l="l" t="t" r="r" b="b"/>
            <a:pathLst>
              <a:path w="775335" h="1264920">
                <a:moveTo>
                  <a:pt x="218295" y="25431"/>
                </a:moveTo>
                <a:lnTo>
                  <a:pt x="165984" y="43052"/>
                </a:lnTo>
                <a:lnTo>
                  <a:pt x="124074" y="73025"/>
                </a:lnTo>
                <a:lnTo>
                  <a:pt x="85847" y="106299"/>
                </a:lnTo>
                <a:lnTo>
                  <a:pt x="52827" y="144017"/>
                </a:lnTo>
                <a:lnTo>
                  <a:pt x="26538" y="187325"/>
                </a:lnTo>
                <a:lnTo>
                  <a:pt x="12314" y="223646"/>
                </a:lnTo>
                <a:lnTo>
                  <a:pt x="3170" y="264032"/>
                </a:lnTo>
                <a:lnTo>
                  <a:pt x="0" y="308228"/>
                </a:lnTo>
                <a:lnTo>
                  <a:pt x="122" y="324738"/>
                </a:lnTo>
                <a:lnTo>
                  <a:pt x="3551" y="377951"/>
                </a:lnTo>
                <a:lnTo>
                  <a:pt x="8377" y="416687"/>
                </a:lnTo>
                <a:lnTo>
                  <a:pt x="19172" y="478916"/>
                </a:lnTo>
                <a:lnTo>
                  <a:pt x="28697" y="522096"/>
                </a:lnTo>
                <a:lnTo>
                  <a:pt x="39873" y="566419"/>
                </a:lnTo>
                <a:lnTo>
                  <a:pt x="52573" y="611251"/>
                </a:lnTo>
                <a:lnTo>
                  <a:pt x="67051" y="656081"/>
                </a:lnTo>
                <a:lnTo>
                  <a:pt x="83053" y="700531"/>
                </a:lnTo>
                <a:lnTo>
                  <a:pt x="100325" y="744346"/>
                </a:lnTo>
                <a:lnTo>
                  <a:pt x="119121" y="786383"/>
                </a:lnTo>
                <a:lnTo>
                  <a:pt x="139187" y="826896"/>
                </a:lnTo>
                <a:lnTo>
                  <a:pt x="160523" y="865377"/>
                </a:lnTo>
                <a:lnTo>
                  <a:pt x="183002" y="901064"/>
                </a:lnTo>
                <a:lnTo>
                  <a:pt x="206878" y="933703"/>
                </a:lnTo>
                <a:lnTo>
                  <a:pt x="232024" y="963421"/>
                </a:lnTo>
                <a:lnTo>
                  <a:pt x="259202" y="991362"/>
                </a:lnTo>
                <a:lnTo>
                  <a:pt x="288158" y="1017651"/>
                </a:lnTo>
                <a:lnTo>
                  <a:pt x="318765" y="1042542"/>
                </a:lnTo>
                <a:lnTo>
                  <a:pt x="350769" y="1065911"/>
                </a:lnTo>
                <a:lnTo>
                  <a:pt x="384297" y="1088136"/>
                </a:lnTo>
                <a:lnTo>
                  <a:pt x="418968" y="1109090"/>
                </a:lnTo>
                <a:lnTo>
                  <a:pt x="454782" y="1128902"/>
                </a:lnTo>
                <a:lnTo>
                  <a:pt x="491485" y="1147952"/>
                </a:lnTo>
                <a:lnTo>
                  <a:pt x="529077" y="1166240"/>
                </a:lnTo>
                <a:lnTo>
                  <a:pt x="567431" y="1183639"/>
                </a:lnTo>
                <a:lnTo>
                  <a:pt x="606420" y="1200530"/>
                </a:lnTo>
                <a:lnTo>
                  <a:pt x="685541" y="1233042"/>
                </a:lnTo>
                <a:lnTo>
                  <a:pt x="765424" y="1264539"/>
                </a:lnTo>
                <a:lnTo>
                  <a:pt x="774822" y="1240916"/>
                </a:lnTo>
                <a:lnTo>
                  <a:pt x="694812" y="1209420"/>
                </a:lnTo>
                <a:lnTo>
                  <a:pt x="616072" y="1177036"/>
                </a:lnTo>
                <a:lnTo>
                  <a:pt x="577591" y="1160271"/>
                </a:lnTo>
                <a:lnTo>
                  <a:pt x="539618" y="1143000"/>
                </a:lnTo>
                <a:lnTo>
                  <a:pt x="502534" y="1125092"/>
                </a:lnTo>
                <a:lnTo>
                  <a:pt x="466339" y="1106424"/>
                </a:lnTo>
                <a:lnTo>
                  <a:pt x="431287" y="1086865"/>
                </a:lnTo>
                <a:lnTo>
                  <a:pt x="397378" y="1066418"/>
                </a:lnTo>
                <a:lnTo>
                  <a:pt x="364739" y="1044828"/>
                </a:lnTo>
                <a:lnTo>
                  <a:pt x="333751" y="1022095"/>
                </a:lnTo>
                <a:lnTo>
                  <a:pt x="304160" y="997965"/>
                </a:lnTo>
                <a:lnTo>
                  <a:pt x="250312" y="945768"/>
                </a:lnTo>
                <a:lnTo>
                  <a:pt x="214879" y="902335"/>
                </a:lnTo>
                <a:lnTo>
                  <a:pt x="192908" y="869695"/>
                </a:lnTo>
                <a:lnTo>
                  <a:pt x="171572" y="833881"/>
                </a:lnTo>
                <a:lnTo>
                  <a:pt x="151506" y="795401"/>
                </a:lnTo>
                <a:lnTo>
                  <a:pt x="123566" y="733932"/>
                </a:lnTo>
                <a:lnTo>
                  <a:pt x="106548" y="691261"/>
                </a:lnTo>
                <a:lnTo>
                  <a:pt x="90927" y="647445"/>
                </a:lnTo>
                <a:lnTo>
                  <a:pt x="76830" y="603376"/>
                </a:lnTo>
                <a:lnTo>
                  <a:pt x="64257" y="559435"/>
                </a:lnTo>
                <a:lnTo>
                  <a:pt x="53335" y="515874"/>
                </a:lnTo>
                <a:lnTo>
                  <a:pt x="43937" y="473455"/>
                </a:lnTo>
                <a:lnTo>
                  <a:pt x="36571" y="432562"/>
                </a:lnTo>
                <a:lnTo>
                  <a:pt x="30856" y="393700"/>
                </a:lnTo>
                <a:lnTo>
                  <a:pt x="26157" y="340105"/>
                </a:lnTo>
                <a:lnTo>
                  <a:pt x="25395" y="308228"/>
                </a:lnTo>
                <a:lnTo>
                  <a:pt x="25903" y="293877"/>
                </a:lnTo>
                <a:lnTo>
                  <a:pt x="30729" y="254507"/>
                </a:lnTo>
                <a:lnTo>
                  <a:pt x="49906" y="197230"/>
                </a:lnTo>
                <a:lnTo>
                  <a:pt x="73909" y="158241"/>
                </a:lnTo>
                <a:lnTo>
                  <a:pt x="104389" y="123698"/>
                </a:lnTo>
                <a:lnTo>
                  <a:pt x="140203" y="92582"/>
                </a:lnTo>
                <a:lnTo>
                  <a:pt x="180335" y="64007"/>
                </a:lnTo>
                <a:lnTo>
                  <a:pt x="205612" y="47935"/>
                </a:lnTo>
                <a:lnTo>
                  <a:pt x="218295" y="25431"/>
                </a:lnTo>
                <a:close/>
              </a:path>
              <a:path w="775335" h="1264920">
                <a:moveTo>
                  <a:pt x="260865" y="1777"/>
                </a:moveTo>
                <a:lnTo>
                  <a:pt x="233675" y="1777"/>
                </a:lnTo>
                <a:lnTo>
                  <a:pt x="246502" y="23621"/>
                </a:lnTo>
                <a:lnTo>
                  <a:pt x="223388" y="37083"/>
                </a:lnTo>
                <a:lnTo>
                  <a:pt x="205612" y="47935"/>
                </a:lnTo>
                <a:lnTo>
                  <a:pt x="182240" y="89407"/>
                </a:lnTo>
                <a:lnTo>
                  <a:pt x="184399" y="97154"/>
                </a:lnTo>
                <a:lnTo>
                  <a:pt x="196591" y="104012"/>
                </a:lnTo>
                <a:lnTo>
                  <a:pt x="204338" y="101853"/>
                </a:lnTo>
                <a:lnTo>
                  <a:pt x="260865" y="1777"/>
                </a:lnTo>
                <a:close/>
              </a:path>
              <a:path w="775335" h="1264920">
                <a:moveTo>
                  <a:pt x="236435" y="6476"/>
                </a:moveTo>
                <a:lnTo>
                  <a:pt x="228976" y="6476"/>
                </a:lnTo>
                <a:lnTo>
                  <a:pt x="240025" y="25400"/>
                </a:lnTo>
                <a:lnTo>
                  <a:pt x="218295" y="25431"/>
                </a:lnTo>
                <a:lnTo>
                  <a:pt x="205612" y="47935"/>
                </a:lnTo>
                <a:lnTo>
                  <a:pt x="223388" y="37083"/>
                </a:lnTo>
                <a:lnTo>
                  <a:pt x="246502" y="23621"/>
                </a:lnTo>
                <a:lnTo>
                  <a:pt x="236435" y="6476"/>
                </a:lnTo>
                <a:close/>
              </a:path>
              <a:path w="775335" h="1264920">
                <a:moveTo>
                  <a:pt x="261869" y="0"/>
                </a:moveTo>
                <a:lnTo>
                  <a:pt x="151887" y="126"/>
                </a:lnTo>
                <a:lnTo>
                  <a:pt x="144775" y="126"/>
                </a:lnTo>
                <a:lnTo>
                  <a:pt x="139187" y="5841"/>
                </a:lnTo>
                <a:lnTo>
                  <a:pt x="139187" y="19812"/>
                </a:lnTo>
                <a:lnTo>
                  <a:pt x="144902" y="25526"/>
                </a:lnTo>
                <a:lnTo>
                  <a:pt x="193777" y="25466"/>
                </a:lnTo>
                <a:lnTo>
                  <a:pt x="210180" y="15493"/>
                </a:lnTo>
                <a:lnTo>
                  <a:pt x="233675" y="1777"/>
                </a:lnTo>
                <a:lnTo>
                  <a:pt x="260865" y="1777"/>
                </a:lnTo>
                <a:lnTo>
                  <a:pt x="261869" y="0"/>
                </a:lnTo>
                <a:close/>
              </a:path>
              <a:path w="775335" h="1264920">
                <a:moveTo>
                  <a:pt x="233675" y="1777"/>
                </a:moveTo>
                <a:lnTo>
                  <a:pt x="210180" y="15493"/>
                </a:lnTo>
                <a:lnTo>
                  <a:pt x="193777" y="25466"/>
                </a:lnTo>
                <a:lnTo>
                  <a:pt x="218295" y="25431"/>
                </a:lnTo>
                <a:lnTo>
                  <a:pt x="228976" y="6476"/>
                </a:lnTo>
                <a:lnTo>
                  <a:pt x="236435" y="6476"/>
                </a:lnTo>
                <a:lnTo>
                  <a:pt x="233675" y="1777"/>
                </a:lnTo>
                <a:close/>
              </a:path>
              <a:path w="775335" h="1264920">
                <a:moveTo>
                  <a:pt x="228976" y="6476"/>
                </a:moveTo>
                <a:lnTo>
                  <a:pt x="218295" y="25431"/>
                </a:lnTo>
                <a:lnTo>
                  <a:pt x="240025" y="25400"/>
                </a:lnTo>
                <a:lnTo>
                  <a:pt x="228976" y="6476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7463218" y="4848510"/>
            <a:ext cx="135731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26" dirty="0">
                <a:solidFill>
                  <a:srgbClr val="888888"/>
                </a:solidFill>
                <a:latin typeface="Arial"/>
                <a:cs typeface="Arial"/>
              </a:rPr>
              <a:t>26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49" y="189271"/>
            <a:ext cx="8229599" cy="1352774"/>
          </a:xfrm>
          <a:prstGeom prst="rect">
            <a:avLst/>
          </a:prstGeom>
        </p:spPr>
        <p:txBody>
          <a:bodyPr vert="horz" wrap="square" lIns="0" tIns="181451" rIns="0" bIns="0" rtlCol="0" anchor="ctr">
            <a:spAutoFit/>
          </a:bodyPr>
          <a:lstStyle/>
          <a:p>
            <a:pPr>
              <a:spcBef>
                <a:spcPts val="1429"/>
              </a:spcBef>
            </a:pPr>
            <a:r>
              <a:rPr spc="-199" dirty="0"/>
              <a:t>Example:</a:t>
            </a:r>
            <a:r>
              <a:rPr spc="-180" dirty="0"/>
              <a:t> </a:t>
            </a:r>
            <a:r>
              <a:rPr spc="-251" dirty="0"/>
              <a:t>The</a:t>
            </a:r>
            <a:r>
              <a:rPr spc="-172" dirty="0"/>
              <a:t> </a:t>
            </a:r>
            <a:r>
              <a:rPr spc="-23" dirty="0"/>
              <a:t>diet</a:t>
            </a:r>
            <a:r>
              <a:rPr spc="-176" dirty="0"/>
              <a:t> </a:t>
            </a:r>
            <a:r>
              <a:rPr spc="-53" dirty="0"/>
              <a:t>problem</a:t>
            </a:r>
          </a:p>
          <a:p>
            <a:pPr marL="661035" marR="653891" indent="2381">
              <a:spcBef>
                <a:spcPts val="551"/>
              </a:spcBef>
            </a:pPr>
            <a:r>
              <a:rPr sz="1350" spc="-131" dirty="0"/>
              <a:t>A</a:t>
            </a:r>
            <a:r>
              <a:rPr sz="1350" spc="-53" dirty="0"/>
              <a:t> </a:t>
            </a:r>
            <a:r>
              <a:rPr sz="1350" spc="-38" dirty="0"/>
              <a:t>student</a:t>
            </a:r>
            <a:r>
              <a:rPr sz="1350" spc="-49" dirty="0"/>
              <a:t> </a:t>
            </a:r>
            <a:r>
              <a:rPr sz="1350" spc="-56" dirty="0"/>
              <a:t>wants</a:t>
            </a:r>
            <a:r>
              <a:rPr sz="1350" spc="-53" dirty="0"/>
              <a:t> </a:t>
            </a:r>
            <a:r>
              <a:rPr sz="1350" dirty="0"/>
              <a:t>to</a:t>
            </a:r>
            <a:r>
              <a:rPr sz="1350" spc="-49" dirty="0"/>
              <a:t> </a:t>
            </a:r>
            <a:r>
              <a:rPr sz="1350" spc="-75" dirty="0"/>
              <a:t>spend</a:t>
            </a:r>
            <a:r>
              <a:rPr sz="1350" spc="-49" dirty="0"/>
              <a:t> </a:t>
            </a:r>
            <a:r>
              <a:rPr sz="1350" spc="-131" dirty="0"/>
              <a:t>as</a:t>
            </a:r>
            <a:r>
              <a:rPr sz="1350" spc="-49" dirty="0"/>
              <a:t> </a:t>
            </a:r>
            <a:r>
              <a:rPr sz="1350" dirty="0"/>
              <a:t>little</a:t>
            </a:r>
            <a:r>
              <a:rPr sz="1350" spc="-38" dirty="0"/>
              <a:t> </a:t>
            </a:r>
            <a:r>
              <a:rPr sz="1350" spc="-64" dirty="0"/>
              <a:t>money</a:t>
            </a:r>
            <a:r>
              <a:rPr sz="1350" spc="-38" dirty="0"/>
              <a:t> </a:t>
            </a:r>
            <a:r>
              <a:rPr sz="1350" spc="-19" dirty="0"/>
              <a:t>on </a:t>
            </a:r>
            <a:r>
              <a:rPr sz="1350" spc="-41" dirty="0"/>
              <a:t>food</a:t>
            </a:r>
            <a:r>
              <a:rPr sz="1350" spc="-53" dirty="0"/>
              <a:t> </a:t>
            </a:r>
            <a:r>
              <a:rPr sz="1350" spc="-34" dirty="0"/>
              <a:t>while</a:t>
            </a:r>
            <a:r>
              <a:rPr sz="1350" spc="-45" dirty="0"/>
              <a:t> </a:t>
            </a:r>
            <a:r>
              <a:rPr sz="1350" spc="-38" dirty="0"/>
              <a:t>getting</a:t>
            </a:r>
            <a:r>
              <a:rPr sz="1350" spc="-34" dirty="0"/>
              <a:t> sufficient</a:t>
            </a:r>
            <a:r>
              <a:rPr sz="1350" spc="-56" dirty="0"/>
              <a:t> </a:t>
            </a:r>
            <a:r>
              <a:rPr sz="1350" spc="-41" dirty="0"/>
              <a:t>amount</a:t>
            </a:r>
            <a:r>
              <a:rPr sz="1350" spc="-68" dirty="0"/>
              <a:t> </a:t>
            </a:r>
            <a:r>
              <a:rPr sz="1350" dirty="0"/>
              <a:t>of</a:t>
            </a:r>
            <a:r>
              <a:rPr sz="1350" spc="-53" dirty="0"/>
              <a:t> </a:t>
            </a:r>
            <a:r>
              <a:rPr sz="1350" spc="-8" dirty="0"/>
              <a:t>vitamin </a:t>
            </a:r>
            <a:r>
              <a:rPr sz="1350" spc="-199" dirty="0"/>
              <a:t>Z</a:t>
            </a:r>
            <a:r>
              <a:rPr sz="1350" spc="-64" dirty="0"/>
              <a:t> </a:t>
            </a:r>
            <a:r>
              <a:rPr sz="1350" spc="-75" dirty="0"/>
              <a:t>and</a:t>
            </a:r>
            <a:r>
              <a:rPr sz="1350" spc="-49" dirty="0"/>
              <a:t> </a:t>
            </a:r>
            <a:r>
              <a:rPr sz="1350" spc="-8" dirty="0"/>
              <a:t>nutrient</a:t>
            </a:r>
            <a:r>
              <a:rPr sz="1350" spc="-56" dirty="0"/>
              <a:t> </a:t>
            </a:r>
            <a:r>
              <a:rPr sz="1350" spc="-127" dirty="0"/>
              <a:t>X.</a:t>
            </a:r>
            <a:r>
              <a:rPr sz="1350" spc="-60" dirty="0"/>
              <a:t> </a:t>
            </a:r>
            <a:r>
              <a:rPr sz="1350" spc="-75" dirty="0"/>
              <a:t>Her</a:t>
            </a:r>
            <a:r>
              <a:rPr sz="1350" spc="-56" dirty="0"/>
              <a:t> </a:t>
            </a:r>
            <a:r>
              <a:rPr sz="1350" spc="-41" dirty="0"/>
              <a:t>options</a:t>
            </a:r>
            <a:r>
              <a:rPr sz="1350" spc="-49" dirty="0"/>
              <a:t> </a:t>
            </a:r>
            <a:r>
              <a:rPr sz="1350" spc="-15" dirty="0"/>
              <a:t>are:</a:t>
            </a:r>
            <a:endParaRPr sz="13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123799" y="3541014"/>
            <a:ext cx="3887629" cy="1251585"/>
            <a:chOff x="1307731" y="4721352"/>
            <a:chExt cx="5183505" cy="1668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731" y="4776336"/>
              <a:ext cx="2809509" cy="14890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4856" y="4721364"/>
              <a:ext cx="4975860" cy="1668780"/>
            </a:xfrm>
            <a:custGeom>
              <a:avLst/>
              <a:gdLst/>
              <a:ahLst/>
              <a:cxnLst/>
              <a:rect l="l" t="t" r="r" b="b"/>
              <a:pathLst>
                <a:path w="4975860" h="1668779">
                  <a:moveTo>
                    <a:pt x="2417064" y="0"/>
                  </a:moveTo>
                  <a:lnTo>
                    <a:pt x="0" y="0"/>
                  </a:lnTo>
                  <a:lnTo>
                    <a:pt x="0" y="368795"/>
                  </a:lnTo>
                  <a:lnTo>
                    <a:pt x="2417064" y="368795"/>
                  </a:lnTo>
                  <a:lnTo>
                    <a:pt x="2417064" y="0"/>
                  </a:lnTo>
                  <a:close/>
                </a:path>
                <a:path w="4975860" h="1668779">
                  <a:moveTo>
                    <a:pt x="3845052" y="912876"/>
                  </a:moveTo>
                  <a:lnTo>
                    <a:pt x="429768" y="912876"/>
                  </a:lnTo>
                  <a:lnTo>
                    <a:pt x="429768" y="1281671"/>
                  </a:lnTo>
                  <a:lnTo>
                    <a:pt x="3845052" y="1281671"/>
                  </a:lnTo>
                  <a:lnTo>
                    <a:pt x="3845052" y="912876"/>
                  </a:lnTo>
                  <a:close/>
                </a:path>
                <a:path w="4975860" h="1668779">
                  <a:moveTo>
                    <a:pt x="3845052" y="544055"/>
                  </a:moveTo>
                  <a:lnTo>
                    <a:pt x="429768" y="544055"/>
                  </a:lnTo>
                  <a:lnTo>
                    <a:pt x="429768" y="912863"/>
                  </a:lnTo>
                  <a:lnTo>
                    <a:pt x="3845052" y="912863"/>
                  </a:lnTo>
                  <a:lnTo>
                    <a:pt x="3845052" y="544055"/>
                  </a:lnTo>
                  <a:close/>
                </a:path>
                <a:path w="4975860" h="1668779">
                  <a:moveTo>
                    <a:pt x="4975860" y="1298435"/>
                  </a:moveTo>
                  <a:lnTo>
                    <a:pt x="429768" y="1298435"/>
                  </a:lnTo>
                  <a:lnTo>
                    <a:pt x="429768" y="1668767"/>
                  </a:lnTo>
                  <a:lnTo>
                    <a:pt x="4975860" y="1668767"/>
                  </a:lnTo>
                  <a:lnTo>
                    <a:pt x="4975860" y="1298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38673" y="2558129"/>
            <a:ext cx="4374356" cy="12273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96277" marR="423386" indent="-234315">
              <a:spcBef>
                <a:spcPts val="75"/>
              </a:spcBef>
            </a:pPr>
            <a:r>
              <a:rPr sz="1350" spc="-79" dirty="0">
                <a:latin typeface="Arial"/>
                <a:cs typeface="Arial"/>
              </a:rPr>
              <a:t>How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should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01" dirty="0">
                <a:latin typeface="Arial"/>
                <a:cs typeface="Arial"/>
              </a:rPr>
              <a:t>she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spend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her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money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get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at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least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5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vitamin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9" dirty="0">
                <a:latin typeface="Arial"/>
                <a:cs typeface="Arial"/>
              </a:rPr>
              <a:t>Z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3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nutrient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X?</a:t>
            </a:r>
            <a:endParaRPr sz="1350">
              <a:latin typeface="Arial"/>
              <a:cs typeface="Arial"/>
            </a:endParaRPr>
          </a:p>
          <a:p>
            <a:pPr marL="330994">
              <a:spcBef>
                <a:spcPts val="923"/>
              </a:spcBef>
            </a:pPr>
            <a:r>
              <a:rPr sz="1350" spc="-75" dirty="0">
                <a:latin typeface="Arial"/>
                <a:cs typeface="Arial"/>
              </a:rPr>
              <a:t>Let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c,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53" dirty="0">
                <a:latin typeface="Arial"/>
                <a:cs typeface="Arial"/>
              </a:rPr>
              <a:t>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d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denote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how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much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90" dirty="0">
                <a:latin typeface="Arial"/>
                <a:cs typeface="Arial"/>
              </a:rPr>
              <a:t>each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item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purchased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1763">
              <a:latin typeface="Arial"/>
              <a:cs typeface="Arial"/>
            </a:endParaRPr>
          </a:p>
          <a:p>
            <a:pPr marL="9525"/>
            <a:r>
              <a:rPr sz="1350" spc="-41" dirty="0">
                <a:latin typeface="Arial"/>
                <a:cs typeface="Arial"/>
              </a:rPr>
              <a:t>Minimize </a:t>
            </a:r>
            <a:r>
              <a:rPr sz="1350" spc="-8" dirty="0">
                <a:latin typeface="Arial"/>
                <a:cs typeface="Arial"/>
              </a:rPr>
              <a:t>total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cost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0524" y="4005930"/>
            <a:ext cx="3254216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49" dirty="0">
                <a:latin typeface="Arial"/>
                <a:cs typeface="Arial"/>
              </a:rPr>
              <a:t>At</a:t>
            </a:r>
            <a:r>
              <a:rPr sz="1350" spc="-64" dirty="0">
                <a:latin typeface="Arial"/>
                <a:cs typeface="Arial"/>
              </a:rPr>
              <a:t> least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5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vitamin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Z,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563"/>
              </a:spcBef>
            </a:pPr>
            <a:r>
              <a:rPr sz="1350" spc="-49" dirty="0">
                <a:latin typeface="Arial"/>
                <a:cs typeface="Arial"/>
              </a:rPr>
              <a:t>At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least </a:t>
            </a:r>
            <a:r>
              <a:rPr sz="1350" spc="-75" dirty="0">
                <a:latin typeface="Arial"/>
                <a:cs typeface="Arial"/>
              </a:rPr>
              <a:t>3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nutrient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X,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656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number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purchased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not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negative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26</a:t>
            </a:fld>
            <a:endParaRPr spc="-19" dirty="0"/>
          </a:p>
        </p:txBody>
      </p:sp>
      <p:sp>
        <p:nvSpPr>
          <p:cNvPr id="10" name="object 10"/>
          <p:cNvSpPr txBox="1"/>
          <p:nvPr/>
        </p:nvSpPr>
        <p:spPr>
          <a:xfrm>
            <a:off x="1183081" y="4983328"/>
            <a:ext cx="305752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53" dirty="0">
                <a:solidFill>
                  <a:srgbClr val="BEBEBE"/>
                </a:solidFill>
                <a:latin typeface="Arial"/>
                <a:cs typeface="Arial"/>
              </a:rPr>
              <a:t>Roth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&amp;</a:t>
            </a:r>
            <a:r>
              <a:rPr sz="900" spc="-23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Srikumar:</a:t>
            </a:r>
            <a:r>
              <a:rPr sz="900" spc="-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01" dirty="0">
                <a:solidFill>
                  <a:srgbClr val="BEBEBE"/>
                </a:solidFill>
                <a:latin typeface="Arial"/>
                <a:cs typeface="Arial"/>
              </a:rPr>
              <a:t>ILP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formulations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in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Natural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75" dirty="0">
                <a:solidFill>
                  <a:srgbClr val="BEBEBE"/>
                </a:solidFill>
                <a:latin typeface="Arial"/>
                <a:cs typeface="Arial"/>
              </a:rPr>
              <a:t>Language</a:t>
            </a:r>
            <a:r>
              <a:rPr sz="900" spc="-38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1" dirty="0">
                <a:solidFill>
                  <a:srgbClr val="BEBEBE"/>
                </a:solidFill>
                <a:latin typeface="Arial"/>
                <a:cs typeface="Arial"/>
              </a:rPr>
              <a:t>Processing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53618" y="1593057"/>
          <a:ext cx="3829050" cy="917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Cost/100g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Vitamin</a:t>
                      </a:r>
                      <a:r>
                        <a:rPr sz="11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Nutrient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Carrots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05" dirty="0">
                          <a:latin typeface="Arial"/>
                          <a:cs typeface="Arial"/>
                        </a:rPr>
                        <a:t>Sunflower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seeds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05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cheeseburger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0.01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3799" y="3582252"/>
            <a:ext cx="3887629" cy="1210628"/>
            <a:chOff x="1307731" y="4776336"/>
            <a:chExt cx="5183505" cy="1614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731" y="4776336"/>
              <a:ext cx="2809509" cy="14890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44624" y="5265420"/>
              <a:ext cx="4546600" cy="1125220"/>
            </a:xfrm>
            <a:custGeom>
              <a:avLst/>
              <a:gdLst/>
              <a:ahLst/>
              <a:cxnLst/>
              <a:rect l="l" t="t" r="r" b="b"/>
              <a:pathLst>
                <a:path w="4546600" h="1125220">
                  <a:moveTo>
                    <a:pt x="3415284" y="368820"/>
                  </a:moveTo>
                  <a:lnTo>
                    <a:pt x="0" y="368820"/>
                  </a:lnTo>
                  <a:lnTo>
                    <a:pt x="0" y="737616"/>
                  </a:lnTo>
                  <a:lnTo>
                    <a:pt x="3415284" y="737616"/>
                  </a:lnTo>
                  <a:lnTo>
                    <a:pt x="3415284" y="368820"/>
                  </a:lnTo>
                  <a:close/>
                </a:path>
                <a:path w="4546600" h="1125220">
                  <a:moveTo>
                    <a:pt x="3415284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3415284" y="368808"/>
                  </a:lnTo>
                  <a:lnTo>
                    <a:pt x="3415284" y="0"/>
                  </a:lnTo>
                  <a:close/>
                </a:path>
                <a:path w="4546600" h="1125220">
                  <a:moveTo>
                    <a:pt x="4546092" y="754380"/>
                  </a:moveTo>
                  <a:lnTo>
                    <a:pt x="0" y="754380"/>
                  </a:lnTo>
                  <a:lnTo>
                    <a:pt x="0" y="1124712"/>
                  </a:lnTo>
                  <a:lnTo>
                    <a:pt x="4546092" y="1124712"/>
                  </a:lnTo>
                  <a:lnTo>
                    <a:pt x="4546092" y="754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5360" y="189271"/>
            <a:ext cx="8020594" cy="1352774"/>
          </a:xfrm>
          <a:prstGeom prst="rect">
            <a:avLst/>
          </a:prstGeom>
        </p:spPr>
        <p:txBody>
          <a:bodyPr vert="horz" wrap="square" lIns="0" tIns="181451" rIns="0" bIns="0" rtlCol="0" anchor="ctr">
            <a:spAutoFit/>
          </a:bodyPr>
          <a:lstStyle/>
          <a:p>
            <a:pPr>
              <a:spcBef>
                <a:spcPts val="1429"/>
              </a:spcBef>
            </a:pPr>
            <a:r>
              <a:rPr spc="-199" dirty="0"/>
              <a:t>Example:</a:t>
            </a:r>
            <a:r>
              <a:rPr spc="-180" dirty="0"/>
              <a:t> </a:t>
            </a:r>
            <a:r>
              <a:rPr spc="-251" dirty="0"/>
              <a:t>The</a:t>
            </a:r>
            <a:r>
              <a:rPr spc="-172" dirty="0"/>
              <a:t> </a:t>
            </a:r>
            <a:r>
              <a:rPr spc="-23" dirty="0"/>
              <a:t>diet</a:t>
            </a:r>
            <a:r>
              <a:rPr spc="-176" dirty="0"/>
              <a:t> </a:t>
            </a:r>
            <a:r>
              <a:rPr spc="-53" dirty="0"/>
              <a:t>problem</a:t>
            </a:r>
          </a:p>
          <a:p>
            <a:pPr marL="661035" marR="653891" indent="2381">
              <a:spcBef>
                <a:spcPts val="551"/>
              </a:spcBef>
            </a:pPr>
            <a:r>
              <a:rPr sz="1350" spc="-131" dirty="0"/>
              <a:t>A</a:t>
            </a:r>
            <a:r>
              <a:rPr sz="1350" spc="-53" dirty="0"/>
              <a:t> </a:t>
            </a:r>
            <a:r>
              <a:rPr sz="1350" spc="-38" dirty="0"/>
              <a:t>student</a:t>
            </a:r>
            <a:r>
              <a:rPr sz="1350" spc="-49" dirty="0"/>
              <a:t> </a:t>
            </a:r>
            <a:r>
              <a:rPr sz="1350" spc="-56" dirty="0"/>
              <a:t>wants</a:t>
            </a:r>
            <a:r>
              <a:rPr sz="1350" spc="-53" dirty="0"/>
              <a:t> </a:t>
            </a:r>
            <a:r>
              <a:rPr sz="1350" dirty="0"/>
              <a:t>to</a:t>
            </a:r>
            <a:r>
              <a:rPr sz="1350" spc="-49" dirty="0"/>
              <a:t> </a:t>
            </a:r>
            <a:r>
              <a:rPr sz="1350" spc="-75" dirty="0"/>
              <a:t>spend</a:t>
            </a:r>
            <a:r>
              <a:rPr sz="1350" spc="-49" dirty="0"/>
              <a:t> </a:t>
            </a:r>
            <a:r>
              <a:rPr sz="1350" spc="-131" dirty="0"/>
              <a:t>as</a:t>
            </a:r>
            <a:r>
              <a:rPr sz="1350" spc="-49" dirty="0"/>
              <a:t> </a:t>
            </a:r>
            <a:r>
              <a:rPr sz="1350" dirty="0"/>
              <a:t>little</a:t>
            </a:r>
            <a:r>
              <a:rPr sz="1350" spc="-38" dirty="0"/>
              <a:t> </a:t>
            </a:r>
            <a:r>
              <a:rPr sz="1350" spc="-64" dirty="0"/>
              <a:t>money</a:t>
            </a:r>
            <a:r>
              <a:rPr sz="1350" spc="-38" dirty="0"/>
              <a:t> </a:t>
            </a:r>
            <a:r>
              <a:rPr sz="1350" spc="-19" dirty="0"/>
              <a:t>on </a:t>
            </a:r>
            <a:r>
              <a:rPr sz="1350" spc="-41" dirty="0"/>
              <a:t>food</a:t>
            </a:r>
            <a:r>
              <a:rPr sz="1350" spc="-53" dirty="0"/>
              <a:t> </a:t>
            </a:r>
            <a:r>
              <a:rPr sz="1350" spc="-34" dirty="0"/>
              <a:t>while</a:t>
            </a:r>
            <a:r>
              <a:rPr sz="1350" spc="-45" dirty="0"/>
              <a:t> </a:t>
            </a:r>
            <a:r>
              <a:rPr sz="1350" spc="-38" dirty="0"/>
              <a:t>getting</a:t>
            </a:r>
            <a:r>
              <a:rPr sz="1350" spc="-34" dirty="0"/>
              <a:t> sufficient</a:t>
            </a:r>
            <a:r>
              <a:rPr sz="1350" spc="-56" dirty="0"/>
              <a:t> </a:t>
            </a:r>
            <a:r>
              <a:rPr sz="1350" spc="-41" dirty="0"/>
              <a:t>amount</a:t>
            </a:r>
            <a:r>
              <a:rPr sz="1350" spc="-68" dirty="0"/>
              <a:t> </a:t>
            </a:r>
            <a:r>
              <a:rPr sz="1350" dirty="0"/>
              <a:t>of</a:t>
            </a:r>
            <a:r>
              <a:rPr sz="1350" spc="-53" dirty="0"/>
              <a:t> </a:t>
            </a:r>
            <a:r>
              <a:rPr sz="1350" spc="-8" dirty="0"/>
              <a:t>vitamin </a:t>
            </a:r>
            <a:r>
              <a:rPr sz="1350" spc="-199" dirty="0"/>
              <a:t>Z</a:t>
            </a:r>
            <a:r>
              <a:rPr sz="1350" spc="-64" dirty="0"/>
              <a:t> </a:t>
            </a:r>
            <a:r>
              <a:rPr sz="1350" spc="-75" dirty="0"/>
              <a:t>and</a:t>
            </a:r>
            <a:r>
              <a:rPr sz="1350" spc="-49" dirty="0"/>
              <a:t> </a:t>
            </a:r>
            <a:r>
              <a:rPr sz="1350" spc="-8" dirty="0"/>
              <a:t>nutrient</a:t>
            </a:r>
            <a:r>
              <a:rPr sz="1350" spc="-56" dirty="0"/>
              <a:t> </a:t>
            </a:r>
            <a:r>
              <a:rPr sz="1350" spc="-127" dirty="0"/>
              <a:t>X.</a:t>
            </a:r>
            <a:r>
              <a:rPr sz="1350" spc="-60" dirty="0"/>
              <a:t> </a:t>
            </a:r>
            <a:r>
              <a:rPr sz="1350" spc="-75" dirty="0"/>
              <a:t>Her</a:t>
            </a:r>
            <a:r>
              <a:rPr sz="1350" spc="-56" dirty="0"/>
              <a:t> </a:t>
            </a:r>
            <a:r>
              <a:rPr sz="1350" spc="-41" dirty="0"/>
              <a:t>options</a:t>
            </a:r>
            <a:r>
              <a:rPr sz="1350" spc="-49" dirty="0"/>
              <a:t> </a:t>
            </a:r>
            <a:r>
              <a:rPr sz="1350" spc="-15" dirty="0"/>
              <a:t>are:</a:t>
            </a:r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2660524" y="4005930"/>
            <a:ext cx="3254216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49" dirty="0">
                <a:latin typeface="Arial"/>
                <a:cs typeface="Arial"/>
              </a:rPr>
              <a:t>At</a:t>
            </a:r>
            <a:r>
              <a:rPr sz="1350" spc="-64" dirty="0">
                <a:latin typeface="Arial"/>
                <a:cs typeface="Arial"/>
              </a:rPr>
              <a:t> least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5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vitamin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Z,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563"/>
              </a:spcBef>
            </a:pPr>
            <a:r>
              <a:rPr sz="1350" spc="-49" dirty="0">
                <a:latin typeface="Arial"/>
                <a:cs typeface="Arial"/>
              </a:rPr>
              <a:t>At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least </a:t>
            </a:r>
            <a:r>
              <a:rPr sz="1350" spc="-75" dirty="0">
                <a:latin typeface="Arial"/>
                <a:cs typeface="Arial"/>
              </a:rPr>
              <a:t>3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nutrient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X,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656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number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purchased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not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negative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27</a:t>
            </a:fld>
            <a:endParaRPr spc="-19" dirty="0"/>
          </a:p>
        </p:txBody>
      </p:sp>
      <p:sp>
        <p:nvSpPr>
          <p:cNvPr id="10" name="object 10"/>
          <p:cNvSpPr txBox="1"/>
          <p:nvPr/>
        </p:nvSpPr>
        <p:spPr>
          <a:xfrm>
            <a:off x="1183081" y="4983328"/>
            <a:ext cx="305752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53" dirty="0">
                <a:solidFill>
                  <a:srgbClr val="BEBEBE"/>
                </a:solidFill>
                <a:latin typeface="Arial"/>
                <a:cs typeface="Arial"/>
              </a:rPr>
              <a:t>Roth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&amp;</a:t>
            </a:r>
            <a:r>
              <a:rPr sz="900" spc="-23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Srikumar:</a:t>
            </a:r>
            <a:r>
              <a:rPr sz="900" spc="-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01" dirty="0">
                <a:solidFill>
                  <a:srgbClr val="BEBEBE"/>
                </a:solidFill>
                <a:latin typeface="Arial"/>
                <a:cs typeface="Arial"/>
              </a:rPr>
              <a:t>ILP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formulations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in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Natural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75" dirty="0">
                <a:solidFill>
                  <a:srgbClr val="BEBEBE"/>
                </a:solidFill>
                <a:latin typeface="Arial"/>
                <a:cs typeface="Arial"/>
              </a:rPr>
              <a:t>Language</a:t>
            </a:r>
            <a:r>
              <a:rPr sz="900" spc="-38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1" dirty="0">
                <a:solidFill>
                  <a:srgbClr val="BEBEBE"/>
                </a:solidFill>
                <a:latin typeface="Arial"/>
                <a:cs typeface="Arial"/>
              </a:rPr>
              <a:t>Processing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0524" y="2558129"/>
            <a:ext cx="4052411" cy="122148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4332" marR="423386" indent="-234315">
              <a:spcBef>
                <a:spcPts val="75"/>
              </a:spcBef>
            </a:pPr>
            <a:r>
              <a:rPr sz="1350" spc="-79" dirty="0">
                <a:latin typeface="Arial"/>
                <a:cs typeface="Arial"/>
              </a:rPr>
              <a:t>How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should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01" dirty="0">
                <a:latin typeface="Arial"/>
                <a:cs typeface="Arial"/>
              </a:rPr>
              <a:t>she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spend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her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money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get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at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least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5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vitamin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9" dirty="0">
                <a:latin typeface="Arial"/>
                <a:cs typeface="Arial"/>
              </a:rPr>
              <a:t>Z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3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nutrient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X?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923"/>
              </a:spcBef>
            </a:pPr>
            <a:r>
              <a:rPr sz="1350" spc="-75" dirty="0">
                <a:latin typeface="Arial"/>
                <a:cs typeface="Arial"/>
              </a:rPr>
              <a:t>Let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c,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53" dirty="0">
                <a:latin typeface="Arial"/>
                <a:cs typeface="Arial"/>
              </a:rPr>
              <a:t>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d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denote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how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much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90" dirty="0">
                <a:latin typeface="Arial"/>
                <a:cs typeface="Arial"/>
              </a:rPr>
              <a:t>each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item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purchased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1725">
              <a:latin typeface="Arial"/>
              <a:cs typeface="Arial"/>
            </a:endParaRPr>
          </a:p>
          <a:p>
            <a:pPr marL="2571750"/>
            <a:r>
              <a:rPr sz="1350" spc="-41" dirty="0">
                <a:latin typeface="Arial"/>
                <a:cs typeface="Arial"/>
              </a:rPr>
              <a:t>Minimize </a:t>
            </a:r>
            <a:r>
              <a:rPr sz="1350" spc="-8" dirty="0">
                <a:latin typeface="Arial"/>
                <a:cs typeface="Arial"/>
              </a:rPr>
              <a:t>total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cost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53618" y="1593057"/>
          <a:ext cx="3829050" cy="917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Cost/100g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Vitamin</a:t>
                      </a:r>
                      <a:r>
                        <a:rPr sz="11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Nutrient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Carrots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05" dirty="0">
                          <a:latin typeface="Arial"/>
                          <a:cs typeface="Arial"/>
                        </a:rPr>
                        <a:t>Sunflower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seeds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05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cheeseburger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0.01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3799" y="3582252"/>
            <a:ext cx="3887629" cy="1210628"/>
            <a:chOff x="1307731" y="4776336"/>
            <a:chExt cx="5183505" cy="1614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731" y="4776336"/>
              <a:ext cx="2809509" cy="14890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44624" y="5634240"/>
              <a:ext cx="4546600" cy="756285"/>
            </a:xfrm>
            <a:custGeom>
              <a:avLst/>
              <a:gdLst/>
              <a:ahLst/>
              <a:cxnLst/>
              <a:rect l="l" t="t" r="r" b="b"/>
              <a:pathLst>
                <a:path w="4546600" h="756285">
                  <a:moveTo>
                    <a:pt x="3415284" y="0"/>
                  </a:moveTo>
                  <a:lnTo>
                    <a:pt x="0" y="0"/>
                  </a:lnTo>
                  <a:lnTo>
                    <a:pt x="0" y="368795"/>
                  </a:lnTo>
                  <a:lnTo>
                    <a:pt x="3415284" y="368795"/>
                  </a:lnTo>
                  <a:lnTo>
                    <a:pt x="3415284" y="0"/>
                  </a:lnTo>
                  <a:close/>
                </a:path>
                <a:path w="4546600" h="756285">
                  <a:moveTo>
                    <a:pt x="4546092" y="385559"/>
                  </a:moveTo>
                  <a:lnTo>
                    <a:pt x="0" y="385559"/>
                  </a:lnTo>
                  <a:lnTo>
                    <a:pt x="0" y="755891"/>
                  </a:lnTo>
                  <a:lnTo>
                    <a:pt x="4546092" y="755891"/>
                  </a:lnTo>
                  <a:lnTo>
                    <a:pt x="4546092" y="385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0857" y="189271"/>
            <a:ext cx="7680959" cy="1352774"/>
          </a:xfrm>
          <a:prstGeom prst="rect">
            <a:avLst/>
          </a:prstGeom>
        </p:spPr>
        <p:txBody>
          <a:bodyPr vert="horz" wrap="square" lIns="0" tIns="181451" rIns="0" bIns="0" rtlCol="0" anchor="ctr">
            <a:spAutoFit/>
          </a:bodyPr>
          <a:lstStyle/>
          <a:p>
            <a:pPr>
              <a:spcBef>
                <a:spcPts val="1429"/>
              </a:spcBef>
            </a:pPr>
            <a:r>
              <a:rPr spc="-199" dirty="0"/>
              <a:t>Example:</a:t>
            </a:r>
            <a:r>
              <a:rPr spc="-180" dirty="0"/>
              <a:t> </a:t>
            </a:r>
            <a:r>
              <a:rPr spc="-251" dirty="0"/>
              <a:t>The</a:t>
            </a:r>
            <a:r>
              <a:rPr spc="-172" dirty="0"/>
              <a:t> </a:t>
            </a:r>
            <a:r>
              <a:rPr spc="-23" dirty="0"/>
              <a:t>diet</a:t>
            </a:r>
            <a:r>
              <a:rPr spc="-176" dirty="0"/>
              <a:t> </a:t>
            </a:r>
            <a:r>
              <a:rPr spc="-53" dirty="0"/>
              <a:t>problem</a:t>
            </a:r>
          </a:p>
          <a:p>
            <a:pPr marL="661035" marR="653891" indent="2381">
              <a:spcBef>
                <a:spcPts val="551"/>
              </a:spcBef>
            </a:pPr>
            <a:r>
              <a:rPr sz="1350" spc="-131" dirty="0"/>
              <a:t>A</a:t>
            </a:r>
            <a:r>
              <a:rPr sz="1350" spc="-53" dirty="0"/>
              <a:t> </a:t>
            </a:r>
            <a:r>
              <a:rPr sz="1350" spc="-38" dirty="0"/>
              <a:t>student</a:t>
            </a:r>
            <a:r>
              <a:rPr sz="1350" spc="-49" dirty="0"/>
              <a:t> </a:t>
            </a:r>
            <a:r>
              <a:rPr sz="1350" spc="-56" dirty="0"/>
              <a:t>wants</a:t>
            </a:r>
            <a:r>
              <a:rPr sz="1350" spc="-53" dirty="0"/>
              <a:t> </a:t>
            </a:r>
            <a:r>
              <a:rPr sz="1350" dirty="0"/>
              <a:t>to</a:t>
            </a:r>
            <a:r>
              <a:rPr sz="1350" spc="-49" dirty="0"/>
              <a:t> </a:t>
            </a:r>
            <a:r>
              <a:rPr sz="1350" spc="-75" dirty="0"/>
              <a:t>spend</a:t>
            </a:r>
            <a:r>
              <a:rPr sz="1350" spc="-49" dirty="0"/>
              <a:t> </a:t>
            </a:r>
            <a:r>
              <a:rPr sz="1350" spc="-131" dirty="0"/>
              <a:t>as</a:t>
            </a:r>
            <a:r>
              <a:rPr sz="1350" spc="-49" dirty="0"/>
              <a:t> </a:t>
            </a:r>
            <a:r>
              <a:rPr sz="1350" dirty="0"/>
              <a:t>little</a:t>
            </a:r>
            <a:r>
              <a:rPr sz="1350" spc="-38" dirty="0"/>
              <a:t> </a:t>
            </a:r>
            <a:r>
              <a:rPr sz="1350" spc="-64" dirty="0"/>
              <a:t>money</a:t>
            </a:r>
            <a:r>
              <a:rPr sz="1350" spc="-38" dirty="0"/>
              <a:t> </a:t>
            </a:r>
            <a:r>
              <a:rPr sz="1350" spc="-19" dirty="0"/>
              <a:t>on </a:t>
            </a:r>
            <a:r>
              <a:rPr sz="1350" spc="-41" dirty="0"/>
              <a:t>food</a:t>
            </a:r>
            <a:r>
              <a:rPr sz="1350" spc="-53" dirty="0"/>
              <a:t> </a:t>
            </a:r>
            <a:r>
              <a:rPr sz="1350" spc="-34" dirty="0"/>
              <a:t>while</a:t>
            </a:r>
            <a:r>
              <a:rPr sz="1350" spc="-45" dirty="0"/>
              <a:t> </a:t>
            </a:r>
            <a:r>
              <a:rPr sz="1350" spc="-38" dirty="0"/>
              <a:t>getting</a:t>
            </a:r>
            <a:r>
              <a:rPr sz="1350" spc="-34" dirty="0"/>
              <a:t> sufficient</a:t>
            </a:r>
            <a:r>
              <a:rPr sz="1350" spc="-56" dirty="0"/>
              <a:t> </a:t>
            </a:r>
            <a:r>
              <a:rPr sz="1350" spc="-41" dirty="0"/>
              <a:t>amount</a:t>
            </a:r>
            <a:r>
              <a:rPr sz="1350" spc="-68" dirty="0"/>
              <a:t> </a:t>
            </a:r>
            <a:r>
              <a:rPr sz="1350" dirty="0"/>
              <a:t>of</a:t>
            </a:r>
            <a:r>
              <a:rPr sz="1350" spc="-53" dirty="0"/>
              <a:t> </a:t>
            </a:r>
            <a:r>
              <a:rPr sz="1350" spc="-8" dirty="0"/>
              <a:t>vitamin </a:t>
            </a:r>
            <a:r>
              <a:rPr sz="1350" spc="-199" dirty="0"/>
              <a:t>Z</a:t>
            </a:r>
            <a:r>
              <a:rPr sz="1350" spc="-64" dirty="0"/>
              <a:t> </a:t>
            </a:r>
            <a:r>
              <a:rPr sz="1350" spc="-75" dirty="0"/>
              <a:t>and</a:t>
            </a:r>
            <a:r>
              <a:rPr sz="1350" spc="-49" dirty="0"/>
              <a:t> </a:t>
            </a:r>
            <a:r>
              <a:rPr sz="1350" spc="-8" dirty="0"/>
              <a:t>nutrient</a:t>
            </a:r>
            <a:r>
              <a:rPr sz="1350" spc="-56" dirty="0"/>
              <a:t> </a:t>
            </a:r>
            <a:r>
              <a:rPr sz="1350" spc="-127" dirty="0"/>
              <a:t>X.</a:t>
            </a:r>
            <a:r>
              <a:rPr sz="1350" spc="-60" dirty="0"/>
              <a:t> </a:t>
            </a:r>
            <a:r>
              <a:rPr sz="1350" spc="-75" dirty="0"/>
              <a:t>Her</a:t>
            </a:r>
            <a:r>
              <a:rPr sz="1350" spc="-56" dirty="0"/>
              <a:t> </a:t>
            </a:r>
            <a:r>
              <a:rPr sz="1350" spc="-41" dirty="0"/>
              <a:t>options</a:t>
            </a:r>
            <a:r>
              <a:rPr sz="1350" spc="-49" dirty="0"/>
              <a:t> </a:t>
            </a:r>
            <a:r>
              <a:rPr sz="1350" spc="-15" dirty="0"/>
              <a:t>are:</a:t>
            </a:r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222938" y="4005929"/>
            <a:ext cx="195214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49" dirty="0">
                <a:latin typeface="Arial"/>
                <a:cs typeface="Arial"/>
              </a:rPr>
              <a:t>At</a:t>
            </a:r>
            <a:r>
              <a:rPr sz="1350" spc="-64" dirty="0">
                <a:latin typeface="Arial"/>
                <a:cs typeface="Arial"/>
              </a:rPr>
              <a:t> least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5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vitamin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Z,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0524" y="4283011"/>
            <a:ext cx="3254216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49" dirty="0">
                <a:latin typeface="Arial"/>
                <a:cs typeface="Arial"/>
              </a:rPr>
              <a:t>At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least </a:t>
            </a:r>
            <a:r>
              <a:rPr sz="1350" spc="-75" dirty="0">
                <a:latin typeface="Arial"/>
                <a:cs typeface="Arial"/>
              </a:rPr>
              <a:t>3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nutrient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X,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656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number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purchased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not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negative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28</a:t>
            </a:fld>
            <a:endParaRPr spc="-19" dirty="0"/>
          </a:p>
        </p:txBody>
      </p:sp>
      <p:sp>
        <p:nvSpPr>
          <p:cNvPr id="11" name="object 11"/>
          <p:cNvSpPr txBox="1"/>
          <p:nvPr/>
        </p:nvSpPr>
        <p:spPr>
          <a:xfrm>
            <a:off x="1183081" y="4983328"/>
            <a:ext cx="305752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53" dirty="0">
                <a:solidFill>
                  <a:srgbClr val="BEBEBE"/>
                </a:solidFill>
                <a:latin typeface="Arial"/>
                <a:cs typeface="Arial"/>
              </a:rPr>
              <a:t>Roth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&amp;</a:t>
            </a:r>
            <a:r>
              <a:rPr sz="900" spc="-23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Srikumar:</a:t>
            </a:r>
            <a:r>
              <a:rPr sz="900" spc="-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01" dirty="0">
                <a:solidFill>
                  <a:srgbClr val="BEBEBE"/>
                </a:solidFill>
                <a:latin typeface="Arial"/>
                <a:cs typeface="Arial"/>
              </a:rPr>
              <a:t>ILP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formulations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in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Natural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75" dirty="0">
                <a:solidFill>
                  <a:srgbClr val="BEBEBE"/>
                </a:solidFill>
                <a:latin typeface="Arial"/>
                <a:cs typeface="Arial"/>
              </a:rPr>
              <a:t>Language</a:t>
            </a:r>
            <a:r>
              <a:rPr sz="900" spc="-38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1" dirty="0">
                <a:solidFill>
                  <a:srgbClr val="BEBEBE"/>
                </a:solidFill>
                <a:latin typeface="Arial"/>
                <a:cs typeface="Arial"/>
              </a:rPr>
              <a:t>Processing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0524" y="2558129"/>
            <a:ext cx="4052411" cy="122148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4332" marR="423386" indent="-234315">
              <a:spcBef>
                <a:spcPts val="75"/>
              </a:spcBef>
            </a:pPr>
            <a:r>
              <a:rPr sz="1350" spc="-79" dirty="0">
                <a:latin typeface="Arial"/>
                <a:cs typeface="Arial"/>
              </a:rPr>
              <a:t>How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should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01" dirty="0">
                <a:latin typeface="Arial"/>
                <a:cs typeface="Arial"/>
              </a:rPr>
              <a:t>she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spend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her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money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get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at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least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5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vitamin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9" dirty="0">
                <a:latin typeface="Arial"/>
                <a:cs typeface="Arial"/>
              </a:rPr>
              <a:t>Z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3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nutrient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X?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923"/>
              </a:spcBef>
            </a:pPr>
            <a:r>
              <a:rPr sz="1350" spc="-75" dirty="0">
                <a:latin typeface="Arial"/>
                <a:cs typeface="Arial"/>
              </a:rPr>
              <a:t>Let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c,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53" dirty="0">
                <a:latin typeface="Arial"/>
                <a:cs typeface="Arial"/>
              </a:rPr>
              <a:t>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d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denote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how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much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90" dirty="0">
                <a:latin typeface="Arial"/>
                <a:cs typeface="Arial"/>
              </a:rPr>
              <a:t>each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item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purchased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1725">
              <a:latin typeface="Arial"/>
              <a:cs typeface="Arial"/>
            </a:endParaRPr>
          </a:p>
          <a:p>
            <a:pPr marL="2571750"/>
            <a:r>
              <a:rPr sz="1350" spc="-41" dirty="0">
                <a:latin typeface="Arial"/>
                <a:cs typeface="Arial"/>
              </a:rPr>
              <a:t>Minimize </a:t>
            </a:r>
            <a:r>
              <a:rPr sz="1350" spc="-8" dirty="0">
                <a:latin typeface="Arial"/>
                <a:cs typeface="Arial"/>
              </a:rPr>
              <a:t>total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cost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53618" y="1593057"/>
          <a:ext cx="3829050" cy="917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Cost/100g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Vitamin</a:t>
                      </a:r>
                      <a:r>
                        <a:rPr sz="11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Nutrient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Carrots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05" dirty="0">
                          <a:latin typeface="Arial"/>
                          <a:cs typeface="Arial"/>
                        </a:rPr>
                        <a:t>Sunflower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seeds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05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cheeseburger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0.01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3799" y="3582252"/>
            <a:ext cx="3887629" cy="1210628"/>
            <a:chOff x="1307731" y="4776336"/>
            <a:chExt cx="5183505" cy="1614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731" y="4776336"/>
              <a:ext cx="2809509" cy="14890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44623" y="6019800"/>
              <a:ext cx="4546600" cy="370840"/>
            </a:xfrm>
            <a:custGeom>
              <a:avLst/>
              <a:gdLst/>
              <a:ahLst/>
              <a:cxnLst/>
              <a:rect l="l" t="t" r="r" b="b"/>
              <a:pathLst>
                <a:path w="4546600" h="370839">
                  <a:moveTo>
                    <a:pt x="4546092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4546092" y="370331"/>
                  </a:lnTo>
                  <a:lnTo>
                    <a:pt x="4546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971" y="240283"/>
            <a:ext cx="8316685" cy="1352774"/>
          </a:xfrm>
          <a:prstGeom prst="rect">
            <a:avLst/>
          </a:prstGeom>
        </p:spPr>
        <p:txBody>
          <a:bodyPr vert="horz" wrap="square" lIns="0" tIns="181451" rIns="0" bIns="0" rtlCol="0" anchor="ctr">
            <a:spAutoFit/>
          </a:bodyPr>
          <a:lstStyle/>
          <a:p>
            <a:pPr>
              <a:spcBef>
                <a:spcPts val="1429"/>
              </a:spcBef>
            </a:pPr>
            <a:r>
              <a:rPr spc="-199" dirty="0"/>
              <a:t>Example:</a:t>
            </a:r>
            <a:r>
              <a:rPr spc="-180" dirty="0"/>
              <a:t> </a:t>
            </a:r>
            <a:r>
              <a:rPr spc="-251" dirty="0"/>
              <a:t>The</a:t>
            </a:r>
            <a:r>
              <a:rPr spc="-172" dirty="0"/>
              <a:t> </a:t>
            </a:r>
            <a:r>
              <a:rPr spc="-23" dirty="0"/>
              <a:t>diet</a:t>
            </a:r>
            <a:r>
              <a:rPr spc="-176" dirty="0"/>
              <a:t> </a:t>
            </a:r>
            <a:r>
              <a:rPr spc="-53" dirty="0"/>
              <a:t>problem</a:t>
            </a:r>
          </a:p>
          <a:p>
            <a:pPr marL="661035" marR="653891" indent="2381">
              <a:spcBef>
                <a:spcPts val="551"/>
              </a:spcBef>
            </a:pPr>
            <a:r>
              <a:rPr sz="1350" spc="-131" dirty="0"/>
              <a:t>A</a:t>
            </a:r>
            <a:r>
              <a:rPr sz="1350" spc="-53" dirty="0"/>
              <a:t> </a:t>
            </a:r>
            <a:r>
              <a:rPr sz="1350" spc="-38" dirty="0"/>
              <a:t>student</a:t>
            </a:r>
            <a:r>
              <a:rPr sz="1350" spc="-49" dirty="0"/>
              <a:t> </a:t>
            </a:r>
            <a:r>
              <a:rPr sz="1350" spc="-56" dirty="0"/>
              <a:t>wants</a:t>
            </a:r>
            <a:r>
              <a:rPr sz="1350" spc="-53" dirty="0"/>
              <a:t> </a:t>
            </a:r>
            <a:r>
              <a:rPr sz="1350" dirty="0"/>
              <a:t>to</a:t>
            </a:r>
            <a:r>
              <a:rPr sz="1350" spc="-49" dirty="0"/>
              <a:t> </a:t>
            </a:r>
            <a:r>
              <a:rPr sz="1350" spc="-75" dirty="0"/>
              <a:t>spend</a:t>
            </a:r>
            <a:r>
              <a:rPr sz="1350" spc="-49" dirty="0"/>
              <a:t> </a:t>
            </a:r>
            <a:r>
              <a:rPr sz="1350" spc="-131" dirty="0"/>
              <a:t>as</a:t>
            </a:r>
            <a:r>
              <a:rPr sz="1350" spc="-49" dirty="0"/>
              <a:t> </a:t>
            </a:r>
            <a:r>
              <a:rPr sz="1350" dirty="0"/>
              <a:t>little</a:t>
            </a:r>
            <a:r>
              <a:rPr sz="1350" spc="-38" dirty="0"/>
              <a:t> </a:t>
            </a:r>
            <a:r>
              <a:rPr sz="1350" spc="-64" dirty="0"/>
              <a:t>money</a:t>
            </a:r>
            <a:r>
              <a:rPr sz="1350" spc="-38" dirty="0"/>
              <a:t> </a:t>
            </a:r>
            <a:r>
              <a:rPr sz="1350" spc="-19" dirty="0"/>
              <a:t>on </a:t>
            </a:r>
            <a:r>
              <a:rPr sz="1350" spc="-41" dirty="0"/>
              <a:t>food</a:t>
            </a:r>
            <a:r>
              <a:rPr sz="1350" spc="-53" dirty="0"/>
              <a:t> </a:t>
            </a:r>
            <a:r>
              <a:rPr sz="1350" spc="-34" dirty="0"/>
              <a:t>while</a:t>
            </a:r>
            <a:r>
              <a:rPr sz="1350" spc="-45" dirty="0"/>
              <a:t> </a:t>
            </a:r>
            <a:r>
              <a:rPr sz="1350" spc="-38" dirty="0"/>
              <a:t>getting</a:t>
            </a:r>
            <a:r>
              <a:rPr sz="1350" spc="-34" dirty="0"/>
              <a:t> sufficient</a:t>
            </a:r>
            <a:r>
              <a:rPr sz="1350" spc="-56" dirty="0"/>
              <a:t> </a:t>
            </a:r>
            <a:r>
              <a:rPr sz="1350" spc="-41" dirty="0"/>
              <a:t>amount</a:t>
            </a:r>
            <a:r>
              <a:rPr sz="1350" spc="-68" dirty="0"/>
              <a:t> </a:t>
            </a:r>
            <a:r>
              <a:rPr sz="1350" dirty="0"/>
              <a:t>of</a:t>
            </a:r>
            <a:r>
              <a:rPr sz="1350" spc="-53" dirty="0"/>
              <a:t> </a:t>
            </a:r>
            <a:r>
              <a:rPr sz="1350" spc="-8" dirty="0"/>
              <a:t>vitamin </a:t>
            </a:r>
            <a:r>
              <a:rPr sz="1350" spc="-199" dirty="0"/>
              <a:t>Z</a:t>
            </a:r>
            <a:r>
              <a:rPr sz="1350" spc="-64" dirty="0"/>
              <a:t> </a:t>
            </a:r>
            <a:r>
              <a:rPr sz="1350" spc="-75" dirty="0"/>
              <a:t>and</a:t>
            </a:r>
            <a:r>
              <a:rPr sz="1350" spc="-49" dirty="0"/>
              <a:t> </a:t>
            </a:r>
            <a:r>
              <a:rPr sz="1350" spc="-8" dirty="0"/>
              <a:t>nutrient</a:t>
            </a:r>
            <a:r>
              <a:rPr sz="1350" spc="-56" dirty="0"/>
              <a:t> </a:t>
            </a:r>
            <a:r>
              <a:rPr sz="1350" spc="-127" dirty="0"/>
              <a:t>X.</a:t>
            </a:r>
            <a:r>
              <a:rPr sz="1350" spc="-60" dirty="0"/>
              <a:t> </a:t>
            </a:r>
            <a:r>
              <a:rPr sz="1350" spc="-75" dirty="0"/>
              <a:t>Her</a:t>
            </a:r>
            <a:r>
              <a:rPr sz="1350" spc="-56" dirty="0"/>
              <a:t> </a:t>
            </a:r>
            <a:r>
              <a:rPr sz="1350" spc="-41" dirty="0"/>
              <a:t>options</a:t>
            </a:r>
            <a:r>
              <a:rPr sz="1350" spc="-49" dirty="0"/>
              <a:t> </a:t>
            </a:r>
            <a:r>
              <a:rPr sz="1350" spc="-15" dirty="0"/>
              <a:t>are:</a:t>
            </a:r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2660524" y="4283011"/>
            <a:ext cx="4572476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0">
              <a:lnSpc>
                <a:spcPts val="1358"/>
              </a:lnSpc>
            </a:pPr>
            <a:r>
              <a:rPr sz="1350" spc="-49" dirty="0">
                <a:latin typeface="Arial"/>
                <a:cs typeface="Arial"/>
              </a:rPr>
              <a:t>At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least </a:t>
            </a:r>
            <a:r>
              <a:rPr sz="1350" spc="-75" dirty="0">
                <a:latin typeface="Arial"/>
                <a:cs typeface="Arial"/>
              </a:rPr>
              <a:t>3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nutrient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X,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656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number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purchased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not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negative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29</a:t>
            </a:fld>
            <a:endParaRPr spc="-19" dirty="0"/>
          </a:p>
        </p:txBody>
      </p:sp>
      <p:sp>
        <p:nvSpPr>
          <p:cNvPr id="10" name="object 10"/>
          <p:cNvSpPr txBox="1"/>
          <p:nvPr/>
        </p:nvSpPr>
        <p:spPr>
          <a:xfrm>
            <a:off x="1183081" y="4983328"/>
            <a:ext cx="305752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53" dirty="0">
                <a:solidFill>
                  <a:srgbClr val="BEBEBE"/>
                </a:solidFill>
                <a:latin typeface="Arial"/>
                <a:cs typeface="Arial"/>
              </a:rPr>
              <a:t>Roth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&amp;</a:t>
            </a:r>
            <a:r>
              <a:rPr sz="900" spc="-23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Srikumar:</a:t>
            </a:r>
            <a:r>
              <a:rPr sz="900" spc="-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01" dirty="0">
                <a:solidFill>
                  <a:srgbClr val="BEBEBE"/>
                </a:solidFill>
                <a:latin typeface="Arial"/>
                <a:cs typeface="Arial"/>
              </a:rPr>
              <a:t>ILP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formulations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in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Natural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75" dirty="0">
                <a:solidFill>
                  <a:srgbClr val="BEBEBE"/>
                </a:solidFill>
                <a:latin typeface="Arial"/>
                <a:cs typeface="Arial"/>
              </a:rPr>
              <a:t>Language</a:t>
            </a:r>
            <a:r>
              <a:rPr sz="900" spc="-38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1" dirty="0">
                <a:solidFill>
                  <a:srgbClr val="BEBEBE"/>
                </a:solidFill>
                <a:latin typeface="Arial"/>
                <a:cs typeface="Arial"/>
              </a:rPr>
              <a:t>Processing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0523" y="2558129"/>
            <a:ext cx="4514374" cy="16485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4332" marR="885349" indent="-234315">
              <a:spcBef>
                <a:spcPts val="75"/>
              </a:spcBef>
            </a:pPr>
            <a:r>
              <a:rPr sz="1350" spc="-79" dirty="0">
                <a:latin typeface="Arial"/>
                <a:cs typeface="Arial"/>
              </a:rPr>
              <a:t>How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should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01" dirty="0">
                <a:latin typeface="Arial"/>
                <a:cs typeface="Arial"/>
              </a:rPr>
              <a:t>she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spend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her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money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get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at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least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5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vitamin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9" dirty="0">
                <a:latin typeface="Arial"/>
                <a:cs typeface="Arial"/>
              </a:rPr>
              <a:t>Z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3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nutrient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X?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923"/>
              </a:spcBef>
            </a:pPr>
            <a:r>
              <a:rPr sz="1350" spc="-75" dirty="0">
                <a:latin typeface="Arial"/>
                <a:cs typeface="Arial"/>
              </a:rPr>
              <a:t>Let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c,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53" dirty="0">
                <a:latin typeface="Arial"/>
                <a:cs typeface="Arial"/>
              </a:rPr>
              <a:t>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d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denote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how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much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90" dirty="0">
                <a:latin typeface="Arial"/>
                <a:cs typeface="Arial"/>
              </a:rPr>
              <a:t>each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item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purchased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1725">
              <a:latin typeface="Arial"/>
              <a:cs typeface="Arial"/>
            </a:endParaRPr>
          </a:p>
          <a:p>
            <a:pPr marL="2571750"/>
            <a:r>
              <a:rPr sz="1350" spc="-41" dirty="0">
                <a:latin typeface="Arial"/>
                <a:cs typeface="Arial"/>
              </a:rPr>
              <a:t>Minimize </a:t>
            </a:r>
            <a:r>
              <a:rPr sz="1350" spc="-8" dirty="0">
                <a:latin typeface="Arial"/>
                <a:cs typeface="Arial"/>
              </a:rPr>
              <a:t>total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cost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25">
              <a:latin typeface="Arial"/>
              <a:cs typeface="Arial"/>
            </a:endParaRPr>
          </a:p>
          <a:p>
            <a:pPr marL="2571750"/>
            <a:r>
              <a:rPr sz="1350" spc="-49" dirty="0">
                <a:latin typeface="Arial"/>
                <a:cs typeface="Arial"/>
              </a:rPr>
              <a:t>At</a:t>
            </a:r>
            <a:r>
              <a:rPr sz="1350" spc="-64" dirty="0">
                <a:latin typeface="Arial"/>
                <a:cs typeface="Arial"/>
              </a:rPr>
              <a:t> least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5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vitamin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Z,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53618" y="1593057"/>
          <a:ext cx="3829050" cy="917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Cost/100g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Vitamin</a:t>
                      </a:r>
                      <a:r>
                        <a:rPr sz="11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Nutrient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Carrots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05" dirty="0">
                          <a:latin typeface="Arial"/>
                          <a:cs typeface="Arial"/>
                        </a:rPr>
                        <a:t>Sunflower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seeds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05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cheeseburger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0.01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3</a:t>
            </a:fld>
            <a:endParaRPr spc="-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561" y="629221"/>
            <a:ext cx="4178141" cy="1179169"/>
          </a:xfrm>
          <a:prstGeom prst="rect">
            <a:avLst/>
          </a:prstGeom>
        </p:spPr>
        <p:txBody>
          <a:bodyPr vert="horz" wrap="square" lIns="0" tIns="146685" rIns="0" bIns="0" rtlCol="0" anchor="ctr">
            <a:spAutoFit/>
          </a:bodyPr>
          <a:lstStyle/>
          <a:p>
            <a:pPr>
              <a:spcBef>
                <a:spcPts val="1155"/>
              </a:spcBef>
            </a:pPr>
            <a:r>
              <a:rPr spc="-98" dirty="0"/>
              <a:t>Classification</a:t>
            </a:r>
          </a:p>
          <a:p>
            <a:pPr>
              <a:spcBef>
                <a:spcPts val="589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8899" y="2300222"/>
            <a:ext cx="6377464" cy="14061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lang="en-US" sz="1800" spc="-83" dirty="0"/>
              <a:t>Classification:</a:t>
            </a:r>
            <a:r>
              <a:rPr lang="en-US" sz="1800" spc="-94" dirty="0"/>
              <a:t> </a:t>
            </a:r>
            <a:r>
              <a:rPr lang="en-US" sz="1800" spc="-60" dirty="0"/>
              <a:t>provide</a:t>
            </a:r>
            <a:r>
              <a:rPr lang="en-US" sz="1800" spc="-75" dirty="0"/>
              <a:t> </a:t>
            </a:r>
            <a:r>
              <a:rPr lang="en-US" sz="1800" i="1" spc="-83" dirty="0">
                <a:latin typeface="Arial"/>
                <a:cs typeface="Arial"/>
              </a:rPr>
              <a:t>labels</a:t>
            </a:r>
            <a:r>
              <a:rPr lang="en-US" sz="1800" i="1" spc="-75" dirty="0">
                <a:latin typeface="Arial"/>
                <a:cs typeface="Arial"/>
              </a:rPr>
              <a:t> </a:t>
            </a:r>
            <a:r>
              <a:rPr lang="en-US" sz="1800" dirty="0"/>
              <a:t>to</a:t>
            </a:r>
            <a:r>
              <a:rPr lang="en-US" sz="1800" spc="-83" dirty="0"/>
              <a:t> </a:t>
            </a:r>
            <a:r>
              <a:rPr lang="en-US" sz="1800" spc="-105" dirty="0"/>
              <a:t>an</a:t>
            </a:r>
            <a:r>
              <a:rPr lang="en-US" sz="1800" spc="-71" dirty="0"/>
              <a:t> </a:t>
            </a:r>
            <a:r>
              <a:rPr lang="en-US" sz="1800" spc="-15" dirty="0"/>
              <a:t>input</a:t>
            </a:r>
            <a:r>
              <a:rPr lang="en-US" sz="1800" spc="-79" dirty="0"/>
              <a:t> </a:t>
            </a:r>
            <a:r>
              <a:rPr lang="en-US" sz="1800" spc="-15" dirty="0"/>
              <a:t>item</a:t>
            </a:r>
            <a:br>
              <a:rPr lang="en-US" spc="-127" dirty="0">
                <a:latin typeface="Arial"/>
                <a:cs typeface="Arial"/>
              </a:rPr>
            </a:br>
            <a:r>
              <a:rPr spc="-127" dirty="0">
                <a:latin typeface="Arial"/>
                <a:cs typeface="Arial"/>
              </a:rPr>
              <a:t>Labels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are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application/task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dependent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sz="1875" dirty="0">
              <a:latin typeface="Arial"/>
              <a:cs typeface="Arial"/>
            </a:endParaRPr>
          </a:p>
          <a:p>
            <a:pPr marL="37624" marR="32385" algn="ctr"/>
            <a:r>
              <a:rPr spc="-71" dirty="0">
                <a:latin typeface="Arial"/>
                <a:cs typeface="Arial"/>
              </a:rPr>
              <a:t>Machine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learning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classification: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Learn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function</a:t>
            </a:r>
            <a:r>
              <a:rPr spc="-8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</a:t>
            </a:r>
            <a:r>
              <a:rPr b="1" baseline="-20833" dirty="0">
                <a:latin typeface="Arial"/>
                <a:cs typeface="Arial"/>
              </a:rPr>
              <a:t>α</a:t>
            </a:r>
            <a:r>
              <a:rPr b="1" spc="124" baseline="-2083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provide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these </a:t>
            </a:r>
            <a:r>
              <a:rPr spc="-83" dirty="0">
                <a:latin typeface="Arial"/>
                <a:cs typeface="Arial"/>
              </a:rPr>
              <a:t>labels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automatically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83" y="189271"/>
            <a:ext cx="8612777" cy="1352774"/>
          </a:xfrm>
          <a:prstGeom prst="rect">
            <a:avLst/>
          </a:prstGeom>
        </p:spPr>
        <p:txBody>
          <a:bodyPr vert="horz" wrap="square" lIns="0" tIns="181451" rIns="0" bIns="0" rtlCol="0" anchor="ctr">
            <a:spAutoFit/>
          </a:bodyPr>
          <a:lstStyle/>
          <a:p>
            <a:pPr>
              <a:spcBef>
                <a:spcPts val="1429"/>
              </a:spcBef>
            </a:pPr>
            <a:r>
              <a:rPr spc="-199" dirty="0"/>
              <a:t>Example:</a:t>
            </a:r>
            <a:r>
              <a:rPr spc="-180" dirty="0"/>
              <a:t> </a:t>
            </a:r>
            <a:r>
              <a:rPr spc="-251" dirty="0"/>
              <a:t>The</a:t>
            </a:r>
            <a:r>
              <a:rPr spc="-172" dirty="0"/>
              <a:t> </a:t>
            </a:r>
            <a:r>
              <a:rPr spc="-23" dirty="0"/>
              <a:t>diet</a:t>
            </a:r>
            <a:r>
              <a:rPr spc="-176" dirty="0"/>
              <a:t> </a:t>
            </a:r>
            <a:r>
              <a:rPr spc="-53" dirty="0"/>
              <a:t>problem</a:t>
            </a:r>
          </a:p>
          <a:p>
            <a:pPr marL="661035" marR="653891" indent="2381">
              <a:spcBef>
                <a:spcPts val="551"/>
              </a:spcBef>
            </a:pPr>
            <a:r>
              <a:rPr sz="1350" spc="-131" dirty="0"/>
              <a:t>A</a:t>
            </a:r>
            <a:r>
              <a:rPr sz="1350" spc="-53" dirty="0"/>
              <a:t> </a:t>
            </a:r>
            <a:r>
              <a:rPr sz="1350" spc="-38" dirty="0"/>
              <a:t>student</a:t>
            </a:r>
            <a:r>
              <a:rPr sz="1350" spc="-49" dirty="0"/>
              <a:t> </a:t>
            </a:r>
            <a:r>
              <a:rPr sz="1350" spc="-56" dirty="0"/>
              <a:t>wants</a:t>
            </a:r>
            <a:r>
              <a:rPr sz="1350" spc="-53" dirty="0"/>
              <a:t> </a:t>
            </a:r>
            <a:r>
              <a:rPr sz="1350" dirty="0"/>
              <a:t>to</a:t>
            </a:r>
            <a:r>
              <a:rPr sz="1350" spc="-49" dirty="0"/>
              <a:t> </a:t>
            </a:r>
            <a:r>
              <a:rPr sz="1350" spc="-75" dirty="0"/>
              <a:t>spend</a:t>
            </a:r>
            <a:r>
              <a:rPr sz="1350" spc="-49" dirty="0"/>
              <a:t> </a:t>
            </a:r>
            <a:r>
              <a:rPr sz="1350" spc="-131" dirty="0"/>
              <a:t>as</a:t>
            </a:r>
            <a:r>
              <a:rPr sz="1350" spc="-49" dirty="0"/>
              <a:t> </a:t>
            </a:r>
            <a:r>
              <a:rPr sz="1350" dirty="0"/>
              <a:t>little</a:t>
            </a:r>
            <a:r>
              <a:rPr sz="1350" spc="-38" dirty="0"/>
              <a:t> </a:t>
            </a:r>
            <a:r>
              <a:rPr sz="1350" spc="-64" dirty="0"/>
              <a:t>money</a:t>
            </a:r>
            <a:r>
              <a:rPr sz="1350" spc="-38" dirty="0"/>
              <a:t> </a:t>
            </a:r>
            <a:r>
              <a:rPr sz="1350" spc="-19" dirty="0"/>
              <a:t>on </a:t>
            </a:r>
            <a:r>
              <a:rPr sz="1350" spc="-41" dirty="0"/>
              <a:t>food</a:t>
            </a:r>
            <a:r>
              <a:rPr sz="1350" spc="-53" dirty="0"/>
              <a:t> </a:t>
            </a:r>
            <a:r>
              <a:rPr sz="1350" spc="-34" dirty="0"/>
              <a:t>while</a:t>
            </a:r>
            <a:r>
              <a:rPr sz="1350" spc="-45" dirty="0"/>
              <a:t> </a:t>
            </a:r>
            <a:r>
              <a:rPr sz="1350" spc="-38" dirty="0"/>
              <a:t>getting</a:t>
            </a:r>
            <a:r>
              <a:rPr sz="1350" spc="-34" dirty="0"/>
              <a:t> sufficient</a:t>
            </a:r>
            <a:r>
              <a:rPr sz="1350" spc="-56" dirty="0"/>
              <a:t> </a:t>
            </a:r>
            <a:r>
              <a:rPr sz="1350" spc="-41" dirty="0"/>
              <a:t>amount</a:t>
            </a:r>
            <a:r>
              <a:rPr sz="1350" spc="-68" dirty="0"/>
              <a:t> </a:t>
            </a:r>
            <a:r>
              <a:rPr sz="1350" dirty="0"/>
              <a:t>of</a:t>
            </a:r>
            <a:r>
              <a:rPr sz="1350" spc="-53" dirty="0"/>
              <a:t> </a:t>
            </a:r>
            <a:r>
              <a:rPr sz="1350" spc="-8" dirty="0"/>
              <a:t>vitamin </a:t>
            </a:r>
            <a:r>
              <a:rPr sz="1350" spc="-199" dirty="0"/>
              <a:t>Z</a:t>
            </a:r>
            <a:r>
              <a:rPr sz="1350" spc="-64" dirty="0"/>
              <a:t> </a:t>
            </a:r>
            <a:r>
              <a:rPr sz="1350" spc="-75" dirty="0"/>
              <a:t>and</a:t>
            </a:r>
            <a:r>
              <a:rPr sz="1350" spc="-49" dirty="0"/>
              <a:t> </a:t>
            </a:r>
            <a:r>
              <a:rPr sz="1350" spc="-8" dirty="0"/>
              <a:t>nutrient</a:t>
            </a:r>
            <a:r>
              <a:rPr sz="1350" spc="-56" dirty="0"/>
              <a:t> </a:t>
            </a:r>
            <a:r>
              <a:rPr sz="1350" spc="-127" dirty="0"/>
              <a:t>X.</a:t>
            </a:r>
            <a:r>
              <a:rPr sz="1350" spc="-60" dirty="0"/>
              <a:t> </a:t>
            </a:r>
            <a:r>
              <a:rPr sz="1350" spc="-75" dirty="0"/>
              <a:t>Her</a:t>
            </a:r>
            <a:r>
              <a:rPr sz="1350" spc="-56" dirty="0"/>
              <a:t> </a:t>
            </a:r>
            <a:r>
              <a:rPr sz="1350" spc="-41" dirty="0"/>
              <a:t>options</a:t>
            </a:r>
            <a:r>
              <a:rPr sz="1350" spc="-49" dirty="0"/>
              <a:t> </a:t>
            </a:r>
            <a:r>
              <a:rPr sz="1350" spc="-15" dirty="0"/>
              <a:t>are:</a:t>
            </a:r>
            <a:endParaRPr sz="13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99" y="3582252"/>
            <a:ext cx="2107132" cy="11167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60524" y="2558130"/>
            <a:ext cx="4572476" cy="21775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4332" marR="943451" indent="-234315">
              <a:spcBef>
                <a:spcPts val="75"/>
              </a:spcBef>
            </a:pPr>
            <a:r>
              <a:rPr sz="1350" spc="-79" dirty="0">
                <a:latin typeface="Arial"/>
                <a:cs typeface="Arial"/>
              </a:rPr>
              <a:t>How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should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01" dirty="0">
                <a:latin typeface="Arial"/>
                <a:cs typeface="Arial"/>
              </a:rPr>
              <a:t>she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spend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her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money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get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at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least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5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vitamin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9" dirty="0">
                <a:latin typeface="Arial"/>
                <a:cs typeface="Arial"/>
              </a:rPr>
              <a:t>Z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3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nutrient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X?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923"/>
              </a:spcBef>
            </a:pPr>
            <a:r>
              <a:rPr sz="1350" spc="-75" dirty="0">
                <a:latin typeface="Arial"/>
                <a:cs typeface="Arial"/>
              </a:rPr>
              <a:t>Let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c,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53" dirty="0">
                <a:latin typeface="Arial"/>
                <a:cs typeface="Arial"/>
              </a:rPr>
              <a:t>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d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denote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how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much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90" dirty="0">
                <a:latin typeface="Arial"/>
                <a:cs typeface="Arial"/>
              </a:rPr>
              <a:t>each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item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purchased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1725">
              <a:latin typeface="Arial"/>
              <a:cs typeface="Arial"/>
            </a:endParaRPr>
          </a:p>
          <a:p>
            <a:pPr marL="2571750"/>
            <a:r>
              <a:rPr sz="1350" spc="-41" dirty="0">
                <a:latin typeface="Arial"/>
                <a:cs typeface="Arial"/>
              </a:rPr>
              <a:t>Minimize </a:t>
            </a:r>
            <a:r>
              <a:rPr sz="1350" spc="-8" dirty="0">
                <a:latin typeface="Arial"/>
                <a:cs typeface="Arial"/>
              </a:rPr>
              <a:t>total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cost</a:t>
            </a:r>
            <a:endParaRPr sz="1350">
              <a:latin typeface="Arial"/>
              <a:cs typeface="Arial"/>
            </a:endParaRPr>
          </a:p>
          <a:p>
            <a:pPr marL="2571750" marR="3810">
              <a:lnSpc>
                <a:spcPct val="137600"/>
              </a:lnSpc>
              <a:spcBef>
                <a:spcPts val="1028"/>
              </a:spcBef>
            </a:pPr>
            <a:r>
              <a:rPr sz="1350" spc="-49" dirty="0">
                <a:latin typeface="Arial"/>
                <a:cs typeface="Arial"/>
              </a:rPr>
              <a:t>At</a:t>
            </a:r>
            <a:r>
              <a:rPr sz="1350" spc="-64" dirty="0">
                <a:latin typeface="Arial"/>
                <a:cs typeface="Arial"/>
              </a:rPr>
              <a:t> least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5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vitamin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Z, </a:t>
            </a:r>
            <a:r>
              <a:rPr sz="1350" spc="-49" dirty="0">
                <a:latin typeface="Arial"/>
                <a:cs typeface="Arial"/>
              </a:rPr>
              <a:t>At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least </a:t>
            </a:r>
            <a:r>
              <a:rPr sz="1350" spc="-75" dirty="0">
                <a:latin typeface="Arial"/>
                <a:cs typeface="Arial"/>
              </a:rPr>
              <a:t>3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units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nutrient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X, </a:t>
            </a: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number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units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2938" y="4777759"/>
            <a:ext cx="179879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75" dirty="0">
                <a:latin typeface="Arial"/>
                <a:cs typeface="Arial"/>
              </a:rPr>
              <a:t>purchased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not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negative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30</a:t>
            </a:fld>
            <a:endParaRPr spc="-19" dirty="0"/>
          </a:p>
        </p:txBody>
      </p:sp>
      <p:sp>
        <p:nvSpPr>
          <p:cNvPr id="8" name="object 8"/>
          <p:cNvSpPr txBox="1"/>
          <p:nvPr/>
        </p:nvSpPr>
        <p:spPr>
          <a:xfrm>
            <a:off x="1183081" y="4983328"/>
            <a:ext cx="305752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53" dirty="0">
                <a:solidFill>
                  <a:srgbClr val="BEBEBE"/>
                </a:solidFill>
                <a:latin typeface="Arial"/>
                <a:cs typeface="Arial"/>
              </a:rPr>
              <a:t>Roth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&amp;</a:t>
            </a:r>
            <a:r>
              <a:rPr sz="900" spc="-23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Srikumar:</a:t>
            </a:r>
            <a:r>
              <a:rPr sz="900" spc="-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01" dirty="0">
                <a:solidFill>
                  <a:srgbClr val="BEBEBE"/>
                </a:solidFill>
                <a:latin typeface="Arial"/>
                <a:cs typeface="Arial"/>
              </a:rPr>
              <a:t>ILP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formulations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in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Natural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75" dirty="0">
                <a:solidFill>
                  <a:srgbClr val="BEBEBE"/>
                </a:solidFill>
                <a:latin typeface="Arial"/>
                <a:cs typeface="Arial"/>
              </a:rPr>
              <a:t>Language</a:t>
            </a:r>
            <a:r>
              <a:rPr sz="900" spc="-38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1" dirty="0">
                <a:solidFill>
                  <a:srgbClr val="BEBEBE"/>
                </a:solidFill>
                <a:latin typeface="Arial"/>
                <a:cs typeface="Arial"/>
              </a:rPr>
              <a:t>Processing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53618" y="1593057"/>
          <a:ext cx="3829050" cy="917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Cost/100g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Vitamin</a:t>
                      </a:r>
                      <a:r>
                        <a:rPr sz="11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Nutrient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Carrots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0.4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05" dirty="0">
                          <a:latin typeface="Arial"/>
                          <a:cs typeface="Arial"/>
                        </a:rPr>
                        <a:t>Sunflower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seeds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05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cheeseburger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0.01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718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85568" y="1051095"/>
            <a:ext cx="4482941" cy="4047649"/>
            <a:chOff x="1399027" y="1187183"/>
            <a:chExt cx="5977255" cy="5396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9027" y="1187183"/>
              <a:ext cx="5977137" cy="53965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560" y="1197864"/>
              <a:ext cx="5914644" cy="5334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0432" y="461294"/>
            <a:ext cx="6043136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31" dirty="0"/>
              <a:t>Geometric</a:t>
            </a:r>
            <a:r>
              <a:rPr spc="-191" dirty="0"/>
              <a:t> Views</a:t>
            </a:r>
            <a:r>
              <a:rPr spc="-161" dirty="0"/>
              <a:t> </a:t>
            </a:r>
            <a:r>
              <a:rPr dirty="0"/>
              <a:t>of</a:t>
            </a:r>
            <a:r>
              <a:rPr spc="-180" dirty="0"/>
              <a:t> </a:t>
            </a:r>
            <a:r>
              <a:rPr spc="-45" dirty="0"/>
              <a:t>the</a:t>
            </a:r>
            <a:r>
              <a:rPr spc="-176" dirty="0"/>
              <a:t> </a:t>
            </a:r>
            <a:r>
              <a:rPr spc="-120" dirty="0"/>
              <a:t>Constraints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97839" y="964252"/>
            <a:ext cx="2286953" cy="918686"/>
            <a:chOff x="87122" y="1080769"/>
            <a:chExt cx="3049270" cy="1224915"/>
          </a:xfrm>
        </p:grpSpPr>
        <p:sp>
          <p:nvSpPr>
            <p:cNvPr id="7" name="object 7"/>
            <p:cNvSpPr/>
            <p:nvPr/>
          </p:nvSpPr>
          <p:spPr>
            <a:xfrm>
              <a:off x="99822" y="1093469"/>
              <a:ext cx="3023870" cy="1199515"/>
            </a:xfrm>
            <a:custGeom>
              <a:avLst/>
              <a:gdLst/>
              <a:ahLst/>
              <a:cxnLst/>
              <a:rect l="l" t="t" r="r" b="b"/>
              <a:pathLst>
                <a:path w="3023870" h="1199514">
                  <a:moveTo>
                    <a:pt x="3023616" y="0"/>
                  </a:moveTo>
                  <a:lnTo>
                    <a:pt x="0" y="0"/>
                  </a:lnTo>
                  <a:lnTo>
                    <a:pt x="0" y="1199388"/>
                  </a:lnTo>
                  <a:lnTo>
                    <a:pt x="3023616" y="1199388"/>
                  </a:lnTo>
                  <a:lnTo>
                    <a:pt x="3023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99822" y="1093469"/>
              <a:ext cx="3023870" cy="1199515"/>
            </a:xfrm>
            <a:custGeom>
              <a:avLst/>
              <a:gdLst/>
              <a:ahLst/>
              <a:cxnLst/>
              <a:rect l="l" t="t" r="r" b="b"/>
              <a:pathLst>
                <a:path w="3023870" h="1199514">
                  <a:moveTo>
                    <a:pt x="0" y="1199388"/>
                  </a:moveTo>
                  <a:lnTo>
                    <a:pt x="3023616" y="1199388"/>
                  </a:lnTo>
                  <a:lnTo>
                    <a:pt x="3023616" y="0"/>
                  </a:lnTo>
                  <a:lnTo>
                    <a:pt x="0" y="0"/>
                  </a:lnTo>
                  <a:lnTo>
                    <a:pt x="0" y="11993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5642" y="1015067"/>
            <a:ext cx="204978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constraint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matrix</a:t>
            </a:r>
            <a:r>
              <a:rPr sz="1350" spc="-45" dirty="0">
                <a:latin typeface="Arial"/>
                <a:cs typeface="Arial"/>
              </a:rPr>
              <a:t> defines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polytope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contains </a:t>
            </a:r>
            <a:r>
              <a:rPr sz="1350" spc="-53" dirty="0">
                <a:latin typeface="Arial"/>
                <a:cs typeface="Arial"/>
              </a:rPr>
              <a:t>allowed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solutions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(possibly </a:t>
            </a:r>
            <a:r>
              <a:rPr sz="1350" dirty="0">
                <a:latin typeface="Arial"/>
                <a:cs typeface="Arial"/>
              </a:rPr>
              <a:t>not</a:t>
            </a:r>
            <a:r>
              <a:rPr sz="1350" spc="-98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closed)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78939" y="1116854"/>
            <a:ext cx="1897380" cy="711994"/>
            <a:chOff x="6318758" y="1268222"/>
            <a:chExt cx="2529840" cy="949325"/>
          </a:xfrm>
        </p:grpSpPr>
        <p:sp>
          <p:nvSpPr>
            <p:cNvPr id="11" name="object 11"/>
            <p:cNvSpPr/>
            <p:nvPr/>
          </p:nvSpPr>
          <p:spPr>
            <a:xfrm>
              <a:off x="6331458" y="1280922"/>
              <a:ext cx="2504440" cy="923925"/>
            </a:xfrm>
            <a:custGeom>
              <a:avLst/>
              <a:gdLst/>
              <a:ahLst/>
              <a:cxnLst/>
              <a:rect l="l" t="t" r="r" b="b"/>
              <a:pathLst>
                <a:path w="2504440" h="923925">
                  <a:moveTo>
                    <a:pt x="2503932" y="0"/>
                  </a:moveTo>
                  <a:lnTo>
                    <a:pt x="0" y="0"/>
                  </a:lnTo>
                  <a:lnTo>
                    <a:pt x="0" y="923543"/>
                  </a:lnTo>
                  <a:lnTo>
                    <a:pt x="2503932" y="923543"/>
                  </a:lnTo>
                  <a:lnTo>
                    <a:pt x="25039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1458" y="1280922"/>
              <a:ext cx="2504440" cy="923925"/>
            </a:xfrm>
            <a:custGeom>
              <a:avLst/>
              <a:gdLst/>
              <a:ahLst/>
              <a:cxnLst/>
              <a:rect l="l" t="t" r="r" b="b"/>
              <a:pathLst>
                <a:path w="2504440" h="923925">
                  <a:moveTo>
                    <a:pt x="0" y="923543"/>
                  </a:moveTo>
                  <a:lnTo>
                    <a:pt x="2503932" y="923543"/>
                  </a:lnTo>
                  <a:lnTo>
                    <a:pt x="2503932" y="0"/>
                  </a:lnTo>
                  <a:lnTo>
                    <a:pt x="0" y="0"/>
                  </a:lnTo>
                  <a:lnTo>
                    <a:pt x="0" y="92354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75796" y="1154060"/>
            <a:ext cx="1537335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z="1350" spc="-150" dirty="0">
                <a:latin typeface="Arial"/>
                <a:cs typeface="Arial"/>
              </a:rPr>
              <a:t>The</a:t>
            </a:r>
            <a:r>
              <a:rPr sz="1350" spc="56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objective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defines </a:t>
            </a:r>
            <a:r>
              <a:rPr sz="1350" spc="-90" dirty="0">
                <a:latin typeface="Arial"/>
                <a:cs typeface="Arial"/>
              </a:rPr>
              <a:t>cost</a:t>
            </a:r>
            <a:r>
              <a:rPr sz="1350" spc="-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for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every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point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in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space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43540" y="2352484"/>
            <a:ext cx="2124551" cy="918686"/>
            <a:chOff x="3734053" y="3136645"/>
            <a:chExt cx="2832735" cy="1224915"/>
          </a:xfrm>
        </p:grpSpPr>
        <p:sp>
          <p:nvSpPr>
            <p:cNvPr id="15" name="object 15"/>
            <p:cNvSpPr/>
            <p:nvPr/>
          </p:nvSpPr>
          <p:spPr>
            <a:xfrm>
              <a:off x="3746753" y="3149345"/>
              <a:ext cx="2807335" cy="1199515"/>
            </a:xfrm>
            <a:custGeom>
              <a:avLst/>
              <a:gdLst/>
              <a:ahLst/>
              <a:cxnLst/>
              <a:rect l="l" t="t" r="r" b="b"/>
              <a:pathLst>
                <a:path w="2807334" h="1199514">
                  <a:moveTo>
                    <a:pt x="2807207" y="0"/>
                  </a:moveTo>
                  <a:lnTo>
                    <a:pt x="0" y="0"/>
                  </a:lnTo>
                  <a:lnTo>
                    <a:pt x="0" y="1199387"/>
                  </a:lnTo>
                  <a:lnTo>
                    <a:pt x="2807207" y="1199387"/>
                  </a:lnTo>
                  <a:lnTo>
                    <a:pt x="2807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6753" y="3149345"/>
              <a:ext cx="2807335" cy="1199515"/>
            </a:xfrm>
            <a:custGeom>
              <a:avLst/>
              <a:gdLst/>
              <a:ahLst/>
              <a:cxnLst/>
              <a:rect l="l" t="t" r="r" b="b"/>
              <a:pathLst>
                <a:path w="2807334" h="1199514">
                  <a:moveTo>
                    <a:pt x="0" y="1199387"/>
                  </a:moveTo>
                  <a:lnTo>
                    <a:pt x="2807207" y="1199387"/>
                  </a:lnTo>
                  <a:lnTo>
                    <a:pt x="2807207" y="0"/>
                  </a:lnTo>
                  <a:lnTo>
                    <a:pt x="0" y="0"/>
                  </a:lnTo>
                  <a:lnTo>
                    <a:pt x="0" y="119938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12502" y="2374773"/>
            <a:ext cx="196977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127" dirty="0">
                <a:latin typeface="Arial"/>
                <a:cs typeface="Arial"/>
              </a:rPr>
              <a:t>Even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though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all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points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in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region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are </a:t>
            </a:r>
            <a:r>
              <a:rPr sz="1350" spc="-8" dirty="0">
                <a:latin typeface="Arial"/>
                <a:cs typeface="Arial"/>
              </a:rPr>
              <a:t>allowed, </a:t>
            </a:r>
            <a:r>
              <a:rPr sz="1350" spc="-38" dirty="0">
                <a:latin typeface="Arial"/>
                <a:cs typeface="Arial"/>
              </a:rPr>
              <a:t>points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on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faces </a:t>
            </a:r>
            <a:r>
              <a:rPr sz="1350" spc="-53" dirty="0">
                <a:latin typeface="Arial"/>
                <a:cs typeface="Arial"/>
              </a:rPr>
              <a:t>maximize/minimize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cost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01293" y="1211771"/>
            <a:ext cx="5271611" cy="3650456"/>
            <a:chOff x="77723" y="1615694"/>
            <a:chExt cx="7028815" cy="486727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3556" y="1703844"/>
              <a:ext cx="2049780" cy="11506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94609" y="1742694"/>
              <a:ext cx="1941830" cy="1034415"/>
            </a:xfrm>
            <a:custGeom>
              <a:avLst/>
              <a:gdLst/>
              <a:ahLst/>
              <a:cxnLst/>
              <a:rect l="l" t="t" r="r" b="b"/>
              <a:pathLst>
                <a:path w="1941829" h="1034414">
                  <a:moveTo>
                    <a:pt x="0" y="1034160"/>
                  </a:moveTo>
                  <a:lnTo>
                    <a:pt x="1941322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4464" y="1703844"/>
              <a:ext cx="1402080" cy="5090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36185" y="1742694"/>
              <a:ext cx="1297305" cy="390525"/>
            </a:xfrm>
            <a:custGeom>
              <a:avLst/>
              <a:gdLst/>
              <a:ahLst/>
              <a:cxnLst/>
              <a:rect l="l" t="t" r="r" b="b"/>
              <a:pathLst>
                <a:path w="1297304" h="390525">
                  <a:moveTo>
                    <a:pt x="1297177" y="390016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1615" y="3672839"/>
              <a:ext cx="949439" cy="206806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33338" y="3699510"/>
              <a:ext cx="833119" cy="1961514"/>
            </a:xfrm>
            <a:custGeom>
              <a:avLst/>
              <a:gdLst/>
              <a:ahLst/>
              <a:cxnLst/>
              <a:rect l="l" t="t" r="r" b="b"/>
              <a:pathLst>
                <a:path w="833120" h="1961514">
                  <a:moveTo>
                    <a:pt x="832738" y="0"/>
                  </a:moveTo>
                  <a:lnTo>
                    <a:pt x="0" y="1961248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4435" y="2101595"/>
              <a:ext cx="1248156" cy="16794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833109" y="2132838"/>
              <a:ext cx="1132205" cy="1567815"/>
            </a:xfrm>
            <a:custGeom>
              <a:avLst/>
              <a:gdLst/>
              <a:ahLst/>
              <a:cxnLst/>
              <a:rect l="l" t="t" r="r" b="b"/>
              <a:pathLst>
                <a:path w="1132204" h="1567814">
                  <a:moveTo>
                    <a:pt x="0" y="0"/>
                  </a:moveTo>
                  <a:lnTo>
                    <a:pt x="1132078" y="1567561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8747" y="5622035"/>
              <a:ext cx="2490216" cy="81384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746753" y="5660897"/>
              <a:ext cx="2386330" cy="695960"/>
            </a:xfrm>
            <a:custGeom>
              <a:avLst/>
              <a:gdLst/>
              <a:ahLst/>
              <a:cxnLst/>
              <a:rect l="l" t="t" r="r" b="b"/>
              <a:pathLst>
                <a:path w="2386329" h="695960">
                  <a:moveTo>
                    <a:pt x="0" y="695782"/>
                  </a:moveTo>
                  <a:lnTo>
                    <a:pt x="2385822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32888" y="2737104"/>
              <a:ext cx="1269479" cy="368655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94609" y="2775966"/>
              <a:ext cx="1152525" cy="3580765"/>
            </a:xfrm>
            <a:custGeom>
              <a:avLst/>
              <a:gdLst/>
              <a:ahLst/>
              <a:cxnLst/>
              <a:rect l="l" t="t" r="r" b="b"/>
              <a:pathLst>
                <a:path w="1152525" h="3580765">
                  <a:moveTo>
                    <a:pt x="1152016" y="358049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495550" y="2686050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30">
                  <a:moveTo>
                    <a:pt x="127254" y="0"/>
                  </a:moveTo>
                  <a:lnTo>
                    <a:pt x="77741" y="8917"/>
                  </a:lnTo>
                  <a:lnTo>
                    <a:pt x="37290" y="33242"/>
                  </a:lnTo>
                  <a:lnTo>
                    <a:pt x="10007" y="69330"/>
                  </a:lnTo>
                  <a:lnTo>
                    <a:pt x="0" y="113537"/>
                  </a:lnTo>
                  <a:lnTo>
                    <a:pt x="10007" y="157745"/>
                  </a:lnTo>
                  <a:lnTo>
                    <a:pt x="37290" y="193833"/>
                  </a:lnTo>
                  <a:lnTo>
                    <a:pt x="77741" y="218158"/>
                  </a:lnTo>
                  <a:lnTo>
                    <a:pt x="127254" y="227075"/>
                  </a:lnTo>
                  <a:lnTo>
                    <a:pt x="176766" y="218158"/>
                  </a:lnTo>
                  <a:lnTo>
                    <a:pt x="217217" y="193833"/>
                  </a:lnTo>
                  <a:lnTo>
                    <a:pt x="244500" y="157745"/>
                  </a:lnTo>
                  <a:lnTo>
                    <a:pt x="254507" y="113537"/>
                  </a:lnTo>
                  <a:lnTo>
                    <a:pt x="244500" y="69330"/>
                  </a:lnTo>
                  <a:lnTo>
                    <a:pt x="217217" y="33242"/>
                  </a:lnTo>
                  <a:lnTo>
                    <a:pt x="176766" y="8917"/>
                  </a:lnTo>
                  <a:lnTo>
                    <a:pt x="12725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495550" y="2686050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30">
                  <a:moveTo>
                    <a:pt x="0" y="113537"/>
                  </a:moveTo>
                  <a:lnTo>
                    <a:pt x="10007" y="69330"/>
                  </a:lnTo>
                  <a:lnTo>
                    <a:pt x="37290" y="33242"/>
                  </a:lnTo>
                  <a:lnTo>
                    <a:pt x="77741" y="8917"/>
                  </a:lnTo>
                  <a:lnTo>
                    <a:pt x="127254" y="0"/>
                  </a:lnTo>
                  <a:lnTo>
                    <a:pt x="176766" y="8917"/>
                  </a:lnTo>
                  <a:lnTo>
                    <a:pt x="217217" y="33242"/>
                  </a:lnTo>
                  <a:lnTo>
                    <a:pt x="244500" y="69330"/>
                  </a:lnTo>
                  <a:lnTo>
                    <a:pt x="254507" y="113537"/>
                  </a:lnTo>
                  <a:lnTo>
                    <a:pt x="244500" y="157745"/>
                  </a:lnTo>
                  <a:lnTo>
                    <a:pt x="217217" y="193833"/>
                  </a:lnTo>
                  <a:lnTo>
                    <a:pt x="176766" y="218158"/>
                  </a:lnTo>
                  <a:lnTo>
                    <a:pt x="127254" y="227075"/>
                  </a:lnTo>
                  <a:lnTo>
                    <a:pt x="77741" y="218158"/>
                  </a:lnTo>
                  <a:lnTo>
                    <a:pt x="37290" y="193833"/>
                  </a:lnTo>
                  <a:lnTo>
                    <a:pt x="10007" y="157745"/>
                  </a:lnTo>
                  <a:lnTo>
                    <a:pt x="0" y="113537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4409694" y="1628394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30">
                  <a:moveTo>
                    <a:pt x="127253" y="0"/>
                  </a:moveTo>
                  <a:lnTo>
                    <a:pt x="77741" y="8917"/>
                  </a:lnTo>
                  <a:lnTo>
                    <a:pt x="37290" y="33242"/>
                  </a:lnTo>
                  <a:lnTo>
                    <a:pt x="10007" y="69330"/>
                  </a:lnTo>
                  <a:lnTo>
                    <a:pt x="0" y="113537"/>
                  </a:lnTo>
                  <a:lnTo>
                    <a:pt x="10007" y="157745"/>
                  </a:lnTo>
                  <a:lnTo>
                    <a:pt x="37290" y="193833"/>
                  </a:lnTo>
                  <a:lnTo>
                    <a:pt x="77741" y="218158"/>
                  </a:lnTo>
                  <a:lnTo>
                    <a:pt x="127253" y="227075"/>
                  </a:lnTo>
                  <a:lnTo>
                    <a:pt x="176766" y="218158"/>
                  </a:lnTo>
                  <a:lnTo>
                    <a:pt x="217217" y="193833"/>
                  </a:lnTo>
                  <a:lnTo>
                    <a:pt x="244500" y="157745"/>
                  </a:lnTo>
                  <a:lnTo>
                    <a:pt x="254507" y="113537"/>
                  </a:lnTo>
                  <a:lnTo>
                    <a:pt x="244500" y="69330"/>
                  </a:lnTo>
                  <a:lnTo>
                    <a:pt x="217217" y="33242"/>
                  </a:lnTo>
                  <a:lnTo>
                    <a:pt x="176766" y="8917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4" name="object 34"/>
            <p:cNvSpPr/>
            <p:nvPr/>
          </p:nvSpPr>
          <p:spPr>
            <a:xfrm>
              <a:off x="4409694" y="1628394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30">
                  <a:moveTo>
                    <a:pt x="0" y="113537"/>
                  </a:moveTo>
                  <a:lnTo>
                    <a:pt x="10007" y="69330"/>
                  </a:lnTo>
                  <a:lnTo>
                    <a:pt x="37290" y="33242"/>
                  </a:lnTo>
                  <a:lnTo>
                    <a:pt x="77741" y="8917"/>
                  </a:lnTo>
                  <a:lnTo>
                    <a:pt x="127253" y="0"/>
                  </a:lnTo>
                  <a:lnTo>
                    <a:pt x="176766" y="8917"/>
                  </a:lnTo>
                  <a:lnTo>
                    <a:pt x="217217" y="33242"/>
                  </a:lnTo>
                  <a:lnTo>
                    <a:pt x="244500" y="69330"/>
                  </a:lnTo>
                  <a:lnTo>
                    <a:pt x="254507" y="113537"/>
                  </a:lnTo>
                  <a:lnTo>
                    <a:pt x="244500" y="157745"/>
                  </a:lnTo>
                  <a:lnTo>
                    <a:pt x="217217" y="193833"/>
                  </a:lnTo>
                  <a:lnTo>
                    <a:pt x="176766" y="218158"/>
                  </a:lnTo>
                  <a:lnTo>
                    <a:pt x="127253" y="227075"/>
                  </a:lnTo>
                  <a:lnTo>
                    <a:pt x="77741" y="218158"/>
                  </a:lnTo>
                  <a:lnTo>
                    <a:pt x="37290" y="193833"/>
                  </a:lnTo>
                  <a:lnTo>
                    <a:pt x="10007" y="157745"/>
                  </a:lnTo>
                  <a:lnTo>
                    <a:pt x="0" y="113537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706618" y="2018538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30">
                  <a:moveTo>
                    <a:pt x="127254" y="0"/>
                  </a:moveTo>
                  <a:lnTo>
                    <a:pt x="77741" y="8917"/>
                  </a:lnTo>
                  <a:lnTo>
                    <a:pt x="37290" y="33242"/>
                  </a:lnTo>
                  <a:lnTo>
                    <a:pt x="10007" y="69330"/>
                  </a:lnTo>
                  <a:lnTo>
                    <a:pt x="0" y="113537"/>
                  </a:lnTo>
                  <a:lnTo>
                    <a:pt x="10007" y="157745"/>
                  </a:lnTo>
                  <a:lnTo>
                    <a:pt x="37290" y="193833"/>
                  </a:lnTo>
                  <a:lnTo>
                    <a:pt x="77741" y="218158"/>
                  </a:lnTo>
                  <a:lnTo>
                    <a:pt x="127254" y="227075"/>
                  </a:lnTo>
                  <a:lnTo>
                    <a:pt x="176766" y="218158"/>
                  </a:lnTo>
                  <a:lnTo>
                    <a:pt x="217217" y="193833"/>
                  </a:lnTo>
                  <a:lnTo>
                    <a:pt x="244500" y="157745"/>
                  </a:lnTo>
                  <a:lnTo>
                    <a:pt x="254508" y="113537"/>
                  </a:lnTo>
                  <a:lnTo>
                    <a:pt x="244500" y="69330"/>
                  </a:lnTo>
                  <a:lnTo>
                    <a:pt x="217217" y="33242"/>
                  </a:lnTo>
                  <a:lnTo>
                    <a:pt x="176766" y="8917"/>
                  </a:lnTo>
                  <a:lnTo>
                    <a:pt x="12725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6" name="object 36"/>
            <p:cNvSpPr/>
            <p:nvPr/>
          </p:nvSpPr>
          <p:spPr>
            <a:xfrm>
              <a:off x="5706618" y="2018538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30">
                  <a:moveTo>
                    <a:pt x="0" y="113537"/>
                  </a:moveTo>
                  <a:lnTo>
                    <a:pt x="10007" y="69330"/>
                  </a:lnTo>
                  <a:lnTo>
                    <a:pt x="37290" y="33242"/>
                  </a:lnTo>
                  <a:lnTo>
                    <a:pt x="77741" y="8917"/>
                  </a:lnTo>
                  <a:lnTo>
                    <a:pt x="127254" y="0"/>
                  </a:lnTo>
                  <a:lnTo>
                    <a:pt x="176766" y="8917"/>
                  </a:lnTo>
                  <a:lnTo>
                    <a:pt x="217217" y="33242"/>
                  </a:lnTo>
                  <a:lnTo>
                    <a:pt x="244500" y="69330"/>
                  </a:lnTo>
                  <a:lnTo>
                    <a:pt x="254508" y="113537"/>
                  </a:lnTo>
                  <a:lnTo>
                    <a:pt x="244500" y="157745"/>
                  </a:lnTo>
                  <a:lnTo>
                    <a:pt x="217217" y="193833"/>
                  </a:lnTo>
                  <a:lnTo>
                    <a:pt x="176766" y="218158"/>
                  </a:lnTo>
                  <a:lnTo>
                    <a:pt x="127254" y="227075"/>
                  </a:lnTo>
                  <a:lnTo>
                    <a:pt x="77741" y="218158"/>
                  </a:lnTo>
                  <a:lnTo>
                    <a:pt x="37290" y="193833"/>
                  </a:lnTo>
                  <a:lnTo>
                    <a:pt x="10007" y="157745"/>
                  </a:lnTo>
                  <a:lnTo>
                    <a:pt x="0" y="113537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7" name="object 37"/>
            <p:cNvSpPr/>
            <p:nvPr/>
          </p:nvSpPr>
          <p:spPr>
            <a:xfrm>
              <a:off x="6838950" y="3586733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4" h="227329">
                  <a:moveTo>
                    <a:pt x="127253" y="0"/>
                  </a:moveTo>
                  <a:lnTo>
                    <a:pt x="77741" y="8917"/>
                  </a:lnTo>
                  <a:lnTo>
                    <a:pt x="37290" y="33242"/>
                  </a:lnTo>
                  <a:lnTo>
                    <a:pt x="10007" y="69330"/>
                  </a:lnTo>
                  <a:lnTo>
                    <a:pt x="0" y="113537"/>
                  </a:lnTo>
                  <a:lnTo>
                    <a:pt x="10007" y="157745"/>
                  </a:lnTo>
                  <a:lnTo>
                    <a:pt x="37290" y="193833"/>
                  </a:lnTo>
                  <a:lnTo>
                    <a:pt x="77741" y="218158"/>
                  </a:lnTo>
                  <a:lnTo>
                    <a:pt x="127253" y="227075"/>
                  </a:lnTo>
                  <a:lnTo>
                    <a:pt x="176766" y="218158"/>
                  </a:lnTo>
                  <a:lnTo>
                    <a:pt x="217217" y="193833"/>
                  </a:lnTo>
                  <a:lnTo>
                    <a:pt x="244500" y="157745"/>
                  </a:lnTo>
                  <a:lnTo>
                    <a:pt x="254507" y="113537"/>
                  </a:lnTo>
                  <a:lnTo>
                    <a:pt x="244500" y="69330"/>
                  </a:lnTo>
                  <a:lnTo>
                    <a:pt x="217217" y="33242"/>
                  </a:lnTo>
                  <a:lnTo>
                    <a:pt x="176766" y="8917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8" name="object 38"/>
            <p:cNvSpPr/>
            <p:nvPr/>
          </p:nvSpPr>
          <p:spPr>
            <a:xfrm>
              <a:off x="6838950" y="3586733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4" h="227329">
                  <a:moveTo>
                    <a:pt x="0" y="113537"/>
                  </a:moveTo>
                  <a:lnTo>
                    <a:pt x="10007" y="69330"/>
                  </a:lnTo>
                  <a:lnTo>
                    <a:pt x="37290" y="33242"/>
                  </a:lnTo>
                  <a:lnTo>
                    <a:pt x="77741" y="8917"/>
                  </a:lnTo>
                  <a:lnTo>
                    <a:pt x="127253" y="0"/>
                  </a:lnTo>
                  <a:lnTo>
                    <a:pt x="176766" y="8917"/>
                  </a:lnTo>
                  <a:lnTo>
                    <a:pt x="217217" y="33242"/>
                  </a:lnTo>
                  <a:lnTo>
                    <a:pt x="244500" y="69330"/>
                  </a:lnTo>
                  <a:lnTo>
                    <a:pt x="254507" y="113537"/>
                  </a:lnTo>
                  <a:lnTo>
                    <a:pt x="244500" y="157745"/>
                  </a:lnTo>
                  <a:lnTo>
                    <a:pt x="217217" y="193833"/>
                  </a:lnTo>
                  <a:lnTo>
                    <a:pt x="176766" y="218158"/>
                  </a:lnTo>
                  <a:lnTo>
                    <a:pt x="127253" y="227075"/>
                  </a:lnTo>
                  <a:lnTo>
                    <a:pt x="77741" y="218158"/>
                  </a:lnTo>
                  <a:lnTo>
                    <a:pt x="37290" y="193833"/>
                  </a:lnTo>
                  <a:lnTo>
                    <a:pt x="10007" y="157745"/>
                  </a:lnTo>
                  <a:lnTo>
                    <a:pt x="0" y="113537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997702" y="5548122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29">
                  <a:moveTo>
                    <a:pt x="127253" y="0"/>
                  </a:moveTo>
                  <a:lnTo>
                    <a:pt x="77741" y="8923"/>
                  </a:lnTo>
                  <a:lnTo>
                    <a:pt x="37290" y="33256"/>
                  </a:lnTo>
                  <a:lnTo>
                    <a:pt x="10007" y="69346"/>
                  </a:lnTo>
                  <a:lnTo>
                    <a:pt x="0" y="113537"/>
                  </a:lnTo>
                  <a:lnTo>
                    <a:pt x="10007" y="157729"/>
                  </a:lnTo>
                  <a:lnTo>
                    <a:pt x="37290" y="193819"/>
                  </a:lnTo>
                  <a:lnTo>
                    <a:pt x="77741" y="218152"/>
                  </a:lnTo>
                  <a:lnTo>
                    <a:pt x="127253" y="227075"/>
                  </a:lnTo>
                  <a:lnTo>
                    <a:pt x="176766" y="218152"/>
                  </a:lnTo>
                  <a:lnTo>
                    <a:pt x="217217" y="193819"/>
                  </a:lnTo>
                  <a:lnTo>
                    <a:pt x="244500" y="157729"/>
                  </a:lnTo>
                  <a:lnTo>
                    <a:pt x="254508" y="113537"/>
                  </a:lnTo>
                  <a:lnTo>
                    <a:pt x="244500" y="69346"/>
                  </a:lnTo>
                  <a:lnTo>
                    <a:pt x="217217" y="33256"/>
                  </a:lnTo>
                  <a:lnTo>
                    <a:pt x="176766" y="8923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997702" y="5548122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29">
                  <a:moveTo>
                    <a:pt x="0" y="113537"/>
                  </a:moveTo>
                  <a:lnTo>
                    <a:pt x="10007" y="69346"/>
                  </a:lnTo>
                  <a:lnTo>
                    <a:pt x="37290" y="33256"/>
                  </a:lnTo>
                  <a:lnTo>
                    <a:pt x="77741" y="8923"/>
                  </a:lnTo>
                  <a:lnTo>
                    <a:pt x="127253" y="0"/>
                  </a:lnTo>
                  <a:lnTo>
                    <a:pt x="176766" y="8923"/>
                  </a:lnTo>
                  <a:lnTo>
                    <a:pt x="217217" y="33256"/>
                  </a:lnTo>
                  <a:lnTo>
                    <a:pt x="244500" y="69346"/>
                  </a:lnTo>
                  <a:lnTo>
                    <a:pt x="254508" y="113537"/>
                  </a:lnTo>
                  <a:lnTo>
                    <a:pt x="244500" y="157729"/>
                  </a:lnTo>
                  <a:lnTo>
                    <a:pt x="217217" y="193819"/>
                  </a:lnTo>
                  <a:lnTo>
                    <a:pt x="176766" y="218152"/>
                  </a:lnTo>
                  <a:lnTo>
                    <a:pt x="127253" y="227075"/>
                  </a:lnTo>
                  <a:lnTo>
                    <a:pt x="77741" y="218152"/>
                  </a:lnTo>
                  <a:lnTo>
                    <a:pt x="37290" y="193819"/>
                  </a:lnTo>
                  <a:lnTo>
                    <a:pt x="10007" y="157729"/>
                  </a:lnTo>
                  <a:lnTo>
                    <a:pt x="0" y="113537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3620262" y="6243065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29">
                  <a:moveTo>
                    <a:pt x="127253" y="0"/>
                  </a:moveTo>
                  <a:lnTo>
                    <a:pt x="77741" y="8923"/>
                  </a:lnTo>
                  <a:lnTo>
                    <a:pt x="37290" y="33256"/>
                  </a:lnTo>
                  <a:lnTo>
                    <a:pt x="10007" y="69346"/>
                  </a:lnTo>
                  <a:lnTo>
                    <a:pt x="0" y="113538"/>
                  </a:lnTo>
                  <a:lnTo>
                    <a:pt x="10007" y="157729"/>
                  </a:lnTo>
                  <a:lnTo>
                    <a:pt x="37290" y="193819"/>
                  </a:lnTo>
                  <a:lnTo>
                    <a:pt x="77741" y="218152"/>
                  </a:lnTo>
                  <a:lnTo>
                    <a:pt x="127253" y="227076"/>
                  </a:lnTo>
                  <a:lnTo>
                    <a:pt x="176766" y="218152"/>
                  </a:lnTo>
                  <a:lnTo>
                    <a:pt x="217217" y="193819"/>
                  </a:lnTo>
                  <a:lnTo>
                    <a:pt x="244500" y="157729"/>
                  </a:lnTo>
                  <a:lnTo>
                    <a:pt x="254508" y="113538"/>
                  </a:lnTo>
                  <a:lnTo>
                    <a:pt x="244500" y="69346"/>
                  </a:lnTo>
                  <a:lnTo>
                    <a:pt x="217217" y="33256"/>
                  </a:lnTo>
                  <a:lnTo>
                    <a:pt x="176766" y="8923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3620262" y="6243065"/>
              <a:ext cx="254635" cy="227329"/>
            </a:xfrm>
            <a:custGeom>
              <a:avLst/>
              <a:gdLst/>
              <a:ahLst/>
              <a:cxnLst/>
              <a:rect l="l" t="t" r="r" b="b"/>
              <a:pathLst>
                <a:path w="254635" h="227329">
                  <a:moveTo>
                    <a:pt x="0" y="113538"/>
                  </a:moveTo>
                  <a:lnTo>
                    <a:pt x="10007" y="69346"/>
                  </a:lnTo>
                  <a:lnTo>
                    <a:pt x="37290" y="33256"/>
                  </a:lnTo>
                  <a:lnTo>
                    <a:pt x="77741" y="8923"/>
                  </a:lnTo>
                  <a:lnTo>
                    <a:pt x="127253" y="0"/>
                  </a:lnTo>
                  <a:lnTo>
                    <a:pt x="176766" y="8923"/>
                  </a:lnTo>
                  <a:lnTo>
                    <a:pt x="217217" y="33256"/>
                  </a:lnTo>
                  <a:lnTo>
                    <a:pt x="244500" y="69346"/>
                  </a:lnTo>
                  <a:lnTo>
                    <a:pt x="254508" y="113538"/>
                  </a:lnTo>
                  <a:lnTo>
                    <a:pt x="244500" y="157729"/>
                  </a:lnTo>
                  <a:lnTo>
                    <a:pt x="217217" y="193819"/>
                  </a:lnTo>
                  <a:lnTo>
                    <a:pt x="176766" y="218152"/>
                  </a:lnTo>
                  <a:lnTo>
                    <a:pt x="127253" y="227076"/>
                  </a:lnTo>
                  <a:lnTo>
                    <a:pt x="77741" y="218152"/>
                  </a:lnTo>
                  <a:lnTo>
                    <a:pt x="37290" y="193819"/>
                  </a:lnTo>
                  <a:lnTo>
                    <a:pt x="10007" y="157729"/>
                  </a:lnTo>
                  <a:lnTo>
                    <a:pt x="0" y="113538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723" y="2939796"/>
              <a:ext cx="2366772" cy="124510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596161" y="3598449"/>
            <a:ext cx="1658303" cy="10483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ctr">
              <a:spcBef>
                <a:spcPts val="75"/>
              </a:spcBef>
            </a:pPr>
            <a:r>
              <a:rPr sz="1350" spc="-98" dirty="0">
                <a:latin typeface="Arial"/>
                <a:cs typeface="Arial"/>
              </a:rPr>
              <a:t>Every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constraint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forbids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half-</a:t>
            </a:r>
            <a:r>
              <a:rPr sz="1350" spc="-8" dirty="0">
                <a:latin typeface="Arial"/>
                <a:cs typeface="Arial"/>
              </a:rPr>
              <a:t>plane</a:t>
            </a:r>
            <a:endParaRPr sz="1350">
              <a:latin typeface="Arial"/>
              <a:cs typeface="Arial"/>
            </a:endParaRPr>
          </a:p>
          <a:p>
            <a:pPr marL="168116" marR="163353" algn="ctr"/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points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are </a:t>
            </a:r>
            <a:r>
              <a:rPr sz="1350" spc="-53" dirty="0">
                <a:latin typeface="Arial"/>
                <a:cs typeface="Arial"/>
              </a:rPr>
              <a:t>allowed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form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 </a:t>
            </a:r>
            <a:r>
              <a:rPr sz="1350" spc="-60" dirty="0">
                <a:latin typeface="Arial"/>
                <a:cs typeface="Arial"/>
              </a:rPr>
              <a:t>feasible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region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83081" y="4983328"/>
            <a:ext cx="305752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53" dirty="0">
                <a:solidFill>
                  <a:srgbClr val="BEBEBE"/>
                </a:solidFill>
                <a:latin typeface="Arial"/>
                <a:cs typeface="Arial"/>
              </a:rPr>
              <a:t>Roth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EBEBE"/>
                </a:solidFill>
                <a:latin typeface="Arial"/>
                <a:cs typeface="Arial"/>
              </a:rPr>
              <a:t>&amp;</a:t>
            </a:r>
            <a:r>
              <a:rPr sz="900" spc="-23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Srikumar:</a:t>
            </a:r>
            <a:r>
              <a:rPr sz="900" spc="-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01" dirty="0">
                <a:solidFill>
                  <a:srgbClr val="BEBEBE"/>
                </a:solidFill>
                <a:latin typeface="Arial"/>
                <a:cs typeface="Arial"/>
              </a:rPr>
              <a:t>ILP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26" dirty="0">
                <a:solidFill>
                  <a:srgbClr val="BEBEBE"/>
                </a:solidFill>
                <a:latin typeface="Arial"/>
                <a:cs typeface="Arial"/>
              </a:rPr>
              <a:t>formulations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BEBEBE"/>
                </a:solidFill>
                <a:latin typeface="Arial"/>
                <a:cs typeface="Arial"/>
              </a:rPr>
              <a:t>in</a:t>
            </a:r>
            <a:r>
              <a:rPr sz="900" spc="-19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34" dirty="0">
                <a:solidFill>
                  <a:srgbClr val="BEBEBE"/>
                </a:solidFill>
                <a:latin typeface="Arial"/>
                <a:cs typeface="Arial"/>
              </a:rPr>
              <a:t>Natural</a:t>
            </a: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75" dirty="0">
                <a:solidFill>
                  <a:srgbClr val="BEBEBE"/>
                </a:solidFill>
                <a:latin typeface="Arial"/>
                <a:cs typeface="Arial"/>
              </a:rPr>
              <a:t>Language</a:t>
            </a:r>
            <a:r>
              <a:rPr sz="900" spc="-38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900" spc="-41" dirty="0">
                <a:solidFill>
                  <a:srgbClr val="BEBEBE"/>
                </a:solidFill>
                <a:latin typeface="Arial"/>
                <a:cs typeface="Arial"/>
              </a:rPr>
              <a:t>Processing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63218" y="4819879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26" dirty="0">
                <a:solidFill>
                  <a:srgbClr val="888888"/>
                </a:solidFill>
                <a:latin typeface="Arial"/>
                <a:cs typeface="Arial"/>
              </a:rPr>
              <a:t>32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469" y="642115"/>
            <a:ext cx="8395062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49166">
              <a:spcBef>
                <a:spcPts val="79"/>
              </a:spcBef>
            </a:pPr>
            <a:r>
              <a:rPr spc="-113" dirty="0"/>
              <a:t>Integer</a:t>
            </a:r>
            <a:r>
              <a:rPr spc="-135" dirty="0"/>
              <a:t> </a:t>
            </a:r>
            <a:r>
              <a:rPr spc="-169" dirty="0"/>
              <a:t>Linear</a:t>
            </a:r>
            <a:r>
              <a:rPr spc="-131" dirty="0"/>
              <a:t> </a:t>
            </a:r>
            <a:r>
              <a:rPr spc="-146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0465" y="2648674"/>
            <a:ext cx="2120265" cy="49465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lnSpc>
                <a:spcPts val="2186"/>
              </a:lnSpc>
              <a:spcBef>
                <a:spcPts val="71"/>
              </a:spcBef>
            </a:pPr>
            <a:r>
              <a:rPr sz="2100" spc="41" dirty="0">
                <a:latin typeface="STIXGeneral"/>
                <a:cs typeface="STIXGeneral"/>
              </a:rPr>
              <a:t>max</a:t>
            </a:r>
            <a:r>
              <a:rPr sz="2100" spc="-165" dirty="0">
                <a:latin typeface="STIXGeneral"/>
                <a:cs typeface="STIXGeneral"/>
              </a:rPr>
              <a:t> </a:t>
            </a:r>
            <a:r>
              <a:rPr sz="2100" spc="116" dirty="0">
                <a:latin typeface="STIXGeneral"/>
                <a:cs typeface="STIXGeneral"/>
              </a:rPr>
              <a:t>𝑐</a:t>
            </a:r>
            <a:r>
              <a:rPr sz="2306" spc="174" baseline="27100" dirty="0">
                <a:latin typeface="STIXGeneral"/>
                <a:cs typeface="STIXGeneral"/>
              </a:rPr>
              <a:t>𝑇</a:t>
            </a:r>
            <a:r>
              <a:rPr sz="2100" spc="116" dirty="0">
                <a:latin typeface="STIXGeneral"/>
                <a:cs typeface="STIXGeneral"/>
              </a:rPr>
              <a:t>𝑧</a:t>
            </a:r>
            <a:r>
              <a:rPr sz="2100" spc="11" dirty="0">
                <a:latin typeface="STIXGeneral"/>
                <a:cs typeface="STIXGeneral"/>
              </a:rPr>
              <a:t> </a:t>
            </a:r>
            <a:r>
              <a:rPr sz="2100" spc="-83" dirty="0">
                <a:latin typeface="Arial"/>
                <a:cs typeface="Arial"/>
              </a:rPr>
              <a:t>subject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to</a:t>
            </a:r>
            <a:endParaRPr sz="2100">
              <a:latin typeface="Arial"/>
              <a:cs typeface="Arial"/>
            </a:endParaRPr>
          </a:p>
          <a:p>
            <a:pPr marL="214789">
              <a:lnSpc>
                <a:spcPts val="1511"/>
              </a:lnSpc>
            </a:pPr>
            <a:r>
              <a:rPr sz="1538" dirty="0">
                <a:latin typeface="STIXGeneral"/>
                <a:cs typeface="STIXGeneral"/>
              </a:rPr>
              <a:t>𝑧</a:t>
            </a:r>
            <a:endParaRPr sz="1538">
              <a:latin typeface="STIXGeneral"/>
              <a:cs typeface="STIXGener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9433" y="3028950"/>
            <a:ext cx="471488" cy="265748"/>
          </a:xfrm>
          <a:custGeom>
            <a:avLst/>
            <a:gdLst/>
            <a:ahLst/>
            <a:cxnLst/>
            <a:rect l="l" t="t" r="r" b="b"/>
            <a:pathLst>
              <a:path w="628650" h="354329">
                <a:moveTo>
                  <a:pt x="558521" y="31570"/>
                </a:moveTo>
                <a:lnTo>
                  <a:pt x="0" y="342773"/>
                </a:lnTo>
                <a:lnTo>
                  <a:pt x="6096" y="353822"/>
                </a:lnTo>
                <a:lnTo>
                  <a:pt x="564693" y="42646"/>
                </a:lnTo>
                <a:lnTo>
                  <a:pt x="558521" y="31570"/>
                </a:lnTo>
                <a:close/>
              </a:path>
              <a:path w="628650" h="354329">
                <a:moveTo>
                  <a:pt x="610811" y="25400"/>
                </a:moveTo>
                <a:lnTo>
                  <a:pt x="569594" y="25400"/>
                </a:lnTo>
                <a:lnTo>
                  <a:pt x="575818" y="36449"/>
                </a:lnTo>
                <a:lnTo>
                  <a:pt x="564693" y="42646"/>
                </a:lnTo>
                <a:lnTo>
                  <a:pt x="580136" y="70357"/>
                </a:lnTo>
                <a:lnTo>
                  <a:pt x="610811" y="25400"/>
                </a:lnTo>
                <a:close/>
              </a:path>
              <a:path w="628650" h="354329">
                <a:moveTo>
                  <a:pt x="569594" y="25400"/>
                </a:moveTo>
                <a:lnTo>
                  <a:pt x="558521" y="31570"/>
                </a:lnTo>
                <a:lnTo>
                  <a:pt x="564693" y="42646"/>
                </a:lnTo>
                <a:lnTo>
                  <a:pt x="575818" y="36449"/>
                </a:lnTo>
                <a:lnTo>
                  <a:pt x="569594" y="25400"/>
                </a:lnTo>
                <a:close/>
              </a:path>
              <a:path w="628650" h="354329">
                <a:moveTo>
                  <a:pt x="628142" y="0"/>
                </a:moveTo>
                <a:lnTo>
                  <a:pt x="543051" y="3810"/>
                </a:lnTo>
                <a:lnTo>
                  <a:pt x="558521" y="31570"/>
                </a:lnTo>
                <a:lnTo>
                  <a:pt x="569594" y="25400"/>
                </a:lnTo>
                <a:lnTo>
                  <a:pt x="610811" y="25400"/>
                </a:lnTo>
                <a:lnTo>
                  <a:pt x="62814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561872" y="3366668"/>
            <a:ext cx="156924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71" dirty="0">
                <a:latin typeface="Arial"/>
                <a:cs typeface="Arial"/>
              </a:rPr>
              <a:t>c: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matrix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(or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vector)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350" dirty="0">
                <a:latin typeface="Arial"/>
                <a:cs typeface="Arial"/>
              </a:rPr>
              <a:t>of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learned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parameters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3203" y="1671161"/>
            <a:ext cx="65151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83" dirty="0">
                <a:latin typeface="Arial"/>
                <a:cs typeface="Arial"/>
              </a:rPr>
              <a:t>Variables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assign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1820" y="2204847"/>
            <a:ext cx="57150" cy="459581"/>
          </a:xfrm>
          <a:custGeom>
            <a:avLst/>
            <a:gdLst/>
            <a:ahLst/>
            <a:cxnLst/>
            <a:rect l="l" t="t" r="r" b="b"/>
            <a:pathLst>
              <a:path w="76200" h="612775">
                <a:moveTo>
                  <a:pt x="31750" y="536193"/>
                </a:moveTo>
                <a:lnTo>
                  <a:pt x="0" y="536193"/>
                </a:lnTo>
                <a:lnTo>
                  <a:pt x="38100" y="612393"/>
                </a:lnTo>
                <a:lnTo>
                  <a:pt x="69850" y="548893"/>
                </a:lnTo>
                <a:lnTo>
                  <a:pt x="31750" y="548893"/>
                </a:lnTo>
                <a:lnTo>
                  <a:pt x="31750" y="536193"/>
                </a:lnTo>
                <a:close/>
              </a:path>
              <a:path w="76200" h="612775">
                <a:moveTo>
                  <a:pt x="44450" y="0"/>
                </a:moveTo>
                <a:lnTo>
                  <a:pt x="31750" y="0"/>
                </a:lnTo>
                <a:lnTo>
                  <a:pt x="31750" y="548893"/>
                </a:lnTo>
                <a:lnTo>
                  <a:pt x="44450" y="548893"/>
                </a:lnTo>
                <a:lnTo>
                  <a:pt x="44450" y="0"/>
                </a:lnTo>
                <a:close/>
              </a:path>
              <a:path w="76200" h="612775">
                <a:moveTo>
                  <a:pt x="76200" y="536193"/>
                </a:moveTo>
                <a:lnTo>
                  <a:pt x="44450" y="536193"/>
                </a:lnTo>
                <a:lnTo>
                  <a:pt x="44450" y="548893"/>
                </a:lnTo>
                <a:lnTo>
                  <a:pt x="69850" y="548893"/>
                </a:lnTo>
                <a:lnTo>
                  <a:pt x="76200" y="536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4770882" y="2441066"/>
            <a:ext cx="2687955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0" indent="-257651">
              <a:spcBef>
                <a:spcPts val="71"/>
              </a:spcBef>
              <a:buAutoNum type="arabicPeriod"/>
              <a:tabLst>
                <a:tab pos="286226" algn="l"/>
              </a:tabLst>
            </a:pPr>
            <a:r>
              <a:rPr sz="2100" spc="-60" dirty="0">
                <a:latin typeface="Arial"/>
                <a:cs typeface="Arial"/>
              </a:rPr>
              <a:t>linear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constraints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on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i="1" spc="-270" dirty="0">
                <a:latin typeface="Arial"/>
                <a:cs typeface="Arial"/>
              </a:rPr>
              <a:t>z</a:t>
            </a:r>
            <a:endParaRPr sz="2100">
              <a:latin typeface="Arial"/>
              <a:cs typeface="Arial"/>
            </a:endParaRPr>
          </a:p>
          <a:p>
            <a:pPr marL="285750" indent="-257651">
              <a:spcBef>
                <a:spcPts val="8"/>
              </a:spcBef>
              <a:buAutoNum type="arabicPeriod"/>
              <a:tabLst>
                <a:tab pos="286226" algn="l"/>
              </a:tabLst>
            </a:pPr>
            <a:r>
              <a:rPr sz="2100" spc="-206" dirty="0">
                <a:latin typeface="Arial"/>
                <a:cs typeface="Arial"/>
              </a:rPr>
              <a:t>Each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dirty="0">
                <a:latin typeface="STIXGeneral"/>
                <a:cs typeface="STIXGeneral"/>
              </a:rPr>
              <a:t>𝑧</a:t>
            </a:r>
            <a:r>
              <a:rPr sz="2306" baseline="-16260" dirty="0">
                <a:latin typeface="STIXGeneral"/>
                <a:cs typeface="STIXGeneral"/>
              </a:rPr>
              <a:t>𝑘</a:t>
            </a:r>
            <a:r>
              <a:rPr sz="2306" spc="354" baseline="-16260" dirty="0">
                <a:latin typeface="STIXGeneral"/>
                <a:cs typeface="STIXGeneral"/>
              </a:rPr>
              <a:t> </a:t>
            </a:r>
            <a:r>
              <a:rPr sz="2100" spc="-113" dirty="0">
                <a:latin typeface="Arial"/>
                <a:cs typeface="Arial"/>
              </a:rPr>
              <a:t>is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an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32</a:t>
            </a:fld>
            <a:endParaRPr spc="-19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9543"/>
            <a:ext cx="617220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49166">
              <a:spcBef>
                <a:spcPts val="79"/>
              </a:spcBef>
            </a:pPr>
            <a:r>
              <a:rPr spc="-113" dirty="0"/>
              <a:t>Integer</a:t>
            </a:r>
            <a:r>
              <a:rPr spc="-135" dirty="0"/>
              <a:t> </a:t>
            </a:r>
            <a:r>
              <a:rPr spc="-169" dirty="0"/>
              <a:t>Linear</a:t>
            </a:r>
            <a:r>
              <a:rPr spc="-131" dirty="0"/>
              <a:t> </a:t>
            </a:r>
            <a:r>
              <a:rPr spc="-146" dirty="0"/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2329433" y="3028950"/>
            <a:ext cx="471488" cy="265748"/>
          </a:xfrm>
          <a:custGeom>
            <a:avLst/>
            <a:gdLst/>
            <a:ahLst/>
            <a:cxnLst/>
            <a:rect l="l" t="t" r="r" b="b"/>
            <a:pathLst>
              <a:path w="628650" h="354329">
                <a:moveTo>
                  <a:pt x="558521" y="31570"/>
                </a:moveTo>
                <a:lnTo>
                  <a:pt x="0" y="342773"/>
                </a:lnTo>
                <a:lnTo>
                  <a:pt x="6096" y="353822"/>
                </a:lnTo>
                <a:lnTo>
                  <a:pt x="564693" y="42646"/>
                </a:lnTo>
                <a:lnTo>
                  <a:pt x="558521" y="31570"/>
                </a:lnTo>
                <a:close/>
              </a:path>
              <a:path w="628650" h="354329">
                <a:moveTo>
                  <a:pt x="610811" y="25400"/>
                </a:moveTo>
                <a:lnTo>
                  <a:pt x="569594" y="25400"/>
                </a:lnTo>
                <a:lnTo>
                  <a:pt x="575818" y="36449"/>
                </a:lnTo>
                <a:lnTo>
                  <a:pt x="564693" y="42646"/>
                </a:lnTo>
                <a:lnTo>
                  <a:pt x="580136" y="70357"/>
                </a:lnTo>
                <a:lnTo>
                  <a:pt x="610811" y="25400"/>
                </a:lnTo>
                <a:close/>
              </a:path>
              <a:path w="628650" h="354329">
                <a:moveTo>
                  <a:pt x="569594" y="25400"/>
                </a:moveTo>
                <a:lnTo>
                  <a:pt x="558521" y="31570"/>
                </a:lnTo>
                <a:lnTo>
                  <a:pt x="564693" y="42646"/>
                </a:lnTo>
                <a:lnTo>
                  <a:pt x="575818" y="36449"/>
                </a:lnTo>
                <a:lnTo>
                  <a:pt x="569594" y="25400"/>
                </a:lnTo>
                <a:close/>
              </a:path>
              <a:path w="628650" h="354329">
                <a:moveTo>
                  <a:pt x="628142" y="0"/>
                </a:moveTo>
                <a:lnTo>
                  <a:pt x="543051" y="3810"/>
                </a:lnTo>
                <a:lnTo>
                  <a:pt x="558521" y="31570"/>
                </a:lnTo>
                <a:lnTo>
                  <a:pt x="569594" y="25400"/>
                </a:lnTo>
                <a:lnTo>
                  <a:pt x="610811" y="25400"/>
                </a:lnTo>
                <a:lnTo>
                  <a:pt x="62814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552346" y="2648674"/>
            <a:ext cx="2777966" cy="109533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76275">
              <a:lnSpc>
                <a:spcPts val="2186"/>
              </a:lnSpc>
              <a:spcBef>
                <a:spcPts val="71"/>
              </a:spcBef>
            </a:pPr>
            <a:r>
              <a:rPr sz="2100" spc="41" dirty="0">
                <a:latin typeface="STIXGeneral"/>
                <a:cs typeface="STIXGeneral"/>
              </a:rPr>
              <a:t>max</a:t>
            </a:r>
            <a:r>
              <a:rPr sz="2100" spc="-165" dirty="0">
                <a:latin typeface="STIXGeneral"/>
                <a:cs typeface="STIXGeneral"/>
              </a:rPr>
              <a:t> </a:t>
            </a:r>
            <a:r>
              <a:rPr sz="2100" spc="116" dirty="0">
                <a:latin typeface="STIXGeneral"/>
                <a:cs typeface="STIXGeneral"/>
              </a:rPr>
              <a:t>𝑐</a:t>
            </a:r>
            <a:r>
              <a:rPr sz="2306" spc="174" baseline="27100" dirty="0">
                <a:latin typeface="STIXGeneral"/>
                <a:cs typeface="STIXGeneral"/>
              </a:rPr>
              <a:t>𝑇</a:t>
            </a:r>
            <a:r>
              <a:rPr sz="2100" spc="116" dirty="0">
                <a:latin typeface="STIXGeneral"/>
                <a:cs typeface="STIXGeneral"/>
              </a:rPr>
              <a:t>𝑧</a:t>
            </a:r>
            <a:r>
              <a:rPr sz="2100" spc="11" dirty="0">
                <a:latin typeface="STIXGeneral"/>
                <a:cs typeface="STIXGeneral"/>
              </a:rPr>
              <a:t> </a:t>
            </a:r>
            <a:r>
              <a:rPr sz="2100" spc="-83" dirty="0">
                <a:latin typeface="Arial"/>
                <a:cs typeface="Arial"/>
              </a:rPr>
              <a:t>subject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to</a:t>
            </a:r>
            <a:endParaRPr sz="2100">
              <a:latin typeface="Arial"/>
              <a:cs typeface="Arial"/>
            </a:endParaRPr>
          </a:p>
          <a:p>
            <a:pPr marL="862965">
              <a:lnSpc>
                <a:spcPts val="1511"/>
              </a:lnSpc>
            </a:pPr>
            <a:r>
              <a:rPr sz="1538" dirty="0">
                <a:latin typeface="STIXGeneral"/>
                <a:cs typeface="STIXGeneral"/>
              </a:rPr>
              <a:t>𝑧</a:t>
            </a:r>
            <a:endParaRPr sz="1538">
              <a:latin typeface="STIXGeneral"/>
              <a:cs typeface="STIXGeneral"/>
            </a:endParaRPr>
          </a:p>
          <a:p>
            <a:pPr>
              <a:spcBef>
                <a:spcPts val="38"/>
              </a:spcBef>
            </a:pPr>
            <a:endParaRPr sz="1275">
              <a:latin typeface="STIXGeneral"/>
              <a:cs typeface="STIXGeneral"/>
            </a:endParaRPr>
          </a:p>
          <a:p>
            <a:pPr marL="19050"/>
            <a:r>
              <a:rPr sz="1350" spc="-71" dirty="0">
                <a:latin typeface="Arial"/>
                <a:cs typeface="Arial"/>
              </a:rPr>
              <a:t>c: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matrix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(or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vector)</a:t>
            </a:r>
            <a:endParaRPr sz="1350">
              <a:latin typeface="Arial"/>
              <a:cs typeface="Arial"/>
            </a:endParaRPr>
          </a:p>
          <a:p>
            <a:pPr marL="19050"/>
            <a:r>
              <a:rPr sz="1350" dirty="0">
                <a:latin typeface="Arial"/>
                <a:cs typeface="Arial"/>
              </a:rPr>
              <a:t>of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learned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parameters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3203" y="1671161"/>
            <a:ext cx="65151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83" dirty="0">
                <a:latin typeface="Arial"/>
                <a:cs typeface="Arial"/>
              </a:rPr>
              <a:t>Variables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assign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1820" y="2204847"/>
            <a:ext cx="57150" cy="459581"/>
          </a:xfrm>
          <a:custGeom>
            <a:avLst/>
            <a:gdLst/>
            <a:ahLst/>
            <a:cxnLst/>
            <a:rect l="l" t="t" r="r" b="b"/>
            <a:pathLst>
              <a:path w="76200" h="612775">
                <a:moveTo>
                  <a:pt x="31750" y="536193"/>
                </a:moveTo>
                <a:lnTo>
                  <a:pt x="0" y="536193"/>
                </a:lnTo>
                <a:lnTo>
                  <a:pt x="38100" y="612393"/>
                </a:lnTo>
                <a:lnTo>
                  <a:pt x="69850" y="548893"/>
                </a:lnTo>
                <a:lnTo>
                  <a:pt x="31750" y="548893"/>
                </a:lnTo>
                <a:lnTo>
                  <a:pt x="31750" y="536193"/>
                </a:lnTo>
                <a:close/>
              </a:path>
              <a:path w="76200" h="612775">
                <a:moveTo>
                  <a:pt x="44450" y="0"/>
                </a:moveTo>
                <a:lnTo>
                  <a:pt x="31750" y="0"/>
                </a:lnTo>
                <a:lnTo>
                  <a:pt x="31750" y="548893"/>
                </a:lnTo>
                <a:lnTo>
                  <a:pt x="44450" y="548893"/>
                </a:lnTo>
                <a:lnTo>
                  <a:pt x="44450" y="0"/>
                </a:lnTo>
                <a:close/>
              </a:path>
              <a:path w="76200" h="612775">
                <a:moveTo>
                  <a:pt x="76200" y="536193"/>
                </a:moveTo>
                <a:lnTo>
                  <a:pt x="44450" y="536193"/>
                </a:lnTo>
                <a:lnTo>
                  <a:pt x="44450" y="548893"/>
                </a:lnTo>
                <a:lnTo>
                  <a:pt x="69850" y="548893"/>
                </a:lnTo>
                <a:lnTo>
                  <a:pt x="76200" y="536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4770882" y="2441066"/>
            <a:ext cx="2687955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0" indent="-257651">
              <a:spcBef>
                <a:spcPts val="71"/>
              </a:spcBef>
              <a:buAutoNum type="arabicPeriod"/>
              <a:tabLst>
                <a:tab pos="286226" algn="l"/>
              </a:tabLst>
            </a:pPr>
            <a:r>
              <a:rPr sz="2100" spc="-60" dirty="0">
                <a:latin typeface="Arial"/>
                <a:cs typeface="Arial"/>
              </a:rPr>
              <a:t>linear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constraints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on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i="1" spc="-270" dirty="0">
                <a:latin typeface="Arial"/>
                <a:cs typeface="Arial"/>
              </a:rPr>
              <a:t>z</a:t>
            </a:r>
            <a:endParaRPr sz="2100">
              <a:latin typeface="Arial"/>
              <a:cs typeface="Arial"/>
            </a:endParaRPr>
          </a:p>
          <a:p>
            <a:pPr marL="285750" indent="-257651">
              <a:spcBef>
                <a:spcPts val="8"/>
              </a:spcBef>
              <a:buAutoNum type="arabicPeriod"/>
              <a:tabLst>
                <a:tab pos="286226" algn="l"/>
              </a:tabLst>
            </a:pPr>
            <a:r>
              <a:rPr sz="2100" spc="-206" dirty="0">
                <a:latin typeface="Arial"/>
                <a:cs typeface="Arial"/>
              </a:rPr>
              <a:t>Each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dirty="0">
                <a:latin typeface="STIXGeneral"/>
                <a:cs typeface="STIXGeneral"/>
              </a:rPr>
              <a:t>𝑧</a:t>
            </a:r>
            <a:r>
              <a:rPr sz="2306" baseline="-16260" dirty="0">
                <a:latin typeface="STIXGeneral"/>
                <a:cs typeface="STIXGeneral"/>
              </a:rPr>
              <a:t>𝑘</a:t>
            </a:r>
            <a:r>
              <a:rPr sz="2306" spc="354" baseline="-16260" dirty="0">
                <a:latin typeface="STIXGeneral"/>
                <a:cs typeface="STIXGeneral"/>
              </a:rPr>
              <a:t> </a:t>
            </a:r>
            <a:r>
              <a:rPr sz="2100" spc="-113" dirty="0">
                <a:latin typeface="Arial"/>
                <a:cs typeface="Arial"/>
              </a:rPr>
              <a:t>is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an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6465" y="1310975"/>
            <a:ext cx="2122646" cy="661559"/>
          </a:xfrm>
          <a:prstGeom prst="rect">
            <a:avLst/>
          </a:prstGeom>
        </p:spPr>
        <p:txBody>
          <a:bodyPr vert="horz" wrap="square" lIns="0" tIns="78581" rIns="0" bIns="0" rtlCol="0">
            <a:spAutoFit/>
          </a:bodyPr>
          <a:lstStyle/>
          <a:p>
            <a:pPr marL="28575">
              <a:spcBef>
                <a:spcPts val="619"/>
              </a:spcBef>
            </a:pPr>
            <a:r>
              <a:rPr sz="2100" spc="-8" dirty="0">
                <a:latin typeface="STIXGeneral"/>
                <a:cs typeface="STIXGeneral"/>
              </a:rPr>
              <a:t>𝐴𝑧</a:t>
            </a:r>
            <a:r>
              <a:rPr sz="2100" spc="-19" dirty="0">
                <a:latin typeface="STIXGeneral"/>
                <a:cs typeface="STIXGeneral"/>
              </a:rPr>
              <a:t> </a:t>
            </a:r>
            <a:r>
              <a:rPr sz="2100" spc="127" dirty="0">
                <a:latin typeface="STIXGeneral"/>
                <a:cs typeface="STIXGeneral"/>
              </a:rPr>
              <a:t>≤</a:t>
            </a:r>
            <a:r>
              <a:rPr sz="2100" spc="-38" dirty="0">
                <a:latin typeface="STIXGeneral"/>
                <a:cs typeface="STIXGeneral"/>
              </a:rPr>
              <a:t> 𝐵</a:t>
            </a:r>
            <a:endParaRPr sz="2100">
              <a:latin typeface="STIXGeneral"/>
              <a:cs typeface="STIXGeneral"/>
            </a:endParaRPr>
          </a:p>
          <a:p>
            <a:pPr marL="119539">
              <a:spcBef>
                <a:spcPts val="353"/>
              </a:spcBef>
            </a:pPr>
            <a:r>
              <a:rPr sz="1350" spc="41" dirty="0">
                <a:latin typeface="STIXGeneral"/>
                <a:cs typeface="STIXGeneral"/>
              </a:rPr>
              <a:t>𝑎</a:t>
            </a:r>
            <a:r>
              <a:rPr sz="1463" spc="62" baseline="-14957" dirty="0">
                <a:latin typeface="STIXGeneral"/>
                <a:cs typeface="STIXGeneral"/>
              </a:rPr>
              <a:t>1</a:t>
            </a:r>
            <a:r>
              <a:rPr sz="1350" spc="41" dirty="0">
                <a:latin typeface="STIXGeneral"/>
                <a:cs typeface="STIXGeneral"/>
              </a:rPr>
              <a:t>𝑧</a:t>
            </a:r>
            <a:r>
              <a:rPr sz="1463" spc="62" baseline="-14957" dirty="0">
                <a:latin typeface="STIXGeneral"/>
                <a:cs typeface="STIXGeneral"/>
              </a:rPr>
              <a:t>1</a:t>
            </a:r>
            <a:r>
              <a:rPr sz="1463" spc="101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53" dirty="0">
                <a:latin typeface="STIXGeneral"/>
                <a:cs typeface="STIXGeneral"/>
              </a:rPr>
              <a:t> </a:t>
            </a:r>
            <a:r>
              <a:rPr sz="1350" spc="56" dirty="0">
                <a:latin typeface="STIXGeneral"/>
                <a:cs typeface="STIXGeneral"/>
              </a:rPr>
              <a:t>𝑎</a:t>
            </a:r>
            <a:r>
              <a:rPr sz="1463" spc="84" baseline="-14957" dirty="0">
                <a:latin typeface="STIXGeneral"/>
                <a:cs typeface="STIXGeneral"/>
              </a:rPr>
              <a:t>2</a:t>
            </a:r>
            <a:r>
              <a:rPr sz="1350" spc="56" dirty="0">
                <a:latin typeface="STIXGeneral"/>
                <a:cs typeface="STIXGeneral"/>
              </a:rPr>
              <a:t>𝑧</a:t>
            </a:r>
            <a:r>
              <a:rPr sz="1463" spc="84" baseline="-14957" dirty="0">
                <a:latin typeface="STIXGeneral"/>
                <a:cs typeface="STIXGeneral"/>
              </a:rPr>
              <a:t>2</a:t>
            </a:r>
            <a:r>
              <a:rPr sz="1463" spc="124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53" dirty="0">
                <a:latin typeface="STIXGeneral"/>
                <a:cs typeface="STIXGeneral"/>
              </a:rPr>
              <a:t> </a:t>
            </a:r>
            <a:r>
              <a:rPr sz="1350" spc="-105" dirty="0">
                <a:latin typeface="STIXGeneral"/>
                <a:cs typeface="STIXGeneral"/>
              </a:rPr>
              <a:t>⋯</a:t>
            </a:r>
            <a:r>
              <a:rPr sz="1350" spc="-120" dirty="0">
                <a:latin typeface="STIXGeneral"/>
                <a:cs typeface="STIXGeneral"/>
              </a:rPr>
              <a:t> </a:t>
            </a:r>
            <a:r>
              <a:rPr sz="1350" dirty="0">
                <a:latin typeface="STIXGeneral"/>
                <a:cs typeface="STIXGeneral"/>
              </a:rPr>
              <a:t>𝑎</a:t>
            </a:r>
            <a:r>
              <a:rPr sz="1463" baseline="-14957" dirty="0">
                <a:latin typeface="STIXGeneral"/>
                <a:cs typeface="STIXGeneral"/>
              </a:rPr>
              <a:t>𝑀</a:t>
            </a:r>
            <a:r>
              <a:rPr sz="1350" dirty="0">
                <a:latin typeface="STIXGeneral"/>
                <a:cs typeface="STIXGeneral"/>
              </a:rPr>
              <a:t>𝑧</a:t>
            </a:r>
            <a:r>
              <a:rPr sz="1463" baseline="-14957" dirty="0">
                <a:latin typeface="STIXGeneral"/>
                <a:cs typeface="STIXGeneral"/>
              </a:rPr>
              <a:t>𝑀</a:t>
            </a:r>
            <a:r>
              <a:rPr sz="1463" spc="259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≤</a:t>
            </a:r>
            <a:r>
              <a:rPr sz="1350" spc="15" dirty="0">
                <a:latin typeface="STIXGeneral"/>
                <a:cs typeface="STIXGeneral"/>
              </a:rPr>
              <a:t> </a:t>
            </a:r>
            <a:r>
              <a:rPr sz="1350" spc="41" dirty="0">
                <a:latin typeface="STIXGeneral"/>
                <a:cs typeface="STIXGeneral"/>
              </a:rPr>
              <a:t>𝑏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15578" y="1702499"/>
            <a:ext cx="581501" cy="948690"/>
          </a:xfrm>
          <a:custGeom>
            <a:avLst/>
            <a:gdLst/>
            <a:ahLst/>
            <a:cxnLst/>
            <a:rect l="l" t="t" r="r" b="b"/>
            <a:pathLst>
              <a:path w="775335" h="1264920">
                <a:moveTo>
                  <a:pt x="218295" y="25431"/>
                </a:moveTo>
                <a:lnTo>
                  <a:pt x="165984" y="43052"/>
                </a:lnTo>
                <a:lnTo>
                  <a:pt x="124074" y="73025"/>
                </a:lnTo>
                <a:lnTo>
                  <a:pt x="85847" y="106299"/>
                </a:lnTo>
                <a:lnTo>
                  <a:pt x="52827" y="144017"/>
                </a:lnTo>
                <a:lnTo>
                  <a:pt x="26538" y="187325"/>
                </a:lnTo>
                <a:lnTo>
                  <a:pt x="12314" y="223647"/>
                </a:lnTo>
                <a:lnTo>
                  <a:pt x="3170" y="264032"/>
                </a:lnTo>
                <a:lnTo>
                  <a:pt x="0" y="308228"/>
                </a:lnTo>
                <a:lnTo>
                  <a:pt x="122" y="324738"/>
                </a:lnTo>
                <a:lnTo>
                  <a:pt x="3551" y="377951"/>
                </a:lnTo>
                <a:lnTo>
                  <a:pt x="8377" y="416687"/>
                </a:lnTo>
                <a:lnTo>
                  <a:pt x="19172" y="478916"/>
                </a:lnTo>
                <a:lnTo>
                  <a:pt x="28697" y="522097"/>
                </a:lnTo>
                <a:lnTo>
                  <a:pt x="39873" y="566419"/>
                </a:lnTo>
                <a:lnTo>
                  <a:pt x="52573" y="611251"/>
                </a:lnTo>
                <a:lnTo>
                  <a:pt x="67051" y="656081"/>
                </a:lnTo>
                <a:lnTo>
                  <a:pt x="83053" y="700531"/>
                </a:lnTo>
                <a:lnTo>
                  <a:pt x="100325" y="744347"/>
                </a:lnTo>
                <a:lnTo>
                  <a:pt x="119121" y="786384"/>
                </a:lnTo>
                <a:lnTo>
                  <a:pt x="139187" y="826897"/>
                </a:lnTo>
                <a:lnTo>
                  <a:pt x="160523" y="865377"/>
                </a:lnTo>
                <a:lnTo>
                  <a:pt x="183002" y="901064"/>
                </a:lnTo>
                <a:lnTo>
                  <a:pt x="206878" y="933703"/>
                </a:lnTo>
                <a:lnTo>
                  <a:pt x="232024" y="963422"/>
                </a:lnTo>
                <a:lnTo>
                  <a:pt x="259202" y="991362"/>
                </a:lnTo>
                <a:lnTo>
                  <a:pt x="288158" y="1017651"/>
                </a:lnTo>
                <a:lnTo>
                  <a:pt x="318765" y="1042542"/>
                </a:lnTo>
                <a:lnTo>
                  <a:pt x="350769" y="1065911"/>
                </a:lnTo>
                <a:lnTo>
                  <a:pt x="384297" y="1088136"/>
                </a:lnTo>
                <a:lnTo>
                  <a:pt x="418968" y="1109090"/>
                </a:lnTo>
                <a:lnTo>
                  <a:pt x="454782" y="1128902"/>
                </a:lnTo>
                <a:lnTo>
                  <a:pt x="491485" y="1147952"/>
                </a:lnTo>
                <a:lnTo>
                  <a:pt x="529077" y="1166240"/>
                </a:lnTo>
                <a:lnTo>
                  <a:pt x="567431" y="1183639"/>
                </a:lnTo>
                <a:lnTo>
                  <a:pt x="606420" y="1200530"/>
                </a:lnTo>
                <a:lnTo>
                  <a:pt x="685541" y="1233042"/>
                </a:lnTo>
                <a:lnTo>
                  <a:pt x="765424" y="1264539"/>
                </a:lnTo>
                <a:lnTo>
                  <a:pt x="774822" y="1240916"/>
                </a:lnTo>
                <a:lnTo>
                  <a:pt x="694812" y="1209421"/>
                </a:lnTo>
                <a:lnTo>
                  <a:pt x="616072" y="1177036"/>
                </a:lnTo>
                <a:lnTo>
                  <a:pt x="577591" y="1160272"/>
                </a:lnTo>
                <a:lnTo>
                  <a:pt x="539618" y="1143000"/>
                </a:lnTo>
                <a:lnTo>
                  <a:pt x="502534" y="1125092"/>
                </a:lnTo>
                <a:lnTo>
                  <a:pt x="466339" y="1106424"/>
                </a:lnTo>
                <a:lnTo>
                  <a:pt x="431287" y="1086865"/>
                </a:lnTo>
                <a:lnTo>
                  <a:pt x="397378" y="1066418"/>
                </a:lnTo>
                <a:lnTo>
                  <a:pt x="364739" y="1044828"/>
                </a:lnTo>
                <a:lnTo>
                  <a:pt x="333751" y="1022096"/>
                </a:lnTo>
                <a:lnTo>
                  <a:pt x="304160" y="997965"/>
                </a:lnTo>
                <a:lnTo>
                  <a:pt x="250312" y="945768"/>
                </a:lnTo>
                <a:lnTo>
                  <a:pt x="214879" y="902335"/>
                </a:lnTo>
                <a:lnTo>
                  <a:pt x="192908" y="869696"/>
                </a:lnTo>
                <a:lnTo>
                  <a:pt x="171572" y="833881"/>
                </a:lnTo>
                <a:lnTo>
                  <a:pt x="151506" y="795401"/>
                </a:lnTo>
                <a:lnTo>
                  <a:pt x="123566" y="733932"/>
                </a:lnTo>
                <a:lnTo>
                  <a:pt x="106548" y="691261"/>
                </a:lnTo>
                <a:lnTo>
                  <a:pt x="90927" y="647446"/>
                </a:lnTo>
                <a:lnTo>
                  <a:pt x="76830" y="603376"/>
                </a:lnTo>
                <a:lnTo>
                  <a:pt x="64257" y="559435"/>
                </a:lnTo>
                <a:lnTo>
                  <a:pt x="53335" y="515874"/>
                </a:lnTo>
                <a:lnTo>
                  <a:pt x="43937" y="473455"/>
                </a:lnTo>
                <a:lnTo>
                  <a:pt x="36571" y="432562"/>
                </a:lnTo>
                <a:lnTo>
                  <a:pt x="30856" y="393700"/>
                </a:lnTo>
                <a:lnTo>
                  <a:pt x="26157" y="340105"/>
                </a:lnTo>
                <a:lnTo>
                  <a:pt x="25395" y="308228"/>
                </a:lnTo>
                <a:lnTo>
                  <a:pt x="25903" y="293877"/>
                </a:lnTo>
                <a:lnTo>
                  <a:pt x="30729" y="254507"/>
                </a:lnTo>
                <a:lnTo>
                  <a:pt x="49906" y="197230"/>
                </a:lnTo>
                <a:lnTo>
                  <a:pt x="73909" y="158241"/>
                </a:lnTo>
                <a:lnTo>
                  <a:pt x="104389" y="123698"/>
                </a:lnTo>
                <a:lnTo>
                  <a:pt x="140203" y="92582"/>
                </a:lnTo>
                <a:lnTo>
                  <a:pt x="180335" y="64007"/>
                </a:lnTo>
                <a:lnTo>
                  <a:pt x="205612" y="47935"/>
                </a:lnTo>
                <a:lnTo>
                  <a:pt x="218295" y="25431"/>
                </a:lnTo>
                <a:close/>
              </a:path>
              <a:path w="775335" h="1264920">
                <a:moveTo>
                  <a:pt x="260865" y="1777"/>
                </a:moveTo>
                <a:lnTo>
                  <a:pt x="233675" y="1777"/>
                </a:lnTo>
                <a:lnTo>
                  <a:pt x="246502" y="23622"/>
                </a:lnTo>
                <a:lnTo>
                  <a:pt x="223388" y="37084"/>
                </a:lnTo>
                <a:lnTo>
                  <a:pt x="205612" y="47935"/>
                </a:lnTo>
                <a:lnTo>
                  <a:pt x="182240" y="89407"/>
                </a:lnTo>
                <a:lnTo>
                  <a:pt x="184399" y="97154"/>
                </a:lnTo>
                <a:lnTo>
                  <a:pt x="196591" y="104012"/>
                </a:lnTo>
                <a:lnTo>
                  <a:pt x="204338" y="101853"/>
                </a:lnTo>
                <a:lnTo>
                  <a:pt x="260865" y="1777"/>
                </a:lnTo>
                <a:close/>
              </a:path>
              <a:path w="775335" h="1264920">
                <a:moveTo>
                  <a:pt x="236435" y="6476"/>
                </a:moveTo>
                <a:lnTo>
                  <a:pt x="228976" y="6476"/>
                </a:lnTo>
                <a:lnTo>
                  <a:pt x="240025" y="25400"/>
                </a:lnTo>
                <a:lnTo>
                  <a:pt x="218295" y="25431"/>
                </a:lnTo>
                <a:lnTo>
                  <a:pt x="205612" y="47935"/>
                </a:lnTo>
                <a:lnTo>
                  <a:pt x="223388" y="37084"/>
                </a:lnTo>
                <a:lnTo>
                  <a:pt x="246502" y="23622"/>
                </a:lnTo>
                <a:lnTo>
                  <a:pt x="236435" y="6476"/>
                </a:lnTo>
                <a:close/>
              </a:path>
              <a:path w="775335" h="1264920">
                <a:moveTo>
                  <a:pt x="261869" y="0"/>
                </a:moveTo>
                <a:lnTo>
                  <a:pt x="151887" y="126"/>
                </a:lnTo>
                <a:lnTo>
                  <a:pt x="144775" y="126"/>
                </a:lnTo>
                <a:lnTo>
                  <a:pt x="139187" y="5841"/>
                </a:lnTo>
                <a:lnTo>
                  <a:pt x="139187" y="19812"/>
                </a:lnTo>
                <a:lnTo>
                  <a:pt x="144902" y="25526"/>
                </a:lnTo>
                <a:lnTo>
                  <a:pt x="193777" y="25466"/>
                </a:lnTo>
                <a:lnTo>
                  <a:pt x="210180" y="15493"/>
                </a:lnTo>
                <a:lnTo>
                  <a:pt x="233675" y="1777"/>
                </a:lnTo>
                <a:lnTo>
                  <a:pt x="260865" y="1777"/>
                </a:lnTo>
                <a:lnTo>
                  <a:pt x="261869" y="0"/>
                </a:lnTo>
                <a:close/>
              </a:path>
              <a:path w="775335" h="1264920">
                <a:moveTo>
                  <a:pt x="233675" y="1777"/>
                </a:moveTo>
                <a:lnTo>
                  <a:pt x="210180" y="15493"/>
                </a:lnTo>
                <a:lnTo>
                  <a:pt x="193777" y="25466"/>
                </a:lnTo>
                <a:lnTo>
                  <a:pt x="218295" y="25431"/>
                </a:lnTo>
                <a:lnTo>
                  <a:pt x="228976" y="6476"/>
                </a:lnTo>
                <a:lnTo>
                  <a:pt x="236435" y="6476"/>
                </a:lnTo>
                <a:lnTo>
                  <a:pt x="233675" y="1777"/>
                </a:lnTo>
                <a:close/>
              </a:path>
              <a:path w="775335" h="1264920">
                <a:moveTo>
                  <a:pt x="228976" y="6476"/>
                </a:moveTo>
                <a:lnTo>
                  <a:pt x="218295" y="25431"/>
                </a:lnTo>
                <a:lnTo>
                  <a:pt x="240025" y="25400"/>
                </a:lnTo>
                <a:lnTo>
                  <a:pt x="228976" y="6476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pc="-19" dirty="0"/>
              <a:pPr marL="28575">
                <a:lnSpc>
                  <a:spcPts val="930"/>
                </a:lnSpc>
              </a:pPr>
              <a:t>33</a:t>
            </a:fld>
            <a:endParaRPr spc="-19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9543"/>
            <a:ext cx="617220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49166">
              <a:spcBef>
                <a:spcPts val="79"/>
              </a:spcBef>
            </a:pPr>
            <a:r>
              <a:rPr spc="-113" dirty="0"/>
              <a:t>Integer</a:t>
            </a:r>
            <a:r>
              <a:rPr spc="-127" dirty="0"/>
              <a:t> </a:t>
            </a:r>
            <a:r>
              <a:rPr spc="-169" dirty="0">
                <a:solidFill>
                  <a:srgbClr val="4AACC5"/>
                </a:solidFill>
              </a:rPr>
              <a:t>Linear</a:t>
            </a:r>
            <a:r>
              <a:rPr spc="-120" dirty="0">
                <a:solidFill>
                  <a:srgbClr val="4AACC5"/>
                </a:solidFill>
              </a:rPr>
              <a:t> </a:t>
            </a:r>
            <a:r>
              <a:rPr spc="-146" dirty="0"/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2329433" y="3028950"/>
            <a:ext cx="471488" cy="265748"/>
          </a:xfrm>
          <a:custGeom>
            <a:avLst/>
            <a:gdLst/>
            <a:ahLst/>
            <a:cxnLst/>
            <a:rect l="l" t="t" r="r" b="b"/>
            <a:pathLst>
              <a:path w="628650" h="354329">
                <a:moveTo>
                  <a:pt x="558521" y="31570"/>
                </a:moveTo>
                <a:lnTo>
                  <a:pt x="0" y="342773"/>
                </a:lnTo>
                <a:lnTo>
                  <a:pt x="6096" y="353822"/>
                </a:lnTo>
                <a:lnTo>
                  <a:pt x="564693" y="42646"/>
                </a:lnTo>
                <a:lnTo>
                  <a:pt x="558521" y="31570"/>
                </a:lnTo>
                <a:close/>
              </a:path>
              <a:path w="628650" h="354329">
                <a:moveTo>
                  <a:pt x="610811" y="25400"/>
                </a:moveTo>
                <a:lnTo>
                  <a:pt x="569594" y="25400"/>
                </a:lnTo>
                <a:lnTo>
                  <a:pt x="575818" y="36449"/>
                </a:lnTo>
                <a:lnTo>
                  <a:pt x="564693" y="42646"/>
                </a:lnTo>
                <a:lnTo>
                  <a:pt x="580136" y="70357"/>
                </a:lnTo>
                <a:lnTo>
                  <a:pt x="610811" y="25400"/>
                </a:lnTo>
                <a:close/>
              </a:path>
              <a:path w="628650" h="354329">
                <a:moveTo>
                  <a:pt x="569594" y="25400"/>
                </a:moveTo>
                <a:lnTo>
                  <a:pt x="558521" y="31570"/>
                </a:lnTo>
                <a:lnTo>
                  <a:pt x="564693" y="42646"/>
                </a:lnTo>
                <a:lnTo>
                  <a:pt x="575818" y="36449"/>
                </a:lnTo>
                <a:lnTo>
                  <a:pt x="569594" y="25400"/>
                </a:lnTo>
                <a:close/>
              </a:path>
              <a:path w="628650" h="354329">
                <a:moveTo>
                  <a:pt x="628142" y="0"/>
                </a:moveTo>
                <a:lnTo>
                  <a:pt x="543051" y="3810"/>
                </a:lnTo>
                <a:lnTo>
                  <a:pt x="558521" y="31570"/>
                </a:lnTo>
                <a:lnTo>
                  <a:pt x="569594" y="25400"/>
                </a:lnTo>
                <a:lnTo>
                  <a:pt x="610811" y="25400"/>
                </a:lnTo>
                <a:lnTo>
                  <a:pt x="62814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552346" y="2648674"/>
            <a:ext cx="2777966" cy="109533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76275">
              <a:lnSpc>
                <a:spcPts val="2186"/>
              </a:lnSpc>
              <a:spcBef>
                <a:spcPts val="71"/>
              </a:spcBef>
            </a:pPr>
            <a:r>
              <a:rPr sz="2100" spc="41" dirty="0">
                <a:latin typeface="STIXGeneral"/>
                <a:cs typeface="STIXGeneral"/>
              </a:rPr>
              <a:t>max</a:t>
            </a:r>
            <a:r>
              <a:rPr sz="2100" spc="-165" dirty="0">
                <a:latin typeface="STIXGeneral"/>
                <a:cs typeface="STIXGeneral"/>
              </a:rPr>
              <a:t> </a:t>
            </a:r>
            <a:r>
              <a:rPr sz="2100" spc="116" dirty="0">
                <a:latin typeface="STIXGeneral"/>
                <a:cs typeface="STIXGeneral"/>
              </a:rPr>
              <a:t>𝑐</a:t>
            </a:r>
            <a:r>
              <a:rPr sz="2306" spc="174" baseline="27100" dirty="0">
                <a:latin typeface="STIXGeneral"/>
                <a:cs typeface="STIXGeneral"/>
              </a:rPr>
              <a:t>𝑇</a:t>
            </a:r>
            <a:r>
              <a:rPr sz="2100" spc="116" dirty="0">
                <a:solidFill>
                  <a:srgbClr val="4AACC5"/>
                </a:solidFill>
                <a:latin typeface="STIXGeneral"/>
                <a:cs typeface="STIXGeneral"/>
              </a:rPr>
              <a:t>𝑧</a:t>
            </a:r>
            <a:r>
              <a:rPr sz="2100" spc="11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sz="2100" spc="-83" dirty="0">
                <a:latin typeface="Arial"/>
                <a:cs typeface="Arial"/>
              </a:rPr>
              <a:t>subject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to</a:t>
            </a:r>
            <a:endParaRPr sz="2100">
              <a:latin typeface="Arial"/>
              <a:cs typeface="Arial"/>
            </a:endParaRPr>
          </a:p>
          <a:p>
            <a:pPr marL="862965">
              <a:lnSpc>
                <a:spcPts val="1511"/>
              </a:lnSpc>
            </a:pPr>
            <a:r>
              <a:rPr sz="1538" dirty="0">
                <a:latin typeface="STIXGeneral"/>
                <a:cs typeface="STIXGeneral"/>
              </a:rPr>
              <a:t>𝑧</a:t>
            </a:r>
            <a:endParaRPr sz="1538">
              <a:latin typeface="STIXGeneral"/>
              <a:cs typeface="STIXGeneral"/>
            </a:endParaRPr>
          </a:p>
          <a:p>
            <a:pPr>
              <a:spcBef>
                <a:spcPts val="38"/>
              </a:spcBef>
            </a:pPr>
            <a:endParaRPr sz="1275">
              <a:latin typeface="STIXGeneral"/>
              <a:cs typeface="STIXGeneral"/>
            </a:endParaRPr>
          </a:p>
          <a:p>
            <a:pPr marL="19050"/>
            <a:r>
              <a:rPr sz="1350" spc="-71" dirty="0">
                <a:latin typeface="Arial"/>
                <a:cs typeface="Arial"/>
              </a:rPr>
              <a:t>c: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matrix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(or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vector)</a:t>
            </a:r>
            <a:endParaRPr sz="1350">
              <a:latin typeface="Arial"/>
              <a:cs typeface="Arial"/>
            </a:endParaRPr>
          </a:p>
          <a:p>
            <a:pPr marL="19050"/>
            <a:r>
              <a:rPr sz="1350" dirty="0">
                <a:latin typeface="Arial"/>
                <a:cs typeface="Arial"/>
              </a:rPr>
              <a:t>of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learned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parameters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3203" y="1671161"/>
            <a:ext cx="65151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83" dirty="0">
                <a:latin typeface="Arial"/>
                <a:cs typeface="Arial"/>
              </a:rPr>
              <a:t>Variables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assign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1820" y="2204847"/>
            <a:ext cx="57150" cy="459581"/>
          </a:xfrm>
          <a:custGeom>
            <a:avLst/>
            <a:gdLst/>
            <a:ahLst/>
            <a:cxnLst/>
            <a:rect l="l" t="t" r="r" b="b"/>
            <a:pathLst>
              <a:path w="76200" h="612775">
                <a:moveTo>
                  <a:pt x="31750" y="536193"/>
                </a:moveTo>
                <a:lnTo>
                  <a:pt x="0" y="536193"/>
                </a:lnTo>
                <a:lnTo>
                  <a:pt x="38100" y="612393"/>
                </a:lnTo>
                <a:lnTo>
                  <a:pt x="69850" y="548893"/>
                </a:lnTo>
                <a:lnTo>
                  <a:pt x="31750" y="548893"/>
                </a:lnTo>
                <a:lnTo>
                  <a:pt x="31750" y="536193"/>
                </a:lnTo>
                <a:close/>
              </a:path>
              <a:path w="76200" h="612775">
                <a:moveTo>
                  <a:pt x="44450" y="0"/>
                </a:moveTo>
                <a:lnTo>
                  <a:pt x="31750" y="0"/>
                </a:lnTo>
                <a:lnTo>
                  <a:pt x="31750" y="548893"/>
                </a:lnTo>
                <a:lnTo>
                  <a:pt x="44450" y="548893"/>
                </a:lnTo>
                <a:lnTo>
                  <a:pt x="44450" y="0"/>
                </a:lnTo>
                <a:close/>
              </a:path>
              <a:path w="76200" h="612775">
                <a:moveTo>
                  <a:pt x="76200" y="536193"/>
                </a:moveTo>
                <a:lnTo>
                  <a:pt x="44450" y="536193"/>
                </a:lnTo>
                <a:lnTo>
                  <a:pt x="44450" y="548893"/>
                </a:lnTo>
                <a:lnTo>
                  <a:pt x="69850" y="548893"/>
                </a:lnTo>
                <a:lnTo>
                  <a:pt x="76200" y="536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4770882" y="2441066"/>
            <a:ext cx="2687955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0" indent="-257651">
              <a:spcBef>
                <a:spcPts val="71"/>
              </a:spcBef>
              <a:buAutoNum type="arabicPeriod"/>
              <a:tabLst>
                <a:tab pos="286226" algn="l"/>
              </a:tabLst>
            </a:pPr>
            <a:r>
              <a:rPr sz="2100" spc="-60" dirty="0">
                <a:solidFill>
                  <a:srgbClr val="4AACC5"/>
                </a:solidFill>
                <a:latin typeface="Arial"/>
                <a:cs typeface="Arial"/>
              </a:rPr>
              <a:t>linear</a:t>
            </a:r>
            <a:r>
              <a:rPr sz="2100" spc="-86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spc="-79" dirty="0">
                <a:solidFill>
                  <a:srgbClr val="4AACC5"/>
                </a:solidFill>
                <a:latin typeface="Arial"/>
                <a:cs typeface="Arial"/>
              </a:rPr>
              <a:t>constraints</a:t>
            </a:r>
            <a:r>
              <a:rPr sz="2100" spc="-68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4AACC5"/>
                </a:solidFill>
                <a:latin typeface="Arial"/>
                <a:cs typeface="Arial"/>
              </a:rPr>
              <a:t>on</a:t>
            </a:r>
            <a:r>
              <a:rPr sz="2100" spc="-79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i="1" spc="-270" dirty="0">
                <a:solidFill>
                  <a:srgbClr val="4AACC5"/>
                </a:solidFill>
                <a:latin typeface="Arial"/>
                <a:cs typeface="Arial"/>
              </a:rPr>
              <a:t>z</a:t>
            </a:r>
            <a:endParaRPr sz="2100">
              <a:latin typeface="Arial"/>
              <a:cs typeface="Arial"/>
            </a:endParaRPr>
          </a:p>
          <a:p>
            <a:pPr marL="285750" indent="-257651">
              <a:spcBef>
                <a:spcPts val="8"/>
              </a:spcBef>
              <a:buAutoNum type="arabicPeriod"/>
              <a:tabLst>
                <a:tab pos="286226" algn="l"/>
              </a:tabLst>
            </a:pPr>
            <a:r>
              <a:rPr sz="2100" spc="-206" dirty="0">
                <a:latin typeface="Arial"/>
                <a:cs typeface="Arial"/>
              </a:rPr>
              <a:t>Each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dirty="0">
                <a:latin typeface="STIXGeneral"/>
                <a:cs typeface="STIXGeneral"/>
              </a:rPr>
              <a:t>𝑧</a:t>
            </a:r>
            <a:r>
              <a:rPr sz="2306" baseline="-16260" dirty="0">
                <a:latin typeface="STIXGeneral"/>
                <a:cs typeface="STIXGeneral"/>
              </a:rPr>
              <a:t>𝑘</a:t>
            </a:r>
            <a:r>
              <a:rPr sz="2306" spc="354" baseline="-16260" dirty="0">
                <a:latin typeface="STIXGeneral"/>
                <a:cs typeface="STIXGeneral"/>
              </a:rPr>
              <a:t> </a:t>
            </a:r>
            <a:r>
              <a:rPr sz="2100" spc="-113" dirty="0">
                <a:latin typeface="Arial"/>
                <a:cs typeface="Arial"/>
              </a:rPr>
              <a:t>is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an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6465" y="1310975"/>
            <a:ext cx="2122646" cy="661559"/>
          </a:xfrm>
          <a:prstGeom prst="rect">
            <a:avLst/>
          </a:prstGeom>
        </p:spPr>
        <p:txBody>
          <a:bodyPr vert="horz" wrap="square" lIns="0" tIns="78581" rIns="0" bIns="0" rtlCol="0">
            <a:spAutoFit/>
          </a:bodyPr>
          <a:lstStyle/>
          <a:p>
            <a:pPr marL="28575">
              <a:spcBef>
                <a:spcPts val="619"/>
              </a:spcBef>
            </a:pPr>
            <a:r>
              <a:rPr sz="2100" spc="-8" dirty="0">
                <a:latin typeface="STIXGeneral"/>
                <a:cs typeface="STIXGeneral"/>
              </a:rPr>
              <a:t>𝐴𝑧</a:t>
            </a:r>
            <a:r>
              <a:rPr sz="2100" spc="-19" dirty="0">
                <a:latin typeface="STIXGeneral"/>
                <a:cs typeface="STIXGeneral"/>
              </a:rPr>
              <a:t> </a:t>
            </a:r>
            <a:r>
              <a:rPr sz="2100" spc="127" dirty="0">
                <a:latin typeface="STIXGeneral"/>
                <a:cs typeface="STIXGeneral"/>
              </a:rPr>
              <a:t>≤</a:t>
            </a:r>
            <a:r>
              <a:rPr sz="2100" spc="-38" dirty="0">
                <a:latin typeface="STIXGeneral"/>
                <a:cs typeface="STIXGeneral"/>
              </a:rPr>
              <a:t> 𝐵</a:t>
            </a:r>
            <a:endParaRPr sz="2100">
              <a:latin typeface="STIXGeneral"/>
              <a:cs typeface="STIXGeneral"/>
            </a:endParaRPr>
          </a:p>
          <a:p>
            <a:pPr marL="119539">
              <a:spcBef>
                <a:spcPts val="353"/>
              </a:spcBef>
            </a:pPr>
            <a:r>
              <a:rPr sz="1350" spc="41" dirty="0">
                <a:latin typeface="STIXGeneral"/>
                <a:cs typeface="STIXGeneral"/>
              </a:rPr>
              <a:t>𝑎</a:t>
            </a:r>
            <a:r>
              <a:rPr sz="1463" spc="62" baseline="-14957" dirty="0">
                <a:latin typeface="STIXGeneral"/>
                <a:cs typeface="STIXGeneral"/>
              </a:rPr>
              <a:t>1</a:t>
            </a:r>
            <a:r>
              <a:rPr sz="1350" spc="41" dirty="0">
                <a:latin typeface="STIXGeneral"/>
                <a:cs typeface="STIXGeneral"/>
              </a:rPr>
              <a:t>𝑧</a:t>
            </a:r>
            <a:r>
              <a:rPr sz="1463" spc="62" baseline="-14957" dirty="0">
                <a:latin typeface="STIXGeneral"/>
                <a:cs typeface="STIXGeneral"/>
              </a:rPr>
              <a:t>1</a:t>
            </a:r>
            <a:r>
              <a:rPr sz="1463" spc="101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53" dirty="0">
                <a:latin typeface="STIXGeneral"/>
                <a:cs typeface="STIXGeneral"/>
              </a:rPr>
              <a:t> </a:t>
            </a:r>
            <a:r>
              <a:rPr sz="1350" spc="56" dirty="0">
                <a:latin typeface="STIXGeneral"/>
                <a:cs typeface="STIXGeneral"/>
              </a:rPr>
              <a:t>𝑎</a:t>
            </a:r>
            <a:r>
              <a:rPr sz="1463" spc="84" baseline="-14957" dirty="0">
                <a:latin typeface="STIXGeneral"/>
                <a:cs typeface="STIXGeneral"/>
              </a:rPr>
              <a:t>2</a:t>
            </a:r>
            <a:r>
              <a:rPr sz="1350" spc="56" dirty="0">
                <a:latin typeface="STIXGeneral"/>
                <a:cs typeface="STIXGeneral"/>
              </a:rPr>
              <a:t>𝑧</a:t>
            </a:r>
            <a:r>
              <a:rPr sz="1463" spc="84" baseline="-14957" dirty="0">
                <a:latin typeface="STIXGeneral"/>
                <a:cs typeface="STIXGeneral"/>
              </a:rPr>
              <a:t>2</a:t>
            </a:r>
            <a:r>
              <a:rPr sz="1463" spc="124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53" dirty="0">
                <a:latin typeface="STIXGeneral"/>
                <a:cs typeface="STIXGeneral"/>
              </a:rPr>
              <a:t> </a:t>
            </a:r>
            <a:r>
              <a:rPr sz="1350" spc="-105" dirty="0">
                <a:latin typeface="STIXGeneral"/>
                <a:cs typeface="STIXGeneral"/>
              </a:rPr>
              <a:t>⋯</a:t>
            </a:r>
            <a:r>
              <a:rPr sz="1350" spc="-120" dirty="0">
                <a:latin typeface="STIXGeneral"/>
                <a:cs typeface="STIXGeneral"/>
              </a:rPr>
              <a:t> </a:t>
            </a:r>
            <a:r>
              <a:rPr sz="1350" dirty="0">
                <a:latin typeface="STIXGeneral"/>
                <a:cs typeface="STIXGeneral"/>
              </a:rPr>
              <a:t>𝑎</a:t>
            </a:r>
            <a:r>
              <a:rPr sz="1463" baseline="-14957" dirty="0">
                <a:latin typeface="STIXGeneral"/>
                <a:cs typeface="STIXGeneral"/>
              </a:rPr>
              <a:t>𝑀</a:t>
            </a:r>
            <a:r>
              <a:rPr sz="1350" dirty="0">
                <a:latin typeface="STIXGeneral"/>
                <a:cs typeface="STIXGeneral"/>
              </a:rPr>
              <a:t>𝑧</a:t>
            </a:r>
            <a:r>
              <a:rPr sz="1463" baseline="-14957" dirty="0">
                <a:latin typeface="STIXGeneral"/>
                <a:cs typeface="STIXGeneral"/>
              </a:rPr>
              <a:t>𝑀</a:t>
            </a:r>
            <a:r>
              <a:rPr sz="1463" spc="259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≤</a:t>
            </a:r>
            <a:r>
              <a:rPr sz="1350" spc="15" dirty="0">
                <a:latin typeface="STIXGeneral"/>
                <a:cs typeface="STIXGeneral"/>
              </a:rPr>
              <a:t> </a:t>
            </a:r>
            <a:r>
              <a:rPr sz="1350" spc="41" dirty="0">
                <a:latin typeface="STIXGeneral"/>
                <a:cs typeface="STIXGeneral"/>
              </a:rPr>
              <a:t>𝑏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15578" y="1702499"/>
            <a:ext cx="581501" cy="948690"/>
          </a:xfrm>
          <a:custGeom>
            <a:avLst/>
            <a:gdLst/>
            <a:ahLst/>
            <a:cxnLst/>
            <a:rect l="l" t="t" r="r" b="b"/>
            <a:pathLst>
              <a:path w="775335" h="1264920">
                <a:moveTo>
                  <a:pt x="218295" y="25431"/>
                </a:moveTo>
                <a:lnTo>
                  <a:pt x="165984" y="43052"/>
                </a:lnTo>
                <a:lnTo>
                  <a:pt x="124074" y="73025"/>
                </a:lnTo>
                <a:lnTo>
                  <a:pt x="85847" y="106299"/>
                </a:lnTo>
                <a:lnTo>
                  <a:pt x="52827" y="144017"/>
                </a:lnTo>
                <a:lnTo>
                  <a:pt x="26538" y="187325"/>
                </a:lnTo>
                <a:lnTo>
                  <a:pt x="12314" y="223647"/>
                </a:lnTo>
                <a:lnTo>
                  <a:pt x="3170" y="264032"/>
                </a:lnTo>
                <a:lnTo>
                  <a:pt x="0" y="308228"/>
                </a:lnTo>
                <a:lnTo>
                  <a:pt x="122" y="324738"/>
                </a:lnTo>
                <a:lnTo>
                  <a:pt x="3551" y="377951"/>
                </a:lnTo>
                <a:lnTo>
                  <a:pt x="8377" y="416687"/>
                </a:lnTo>
                <a:lnTo>
                  <a:pt x="19172" y="478916"/>
                </a:lnTo>
                <a:lnTo>
                  <a:pt x="28697" y="522097"/>
                </a:lnTo>
                <a:lnTo>
                  <a:pt x="39873" y="566419"/>
                </a:lnTo>
                <a:lnTo>
                  <a:pt x="52573" y="611251"/>
                </a:lnTo>
                <a:lnTo>
                  <a:pt x="67051" y="656081"/>
                </a:lnTo>
                <a:lnTo>
                  <a:pt x="83053" y="700531"/>
                </a:lnTo>
                <a:lnTo>
                  <a:pt x="100325" y="744347"/>
                </a:lnTo>
                <a:lnTo>
                  <a:pt x="119121" y="786384"/>
                </a:lnTo>
                <a:lnTo>
                  <a:pt x="139187" y="826897"/>
                </a:lnTo>
                <a:lnTo>
                  <a:pt x="160523" y="865377"/>
                </a:lnTo>
                <a:lnTo>
                  <a:pt x="183002" y="901064"/>
                </a:lnTo>
                <a:lnTo>
                  <a:pt x="206878" y="933703"/>
                </a:lnTo>
                <a:lnTo>
                  <a:pt x="232024" y="963422"/>
                </a:lnTo>
                <a:lnTo>
                  <a:pt x="259202" y="991362"/>
                </a:lnTo>
                <a:lnTo>
                  <a:pt x="288158" y="1017651"/>
                </a:lnTo>
                <a:lnTo>
                  <a:pt x="318765" y="1042542"/>
                </a:lnTo>
                <a:lnTo>
                  <a:pt x="350769" y="1065911"/>
                </a:lnTo>
                <a:lnTo>
                  <a:pt x="384297" y="1088136"/>
                </a:lnTo>
                <a:lnTo>
                  <a:pt x="418968" y="1109090"/>
                </a:lnTo>
                <a:lnTo>
                  <a:pt x="454782" y="1128902"/>
                </a:lnTo>
                <a:lnTo>
                  <a:pt x="491485" y="1147952"/>
                </a:lnTo>
                <a:lnTo>
                  <a:pt x="529077" y="1166240"/>
                </a:lnTo>
                <a:lnTo>
                  <a:pt x="567431" y="1183639"/>
                </a:lnTo>
                <a:lnTo>
                  <a:pt x="606420" y="1200530"/>
                </a:lnTo>
                <a:lnTo>
                  <a:pt x="685541" y="1233042"/>
                </a:lnTo>
                <a:lnTo>
                  <a:pt x="765424" y="1264539"/>
                </a:lnTo>
                <a:lnTo>
                  <a:pt x="774822" y="1240916"/>
                </a:lnTo>
                <a:lnTo>
                  <a:pt x="694812" y="1209421"/>
                </a:lnTo>
                <a:lnTo>
                  <a:pt x="616072" y="1177036"/>
                </a:lnTo>
                <a:lnTo>
                  <a:pt x="577591" y="1160272"/>
                </a:lnTo>
                <a:lnTo>
                  <a:pt x="539618" y="1143000"/>
                </a:lnTo>
                <a:lnTo>
                  <a:pt x="502534" y="1125092"/>
                </a:lnTo>
                <a:lnTo>
                  <a:pt x="466339" y="1106424"/>
                </a:lnTo>
                <a:lnTo>
                  <a:pt x="431287" y="1086865"/>
                </a:lnTo>
                <a:lnTo>
                  <a:pt x="397378" y="1066418"/>
                </a:lnTo>
                <a:lnTo>
                  <a:pt x="364739" y="1044828"/>
                </a:lnTo>
                <a:lnTo>
                  <a:pt x="333751" y="1022096"/>
                </a:lnTo>
                <a:lnTo>
                  <a:pt x="304160" y="997965"/>
                </a:lnTo>
                <a:lnTo>
                  <a:pt x="250312" y="945768"/>
                </a:lnTo>
                <a:lnTo>
                  <a:pt x="214879" y="902335"/>
                </a:lnTo>
                <a:lnTo>
                  <a:pt x="192908" y="869696"/>
                </a:lnTo>
                <a:lnTo>
                  <a:pt x="171572" y="833881"/>
                </a:lnTo>
                <a:lnTo>
                  <a:pt x="151506" y="795401"/>
                </a:lnTo>
                <a:lnTo>
                  <a:pt x="123566" y="733932"/>
                </a:lnTo>
                <a:lnTo>
                  <a:pt x="106548" y="691261"/>
                </a:lnTo>
                <a:lnTo>
                  <a:pt x="90927" y="647446"/>
                </a:lnTo>
                <a:lnTo>
                  <a:pt x="76830" y="603376"/>
                </a:lnTo>
                <a:lnTo>
                  <a:pt x="64257" y="559435"/>
                </a:lnTo>
                <a:lnTo>
                  <a:pt x="53335" y="515874"/>
                </a:lnTo>
                <a:lnTo>
                  <a:pt x="43937" y="473455"/>
                </a:lnTo>
                <a:lnTo>
                  <a:pt x="36571" y="432562"/>
                </a:lnTo>
                <a:lnTo>
                  <a:pt x="30856" y="393700"/>
                </a:lnTo>
                <a:lnTo>
                  <a:pt x="26157" y="340105"/>
                </a:lnTo>
                <a:lnTo>
                  <a:pt x="25395" y="308228"/>
                </a:lnTo>
                <a:lnTo>
                  <a:pt x="25903" y="293877"/>
                </a:lnTo>
                <a:lnTo>
                  <a:pt x="30729" y="254507"/>
                </a:lnTo>
                <a:lnTo>
                  <a:pt x="49906" y="197230"/>
                </a:lnTo>
                <a:lnTo>
                  <a:pt x="73909" y="158241"/>
                </a:lnTo>
                <a:lnTo>
                  <a:pt x="104389" y="123698"/>
                </a:lnTo>
                <a:lnTo>
                  <a:pt x="140203" y="92582"/>
                </a:lnTo>
                <a:lnTo>
                  <a:pt x="180335" y="64007"/>
                </a:lnTo>
                <a:lnTo>
                  <a:pt x="205612" y="47935"/>
                </a:lnTo>
                <a:lnTo>
                  <a:pt x="218295" y="25431"/>
                </a:lnTo>
                <a:close/>
              </a:path>
              <a:path w="775335" h="1264920">
                <a:moveTo>
                  <a:pt x="260865" y="1777"/>
                </a:moveTo>
                <a:lnTo>
                  <a:pt x="233675" y="1777"/>
                </a:lnTo>
                <a:lnTo>
                  <a:pt x="246502" y="23622"/>
                </a:lnTo>
                <a:lnTo>
                  <a:pt x="223388" y="37084"/>
                </a:lnTo>
                <a:lnTo>
                  <a:pt x="205612" y="47935"/>
                </a:lnTo>
                <a:lnTo>
                  <a:pt x="182240" y="89407"/>
                </a:lnTo>
                <a:lnTo>
                  <a:pt x="184399" y="97154"/>
                </a:lnTo>
                <a:lnTo>
                  <a:pt x="196591" y="104012"/>
                </a:lnTo>
                <a:lnTo>
                  <a:pt x="204338" y="101853"/>
                </a:lnTo>
                <a:lnTo>
                  <a:pt x="260865" y="1777"/>
                </a:lnTo>
                <a:close/>
              </a:path>
              <a:path w="775335" h="1264920">
                <a:moveTo>
                  <a:pt x="236435" y="6476"/>
                </a:moveTo>
                <a:lnTo>
                  <a:pt x="228976" y="6476"/>
                </a:lnTo>
                <a:lnTo>
                  <a:pt x="240025" y="25400"/>
                </a:lnTo>
                <a:lnTo>
                  <a:pt x="218295" y="25431"/>
                </a:lnTo>
                <a:lnTo>
                  <a:pt x="205612" y="47935"/>
                </a:lnTo>
                <a:lnTo>
                  <a:pt x="223388" y="37084"/>
                </a:lnTo>
                <a:lnTo>
                  <a:pt x="246502" y="23622"/>
                </a:lnTo>
                <a:lnTo>
                  <a:pt x="236435" y="6476"/>
                </a:lnTo>
                <a:close/>
              </a:path>
              <a:path w="775335" h="1264920">
                <a:moveTo>
                  <a:pt x="261869" y="0"/>
                </a:moveTo>
                <a:lnTo>
                  <a:pt x="151887" y="126"/>
                </a:lnTo>
                <a:lnTo>
                  <a:pt x="144775" y="126"/>
                </a:lnTo>
                <a:lnTo>
                  <a:pt x="139187" y="5841"/>
                </a:lnTo>
                <a:lnTo>
                  <a:pt x="139187" y="19812"/>
                </a:lnTo>
                <a:lnTo>
                  <a:pt x="144902" y="25526"/>
                </a:lnTo>
                <a:lnTo>
                  <a:pt x="193777" y="25466"/>
                </a:lnTo>
                <a:lnTo>
                  <a:pt x="210180" y="15493"/>
                </a:lnTo>
                <a:lnTo>
                  <a:pt x="233675" y="1777"/>
                </a:lnTo>
                <a:lnTo>
                  <a:pt x="260865" y="1777"/>
                </a:lnTo>
                <a:lnTo>
                  <a:pt x="261869" y="0"/>
                </a:lnTo>
                <a:close/>
              </a:path>
              <a:path w="775335" h="1264920">
                <a:moveTo>
                  <a:pt x="233675" y="1777"/>
                </a:moveTo>
                <a:lnTo>
                  <a:pt x="210180" y="15493"/>
                </a:lnTo>
                <a:lnTo>
                  <a:pt x="193777" y="25466"/>
                </a:lnTo>
                <a:lnTo>
                  <a:pt x="218295" y="25431"/>
                </a:lnTo>
                <a:lnTo>
                  <a:pt x="228976" y="6476"/>
                </a:lnTo>
                <a:lnTo>
                  <a:pt x="236435" y="6476"/>
                </a:lnTo>
                <a:lnTo>
                  <a:pt x="233675" y="1777"/>
                </a:lnTo>
                <a:close/>
              </a:path>
              <a:path w="775335" h="1264920">
                <a:moveTo>
                  <a:pt x="228976" y="6476"/>
                </a:moveTo>
                <a:lnTo>
                  <a:pt x="218295" y="25431"/>
                </a:lnTo>
                <a:lnTo>
                  <a:pt x="240025" y="25400"/>
                </a:lnTo>
                <a:lnTo>
                  <a:pt x="228976" y="6476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pc="-19" dirty="0"/>
              <a:pPr marL="28575">
                <a:lnSpc>
                  <a:spcPts val="930"/>
                </a:lnSpc>
              </a:pPr>
              <a:t>34</a:t>
            </a:fld>
            <a:endParaRPr spc="-19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9543"/>
            <a:ext cx="617220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49166">
              <a:spcBef>
                <a:spcPts val="79"/>
              </a:spcBef>
            </a:pPr>
            <a:r>
              <a:rPr spc="-113" dirty="0">
                <a:solidFill>
                  <a:srgbClr val="F79546"/>
                </a:solidFill>
              </a:rPr>
              <a:t>Integer</a:t>
            </a:r>
            <a:r>
              <a:rPr spc="-127" dirty="0">
                <a:solidFill>
                  <a:srgbClr val="F79546"/>
                </a:solidFill>
              </a:rPr>
              <a:t> </a:t>
            </a:r>
            <a:r>
              <a:rPr spc="-169" dirty="0">
                <a:solidFill>
                  <a:srgbClr val="4AACC5"/>
                </a:solidFill>
              </a:rPr>
              <a:t>Linear</a:t>
            </a:r>
            <a:r>
              <a:rPr spc="-120" dirty="0">
                <a:solidFill>
                  <a:srgbClr val="4AACC5"/>
                </a:solidFill>
              </a:rPr>
              <a:t> </a:t>
            </a:r>
            <a:r>
              <a:rPr spc="-146" dirty="0"/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2329433" y="3028950"/>
            <a:ext cx="471488" cy="265748"/>
          </a:xfrm>
          <a:custGeom>
            <a:avLst/>
            <a:gdLst/>
            <a:ahLst/>
            <a:cxnLst/>
            <a:rect l="l" t="t" r="r" b="b"/>
            <a:pathLst>
              <a:path w="628650" h="354329">
                <a:moveTo>
                  <a:pt x="558521" y="31570"/>
                </a:moveTo>
                <a:lnTo>
                  <a:pt x="0" y="342773"/>
                </a:lnTo>
                <a:lnTo>
                  <a:pt x="6096" y="353822"/>
                </a:lnTo>
                <a:lnTo>
                  <a:pt x="564693" y="42646"/>
                </a:lnTo>
                <a:lnTo>
                  <a:pt x="558521" y="31570"/>
                </a:lnTo>
                <a:close/>
              </a:path>
              <a:path w="628650" h="354329">
                <a:moveTo>
                  <a:pt x="610811" y="25400"/>
                </a:moveTo>
                <a:lnTo>
                  <a:pt x="569594" y="25400"/>
                </a:lnTo>
                <a:lnTo>
                  <a:pt x="575818" y="36449"/>
                </a:lnTo>
                <a:lnTo>
                  <a:pt x="564693" y="42646"/>
                </a:lnTo>
                <a:lnTo>
                  <a:pt x="580136" y="70357"/>
                </a:lnTo>
                <a:lnTo>
                  <a:pt x="610811" y="25400"/>
                </a:lnTo>
                <a:close/>
              </a:path>
              <a:path w="628650" h="354329">
                <a:moveTo>
                  <a:pt x="569594" y="25400"/>
                </a:moveTo>
                <a:lnTo>
                  <a:pt x="558521" y="31570"/>
                </a:lnTo>
                <a:lnTo>
                  <a:pt x="564693" y="42646"/>
                </a:lnTo>
                <a:lnTo>
                  <a:pt x="575818" y="36449"/>
                </a:lnTo>
                <a:lnTo>
                  <a:pt x="569594" y="25400"/>
                </a:lnTo>
                <a:close/>
              </a:path>
              <a:path w="628650" h="354329">
                <a:moveTo>
                  <a:pt x="628142" y="0"/>
                </a:moveTo>
                <a:lnTo>
                  <a:pt x="543051" y="3810"/>
                </a:lnTo>
                <a:lnTo>
                  <a:pt x="558521" y="31570"/>
                </a:lnTo>
                <a:lnTo>
                  <a:pt x="569594" y="25400"/>
                </a:lnTo>
                <a:lnTo>
                  <a:pt x="610811" y="25400"/>
                </a:lnTo>
                <a:lnTo>
                  <a:pt x="62814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552346" y="2648674"/>
            <a:ext cx="2777966" cy="109533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76275">
              <a:lnSpc>
                <a:spcPts val="2186"/>
              </a:lnSpc>
              <a:spcBef>
                <a:spcPts val="71"/>
              </a:spcBef>
            </a:pPr>
            <a:r>
              <a:rPr sz="2100" spc="41" dirty="0">
                <a:latin typeface="STIXGeneral"/>
                <a:cs typeface="STIXGeneral"/>
              </a:rPr>
              <a:t>max</a:t>
            </a:r>
            <a:r>
              <a:rPr sz="2100" spc="-165" dirty="0">
                <a:latin typeface="STIXGeneral"/>
                <a:cs typeface="STIXGeneral"/>
              </a:rPr>
              <a:t> </a:t>
            </a:r>
            <a:r>
              <a:rPr sz="2100" spc="116" dirty="0">
                <a:latin typeface="STIXGeneral"/>
                <a:cs typeface="STIXGeneral"/>
              </a:rPr>
              <a:t>𝑐</a:t>
            </a:r>
            <a:r>
              <a:rPr sz="2306" spc="174" baseline="27100" dirty="0">
                <a:latin typeface="STIXGeneral"/>
                <a:cs typeface="STIXGeneral"/>
              </a:rPr>
              <a:t>𝑇</a:t>
            </a:r>
            <a:r>
              <a:rPr sz="2100" spc="116" dirty="0">
                <a:solidFill>
                  <a:srgbClr val="4AACC5"/>
                </a:solidFill>
                <a:latin typeface="STIXGeneral"/>
                <a:cs typeface="STIXGeneral"/>
              </a:rPr>
              <a:t>𝑧</a:t>
            </a:r>
            <a:r>
              <a:rPr sz="2100" spc="11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sz="2100" spc="-83" dirty="0">
                <a:latin typeface="Arial"/>
                <a:cs typeface="Arial"/>
              </a:rPr>
              <a:t>subject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to</a:t>
            </a:r>
            <a:endParaRPr sz="2100">
              <a:latin typeface="Arial"/>
              <a:cs typeface="Arial"/>
            </a:endParaRPr>
          </a:p>
          <a:p>
            <a:pPr marL="862965">
              <a:lnSpc>
                <a:spcPts val="1511"/>
              </a:lnSpc>
            </a:pPr>
            <a:r>
              <a:rPr sz="1538" dirty="0">
                <a:latin typeface="STIXGeneral"/>
                <a:cs typeface="STIXGeneral"/>
              </a:rPr>
              <a:t>𝑧</a:t>
            </a:r>
            <a:endParaRPr sz="1538">
              <a:latin typeface="STIXGeneral"/>
              <a:cs typeface="STIXGeneral"/>
            </a:endParaRPr>
          </a:p>
          <a:p>
            <a:pPr>
              <a:spcBef>
                <a:spcPts val="38"/>
              </a:spcBef>
            </a:pPr>
            <a:endParaRPr sz="1275">
              <a:latin typeface="STIXGeneral"/>
              <a:cs typeface="STIXGeneral"/>
            </a:endParaRPr>
          </a:p>
          <a:p>
            <a:pPr marL="19050"/>
            <a:r>
              <a:rPr sz="1350" spc="-71" dirty="0">
                <a:latin typeface="Arial"/>
                <a:cs typeface="Arial"/>
              </a:rPr>
              <a:t>c: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matrix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(or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vector)</a:t>
            </a:r>
            <a:endParaRPr sz="1350">
              <a:latin typeface="Arial"/>
              <a:cs typeface="Arial"/>
            </a:endParaRPr>
          </a:p>
          <a:p>
            <a:pPr marL="19050"/>
            <a:r>
              <a:rPr sz="1350" dirty="0">
                <a:latin typeface="Arial"/>
                <a:cs typeface="Arial"/>
              </a:rPr>
              <a:t>of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learned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parameters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3203" y="1671161"/>
            <a:ext cx="65151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83" dirty="0">
                <a:latin typeface="Arial"/>
                <a:cs typeface="Arial"/>
              </a:rPr>
              <a:t>Variables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assign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1820" y="2204847"/>
            <a:ext cx="57150" cy="459581"/>
          </a:xfrm>
          <a:custGeom>
            <a:avLst/>
            <a:gdLst/>
            <a:ahLst/>
            <a:cxnLst/>
            <a:rect l="l" t="t" r="r" b="b"/>
            <a:pathLst>
              <a:path w="76200" h="612775">
                <a:moveTo>
                  <a:pt x="31750" y="536193"/>
                </a:moveTo>
                <a:lnTo>
                  <a:pt x="0" y="536193"/>
                </a:lnTo>
                <a:lnTo>
                  <a:pt x="38100" y="612393"/>
                </a:lnTo>
                <a:lnTo>
                  <a:pt x="69850" y="548893"/>
                </a:lnTo>
                <a:lnTo>
                  <a:pt x="31750" y="548893"/>
                </a:lnTo>
                <a:lnTo>
                  <a:pt x="31750" y="536193"/>
                </a:lnTo>
                <a:close/>
              </a:path>
              <a:path w="76200" h="612775">
                <a:moveTo>
                  <a:pt x="44450" y="0"/>
                </a:moveTo>
                <a:lnTo>
                  <a:pt x="31750" y="0"/>
                </a:lnTo>
                <a:lnTo>
                  <a:pt x="31750" y="548893"/>
                </a:lnTo>
                <a:lnTo>
                  <a:pt x="44450" y="548893"/>
                </a:lnTo>
                <a:lnTo>
                  <a:pt x="44450" y="0"/>
                </a:lnTo>
                <a:close/>
              </a:path>
              <a:path w="76200" h="612775">
                <a:moveTo>
                  <a:pt x="76200" y="536193"/>
                </a:moveTo>
                <a:lnTo>
                  <a:pt x="44450" y="536193"/>
                </a:lnTo>
                <a:lnTo>
                  <a:pt x="44450" y="548893"/>
                </a:lnTo>
                <a:lnTo>
                  <a:pt x="69850" y="548893"/>
                </a:lnTo>
                <a:lnTo>
                  <a:pt x="76200" y="536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4770882" y="2441066"/>
            <a:ext cx="2687955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0" indent="-257651">
              <a:spcBef>
                <a:spcPts val="71"/>
              </a:spcBef>
              <a:buAutoNum type="arabicPeriod"/>
              <a:tabLst>
                <a:tab pos="286226" algn="l"/>
              </a:tabLst>
            </a:pPr>
            <a:r>
              <a:rPr sz="2100" spc="-60" dirty="0">
                <a:solidFill>
                  <a:srgbClr val="4AACC5"/>
                </a:solidFill>
                <a:latin typeface="Arial"/>
                <a:cs typeface="Arial"/>
              </a:rPr>
              <a:t>linear</a:t>
            </a:r>
            <a:r>
              <a:rPr sz="2100" spc="-86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spc="-79" dirty="0">
                <a:solidFill>
                  <a:srgbClr val="4AACC5"/>
                </a:solidFill>
                <a:latin typeface="Arial"/>
                <a:cs typeface="Arial"/>
              </a:rPr>
              <a:t>constraints</a:t>
            </a:r>
            <a:r>
              <a:rPr sz="2100" spc="-68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4AACC5"/>
                </a:solidFill>
                <a:latin typeface="Arial"/>
                <a:cs typeface="Arial"/>
              </a:rPr>
              <a:t>on</a:t>
            </a:r>
            <a:r>
              <a:rPr sz="2100" spc="-79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i="1" spc="-270" dirty="0">
                <a:solidFill>
                  <a:srgbClr val="4AACC5"/>
                </a:solidFill>
                <a:latin typeface="Arial"/>
                <a:cs typeface="Arial"/>
              </a:rPr>
              <a:t>z</a:t>
            </a:r>
            <a:endParaRPr sz="2100">
              <a:latin typeface="Arial"/>
              <a:cs typeface="Arial"/>
            </a:endParaRPr>
          </a:p>
          <a:p>
            <a:pPr marL="285750" indent="-257651">
              <a:spcBef>
                <a:spcPts val="8"/>
              </a:spcBef>
              <a:buAutoNum type="arabicPeriod"/>
              <a:tabLst>
                <a:tab pos="286226" algn="l"/>
              </a:tabLst>
            </a:pPr>
            <a:r>
              <a:rPr sz="2100" spc="-206" dirty="0">
                <a:solidFill>
                  <a:srgbClr val="F79546"/>
                </a:solidFill>
                <a:latin typeface="Arial"/>
                <a:cs typeface="Arial"/>
              </a:rPr>
              <a:t>Each</a:t>
            </a:r>
            <a:r>
              <a:rPr sz="2100" spc="-105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79546"/>
                </a:solidFill>
                <a:latin typeface="STIXGeneral"/>
                <a:cs typeface="STIXGeneral"/>
              </a:rPr>
              <a:t>𝑧</a:t>
            </a:r>
            <a:r>
              <a:rPr sz="2306" baseline="-16260" dirty="0">
                <a:solidFill>
                  <a:srgbClr val="F79546"/>
                </a:solidFill>
                <a:latin typeface="STIXGeneral"/>
                <a:cs typeface="STIXGeneral"/>
              </a:rPr>
              <a:t>𝑘</a:t>
            </a:r>
            <a:r>
              <a:rPr sz="2306" spc="354" baseline="-16260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sz="2100" spc="-113" dirty="0">
                <a:solidFill>
                  <a:srgbClr val="F79546"/>
                </a:solidFill>
                <a:latin typeface="Arial"/>
                <a:cs typeface="Arial"/>
              </a:rPr>
              <a:t>is</a:t>
            </a:r>
            <a:r>
              <a:rPr sz="2100" spc="-109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F79546"/>
                </a:solidFill>
                <a:latin typeface="Arial"/>
                <a:cs typeface="Arial"/>
              </a:rPr>
              <a:t>an</a:t>
            </a:r>
            <a:r>
              <a:rPr sz="2100" spc="-101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100" spc="-8" dirty="0">
                <a:solidFill>
                  <a:srgbClr val="F79546"/>
                </a:solidFill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6465" y="1310975"/>
            <a:ext cx="2122646" cy="661559"/>
          </a:xfrm>
          <a:prstGeom prst="rect">
            <a:avLst/>
          </a:prstGeom>
        </p:spPr>
        <p:txBody>
          <a:bodyPr vert="horz" wrap="square" lIns="0" tIns="78581" rIns="0" bIns="0" rtlCol="0">
            <a:spAutoFit/>
          </a:bodyPr>
          <a:lstStyle/>
          <a:p>
            <a:pPr marL="28575">
              <a:spcBef>
                <a:spcPts val="619"/>
              </a:spcBef>
            </a:pPr>
            <a:r>
              <a:rPr sz="2100" spc="-8" dirty="0">
                <a:latin typeface="STIXGeneral"/>
                <a:cs typeface="STIXGeneral"/>
              </a:rPr>
              <a:t>𝐴𝑧</a:t>
            </a:r>
            <a:r>
              <a:rPr sz="2100" spc="-19" dirty="0">
                <a:latin typeface="STIXGeneral"/>
                <a:cs typeface="STIXGeneral"/>
              </a:rPr>
              <a:t> </a:t>
            </a:r>
            <a:r>
              <a:rPr sz="2100" spc="127" dirty="0">
                <a:latin typeface="STIXGeneral"/>
                <a:cs typeface="STIXGeneral"/>
              </a:rPr>
              <a:t>≤</a:t>
            </a:r>
            <a:r>
              <a:rPr sz="2100" spc="-38" dirty="0">
                <a:latin typeface="STIXGeneral"/>
                <a:cs typeface="STIXGeneral"/>
              </a:rPr>
              <a:t> 𝐵</a:t>
            </a:r>
            <a:endParaRPr sz="2100">
              <a:latin typeface="STIXGeneral"/>
              <a:cs typeface="STIXGeneral"/>
            </a:endParaRPr>
          </a:p>
          <a:p>
            <a:pPr marL="119539">
              <a:spcBef>
                <a:spcPts val="353"/>
              </a:spcBef>
            </a:pPr>
            <a:r>
              <a:rPr sz="1350" spc="41" dirty="0">
                <a:latin typeface="STIXGeneral"/>
                <a:cs typeface="STIXGeneral"/>
              </a:rPr>
              <a:t>𝑎</a:t>
            </a:r>
            <a:r>
              <a:rPr sz="1463" spc="62" baseline="-14957" dirty="0">
                <a:latin typeface="STIXGeneral"/>
                <a:cs typeface="STIXGeneral"/>
              </a:rPr>
              <a:t>1</a:t>
            </a:r>
            <a:r>
              <a:rPr sz="1350" spc="41" dirty="0">
                <a:latin typeface="STIXGeneral"/>
                <a:cs typeface="STIXGeneral"/>
              </a:rPr>
              <a:t>𝑧</a:t>
            </a:r>
            <a:r>
              <a:rPr sz="1463" spc="62" baseline="-14957" dirty="0">
                <a:latin typeface="STIXGeneral"/>
                <a:cs typeface="STIXGeneral"/>
              </a:rPr>
              <a:t>1</a:t>
            </a:r>
            <a:r>
              <a:rPr sz="1463" spc="101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53" dirty="0">
                <a:latin typeface="STIXGeneral"/>
                <a:cs typeface="STIXGeneral"/>
              </a:rPr>
              <a:t> </a:t>
            </a:r>
            <a:r>
              <a:rPr sz="1350" spc="56" dirty="0">
                <a:latin typeface="STIXGeneral"/>
                <a:cs typeface="STIXGeneral"/>
              </a:rPr>
              <a:t>𝑎</a:t>
            </a:r>
            <a:r>
              <a:rPr sz="1463" spc="84" baseline="-14957" dirty="0">
                <a:latin typeface="STIXGeneral"/>
                <a:cs typeface="STIXGeneral"/>
              </a:rPr>
              <a:t>2</a:t>
            </a:r>
            <a:r>
              <a:rPr sz="1350" spc="56" dirty="0">
                <a:latin typeface="STIXGeneral"/>
                <a:cs typeface="STIXGeneral"/>
              </a:rPr>
              <a:t>𝑧</a:t>
            </a:r>
            <a:r>
              <a:rPr sz="1463" spc="84" baseline="-14957" dirty="0">
                <a:latin typeface="STIXGeneral"/>
                <a:cs typeface="STIXGeneral"/>
              </a:rPr>
              <a:t>2</a:t>
            </a:r>
            <a:r>
              <a:rPr sz="1463" spc="124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53" dirty="0">
                <a:latin typeface="STIXGeneral"/>
                <a:cs typeface="STIXGeneral"/>
              </a:rPr>
              <a:t> </a:t>
            </a:r>
            <a:r>
              <a:rPr sz="1350" spc="-105" dirty="0">
                <a:latin typeface="STIXGeneral"/>
                <a:cs typeface="STIXGeneral"/>
              </a:rPr>
              <a:t>⋯</a:t>
            </a:r>
            <a:r>
              <a:rPr sz="1350" spc="-120" dirty="0">
                <a:latin typeface="STIXGeneral"/>
                <a:cs typeface="STIXGeneral"/>
              </a:rPr>
              <a:t> </a:t>
            </a:r>
            <a:r>
              <a:rPr sz="1350" dirty="0">
                <a:latin typeface="STIXGeneral"/>
                <a:cs typeface="STIXGeneral"/>
              </a:rPr>
              <a:t>𝑎</a:t>
            </a:r>
            <a:r>
              <a:rPr sz="1463" baseline="-14957" dirty="0">
                <a:latin typeface="STIXGeneral"/>
                <a:cs typeface="STIXGeneral"/>
              </a:rPr>
              <a:t>𝑀</a:t>
            </a:r>
            <a:r>
              <a:rPr sz="1350" dirty="0">
                <a:latin typeface="STIXGeneral"/>
                <a:cs typeface="STIXGeneral"/>
              </a:rPr>
              <a:t>𝑧</a:t>
            </a:r>
            <a:r>
              <a:rPr sz="1463" baseline="-14957" dirty="0">
                <a:latin typeface="STIXGeneral"/>
                <a:cs typeface="STIXGeneral"/>
              </a:rPr>
              <a:t>𝑀</a:t>
            </a:r>
            <a:r>
              <a:rPr sz="1463" spc="259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≤</a:t>
            </a:r>
            <a:r>
              <a:rPr sz="1350" spc="15" dirty="0">
                <a:latin typeface="STIXGeneral"/>
                <a:cs typeface="STIXGeneral"/>
              </a:rPr>
              <a:t> </a:t>
            </a:r>
            <a:r>
              <a:rPr sz="1350" spc="41" dirty="0">
                <a:latin typeface="STIXGeneral"/>
                <a:cs typeface="STIXGeneral"/>
              </a:rPr>
              <a:t>𝑏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15578" y="1702499"/>
            <a:ext cx="581501" cy="948690"/>
          </a:xfrm>
          <a:custGeom>
            <a:avLst/>
            <a:gdLst/>
            <a:ahLst/>
            <a:cxnLst/>
            <a:rect l="l" t="t" r="r" b="b"/>
            <a:pathLst>
              <a:path w="775335" h="1264920">
                <a:moveTo>
                  <a:pt x="218295" y="25431"/>
                </a:moveTo>
                <a:lnTo>
                  <a:pt x="165984" y="43052"/>
                </a:lnTo>
                <a:lnTo>
                  <a:pt x="124074" y="73025"/>
                </a:lnTo>
                <a:lnTo>
                  <a:pt x="85847" y="106299"/>
                </a:lnTo>
                <a:lnTo>
                  <a:pt x="52827" y="144017"/>
                </a:lnTo>
                <a:lnTo>
                  <a:pt x="26538" y="187325"/>
                </a:lnTo>
                <a:lnTo>
                  <a:pt x="12314" y="223647"/>
                </a:lnTo>
                <a:lnTo>
                  <a:pt x="3170" y="264032"/>
                </a:lnTo>
                <a:lnTo>
                  <a:pt x="0" y="308228"/>
                </a:lnTo>
                <a:lnTo>
                  <a:pt x="122" y="324738"/>
                </a:lnTo>
                <a:lnTo>
                  <a:pt x="3551" y="377951"/>
                </a:lnTo>
                <a:lnTo>
                  <a:pt x="8377" y="416687"/>
                </a:lnTo>
                <a:lnTo>
                  <a:pt x="19172" y="478916"/>
                </a:lnTo>
                <a:lnTo>
                  <a:pt x="28697" y="522097"/>
                </a:lnTo>
                <a:lnTo>
                  <a:pt x="39873" y="566419"/>
                </a:lnTo>
                <a:lnTo>
                  <a:pt x="52573" y="611251"/>
                </a:lnTo>
                <a:lnTo>
                  <a:pt x="67051" y="656081"/>
                </a:lnTo>
                <a:lnTo>
                  <a:pt x="83053" y="700531"/>
                </a:lnTo>
                <a:lnTo>
                  <a:pt x="100325" y="744347"/>
                </a:lnTo>
                <a:lnTo>
                  <a:pt x="119121" y="786384"/>
                </a:lnTo>
                <a:lnTo>
                  <a:pt x="139187" y="826897"/>
                </a:lnTo>
                <a:lnTo>
                  <a:pt x="160523" y="865377"/>
                </a:lnTo>
                <a:lnTo>
                  <a:pt x="183002" y="901064"/>
                </a:lnTo>
                <a:lnTo>
                  <a:pt x="206878" y="933703"/>
                </a:lnTo>
                <a:lnTo>
                  <a:pt x="232024" y="963422"/>
                </a:lnTo>
                <a:lnTo>
                  <a:pt x="259202" y="991362"/>
                </a:lnTo>
                <a:lnTo>
                  <a:pt x="288158" y="1017651"/>
                </a:lnTo>
                <a:lnTo>
                  <a:pt x="318765" y="1042542"/>
                </a:lnTo>
                <a:lnTo>
                  <a:pt x="350769" y="1065911"/>
                </a:lnTo>
                <a:lnTo>
                  <a:pt x="384297" y="1088136"/>
                </a:lnTo>
                <a:lnTo>
                  <a:pt x="418968" y="1109090"/>
                </a:lnTo>
                <a:lnTo>
                  <a:pt x="454782" y="1128902"/>
                </a:lnTo>
                <a:lnTo>
                  <a:pt x="491485" y="1147952"/>
                </a:lnTo>
                <a:lnTo>
                  <a:pt x="529077" y="1166240"/>
                </a:lnTo>
                <a:lnTo>
                  <a:pt x="567431" y="1183639"/>
                </a:lnTo>
                <a:lnTo>
                  <a:pt x="606420" y="1200530"/>
                </a:lnTo>
                <a:lnTo>
                  <a:pt x="685541" y="1233042"/>
                </a:lnTo>
                <a:lnTo>
                  <a:pt x="765424" y="1264539"/>
                </a:lnTo>
                <a:lnTo>
                  <a:pt x="774822" y="1240916"/>
                </a:lnTo>
                <a:lnTo>
                  <a:pt x="694812" y="1209421"/>
                </a:lnTo>
                <a:lnTo>
                  <a:pt x="616072" y="1177036"/>
                </a:lnTo>
                <a:lnTo>
                  <a:pt x="577591" y="1160272"/>
                </a:lnTo>
                <a:lnTo>
                  <a:pt x="539618" y="1143000"/>
                </a:lnTo>
                <a:lnTo>
                  <a:pt x="502534" y="1125092"/>
                </a:lnTo>
                <a:lnTo>
                  <a:pt x="466339" y="1106424"/>
                </a:lnTo>
                <a:lnTo>
                  <a:pt x="431287" y="1086865"/>
                </a:lnTo>
                <a:lnTo>
                  <a:pt x="397378" y="1066418"/>
                </a:lnTo>
                <a:lnTo>
                  <a:pt x="364739" y="1044828"/>
                </a:lnTo>
                <a:lnTo>
                  <a:pt x="333751" y="1022096"/>
                </a:lnTo>
                <a:lnTo>
                  <a:pt x="304160" y="997965"/>
                </a:lnTo>
                <a:lnTo>
                  <a:pt x="250312" y="945768"/>
                </a:lnTo>
                <a:lnTo>
                  <a:pt x="214879" y="902335"/>
                </a:lnTo>
                <a:lnTo>
                  <a:pt x="192908" y="869696"/>
                </a:lnTo>
                <a:lnTo>
                  <a:pt x="171572" y="833881"/>
                </a:lnTo>
                <a:lnTo>
                  <a:pt x="151506" y="795401"/>
                </a:lnTo>
                <a:lnTo>
                  <a:pt x="123566" y="733932"/>
                </a:lnTo>
                <a:lnTo>
                  <a:pt x="106548" y="691261"/>
                </a:lnTo>
                <a:lnTo>
                  <a:pt x="90927" y="647446"/>
                </a:lnTo>
                <a:lnTo>
                  <a:pt x="76830" y="603376"/>
                </a:lnTo>
                <a:lnTo>
                  <a:pt x="64257" y="559435"/>
                </a:lnTo>
                <a:lnTo>
                  <a:pt x="53335" y="515874"/>
                </a:lnTo>
                <a:lnTo>
                  <a:pt x="43937" y="473455"/>
                </a:lnTo>
                <a:lnTo>
                  <a:pt x="36571" y="432562"/>
                </a:lnTo>
                <a:lnTo>
                  <a:pt x="30856" y="393700"/>
                </a:lnTo>
                <a:lnTo>
                  <a:pt x="26157" y="340105"/>
                </a:lnTo>
                <a:lnTo>
                  <a:pt x="25395" y="308228"/>
                </a:lnTo>
                <a:lnTo>
                  <a:pt x="25903" y="293877"/>
                </a:lnTo>
                <a:lnTo>
                  <a:pt x="30729" y="254507"/>
                </a:lnTo>
                <a:lnTo>
                  <a:pt x="49906" y="197230"/>
                </a:lnTo>
                <a:lnTo>
                  <a:pt x="73909" y="158241"/>
                </a:lnTo>
                <a:lnTo>
                  <a:pt x="104389" y="123698"/>
                </a:lnTo>
                <a:lnTo>
                  <a:pt x="140203" y="92582"/>
                </a:lnTo>
                <a:lnTo>
                  <a:pt x="180335" y="64007"/>
                </a:lnTo>
                <a:lnTo>
                  <a:pt x="205612" y="47935"/>
                </a:lnTo>
                <a:lnTo>
                  <a:pt x="218295" y="25431"/>
                </a:lnTo>
                <a:close/>
              </a:path>
              <a:path w="775335" h="1264920">
                <a:moveTo>
                  <a:pt x="260865" y="1777"/>
                </a:moveTo>
                <a:lnTo>
                  <a:pt x="233675" y="1777"/>
                </a:lnTo>
                <a:lnTo>
                  <a:pt x="246502" y="23622"/>
                </a:lnTo>
                <a:lnTo>
                  <a:pt x="223388" y="37084"/>
                </a:lnTo>
                <a:lnTo>
                  <a:pt x="205612" y="47935"/>
                </a:lnTo>
                <a:lnTo>
                  <a:pt x="182240" y="89407"/>
                </a:lnTo>
                <a:lnTo>
                  <a:pt x="184399" y="97154"/>
                </a:lnTo>
                <a:lnTo>
                  <a:pt x="196591" y="104012"/>
                </a:lnTo>
                <a:lnTo>
                  <a:pt x="204338" y="101853"/>
                </a:lnTo>
                <a:lnTo>
                  <a:pt x="260865" y="1777"/>
                </a:lnTo>
                <a:close/>
              </a:path>
              <a:path w="775335" h="1264920">
                <a:moveTo>
                  <a:pt x="236435" y="6476"/>
                </a:moveTo>
                <a:lnTo>
                  <a:pt x="228976" y="6476"/>
                </a:lnTo>
                <a:lnTo>
                  <a:pt x="240025" y="25400"/>
                </a:lnTo>
                <a:lnTo>
                  <a:pt x="218295" y="25431"/>
                </a:lnTo>
                <a:lnTo>
                  <a:pt x="205612" y="47935"/>
                </a:lnTo>
                <a:lnTo>
                  <a:pt x="223388" y="37084"/>
                </a:lnTo>
                <a:lnTo>
                  <a:pt x="246502" y="23622"/>
                </a:lnTo>
                <a:lnTo>
                  <a:pt x="236435" y="6476"/>
                </a:lnTo>
                <a:close/>
              </a:path>
              <a:path w="775335" h="1264920">
                <a:moveTo>
                  <a:pt x="261869" y="0"/>
                </a:moveTo>
                <a:lnTo>
                  <a:pt x="151887" y="126"/>
                </a:lnTo>
                <a:lnTo>
                  <a:pt x="144775" y="126"/>
                </a:lnTo>
                <a:lnTo>
                  <a:pt x="139187" y="5841"/>
                </a:lnTo>
                <a:lnTo>
                  <a:pt x="139187" y="19812"/>
                </a:lnTo>
                <a:lnTo>
                  <a:pt x="144902" y="25526"/>
                </a:lnTo>
                <a:lnTo>
                  <a:pt x="193777" y="25466"/>
                </a:lnTo>
                <a:lnTo>
                  <a:pt x="210180" y="15493"/>
                </a:lnTo>
                <a:lnTo>
                  <a:pt x="233675" y="1777"/>
                </a:lnTo>
                <a:lnTo>
                  <a:pt x="260865" y="1777"/>
                </a:lnTo>
                <a:lnTo>
                  <a:pt x="261869" y="0"/>
                </a:lnTo>
                <a:close/>
              </a:path>
              <a:path w="775335" h="1264920">
                <a:moveTo>
                  <a:pt x="233675" y="1777"/>
                </a:moveTo>
                <a:lnTo>
                  <a:pt x="210180" y="15493"/>
                </a:lnTo>
                <a:lnTo>
                  <a:pt x="193777" y="25466"/>
                </a:lnTo>
                <a:lnTo>
                  <a:pt x="218295" y="25431"/>
                </a:lnTo>
                <a:lnTo>
                  <a:pt x="228976" y="6476"/>
                </a:lnTo>
                <a:lnTo>
                  <a:pt x="236435" y="6476"/>
                </a:lnTo>
                <a:lnTo>
                  <a:pt x="233675" y="1777"/>
                </a:lnTo>
                <a:close/>
              </a:path>
              <a:path w="775335" h="1264920">
                <a:moveTo>
                  <a:pt x="228976" y="6476"/>
                </a:moveTo>
                <a:lnTo>
                  <a:pt x="218295" y="25431"/>
                </a:lnTo>
                <a:lnTo>
                  <a:pt x="240025" y="25400"/>
                </a:lnTo>
                <a:lnTo>
                  <a:pt x="228976" y="6476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pc="-19" dirty="0"/>
              <a:pPr marL="28575">
                <a:lnSpc>
                  <a:spcPts val="930"/>
                </a:lnSpc>
              </a:pPr>
              <a:t>35</a:t>
            </a:fld>
            <a:endParaRPr spc="-19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9543"/>
            <a:ext cx="617220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49166">
              <a:spcBef>
                <a:spcPts val="79"/>
              </a:spcBef>
            </a:pPr>
            <a:r>
              <a:rPr spc="-113" dirty="0">
                <a:solidFill>
                  <a:srgbClr val="F79546"/>
                </a:solidFill>
              </a:rPr>
              <a:t>Integer</a:t>
            </a:r>
            <a:r>
              <a:rPr spc="-127" dirty="0">
                <a:solidFill>
                  <a:srgbClr val="F79546"/>
                </a:solidFill>
              </a:rPr>
              <a:t> </a:t>
            </a:r>
            <a:r>
              <a:rPr spc="-169" dirty="0">
                <a:solidFill>
                  <a:srgbClr val="4AACC5"/>
                </a:solidFill>
              </a:rPr>
              <a:t>Linear</a:t>
            </a:r>
            <a:r>
              <a:rPr spc="-120" dirty="0">
                <a:solidFill>
                  <a:srgbClr val="4AACC5"/>
                </a:solidFill>
              </a:rPr>
              <a:t> </a:t>
            </a:r>
            <a:r>
              <a:rPr spc="-146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0465" y="2648674"/>
            <a:ext cx="2120265" cy="49465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lnSpc>
                <a:spcPts val="2186"/>
              </a:lnSpc>
              <a:spcBef>
                <a:spcPts val="71"/>
              </a:spcBef>
            </a:pPr>
            <a:r>
              <a:rPr sz="2100" spc="41" dirty="0">
                <a:latin typeface="STIXGeneral"/>
                <a:cs typeface="STIXGeneral"/>
              </a:rPr>
              <a:t>max</a:t>
            </a:r>
            <a:r>
              <a:rPr sz="2100" spc="-165" dirty="0">
                <a:latin typeface="STIXGeneral"/>
                <a:cs typeface="STIXGeneral"/>
              </a:rPr>
              <a:t> </a:t>
            </a:r>
            <a:r>
              <a:rPr sz="2100" spc="116" dirty="0">
                <a:latin typeface="STIXGeneral"/>
                <a:cs typeface="STIXGeneral"/>
              </a:rPr>
              <a:t>𝑐</a:t>
            </a:r>
            <a:r>
              <a:rPr sz="2306" spc="174" baseline="27100" dirty="0">
                <a:latin typeface="STIXGeneral"/>
                <a:cs typeface="STIXGeneral"/>
              </a:rPr>
              <a:t>𝑇</a:t>
            </a:r>
            <a:r>
              <a:rPr sz="2100" spc="116" dirty="0">
                <a:solidFill>
                  <a:srgbClr val="4AACC5"/>
                </a:solidFill>
                <a:latin typeface="STIXGeneral"/>
                <a:cs typeface="STIXGeneral"/>
              </a:rPr>
              <a:t>𝑧</a:t>
            </a:r>
            <a:r>
              <a:rPr sz="2100" spc="11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sz="2100" spc="-83" dirty="0">
                <a:latin typeface="Arial"/>
                <a:cs typeface="Arial"/>
              </a:rPr>
              <a:t>subject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to</a:t>
            </a:r>
            <a:endParaRPr sz="2100">
              <a:latin typeface="Arial"/>
              <a:cs typeface="Arial"/>
            </a:endParaRPr>
          </a:p>
          <a:p>
            <a:pPr marL="214789">
              <a:lnSpc>
                <a:spcPts val="1511"/>
              </a:lnSpc>
            </a:pPr>
            <a:r>
              <a:rPr sz="1538" dirty="0">
                <a:latin typeface="STIXGeneral"/>
                <a:cs typeface="STIXGeneral"/>
              </a:rPr>
              <a:t>𝑧</a:t>
            </a:r>
            <a:endParaRPr sz="1538">
              <a:latin typeface="STIXGeneral"/>
              <a:cs typeface="STIXGener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9433" y="3028950"/>
            <a:ext cx="471488" cy="265748"/>
          </a:xfrm>
          <a:custGeom>
            <a:avLst/>
            <a:gdLst/>
            <a:ahLst/>
            <a:cxnLst/>
            <a:rect l="l" t="t" r="r" b="b"/>
            <a:pathLst>
              <a:path w="628650" h="354329">
                <a:moveTo>
                  <a:pt x="558521" y="31570"/>
                </a:moveTo>
                <a:lnTo>
                  <a:pt x="0" y="342773"/>
                </a:lnTo>
                <a:lnTo>
                  <a:pt x="6096" y="353822"/>
                </a:lnTo>
                <a:lnTo>
                  <a:pt x="564693" y="42646"/>
                </a:lnTo>
                <a:lnTo>
                  <a:pt x="558521" y="31570"/>
                </a:lnTo>
                <a:close/>
              </a:path>
              <a:path w="628650" h="354329">
                <a:moveTo>
                  <a:pt x="610811" y="25400"/>
                </a:moveTo>
                <a:lnTo>
                  <a:pt x="569594" y="25400"/>
                </a:lnTo>
                <a:lnTo>
                  <a:pt x="575818" y="36449"/>
                </a:lnTo>
                <a:lnTo>
                  <a:pt x="564693" y="42646"/>
                </a:lnTo>
                <a:lnTo>
                  <a:pt x="580136" y="70357"/>
                </a:lnTo>
                <a:lnTo>
                  <a:pt x="610811" y="25400"/>
                </a:lnTo>
                <a:close/>
              </a:path>
              <a:path w="628650" h="354329">
                <a:moveTo>
                  <a:pt x="569594" y="25400"/>
                </a:moveTo>
                <a:lnTo>
                  <a:pt x="558521" y="31570"/>
                </a:lnTo>
                <a:lnTo>
                  <a:pt x="564693" y="42646"/>
                </a:lnTo>
                <a:lnTo>
                  <a:pt x="575818" y="36449"/>
                </a:lnTo>
                <a:lnTo>
                  <a:pt x="569594" y="25400"/>
                </a:lnTo>
                <a:close/>
              </a:path>
              <a:path w="628650" h="354329">
                <a:moveTo>
                  <a:pt x="628142" y="0"/>
                </a:moveTo>
                <a:lnTo>
                  <a:pt x="543051" y="3810"/>
                </a:lnTo>
                <a:lnTo>
                  <a:pt x="558521" y="31570"/>
                </a:lnTo>
                <a:lnTo>
                  <a:pt x="569594" y="25400"/>
                </a:lnTo>
                <a:lnTo>
                  <a:pt x="610811" y="25400"/>
                </a:lnTo>
                <a:lnTo>
                  <a:pt x="62814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561872" y="3366668"/>
            <a:ext cx="156924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71" dirty="0">
                <a:latin typeface="Arial"/>
                <a:cs typeface="Arial"/>
              </a:rPr>
              <a:t>c: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matrix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(or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vector)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350" dirty="0">
                <a:latin typeface="Arial"/>
                <a:cs typeface="Arial"/>
              </a:rPr>
              <a:t>of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learned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parameters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3203" y="1671161"/>
            <a:ext cx="65151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83" dirty="0">
                <a:latin typeface="Arial"/>
                <a:cs typeface="Arial"/>
              </a:rPr>
              <a:t>Variables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assign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1820" y="2204847"/>
            <a:ext cx="57150" cy="459581"/>
          </a:xfrm>
          <a:custGeom>
            <a:avLst/>
            <a:gdLst/>
            <a:ahLst/>
            <a:cxnLst/>
            <a:rect l="l" t="t" r="r" b="b"/>
            <a:pathLst>
              <a:path w="76200" h="612775">
                <a:moveTo>
                  <a:pt x="31750" y="536193"/>
                </a:moveTo>
                <a:lnTo>
                  <a:pt x="0" y="536193"/>
                </a:lnTo>
                <a:lnTo>
                  <a:pt x="38100" y="612393"/>
                </a:lnTo>
                <a:lnTo>
                  <a:pt x="69850" y="548893"/>
                </a:lnTo>
                <a:lnTo>
                  <a:pt x="31750" y="548893"/>
                </a:lnTo>
                <a:lnTo>
                  <a:pt x="31750" y="536193"/>
                </a:lnTo>
                <a:close/>
              </a:path>
              <a:path w="76200" h="612775">
                <a:moveTo>
                  <a:pt x="44450" y="0"/>
                </a:moveTo>
                <a:lnTo>
                  <a:pt x="31750" y="0"/>
                </a:lnTo>
                <a:lnTo>
                  <a:pt x="31750" y="548893"/>
                </a:lnTo>
                <a:lnTo>
                  <a:pt x="44450" y="548893"/>
                </a:lnTo>
                <a:lnTo>
                  <a:pt x="44450" y="0"/>
                </a:lnTo>
                <a:close/>
              </a:path>
              <a:path w="76200" h="612775">
                <a:moveTo>
                  <a:pt x="76200" y="536193"/>
                </a:moveTo>
                <a:lnTo>
                  <a:pt x="44450" y="536193"/>
                </a:lnTo>
                <a:lnTo>
                  <a:pt x="44450" y="548893"/>
                </a:lnTo>
                <a:lnTo>
                  <a:pt x="69850" y="548893"/>
                </a:lnTo>
                <a:lnTo>
                  <a:pt x="76200" y="536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4770882" y="2441066"/>
            <a:ext cx="2687955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0" indent="-257651">
              <a:spcBef>
                <a:spcPts val="71"/>
              </a:spcBef>
              <a:buAutoNum type="arabicPeriod"/>
              <a:tabLst>
                <a:tab pos="286226" algn="l"/>
              </a:tabLst>
            </a:pPr>
            <a:r>
              <a:rPr sz="2100" spc="-60" dirty="0">
                <a:solidFill>
                  <a:srgbClr val="4AACC5"/>
                </a:solidFill>
                <a:latin typeface="Arial"/>
                <a:cs typeface="Arial"/>
              </a:rPr>
              <a:t>linear</a:t>
            </a:r>
            <a:r>
              <a:rPr sz="2100" spc="-86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spc="-79" dirty="0">
                <a:solidFill>
                  <a:srgbClr val="4AACC5"/>
                </a:solidFill>
                <a:latin typeface="Arial"/>
                <a:cs typeface="Arial"/>
              </a:rPr>
              <a:t>constraints</a:t>
            </a:r>
            <a:r>
              <a:rPr sz="2100" spc="-68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4AACC5"/>
                </a:solidFill>
                <a:latin typeface="Arial"/>
                <a:cs typeface="Arial"/>
              </a:rPr>
              <a:t>on</a:t>
            </a:r>
            <a:r>
              <a:rPr sz="2100" spc="-79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i="1" spc="-270" dirty="0">
                <a:solidFill>
                  <a:srgbClr val="4AACC5"/>
                </a:solidFill>
                <a:latin typeface="Arial"/>
                <a:cs typeface="Arial"/>
              </a:rPr>
              <a:t>z</a:t>
            </a:r>
            <a:endParaRPr sz="2100">
              <a:latin typeface="Arial"/>
              <a:cs typeface="Arial"/>
            </a:endParaRPr>
          </a:p>
          <a:p>
            <a:pPr marL="285750" indent="-257651">
              <a:spcBef>
                <a:spcPts val="8"/>
              </a:spcBef>
              <a:buAutoNum type="arabicPeriod"/>
              <a:tabLst>
                <a:tab pos="286226" algn="l"/>
              </a:tabLst>
            </a:pPr>
            <a:r>
              <a:rPr sz="2100" spc="-206" dirty="0">
                <a:solidFill>
                  <a:srgbClr val="F79546"/>
                </a:solidFill>
                <a:latin typeface="Arial"/>
                <a:cs typeface="Arial"/>
              </a:rPr>
              <a:t>Each</a:t>
            </a:r>
            <a:r>
              <a:rPr sz="2100" spc="-105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79546"/>
                </a:solidFill>
                <a:latin typeface="STIXGeneral"/>
                <a:cs typeface="STIXGeneral"/>
              </a:rPr>
              <a:t>𝑧</a:t>
            </a:r>
            <a:r>
              <a:rPr sz="2306" baseline="-16260" dirty="0">
                <a:solidFill>
                  <a:srgbClr val="F79546"/>
                </a:solidFill>
                <a:latin typeface="STIXGeneral"/>
                <a:cs typeface="STIXGeneral"/>
              </a:rPr>
              <a:t>𝑘</a:t>
            </a:r>
            <a:r>
              <a:rPr sz="2306" spc="354" baseline="-16260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sz="2100" spc="-113" dirty="0">
                <a:solidFill>
                  <a:srgbClr val="F79546"/>
                </a:solidFill>
                <a:latin typeface="Arial"/>
                <a:cs typeface="Arial"/>
              </a:rPr>
              <a:t>is</a:t>
            </a:r>
            <a:r>
              <a:rPr sz="2100" spc="-109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F79546"/>
                </a:solidFill>
                <a:latin typeface="Arial"/>
                <a:cs typeface="Arial"/>
              </a:rPr>
              <a:t>an</a:t>
            </a:r>
            <a:r>
              <a:rPr sz="2100" spc="-101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100" spc="-8" dirty="0">
                <a:solidFill>
                  <a:srgbClr val="F79546"/>
                </a:solidFill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6465" y="1310975"/>
            <a:ext cx="2122646" cy="661559"/>
          </a:xfrm>
          <a:prstGeom prst="rect">
            <a:avLst/>
          </a:prstGeom>
        </p:spPr>
        <p:txBody>
          <a:bodyPr vert="horz" wrap="square" lIns="0" tIns="78581" rIns="0" bIns="0" rtlCol="0">
            <a:spAutoFit/>
          </a:bodyPr>
          <a:lstStyle/>
          <a:p>
            <a:pPr marL="28575">
              <a:spcBef>
                <a:spcPts val="619"/>
              </a:spcBef>
            </a:pPr>
            <a:r>
              <a:rPr sz="2100" spc="-8" dirty="0">
                <a:latin typeface="STIXGeneral"/>
                <a:cs typeface="STIXGeneral"/>
              </a:rPr>
              <a:t>𝐴𝑧</a:t>
            </a:r>
            <a:r>
              <a:rPr sz="2100" spc="-19" dirty="0">
                <a:latin typeface="STIXGeneral"/>
                <a:cs typeface="STIXGeneral"/>
              </a:rPr>
              <a:t> </a:t>
            </a:r>
            <a:r>
              <a:rPr sz="2100" spc="127" dirty="0">
                <a:latin typeface="STIXGeneral"/>
                <a:cs typeface="STIXGeneral"/>
              </a:rPr>
              <a:t>≤</a:t>
            </a:r>
            <a:r>
              <a:rPr sz="2100" spc="-38" dirty="0">
                <a:latin typeface="STIXGeneral"/>
                <a:cs typeface="STIXGeneral"/>
              </a:rPr>
              <a:t> 𝐵</a:t>
            </a:r>
            <a:endParaRPr sz="2100">
              <a:latin typeface="STIXGeneral"/>
              <a:cs typeface="STIXGeneral"/>
            </a:endParaRPr>
          </a:p>
          <a:p>
            <a:pPr marL="119539">
              <a:spcBef>
                <a:spcPts val="353"/>
              </a:spcBef>
            </a:pPr>
            <a:r>
              <a:rPr sz="1350" spc="41" dirty="0">
                <a:latin typeface="STIXGeneral"/>
                <a:cs typeface="STIXGeneral"/>
              </a:rPr>
              <a:t>𝑎</a:t>
            </a:r>
            <a:r>
              <a:rPr sz="1463" spc="62" baseline="-14957" dirty="0">
                <a:latin typeface="STIXGeneral"/>
                <a:cs typeface="STIXGeneral"/>
              </a:rPr>
              <a:t>1</a:t>
            </a:r>
            <a:r>
              <a:rPr sz="1350" spc="41" dirty="0">
                <a:latin typeface="STIXGeneral"/>
                <a:cs typeface="STIXGeneral"/>
              </a:rPr>
              <a:t>𝑧</a:t>
            </a:r>
            <a:r>
              <a:rPr sz="1463" spc="62" baseline="-14957" dirty="0">
                <a:latin typeface="STIXGeneral"/>
                <a:cs typeface="STIXGeneral"/>
              </a:rPr>
              <a:t>1</a:t>
            </a:r>
            <a:r>
              <a:rPr sz="1463" spc="101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53" dirty="0">
                <a:latin typeface="STIXGeneral"/>
                <a:cs typeface="STIXGeneral"/>
              </a:rPr>
              <a:t> </a:t>
            </a:r>
            <a:r>
              <a:rPr sz="1350" spc="56" dirty="0">
                <a:latin typeface="STIXGeneral"/>
                <a:cs typeface="STIXGeneral"/>
              </a:rPr>
              <a:t>𝑎</a:t>
            </a:r>
            <a:r>
              <a:rPr sz="1463" spc="84" baseline="-14957" dirty="0">
                <a:latin typeface="STIXGeneral"/>
                <a:cs typeface="STIXGeneral"/>
              </a:rPr>
              <a:t>2</a:t>
            </a:r>
            <a:r>
              <a:rPr sz="1350" spc="56" dirty="0">
                <a:latin typeface="STIXGeneral"/>
                <a:cs typeface="STIXGeneral"/>
              </a:rPr>
              <a:t>𝑧</a:t>
            </a:r>
            <a:r>
              <a:rPr sz="1463" spc="84" baseline="-14957" dirty="0">
                <a:latin typeface="STIXGeneral"/>
                <a:cs typeface="STIXGeneral"/>
              </a:rPr>
              <a:t>2</a:t>
            </a:r>
            <a:r>
              <a:rPr sz="1463" spc="124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53" dirty="0">
                <a:latin typeface="STIXGeneral"/>
                <a:cs typeface="STIXGeneral"/>
              </a:rPr>
              <a:t> </a:t>
            </a:r>
            <a:r>
              <a:rPr sz="1350" spc="-105" dirty="0">
                <a:latin typeface="STIXGeneral"/>
                <a:cs typeface="STIXGeneral"/>
              </a:rPr>
              <a:t>⋯</a:t>
            </a:r>
            <a:r>
              <a:rPr sz="1350" spc="-120" dirty="0">
                <a:latin typeface="STIXGeneral"/>
                <a:cs typeface="STIXGeneral"/>
              </a:rPr>
              <a:t> </a:t>
            </a:r>
            <a:r>
              <a:rPr sz="1350" dirty="0">
                <a:latin typeface="STIXGeneral"/>
                <a:cs typeface="STIXGeneral"/>
              </a:rPr>
              <a:t>𝑎</a:t>
            </a:r>
            <a:r>
              <a:rPr sz="1463" baseline="-14957" dirty="0">
                <a:latin typeface="STIXGeneral"/>
                <a:cs typeface="STIXGeneral"/>
              </a:rPr>
              <a:t>𝑀</a:t>
            </a:r>
            <a:r>
              <a:rPr sz="1350" dirty="0">
                <a:latin typeface="STIXGeneral"/>
                <a:cs typeface="STIXGeneral"/>
              </a:rPr>
              <a:t>𝑧</a:t>
            </a:r>
            <a:r>
              <a:rPr sz="1463" baseline="-14957" dirty="0">
                <a:latin typeface="STIXGeneral"/>
                <a:cs typeface="STIXGeneral"/>
              </a:rPr>
              <a:t>𝑀</a:t>
            </a:r>
            <a:r>
              <a:rPr sz="1463" spc="259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≤</a:t>
            </a:r>
            <a:r>
              <a:rPr sz="1350" spc="15" dirty="0">
                <a:latin typeface="STIXGeneral"/>
                <a:cs typeface="STIXGeneral"/>
              </a:rPr>
              <a:t> </a:t>
            </a:r>
            <a:r>
              <a:rPr sz="1350" spc="41" dirty="0">
                <a:latin typeface="STIXGeneral"/>
                <a:cs typeface="STIXGeneral"/>
              </a:rPr>
              <a:t>𝑏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5578" y="1702499"/>
            <a:ext cx="581501" cy="948690"/>
          </a:xfrm>
          <a:custGeom>
            <a:avLst/>
            <a:gdLst/>
            <a:ahLst/>
            <a:cxnLst/>
            <a:rect l="l" t="t" r="r" b="b"/>
            <a:pathLst>
              <a:path w="775335" h="1264920">
                <a:moveTo>
                  <a:pt x="218295" y="25431"/>
                </a:moveTo>
                <a:lnTo>
                  <a:pt x="165984" y="43052"/>
                </a:lnTo>
                <a:lnTo>
                  <a:pt x="124074" y="73025"/>
                </a:lnTo>
                <a:lnTo>
                  <a:pt x="85847" y="106299"/>
                </a:lnTo>
                <a:lnTo>
                  <a:pt x="52827" y="144017"/>
                </a:lnTo>
                <a:lnTo>
                  <a:pt x="26538" y="187325"/>
                </a:lnTo>
                <a:lnTo>
                  <a:pt x="12314" y="223647"/>
                </a:lnTo>
                <a:lnTo>
                  <a:pt x="3170" y="264032"/>
                </a:lnTo>
                <a:lnTo>
                  <a:pt x="0" y="308228"/>
                </a:lnTo>
                <a:lnTo>
                  <a:pt x="122" y="324738"/>
                </a:lnTo>
                <a:lnTo>
                  <a:pt x="3551" y="377951"/>
                </a:lnTo>
                <a:lnTo>
                  <a:pt x="8377" y="416687"/>
                </a:lnTo>
                <a:lnTo>
                  <a:pt x="19172" y="478916"/>
                </a:lnTo>
                <a:lnTo>
                  <a:pt x="28697" y="522097"/>
                </a:lnTo>
                <a:lnTo>
                  <a:pt x="39873" y="566419"/>
                </a:lnTo>
                <a:lnTo>
                  <a:pt x="52573" y="611251"/>
                </a:lnTo>
                <a:lnTo>
                  <a:pt x="67051" y="656081"/>
                </a:lnTo>
                <a:lnTo>
                  <a:pt x="83053" y="700531"/>
                </a:lnTo>
                <a:lnTo>
                  <a:pt x="100325" y="744347"/>
                </a:lnTo>
                <a:lnTo>
                  <a:pt x="119121" y="786384"/>
                </a:lnTo>
                <a:lnTo>
                  <a:pt x="139187" y="826897"/>
                </a:lnTo>
                <a:lnTo>
                  <a:pt x="160523" y="865377"/>
                </a:lnTo>
                <a:lnTo>
                  <a:pt x="183002" y="901064"/>
                </a:lnTo>
                <a:lnTo>
                  <a:pt x="206878" y="933703"/>
                </a:lnTo>
                <a:lnTo>
                  <a:pt x="232024" y="963422"/>
                </a:lnTo>
                <a:lnTo>
                  <a:pt x="259202" y="991362"/>
                </a:lnTo>
                <a:lnTo>
                  <a:pt x="288158" y="1017651"/>
                </a:lnTo>
                <a:lnTo>
                  <a:pt x="318765" y="1042542"/>
                </a:lnTo>
                <a:lnTo>
                  <a:pt x="350769" y="1065911"/>
                </a:lnTo>
                <a:lnTo>
                  <a:pt x="384297" y="1088136"/>
                </a:lnTo>
                <a:lnTo>
                  <a:pt x="418968" y="1109090"/>
                </a:lnTo>
                <a:lnTo>
                  <a:pt x="454782" y="1128902"/>
                </a:lnTo>
                <a:lnTo>
                  <a:pt x="491485" y="1147952"/>
                </a:lnTo>
                <a:lnTo>
                  <a:pt x="529077" y="1166240"/>
                </a:lnTo>
                <a:lnTo>
                  <a:pt x="567431" y="1183639"/>
                </a:lnTo>
                <a:lnTo>
                  <a:pt x="606420" y="1200530"/>
                </a:lnTo>
                <a:lnTo>
                  <a:pt x="685541" y="1233042"/>
                </a:lnTo>
                <a:lnTo>
                  <a:pt x="765424" y="1264539"/>
                </a:lnTo>
                <a:lnTo>
                  <a:pt x="774822" y="1240916"/>
                </a:lnTo>
                <a:lnTo>
                  <a:pt x="694812" y="1209421"/>
                </a:lnTo>
                <a:lnTo>
                  <a:pt x="616072" y="1177036"/>
                </a:lnTo>
                <a:lnTo>
                  <a:pt x="577591" y="1160272"/>
                </a:lnTo>
                <a:lnTo>
                  <a:pt x="539618" y="1143000"/>
                </a:lnTo>
                <a:lnTo>
                  <a:pt x="502534" y="1125092"/>
                </a:lnTo>
                <a:lnTo>
                  <a:pt x="466339" y="1106424"/>
                </a:lnTo>
                <a:lnTo>
                  <a:pt x="431287" y="1086865"/>
                </a:lnTo>
                <a:lnTo>
                  <a:pt x="397378" y="1066418"/>
                </a:lnTo>
                <a:lnTo>
                  <a:pt x="364739" y="1044828"/>
                </a:lnTo>
                <a:lnTo>
                  <a:pt x="333751" y="1022096"/>
                </a:lnTo>
                <a:lnTo>
                  <a:pt x="304160" y="997965"/>
                </a:lnTo>
                <a:lnTo>
                  <a:pt x="250312" y="945768"/>
                </a:lnTo>
                <a:lnTo>
                  <a:pt x="214879" y="902335"/>
                </a:lnTo>
                <a:lnTo>
                  <a:pt x="192908" y="869696"/>
                </a:lnTo>
                <a:lnTo>
                  <a:pt x="171572" y="833881"/>
                </a:lnTo>
                <a:lnTo>
                  <a:pt x="151506" y="795401"/>
                </a:lnTo>
                <a:lnTo>
                  <a:pt x="123566" y="733932"/>
                </a:lnTo>
                <a:lnTo>
                  <a:pt x="106548" y="691261"/>
                </a:lnTo>
                <a:lnTo>
                  <a:pt x="90927" y="647446"/>
                </a:lnTo>
                <a:lnTo>
                  <a:pt x="76830" y="603376"/>
                </a:lnTo>
                <a:lnTo>
                  <a:pt x="64257" y="559435"/>
                </a:lnTo>
                <a:lnTo>
                  <a:pt x="53335" y="515874"/>
                </a:lnTo>
                <a:lnTo>
                  <a:pt x="43937" y="473455"/>
                </a:lnTo>
                <a:lnTo>
                  <a:pt x="36571" y="432562"/>
                </a:lnTo>
                <a:lnTo>
                  <a:pt x="30856" y="393700"/>
                </a:lnTo>
                <a:lnTo>
                  <a:pt x="26157" y="340105"/>
                </a:lnTo>
                <a:lnTo>
                  <a:pt x="25395" y="308228"/>
                </a:lnTo>
                <a:lnTo>
                  <a:pt x="25903" y="293877"/>
                </a:lnTo>
                <a:lnTo>
                  <a:pt x="30729" y="254507"/>
                </a:lnTo>
                <a:lnTo>
                  <a:pt x="49906" y="197230"/>
                </a:lnTo>
                <a:lnTo>
                  <a:pt x="73909" y="158241"/>
                </a:lnTo>
                <a:lnTo>
                  <a:pt x="104389" y="123698"/>
                </a:lnTo>
                <a:lnTo>
                  <a:pt x="140203" y="92582"/>
                </a:lnTo>
                <a:lnTo>
                  <a:pt x="180335" y="64007"/>
                </a:lnTo>
                <a:lnTo>
                  <a:pt x="205612" y="47935"/>
                </a:lnTo>
                <a:lnTo>
                  <a:pt x="218295" y="25431"/>
                </a:lnTo>
                <a:close/>
              </a:path>
              <a:path w="775335" h="1264920">
                <a:moveTo>
                  <a:pt x="260865" y="1777"/>
                </a:moveTo>
                <a:lnTo>
                  <a:pt x="233675" y="1777"/>
                </a:lnTo>
                <a:lnTo>
                  <a:pt x="246502" y="23622"/>
                </a:lnTo>
                <a:lnTo>
                  <a:pt x="223388" y="37084"/>
                </a:lnTo>
                <a:lnTo>
                  <a:pt x="205612" y="47935"/>
                </a:lnTo>
                <a:lnTo>
                  <a:pt x="182240" y="89407"/>
                </a:lnTo>
                <a:lnTo>
                  <a:pt x="184399" y="97154"/>
                </a:lnTo>
                <a:lnTo>
                  <a:pt x="196591" y="104012"/>
                </a:lnTo>
                <a:lnTo>
                  <a:pt x="204338" y="101853"/>
                </a:lnTo>
                <a:lnTo>
                  <a:pt x="260865" y="1777"/>
                </a:lnTo>
                <a:close/>
              </a:path>
              <a:path w="775335" h="1264920">
                <a:moveTo>
                  <a:pt x="236435" y="6476"/>
                </a:moveTo>
                <a:lnTo>
                  <a:pt x="228976" y="6476"/>
                </a:lnTo>
                <a:lnTo>
                  <a:pt x="240025" y="25400"/>
                </a:lnTo>
                <a:lnTo>
                  <a:pt x="218295" y="25431"/>
                </a:lnTo>
                <a:lnTo>
                  <a:pt x="205612" y="47935"/>
                </a:lnTo>
                <a:lnTo>
                  <a:pt x="223388" y="37084"/>
                </a:lnTo>
                <a:lnTo>
                  <a:pt x="246502" y="23622"/>
                </a:lnTo>
                <a:lnTo>
                  <a:pt x="236435" y="6476"/>
                </a:lnTo>
                <a:close/>
              </a:path>
              <a:path w="775335" h="1264920">
                <a:moveTo>
                  <a:pt x="261869" y="0"/>
                </a:moveTo>
                <a:lnTo>
                  <a:pt x="151887" y="126"/>
                </a:lnTo>
                <a:lnTo>
                  <a:pt x="144775" y="126"/>
                </a:lnTo>
                <a:lnTo>
                  <a:pt x="139187" y="5841"/>
                </a:lnTo>
                <a:lnTo>
                  <a:pt x="139187" y="19812"/>
                </a:lnTo>
                <a:lnTo>
                  <a:pt x="144902" y="25526"/>
                </a:lnTo>
                <a:lnTo>
                  <a:pt x="193777" y="25466"/>
                </a:lnTo>
                <a:lnTo>
                  <a:pt x="210180" y="15493"/>
                </a:lnTo>
                <a:lnTo>
                  <a:pt x="233675" y="1777"/>
                </a:lnTo>
                <a:lnTo>
                  <a:pt x="260865" y="1777"/>
                </a:lnTo>
                <a:lnTo>
                  <a:pt x="261869" y="0"/>
                </a:lnTo>
                <a:close/>
              </a:path>
              <a:path w="775335" h="1264920">
                <a:moveTo>
                  <a:pt x="233675" y="1777"/>
                </a:moveTo>
                <a:lnTo>
                  <a:pt x="210180" y="15493"/>
                </a:lnTo>
                <a:lnTo>
                  <a:pt x="193777" y="25466"/>
                </a:lnTo>
                <a:lnTo>
                  <a:pt x="218295" y="25431"/>
                </a:lnTo>
                <a:lnTo>
                  <a:pt x="228976" y="6476"/>
                </a:lnTo>
                <a:lnTo>
                  <a:pt x="236435" y="6476"/>
                </a:lnTo>
                <a:lnTo>
                  <a:pt x="233675" y="1777"/>
                </a:lnTo>
                <a:close/>
              </a:path>
              <a:path w="775335" h="1264920">
                <a:moveTo>
                  <a:pt x="228976" y="6476"/>
                </a:moveTo>
                <a:lnTo>
                  <a:pt x="218295" y="25431"/>
                </a:lnTo>
                <a:lnTo>
                  <a:pt x="240025" y="25400"/>
                </a:lnTo>
                <a:lnTo>
                  <a:pt x="228976" y="6476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658171" y="3543871"/>
            <a:ext cx="3371850" cy="358271"/>
          </a:xfrm>
          <a:prstGeom prst="rect">
            <a:avLst/>
          </a:prstGeom>
          <a:solidFill>
            <a:srgbClr val="000000"/>
          </a:solidFill>
          <a:ln w="25400">
            <a:solidFill>
              <a:srgbClr val="385D89"/>
            </a:solidFill>
          </a:ln>
        </p:spPr>
        <p:txBody>
          <a:bodyPr vert="horz" wrap="square" lIns="0" tIns="80486" rIns="0" bIns="0" rtlCol="0">
            <a:spAutoFit/>
          </a:bodyPr>
          <a:lstStyle/>
          <a:p>
            <a:pPr algn="ctr">
              <a:spcBef>
                <a:spcPts val="633"/>
              </a:spcBef>
            </a:pPr>
            <a:r>
              <a:rPr spc="-191" dirty="0">
                <a:solidFill>
                  <a:srgbClr val="FFFFFF"/>
                </a:solidFill>
                <a:latin typeface="Arial"/>
                <a:cs typeface="Arial"/>
              </a:rPr>
              <a:t>ILP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pc="-7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69" dirty="0">
                <a:solidFill>
                  <a:srgbClr val="FFFFFF"/>
                </a:solidFill>
                <a:latin typeface="Arial"/>
                <a:cs typeface="Arial"/>
              </a:rPr>
              <a:t>NP-</a:t>
            </a:r>
            <a:r>
              <a:rPr spc="-64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8" dirty="0">
                <a:solidFill>
                  <a:srgbClr val="FFFFFF"/>
                </a:solidFill>
                <a:latin typeface="Wingdings"/>
                <a:cs typeface="Wingdings"/>
              </a:rPr>
              <a:t></a:t>
            </a:r>
            <a:endParaRPr>
              <a:latin typeface="Wingdings"/>
              <a:cs typeface="Wingding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pc="-19" dirty="0"/>
              <a:pPr marL="28575">
                <a:lnSpc>
                  <a:spcPts val="930"/>
                </a:lnSpc>
              </a:pPr>
              <a:t>36</a:t>
            </a:fld>
            <a:endParaRPr spc="-19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9543"/>
            <a:ext cx="617220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49166">
              <a:spcBef>
                <a:spcPts val="79"/>
              </a:spcBef>
            </a:pPr>
            <a:r>
              <a:rPr spc="-113" dirty="0">
                <a:solidFill>
                  <a:srgbClr val="F79546"/>
                </a:solidFill>
              </a:rPr>
              <a:t>Integer</a:t>
            </a:r>
            <a:r>
              <a:rPr spc="-127" dirty="0">
                <a:solidFill>
                  <a:srgbClr val="F79546"/>
                </a:solidFill>
              </a:rPr>
              <a:t> </a:t>
            </a:r>
            <a:r>
              <a:rPr spc="-169" dirty="0">
                <a:solidFill>
                  <a:srgbClr val="4AACC5"/>
                </a:solidFill>
              </a:rPr>
              <a:t>Linear</a:t>
            </a:r>
            <a:r>
              <a:rPr spc="-120" dirty="0">
                <a:solidFill>
                  <a:srgbClr val="4AACC5"/>
                </a:solidFill>
              </a:rPr>
              <a:t> </a:t>
            </a:r>
            <a:r>
              <a:rPr spc="-146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0465" y="2648674"/>
            <a:ext cx="2120265" cy="49465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lnSpc>
                <a:spcPts val="2186"/>
              </a:lnSpc>
              <a:spcBef>
                <a:spcPts val="71"/>
              </a:spcBef>
            </a:pPr>
            <a:r>
              <a:rPr sz="2100" spc="41" dirty="0">
                <a:latin typeface="STIXGeneral"/>
                <a:cs typeface="STIXGeneral"/>
              </a:rPr>
              <a:t>max</a:t>
            </a:r>
            <a:r>
              <a:rPr sz="2100" spc="-165" dirty="0">
                <a:latin typeface="STIXGeneral"/>
                <a:cs typeface="STIXGeneral"/>
              </a:rPr>
              <a:t> </a:t>
            </a:r>
            <a:r>
              <a:rPr sz="2100" spc="116" dirty="0">
                <a:latin typeface="STIXGeneral"/>
                <a:cs typeface="STIXGeneral"/>
              </a:rPr>
              <a:t>𝑐</a:t>
            </a:r>
            <a:r>
              <a:rPr sz="2306" spc="174" baseline="27100" dirty="0">
                <a:latin typeface="STIXGeneral"/>
                <a:cs typeface="STIXGeneral"/>
              </a:rPr>
              <a:t>𝑇</a:t>
            </a:r>
            <a:r>
              <a:rPr sz="2100" spc="116" dirty="0">
                <a:solidFill>
                  <a:srgbClr val="4AACC5"/>
                </a:solidFill>
                <a:latin typeface="STIXGeneral"/>
                <a:cs typeface="STIXGeneral"/>
              </a:rPr>
              <a:t>𝑧</a:t>
            </a:r>
            <a:r>
              <a:rPr sz="2100" spc="11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sz="2100" spc="-83" dirty="0">
                <a:latin typeface="Arial"/>
                <a:cs typeface="Arial"/>
              </a:rPr>
              <a:t>subject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to</a:t>
            </a:r>
            <a:endParaRPr sz="2100">
              <a:latin typeface="Arial"/>
              <a:cs typeface="Arial"/>
            </a:endParaRPr>
          </a:p>
          <a:p>
            <a:pPr marL="214789">
              <a:lnSpc>
                <a:spcPts val="1511"/>
              </a:lnSpc>
            </a:pPr>
            <a:r>
              <a:rPr sz="1538" dirty="0">
                <a:latin typeface="STIXGeneral"/>
                <a:cs typeface="STIXGeneral"/>
              </a:rPr>
              <a:t>𝑧</a:t>
            </a:r>
            <a:endParaRPr sz="1538">
              <a:latin typeface="STIXGeneral"/>
              <a:cs typeface="STIXGener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9433" y="3028950"/>
            <a:ext cx="471488" cy="265748"/>
          </a:xfrm>
          <a:custGeom>
            <a:avLst/>
            <a:gdLst/>
            <a:ahLst/>
            <a:cxnLst/>
            <a:rect l="l" t="t" r="r" b="b"/>
            <a:pathLst>
              <a:path w="628650" h="354329">
                <a:moveTo>
                  <a:pt x="558521" y="31570"/>
                </a:moveTo>
                <a:lnTo>
                  <a:pt x="0" y="342773"/>
                </a:lnTo>
                <a:lnTo>
                  <a:pt x="6096" y="353822"/>
                </a:lnTo>
                <a:lnTo>
                  <a:pt x="564693" y="42646"/>
                </a:lnTo>
                <a:lnTo>
                  <a:pt x="558521" y="31570"/>
                </a:lnTo>
                <a:close/>
              </a:path>
              <a:path w="628650" h="354329">
                <a:moveTo>
                  <a:pt x="610811" y="25400"/>
                </a:moveTo>
                <a:lnTo>
                  <a:pt x="569594" y="25400"/>
                </a:lnTo>
                <a:lnTo>
                  <a:pt x="575818" y="36449"/>
                </a:lnTo>
                <a:lnTo>
                  <a:pt x="564693" y="42646"/>
                </a:lnTo>
                <a:lnTo>
                  <a:pt x="580136" y="70357"/>
                </a:lnTo>
                <a:lnTo>
                  <a:pt x="610811" y="25400"/>
                </a:lnTo>
                <a:close/>
              </a:path>
              <a:path w="628650" h="354329">
                <a:moveTo>
                  <a:pt x="569594" y="25400"/>
                </a:moveTo>
                <a:lnTo>
                  <a:pt x="558521" y="31570"/>
                </a:lnTo>
                <a:lnTo>
                  <a:pt x="564693" y="42646"/>
                </a:lnTo>
                <a:lnTo>
                  <a:pt x="575818" y="36449"/>
                </a:lnTo>
                <a:lnTo>
                  <a:pt x="569594" y="25400"/>
                </a:lnTo>
                <a:close/>
              </a:path>
              <a:path w="628650" h="354329">
                <a:moveTo>
                  <a:pt x="628142" y="0"/>
                </a:moveTo>
                <a:lnTo>
                  <a:pt x="543051" y="3810"/>
                </a:lnTo>
                <a:lnTo>
                  <a:pt x="558521" y="31570"/>
                </a:lnTo>
                <a:lnTo>
                  <a:pt x="569594" y="25400"/>
                </a:lnTo>
                <a:lnTo>
                  <a:pt x="610811" y="25400"/>
                </a:lnTo>
                <a:lnTo>
                  <a:pt x="62814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561872" y="3366668"/>
            <a:ext cx="156924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71" dirty="0">
                <a:latin typeface="Arial"/>
                <a:cs typeface="Arial"/>
              </a:rPr>
              <a:t>c: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matrix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(or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vector)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350" dirty="0">
                <a:latin typeface="Arial"/>
                <a:cs typeface="Arial"/>
              </a:rPr>
              <a:t>of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learned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parameters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3203" y="1671161"/>
            <a:ext cx="65151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83" dirty="0">
                <a:latin typeface="Arial"/>
                <a:cs typeface="Arial"/>
              </a:rPr>
              <a:t>Variables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assign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1820" y="2204847"/>
            <a:ext cx="57150" cy="459581"/>
          </a:xfrm>
          <a:custGeom>
            <a:avLst/>
            <a:gdLst/>
            <a:ahLst/>
            <a:cxnLst/>
            <a:rect l="l" t="t" r="r" b="b"/>
            <a:pathLst>
              <a:path w="76200" h="612775">
                <a:moveTo>
                  <a:pt x="31750" y="536193"/>
                </a:moveTo>
                <a:lnTo>
                  <a:pt x="0" y="536193"/>
                </a:lnTo>
                <a:lnTo>
                  <a:pt x="38100" y="612393"/>
                </a:lnTo>
                <a:lnTo>
                  <a:pt x="69850" y="548893"/>
                </a:lnTo>
                <a:lnTo>
                  <a:pt x="31750" y="548893"/>
                </a:lnTo>
                <a:lnTo>
                  <a:pt x="31750" y="536193"/>
                </a:lnTo>
                <a:close/>
              </a:path>
              <a:path w="76200" h="612775">
                <a:moveTo>
                  <a:pt x="44450" y="0"/>
                </a:moveTo>
                <a:lnTo>
                  <a:pt x="31750" y="0"/>
                </a:lnTo>
                <a:lnTo>
                  <a:pt x="31750" y="548893"/>
                </a:lnTo>
                <a:lnTo>
                  <a:pt x="44450" y="548893"/>
                </a:lnTo>
                <a:lnTo>
                  <a:pt x="44450" y="0"/>
                </a:lnTo>
                <a:close/>
              </a:path>
              <a:path w="76200" h="612775">
                <a:moveTo>
                  <a:pt x="76200" y="536193"/>
                </a:moveTo>
                <a:lnTo>
                  <a:pt x="44450" y="536193"/>
                </a:lnTo>
                <a:lnTo>
                  <a:pt x="44450" y="548893"/>
                </a:lnTo>
                <a:lnTo>
                  <a:pt x="69850" y="548893"/>
                </a:lnTo>
                <a:lnTo>
                  <a:pt x="76200" y="536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4770882" y="2441066"/>
            <a:ext cx="2687955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0" indent="-257651">
              <a:spcBef>
                <a:spcPts val="71"/>
              </a:spcBef>
              <a:buAutoNum type="arabicPeriod"/>
              <a:tabLst>
                <a:tab pos="286226" algn="l"/>
              </a:tabLst>
            </a:pPr>
            <a:r>
              <a:rPr sz="2100" spc="-60" dirty="0">
                <a:solidFill>
                  <a:srgbClr val="4AACC5"/>
                </a:solidFill>
                <a:latin typeface="Arial"/>
                <a:cs typeface="Arial"/>
              </a:rPr>
              <a:t>linear</a:t>
            </a:r>
            <a:r>
              <a:rPr sz="2100" spc="-86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spc="-79" dirty="0">
                <a:solidFill>
                  <a:srgbClr val="4AACC5"/>
                </a:solidFill>
                <a:latin typeface="Arial"/>
                <a:cs typeface="Arial"/>
              </a:rPr>
              <a:t>constraints</a:t>
            </a:r>
            <a:r>
              <a:rPr sz="2100" spc="-68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4AACC5"/>
                </a:solidFill>
                <a:latin typeface="Arial"/>
                <a:cs typeface="Arial"/>
              </a:rPr>
              <a:t>on</a:t>
            </a:r>
            <a:r>
              <a:rPr sz="2100" spc="-79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i="1" spc="-270" dirty="0">
                <a:solidFill>
                  <a:srgbClr val="4AACC5"/>
                </a:solidFill>
                <a:latin typeface="Arial"/>
                <a:cs typeface="Arial"/>
              </a:rPr>
              <a:t>z</a:t>
            </a:r>
            <a:endParaRPr sz="2100">
              <a:latin typeface="Arial"/>
              <a:cs typeface="Arial"/>
            </a:endParaRPr>
          </a:p>
          <a:p>
            <a:pPr marL="285750" indent="-257651">
              <a:spcBef>
                <a:spcPts val="8"/>
              </a:spcBef>
              <a:buAutoNum type="arabicPeriod"/>
              <a:tabLst>
                <a:tab pos="286226" algn="l"/>
              </a:tabLst>
            </a:pPr>
            <a:r>
              <a:rPr sz="2100" spc="-206" dirty="0">
                <a:solidFill>
                  <a:srgbClr val="F79546"/>
                </a:solidFill>
                <a:latin typeface="Arial"/>
                <a:cs typeface="Arial"/>
              </a:rPr>
              <a:t>Each</a:t>
            </a:r>
            <a:r>
              <a:rPr sz="2100" spc="-105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79546"/>
                </a:solidFill>
                <a:latin typeface="STIXGeneral"/>
                <a:cs typeface="STIXGeneral"/>
              </a:rPr>
              <a:t>𝑧</a:t>
            </a:r>
            <a:r>
              <a:rPr sz="2306" baseline="-16260" dirty="0">
                <a:solidFill>
                  <a:srgbClr val="F79546"/>
                </a:solidFill>
                <a:latin typeface="STIXGeneral"/>
                <a:cs typeface="STIXGeneral"/>
              </a:rPr>
              <a:t>𝑘</a:t>
            </a:r>
            <a:r>
              <a:rPr sz="2306" spc="354" baseline="-16260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sz="2100" spc="-113" dirty="0">
                <a:solidFill>
                  <a:srgbClr val="F79546"/>
                </a:solidFill>
                <a:latin typeface="Arial"/>
                <a:cs typeface="Arial"/>
              </a:rPr>
              <a:t>is</a:t>
            </a:r>
            <a:r>
              <a:rPr sz="2100" spc="-109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F79546"/>
                </a:solidFill>
                <a:latin typeface="Arial"/>
                <a:cs typeface="Arial"/>
              </a:rPr>
              <a:t>an</a:t>
            </a:r>
            <a:r>
              <a:rPr sz="2100" spc="-101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100" spc="-8" dirty="0">
                <a:solidFill>
                  <a:srgbClr val="F79546"/>
                </a:solidFill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6465" y="1310975"/>
            <a:ext cx="2122646" cy="661559"/>
          </a:xfrm>
          <a:prstGeom prst="rect">
            <a:avLst/>
          </a:prstGeom>
        </p:spPr>
        <p:txBody>
          <a:bodyPr vert="horz" wrap="square" lIns="0" tIns="78581" rIns="0" bIns="0" rtlCol="0">
            <a:spAutoFit/>
          </a:bodyPr>
          <a:lstStyle/>
          <a:p>
            <a:pPr marL="28575">
              <a:spcBef>
                <a:spcPts val="619"/>
              </a:spcBef>
            </a:pPr>
            <a:r>
              <a:rPr sz="2100" spc="-8" dirty="0">
                <a:latin typeface="STIXGeneral"/>
                <a:cs typeface="STIXGeneral"/>
              </a:rPr>
              <a:t>𝐴𝑧</a:t>
            </a:r>
            <a:r>
              <a:rPr sz="2100" spc="-19" dirty="0">
                <a:latin typeface="STIXGeneral"/>
                <a:cs typeface="STIXGeneral"/>
              </a:rPr>
              <a:t> </a:t>
            </a:r>
            <a:r>
              <a:rPr sz="2100" spc="127" dirty="0">
                <a:latin typeface="STIXGeneral"/>
                <a:cs typeface="STIXGeneral"/>
              </a:rPr>
              <a:t>≤</a:t>
            </a:r>
            <a:r>
              <a:rPr sz="2100" spc="-38" dirty="0">
                <a:latin typeface="STIXGeneral"/>
                <a:cs typeface="STIXGeneral"/>
              </a:rPr>
              <a:t> 𝐵</a:t>
            </a:r>
            <a:endParaRPr sz="2100">
              <a:latin typeface="STIXGeneral"/>
              <a:cs typeface="STIXGeneral"/>
            </a:endParaRPr>
          </a:p>
          <a:p>
            <a:pPr marL="119539">
              <a:spcBef>
                <a:spcPts val="353"/>
              </a:spcBef>
            </a:pPr>
            <a:r>
              <a:rPr sz="1350" spc="41" dirty="0">
                <a:latin typeface="STIXGeneral"/>
                <a:cs typeface="STIXGeneral"/>
              </a:rPr>
              <a:t>𝑎</a:t>
            </a:r>
            <a:r>
              <a:rPr sz="1463" spc="62" baseline="-14957" dirty="0">
                <a:latin typeface="STIXGeneral"/>
                <a:cs typeface="STIXGeneral"/>
              </a:rPr>
              <a:t>1</a:t>
            </a:r>
            <a:r>
              <a:rPr sz="1350" spc="41" dirty="0">
                <a:latin typeface="STIXGeneral"/>
                <a:cs typeface="STIXGeneral"/>
              </a:rPr>
              <a:t>𝑧</a:t>
            </a:r>
            <a:r>
              <a:rPr sz="1463" spc="62" baseline="-14957" dirty="0">
                <a:latin typeface="STIXGeneral"/>
                <a:cs typeface="STIXGeneral"/>
              </a:rPr>
              <a:t>1</a:t>
            </a:r>
            <a:r>
              <a:rPr sz="1463" spc="101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53" dirty="0">
                <a:latin typeface="STIXGeneral"/>
                <a:cs typeface="STIXGeneral"/>
              </a:rPr>
              <a:t> </a:t>
            </a:r>
            <a:r>
              <a:rPr sz="1350" spc="56" dirty="0">
                <a:latin typeface="STIXGeneral"/>
                <a:cs typeface="STIXGeneral"/>
              </a:rPr>
              <a:t>𝑎</a:t>
            </a:r>
            <a:r>
              <a:rPr sz="1463" spc="84" baseline="-14957" dirty="0">
                <a:latin typeface="STIXGeneral"/>
                <a:cs typeface="STIXGeneral"/>
              </a:rPr>
              <a:t>2</a:t>
            </a:r>
            <a:r>
              <a:rPr sz="1350" spc="56" dirty="0">
                <a:latin typeface="STIXGeneral"/>
                <a:cs typeface="STIXGeneral"/>
              </a:rPr>
              <a:t>𝑧</a:t>
            </a:r>
            <a:r>
              <a:rPr sz="1463" spc="84" baseline="-14957" dirty="0">
                <a:latin typeface="STIXGeneral"/>
                <a:cs typeface="STIXGeneral"/>
              </a:rPr>
              <a:t>2</a:t>
            </a:r>
            <a:r>
              <a:rPr sz="1463" spc="124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53" dirty="0">
                <a:latin typeface="STIXGeneral"/>
                <a:cs typeface="STIXGeneral"/>
              </a:rPr>
              <a:t> </a:t>
            </a:r>
            <a:r>
              <a:rPr sz="1350" spc="-105" dirty="0">
                <a:latin typeface="STIXGeneral"/>
                <a:cs typeface="STIXGeneral"/>
              </a:rPr>
              <a:t>⋯</a:t>
            </a:r>
            <a:r>
              <a:rPr sz="1350" spc="-120" dirty="0">
                <a:latin typeface="STIXGeneral"/>
                <a:cs typeface="STIXGeneral"/>
              </a:rPr>
              <a:t> </a:t>
            </a:r>
            <a:r>
              <a:rPr sz="1350" dirty="0">
                <a:latin typeface="STIXGeneral"/>
                <a:cs typeface="STIXGeneral"/>
              </a:rPr>
              <a:t>𝑎</a:t>
            </a:r>
            <a:r>
              <a:rPr sz="1463" baseline="-14957" dirty="0">
                <a:latin typeface="STIXGeneral"/>
                <a:cs typeface="STIXGeneral"/>
              </a:rPr>
              <a:t>𝑀</a:t>
            </a:r>
            <a:r>
              <a:rPr sz="1350" dirty="0">
                <a:latin typeface="STIXGeneral"/>
                <a:cs typeface="STIXGeneral"/>
              </a:rPr>
              <a:t>𝑧</a:t>
            </a:r>
            <a:r>
              <a:rPr sz="1463" baseline="-14957" dirty="0">
                <a:latin typeface="STIXGeneral"/>
                <a:cs typeface="STIXGeneral"/>
              </a:rPr>
              <a:t>𝑀</a:t>
            </a:r>
            <a:r>
              <a:rPr sz="1463" spc="259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≤</a:t>
            </a:r>
            <a:r>
              <a:rPr sz="1350" spc="15" dirty="0">
                <a:latin typeface="STIXGeneral"/>
                <a:cs typeface="STIXGeneral"/>
              </a:rPr>
              <a:t> </a:t>
            </a:r>
            <a:r>
              <a:rPr sz="1350" spc="41" dirty="0">
                <a:latin typeface="STIXGeneral"/>
                <a:cs typeface="STIXGeneral"/>
              </a:rPr>
              <a:t>𝑏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5578" y="1702499"/>
            <a:ext cx="581501" cy="948690"/>
          </a:xfrm>
          <a:custGeom>
            <a:avLst/>
            <a:gdLst/>
            <a:ahLst/>
            <a:cxnLst/>
            <a:rect l="l" t="t" r="r" b="b"/>
            <a:pathLst>
              <a:path w="775335" h="1264920">
                <a:moveTo>
                  <a:pt x="218295" y="25431"/>
                </a:moveTo>
                <a:lnTo>
                  <a:pt x="165984" y="43052"/>
                </a:lnTo>
                <a:lnTo>
                  <a:pt x="124074" y="73025"/>
                </a:lnTo>
                <a:lnTo>
                  <a:pt x="85847" y="106299"/>
                </a:lnTo>
                <a:lnTo>
                  <a:pt x="52827" y="144017"/>
                </a:lnTo>
                <a:lnTo>
                  <a:pt x="26538" y="187325"/>
                </a:lnTo>
                <a:lnTo>
                  <a:pt x="12314" y="223647"/>
                </a:lnTo>
                <a:lnTo>
                  <a:pt x="3170" y="264032"/>
                </a:lnTo>
                <a:lnTo>
                  <a:pt x="0" y="308228"/>
                </a:lnTo>
                <a:lnTo>
                  <a:pt x="122" y="324738"/>
                </a:lnTo>
                <a:lnTo>
                  <a:pt x="3551" y="377951"/>
                </a:lnTo>
                <a:lnTo>
                  <a:pt x="8377" y="416687"/>
                </a:lnTo>
                <a:lnTo>
                  <a:pt x="19172" y="478916"/>
                </a:lnTo>
                <a:lnTo>
                  <a:pt x="28697" y="522097"/>
                </a:lnTo>
                <a:lnTo>
                  <a:pt x="39873" y="566419"/>
                </a:lnTo>
                <a:lnTo>
                  <a:pt x="52573" y="611251"/>
                </a:lnTo>
                <a:lnTo>
                  <a:pt x="67051" y="656081"/>
                </a:lnTo>
                <a:lnTo>
                  <a:pt x="83053" y="700531"/>
                </a:lnTo>
                <a:lnTo>
                  <a:pt x="100325" y="744347"/>
                </a:lnTo>
                <a:lnTo>
                  <a:pt x="119121" y="786384"/>
                </a:lnTo>
                <a:lnTo>
                  <a:pt x="139187" y="826897"/>
                </a:lnTo>
                <a:lnTo>
                  <a:pt x="160523" y="865377"/>
                </a:lnTo>
                <a:lnTo>
                  <a:pt x="183002" y="901064"/>
                </a:lnTo>
                <a:lnTo>
                  <a:pt x="206878" y="933703"/>
                </a:lnTo>
                <a:lnTo>
                  <a:pt x="232024" y="963422"/>
                </a:lnTo>
                <a:lnTo>
                  <a:pt x="259202" y="991362"/>
                </a:lnTo>
                <a:lnTo>
                  <a:pt x="288158" y="1017651"/>
                </a:lnTo>
                <a:lnTo>
                  <a:pt x="318765" y="1042542"/>
                </a:lnTo>
                <a:lnTo>
                  <a:pt x="350769" y="1065911"/>
                </a:lnTo>
                <a:lnTo>
                  <a:pt x="384297" y="1088136"/>
                </a:lnTo>
                <a:lnTo>
                  <a:pt x="418968" y="1109090"/>
                </a:lnTo>
                <a:lnTo>
                  <a:pt x="454782" y="1128902"/>
                </a:lnTo>
                <a:lnTo>
                  <a:pt x="491485" y="1147952"/>
                </a:lnTo>
                <a:lnTo>
                  <a:pt x="529077" y="1166240"/>
                </a:lnTo>
                <a:lnTo>
                  <a:pt x="567431" y="1183639"/>
                </a:lnTo>
                <a:lnTo>
                  <a:pt x="606420" y="1200530"/>
                </a:lnTo>
                <a:lnTo>
                  <a:pt x="685541" y="1233042"/>
                </a:lnTo>
                <a:lnTo>
                  <a:pt x="765424" y="1264539"/>
                </a:lnTo>
                <a:lnTo>
                  <a:pt x="774822" y="1240916"/>
                </a:lnTo>
                <a:lnTo>
                  <a:pt x="694812" y="1209421"/>
                </a:lnTo>
                <a:lnTo>
                  <a:pt x="616072" y="1177036"/>
                </a:lnTo>
                <a:lnTo>
                  <a:pt x="577591" y="1160272"/>
                </a:lnTo>
                <a:lnTo>
                  <a:pt x="539618" y="1143000"/>
                </a:lnTo>
                <a:lnTo>
                  <a:pt x="502534" y="1125092"/>
                </a:lnTo>
                <a:lnTo>
                  <a:pt x="466339" y="1106424"/>
                </a:lnTo>
                <a:lnTo>
                  <a:pt x="431287" y="1086865"/>
                </a:lnTo>
                <a:lnTo>
                  <a:pt x="397378" y="1066418"/>
                </a:lnTo>
                <a:lnTo>
                  <a:pt x="364739" y="1044828"/>
                </a:lnTo>
                <a:lnTo>
                  <a:pt x="333751" y="1022096"/>
                </a:lnTo>
                <a:lnTo>
                  <a:pt x="304160" y="997965"/>
                </a:lnTo>
                <a:lnTo>
                  <a:pt x="250312" y="945768"/>
                </a:lnTo>
                <a:lnTo>
                  <a:pt x="214879" y="902335"/>
                </a:lnTo>
                <a:lnTo>
                  <a:pt x="192908" y="869696"/>
                </a:lnTo>
                <a:lnTo>
                  <a:pt x="171572" y="833881"/>
                </a:lnTo>
                <a:lnTo>
                  <a:pt x="151506" y="795401"/>
                </a:lnTo>
                <a:lnTo>
                  <a:pt x="123566" y="733932"/>
                </a:lnTo>
                <a:lnTo>
                  <a:pt x="106548" y="691261"/>
                </a:lnTo>
                <a:lnTo>
                  <a:pt x="90927" y="647446"/>
                </a:lnTo>
                <a:lnTo>
                  <a:pt x="76830" y="603376"/>
                </a:lnTo>
                <a:lnTo>
                  <a:pt x="64257" y="559435"/>
                </a:lnTo>
                <a:lnTo>
                  <a:pt x="53335" y="515874"/>
                </a:lnTo>
                <a:lnTo>
                  <a:pt x="43937" y="473455"/>
                </a:lnTo>
                <a:lnTo>
                  <a:pt x="36571" y="432562"/>
                </a:lnTo>
                <a:lnTo>
                  <a:pt x="30856" y="393700"/>
                </a:lnTo>
                <a:lnTo>
                  <a:pt x="26157" y="340105"/>
                </a:lnTo>
                <a:lnTo>
                  <a:pt x="25395" y="308228"/>
                </a:lnTo>
                <a:lnTo>
                  <a:pt x="25903" y="293877"/>
                </a:lnTo>
                <a:lnTo>
                  <a:pt x="30729" y="254507"/>
                </a:lnTo>
                <a:lnTo>
                  <a:pt x="49906" y="197230"/>
                </a:lnTo>
                <a:lnTo>
                  <a:pt x="73909" y="158241"/>
                </a:lnTo>
                <a:lnTo>
                  <a:pt x="104389" y="123698"/>
                </a:lnTo>
                <a:lnTo>
                  <a:pt x="140203" y="92582"/>
                </a:lnTo>
                <a:lnTo>
                  <a:pt x="180335" y="64007"/>
                </a:lnTo>
                <a:lnTo>
                  <a:pt x="205612" y="47935"/>
                </a:lnTo>
                <a:lnTo>
                  <a:pt x="218295" y="25431"/>
                </a:lnTo>
                <a:close/>
              </a:path>
              <a:path w="775335" h="1264920">
                <a:moveTo>
                  <a:pt x="260865" y="1777"/>
                </a:moveTo>
                <a:lnTo>
                  <a:pt x="233675" y="1777"/>
                </a:lnTo>
                <a:lnTo>
                  <a:pt x="246502" y="23622"/>
                </a:lnTo>
                <a:lnTo>
                  <a:pt x="223388" y="37084"/>
                </a:lnTo>
                <a:lnTo>
                  <a:pt x="205612" y="47935"/>
                </a:lnTo>
                <a:lnTo>
                  <a:pt x="182240" y="89407"/>
                </a:lnTo>
                <a:lnTo>
                  <a:pt x="184399" y="97154"/>
                </a:lnTo>
                <a:lnTo>
                  <a:pt x="196591" y="104012"/>
                </a:lnTo>
                <a:lnTo>
                  <a:pt x="204338" y="101853"/>
                </a:lnTo>
                <a:lnTo>
                  <a:pt x="260865" y="1777"/>
                </a:lnTo>
                <a:close/>
              </a:path>
              <a:path w="775335" h="1264920">
                <a:moveTo>
                  <a:pt x="236435" y="6476"/>
                </a:moveTo>
                <a:lnTo>
                  <a:pt x="228976" y="6476"/>
                </a:lnTo>
                <a:lnTo>
                  <a:pt x="240025" y="25400"/>
                </a:lnTo>
                <a:lnTo>
                  <a:pt x="218295" y="25431"/>
                </a:lnTo>
                <a:lnTo>
                  <a:pt x="205612" y="47935"/>
                </a:lnTo>
                <a:lnTo>
                  <a:pt x="223388" y="37084"/>
                </a:lnTo>
                <a:lnTo>
                  <a:pt x="246502" y="23622"/>
                </a:lnTo>
                <a:lnTo>
                  <a:pt x="236435" y="6476"/>
                </a:lnTo>
                <a:close/>
              </a:path>
              <a:path w="775335" h="1264920">
                <a:moveTo>
                  <a:pt x="261869" y="0"/>
                </a:moveTo>
                <a:lnTo>
                  <a:pt x="151887" y="126"/>
                </a:lnTo>
                <a:lnTo>
                  <a:pt x="144775" y="126"/>
                </a:lnTo>
                <a:lnTo>
                  <a:pt x="139187" y="5841"/>
                </a:lnTo>
                <a:lnTo>
                  <a:pt x="139187" y="19812"/>
                </a:lnTo>
                <a:lnTo>
                  <a:pt x="144902" y="25526"/>
                </a:lnTo>
                <a:lnTo>
                  <a:pt x="193777" y="25466"/>
                </a:lnTo>
                <a:lnTo>
                  <a:pt x="210180" y="15493"/>
                </a:lnTo>
                <a:lnTo>
                  <a:pt x="233675" y="1777"/>
                </a:lnTo>
                <a:lnTo>
                  <a:pt x="260865" y="1777"/>
                </a:lnTo>
                <a:lnTo>
                  <a:pt x="261869" y="0"/>
                </a:lnTo>
                <a:close/>
              </a:path>
              <a:path w="775335" h="1264920">
                <a:moveTo>
                  <a:pt x="233675" y="1777"/>
                </a:moveTo>
                <a:lnTo>
                  <a:pt x="210180" y="15493"/>
                </a:lnTo>
                <a:lnTo>
                  <a:pt x="193777" y="25466"/>
                </a:lnTo>
                <a:lnTo>
                  <a:pt x="218295" y="25431"/>
                </a:lnTo>
                <a:lnTo>
                  <a:pt x="228976" y="6476"/>
                </a:lnTo>
                <a:lnTo>
                  <a:pt x="236435" y="6476"/>
                </a:lnTo>
                <a:lnTo>
                  <a:pt x="233675" y="1777"/>
                </a:lnTo>
                <a:close/>
              </a:path>
              <a:path w="775335" h="1264920">
                <a:moveTo>
                  <a:pt x="228976" y="6476"/>
                </a:moveTo>
                <a:lnTo>
                  <a:pt x="218295" y="25431"/>
                </a:lnTo>
                <a:lnTo>
                  <a:pt x="240025" y="25400"/>
                </a:lnTo>
                <a:lnTo>
                  <a:pt x="228976" y="6476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658171" y="3543871"/>
            <a:ext cx="3371850" cy="358271"/>
          </a:xfrm>
          <a:prstGeom prst="rect">
            <a:avLst/>
          </a:prstGeom>
          <a:solidFill>
            <a:srgbClr val="000000"/>
          </a:solidFill>
          <a:ln w="25400">
            <a:solidFill>
              <a:srgbClr val="385D89"/>
            </a:solidFill>
          </a:ln>
        </p:spPr>
        <p:txBody>
          <a:bodyPr vert="horz" wrap="square" lIns="0" tIns="80486" rIns="0" bIns="0" rtlCol="0">
            <a:spAutoFit/>
          </a:bodyPr>
          <a:lstStyle/>
          <a:p>
            <a:pPr algn="ctr">
              <a:spcBef>
                <a:spcPts val="633"/>
              </a:spcBef>
            </a:pPr>
            <a:r>
              <a:rPr spc="-191" dirty="0">
                <a:solidFill>
                  <a:srgbClr val="FFFFFF"/>
                </a:solidFill>
                <a:latin typeface="Arial"/>
                <a:cs typeface="Arial"/>
              </a:rPr>
              <a:t>ILP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pc="-7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69" dirty="0">
                <a:solidFill>
                  <a:srgbClr val="FFFFFF"/>
                </a:solidFill>
                <a:latin typeface="Arial"/>
                <a:cs typeface="Arial"/>
              </a:rPr>
              <a:t>NP-</a:t>
            </a:r>
            <a:r>
              <a:rPr spc="-64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8" dirty="0">
                <a:solidFill>
                  <a:srgbClr val="FFFFFF"/>
                </a:solidFill>
                <a:latin typeface="Wingdings"/>
                <a:cs typeface="Wingdings"/>
              </a:rPr>
              <a:t></a:t>
            </a:r>
            <a:endParaRPr>
              <a:latin typeface="Wingdings"/>
              <a:cs typeface="Wingding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48646" y="4105846"/>
            <a:ext cx="3390900" cy="588645"/>
            <a:chOff x="3340861" y="5474461"/>
            <a:chExt cx="4521200" cy="784860"/>
          </a:xfrm>
        </p:grpSpPr>
        <p:sp>
          <p:nvSpPr>
            <p:cNvPr id="13" name="object 13"/>
            <p:cNvSpPr/>
            <p:nvPr/>
          </p:nvSpPr>
          <p:spPr>
            <a:xfrm>
              <a:off x="3353561" y="5487161"/>
              <a:ext cx="4495800" cy="759460"/>
            </a:xfrm>
            <a:custGeom>
              <a:avLst/>
              <a:gdLst/>
              <a:ahLst/>
              <a:cxnLst/>
              <a:rect l="l" t="t" r="r" b="b"/>
              <a:pathLst>
                <a:path w="4495800" h="759460">
                  <a:moveTo>
                    <a:pt x="4495799" y="0"/>
                  </a:moveTo>
                  <a:lnTo>
                    <a:pt x="0" y="0"/>
                  </a:lnTo>
                  <a:lnTo>
                    <a:pt x="0" y="758952"/>
                  </a:lnTo>
                  <a:lnTo>
                    <a:pt x="4495799" y="758952"/>
                  </a:lnTo>
                  <a:lnTo>
                    <a:pt x="449579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353561" y="5487161"/>
              <a:ext cx="4495800" cy="759460"/>
            </a:xfrm>
            <a:custGeom>
              <a:avLst/>
              <a:gdLst/>
              <a:ahLst/>
              <a:cxnLst/>
              <a:rect l="l" t="t" r="r" b="b"/>
              <a:pathLst>
                <a:path w="4495800" h="759460">
                  <a:moveTo>
                    <a:pt x="0" y="758952"/>
                  </a:moveTo>
                  <a:lnTo>
                    <a:pt x="4495799" y="758952"/>
                  </a:lnTo>
                  <a:lnTo>
                    <a:pt x="4495799" y="0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66197" y="4158768"/>
            <a:ext cx="2954178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5"/>
              </a:lnSpc>
            </a:pPr>
            <a:r>
              <a:rPr spc="-64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4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9" dirty="0">
                <a:solidFill>
                  <a:srgbClr val="FFFFFF"/>
                </a:solidFill>
                <a:latin typeface="Arial"/>
                <a:cs typeface="Arial"/>
              </a:rPr>
              <a:t>still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well-</a:t>
            </a:r>
            <a:r>
              <a:rPr spc="-71" dirty="0">
                <a:solidFill>
                  <a:srgbClr val="FFFFFF"/>
                </a:solidFill>
                <a:latin typeface="Arial"/>
                <a:cs typeface="Arial"/>
              </a:rPr>
              <a:t>designed</a:t>
            </a:r>
            <a:endParaRPr>
              <a:latin typeface="Arial"/>
              <a:cs typeface="Arial"/>
            </a:endParaRPr>
          </a:p>
          <a:p>
            <a:pPr marL="476" algn="ctr">
              <a:spcBef>
                <a:spcPts val="19"/>
              </a:spcBef>
            </a:pP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solvers</a:t>
            </a:r>
            <a:r>
              <a:rPr spc="-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pc="-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23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pc="-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8" dirty="0">
                <a:solidFill>
                  <a:srgbClr val="FFFFFF"/>
                </a:solidFill>
                <a:latin typeface="Arial"/>
                <a:cs typeface="Arial"/>
              </a:rPr>
              <a:t>useful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pc="-19" dirty="0"/>
              <a:pPr marL="28575">
                <a:lnSpc>
                  <a:spcPts val="930"/>
                </a:lnSpc>
              </a:pPr>
              <a:t>37</a:t>
            </a:fld>
            <a:endParaRPr spc="-19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16" y="556439"/>
            <a:ext cx="8255726" cy="932467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 marR="3810" indent="-476">
              <a:spcBef>
                <a:spcPts val="71"/>
              </a:spcBef>
            </a:pPr>
            <a:r>
              <a:rPr sz="3000" spc="-184" dirty="0"/>
              <a:t>Also</a:t>
            </a:r>
            <a:r>
              <a:rPr sz="3000" spc="-135" dirty="0"/>
              <a:t> </a:t>
            </a:r>
            <a:r>
              <a:rPr sz="3000" spc="-165" dirty="0"/>
              <a:t>Cool:</a:t>
            </a:r>
            <a:r>
              <a:rPr sz="3000" spc="-131" dirty="0"/>
              <a:t> </a:t>
            </a:r>
            <a:r>
              <a:rPr sz="3000" spc="-176" dirty="0"/>
              <a:t>Extend</a:t>
            </a:r>
            <a:r>
              <a:rPr sz="3000" spc="-131" dirty="0"/>
              <a:t> </a:t>
            </a:r>
            <a:r>
              <a:rPr sz="3000" spc="-323" dirty="0"/>
              <a:t>ILP</a:t>
            </a:r>
            <a:r>
              <a:rPr sz="3000" spc="-135" dirty="0"/>
              <a:t> </a:t>
            </a:r>
            <a:r>
              <a:rPr sz="3000" dirty="0"/>
              <a:t>to</a:t>
            </a:r>
            <a:r>
              <a:rPr sz="3000" spc="-131" dirty="0"/>
              <a:t> </a:t>
            </a:r>
            <a:r>
              <a:rPr sz="3000" spc="-311" dirty="0"/>
              <a:t>IQP </a:t>
            </a:r>
            <a:r>
              <a:rPr sz="3000" spc="-105" dirty="0">
                <a:solidFill>
                  <a:srgbClr val="F79546"/>
                </a:solidFill>
              </a:rPr>
              <a:t>Integer</a:t>
            </a:r>
            <a:r>
              <a:rPr sz="3000" spc="-124" dirty="0">
                <a:solidFill>
                  <a:srgbClr val="F79546"/>
                </a:solidFill>
              </a:rPr>
              <a:t> </a:t>
            </a:r>
            <a:r>
              <a:rPr sz="3000" spc="-124" dirty="0">
                <a:solidFill>
                  <a:srgbClr val="C0504D"/>
                </a:solidFill>
              </a:rPr>
              <a:t>Quadratic</a:t>
            </a:r>
            <a:r>
              <a:rPr sz="3000" spc="-153" dirty="0">
                <a:solidFill>
                  <a:srgbClr val="C0504D"/>
                </a:solidFill>
              </a:rPr>
              <a:t> </a:t>
            </a:r>
            <a:r>
              <a:rPr sz="3000" spc="-143" dirty="0"/>
              <a:t>Programming </a:t>
            </a:r>
            <a:r>
              <a:rPr sz="3000" dirty="0"/>
              <a:t>(with</a:t>
            </a:r>
            <a:r>
              <a:rPr sz="3000" spc="-165" dirty="0"/>
              <a:t> </a:t>
            </a:r>
            <a:r>
              <a:rPr sz="3000" spc="-153" dirty="0">
                <a:solidFill>
                  <a:srgbClr val="4AACC5"/>
                </a:solidFill>
              </a:rPr>
              <a:t>Linear</a:t>
            </a:r>
            <a:r>
              <a:rPr sz="3000" spc="-158" dirty="0">
                <a:solidFill>
                  <a:srgbClr val="4AACC5"/>
                </a:solidFill>
              </a:rPr>
              <a:t> </a:t>
            </a:r>
            <a:r>
              <a:rPr sz="3000" spc="-45" dirty="0"/>
              <a:t>constraints)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2705291" y="2766403"/>
            <a:ext cx="122396" cy="24532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538" dirty="0">
                <a:latin typeface="STIXGeneral"/>
                <a:cs typeface="STIXGeneral"/>
              </a:rPr>
              <a:t>𝑧</a:t>
            </a:r>
            <a:endParaRPr sz="1538">
              <a:latin typeface="STIXGeneral"/>
              <a:cs typeface="STIXGener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0465" y="2639530"/>
            <a:ext cx="2377916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  <a:tabLst>
                <a:tab pos="676275" algn="l"/>
              </a:tabLst>
            </a:pPr>
            <a:r>
              <a:rPr sz="2100" spc="23" dirty="0">
                <a:latin typeface="STIXGeneral"/>
                <a:cs typeface="STIXGeneral"/>
              </a:rPr>
              <a:t>max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86" dirty="0">
                <a:solidFill>
                  <a:srgbClr val="C0504D"/>
                </a:solidFill>
                <a:latin typeface="STIXGeneral"/>
                <a:cs typeface="STIXGeneral"/>
              </a:rPr>
              <a:t>𝑧𝑐</a:t>
            </a:r>
            <a:r>
              <a:rPr sz="2306" spc="129" baseline="27100" dirty="0">
                <a:solidFill>
                  <a:srgbClr val="C0504D"/>
                </a:solidFill>
                <a:latin typeface="STIXGeneral"/>
                <a:cs typeface="STIXGeneral"/>
              </a:rPr>
              <a:t>𝑇</a:t>
            </a:r>
            <a:r>
              <a:rPr sz="2100" spc="86" dirty="0">
                <a:solidFill>
                  <a:srgbClr val="C0504D"/>
                </a:solidFill>
                <a:latin typeface="STIXGeneral"/>
                <a:cs typeface="STIXGeneral"/>
              </a:rPr>
              <a:t>𝑧</a:t>
            </a:r>
            <a:r>
              <a:rPr sz="2100" spc="19" dirty="0">
                <a:solidFill>
                  <a:srgbClr val="C0504D"/>
                </a:solidFill>
                <a:latin typeface="STIXGeneral"/>
                <a:cs typeface="STIXGeneral"/>
              </a:rPr>
              <a:t> </a:t>
            </a:r>
            <a:r>
              <a:rPr sz="2100" spc="-83" dirty="0">
                <a:latin typeface="Arial"/>
                <a:cs typeface="Arial"/>
              </a:rPr>
              <a:t>subject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to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29529" y="2968228"/>
            <a:ext cx="1046321" cy="488633"/>
            <a:chOff x="1582038" y="3957637"/>
            <a:chExt cx="1395095" cy="651510"/>
          </a:xfrm>
        </p:grpSpPr>
        <p:sp>
          <p:nvSpPr>
            <p:cNvPr id="6" name="object 6"/>
            <p:cNvSpPr/>
            <p:nvPr/>
          </p:nvSpPr>
          <p:spPr>
            <a:xfrm>
              <a:off x="1582038" y="4076700"/>
              <a:ext cx="1032510" cy="532765"/>
            </a:xfrm>
            <a:custGeom>
              <a:avLst/>
              <a:gdLst/>
              <a:ahLst/>
              <a:cxnLst/>
              <a:rect l="l" t="t" r="r" b="b"/>
              <a:pathLst>
                <a:path w="1032510" h="532764">
                  <a:moveTo>
                    <a:pt x="961493" y="29035"/>
                  </a:moveTo>
                  <a:lnTo>
                    <a:pt x="0" y="520954"/>
                  </a:lnTo>
                  <a:lnTo>
                    <a:pt x="5842" y="532257"/>
                  </a:lnTo>
                  <a:lnTo>
                    <a:pt x="967259" y="40313"/>
                  </a:lnTo>
                  <a:lnTo>
                    <a:pt x="961493" y="29035"/>
                  </a:lnTo>
                  <a:close/>
                </a:path>
                <a:path w="1032510" h="532764">
                  <a:moveTo>
                    <a:pt x="1015126" y="23241"/>
                  </a:moveTo>
                  <a:lnTo>
                    <a:pt x="972819" y="23241"/>
                  </a:lnTo>
                  <a:lnTo>
                    <a:pt x="978535" y="34543"/>
                  </a:lnTo>
                  <a:lnTo>
                    <a:pt x="967259" y="40313"/>
                  </a:lnTo>
                  <a:lnTo>
                    <a:pt x="981710" y="68580"/>
                  </a:lnTo>
                  <a:lnTo>
                    <a:pt x="1015126" y="23241"/>
                  </a:lnTo>
                  <a:close/>
                </a:path>
                <a:path w="1032510" h="532764">
                  <a:moveTo>
                    <a:pt x="972819" y="23241"/>
                  </a:moveTo>
                  <a:lnTo>
                    <a:pt x="961493" y="29035"/>
                  </a:lnTo>
                  <a:lnTo>
                    <a:pt x="967259" y="40313"/>
                  </a:lnTo>
                  <a:lnTo>
                    <a:pt x="978535" y="34543"/>
                  </a:lnTo>
                  <a:lnTo>
                    <a:pt x="972819" y="23241"/>
                  </a:lnTo>
                  <a:close/>
                </a:path>
                <a:path w="1032510" h="532764">
                  <a:moveTo>
                    <a:pt x="1032256" y="0"/>
                  </a:moveTo>
                  <a:lnTo>
                    <a:pt x="947038" y="762"/>
                  </a:lnTo>
                  <a:lnTo>
                    <a:pt x="961493" y="29035"/>
                  </a:lnTo>
                  <a:lnTo>
                    <a:pt x="972819" y="23241"/>
                  </a:lnTo>
                  <a:lnTo>
                    <a:pt x="1015126" y="23241"/>
                  </a:lnTo>
                  <a:lnTo>
                    <a:pt x="1032256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2255519" y="3962400"/>
              <a:ext cx="716280" cy="114300"/>
            </a:xfrm>
            <a:custGeom>
              <a:avLst/>
              <a:gdLst/>
              <a:ahLst/>
              <a:cxnLst/>
              <a:rect l="l" t="t" r="r" b="b"/>
              <a:pathLst>
                <a:path w="716280" h="114300">
                  <a:moveTo>
                    <a:pt x="716280" y="0"/>
                  </a:moveTo>
                  <a:lnTo>
                    <a:pt x="715523" y="22270"/>
                  </a:lnTo>
                  <a:lnTo>
                    <a:pt x="713470" y="40433"/>
                  </a:lnTo>
                  <a:lnTo>
                    <a:pt x="710439" y="52667"/>
                  </a:lnTo>
                  <a:lnTo>
                    <a:pt x="706755" y="57150"/>
                  </a:lnTo>
                  <a:lnTo>
                    <a:pt x="367665" y="57150"/>
                  </a:lnTo>
                  <a:lnTo>
                    <a:pt x="363980" y="61632"/>
                  </a:lnTo>
                  <a:lnTo>
                    <a:pt x="360949" y="73866"/>
                  </a:lnTo>
                  <a:lnTo>
                    <a:pt x="358896" y="92029"/>
                  </a:lnTo>
                  <a:lnTo>
                    <a:pt x="358140" y="114300"/>
                  </a:lnTo>
                  <a:lnTo>
                    <a:pt x="357383" y="92029"/>
                  </a:lnTo>
                  <a:lnTo>
                    <a:pt x="355330" y="73866"/>
                  </a:lnTo>
                  <a:lnTo>
                    <a:pt x="352299" y="61632"/>
                  </a:lnTo>
                  <a:lnTo>
                    <a:pt x="348615" y="57150"/>
                  </a:lnTo>
                  <a:lnTo>
                    <a:pt x="9525" y="57150"/>
                  </a:lnTo>
                  <a:lnTo>
                    <a:pt x="5840" y="52667"/>
                  </a:lnTo>
                  <a:lnTo>
                    <a:pt x="2809" y="40433"/>
                  </a:lnTo>
                  <a:lnTo>
                    <a:pt x="756" y="2227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61871" y="3529869"/>
            <a:ext cx="126206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60" dirty="0">
                <a:latin typeface="Arial"/>
                <a:cs typeface="Arial"/>
              </a:rPr>
              <a:t>Quadratic </a:t>
            </a:r>
            <a:r>
              <a:rPr sz="1350" spc="-15" dirty="0">
                <a:latin typeface="Arial"/>
                <a:cs typeface="Arial"/>
              </a:rPr>
              <a:t>term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of </a:t>
            </a:r>
            <a:r>
              <a:rPr sz="1350" spc="-34" dirty="0">
                <a:latin typeface="Arial"/>
                <a:cs typeface="Arial"/>
              </a:rPr>
              <a:t>our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variables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i="1" spc="-38" dirty="0">
                <a:latin typeface="Arial"/>
                <a:cs typeface="Arial"/>
              </a:rPr>
              <a:t>z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0883" y="2441066"/>
            <a:ext cx="2819876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0" indent="-257651">
              <a:spcBef>
                <a:spcPts val="71"/>
              </a:spcBef>
              <a:buAutoNum type="arabicPeriod"/>
              <a:tabLst>
                <a:tab pos="286226" algn="l"/>
              </a:tabLst>
            </a:pPr>
            <a:r>
              <a:rPr sz="2100" spc="-60" dirty="0">
                <a:solidFill>
                  <a:srgbClr val="4AACC5"/>
                </a:solidFill>
                <a:latin typeface="Arial"/>
                <a:cs typeface="Arial"/>
              </a:rPr>
              <a:t>linear</a:t>
            </a:r>
            <a:r>
              <a:rPr sz="2100" spc="-86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spc="-79" dirty="0">
                <a:solidFill>
                  <a:srgbClr val="4AACC5"/>
                </a:solidFill>
                <a:latin typeface="Arial"/>
                <a:cs typeface="Arial"/>
              </a:rPr>
              <a:t>constraints</a:t>
            </a:r>
            <a:r>
              <a:rPr sz="2100" spc="-68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4AACC5"/>
                </a:solidFill>
                <a:latin typeface="Arial"/>
                <a:cs typeface="Arial"/>
              </a:rPr>
              <a:t>on</a:t>
            </a:r>
            <a:r>
              <a:rPr sz="2100" spc="-79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100" i="1" spc="-38" dirty="0">
                <a:solidFill>
                  <a:srgbClr val="4AACC5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  <a:p>
            <a:pPr marL="285750" indent="-257651">
              <a:spcBef>
                <a:spcPts val="8"/>
              </a:spcBef>
              <a:buAutoNum type="arabicPeriod"/>
              <a:tabLst>
                <a:tab pos="286226" algn="l"/>
              </a:tabLst>
            </a:pPr>
            <a:r>
              <a:rPr sz="2100" spc="-206" dirty="0">
                <a:solidFill>
                  <a:srgbClr val="F79546"/>
                </a:solidFill>
                <a:latin typeface="Arial"/>
                <a:cs typeface="Arial"/>
              </a:rPr>
              <a:t>Each</a:t>
            </a:r>
            <a:r>
              <a:rPr sz="2100" spc="-109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79546"/>
                </a:solidFill>
                <a:latin typeface="STIXGeneral"/>
                <a:cs typeface="STIXGeneral"/>
              </a:rPr>
              <a:t>𝑤</a:t>
            </a:r>
            <a:r>
              <a:rPr sz="2306" baseline="-16260" dirty="0">
                <a:solidFill>
                  <a:srgbClr val="F79546"/>
                </a:solidFill>
                <a:latin typeface="STIXGeneral"/>
                <a:cs typeface="STIXGeneral"/>
              </a:rPr>
              <a:t>𝑘</a:t>
            </a:r>
            <a:r>
              <a:rPr sz="2306" spc="281" baseline="-16260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sz="2100" spc="-113" dirty="0">
                <a:solidFill>
                  <a:srgbClr val="F79546"/>
                </a:solidFill>
                <a:latin typeface="Arial"/>
                <a:cs typeface="Arial"/>
              </a:rPr>
              <a:t>is </a:t>
            </a:r>
            <a:r>
              <a:rPr sz="2100" spc="-120" dirty="0">
                <a:solidFill>
                  <a:srgbClr val="F79546"/>
                </a:solidFill>
                <a:latin typeface="Arial"/>
                <a:cs typeface="Arial"/>
              </a:rPr>
              <a:t>an</a:t>
            </a:r>
            <a:r>
              <a:rPr sz="2100" spc="-105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2100" spc="-8" dirty="0">
                <a:solidFill>
                  <a:srgbClr val="F79546"/>
                </a:solidFill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5989" y="1310975"/>
            <a:ext cx="2189798" cy="661559"/>
          </a:xfrm>
          <a:prstGeom prst="rect">
            <a:avLst/>
          </a:prstGeom>
        </p:spPr>
        <p:txBody>
          <a:bodyPr vert="horz" wrap="square" lIns="0" tIns="78581" rIns="0" bIns="0" rtlCol="0">
            <a:spAutoFit/>
          </a:bodyPr>
          <a:lstStyle/>
          <a:p>
            <a:pPr marL="19050">
              <a:spcBef>
                <a:spcPts val="619"/>
              </a:spcBef>
            </a:pPr>
            <a:r>
              <a:rPr sz="2100" dirty="0">
                <a:latin typeface="STIXGeneral"/>
                <a:cs typeface="STIXGeneral"/>
              </a:rPr>
              <a:t>𝐴𝑊</a:t>
            </a:r>
            <a:r>
              <a:rPr sz="2100" spc="79" dirty="0">
                <a:latin typeface="STIXGeneral"/>
                <a:cs typeface="STIXGeneral"/>
              </a:rPr>
              <a:t> </a:t>
            </a:r>
            <a:r>
              <a:rPr sz="2100" spc="127" dirty="0">
                <a:latin typeface="STIXGeneral"/>
                <a:cs typeface="STIXGeneral"/>
              </a:rPr>
              <a:t>≤</a:t>
            </a:r>
            <a:r>
              <a:rPr sz="2100" spc="4" dirty="0">
                <a:latin typeface="STIXGeneral"/>
                <a:cs typeface="STIXGener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𝐵</a:t>
            </a:r>
            <a:endParaRPr sz="2100">
              <a:latin typeface="STIXGeneral"/>
              <a:cs typeface="STIXGeneral"/>
            </a:endParaRPr>
          </a:p>
          <a:p>
            <a:pPr marL="71438">
              <a:spcBef>
                <a:spcPts val="353"/>
              </a:spcBef>
            </a:pPr>
            <a:r>
              <a:rPr sz="1350" dirty="0">
                <a:latin typeface="STIXGeneral"/>
                <a:cs typeface="STIXGeneral"/>
              </a:rPr>
              <a:t>𝑎</a:t>
            </a:r>
            <a:r>
              <a:rPr sz="1463" baseline="-14957" dirty="0">
                <a:latin typeface="STIXGeneral"/>
                <a:cs typeface="STIXGeneral"/>
              </a:rPr>
              <a:t>1</a:t>
            </a:r>
            <a:r>
              <a:rPr sz="1350" dirty="0">
                <a:latin typeface="STIXGeneral"/>
                <a:cs typeface="STIXGeneral"/>
              </a:rPr>
              <a:t>𝑤</a:t>
            </a:r>
            <a:r>
              <a:rPr sz="1463" baseline="-14957" dirty="0">
                <a:latin typeface="STIXGeneral"/>
                <a:cs typeface="STIXGeneral"/>
              </a:rPr>
              <a:t>1</a:t>
            </a:r>
            <a:r>
              <a:rPr sz="1463" spc="152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34" dirty="0">
                <a:latin typeface="STIXGeneral"/>
                <a:cs typeface="STIXGeneral"/>
              </a:rPr>
              <a:t> </a:t>
            </a:r>
            <a:r>
              <a:rPr sz="1350" spc="49" dirty="0">
                <a:latin typeface="STIXGeneral"/>
                <a:cs typeface="STIXGeneral"/>
              </a:rPr>
              <a:t>𝑎</a:t>
            </a:r>
            <a:r>
              <a:rPr sz="1463" spc="73" baseline="-14957" dirty="0">
                <a:latin typeface="STIXGeneral"/>
                <a:cs typeface="STIXGeneral"/>
              </a:rPr>
              <a:t>2</a:t>
            </a:r>
            <a:r>
              <a:rPr sz="1350" spc="49" dirty="0">
                <a:latin typeface="STIXGeneral"/>
                <a:cs typeface="STIXGeneral"/>
              </a:rPr>
              <a:t>𝑤</a:t>
            </a:r>
            <a:r>
              <a:rPr sz="1463" spc="73" baseline="-14957" dirty="0">
                <a:latin typeface="STIXGeneral"/>
                <a:cs typeface="STIXGeneral"/>
              </a:rPr>
              <a:t>2</a:t>
            </a:r>
            <a:r>
              <a:rPr sz="1463" spc="152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+</a:t>
            </a:r>
            <a:r>
              <a:rPr sz="1350" spc="-38" dirty="0">
                <a:latin typeface="STIXGeneral"/>
                <a:cs typeface="STIXGeneral"/>
              </a:rPr>
              <a:t> </a:t>
            </a:r>
            <a:r>
              <a:rPr sz="1350" spc="-105" dirty="0">
                <a:latin typeface="STIXGeneral"/>
                <a:cs typeface="STIXGeneral"/>
              </a:rPr>
              <a:t>⋯</a:t>
            </a:r>
            <a:r>
              <a:rPr sz="1350" spc="-109" dirty="0">
                <a:latin typeface="STIXGeneral"/>
                <a:cs typeface="STIXGeneral"/>
              </a:rPr>
              <a:t> </a:t>
            </a:r>
            <a:r>
              <a:rPr sz="1350" spc="-19" dirty="0">
                <a:latin typeface="STIXGeneral"/>
                <a:cs typeface="STIXGeneral"/>
              </a:rPr>
              <a:t>𝑎</a:t>
            </a:r>
            <a:r>
              <a:rPr sz="1463" spc="-28" baseline="-14957" dirty="0">
                <a:latin typeface="STIXGeneral"/>
                <a:cs typeface="STIXGeneral"/>
              </a:rPr>
              <a:t>𝑀</a:t>
            </a:r>
            <a:r>
              <a:rPr sz="1350" spc="-19" dirty="0">
                <a:latin typeface="STIXGeneral"/>
                <a:cs typeface="STIXGeneral"/>
              </a:rPr>
              <a:t>𝑤</a:t>
            </a:r>
            <a:r>
              <a:rPr sz="1463" spc="-28" baseline="-14957" dirty="0">
                <a:latin typeface="STIXGeneral"/>
                <a:cs typeface="STIXGeneral"/>
              </a:rPr>
              <a:t>𝑀</a:t>
            </a:r>
            <a:r>
              <a:rPr sz="1463" spc="281" baseline="-14957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≤</a:t>
            </a:r>
            <a:r>
              <a:rPr sz="1350" spc="45" dirty="0">
                <a:latin typeface="STIXGeneral"/>
                <a:cs typeface="STIXGeneral"/>
              </a:rPr>
              <a:t> </a:t>
            </a:r>
            <a:r>
              <a:rPr sz="1350" spc="49" dirty="0">
                <a:latin typeface="STIXGeneral"/>
                <a:cs typeface="STIXGeneral"/>
              </a:rPr>
              <a:t>𝑏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5578" y="1702499"/>
            <a:ext cx="581501" cy="948690"/>
          </a:xfrm>
          <a:custGeom>
            <a:avLst/>
            <a:gdLst/>
            <a:ahLst/>
            <a:cxnLst/>
            <a:rect l="l" t="t" r="r" b="b"/>
            <a:pathLst>
              <a:path w="775335" h="1264920">
                <a:moveTo>
                  <a:pt x="218295" y="25431"/>
                </a:moveTo>
                <a:lnTo>
                  <a:pt x="165984" y="43052"/>
                </a:lnTo>
                <a:lnTo>
                  <a:pt x="124074" y="73025"/>
                </a:lnTo>
                <a:lnTo>
                  <a:pt x="85847" y="106299"/>
                </a:lnTo>
                <a:lnTo>
                  <a:pt x="52827" y="144017"/>
                </a:lnTo>
                <a:lnTo>
                  <a:pt x="26538" y="187325"/>
                </a:lnTo>
                <a:lnTo>
                  <a:pt x="12314" y="223647"/>
                </a:lnTo>
                <a:lnTo>
                  <a:pt x="3170" y="264032"/>
                </a:lnTo>
                <a:lnTo>
                  <a:pt x="0" y="308228"/>
                </a:lnTo>
                <a:lnTo>
                  <a:pt x="122" y="324738"/>
                </a:lnTo>
                <a:lnTo>
                  <a:pt x="3551" y="377951"/>
                </a:lnTo>
                <a:lnTo>
                  <a:pt x="8377" y="416687"/>
                </a:lnTo>
                <a:lnTo>
                  <a:pt x="19172" y="478916"/>
                </a:lnTo>
                <a:lnTo>
                  <a:pt x="28697" y="522097"/>
                </a:lnTo>
                <a:lnTo>
                  <a:pt x="39873" y="566419"/>
                </a:lnTo>
                <a:lnTo>
                  <a:pt x="52573" y="611251"/>
                </a:lnTo>
                <a:lnTo>
                  <a:pt x="67051" y="656081"/>
                </a:lnTo>
                <a:lnTo>
                  <a:pt x="83053" y="700531"/>
                </a:lnTo>
                <a:lnTo>
                  <a:pt x="100325" y="744347"/>
                </a:lnTo>
                <a:lnTo>
                  <a:pt x="119121" y="786384"/>
                </a:lnTo>
                <a:lnTo>
                  <a:pt x="139187" y="826897"/>
                </a:lnTo>
                <a:lnTo>
                  <a:pt x="160523" y="865377"/>
                </a:lnTo>
                <a:lnTo>
                  <a:pt x="183002" y="901064"/>
                </a:lnTo>
                <a:lnTo>
                  <a:pt x="206878" y="933703"/>
                </a:lnTo>
                <a:lnTo>
                  <a:pt x="232024" y="963422"/>
                </a:lnTo>
                <a:lnTo>
                  <a:pt x="259202" y="991362"/>
                </a:lnTo>
                <a:lnTo>
                  <a:pt x="288158" y="1017651"/>
                </a:lnTo>
                <a:lnTo>
                  <a:pt x="318765" y="1042542"/>
                </a:lnTo>
                <a:lnTo>
                  <a:pt x="350769" y="1065911"/>
                </a:lnTo>
                <a:lnTo>
                  <a:pt x="384297" y="1088136"/>
                </a:lnTo>
                <a:lnTo>
                  <a:pt x="418968" y="1109090"/>
                </a:lnTo>
                <a:lnTo>
                  <a:pt x="454782" y="1128902"/>
                </a:lnTo>
                <a:lnTo>
                  <a:pt x="491485" y="1147952"/>
                </a:lnTo>
                <a:lnTo>
                  <a:pt x="529077" y="1166240"/>
                </a:lnTo>
                <a:lnTo>
                  <a:pt x="567431" y="1183639"/>
                </a:lnTo>
                <a:lnTo>
                  <a:pt x="606420" y="1200530"/>
                </a:lnTo>
                <a:lnTo>
                  <a:pt x="685541" y="1233042"/>
                </a:lnTo>
                <a:lnTo>
                  <a:pt x="765424" y="1264539"/>
                </a:lnTo>
                <a:lnTo>
                  <a:pt x="774822" y="1240916"/>
                </a:lnTo>
                <a:lnTo>
                  <a:pt x="694812" y="1209421"/>
                </a:lnTo>
                <a:lnTo>
                  <a:pt x="616072" y="1177036"/>
                </a:lnTo>
                <a:lnTo>
                  <a:pt x="577591" y="1160272"/>
                </a:lnTo>
                <a:lnTo>
                  <a:pt x="539618" y="1143000"/>
                </a:lnTo>
                <a:lnTo>
                  <a:pt x="502534" y="1125092"/>
                </a:lnTo>
                <a:lnTo>
                  <a:pt x="466339" y="1106424"/>
                </a:lnTo>
                <a:lnTo>
                  <a:pt x="431287" y="1086865"/>
                </a:lnTo>
                <a:lnTo>
                  <a:pt x="397378" y="1066418"/>
                </a:lnTo>
                <a:lnTo>
                  <a:pt x="364739" y="1044828"/>
                </a:lnTo>
                <a:lnTo>
                  <a:pt x="333751" y="1022096"/>
                </a:lnTo>
                <a:lnTo>
                  <a:pt x="304160" y="997965"/>
                </a:lnTo>
                <a:lnTo>
                  <a:pt x="250312" y="945768"/>
                </a:lnTo>
                <a:lnTo>
                  <a:pt x="214879" y="902335"/>
                </a:lnTo>
                <a:lnTo>
                  <a:pt x="192908" y="869696"/>
                </a:lnTo>
                <a:lnTo>
                  <a:pt x="171572" y="833881"/>
                </a:lnTo>
                <a:lnTo>
                  <a:pt x="151506" y="795401"/>
                </a:lnTo>
                <a:lnTo>
                  <a:pt x="123566" y="733932"/>
                </a:lnTo>
                <a:lnTo>
                  <a:pt x="106548" y="691261"/>
                </a:lnTo>
                <a:lnTo>
                  <a:pt x="90927" y="647446"/>
                </a:lnTo>
                <a:lnTo>
                  <a:pt x="76830" y="603376"/>
                </a:lnTo>
                <a:lnTo>
                  <a:pt x="64257" y="559435"/>
                </a:lnTo>
                <a:lnTo>
                  <a:pt x="53335" y="515874"/>
                </a:lnTo>
                <a:lnTo>
                  <a:pt x="43937" y="473455"/>
                </a:lnTo>
                <a:lnTo>
                  <a:pt x="36571" y="432562"/>
                </a:lnTo>
                <a:lnTo>
                  <a:pt x="30856" y="393700"/>
                </a:lnTo>
                <a:lnTo>
                  <a:pt x="26157" y="340105"/>
                </a:lnTo>
                <a:lnTo>
                  <a:pt x="25395" y="308228"/>
                </a:lnTo>
                <a:lnTo>
                  <a:pt x="25903" y="293877"/>
                </a:lnTo>
                <a:lnTo>
                  <a:pt x="30729" y="254507"/>
                </a:lnTo>
                <a:lnTo>
                  <a:pt x="49906" y="197230"/>
                </a:lnTo>
                <a:lnTo>
                  <a:pt x="73909" y="158241"/>
                </a:lnTo>
                <a:lnTo>
                  <a:pt x="104389" y="123698"/>
                </a:lnTo>
                <a:lnTo>
                  <a:pt x="140203" y="92582"/>
                </a:lnTo>
                <a:lnTo>
                  <a:pt x="180335" y="64007"/>
                </a:lnTo>
                <a:lnTo>
                  <a:pt x="205612" y="47935"/>
                </a:lnTo>
                <a:lnTo>
                  <a:pt x="218295" y="25431"/>
                </a:lnTo>
                <a:close/>
              </a:path>
              <a:path w="775335" h="1264920">
                <a:moveTo>
                  <a:pt x="260865" y="1777"/>
                </a:moveTo>
                <a:lnTo>
                  <a:pt x="233675" y="1777"/>
                </a:lnTo>
                <a:lnTo>
                  <a:pt x="246502" y="23622"/>
                </a:lnTo>
                <a:lnTo>
                  <a:pt x="223388" y="37084"/>
                </a:lnTo>
                <a:lnTo>
                  <a:pt x="205612" y="47935"/>
                </a:lnTo>
                <a:lnTo>
                  <a:pt x="182240" y="89407"/>
                </a:lnTo>
                <a:lnTo>
                  <a:pt x="184399" y="97154"/>
                </a:lnTo>
                <a:lnTo>
                  <a:pt x="196591" y="104012"/>
                </a:lnTo>
                <a:lnTo>
                  <a:pt x="204338" y="101853"/>
                </a:lnTo>
                <a:lnTo>
                  <a:pt x="260865" y="1777"/>
                </a:lnTo>
                <a:close/>
              </a:path>
              <a:path w="775335" h="1264920">
                <a:moveTo>
                  <a:pt x="236435" y="6476"/>
                </a:moveTo>
                <a:lnTo>
                  <a:pt x="228976" y="6476"/>
                </a:lnTo>
                <a:lnTo>
                  <a:pt x="240025" y="25400"/>
                </a:lnTo>
                <a:lnTo>
                  <a:pt x="218295" y="25431"/>
                </a:lnTo>
                <a:lnTo>
                  <a:pt x="205612" y="47935"/>
                </a:lnTo>
                <a:lnTo>
                  <a:pt x="223388" y="37084"/>
                </a:lnTo>
                <a:lnTo>
                  <a:pt x="246502" y="23622"/>
                </a:lnTo>
                <a:lnTo>
                  <a:pt x="236435" y="6476"/>
                </a:lnTo>
                <a:close/>
              </a:path>
              <a:path w="775335" h="1264920">
                <a:moveTo>
                  <a:pt x="261869" y="0"/>
                </a:moveTo>
                <a:lnTo>
                  <a:pt x="151887" y="126"/>
                </a:lnTo>
                <a:lnTo>
                  <a:pt x="144775" y="126"/>
                </a:lnTo>
                <a:lnTo>
                  <a:pt x="139187" y="5841"/>
                </a:lnTo>
                <a:lnTo>
                  <a:pt x="139187" y="19812"/>
                </a:lnTo>
                <a:lnTo>
                  <a:pt x="144902" y="25526"/>
                </a:lnTo>
                <a:lnTo>
                  <a:pt x="193777" y="25466"/>
                </a:lnTo>
                <a:lnTo>
                  <a:pt x="210180" y="15493"/>
                </a:lnTo>
                <a:lnTo>
                  <a:pt x="233675" y="1777"/>
                </a:lnTo>
                <a:lnTo>
                  <a:pt x="260865" y="1777"/>
                </a:lnTo>
                <a:lnTo>
                  <a:pt x="261869" y="0"/>
                </a:lnTo>
                <a:close/>
              </a:path>
              <a:path w="775335" h="1264920">
                <a:moveTo>
                  <a:pt x="233675" y="1777"/>
                </a:moveTo>
                <a:lnTo>
                  <a:pt x="210180" y="15493"/>
                </a:lnTo>
                <a:lnTo>
                  <a:pt x="193777" y="25466"/>
                </a:lnTo>
                <a:lnTo>
                  <a:pt x="218295" y="25431"/>
                </a:lnTo>
                <a:lnTo>
                  <a:pt x="228976" y="6476"/>
                </a:lnTo>
                <a:lnTo>
                  <a:pt x="236435" y="6476"/>
                </a:lnTo>
                <a:lnTo>
                  <a:pt x="233675" y="1777"/>
                </a:lnTo>
                <a:close/>
              </a:path>
              <a:path w="775335" h="1264920">
                <a:moveTo>
                  <a:pt x="228976" y="6476"/>
                </a:moveTo>
                <a:lnTo>
                  <a:pt x="218295" y="25431"/>
                </a:lnTo>
                <a:lnTo>
                  <a:pt x="240025" y="25400"/>
                </a:lnTo>
                <a:lnTo>
                  <a:pt x="228976" y="6476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658171" y="3434143"/>
            <a:ext cx="3371850" cy="550215"/>
          </a:xfrm>
          <a:prstGeom prst="rect">
            <a:avLst/>
          </a:prstGeom>
          <a:solidFill>
            <a:srgbClr val="000000"/>
          </a:solidFill>
          <a:ln w="25400">
            <a:solidFill>
              <a:srgbClr val="385D8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747713" marR="175736" indent="-568166">
              <a:lnSpc>
                <a:spcPts val="2175"/>
              </a:lnSpc>
              <a:spcBef>
                <a:spcPts val="30"/>
              </a:spcBef>
            </a:pPr>
            <a:r>
              <a:rPr spc="-94" dirty="0">
                <a:solidFill>
                  <a:srgbClr val="FFFFFF"/>
                </a:solidFill>
                <a:latin typeface="Arial"/>
                <a:cs typeface="Arial"/>
              </a:rPr>
              <a:t>Depending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7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c,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76" dirty="0">
                <a:solidFill>
                  <a:srgbClr val="FFFFFF"/>
                </a:solidFill>
                <a:latin typeface="Arial"/>
                <a:cs typeface="Arial"/>
              </a:rPr>
              <a:t>IQP</a:t>
            </a:r>
            <a:r>
              <a:rPr spc="-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24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16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hard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39" dirty="0">
                <a:solidFill>
                  <a:srgbClr val="FFFFFF"/>
                </a:solidFill>
                <a:latin typeface="Arial"/>
                <a:cs typeface="Arial"/>
              </a:rPr>
              <a:t>(NP-</a:t>
            </a:r>
            <a:r>
              <a:rPr spc="-68" dirty="0">
                <a:solidFill>
                  <a:srgbClr val="FFFFFF"/>
                </a:solidFill>
                <a:latin typeface="Arial"/>
                <a:cs typeface="Arial"/>
              </a:rPr>
              <a:t>hard)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8" dirty="0">
                <a:solidFill>
                  <a:srgbClr val="FFFFFF"/>
                </a:solidFill>
                <a:latin typeface="Wingdings"/>
                <a:cs typeface="Wingdings"/>
              </a:rPr>
              <a:t></a:t>
            </a:r>
            <a:endParaRPr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48646" y="4105846"/>
            <a:ext cx="3390900" cy="588645"/>
            <a:chOff x="3340861" y="5474461"/>
            <a:chExt cx="4521200" cy="784860"/>
          </a:xfrm>
        </p:grpSpPr>
        <p:sp>
          <p:nvSpPr>
            <p:cNvPr id="14" name="object 14"/>
            <p:cNvSpPr/>
            <p:nvPr/>
          </p:nvSpPr>
          <p:spPr>
            <a:xfrm>
              <a:off x="3353561" y="5487161"/>
              <a:ext cx="4495800" cy="759460"/>
            </a:xfrm>
            <a:custGeom>
              <a:avLst/>
              <a:gdLst/>
              <a:ahLst/>
              <a:cxnLst/>
              <a:rect l="l" t="t" r="r" b="b"/>
              <a:pathLst>
                <a:path w="4495800" h="759460">
                  <a:moveTo>
                    <a:pt x="4495799" y="0"/>
                  </a:moveTo>
                  <a:lnTo>
                    <a:pt x="0" y="0"/>
                  </a:lnTo>
                  <a:lnTo>
                    <a:pt x="0" y="758952"/>
                  </a:lnTo>
                  <a:lnTo>
                    <a:pt x="4495799" y="758952"/>
                  </a:lnTo>
                  <a:lnTo>
                    <a:pt x="449579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3561" y="5487161"/>
              <a:ext cx="4495800" cy="759460"/>
            </a:xfrm>
            <a:custGeom>
              <a:avLst/>
              <a:gdLst/>
              <a:ahLst/>
              <a:cxnLst/>
              <a:rect l="l" t="t" r="r" b="b"/>
              <a:pathLst>
                <a:path w="4495800" h="759460">
                  <a:moveTo>
                    <a:pt x="0" y="758952"/>
                  </a:moveTo>
                  <a:lnTo>
                    <a:pt x="4495799" y="758952"/>
                  </a:lnTo>
                  <a:lnTo>
                    <a:pt x="4495799" y="0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66197" y="4158768"/>
            <a:ext cx="2954178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5"/>
              </a:lnSpc>
            </a:pPr>
            <a:r>
              <a:rPr spc="-64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4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9" dirty="0">
                <a:solidFill>
                  <a:srgbClr val="FFFFFF"/>
                </a:solidFill>
                <a:latin typeface="Arial"/>
                <a:cs typeface="Arial"/>
              </a:rPr>
              <a:t>still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well-</a:t>
            </a:r>
            <a:r>
              <a:rPr spc="-71" dirty="0">
                <a:solidFill>
                  <a:srgbClr val="FFFFFF"/>
                </a:solidFill>
                <a:latin typeface="Arial"/>
                <a:cs typeface="Arial"/>
              </a:rPr>
              <a:t>designed</a:t>
            </a:r>
            <a:endParaRPr>
              <a:latin typeface="Arial"/>
              <a:cs typeface="Arial"/>
            </a:endParaRPr>
          </a:p>
          <a:p>
            <a:pPr marL="476" algn="ctr">
              <a:spcBef>
                <a:spcPts val="19"/>
              </a:spcBef>
            </a:pP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solvers</a:t>
            </a:r>
            <a:r>
              <a:rPr spc="-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pc="-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23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pc="-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i="1" spc="-8" dirty="0">
                <a:solidFill>
                  <a:srgbClr val="FFFFFF"/>
                </a:solidFill>
                <a:latin typeface="Arial"/>
                <a:cs typeface="Arial"/>
              </a:rPr>
              <a:t>useful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38</a:t>
            </a:fld>
            <a:endParaRPr spc="-19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39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74" y="424904"/>
            <a:ext cx="8560526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328136">
              <a:spcBef>
                <a:spcPts val="79"/>
              </a:spcBef>
            </a:pPr>
            <a:r>
              <a:rPr spc="-323" dirty="0"/>
              <a:t>So,</a:t>
            </a:r>
            <a:r>
              <a:rPr spc="-161" dirty="0"/>
              <a:t> </a:t>
            </a:r>
            <a:r>
              <a:rPr spc="-86" dirty="0"/>
              <a:t>how</a:t>
            </a:r>
            <a:r>
              <a:rPr spc="-161" dirty="0"/>
              <a:t> </a:t>
            </a:r>
            <a:r>
              <a:rPr spc="-116" dirty="0"/>
              <a:t>do</a:t>
            </a:r>
            <a:r>
              <a:rPr spc="-153" dirty="0"/>
              <a:t> </a:t>
            </a:r>
            <a:r>
              <a:rPr spc="-131" dirty="0"/>
              <a:t>we</a:t>
            </a:r>
            <a:r>
              <a:rPr spc="-161" dirty="0"/>
              <a:t> </a:t>
            </a:r>
            <a:r>
              <a:rPr spc="-176" dirty="0"/>
              <a:t>solve</a:t>
            </a:r>
            <a:r>
              <a:rPr spc="-161" dirty="0"/>
              <a:t> </a:t>
            </a:r>
            <a:r>
              <a:rPr spc="-368" dirty="0"/>
              <a:t>ILPs</a:t>
            </a:r>
            <a:r>
              <a:rPr spc="-150" dirty="0"/>
              <a:t> </a:t>
            </a:r>
            <a:r>
              <a:rPr spc="-165" dirty="0"/>
              <a:t>and</a:t>
            </a:r>
            <a:r>
              <a:rPr spc="-153" dirty="0"/>
              <a:t> </a:t>
            </a:r>
            <a:r>
              <a:rPr spc="-344" dirty="0"/>
              <a:t>IQPs?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5" y="1168870"/>
            <a:ext cx="5941219" cy="3208731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266224" marR="345281" indent="-256699">
              <a:lnSpc>
                <a:spcPts val="2595"/>
              </a:lnSpc>
              <a:spcBef>
                <a:spcPts val="401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113" dirty="0">
                <a:latin typeface="Arial"/>
                <a:cs typeface="Arial"/>
              </a:rPr>
              <a:t>Fundamentally,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they’re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type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constraint </a:t>
            </a:r>
            <a:r>
              <a:rPr sz="2400" spc="-116" dirty="0">
                <a:latin typeface="Arial"/>
                <a:cs typeface="Arial"/>
              </a:rPr>
              <a:t>(and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search!)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266224" indent="-256699">
              <a:lnSpc>
                <a:spcPts val="2738"/>
              </a:lnSpc>
              <a:spcBef>
                <a:spcPts val="251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101" dirty="0">
                <a:latin typeface="Arial"/>
                <a:cs typeface="Arial"/>
              </a:rPr>
              <a:t>“Branch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and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bound”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is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very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common</a:t>
            </a:r>
            <a:endParaRPr sz="2400">
              <a:latin typeface="Arial"/>
              <a:cs typeface="Arial"/>
            </a:endParaRPr>
          </a:p>
          <a:p>
            <a:pPr marL="266700">
              <a:lnSpc>
                <a:spcPts val="2738"/>
              </a:lnSpc>
            </a:pPr>
            <a:r>
              <a:rPr sz="2400" spc="-83" dirty="0">
                <a:latin typeface="Arial"/>
                <a:cs typeface="Arial"/>
              </a:rPr>
              <a:t>technique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(Poole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Mackworth,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81" dirty="0">
                <a:latin typeface="Arial"/>
                <a:cs typeface="Arial"/>
              </a:rPr>
              <a:t>Ch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3.8.1)</a:t>
            </a:r>
            <a:endParaRPr sz="2400">
              <a:latin typeface="Arial"/>
              <a:cs typeface="Arial"/>
            </a:endParaRPr>
          </a:p>
          <a:p>
            <a:pPr marL="567214" lvl="1" indent="-215265">
              <a:spcBef>
                <a:spcPts val="263"/>
              </a:spcBef>
              <a:buChar char="–"/>
              <a:tabLst>
                <a:tab pos="567690" algn="l"/>
              </a:tabLst>
            </a:pPr>
            <a:r>
              <a:rPr sz="2100" spc="-281" dirty="0">
                <a:latin typeface="Arial"/>
                <a:cs typeface="Arial"/>
              </a:rPr>
              <a:t>DFS,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but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31" dirty="0">
                <a:latin typeface="Arial"/>
                <a:cs typeface="Arial"/>
              </a:rPr>
              <a:t>keep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cost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best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49" dirty="0">
                <a:latin typeface="Arial"/>
                <a:cs typeface="Arial"/>
              </a:rPr>
              <a:t>solution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found</a:t>
            </a:r>
            <a:endParaRPr sz="2100">
              <a:latin typeface="Arial"/>
              <a:cs typeface="Arial"/>
            </a:endParaRPr>
          </a:p>
          <a:p>
            <a:pPr marL="567214" marR="3810" lvl="1" indent="-215265">
              <a:lnSpc>
                <a:spcPts val="2265"/>
              </a:lnSpc>
              <a:spcBef>
                <a:spcPts val="540"/>
              </a:spcBef>
              <a:buChar char="–"/>
              <a:tabLst>
                <a:tab pos="567690" algn="l"/>
              </a:tabLst>
            </a:pPr>
            <a:r>
              <a:rPr sz="2100" spc="-120" dirty="0">
                <a:latin typeface="Arial"/>
                <a:cs typeface="Arial"/>
              </a:rPr>
              <a:t>Prune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path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if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34" dirty="0">
                <a:latin typeface="Arial"/>
                <a:cs typeface="Arial"/>
              </a:rPr>
              <a:t>its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current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cost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+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68" dirty="0">
                <a:latin typeface="Arial"/>
                <a:cs typeface="Arial"/>
              </a:rPr>
              <a:t>heuristic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cost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are </a:t>
            </a:r>
            <a:r>
              <a:rPr sz="2100" spc="-105" dirty="0">
                <a:latin typeface="Arial"/>
                <a:cs typeface="Arial"/>
              </a:rPr>
              <a:t>worse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49" dirty="0">
                <a:latin typeface="Arial"/>
                <a:cs typeface="Arial"/>
              </a:rPr>
              <a:t>than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cost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best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49" dirty="0">
                <a:latin typeface="Arial"/>
                <a:cs typeface="Arial"/>
              </a:rPr>
              <a:t>solution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found</a:t>
            </a:r>
            <a:endParaRPr sz="2100">
              <a:latin typeface="Arial"/>
              <a:cs typeface="Arial"/>
            </a:endParaRPr>
          </a:p>
          <a:p>
            <a:pPr marL="266224" marR="182880" indent="-256699">
              <a:lnSpc>
                <a:spcPts val="2595"/>
              </a:lnSpc>
              <a:spcBef>
                <a:spcPts val="570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120" dirty="0">
                <a:latin typeface="Arial"/>
                <a:cs typeface="Arial"/>
              </a:rPr>
              <a:t>Think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this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as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path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pruning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(from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search)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51" dirty="0">
                <a:latin typeface="Arial"/>
                <a:cs typeface="Arial"/>
              </a:rPr>
              <a:t>+ </a:t>
            </a:r>
            <a:r>
              <a:rPr sz="2400" spc="-90" dirty="0">
                <a:latin typeface="Arial"/>
                <a:cs typeface="Arial"/>
              </a:rPr>
              <a:t>domain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splitting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(from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360" dirty="0">
                <a:latin typeface="Arial"/>
                <a:cs typeface="Arial"/>
              </a:rPr>
              <a:t>CSPs)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4</a:t>
            </a:fld>
            <a:endParaRPr spc="-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929" y="542135"/>
            <a:ext cx="4178141" cy="1179169"/>
          </a:xfrm>
          <a:prstGeom prst="rect">
            <a:avLst/>
          </a:prstGeom>
        </p:spPr>
        <p:txBody>
          <a:bodyPr vert="horz" wrap="square" lIns="0" tIns="146685" rIns="0" bIns="0" rtlCol="0" anchor="ctr">
            <a:spAutoFit/>
          </a:bodyPr>
          <a:lstStyle/>
          <a:p>
            <a:pPr>
              <a:spcBef>
                <a:spcPts val="1155"/>
              </a:spcBef>
            </a:pPr>
            <a:r>
              <a:rPr spc="-98" dirty="0"/>
              <a:t>Classification</a:t>
            </a:r>
          </a:p>
          <a:p>
            <a:pPr>
              <a:spcBef>
                <a:spcPts val="589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1645" y="1843065"/>
            <a:ext cx="6377464" cy="14061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lang="en-US" sz="1800" spc="-83" dirty="0"/>
              <a:t>Classification:</a:t>
            </a:r>
            <a:r>
              <a:rPr lang="en-US" sz="1800" spc="-94" dirty="0"/>
              <a:t> </a:t>
            </a:r>
            <a:r>
              <a:rPr lang="en-US" sz="1800" spc="-60" dirty="0"/>
              <a:t>provide</a:t>
            </a:r>
            <a:r>
              <a:rPr lang="en-US" sz="1800" spc="-75" dirty="0"/>
              <a:t> </a:t>
            </a:r>
            <a:r>
              <a:rPr lang="en-US" sz="1800" i="1" spc="-83" dirty="0">
                <a:latin typeface="Arial"/>
                <a:cs typeface="Arial"/>
              </a:rPr>
              <a:t>labels</a:t>
            </a:r>
            <a:r>
              <a:rPr lang="en-US" sz="1800" i="1" spc="-75" dirty="0">
                <a:latin typeface="Arial"/>
                <a:cs typeface="Arial"/>
              </a:rPr>
              <a:t> </a:t>
            </a:r>
            <a:r>
              <a:rPr lang="en-US" sz="1800" dirty="0"/>
              <a:t>to</a:t>
            </a:r>
            <a:r>
              <a:rPr lang="en-US" sz="1800" spc="-83" dirty="0"/>
              <a:t> </a:t>
            </a:r>
            <a:r>
              <a:rPr lang="en-US" sz="1800" spc="-105" dirty="0"/>
              <a:t>an</a:t>
            </a:r>
            <a:r>
              <a:rPr lang="en-US" sz="1800" spc="-71" dirty="0"/>
              <a:t> </a:t>
            </a:r>
            <a:r>
              <a:rPr lang="en-US" sz="1800" spc="-15" dirty="0"/>
              <a:t>input</a:t>
            </a:r>
            <a:r>
              <a:rPr lang="en-US" sz="1800" spc="-79" dirty="0"/>
              <a:t> </a:t>
            </a:r>
            <a:r>
              <a:rPr lang="en-US" sz="1800" spc="-15" dirty="0"/>
              <a:t>item</a:t>
            </a:r>
            <a:br>
              <a:rPr lang="en-US" spc="-127" dirty="0">
                <a:latin typeface="Arial"/>
                <a:cs typeface="Arial"/>
              </a:rPr>
            </a:br>
            <a:r>
              <a:rPr spc="-127" dirty="0">
                <a:latin typeface="Arial"/>
                <a:cs typeface="Arial"/>
              </a:rPr>
              <a:t>Labels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are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application/task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dependent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sz="1875" dirty="0">
              <a:latin typeface="Arial"/>
              <a:cs typeface="Arial"/>
            </a:endParaRPr>
          </a:p>
          <a:p>
            <a:pPr marL="37624" marR="32385" algn="ctr"/>
            <a:r>
              <a:rPr spc="-71" dirty="0">
                <a:latin typeface="Arial"/>
                <a:cs typeface="Arial"/>
              </a:rPr>
              <a:t>Machine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learning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classification: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Learn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function</a:t>
            </a:r>
            <a:r>
              <a:rPr spc="-8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</a:t>
            </a:r>
            <a:r>
              <a:rPr b="1" baseline="-20833" dirty="0">
                <a:latin typeface="Arial"/>
                <a:cs typeface="Arial"/>
              </a:rPr>
              <a:t>α</a:t>
            </a:r>
            <a:r>
              <a:rPr b="1" spc="124" baseline="-2083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provide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these </a:t>
            </a:r>
            <a:r>
              <a:rPr spc="-83" dirty="0">
                <a:latin typeface="Arial"/>
                <a:cs typeface="Arial"/>
              </a:rPr>
              <a:t>labels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automatically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7302" y="3788991"/>
            <a:ext cx="3486150" cy="98728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621" rIns="0" bIns="0" rtlCol="0">
            <a:spAutoFit/>
          </a:bodyPr>
          <a:lstStyle/>
          <a:p>
            <a:pPr marL="229076" marR="219551" indent="40005" algn="just">
              <a:spcBef>
                <a:spcPts val="139"/>
              </a:spcBef>
            </a:pPr>
            <a:r>
              <a:rPr sz="2100" spc="-3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100" spc="1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76" dirty="0">
                <a:solidFill>
                  <a:srgbClr val="FFFFFF"/>
                </a:solidFill>
                <a:latin typeface="Arial"/>
                <a:cs typeface="Arial"/>
              </a:rPr>
              <a:t>assume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100"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100" spc="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38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100" spc="-23" dirty="0">
                <a:solidFill>
                  <a:srgbClr val="FFFFFF"/>
                </a:solidFill>
                <a:latin typeface="Arial"/>
                <a:cs typeface="Arial"/>
              </a:rPr>
              <a:t>“weights”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98" dirty="0">
                <a:solidFill>
                  <a:srgbClr val="FFFFFF"/>
                </a:solidFill>
                <a:latin typeface="Arial"/>
                <a:cs typeface="Arial"/>
              </a:rPr>
              <a:t>(parameters)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1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-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83" dirty="0">
                <a:solidFill>
                  <a:srgbClr val="FFFFFF"/>
                </a:solidFill>
                <a:latin typeface="Arial"/>
                <a:cs typeface="Arial"/>
              </a:rPr>
              <a:t>behavior</a:t>
            </a:r>
            <a:r>
              <a:rPr sz="2100"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0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81" b="1" spc="-28" baseline="-21021" dirty="0">
                <a:solidFill>
                  <a:srgbClr val="FFFFFF"/>
                </a:solidFill>
                <a:latin typeface="Arial"/>
                <a:cs typeface="Arial"/>
              </a:rPr>
              <a:t>α</a:t>
            </a:r>
            <a:r>
              <a:rPr sz="2100" spc="-19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3218" y="4922292"/>
            <a:ext cx="1357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26" dirty="0">
                <a:solidFill>
                  <a:srgbClr val="888888"/>
                </a:solidFill>
                <a:latin typeface="Arial"/>
                <a:cs typeface="Arial"/>
              </a:rPr>
              <a:t>41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2" y="548640"/>
            <a:ext cx="6764382" cy="431559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998" y="910687"/>
            <a:ext cx="6171248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2811303" marR="3810" indent="-2802255">
              <a:spcBef>
                <a:spcPts val="71"/>
              </a:spcBef>
            </a:pPr>
            <a:r>
              <a:rPr sz="3000" spc="-191" dirty="0"/>
              <a:t>Example:</a:t>
            </a:r>
            <a:r>
              <a:rPr sz="3000" spc="-139" dirty="0"/>
              <a:t> </a:t>
            </a:r>
            <a:r>
              <a:rPr sz="3000" spc="-217" dirty="0"/>
              <a:t>Sequence</a:t>
            </a:r>
            <a:r>
              <a:rPr sz="3000" spc="-150" dirty="0"/>
              <a:t> </a:t>
            </a:r>
            <a:r>
              <a:rPr sz="3000" spc="-375" dirty="0"/>
              <a:t>Tag</a:t>
            </a:r>
            <a:r>
              <a:rPr sz="3000" spc="-153" dirty="0"/>
              <a:t> </a:t>
            </a:r>
            <a:r>
              <a:rPr sz="3000" spc="-101" dirty="0"/>
              <a:t>Prediction</a:t>
            </a:r>
            <a:r>
              <a:rPr sz="3000" spc="-143" dirty="0"/>
              <a:t> </a:t>
            </a:r>
            <a:r>
              <a:rPr sz="3000" spc="-289" dirty="0"/>
              <a:t>as</a:t>
            </a:r>
            <a:r>
              <a:rPr sz="3000" spc="-135" dirty="0"/>
              <a:t> </a:t>
            </a:r>
            <a:r>
              <a:rPr sz="3000" spc="-45" dirty="0"/>
              <a:t>an </a:t>
            </a:r>
            <a:r>
              <a:rPr sz="3000" spc="-311" dirty="0"/>
              <a:t>IQP</a:t>
            </a:r>
            <a:endParaRPr sz="3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77096" y="2141029"/>
            <a:ext cx="3953351" cy="1069658"/>
            <a:chOff x="2045461" y="2854705"/>
            <a:chExt cx="5271135" cy="1426210"/>
          </a:xfrm>
        </p:grpSpPr>
        <p:sp>
          <p:nvSpPr>
            <p:cNvPr id="4" name="object 4"/>
            <p:cNvSpPr/>
            <p:nvPr/>
          </p:nvSpPr>
          <p:spPr>
            <a:xfrm>
              <a:off x="2058161" y="28674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69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69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4193" y="3100577"/>
              <a:ext cx="2372995" cy="901700"/>
            </a:xfrm>
            <a:custGeom>
              <a:avLst/>
              <a:gdLst/>
              <a:ahLst/>
              <a:cxnLst/>
              <a:rect l="l" t="t" r="r" b="b"/>
              <a:pathLst>
                <a:path w="2372995" h="901700">
                  <a:moveTo>
                    <a:pt x="0" y="234696"/>
                  </a:moveTo>
                  <a:lnTo>
                    <a:pt x="0" y="901446"/>
                  </a:lnTo>
                </a:path>
                <a:path w="2372995" h="901700">
                  <a:moveTo>
                    <a:pt x="254507" y="0"/>
                  </a:moveTo>
                  <a:lnTo>
                    <a:pt x="1057783" y="0"/>
                  </a:lnTo>
                </a:path>
                <a:path w="2372995" h="901700">
                  <a:moveTo>
                    <a:pt x="1313688" y="234696"/>
                  </a:moveTo>
                  <a:lnTo>
                    <a:pt x="1313688" y="901446"/>
                  </a:lnTo>
                </a:path>
                <a:path w="2372995" h="901700">
                  <a:moveTo>
                    <a:pt x="1569720" y="0"/>
                  </a:moveTo>
                  <a:lnTo>
                    <a:pt x="237299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373373" y="28674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943094" y="3100577"/>
              <a:ext cx="1057910" cy="901700"/>
            </a:xfrm>
            <a:custGeom>
              <a:avLst/>
              <a:gdLst/>
              <a:ahLst/>
              <a:cxnLst/>
              <a:rect l="l" t="t" r="r" b="b"/>
              <a:pathLst>
                <a:path w="1057910" h="901700">
                  <a:moveTo>
                    <a:pt x="0" y="234696"/>
                  </a:moveTo>
                  <a:lnTo>
                    <a:pt x="0" y="901446"/>
                  </a:lnTo>
                </a:path>
                <a:path w="1057910" h="901700">
                  <a:moveTo>
                    <a:pt x="254507" y="0"/>
                  </a:moveTo>
                  <a:lnTo>
                    <a:pt x="105778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687061" y="28674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256782" y="3100577"/>
              <a:ext cx="1059815" cy="901700"/>
            </a:xfrm>
            <a:custGeom>
              <a:avLst/>
              <a:gdLst/>
              <a:ahLst/>
              <a:cxnLst/>
              <a:rect l="l" t="t" r="r" b="b"/>
              <a:pathLst>
                <a:path w="1059815" h="901700">
                  <a:moveTo>
                    <a:pt x="0" y="234696"/>
                  </a:moveTo>
                  <a:lnTo>
                    <a:pt x="0" y="901446"/>
                  </a:lnTo>
                </a:path>
                <a:path w="1059815" h="901700">
                  <a:moveTo>
                    <a:pt x="256032" y="0"/>
                  </a:moveTo>
                  <a:lnTo>
                    <a:pt x="105930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2273" y="28674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40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40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7701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7701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5294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5294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8982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8982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4194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4194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1309" y="29634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1309" y="29634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6522" y="298018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6522" y="298018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0209" y="29634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490209" y="29634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5421" y="298475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5421" y="298475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07444" y="1841468"/>
            <a:ext cx="728186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56" dirty="0">
                <a:solidFill>
                  <a:srgbClr val="7E7E7E"/>
                </a:solidFill>
                <a:latin typeface="Arial"/>
                <a:cs typeface="Arial"/>
              </a:rPr>
              <a:t>Adjective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62863" y="4705921"/>
            <a:ext cx="1305401" cy="387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53" dirty="0">
                <a:latin typeface="Arial"/>
                <a:cs typeface="Arial"/>
              </a:rPr>
              <a:t>previously </a:t>
            </a:r>
            <a:r>
              <a:rPr sz="1350" spc="-38" dirty="0">
                <a:latin typeface="Arial"/>
                <a:cs typeface="Arial"/>
              </a:rPr>
              <a:t>learned</a:t>
            </a:r>
            <a:endParaRPr sz="1350">
              <a:latin typeface="Arial"/>
              <a:cs typeface="Arial"/>
            </a:endParaRPr>
          </a:p>
          <a:p>
            <a:pPr marL="9525"/>
            <a:r>
              <a:rPr sz="1350" spc="-8" dirty="0">
                <a:latin typeface="Arial"/>
                <a:cs typeface="Arial"/>
              </a:rPr>
              <a:t>weights)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41</a:t>
            </a:fld>
            <a:endParaRPr spc="-19" dirty="0"/>
          </a:p>
        </p:txBody>
      </p:sp>
      <p:sp>
        <p:nvSpPr>
          <p:cNvPr id="28" name="object 28"/>
          <p:cNvSpPr txBox="1"/>
          <p:nvPr/>
        </p:nvSpPr>
        <p:spPr>
          <a:xfrm>
            <a:off x="3638740" y="1841468"/>
            <a:ext cx="437198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71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85145" y="1841468"/>
            <a:ext cx="373856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90" dirty="0">
                <a:solidFill>
                  <a:srgbClr val="7E7E7E"/>
                </a:solidFill>
                <a:latin typeface="Arial"/>
                <a:cs typeface="Arial"/>
              </a:rPr>
              <a:t>Verb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5177" y="1841468"/>
            <a:ext cx="37195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94" dirty="0">
                <a:solidFill>
                  <a:srgbClr val="7E7E7E"/>
                </a:solidFill>
                <a:latin typeface="Arial"/>
                <a:cs typeface="Arial"/>
              </a:rPr>
              <a:t>Prep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8427" y="3293745"/>
            <a:ext cx="46434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British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07321" y="3286410"/>
            <a:ext cx="28527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Left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5622" y="3296221"/>
            <a:ext cx="5419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latin typeface="Arial"/>
                <a:cs typeface="Arial"/>
              </a:rPr>
              <a:t>Waffles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34240" y="3282791"/>
            <a:ext cx="1995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28245" y="3275933"/>
            <a:ext cx="13763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20" dirty="0"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62862" y="3634168"/>
            <a:ext cx="1450658" cy="10483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71" dirty="0">
                <a:latin typeface="Arial"/>
                <a:cs typeface="Arial"/>
              </a:rPr>
              <a:t>Goal: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Find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 </a:t>
            </a:r>
            <a:r>
              <a:rPr sz="1350" spc="-83" dirty="0">
                <a:latin typeface="Arial"/>
                <a:cs typeface="Arial"/>
              </a:rPr>
              <a:t>sequence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79" dirty="0">
                <a:latin typeface="Arial"/>
                <a:cs typeface="Arial"/>
              </a:rPr>
              <a:t> </a:t>
            </a:r>
            <a:r>
              <a:rPr sz="1350" spc="-244" dirty="0">
                <a:latin typeface="Arial"/>
                <a:cs typeface="Arial"/>
              </a:rPr>
              <a:t>POS</a:t>
            </a:r>
            <a:r>
              <a:rPr sz="1350" spc="-8" dirty="0">
                <a:latin typeface="Arial"/>
                <a:cs typeface="Arial"/>
              </a:rPr>
              <a:t> [part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speech] </a:t>
            </a:r>
            <a:r>
              <a:rPr sz="1350" spc="-68" dirty="0">
                <a:latin typeface="Arial"/>
                <a:cs typeface="Arial"/>
              </a:rPr>
              <a:t>tags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-79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maximize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our </a:t>
            </a:r>
            <a:r>
              <a:rPr sz="1350" spc="-83" dirty="0">
                <a:latin typeface="Arial"/>
                <a:cs typeface="Arial"/>
              </a:rPr>
              <a:t>score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(given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by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7" y="903868"/>
            <a:ext cx="6176010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2811303" marR="3810" indent="-2802255">
              <a:spcBef>
                <a:spcPts val="71"/>
              </a:spcBef>
            </a:pPr>
            <a:r>
              <a:rPr sz="3000" spc="-191" dirty="0"/>
              <a:t>Example:</a:t>
            </a:r>
            <a:r>
              <a:rPr sz="3000" spc="-143" dirty="0"/>
              <a:t> </a:t>
            </a:r>
            <a:r>
              <a:rPr sz="3000" spc="-217" dirty="0"/>
              <a:t>Sequence</a:t>
            </a:r>
            <a:r>
              <a:rPr sz="3000" spc="-158" dirty="0"/>
              <a:t> </a:t>
            </a:r>
            <a:r>
              <a:rPr sz="3000" spc="-375" dirty="0"/>
              <a:t>Tag</a:t>
            </a:r>
            <a:r>
              <a:rPr sz="3000" spc="-135" dirty="0"/>
              <a:t> </a:t>
            </a:r>
            <a:r>
              <a:rPr sz="3000" spc="-98" dirty="0"/>
              <a:t>Prediction</a:t>
            </a:r>
            <a:r>
              <a:rPr sz="3000" spc="-139" dirty="0"/>
              <a:t> </a:t>
            </a:r>
            <a:r>
              <a:rPr sz="3000" spc="-289" dirty="0"/>
              <a:t>as</a:t>
            </a:r>
            <a:r>
              <a:rPr sz="3000" spc="-143" dirty="0"/>
              <a:t> </a:t>
            </a:r>
            <a:r>
              <a:rPr sz="3000" spc="-49" dirty="0"/>
              <a:t>an </a:t>
            </a:r>
            <a:r>
              <a:rPr sz="3000" spc="-311" dirty="0"/>
              <a:t>IQP</a:t>
            </a:r>
            <a:endParaRPr sz="3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77096" y="2141029"/>
            <a:ext cx="3953351" cy="1069658"/>
            <a:chOff x="2045461" y="2854705"/>
            <a:chExt cx="5271135" cy="1426210"/>
          </a:xfrm>
        </p:grpSpPr>
        <p:sp>
          <p:nvSpPr>
            <p:cNvPr id="4" name="object 4"/>
            <p:cNvSpPr/>
            <p:nvPr/>
          </p:nvSpPr>
          <p:spPr>
            <a:xfrm>
              <a:off x="2058161" y="28674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69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69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4193" y="3100577"/>
              <a:ext cx="2372995" cy="901700"/>
            </a:xfrm>
            <a:custGeom>
              <a:avLst/>
              <a:gdLst/>
              <a:ahLst/>
              <a:cxnLst/>
              <a:rect l="l" t="t" r="r" b="b"/>
              <a:pathLst>
                <a:path w="2372995" h="901700">
                  <a:moveTo>
                    <a:pt x="0" y="234696"/>
                  </a:moveTo>
                  <a:lnTo>
                    <a:pt x="0" y="901446"/>
                  </a:lnTo>
                </a:path>
                <a:path w="2372995" h="901700">
                  <a:moveTo>
                    <a:pt x="254507" y="0"/>
                  </a:moveTo>
                  <a:lnTo>
                    <a:pt x="1057783" y="0"/>
                  </a:lnTo>
                </a:path>
                <a:path w="2372995" h="901700">
                  <a:moveTo>
                    <a:pt x="1313688" y="234696"/>
                  </a:moveTo>
                  <a:lnTo>
                    <a:pt x="1313688" y="901446"/>
                  </a:lnTo>
                </a:path>
                <a:path w="2372995" h="901700">
                  <a:moveTo>
                    <a:pt x="1569720" y="0"/>
                  </a:moveTo>
                  <a:lnTo>
                    <a:pt x="237299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373373" y="28674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943094" y="3100577"/>
              <a:ext cx="1057910" cy="901700"/>
            </a:xfrm>
            <a:custGeom>
              <a:avLst/>
              <a:gdLst/>
              <a:ahLst/>
              <a:cxnLst/>
              <a:rect l="l" t="t" r="r" b="b"/>
              <a:pathLst>
                <a:path w="1057910" h="901700">
                  <a:moveTo>
                    <a:pt x="0" y="234696"/>
                  </a:moveTo>
                  <a:lnTo>
                    <a:pt x="0" y="901446"/>
                  </a:lnTo>
                </a:path>
                <a:path w="1057910" h="901700">
                  <a:moveTo>
                    <a:pt x="254507" y="0"/>
                  </a:moveTo>
                  <a:lnTo>
                    <a:pt x="105778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687061" y="28674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256782" y="3100577"/>
              <a:ext cx="1059815" cy="901700"/>
            </a:xfrm>
            <a:custGeom>
              <a:avLst/>
              <a:gdLst/>
              <a:ahLst/>
              <a:cxnLst/>
              <a:rect l="l" t="t" r="r" b="b"/>
              <a:pathLst>
                <a:path w="1059815" h="901700">
                  <a:moveTo>
                    <a:pt x="0" y="234696"/>
                  </a:moveTo>
                  <a:lnTo>
                    <a:pt x="0" y="901446"/>
                  </a:lnTo>
                </a:path>
                <a:path w="1059815" h="901700">
                  <a:moveTo>
                    <a:pt x="256032" y="0"/>
                  </a:moveTo>
                  <a:lnTo>
                    <a:pt x="105930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2273" y="28674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40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40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7701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7701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5294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5294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8982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8982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4194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4194" y="40012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1309" y="29634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1309" y="29634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6522" y="298018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6522" y="298018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0209" y="29634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490209" y="29634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5421" y="298475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5421" y="298475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07444" y="1841468"/>
            <a:ext cx="728186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56" dirty="0">
                <a:solidFill>
                  <a:srgbClr val="7E7E7E"/>
                </a:solidFill>
                <a:latin typeface="Arial"/>
                <a:cs typeface="Arial"/>
              </a:rPr>
              <a:t>Adjective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62863" y="4705921"/>
            <a:ext cx="1305401" cy="387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53" dirty="0">
                <a:latin typeface="Arial"/>
                <a:cs typeface="Arial"/>
              </a:rPr>
              <a:t>previously </a:t>
            </a:r>
            <a:r>
              <a:rPr sz="1350" spc="-38" dirty="0">
                <a:latin typeface="Arial"/>
                <a:cs typeface="Arial"/>
              </a:rPr>
              <a:t>learned</a:t>
            </a:r>
            <a:endParaRPr sz="1350">
              <a:latin typeface="Arial"/>
              <a:cs typeface="Arial"/>
            </a:endParaRPr>
          </a:p>
          <a:p>
            <a:pPr marL="9525"/>
            <a:r>
              <a:rPr sz="1350" spc="-8" dirty="0">
                <a:latin typeface="Arial"/>
                <a:cs typeface="Arial"/>
              </a:rPr>
              <a:t>weights)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42</a:t>
            </a:fld>
            <a:endParaRPr spc="-19" dirty="0"/>
          </a:p>
        </p:txBody>
      </p:sp>
      <p:sp>
        <p:nvSpPr>
          <p:cNvPr id="28" name="object 28"/>
          <p:cNvSpPr txBox="1"/>
          <p:nvPr/>
        </p:nvSpPr>
        <p:spPr>
          <a:xfrm>
            <a:off x="3638740" y="1841468"/>
            <a:ext cx="437198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71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85145" y="1841468"/>
            <a:ext cx="373856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90" dirty="0">
                <a:solidFill>
                  <a:srgbClr val="7E7E7E"/>
                </a:solidFill>
                <a:latin typeface="Arial"/>
                <a:cs typeface="Arial"/>
              </a:rPr>
              <a:t>Verb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5177" y="1841468"/>
            <a:ext cx="37195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94" dirty="0">
                <a:solidFill>
                  <a:srgbClr val="7E7E7E"/>
                </a:solidFill>
                <a:latin typeface="Arial"/>
                <a:cs typeface="Arial"/>
              </a:rPr>
              <a:t>Prep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8427" y="3293745"/>
            <a:ext cx="46434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British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95622" y="3296221"/>
            <a:ext cx="5419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latin typeface="Arial"/>
                <a:cs typeface="Arial"/>
              </a:rPr>
              <a:t>Waffles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07321" y="3286410"/>
            <a:ext cx="222646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035969" algn="l"/>
              </a:tabLst>
            </a:pPr>
            <a:r>
              <a:rPr sz="1350" spc="-15" dirty="0">
                <a:latin typeface="Arial"/>
                <a:cs typeface="Arial"/>
              </a:rPr>
              <a:t>Left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2025" spc="-39" baseline="1543" dirty="0">
                <a:latin typeface="Arial"/>
                <a:cs typeface="Arial"/>
              </a:rPr>
              <a:t>on</a:t>
            </a:r>
            <a:endParaRPr sz="2025" baseline="1543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28245" y="3275933"/>
            <a:ext cx="13763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20" dirty="0"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2862" y="3634168"/>
            <a:ext cx="1450658" cy="10483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71" dirty="0">
                <a:latin typeface="Arial"/>
                <a:cs typeface="Arial"/>
              </a:rPr>
              <a:t>Goal: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Find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 </a:t>
            </a:r>
            <a:r>
              <a:rPr sz="1350" spc="-83" dirty="0">
                <a:latin typeface="Arial"/>
                <a:cs typeface="Arial"/>
              </a:rPr>
              <a:t>sequence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79" dirty="0">
                <a:latin typeface="Arial"/>
                <a:cs typeface="Arial"/>
              </a:rPr>
              <a:t> </a:t>
            </a:r>
            <a:r>
              <a:rPr sz="1350" spc="-244" dirty="0">
                <a:latin typeface="Arial"/>
                <a:cs typeface="Arial"/>
              </a:rPr>
              <a:t>POS</a:t>
            </a:r>
            <a:r>
              <a:rPr sz="1350" spc="-8" dirty="0">
                <a:latin typeface="Arial"/>
                <a:cs typeface="Arial"/>
              </a:rPr>
              <a:t> [part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speech] </a:t>
            </a:r>
            <a:r>
              <a:rPr sz="1350" spc="-68" dirty="0">
                <a:latin typeface="Arial"/>
                <a:cs typeface="Arial"/>
              </a:rPr>
              <a:t>tags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maximize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our </a:t>
            </a:r>
            <a:r>
              <a:rPr sz="1350" spc="-83" dirty="0">
                <a:latin typeface="Arial"/>
                <a:cs typeface="Arial"/>
              </a:rPr>
              <a:t>score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(given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by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29952" y="3787712"/>
            <a:ext cx="2835116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b="1" spc="-98" dirty="0">
                <a:latin typeface="Arial"/>
                <a:cs typeface="Arial"/>
              </a:rPr>
              <a:t>Put</a:t>
            </a:r>
            <a:r>
              <a:rPr sz="1350" b="1" spc="-53" dirty="0">
                <a:latin typeface="Arial"/>
                <a:cs typeface="Arial"/>
              </a:rPr>
              <a:t> </a:t>
            </a:r>
            <a:r>
              <a:rPr sz="1350" b="1" spc="-75" dirty="0">
                <a:latin typeface="Arial"/>
                <a:cs typeface="Arial"/>
              </a:rPr>
              <a:t>another</a:t>
            </a:r>
            <a:r>
              <a:rPr sz="1350" b="1" spc="-86" dirty="0">
                <a:latin typeface="Arial"/>
                <a:cs typeface="Arial"/>
              </a:rPr>
              <a:t> way</a:t>
            </a:r>
            <a:r>
              <a:rPr sz="1350" spc="-86" dirty="0">
                <a:latin typeface="Arial"/>
                <a:cs typeface="Arial"/>
              </a:rPr>
              <a:t>: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We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need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b="1" spc="-71" dirty="0">
                <a:solidFill>
                  <a:srgbClr val="4AACC5"/>
                </a:solidFill>
                <a:latin typeface="Arial"/>
                <a:cs typeface="Arial"/>
              </a:rPr>
              <a:t>find</a:t>
            </a:r>
            <a:r>
              <a:rPr sz="1350" b="1" spc="-56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b="1" spc="-26" dirty="0">
                <a:solidFill>
                  <a:srgbClr val="4AACC5"/>
                </a:solidFill>
                <a:latin typeface="Arial"/>
                <a:cs typeface="Arial"/>
              </a:rPr>
              <a:t>an </a:t>
            </a:r>
            <a:r>
              <a:rPr sz="1350" b="1" spc="-120" dirty="0">
                <a:solidFill>
                  <a:srgbClr val="4AACC5"/>
                </a:solidFill>
                <a:latin typeface="Arial"/>
                <a:cs typeface="Arial"/>
              </a:rPr>
              <a:t>assignment</a:t>
            </a:r>
            <a:r>
              <a:rPr sz="1350" b="1" spc="-79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94" dirty="0">
                <a:latin typeface="Arial"/>
                <a:cs typeface="Arial"/>
              </a:rPr>
              <a:t>each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56" dirty="0">
                <a:latin typeface="Arial"/>
                <a:cs typeface="Arial"/>
              </a:rPr>
              <a:t>word’s </a:t>
            </a:r>
            <a:r>
              <a:rPr sz="1350" spc="-225" dirty="0">
                <a:latin typeface="Arial"/>
                <a:cs typeface="Arial"/>
              </a:rPr>
              <a:t>POS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that </a:t>
            </a:r>
            <a:r>
              <a:rPr sz="1350" spc="-75" dirty="0">
                <a:latin typeface="Arial"/>
                <a:cs typeface="Arial"/>
              </a:rPr>
              <a:t>maximize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score,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subject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sequence </a:t>
            </a:r>
            <a:r>
              <a:rPr sz="1350" spc="-8" dirty="0">
                <a:latin typeface="Arial"/>
                <a:cs typeface="Arial"/>
              </a:rPr>
              <a:t>constraints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995" y="557327"/>
            <a:ext cx="6176010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2811303" marR="3810" indent="-2802255">
              <a:spcBef>
                <a:spcPts val="71"/>
              </a:spcBef>
            </a:pPr>
            <a:r>
              <a:rPr sz="3000" spc="-191" dirty="0"/>
              <a:t>Example:</a:t>
            </a:r>
            <a:r>
              <a:rPr sz="3000" spc="-143" dirty="0"/>
              <a:t> </a:t>
            </a:r>
            <a:r>
              <a:rPr sz="3000" spc="-217" dirty="0"/>
              <a:t>Sequence</a:t>
            </a:r>
            <a:r>
              <a:rPr sz="3000" spc="-158" dirty="0"/>
              <a:t> </a:t>
            </a:r>
            <a:r>
              <a:rPr sz="3000" spc="-375" dirty="0"/>
              <a:t>Tag</a:t>
            </a:r>
            <a:r>
              <a:rPr sz="3000" spc="-135" dirty="0"/>
              <a:t> </a:t>
            </a:r>
            <a:r>
              <a:rPr sz="3000" spc="-98" dirty="0"/>
              <a:t>Prediction</a:t>
            </a:r>
            <a:r>
              <a:rPr sz="3000" spc="-139" dirty="0"/>
              <a:t> </a:t>
            </a:r>
            <a:r>
              <a:rPr sz="3000" spc="-289" dirty="0"/>
              <a:t>as</a:t>
            </a:r>
            <a:r>
              <a:rPr sz="3000" spc="-143" dirty="0"/>
              <a:t> </a:t>
            </a:r>
            <a:r>
              <a:rPr sz="3000" spc="-49" dirty="0"/>
              <a:t>an </a:t>
            </a:r>
            <a:r>
              <a:rPr sz="3000" spc="-311" dirty="0"/>
              <a:t>IQP</a:t>
            </a:r>
            <a:endParaRPr sz="3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77096" y="2239327"/>
            <a:ext cx="3953351" cy="1069658"/>
            <a:chOff x="2045461" y="2985770"/>
            <a:chExt cx="5271135" cy="1426210"/>
          </a:xfrm>
        </p:grpSpPr>
        <p:sp>
          <p:nvSpPr>
            <p:cNvPr id="4" name="object 4"/>
            <p:cNvSpPr/>
            <p:nvPr/>
          </p:nvSpPr>
          <p:spPr>
            <a:xfrm>
              <a:off x="2058161" y="2998470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3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69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3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69" y="467867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3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4193" y="3231642"/>
              <a:ext cx="2372995" cy="901700"/>
            </a:xfrm>
            <a:custGeom>
              <a:avLst/>
              <a:gdLst/>
              <a:ahLst/>
              <a:cxnLst/>
              <a:rect l="l" t="t" r="r" b="b"/>
              <a:pathLst>
                <a:path w="2372995" h="901700">
                  <a:moveTo>
                    <a:pt x="0" y="234696"/>
                  </a:moveTo>
                  <a:lnTo>
                    <a:pt x="0" y="901446"/>
                  </a:lnTo>
                </a:path>
                <a:path w="2372995" h="901700">
                  <a:moveTo>
                    <a:pt x="254507" y="0"/>
                  </a:moveTo>
                  <a:lnTo>
                    <a:pt x="1057783" y="0"/>
                  </a:lnTo>
                </a:path>
                <a:path w="2372995" h="901700">
                  <a:moveTo>
                    <a:pt x="1313688" y="234696"/>
                  </a:moveTo>
                  <a:lnTo>
                    <a:pt x="1313688" y="901446"/>
                  </a:lnTo>
                </a:path>
                <a:path w="2372995" h="901700">
                  <a:moveTo>
                    <a:pt x="1569720" y="0"/>
                  </a:moveTo>
                  <a:lnTo>
                    <a:pt x="237299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373373" y="2998470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3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3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7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3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943094" y="3231642"/>
              <a:ext cx="1057910" cy="901700"/>
            </a:xfrm>
            <a:custGeom>
              <a:avLst/>
              <a:gdLst/>
              <a:ahLst/>
              <a:cxnLst/>
              <a:rect l="l" t="t" r="r" b="b"/>
              <a:pathLst>
                <a:path w="1057910" h="901700">
                  <a:moveTo>
                    <a:pt x="0" y="234696"/>
                  </a:moveTo>
                  <a:lnTo>
                    <a:pt x="0" y="901446"/>
                  </a:lnTo>
                </a:path>
                <a:path w="1057910" h="901700">
                  <a:moveTo>
                    <a:pt x="254507" y="0"/>
                  </a:moveTo>
                  <a:lnTo>
                    <a:pt x="105778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687061" y="2998470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3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3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7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3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256782" y="3231642"/>
              <a:ext cx="1059815" cy="901700"/>
            </a:xfrm>
            <a:custGeom>
              <a:avLst/>
              <a:gdLst/>
              <a:ahLst/>
              <a:cxnLst/>
              <a:rect l="l" t="t" r="r" b="b"/>
              <a:pathLst>
                <a:path w="1059815" h="901700">
                  <a:moveTo>
                    <a:pt x="0" y="234696"/>
                  </a:moveTo>
                  <a:lnTo>
                    <a:pt x="0" y="901446"/>
                  </a:lnTo>
                </a:path>
                <a:path w="1059815" h="901700">
                  <a:moveTo>
                    <a:pt x="256032" y="0"/>
                  </a:moveTo>
                  <a:lnTo>
                    <a:pt x="105930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2273" y="2998470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40" h="467995">
                  <a:moveTo>
                    <a:pt x="0" y="233933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40" y="233933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7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3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7701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7701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5294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5294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8982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8982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4194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4194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1309" y="309448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1309" y="309448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6522" y="311124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6522" y="311124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0209" y="309448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490209" y="309448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5421" y="3115818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5421" y="3115818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48427" y="3392234"/>
            <a:ext cx="46434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British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3218" y="4848510"/>
            <a:ext cx="135731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26" dirty="0">
                <a:solidFill>
                  <a:srgbClr val="888888"/>
                </a:solidFill>
                <a:latin typeface="Arial"/>
                <a:cs typeface="Arial"/>
              </a:rPr>
              <a:t>44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6796" y="3394291"/>
            <a:ext cx="2808922" cy="148694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8120" algn="ctr">
              <a:spcBef>
                <a:spcPts val="75"/>
              </a:spcBef>
              <a:tabLst>
                <a:tab pos="1086326" algn="l"/>
                <a:tab pos="2225040" algn="l"/>
              </a:tabLst>
            </a:pPr>
            <a:r>
              <a:rPr sz="2025" spc="-23" baseline="3086" dirty="0">
                <a:latin typeface="Arial"/>
                <a:cs typeface="Arial"/>
              </a:rPr>
              <a:t>Left</a:t>
            </a:r>
            <a:r>
              <a:rPr sz="2025" baseline="3086" dirty="0">
                <a:latin typeface="Arial"/>
                <a:cs typeface="Arial"/>
              </a:rPr>
              <a:t>	</a:t>
            </a:r>
            <a:r>
              <a:rPr sz="1350" spc="-8" dirty="0">
                <a:latin typeface="Arial"/>
                <a:cs typeface="Arial"/>
              </a:rPr>
              <a:t>Waffles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2025" spc="-28" baseline="4629" dirty="0">
                <a:latin typeface="Arial"/>
                <a:cs typeface="Arial"/>
              </a:rPr>
              <a:t>on</a:t>
            </a:r>
            <a:endParaRPr sz="2025" baseline="4629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sz="1500">
              <a:latin typeface="Arial"/>
              <a:cs typeface="Arial"/>
            </a:endParaRPr>
          </a:p>
          <a:p>
            <a:pPr marL="9525"/>
            <a:r>
              <a:rPr sz="1350" b="1" spc="-131" dirty="0">
                <a:latin typeface="Arial"/>
                <a:cs typeface="Arial"/>
              </a:rPr>
              <a:t>Core</a:t>
            </a:r>
            <a:r>
              <a:rPr sz="1350" b="1" spc="-71" dirty="0">
                <a:latin typeface="Arial"/>
                <a:cs typeface="Arial"/>
              </a:rPr>
              <a:t> </a:t>
            </a:r>
            <a:r>
              <a:rPr sz="1350" b="1" spc="-8" dirty="0">
                <a:latin typeface="Arial"/>
                <a:cs typeface="Arial"/>
              </a:rPr>
              <a:t>ideas:</a:t>
            </a:r>
            <a:endParaRPr sz="1350">
              <a:latin typeface="Arial"/>
              <a:cs typeface="Arial"/>
            </a:endParaRPr>
          </a:p>
          <a:p>
            <a:pPr marL="9525" marR="3810">
              <a:spcBef>
                <a:spcPts val="8"/>
              </a:spcBef>
            </a:pPr>
            <a:r>
              <a:rPr sz="1350" spc="-56" dirty="0">
                <a:latin typeface="Arial"/>
                <a:cs typeface="Arial"/>
              </a:rPr>
              <a:t>(1)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Our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quadratic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score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function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dirty="0">
                <a:latin typeface="STIXGeneral"/>
                <a:cs typeface="STIXGeneral"/>
              </a:rPr>
              <a:t>𝑓(𝑤,</a:t>
            </a:r>
            <a:r>
              <a:rPr sz="1350" spc="-98" dirty="0">
                <a:latin typeface="STIXGeneral"/>
                <a:cs typeface="STIXGeneral"/>
              </a:rPr>
              <a:t> </a:t>
            </a:r>
            <a:r>
              <a:rPr sz="1350" spc="34" dirty="0">
                <a:latin typeface="STIXGeneral"/>
                <a:cs typeface="STIXGeneral"/>
              </a:rPr>
              <a:t>𝑧) </a:t>
            </a:r>
            <a:r>
              <a:rPr sz="1350" dirty="0">
                <a:latin typeface="Arial"/>
                <a:cs typeface="Arial"/>
              </a:rPr>
              <a:t>will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depend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on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previously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learned </a:t>
            </a:r>
            <a:r>
              <a:rPr sz="1350" spc="-53" dirty="0">
                <a:latin typeface="Arial"/>
                <a:cs typeface="Arial"/>
              </a:rPr>
              <a:t>weights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STIXGeneral"/>
                <a:cs typeface="STIXGeneral"/>
              </a:rPr>
              <a:t>𝑤</a:t>
            </a:r>
            <a:r>
              <a:rPr sz="1350" spc="11" dirty="0">
                <a:latin typeface="STIXGeneral"/>
                <a:cs typeface="STIXGener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assignment</a:t>
            </a:r>
            <a:r>
              <a:rPr sz="1350" spc="-7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 </a:t>
            </a:r>
            <a:r>
              <a:rPr sz="1350" spc="-34" dirty="0">
                <a:latin typeface="Arial"/>
                <a:cs typeface="Arial"/>
              </a:rPr>
              <a:t>structured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38" dirty="0">
                <a:latin typeface="STIXGeneral"/>
                <a:cs typeface="STIXGeneral"/>
              </a:rPr>
              <a:t>𝑧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28245" y="3374422"/>
            <a:ext cx="13763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20" dirty="0"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10197" y="1028129"/>
            <a:ext cx="2835116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b="1" spc="-98" dirty="0">
                <a:latin typeface="Arial"/>
                <a:cs typeface="Arial"/>
              </a:rPr>
              <a:t>Put</a:t>
            </a:r>
            <a:r>
              <a:rPr sz="1350" b="1" spc="-53" dirty="0">
                <a:latin typeface="Arial"/>
                <a:cs typeface="Arial"/>
              </a:rPr>
              <a:t> </a:t>
            </a:r>
            <a:r>
              <a:rPr sz="1350" b="1" spc="-75" dirty="0">
                <a:latin typeface="Arial"/>
                <a:cs typeface="Arial"/>
              </a:rPr>
              <a:t>another</a:t>
            </a:r>
            <a:r>
              <a:rPr sz="1350" b="1" spc="-86" dirty="0">
                <a:latin typeface="Arial"/>
                <a:cs typeface="Arial"/>
              </a:rPr>
              <a:t> way</a:t>
            </a:r>
            <a:r>
              <a:rPr sz="1350" spc="-86" dirty="0">
                <a:latin typeface="Arial"/>
                <a:cs typeface="Arial"/>
              </a:rPr>
              <a:t>: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We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need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b="1" spc="-71" dirty="0">
                <a:solidFill>
                  <a:srgbClr val="4AACC5"/>
                </a:solidFill>
                <a:latin typeface="Arial"/>
                <a:cs typeface="Arial"/>
              </a:rPr>
              <a:t>find</a:t>
            </a:r>
            <a:r>
              <a:rPr sz="1350" b="1" spc="-56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b="1" spc="-26" dirty="0">
                <a:solidFill>
                  <a:srgbClr val="4AACC5"/>
                </a:solidFill>
                <a:latin typeface="Arial"/>
                <a:cs typeface="Arial"/>
              </a:rPr>
              <a:t>an </a:t>
            </a:r>
            <a:r>
              <a:rPr sz="1350" b="1" spc="-120" dirty="0">
                <a:solidFill>
                  <a:srgbClr val="4AACC5"/>
                </a:solidFill>
                <a:latin typeface="Arial"/>
                <a:cs typeface="Arial"/>
              </a:rPr>
              <a:t>assignment</a:t>
            </a:r>
            <a:r>
              <a:rPr sz="1350" b="1" spc="-83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94" dirty="0">
                <a:latin typeface="Arial"/>
                <a:cs typeface="Arial"/>
              </a:rPr>
              <a:t>each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56" dirty="0">
                <a:latin typeface="Arial"/>
                <a:cs typeface="Arial"/>
              </a:rPr>
              <a:t>word’s </a:t>
            </a:r>
            <a:r>
              <a:rPr sz="1350" spc="-225" dirty="0">
                <a:latin typeface="Arial"/>
                <a:cs typeface="Arial"/>
              </a:rPr>
              <a:t>POS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that </a:t>
            </a:r>
            <a:r>
              <a:rPr sz="1350" spc="-75" dirty="0">
                <a:latin typeface="Arial"/>
                <a:cs typeface="Arial"/>
              </a:rPr>
              <a:t>maximize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score,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subject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sequence </a:t>
            </a:r>
            <a:r>
              <a:rPr sz="1350" spc="-8" dirty="0">
                <a:latin typeface="Arial"/>
                <a:cs typeface="Arial"/>
              </a:rPr>
              <a:t>constraints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995" y="599606"/>
            <a:ext cx="6176010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2811303" marR="3810" indent="-2802255">
              <a:spcBef>
                <a:spcPts val="71"/>
              </a:spcBef>
            </a:pPr>
            <a:r>
              <a:rPr sz="3000" spc="-191" dirty="0"/>
              <a:t>Example:</a:t>
            </a:r>
            <a:r>
              <a:rPr sz="3000" spc="-143" dirty="0"/>
              <a:t> </a:t>
            </a:r>
            <a:r>
              <a:rPr sz="3000" spc="-217" dirty="0"/>
              <a:t>Sequence</a:t>
            </a:r>
            <a:r>
              <a:rPr sz="3000" spc="-158" dirty="0"/>
              <a:t> </a:t>
            </a:r>
            <a:r>
              <a:rPr sz="3000" spc="-375" dirty="0"/>
              <a:t>Tag</a:t>
            </a:r>
            <a:r>
              <a:rPr sz="3000" spc="-135" dirty="0"/>
              <a:t> </a:t>
            </a:r>
            <a:r>
              <a:rPr sz="3000" spc="-98" dirty="0"/>
              <a:t>Prediction</a:t>
            </a:r>
            <a:r>
              <a:rPr sz="3000" spc="-139" dirty="0"/>
              <a:t> </a:t>
            </a:r>
            <a:r>
              <a:rPr sz="3000" spc="-289" dirty="0"/>
              <a:t>as</a:t>
            </a:r>
            <a:r>
              <a:rPr sz="3000" spc="-143" dirty="0"/>
              <a:t> </a:t>
            </a:r>
            <a:r>
              <a:rPr sz="3000" spc="-49" dirty="0"/>
              <a:t>an </a:t>
            </a:r>
            <a:r>
              <a:rPr sz="3000" spc="-311" dirty="0"/>
              <a:t>IQP</a:t>
            </a:r>
            <a:endParaRPr sz="3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77096" y="2239327"/>
            <a:ext cx="3953351" cy="1069658"/>
            <a:chOff x="2045461" y="2985770"/>
            <a:chExt cx="5271135" cy="1426210"/>
          </a:xfrm>
        </p:grpSpPr>
        <p:sp>
          <p:nvSpPr>
            <p:cNvPr id="4" name="object 4"/>
            <p:cNvSpPr/>
            <p:nvPr/>
          </p:nvSpPr>
          <p:spPr>
            <a:xfrm>
              <a:off x="2058161" y="2998470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3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69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3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69" y="467867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3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4193" y="3231642"/>
              <a:ext cx="2372995" cy="901700"/>
            </a:xfrm>
            <a:custGeom>
              <a:avLst/>
              <a:gdLst/>
              <a:ahLst/>
              <a:cxnLst/>
              <a:rect l="l" t="t" r="r" b="b"/>
              <a:pathLst>
                <a:path w="2372995" h="901700">
                  <a:moveTo>
                    <a:pt x="0" y="234696"/>
                  </a:moveTo>
                  <a:lnTo>
                    <a:pt x="0" y="901446"/>
                  </a:lnTo>
                </a:path>
                <a:path w="2372995" h="901700">
                  <a:moveTo>
                    <a:pt x="254507" y="0"/>
                  </a:moveTo>
                  <a:lnTo>
                    <a:pt x="1057783" y="0"/>
                  </a:lnTo>
                </a:path>
                <a:path w="2372995" h="901700">
                  <a:moveTo>
                    <a:pt x="1313688" y="234696"/>
                  </a:moveTo>
                  <a:lnTo>
                    <a:pt x="1313688" y="901446"/>
                  </a:lnTo>
                </a:path>
                <a:path w="2372995" h="901700">
                  <a:moveTo>
                    <a:pt x="1569720" y="0"/>
                  </a:moveTo>
                  <a:lnTo>
                    <a:pt x="237299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373373" y="2998470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3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3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7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3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943094" y="3231642"/>
              <a:ext cx="1057910" cy="901700"/>
            </a:xfrm>
            <a:custGeom>
              <a:avLst/>
              <a:gdLst/>
              <a:ahLst/>
              <a:cxnLst/>
              <a:rect l="l" t="t" r="r" b="b"/>
              <a:pathLst>
                <a:path w="1057910" h="901700">
                  <a:moveTo>
                    <a:pt x="0" y="234696"/>
                  </a:moveTo>
                  <a:lnTo>
                    <a:pt x="0" y="901446"/>
                  </a:lnTo>
                </a:path>
                <a:path w="1057910" h="901700">
                  <a:moveTo>
                    <a:pt x="254507" y="0"/>
                  </a:moveTo>
                  <a:lnTo>
                    <a:pt x="105778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687061" y="2998470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3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3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7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3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256782" y="3231642"/>
              <a:ext cx="1059815" cy="901700"/>
            </a:xfrm>
            <a:custGeom>
              <a:avLst/>
              <a:gdLst/>
              <a:ahLst/>
              <a:cxnLst/>
              <a:rect l="l" t="t" r="r" b="b"/>
              <a:pathLst>
                <a:path w="1059815" h="901700">
                  <a:moveTo>
                    <a:pt x="0" y="234696"/>
                  </a:moveTo>
                  <a:lnTo>
                    <a:pt x="0" y="901446"/>
                  </a:lnTo>
                </a:path>
                <a:path w="1059815" h="901700">
                  <a:moveTo>
                    <a:pt x="256032" y="0"/>
                  </a:moveTo>
                  <a:lnTo>
                    <a:pt x="105930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2273" y="2998470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40" h="467995">
                  <a:moveTo>
                    <a:pt x="0" y="233933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40" y="233933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7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3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7701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7701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5294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5294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8982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8982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4194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4194" y="413232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1309" y="309448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1309" y="309448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6522" y="311124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6522" y="311124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0209" y="309448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490209" y="309448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5421" y="3115818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5421" y="3115818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02055" y="3392233"/>
            <a:ext cx="2808922" cy="148694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55896">
              <a:spcBef>
                <a:spcPts val="75"/>
              </a:spcBef>
              <a:tabLst>
                <a:tab pos="2514600" algn="l"/>
              </a:tabLst>
            </a:pPr>
            <a:r>
              <a:rPr sz="1350" spc="-8" dirty="0">
                <a:latin typeface="Arial"/>
                <a:cs typeface="Arial"/>
              </a:rPr>
              <a:t>British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2025" spc="-23" baseline="3086" dirty="0">
                <a:latin typeface="Arial"/>
                <a:cs typeface="Arial"/>
              </a:rPr>
              <a:t>Left</a:t>
            </a:r>
            <a:endParaRPr sz="2025" baseline="3086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1500">
              <a:latin typeface="Arial"/>
              <a:cs typeface="Arial"/>
            </a:endParaRPr>
          </a:p>
          <a:p>
            <a:pPr marL="9525"/>
            <a:r>
              <a:rPr sz="1350" b="1" spc="-131" dirty="0">
                <a:latin typeface="Arial"/>
                <a:cs typeface="Arial"/>
              </a:rPr>
              <a:t>Core</a:t>
            </a:r>
            <a:r>
              <a:rPr sz="1350" b="1" spc="-75" dirty="0">
                <a:latin typeface="Arial"/>
                <a:cs typeface="Arial"/>
              </a:rPr>
              <a:t> </a:t>
            </a:r>
            <a:r>
              <a:rPr sz="1350" b="1" spc="-8" dirty="0">
                <a:latin typeface="Arial"/>
                <a:cs typeface="Arial"/>
              </a:rPr>
              <a:t>ideas:</a:t>
            </a:r>
            <a:endParaRPr sz="1350">
              <a:latin typeface="Arial"/>
              <a:cs typeface="Arial"/>
            </a:endParaRPr>
          </a:p>
          <a:p>
            <a:pPr marL="9525" marR="3810">
              <a:spcBef>
                <a:spcPts val="11"/>
              </a:spcBef>
            </a:pPr>
            <a:r>
              <a:rPr sz="1350" spc="-60" dirty="0">
                <a:latin typeface="Arial"/>
                <a:cs typeface="Arial"/>
              </a:rPr>
              <a:t>(1)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Our</a:t>
            </a:r>
            <a:r>
              <a:rPr sz="1350" spc="-49" dirty="0">
                <a:latin typeface="Arial"/>
                <a:cs typeface="Arial"/>
              </a:rPr>
              <a:t> quadratic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score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function</a:t>
            </a:r>
            <a:r>
              <a:rPr sz="1350" spc="-11" dirty="0">
                <a:latin typeface="Arial"/>
                <a:cs typeface="Arial"/>
              </a:rPr>
              <a:t> </a:t>
            </a:r>
            <a:r>
              <a:rPr sz="1350" dirty="0">
                <a:latin typeface="STIXGeneral"/>
                <a:cs typeface="STIXGeneral"/>
              </a:rPr>
              <a:t>𝑓(𝑤,</a:t>
            </a:r>
            <a:r>
              <a:rPr sz="1350" spc="-98" dirty="0">
                <a:latin typeface="STIXGeneral"/>
                <a:cs typeface="STIXGeneral"/>
              </a:rPr>
              <a:t> </a:t>
            </a:r>
            <a:r>
              <a:rPr sz="1350" spc="34" dirty="0">
                <a:latin typeface="STIXGeneral"/>
                <a:cs typeface="STIXGeneral"/>
              </a:rPr>
              <a:t>𝑧) </a:t>
            </a:r>
            <a:r>
              <a:rPr sz="1350" dirty="0">
                <a:latin typeface="Arial"/>
                <a:cs typeface="Arial"/>
              </a:rPr>
              <a:t>will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depend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on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56" dirty="0">
                <a:latin typeface="Arial"/>
                <a:cs typeface="Arial"/>
              </a:rPr>
              <a:t>previously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learned </a:t>
            </a:r>
            <a:r>
              <a:rPr sz="1350" spc="-53" dirty="0">
                <a:latin typeface="Arial"/>
                <a:cs typeface="Arial"/>
              </a:rPr>
              <a:t>weights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STIXGeneral"/>
                <a:cs typeface="STIXGeneral"/>
              </a:rPr>
              <a:t>𝑤</a:t>
            </a:r>
            <a:r>
              <a:rPr sz="1350" spc="19" dirty="0">
                <a:latin typeface="STIXGeneral"/>
                <a:cs typeface="STIXGener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assignment</a:t>
            </a:r>
            <a:r>
              <a:rPr sz="1350" spc="-7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 </a:t>
            </a:r>
            <a:r>
              <a:rPr sz="1350" spc="-38" dirty="0">
                <a:latin typeface="Arial"/>
                <a:cs typeface="Arial"/>
              </a:rPr>
              <a:t>structured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38" dirty="0">
                <a:latin typeface="STIXGeneral"/>
                <a:cs typeface="STIXGeneral"/>
              </a:rPr>
              <a:t>𝑧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44</a:t>
            </a:fld>
            <a:endParaRPr spc="-19" dirty="0"/>
          </a:p>
        </p:txBody>
      </p:sp>
      <p:sp>
        <p:nvSpPr>
          <p:cNvPr id="28" name="object 28"/>
          <p:cNvSpPr txBox="1"/>
          <p:nvPr/>
        </p:nvSpPr>
        <p:spPr>
          <a:xfrm>
            <a:off x="4595622" y="3394291"/>
            <a:ext cx="5424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latin typeface="Arial"/>
                <a:cs typeface="Arial"/>
              </a:rPr>
              <a:t>Waffles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34240" y="3380861"/>
            <a:ext cx="1995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28245" y="3374422"/>
            <a:ext cx="13763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20" dirty="0"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10197" y="1028129"/>
            <a:ext cx="2835116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b="1" spc="-98" dirty="0">
                <a:latin typeface="Arial"/>
                <a:cs typeface="Arial"/>
              </a:rPr>
              <a:t>Put</a:t>
            </a:r>
            <a:r>
              <a:rPr sz="1350" b="1" spc="-53" dirty="0">
                <a:latin typeface="Arial"/>
                <a:cs typeface="Arial"/>
              </a:rPr>
              <a:t> </a:t>
            </a:r>
            <a:r>
              <a:rPr sz="1350" b="1" spc="-75" dirty="0">
                <a:latin typeface="Arial"/>
                <a:cs typeface="Arial"/>
              </a:rPr>
              <a:t>another</a:t>
            </a:r>
            <a:r>
              <a:rPr sz="1350" b="1" spc="-86" dirty="0">
                <a:latin typeface="Arial"/>
                <a:cs typeface="Arial"/>
              </a:rPr>
              <a:t> way</a:t>
            </a:r>
            <a:r>
              <a:rPr sz="1350" spc="-86" dirty="0">
                <a:latin typeface="Arial"/>
                <a:cs typeface="Arial"/>
              </a:rPr>
              <a:t>: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We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need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b="1" spc="-71" dirty="0">
                <a:solidFill>
                  <a:srgbClr val="4AACC5"/>
                </a:solidFill>
                <a:latin typeface="Arial"/>
                <a:cs typeface="Arial"/>
              </a:rPr>
              <a:t>find</a:t>
            </a:r>
            <a:r>
              <a:rPr sz="1350" b="1" spc="-56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b="1" spc="-26" dirty="0">
                <a:solidFill>
                  <a:srgbClr val="4AACC5"/>
                </a:solidFill>
                <a:latin typeface="Arial"/>
                <a:cs typeface="Arial"/>
              </a:rPr>
              <a:t>an </a:t>
            </a:r>
            <a:r>
              <a:rPr sz="1350" b="1" spc="-120" dirty="0">
                <a:solidFill>
                  <a:srgbClr val="4AACC5"/>
                </a:solidFill>
                <a:latin typeface="Arial"/>
                <a:cs typeface="Arial"/>
              </a:rPr>
              <a:t>assignment</a:t>
            </a:r>
            <a:r>
              <a:rPr sz="1350" b="1" spc="-83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94" dirty="0">
                <a:latin typeface="Arial"/>
                <a:cs typeface="Arial"/>
              </a:rPr>
              <a:t>each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56" dirty="0">
                <a:latin typeface="Arial"/>
                <a:cs typeface="Arial"/>
              </a:rPr>
              <a:t>word’s </a:t>
            </a:r>
            <a:r>
              <a:rPr sz="1350" spc="-225" dirty="0">
                <a:latin typeface="Arial"/>
                <a:cs typeface="Arial"/>
              </a:rPr>
              <a:t>POS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that </a:t>
            </a:r>
            <a:r>
              <a:rPr sz="1350" spc="-75" dirty="0">
                <a:latin typeface="Arial"/>
                <a:cs typeface="Arial"/>
              </a:rPr>
              <a:t>maximize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score,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subject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sequence </a:t>
            </a:r>
            <a:r>
              <a:rPr sz="1350" spc="-8" dirty="0">
                <a:latin typeface="Arial"/>
                <a:cs typeface="Arial"/>
              </a:rPr>
              <a:t>constraints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06099" y="4104589"/>
            <a:ext cx="2045494" cy="4276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" marR="3810">
              <a:lnSpc>
                <a:spcPts val="1613"/>
              </a:lnSpc>
              <a:spcBef>
                <a:spcPts val="135"/>
              </a:spcBef>
            </a:pPr>
            <a:r>
              <a:rPr sz="1350" spc="-60" dirty="0">
                <a:latin typeface="Arial"/>
                <a:cs typeface="Arial"/>
              </a:rPr>
              <a:t>(2)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assignment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dirty="0">
                <a:latin typeface="STIXGeneral"/>
                <a:cs typeface="STIXGeneral"/>
              </a:rPr>
              <a:t>𝑧</a:t>
            </a:r>
            <a:r>
              <a:rPr sz="1350" spc="15" dirty="0">
                <a:latin typeface="STIXGeneral"/>
                <a:cs typeface="STIXGeneral"/>
              </a:rPr>
              <a:t> </a:t>
            </a:r>
            <a:r>
              <a:rPr sz="1350" spc="-26" dirty="0">
                <a:latin typeface="Arial"/>
                <a:cs typeface="Arial"/>
              </a:rPr>
              <a:t>must </a:t>
            </a:r>
            <a:r>
              <a:rPr sz="1350" spc="-68" dirty="0">
                <a:latin typeface="Arial"/>
                <a:cs typeface="Arial"/>
              </a:rPr>
              <a:t>describe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b="1" spc="-86" dirty="0">
                <a:latin typeface="Arial"/>
                <a:cs typeface="Arial"/>
              </a:rPr>
              <a:t>valid</a:t>
            </a:r>
            <a:r>
              <a:rPr sz="1350" b="1" spc="-68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sequence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392" y="802098"/>
            <a:ext cx="7706786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2811303" marR="3810" indent="-2802255">
              <a:spcBef>
                <a:spcPts val="71"/>
              </a:spcBef>
            </a:pPr>
            <a:r>
              <a:rPr sz="3000" spc="-191" dirty="0"/>
              <a:t>Example:</a:t>
            </a:r>
            <a:r>
              <a:rPr sz="3000" spc="-143" dirty="0"/>
              <a:t> </a:t>
            </a:r>
            <a:r>
              <a:rPr sz="3000" spc="-217" dirty="0"/>
              <a:t>Sequence</a:t>
            </a:r>
            <a:r>
              <a:rPr sz="3000" spc="-158" dirty="0"/>
              <a:t> </a:t>
            </a:r>
            <a:r>
              <a:rPr sz="3000" spc="-375" dirty="0"/>
              <a:t>Tag</a:t>
            </a:r>
            <a:r>
              <a:rPr sz="3000" spc="-135" dirty="0"/>
              <a:t> </a:t>
            </a:r>
            <a:r>
              <a:rPr sz="3000" spc="-98" dirty="0"/>
              <a:t>Prediction</a:t>
            </a:r>
            <a:r>
              <a:rPr sz="3000" spc="-139" dirty="0"/>
              <a:t> </a:t>
            </a:r>
            <a:r>
              <a:rPr sz="3000" spc="-289" dirty="0"/>
              <a:t>as</a:t>
            </a:r>
            <a:r>
              <a:rPr sz="3000" spc="-143" dirty="0"/>
              <a:t> </a:t>
            </a:r>
            <a:r>
              <a:rPr sz="3000" spc="-49" dirty="0"/>
              <a:t>an </a:t>
            </a:r>
            <a:r>
              <a:rPr sz="3000" spc="-311" dirty="0"/>
              <a:t>IQP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1897227" y="1752314"/>
            <a:ext cx="2488883" cy="114149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lnSpc>
                <a:spcPts val="2186"/>
              </a:lnSpc>
              <a:spcBef>
                <a:spcPts val="71"/>
              </a:spcBef>
            </a:pPr>
            <a:r>
              <a:rPr sz="2100" spc="41" dirty="0">
                <a:latin typeface="STIXGeneral"/>
                <a:cs typeface="STIXGeneral"/>
              </a:rPr>
              <a:t>max</a:t>
            </a:r>
            <a:r>
              <a:rPr sz="2100" spc="-153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𝑓(𝑤,</a:t>
            </a:r>
            <a:r>
              <a:rPr sz="2100" spc="-143" dirty="0">
                <a:latin typeface="STIXGeneral"/>
                <a:cs typeface="STIXGeneral"/>
              </a:rPr>
              <a:t> </a:t>
            </a:r>
            <a:r>
              <a:rPr sz="2100" spc="79" dirty="0">
                <a:latin typeface="STIXGeneral"/>
                <a:cs typeface="STIXGeneral"/>
              </a:rPr>
              <a:t>𝑧)</a:t>
            </a:r>
            <a:r>
              <a:rPr sz="2100" spc="-19" dirty="0">
                <a:latin typeface="STIXGeneral"/>
                <a:cs typeface="STIXGeneral"/>
              </a:rPr>
              <a:t> </a:t>
            </a:r>
            <a:r>
              <a:rPr sz="2100" spc="-83" dirty="0">
                <a:latin typeface="Arial"/>
                <a:cs typeface="Arial"/>
              </a:rPr>
              <a:t>subject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to</a:t>
            </a:r>
            <a:endParaRPr sz="2100">
              <a:latin typeface="Arial"/>
              <a:cs typeface="Arial"/>
            </a:endParaRPr>
          </a:p>
          <a:p>
            <a:pPr marL="195739">
              <a:lnSpc>
                <a:spcPts val="1511"/>
              </a:lnSpc>
            </a:pPr>
            <a:r>
              <a:rPr sz="1538" dirty="0">
                <a:latin typeface="STIXGeneral"/>
                <a:cs typeface="STIXGeneral"/>
              </a:rPr>
              <a:t>𝑧</a:t>
            </a:r>
            <a:endParaRPr sz="1538">
              <a:latin typeface="STIXGeneral"/>
              <a:cs typeface="STIXGeneral"/>
            </a:endParaRPr>
          </a:p>
          <a:p>
            <a:pPr>
              <a:lnSpc>
                <a:spcPct val="100000"/>
              </a:lnSpc>
            </a:pPr>
            <a:endParaRPr sz="1500">
              <a:latin typeface="STIXGeneral"/>
              <a:cs typeface="STIXGeneral"/>
            </a:endParaRPr>
          </a:p>
          <a:p>
            <a:pPr>
              <a:spcBef>
                <a:spcPts val="23"/>
              </a:spcBef>
            </a:pPr>
            <a:endParaRPr sz="1275">
              <a:latin typeface="STIXGeneral"/>
              <a:cs typeface="STIXGeneral"/>
            </a:endParaRPr>
          </a:p>
          <a:p>
            <a:pPr marL="691039">
              <a:spcBef>
                <a:spcPts val="4"/>
              </a:spcBef>
            </a:pPr>
            <a:r>
              <a:rPr sz="1500" i="1" spc="-8" dirty="0">
                <a:solidFill>
                  <a:srgbClr val="7E7E7E"/>
                </a:solidFill>
                <a:latin typeface="Arial"/>
                <a:cs typeface="Arial"/>
              </a:rPr>
              <a:t>Adjective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8546" y="3055429"/>
            <a:ext cx="3953351" cy="1069658"/>
            <a:chOff x="2274061" y="4073905"/>
            <a:chExt cx="5271135" cy="1426210"/>
          </a:xfrm>
        </p:grpSpPr>
        <p:sp>
          <p:nvSpPr>
            <p:cNvPr id="5" name="object 5"/>
            <p:cNvSpPr/>
            <p:nvPr/>
          </p:nvSpPr>
          <p:spPr>
            <a:xfrm>
              <a:off x="2286761" y="40866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69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69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2542793" y="4319777"/>
              <a:ext cx="2372995" cy="901700"/>
            </a:xfrm>
            <a:custGeom>
              <a:avLst/>
              <a:gdLst/>
              <a:ahLst/>
              <a:cxnLst/>
              <a:rect l="l" t="t" r="r" b="b"/>
              <a:pathLst>
                <a:path w="2372995" h="901700">
                  <a:moveTo>
                    <a:pt x="0" y="234696"/>
                  </a:moveTo>
                  <a:lnTo>
                    <a:pt x="0" y="901446"/>
                  </a:lnTo>
                </a:path>
                <a:path w="2372995" h="901700">
                  <a:moveTo>
                    <a:pt x="254507" y="0"/>
                  </a:moveTo>
                  <a:lnTo>
                    <a:pt x="1057783" y="0"/>
                  </a:lnTo>
                </a:path>
                <a:path w="2372995" h="901700">
                  <a:moveTo>
                    <a:pt x="1313688" y="234696"/>
                  </a:moveTo>
                  <a:lnTo>
                    <a:pt x="1313688" y="901446"/>
                  </a:lnTo>
                </a:path>
                <a:path w="2372995" h="901700">
                  <a:moveTo>
                    <a:pt x="1569720" y="0"/>
                  </a:moveTo>
                  <a:lnTo>
                    <a:pt x="237299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3601973" y="40866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5171694" y="4319777"/>
              <a:ext cx="1057910" cy="901700"/>
            </a:xfrm>
            <a:custGeom>
              <a:avLst/>
              <a:gdLst/>
              <a:ahLst/>
              <a:cxnLst/>
              <a:rect l="l" t="t" r="r" b="b"/>
              <a:pathLst>
                <a:path w="1057910" h="901700">
                  <a:moveTo>
                    <a:pt x="0" y="234696"/>
                  </a:moveTo>
                  <a:lnTo>
                    <a:pt x="0" y="901446"/>
                  </a:lnTo>
                </a:path>
                <a:path w="1057910" h="901700">
                  <a:moveTo>
                    <a:pt x="254507" y="0"/>
                  </a:moveTo>
                  <a:lnTo>
                    <a:pt x="105778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4915661" y="40866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5382" y="4319777"/>
              <a:ext cx="1059815" cy="901700"/>
            </a:xfrm>
            <a:custGeom>
              <a:avLst/>
              <a:gdLst/>
              <a:ahLst/>
              <a:cxnLst/>
              <a:rect l="l" t="t" r="r" b="b"/>
              <a:pathLst>
                <a:path w="1059815" h="901700">
                  <a:moveTo>
                    <a:pt x="0" y="234696"/>
                  </a:moveTo>
                  <a:lnTo>
                    <a:pt x="0" y="901446"/>
                  </a:lnTo>
                </a:path>
                <a:path w="1059815" h="901700">
                  <a:moveTo>
                    <a:pt x="256032" y="0"/>
                  </a:moveTo>
                  <a:lnTo>
                    <a:pt x="105930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0873" y="40866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40" h="467995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40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416301" y="52204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416301" y="52204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3894" y="52204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723894" y="52204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37582" y="52204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7582" y="52204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352794" y="52204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352794" y="52204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9909" y="41826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699"/>
                  </a:lnTo>
                  <a:lnTo>
                    <a:pt x="266700" y="26669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9909" y="41826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699"/>
                  </a:moveTo>
                  <a:lnTo>
                    <a:pt x="266700" y="266699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6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05122" y="419938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405122" y="419938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718809" y="41826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699"/>
                  </a:lnTo>
                  <a:lnTo>
                    <a:pt x="266700" y="26669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8809" y="41826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699"/>
                  </a:moveTo>
                  <a:lnTo>
                    <a:pt x="266700" y="266699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6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034021" y="420395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034021" y="420395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10190" y="2756059"/>
            <a:ext cx="43719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i="1" spc="-71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pc="-19" dirty="0"/>
              <a:pPr marL="28575">
                <a:lnSpc>
                  <a:spcPts val="930"/>
                </a:lnSpc>
              </a:pPr>
              <a:t>45</a:t>
            </a:fld>
            <a:endParaRPr spc="-19" dirty="0"/>
          </a:p>
        </p:txBody>
      </p:sp>
      <p:sp>
        <p:nvSpPr>
          <p:cNvPr id="29" name="object 29"/>
          <p:cNvSpPr txBox="1"/>
          <p:nvPr/>
        </p:nvSpPr>
        <p:spPr>
          <a:xfrm>
            <a:off x="4756785" y="2756059"/>
            <a:ext cx="37385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i="1" spc="-90" dirty="0">
                <a:solidFill>
                  <a:srgbClr val="7E7E7E"/>
                </a:solidFill>
                <a:latin typeface="Arial"/>
                <a:cs typeface="Arial"/>
              </a:rPr>
              <a:t>Verb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80382" y="1551145"/>
            <a:ext cx="2707005" cy="147364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04800" indent="-257175">
              <a:spcBef>
                <a:spcPts val="71"/>
              </a:spcBef>
              <a:buAutoNum type="arabicPeriod"/>
              <a:tabLst>
                <a:tab pos="304800" algn="l"/>
              </a:tabLst>
            </a:pPr>
            <a:r>
              <a:rPr sz="2100" spc="-56" dirty="0">
                <a:latin typeface="Arial"/>
                <a:cs typeface="Arial"/>
              </a:rPr>
              <a:t>linear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constraints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on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i="1" spc="-270" dirty="0">
                <a:latin typeface="Arial"/>
                <a:cs typeface="Arial"/>
              </a:rPr>
              <a:t>z</a:t>
            </a:r>
            <a:endParaRPr sz="2100">
              <a:latin typeface="Arial"/>
              <a:cs typeface="Arial"/>
            </a:endParaRPr>
          </a:p>
          <a:p>
            <a:pPr marL="304800" indent="-257175">
              <a:spcBef>
                <a:spcPts val="8"/>
              </a:spcBef>
              <a:buAutoNum type="arabicPeriod"/>
              <a:tabLst>
                <a:tab pos="304800" algn="l"/>
              </a:tabLst>
            </a:pPr>
            <a:r>
              <a:rPr sz="2100" spc="-203" dirty="0">
                <a:latin typeface="Arial"/>
                <a:cs typeface="Arial"/>
              </a:rPr>
              <a:t>Each</a:t>
            </a:r>
            <a:r>
              <a:rPr sz="2100" spc="-113" dirty="0">
                <a:latin typeface="Arial"/>
                <a:cs typeface="Arial"/>
              </a:rPr>
              <a:t> </a:t>
            </a:r>
            <a:r>
              <a:rPr sz="2100" dirty="0">
                <a:latin typeface="STIXGeneral"/>
                <a:cs typeface="STIXGeneral"/>
              </a:rPr>
              <a:t>𝑧</a:t>
            </a:r>
            <a:r>
              <a:rPr sz="2306" baseline="-16260" dirty="0">
                <a:latin typeface="STIXGeneral"/>
                <a:cs typeface="STIXGeneral"/>
              </a:rPr>
              <a:t>∗</a:t>
            </a:r>
            <a:r>
              <a:rPr sz="2306" spc="50" baseline="-16260" dirty="0">
                <a:latin typeface="STIXGeneral"/>
                <a:cs typeface="STIXGeneral"/>
              </a:rPr>
              <a:t> </a:t>
            </a:r>
            <a:r>
              <a:rPr sz="2100" spc="-113" dirty="0">
                <a:latin typeface="Arial"/>
                <a:cs typeface="Arial"/>
              </a:rPr>
              <a:t>is </a:t>
            </a:r>
            <a:r>
              <a:rPr sz="2100" spc="-120" dirty="0">
                <a:latin typeface="Arial"/>
                <a:cs typeface="Arial"/>
              </a:rPr>
              <a:t>an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77629" algn="ctr">
              <a:spcBef>
                <a:spcPts val="1688"/>
              </a:spcBef>
            </a:pPr>
            <a:r>
              <a:rPr sz="1500" i="1" spc="-15" dirty="0">
                <a:solidFill>
                  <a:srgbClr val="7E7E7E"/>
                </a:solidFill>
                <a:latin typeface="Arial"/>
                <a:cs typeface="Arial"/>
              </a:rPr>
              <a:t>Prep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19877" y="4208373"/>
            <a:ext cx="46434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British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78771" y="4201059"/>
            <a:ext cx="28527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Left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67072" y="4210888"/>
            <a:ext cx="5419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latin typeface="Arial"/>
                <a:cs typeface="Arial"/>
              </a:rPr>
              <a:t>Waffles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05976" y="4197401"/>
            <a:ext cx="1995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99886" y="4190543"/>
            <a:ext cx="13763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20" dirty="0"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303" y="597638"/>
            <a:ext cx="8220890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248" dirty="0"/>
              <a:t>The</a:t>
            </a:r>
            <a:r>
              <a:rPr spc="-146" dirty="0"/>
              <a:t> </a:t>
            </a:r>
            <a:r>
              <a:rPr spc="-233" dirty="0"/>
              <a:t>Big</a:t>
            </a:r>
            <a:r>
              <a:rPr spc="-139" dirty="0"/>
              <a:t> </a:t>
            </a:r>
            <a:r>
              <a:rPr spc="-146" dirty="0"/>
              <a:t>Representational</a:t>
            </a:r>
            <a:r>
              <a:rPr spc="-165" dirty="0"/>
              <a:t> </a:t>
            </a:r>
            <a:r>
              <a:rPr spc="-225" dirty="0"/>
              <a:t>Choice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77096" y="1305496"/>
            <a:ext cx="3953351" cy="1069658"/>
            <a:chOff x="2045461" y="1740661"/>
            <a:chExt cx="5271135" cy="1426210"/>
          </a:xfrm>
        </p:grpSpPr>
        <p:sp>
          <p:nvSpPr>
            <p:cNvPr id="4" name="object 4"/>
            <p:cNvSpPr/>
            <p:nvPr/>
          </p:nvSpPr>
          <p:spPr>
            <a:xfrm>
              <a:off x="2058161" y="1753361"/>
              <a:ext cx="510540" cy="466725"/>
            </a:xfrm>
            <a:custGeom>
              <a:avLst/>
              <a:gdLst/>
              <a:ahLst/>
              <a:cxnLst/>
              <a:rect l="l" t="t" r="r" b="b"/>
              <a:pathLst>
                <a:path w="510539" h="466725">
                  <a:moveTo>
                    <a:pt x="0" y="233172"/>
                  </a:moveTo>
                  <a:lnTo>
                    <a:pt x="5186" y="186179"/>
                  </a:lnTo>
                  <a:lnTo>
                    <a:pt x="20062" y="142410"/>
                  </a:lnTo>
                  <a:lnTo>
                    <a:pt x="43599" y="102803"/>
                  </a:lnTo>
                  <a:lnTo>
                    <a:pt x="74771" y="68294"/>
                  </a:lnTo>
                  <a:lnTo>
                    <a:pt x="112551" y="39821"/>
                  </a:lnTo>
                  <a:lnTo>
                    <a:pt x="155912" y="18323"/>
                  </a:lnTo>
                  <a:lnTo>
                    <a:pt x="203827" y="4737"/>
                  </a:lnTo>
                  <a:lnTo>
                    <a:pt x="255269" y="0"/>
                  </a:lnTo>
                  <a:lnTo>
                    <a:pt x="306712" y="4737"/>
                  </a:lnTo>
                  <a:lnTo>
                    <a:pt x="354627" y="18323"/>
                  </a:lnTo>
                  <a:lnTo>
                    <a:pt x="397988" y="39821"/>
                  </a:lnTo>
                  <a:lnTo>
                    <a:pt x="435768" y="68294"/>
                  </a:lnTo>
                  <a:lnTo>
                    <a:pt x="466940" y="102803"/>
                  </a:lnTo>
                  <a:lnTo>
                    <a:pt x="490477" y="142410"/>
                  </a:lnTo>
                  <a:lnTo>
                    <a:pt x="505353" y="186179"/>
                  </a:lnTo>
                  <a:lnTo>
                    <a:pt x="510539" y="233172"/>
                  </a:lnTo>
                  <a:lnTo>
                    <a:pt x="505353" y="280164"/>
                  </a:lnTo>
                  <a:lnTo>
                    <a:pt x="490477" y="323933"/>
                  </a:lnTo>
                  <a:lnTo>
                    <a:pt x="466940" y="363540"/>
                  </a:lnTo>
                  <a:lnTo>
                    <a:pt x="435768" y="398049"/>
                  </a:lnTo>
                  <a:lnTo>
                    <a:pt x="397988" y="426522"/>
                  </a:lnTo>
                  <a:lnTo>
                    <a:pt x="354627" y="448020"/>
                  </a:lnTo>
                  <a:lnTo>
                    <a:pt x="306712" y="461606"/>
                  </a:lnTo>
                  <a:lnTo>
                    <a:pt x="255269" y="466343"/>
                  </a:lnTo>
                  <a:lnTo>
                    <a:pt x="203827" y="461606"/>
                  </a:lnTo>
                  <a:lnTo>
                    <a:pt x="155912" y="448020"/>
                  </a:lnTo>
                  <a:lnTo>
                    <a:pt x="112551" y="426522"/>
                  </a:lnTo>
                  <a:lnTo>
                    <a:pt x="74771" y="398049"/>
                  </a:lnTo>
                  <a:lnTo>
                    <a:pt x="43599" y="363540"/>
                  </a:lnTo>
                  <a:lnTo>
                    <a:pt x="20062" y="323933"/>
                  </a:lnTo>
                  <a:lnTo>
                    <a:pt x="5186" y="280164"/>
                  </a:lnTo>
                  <a:lnTo>
                    <a:pt x="0" y="233172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4193" y="1986533"/>
              <a:ext cx="2372995" cy="900430"/>
            </a:xfrm>
            <a:custGeom>
              <a:avLst/>
              <a:gdLst/>
              <a:ahLst/>
              <a:cxnLst/>
              <a:rect l="l" t="t" r="r" b="b"/>
              <a:pathLst>
                <a:path w="2372995" h="900430">
                  <a:moveTo>
                    <a:pt x="0" y="233171"/>
                  </a:moveTo>
                  <a:lnTo>
                    <a:pt x="0" y="899921"/>
                  </a:lnTo>
                </a:path>
                <a:path w="2372995" h="900430">
                  <a:moveTo>
                    <a:pt x="254507" y="0"/>
                  </a:moveTo>
                  <a:lnTo>
                    <a:pt x="1057783" y="0"/>
                  </a:lnTo>
                </a:path>
                <a:path w="2372995" h="900430">
                  <a:moveTo>
                    <a:pt x="1313688" y="233171"/>
                  </a:moveTo>
                  <a:lnTo>
                    <a:pt x="1313688" y="899921"/>
                  </a:lnTo>
                </a:path>
                <a:path w="2372995" h="900430">
                  <a:moveTo>
                    <a:pt x="1569720" y="0"/>
                  </a:moveTo>
                  <a:lnTo>
                    <a:pt x="237299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373373" y="1753361"/>
              <a:ext cx="510540" cy="466725"/>
            </a:xfrm>
            <a:custGeom>
              <a:avLst/>
              <a:gdLst/>
              <a:ahLst/>
              <a:cxnLst/>
              <a:rect l="l" t="t" r="r" b="b"/>
              <a:pathLst>
                <a:path w="510539" h="466725">
                  <a:moveTo>
                    <a:pt x="0" y="233172"/>
                  </a:moveTo>
                  <a:lnTo>
                    <a:pt x="5186" y="186179"/>
                  </a:lnTo>
                  <a:lnTo>
                    <a:pt x="20062" y="142410"/>
                  </a:lnTo>
                  <a:lnTo>
                    <a:pt x="43599" y="102803"/>
                  </a:lnTo>
                  <a:lnTo>
                    <a:pt x="74771" y="68294"/>
                  </a:lnTo>
                  <a:lnTo>
                    <a:pt x="112551" y="39821"/>
                  </a:lnTo>
                  <a:lnTo>
                    <a:pt x="155912" y="18323"/>
                  </a:lnTo>
                  <a:lnTo>
                    <a:pt x="203827" y="4737"/>
                  </a:lnTo>
                  <a:lnTo>
                    <a:pt x="255270" y="0"/>
                  </a:lnTo>
                  <a:lnTo>
                    <a:pt x="306712" y="4737"/>
                  </a:lnTo>
                  <a:lnTo>
                    <a:pt x="354627" y="18323"/>
                  </a:lnTo>
                  <a:lnTo>
                    <a:pt x="397988" y="39821"/>
                  </a:lnTo>
                  <a:lnTo>
                    <a:pt x="435768" y="68294"/>
                  </a:lnTo>
                  <a:lnTo>
                    <a:pt x="466940" y="102803"/>
                  </a:lnTo>
                  <a:lnTo>
                    <a:pt x="490477" y="142410"/>
                  </a:lnTo>
                  <a:lnTo>
                    <a:pt x="505353" y="186179"/>
                  </a:lnTo>
                  <a:lnTo>
                    <a:pt x="510539" y="233172"/>
                  </a:lnTo>
                  <a:lnTo>
                    <a:pt x="505353" y="280164"/>
                  </a:lnTo>
                  <a:lnTo>
                    <a:pt x="490477" y="323933"/>
                  </a:lnTo>
                  <a:lnTo>
                    <a:pt x="466940" y="363540"/>
                  </a:lnTo>
                  <a:lnTo>
                    <a:pt x="435768" y="398049"/>
                  </a:lnTo>
                  <a:lnTo>
                    <a:pt x="397988" y="426522"/>
                  </a:lnTo>
                  <a:lnTo>
                    <a:pt x="354627" y="448020"/>
                  </a:lnTo>
                  <a:lnTo>
                    <a:pt x="306712" y="461606"/>
                  </a:lnTo>
                  <a:lnTo>
                    <a:pt x="255270" y="466343"/>
                  </a:lnTo>
                  <a:lnTo>
                    <a:pt x="203827" y="461606"/>
                  </a:lnTo>
                  <a:lnTo>
                    <a:pt x="155912" y="448020"/>
                  </a:lnTo>
                  <a:lnTo>
                    <a:pt x="112551" y="426522"/>
                  </a:lnTo>
                  <a:lnTo>
                    <a:pt x="74771" y="398049"/>
                  </a:lnTo>
                  <a:lnTo>
                    <a:pt x="43599" y="363540"/>
                  </a:lnTo>
                  <a:lnTo>
                    <a:pt x="20062" y="323933"/>
                  </a:lnTo>
                  <a:lnTo>
                    <a:pt x="5186" y="280164"/>
                  </a:lnTo>
                  <a:lnTo>
                    <a:pt x="0" y="233172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943094" y="1986533"/>
              <a:ext cx="1057910" cy="900430"/>
            </a:xfrm>
            <a:custGeom>
              <a:avLst/>
              <a:gdLst/>
              <a:ahLst/>
              <a:cxnLst/>
              <a:rect l="l" t="t" r="r" b="b"/>
              <a:pathLst>
                <a:path w="1057910" h="900430">
                  <a:moveTo>
                    <a:pt x="0" y="233171"/>
                  </a:moveTo>
                  <a:lnTo>
                    <a:pt x="0" y="899921"/>
                  </a:lnTo>
                </a:path>
                <a:path w="1057910" h="900430">
                  <a:moveTo>
                    <a:pt x="254507" y="0"/>
                  </a:moveTo>
                  <a:lnTo>
                    <a:pt x="105778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687061" y="1753361"/>
              <a:ext cx="510540" cy="466725"/>
            </a:xfrm>
            <a:custGeom>
              <a:avLst/>
              <a:gdLst/>
              <a:ahLst/>
              <a:cxnLst/>
              <a:rect l="l" t="t" r="r" b="b"/>
              <a:pathLst>
                <a:path w="510539" h="466725">
                  <a:moveTo>
                    <a:pt x="0" y="233172"/>
                  </a:moveTo>
                  <a:lnTo>
                    <a:pt x="5186" y="186179"/>
                  </a:lnTo>
                  <a:lnTo>
                    <a:pt x="20062" y="142410"/>
                  </a:lnTo>
                  <a:lnTo>
                    <a:pt x="43599" y="102803"/>
                  </a:lnTo>
                  <a:lnTo>
                    <a:pt x="74771" y="68294"/>
                  </a:lnTo>
                  <a:lnTo>
                    <a:pt x="112551" y="39821"/>
                  </a:lnTo>
                  <a:lnTo>
                    <a:pt x="155912" y="18323"/>
                  </a:lnTo>
                  <a:lnTo>
                    <a:pt x="203827" y="4737"/>
                  </a:lnTo>
                  <a:lnTo>
                    <a:pt x="255270" y="0"/>
                  </a:lnTo>
                  <a:lnTo>
                    <a:pt x="306712" y="4737"/>
                  </a:lnTo>
                  <a:lnTo>
                    <a:pt x="354627" y="18323"/>
                  </a:lnTo>
                  <a:lnTo>
                    <a:pt x="397988" y="39821"/>
                  </a:lnTo>
                  <a:lnTo>
                    <a:pt x="435768" y="68294"/>
                  </a:lnTo>
                  <a:lnTo>
                    <a:pt x="466940" y="102803"/>
                  </a:lnTo>
                  <a:lnTo>
                    <a:pt x="490477" y="142410"/>
                  </a:lnTo>
                  <a:lnTo>
                    <a:pt x="505353" y="186179"/>
                  </a:lnTo>
                  <a:lnTo>
                    <a:pt x="510539" y="233172"/>
                  </a:lnTo>
                  <a:lnTo>
                    <a:pt x="505353" y="280164"/>
                  </a:lnTo>
                  <a:lnTo>
                    <a:pt x="490477" y="323933"/>
                  </a:lnTo>
                  <a:lnTo>
                    <a:pt x="466940" y="363540"/>
                  </a:lnTo>
                  <a:lnTo>
                    <a:pt x="435768" y="398049"/>
                  </a:lnTo>
                  <a:lnTo>
                    <a:pt x="397988" y="426522"/>
                  </a:lnTo>
                  <a:lnTo>
                    <a:pt x="354627" y="448020"/>
                  </a:lnTo>
                  <a:lnTo>
                    <a:pt x="306712" y="461606"/>
                  </a:lnTo>
                  <a:lnTo>
                    <a:pt x="255270" y="466343"/>
                  </a:lnTo>
                  <a:lnTo>
                    <a:pt x="203827" y="461606"/>
                  </a:lnTo>
                  <a:lnTo>
                    <a:pt x="155912" y="448020"/>
                  </a:lnTo>
                  <a:lnTo>
                    <a:pt x="112551" y="426522"/>
                  </a:lnTo>
                  <a:lnTo>
                    <a:pt x="74771" y="398049"/>
                  </a:lnTo>
                  <a:lnTo>
                    <a:pt x="43599" y="363540"/>
                  </a:lnTo>
                  <a:lnTo>
                    <a:pt x="20062" y="323933"/>
                  </a:lnTo>
                  <a:lnTo>
                    <a:pt x="5186" y="280164"/>
                  </a:lnTo>
                  <a:lnTo>
                    <a:pt x="0" y="233172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256782" y="1986533"/>
              <a:ext cx="1059815" cy="900430"/>
            </a:xfrm>
            <a:custGeom>
              <a:avLst/>
              <a:gdLst/>
              <a:ahLst/>
              <a:cxnLst/>
              <a:rect l="l" t="t" r="r" b="b"/>
              <a:pathLst>
                <a:path w="1059815" h="900430">
                  <a:moveTo>
                    <a:pt x="0" y="233171"/>
                  </a:moveTo>
                  <a:lnTo>
                    <a:pt x="0" y="899921"/>
                  </a:lnTo>
                </a:path>
                <a:path w="1059815" h="900430">
                  <a:moveTo>
                    <a:pt x="256032" y="0"/>
                  </a:moveTo>
                  <a:lnTo>
                    <a:pt x="105930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2273" y="1753361"/>
              <a:ext cx="510540" cy="466725"/>
            </a:xfrm>
            <a:custGeom>
              <a:avLst/>
              <a:gdLst/>
              <a:ahLst/>
              <a:cxnLst/>
              <a:rect l="l" t="t" r="r" b="b"/>
              <a:pathLst>
                <a:path w="510540" h="466725">
                  <a:moveTo>
                    <a:pt x="0" y="233172"/>
                  </a:moveTo>
                  <a:lnTo>
                    <a:pt x="5186" y="186179"/>
                  </a:lnTo>
                  <a:lnTo>
                    <a:pt x="20062" y="142410"/>
                  </a:lnTo>
                  <a:lnTo>
                    <a:pt x="43599" y="102803"/>
                  </a:lnTo>
                  <a:lnTo>
                    <a:pt x="74771" y="68294"/>
                  </a:lnTo>
                  <a:lnTo>
                    <a:pt x="112551" y="39821"/>
                  </a:lnTo>
                  <a:lnTo>
                    <a:pt x="155912" y="18323"/>
                  </a:lnTo>
                  <a:lnTo>
                    <a:pt x="203827" y="4737"/>
                  </a:lnTo>
                  <a:lnTo>
                    <a:pt x="255270" y="0"/>
                  </a:lnTo>
                  <a:lnTo>
                    <a:pt x="306712" y="4737"/>
                  </a:lnTo>
                  <a:lnTo>
                    <a:pt x="354627" y="18323"/>
                  </a:lnTo>
                  <a:lnTo>
                    <a:pt x="397988" y="39821"/>
                  </a:lnTo>
                  <a:lnTo>
                    <a:pt x="435768" y="68294"/>
                  </a:lnTo>
                  <a:lnTo>
                    <a:pt x="466940" y="102803"/>
                  </a:lnTo>
                  <a:lnTo>
                    <a:pt x="490477" y="142410"/>
                  </a:lnTo>
                  <a:lnTo>
                    <a:pt x="505353" y="186179"/>
                  </a:lnTo>
                  <a:lnTo>
                    <a:pt x="510540" y="233172"/>
                  </a:lnTo>
                  <a:lnTo>
                    <a:pt x="505353" y="280164"/>
                  </a:lnTo>
                  <a:lnTo>
                    <a:pt x="490477" y="323933"/>
                  </a:lnTo>
                  <a:lnTo>
                    <a:pt x="466940" y="363540"/>
                  </a:lnTo>
                  <a:lnTo>
                    <a:pt x="435768" y="398049"/>
                  </a:lnTo>
                  <a:lnTo>
                    <a:pt x="397988" y="426522"/>
                  </a:lnTo>
                  <a:lnTo>
                    <a:pt x="354627" y="448020"/>
                  </a:lnTo>
                  <a:lnTo>
                    <a:pt x="306712" y="461606"/>
                  </a:lnTo>
                  <a:lnTo>
                    <a:pt x="255270" y="466343"/>
                  </a:lnTo>
                  <a:lnTo>
                    <a:pt x="203827" y="461606"/>
                  </a:lnTo>
                  <a:lnTo>
                    <a:pt x="155912" y="448020"/>
                  </a:lnTo>
                  <a:lnTo>
                    <a:pt x="112551" y="426522"/>
                  </a:lnTo>
                  <a:lnTo>
                    <a:pt x="74771" y="398049"/>
                  </a:lnTo>
                  <a:lnTo>
                    <a:pt x="43599" y="363540"/>
                  </a:lnTo>
                  <a:lnTo>
                    <a:pt x="20062" y="323933"/>
                  </a:lnTo>
                  <a:lnTo>
                    <a:pt x="5186" y="280164"/>
                  </a:lnTo>
                  <a:lnTo>
                    <a:pt x="0" y="233172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7701" y="28872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7701" y="28872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5294" y="28872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5294" y="28872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8982" y="28872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8982" y="28872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4194" y="28872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4194" y="28872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1309" y="184937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1309" y="184937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6522" y="186461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6522" y="186461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0209" y="184937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490209" y="184937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5421" y="187070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5421" y="187070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48427" y="2460307"/>
            <a:ext cx="248935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1068229" algn="l"/>
                <a:tab pos="1956435" algn="l"/>
              </a:tabLst>
            </a:pPr>
            <a:r>
              <a:rPr sz="2025" spc="-11" baseline="1543" dirty="0">
                <a:latin typeface="Arial"/>
                <a:cs typeface="Arial"/>
              </a:rPr>
              <a:t>British</a:t>
            </a:r>
            <a:r>
              <a:rPr sz="2025" baseline="1543" dirty="0">
                <a:latin typeface="Arial"/>
                <a:cs typeface="Arial"/>
              </a:rPr>
              <a:t>	</a:t>
            </a:r>
            <a:r>
              <a:rPr sz="2025" spc="-23" baseline="3086" dirty="0">
                <a:latin typeface="Arial"/>
                <a:cs typeface="Arial"/>
              </a:rPr>
              <a:t>Left</a:t>
            </a:r>
            <a:r>
              <a:rPr sz="2025" baseline="3086" dirty="0">
                <a:latin typeface="Arial"/>
                <a:cs typeface="Arial"/>
              </a:rPr>
              <a:t>	</a:t>
            </a:r>
            <a:r>
              <a:rPr sz="1350" spc="-56" dirty="0">
                <a:latin typeface="Arial"/>
                <a:cs typeface="Arial"/>
              </a:rPr>
              <a:t>Waffles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46</a:t>
            </a:fld>
            <a:endParaRPr spc="-19" dirty="0"/>
          </a:p>
        </p:txBody>
      </p:sp>
      <p:sp>
        <p:nvSpPr>
          <p:cNvPr id="28" name="object 28"/>
          <p:cNvSpPr txBox="1"/>
          <p:nvPr/>
        </p:nvSpPr>
        <p:spPr>
          <a:xfrm>
            <a:off x="5734240" y="2446782"/>
            <a:ext cx="1995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28245" y="2439924"/>
            <a:ext cx="13763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20" dirty="0"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03406" y="2981229"/>
            <a:ext cx="5392579" cy="158312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marR="32385" algn="ctr">
              <a:lnSpc>
                <a:spcPct val="101099"/>
              </a:lnSpc>
              <a:spcBef>
                <a:spcPts val="45"/>
              </a:spcBef>
            </a:pPr>
            <a:r>
              <a:rPr sz="2100" spc="-172" dirty="0">
                <a:latin typeface="Arial"/>
                <a:cs typeface="Arial"/>
              </a:rPr>
              <a:t>We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are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going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39" dirty="0">
                <a:latin typeface="Arial"/>
                <a:cs typeface="Arial"/>
              </a:rPr>
              <a:t>have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dirty="0">
                <a:latin typeface="STIXGeneral"/>
                <a:cs typeface="STIXGeneral"/>
              </a:rPr>
              <a:t>𝑧</a:t>
            </a:r>
            <a:r>
              <a:rPr sz="2100" spc="8" dirty="0">
                <a:latin typeface="STIXGeneral"/>
                <a:cs typeface="STIXGeneral"/>
              </a:rPr>
              <a:t> </a:t>
            </a:r>
            <a:r>
              <a:rPr sz="2100" spc="-8" dirty="0">
                <a:latin typeface="Arial"/>
                <a:cs typeface="Arial"/>
              </a:rPr>
              <a:t>for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39" dirty="0">
                <a:latin typeface="Arial"/>
                <a:cs typeface="Arial"/>
              </a:rPr>
              <a:t>each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possible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pair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of time</a:t>
            </a:r>
            <a:r>
              <a:rPr sz="2100" spc="-98" dirty="0">
                <a:latin typeface="Arial"/>
                <a:cs typeface="Arial"/>
              </a:rPr>
              <a:t> step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(word)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STIXGeneral"/>
                <a:cs typeface="STIXGeneral"/>
              </a:rPr>
              <a:t>𝑖</a:t>
            </a:r>
            <a:r>
              <a:rPr sz="2100" spc="30" dirty="0">
                <a:latin typeface="STIXGeneral"/>
                <a:cs typeface="STIXGeneral"/>
              </a:rPr>
              <a:t> </a:t>
            </a:r>
            <a:r>
              <a:rPr sz="2100" spc="-109" dirty="0">
                <a:latin typeface="Arial"/>
                <a:cs typeface="Arial"/>
              </a:rPr>
              <a:t>and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341" dirty="0">
                <a:latin typeface="Arial"/>
                <a:cs typeface="Arial"/>
              </a:rPr>
              <a:t>POS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tag </a:t>
            </a:r>
            <a:r>
              <a:rPr sz="2100" dirty="0">
                <a:latin typeface="STIXGeneral"/>
                <a:cs typeface="STIXGeneral"/>
              </a:rPr>
              <a:t>𝑘</a:t>
            </a:r>
            <a:r>
              <a:rPr sz="2100" dirty="0">
                <a:latin typeface="Arial"/>
                <a:cs typeface="Arial"/>
              </a:rPr>
              <a:t>: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5" dirty="0">
                <a:latin typeface="STIXGeneral"/>
                <a:cs typeface="STIXGeneral"/>
              </a:rPr>
              <a:t>𝑧</a:t>
            </a:r>
            <a:r>
              <a:rPr sz="2306" spc="-23" baseline="-16260" dirty="0">
                <a:latin typeface="STIXGeneral"/>
                <a:cs typeface="STIXGeneral"/>
              </a:rPr>
              <a:t>𝑖,𝑘</a:t>
            </a:r>
            <a:endParaRPr sz="2306" baseline="-16260">
              <a:latin typeface="STIXGeneral"/>
              <a:cs typeface="STIXGeneral"/>
            </a:endParaRPr>
          </a:p>
          <a:p>
            <a:pPr>
              <a:spcBef>
                <a:spcPts val="23"/>
              </a:spcBef>
            </a:pPr>
            <a:endParaRPr sz="1725">
              <a:latin typeface="STIXGeneral"/>
              <a:cs typeface="STIXGeneral"/>
            </a:endParaRPr>
          </a:p>
          <a:p>
            <a:pPr marL="1905" algn="ctr"/>
            <a:r>
              <a:rPr sz="2100" spc="-206" dirty="0">
                <a:latin typeface="Arial"/>
                <a:cs typeface="Arial"/>
              </a:rPr>
              <a:t>Each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dirty="0">
                <a:latin typeface="STIXGeneral"/>
                <a:cs typeface="STIXGeneral"/>
              </a:rPr>
              <a:t>𝑧</a:t>
            </a:r>
            <a:r>
              <a:rPr sz="2306" baseline="-16260" dirty="0">
                <a:latin typeface="STIXGeneral"/>
                <a:cs typeface="STIXGeneral"/>
              </a:rPr>
              <a:t>𝑖,𝑘</a:t>
            </a:r>
            <a:r>
              <a:rPr sz="2306" spc="298" baseline="-16260" dirty="0">
                <a:latin typeface="STIXGeneral"/>
                <a:cs typeface="STIXGeneral"/>
              </a:rPr>
              <a:t> </a:t>
            </a:r>
            <a:r>
              <a:rPr sz="2100" dirty="0">
                <a:latin typeface="Arial"/>
                <a:cs typeface="Arial"/>
              </a:rPr>
              <a:t>will</a:t>
            </a:r>
            <a:r>
              <a:rPr sz="2100" spc="-116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be </a:t>
            </a:r>
            <a:r>
              <a:rPr sz="2100" spc="-60" dirty="0">
                <a:latin typeface="Arial"/>
                <a:cs typeface="Arial"/>
              </a:rPr>
              <a:t>binary: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dirty="0">
                <a:latin typeface="STIXGeneral"/>
                <a:cs typeface="STIXGeneral"/>
              </a:rPr>
              <a:t>𝑧</a:t>
            </a:r>
            <a:r>
              <a:rPr sz="2306" baseline="-16260" dirty="0">
                <a:latin typeface="STIXGeneral"/>
                <a:cs typeface="STIXGeneral"/>
              </a:rPr>
              <a:t>𝑖,𝑘</a:t>
            </a:r>
            <a:r>
              <a:rPr sz="2306" spc="489" baseline="-1626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∈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-8" dirty="0">
                <a:latin typeface="STIXGeneral"/>
                <a:cs typeface="STIXGeneral"/>
              </a:rPr>
              <a:t>{0,1}</a:t>
            </a:r>
            <a:endParaRPr sz="2100">
              <a:latin typeface="STIXGeneral"/>
              <a:cs typeface="STIXGeneral"/>
            </a:endParaRPr>
          </a:p>
          <a:p>
            <a:pPr marL="337661" algn="ctr">
              <a:spcBef>
                <a:spcPts val="109"/>
              </a:spcBef>
            </a:pPr>
            <a:r>
              <a:rPr sz="2100" dirty="0">
                <a:latin typeface="STIXGeneral"/>
                <a:cs typeface="STIXGeneral"/>
              </a:rPr>
              <a:t>𝑧</a:t>
            </a:r>
            <a:r>
              <a:rPr sz="2306" baseline="-16260" dirty="0">
                <a:latin typeface="STIXGeneral"/>
                <a:cs typeface="STIXGeneral"/>
              </a:rPr>
              <a:t>𝑖,𝑘</a:t>
            </a:r>
            <a:r>
              <a:rPr sz="2306" spc="545" baseline="-16260" dirty="0">
                <a:latin typeface="STIXGeneral"/>
                <a:cs typeface="STIXGeneral"/>
              </a:rPr>
              <a:t> </a:t>
            </a:r>
            <a:r>
              <a:rPr sz="2100" spc="113" dirty="0">
                <a:latin typeface="STIXGeneral"/>
                <a:cs typeface="STIXGeneral"/>
              </a:rPr>
              <a:t>=</a:t>
            </a:r>
            <a:r>
              <a:rPr sz="2100" spc="83" dirty="0">
                <a:latin typeface="STIXGeneral"/>
                <a:cs typeface="STIXGeneral"/>
              </a:rPr>
              <a:t> </a:t>
            </a:r>
            <a:r>
              <a:rPr sz="2100" spc="105" dirty="0">
                <a:latin typeface="STIXGeneral"/>
                <a:cs typeface="STIXGeneral"/>
              </a:rPr>
              <a:t>1</a:t>
            </a:r>
            <a:r>
              <a:rPr sz="2100" spc="-30" dirty="0">
                <a:latin typeface="STIXGeneral"/>
                <a:cs typeface="STIXGeneral"/>
              </a:rPr>
              <a:t> </a:t>
            </a:r>
            <a:r>
              <a:rPr sz="2100" dirty="0">
                <a:latin typeface="Arial"/>
                <a:cs typeface="Arial"/>
              </a:rPr>
              <a:t>iff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word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STIXGeneral"/>
                <a:cs typeface="STIXGeneral"/>
              </a:rPr>
              <a:t>𝑖</a:t>
            </a:r>
            <a:r>
              <a:rPr sz="2100" spc="38" dirty="0">
                <a:latin typeface="STIXGeneral"/>
                <a:cs typeface="STIXGeneral"/>
              </a:rPr>
              <a:t> </a:t>
            </a:r>
            <a:r>
              <a:rPr sz="2100" spc="-165" dirty="0">
                <a:latin typeface="Arial"/>
                <a:cs typeface="Arial"/>
              </a:rPr>
              <a:t>has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tag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𝑘</a:t>
            </a:r>
            <a:endParaRPr sz="21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67" y="424904"/>
            <a:ext cx="919625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671989">
              <a:spcBef>
                <a:spcPts val="79"/>
              </a:spcBef>
            </a:pPr>
            <a:r>
              <a:rPr spc="-221" dirty="0"/>
              <a:t>Example</a:t>
            </a:r>
            <a:r>
              <a:rPr spc="-176" dirty="0"/>
              <a:t> </a:t>
            </a:r>
            <a:r>
              <a:rPr dirty="0"/>
              <a:t>of</a:t>
            </a:r>
            <a:r>
              <a:rPr spc="-176" dirty="0"/>
              <a:t> </a:t>
            </a:r>
            <a:r>
              <a:rPr spc="-64" dirty="0"/>
              <a:t>our</a:t>
            </a:r>
            <a:r>
              <a:rPr spc="-165" dirty="0"/>
              <a:t> </a:t>
            </a:r>
            <a:r>
              <a:rPr spc="-131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77096" y="1455229"/>
            <a:ext cx="3953351" cy="1069658"/>
            <a:chOff x="2045461" y="1940305"/>
            <a:chExt cx="5271135" cy="1426210"/>
          </a:xfrm>
        </p:grpSpPr>
        <p:sp>
          <p:nvSpPr>
            <p:cNvPr id="4" name="object 4"/>
            <p:cNvSpPr/>
            <p:nvPr/>
          </p:nvSpPr>
          <p:spPr>
            <a:xfrm>
              <a:off x="2058161" y="19530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4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69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69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4193" y="2186177"/>
              <a:ext cx="2372995" cy="901700"/>
            </a:xfrm>
            <a:custGeom>
              <a:avLst/>
              <a:gdLst/>
              <a:ahLst/>
              <a:cxnLst/>
              <a:rect l="l" t="t" r="r" b="b"/>
              <a:pathLst>
                <a:path w="2372995" h="901700">
                  <a:moveTo>
                    <a:pt x="0" y="234696"/>
                  </a:moveTo>
                  <a:lnTo>
                    <a:pt x="0" y="901446"/>
                  </a:lnTo>
                </a:path>
                <a:path w="2372995" h="901700">
                  <a:moveTo>
                    <a:pt x="254507" y="0"/>
                  </a:moveTo>
                  <a:lnTo>
                    <a:pt x="1057783" y="0"/>
                  </a:lnTo>
                </a:path>
                <a:path w="2372995" h="901700">
                  <a:moveTo>
                    <a:pt x="1313688" y="234696"/>
                  </a:moveTo>
                  <a:lnTo>
                    <a:pt x="1313688" y="901446"/>
                  </a:lnTo>
                </a:path>
                <a:path w="2372995" h="901700">
                  <a:moveTo>
                    <a:pt x="1569720" y="0"/>
                  </a:moveTo>
                  <a:lnTo>
                    <a:pt x="237299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373373" y="19530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4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943094" y="2186177"/>
              <a:ext cx="1057910" cy="901700"/>
            </a:xfrm>
            <a:custGeom>
              <a:avLst/>
              <a:gdLst/>
              <a:ahLst/>
              <a:cxnLst/>
              <a:rect l="l" t="t" r="r" b="b"/>
              <a:pathLst>
                <a:path w="1057910" h="901700">
                  <a:moveTo>
                    <a:pt x="0" y="234696"/>
                  </a:moveTo>
                  <a:lnTo>
                    <a:pt x="0" y="901446"/>
                  </a:lnTo>
                </a:path>
                <a:path w="1057910" h="901700">
                  <a:moveTo>
                    <a:pt x="254507" y="0"/>
                  </a:moveTo>
                  <a:lnTo>
                    <a:pt x="105778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687061" y="19530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4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256782" y="2186177"/>
              <a:ext cx="1059815" cy="901700"/>
            </a:xfrm>
            <a:custGeom>
              <a:avLst/>
              <a:gdLst/>
              <a:ahLst/>
              <a:cxnLst/>
              <a:rect l="l" t="t" r="r" b="b"/>
              <a:pathLst>
                <a:path w="1059815" h="901700">
                  <a:moveTo>
                    <a:pt x="0" y="234696"/>
                  </a:moveTo>
                  <a:lnTo>
                    <a:pt x="0" y="901446"/>
                  </a:lnTo>
                </a:path>
                <a:path w="1059815" h="901700">
                  <a:moveTo>
                    <a:pt x="256032" y="0"/>
                  </a:moveTo>
                  <a:lnTo>
                    <a:pt x="105930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2273" y="19530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40" h="467994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40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7701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7701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5294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5294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8982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8982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4194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4194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1309" y="20490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1309" y="20490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6522" y="206578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6522" y="206578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0209" y="20490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490209" y="20490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5421" y="207035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5421" y="207035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07444" y="1155382"/>
            <a:ext cx="357997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1240631" algn="l"/>
                <a:tab pos="2186940" algn="l"/>
                <a:tab pos="3217069" algn="l"/>
              </a:tabLst>
            </a:pPr>
            <a:r>
              <a:rPr sz="1500" i="1" spc="-8" dirty="0">
                <a:solidFill>
                  <a:srgbClr val="7E7E7E"/>
                </a:solidFill>
                <a:latin typeface="Arial"/>
                <a:cs typeface="Arial"/>
              </a:rPr>
              <a:t>Adjective</a:t>
            </a:r>
            <a:r>
              <a:rPr sz="150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i="1" spc="-15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r>
              <a:rPr sz="150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i="1" spc="-15" dirty="0">
                <a:solidFill>
                  <a:srgbClr val="7E7E7E"/>
                </a:solidFill>
                <a:latin typeface="Arial"/>
                <a:cs typeface="Arial"/>
              </a:rPr>
              <a:t>Verb</a:t>
            </a:r>
            <a:r>
              <a:rPr sz="150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i="1" spc="-94" dirty="0">
                <a:solidFill>
                  <a:srgbClr val="7E7E7E"/>
                </a:solidFill>
                <a:latin typeface="Arial"/>
                <a:cs typeface="Arial"/>
              </a:rPr>
              <a:t>Prep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48427" y="2607945"/>
            <a:ext cx="46434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British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07321" y="2600192"/>
            <a:ext cx="2857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Left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95622" y="2610231"/>
            <a:ext cx="5419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latin typeface="Arial"/>
                <a:cs typeface="Arial"/>
              </a:rPr>
              <a:t>Waffles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34240" y="2596705"/>
            <a:ext cx="1995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28245" y="2590133"/>
            <a:ext cx="13763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20" dirty="0"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01096" y="2941511"/>
            <a:ext cx="480060" cy="659606"/>
          </a:xfrm>
          <a:custGeom>
            <a:avLst/>
            <a:gdLst/>
            <a:ahLst/>
            <a:cxnLst/>
            <a:rect l="l" t="t" r="r" b="b"/>
            <a:pathLst>
              <a:path w="640079" h="879475">
                <a:moveTo>
                  <a:pt x="0" y="559308"/>
                </a:moveTo>
                <a:lnTo>
                  <a:pt x="160020" y="559308"/>
                </a:lnTo>
                <a:lnTo>
                  <a:pt x="160020" y="0"/>
                </a:lnTo>
                <a:lnTo>
                  <a:pt x="480060" y="0"/>
                </a:lnTo>
                <a:lnTo>
                  <a:pt x="480060" y="559308"/>
                </a:lnTo>
                <a:lnTo>
                  <a:pt x="640079" y="559308"/>
                </a:lnTo>
                <a:lnTo>
                  <a:pt x="320039" y="879348"/>
                </a:lnTo>
                <a:lnTo>
                  <a:pt x="0" y="55930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/>
          <p:nvPr/>
        </p:nvSpPr>
        <p:spPr>
          <a:xfrm>
            <a:off x="2444877" y="3649980"/>
            <a:ext cx="864394" cy="104131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575">
              <a:spcBef>
                <a:spcPts val="540"/>
              </a:spcBef>
            </a:pPr>
            <a:r>
              <a:rPr sz="2025" spc="67" baseline="10802" dirty="0">
                <a:latin typeface="STIXGeneral"/>
                <a:cs typeface="STIXGeneral"/>
              </a:rPr>
              <a:t>𝑧</a:t>
            </a:r>
            <a:r>
              <a:rPr sz="975" spc="45" dirty="0">
                <a:latin typeface="STIXGeneral"/>
                <a:cs typeface="STIXGeneral"/>
              </a:rPr>
              <a:t>1,Noun</a:t>
            </a:r>
            <a:r>
              <a:rPr sz="975" spc="191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45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38576">
              <a:spcBef>
                <a:spcPts val="465"/>
              </a:spcBef>
            </a:pPr>
            <a:r>
              <a:rPr sz="2025" spc="56" baseline="10802" dirty="0">
                <a:latin typeface="STIXGeneral"/>
                <a:cs typeface="STIXGeneral"/>
              </a:rPr>
              <a:t>𝑧</a:t>
            </a:r>
            <a:r>
              <a:rPr sz="975" spc="38" dirty="0">
                <a:latin typeface="STIXGeneral"/>
                <a:cs typeface="STIXGeneral"/>
              </a:rPr>
              <a:t>1,Verb</a:t>
            </a:r>
            <a:r>
              <a:rPr sz="975" spc="184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23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83344">
              <a:spcBef>
                <a:spcPts val="180"/>
              </a:spcBef>
            </a:pPr>
            <a:r>
              <a:rPr sz="2025" baseline="10802" dirty="0">
                <a:latin typeface="STIXGeneral"/>
                <a:cs typeface="STIXGeneral"/>
              </a:rPr>
              <a:t>𝑧</a:t>
            </a:r>
            <a:r>
              <a:rPr sz="975" dirty="0">
                <a:latin typeface="STIXGeneral"/>
                <a:cs typeface="STIXGeneral"/>
              </a:rPr>
              <a:t>1,Adj.</a:t>
            </a:r>
            <a:r>
              <a:rPr sz="975" spc="206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90" baseline="10802" dirty="0">
                <a:latin typeface="STIXGeneral"/>
                <a:cs typeface="STIXGeneral"/>
              </a:rPr>
              <a:t> </a:t>
            </a:r>
            <a:r>
              <a:rPr sz="2025" spc="45" baseline="10802" dirty="0">
                <a:latin typeface="STIXGeneral"/>
                <a:cs typeface="STIXGeneral"/>
              </a:rPr>
              <a:t>1</a:t>
            </a:r>
            <a:endParaRPr sz="2025" baseline="10802">
              <a:latin typeface="STIXGeneral"/>
              <a:cs typeface="STIXGeneral"/>
            </a:endParaRPr>
          </a:p>
          <a:p>
            <a:pPr marL="312419">
              <a:spcBef>
                <a:spcPts val="405"/>
              </a:spcBef>
            </a:pPr>
            <a:r>
              <a:rPr sz="1350" spc="-338" dirty="0">
                <a:latin typeface="STIXGeneral"/>
                <a:cs typeface="STIXGeneral"/>
              </a:rPr>
              <a:t>…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47</a:t>
            </a:fld>
            <a:endParaRPr spc="-19" dirty="0"/>
          </a:p>
        </p:txBody>
      </p:sp>
      <p:sp>
        <p:nvSpPr>
          <p:cNvPr id="35" name="object 35"/>
          <p:cNvSpPr txBox="1"/>
          <p:nvPr/>
        </p:nvSpPr>
        <p:spPr>
          <a:xfrm>
            <a:off x="3526632" y="3651218"/>
            <a:ext cx="886301" cy="104131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575">
              <a:spcBef>
                <a:spcPts val="540"/>
              </a:spcBef>
            </a:pPr>
            <a:r>
              <a:rPr sz="2025" spc="73" baseline="10802" dirty="0">
                <a:latin typeface="STIXGeneral"/>
                <a:cs typeface="STIXGeneral"/>
              </a:rPr>
              <a:t>𝑧</a:t>
            </a:r>
            <a:r>
              <a:rPr sz="975" spc="49" dirty="0">
                <a:latin typeface="STIXGeneral"/>
                <a:cs typeface="STIXGeneral"/>
              </a:rPr>
              <a:t>2,Noun</a:t>
            </a:r>
            <a:r>
              <a:rPr sz="975" spc="188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67" baseline="10802" dirty="0">
                <a:latin typeface="STIXGeneral"/>
                <a:cs typeface="STIXGeneral"/>
              </a:rPr>
              <a:t> </a:t>
            </a:r>
            <a:r>
              <a:rPr sz="2025" spc="45" baseline="10802" dirty="0">
                <a:latin typeface="STIXGeneral"/>
                <a:cs typeface="STIXGeneral"/>
              </a:rPr>
              <a:t>1</a:t>
            </a:r>
            <a:endParaRPr sz="2025" baseline="10802">
              <a:latin typeface="STIXGeneral"/>
              <a:cs typeface="STIXGeneral"/>
            </a:endParaRPr>
          </a:p>
          <a:p>
            <a:pPr marL="38576">
              <a:spcBef>
                <a:spcPts val="465"/>
              </a:spcBef>
            </a:pPr>
            <a:r>
              <a:rPr sz="2025" spc="67" baseline="10802" dirty="0">
                <a:latin typeface="STIXGeneral"/>
                <a:cs typeface="STIXGeneral"/>
              </a:rPr>
              <a:t>𝑧</a:t>
            </a:r>
            <a:r>
              <a:rPr sz="975" spc="45" dirty="0">
                <a:latin typeface="STIXGeneral"/>
                <a:cs typeface="STIXGeneral"/>
              </a:rPr>
              <a:t>2,Verb</a:t>
            </a:r>
            <a:r>
              <a:rPr sz="975" spc="184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45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83344">
              <a:spcBef>
                <a:spcPts val="180"/>
              </a:spcBef>
            </a:pPr>
            <a:r>
              <a:rPr sz="2025" baseline="10802" dirty="0">
                <a:latin typeface="STIXGeneral"/>
                <a:cs typeface="STIXGeneral"/>
              </a:rPr>
              <a:t>𝑧</a:t>
            </a:r>
            <a:r>
              <a:rPr sz="975" dirty="0">
                <a:latin typeface="STIXGeneral"/>
                <a:cs typeface="STIXGeneral"/>
              </a:rPr>
              <a:t>2,Adj.</a:t>
            </a:r>
            <a:r>
              <a:rPr sz="975" spc="229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129" baseline="10802" dirty="0">
                <a:latin typeface="STIXGeneral"/>
                <a:cs typeface="STIXGeneral"/>
              </a:rPr>
              <a:t> </a:t>
            </a:r>
            <a:r>
              <a:rPr sz="2025" spc="45" baseline="10802" dirty="0">
                <a:latin typeface="STIXGeneral"/>
                <a:cs typeface="STIXGeneral"/>
              </a:rPr>
              <a:t>0</a:t>
            </a:r>
            <a:endParaRPr sz="2025" baseline="10802">
              <a:latin typeface="STIXGeneral"/>
              <a:cs typeface="STIXGeneral"/>
            </a:endParaRPr>
          </a:p>
          <a:p>
            <a:pPr marL="312419">
              <a:spcBef>
                <a:spcPts val="405"/>
              </a:spcBef>
            </a:pPr>
            <a:r>
              <a:rPr sz="1350" spc="-338" dirty="0">
                <a:latin typeface="STIXGeneral"/>
                <a:cs typeface="STIXGeneral"/>
              </a:rPr>
              <a:t>…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25614" y="3641694"/>
            <a:ext cx="869156" cy="1040830"/>
          </a:xfrm>
          <a:prstGeom prst="rect">
            <a:avLst/>
          </a:prstGeom>
        </p:spPr>
        <p:txBody>
          <a:bodyPr vert="horz" wrap="square" lIns="0" tIns="68104" rIns="0" bIns="0" rtlCol="0">
            <a:spAutoFit/>
          </a:bodyPr>
          <a:lstStyle/>
          <a:p>
            <a:pPr marL="28575">
              <a:spcBef>
                <a:spcPts val="536"/>
              </a:spcBef>
            </a:pPr>
            <a:r>
              <a:rPr sz="2025" spc="73" baseline="10802" dirty="0">
                <a:latin typeface="STIXGeneral"/>
                <a:cs typeface="STIXGeneral"/>
              </a:rPr>
              <a:t>𝑧</a:t>
            </a:r>
            <a:r>
              <a:rPr sz="975" spc="49" dirty="0">
                <a:latin typeface="STIXGeneral"/>
                <a:cs typeface="STIXGeneral"/>
              </a:rPr>
              <a:t>3,Noun</a:t>
            </a:r>
            <a:r>
              <a:rPr sz="975" spc="188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39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38576">
              <a:spcBef>
                <a:spcPts val="465"/>
              </a:spcBef>
            </a:pPr>
            <a:r>
              <a:rPr sz="2025" spc="67" baseline="10802" dirty="0">
                <a:latin typeface="STIXGeneral"/>
                <a:cs typeface="STIXGeneral"/>
              </a:rPr>
              <a:t>𝑧</a:t>
            </a:r>
            <a:r>
              <a:rPr sz="975" spc="45" dirty="0">
                <a:latin typeface="STIXGeneral"/>
                <a:cs typeface="STIXGeneral"/>
              </a:rPr>
              <a:t>3,Verb</a:t>
            </a:r>
            <a:r>
              <a:rPr sz="975" spc="180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45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1</a:t>
            </a:r>
            <a:endParaRPr sz="2025" baseline="10802">
              <a:latin typeface="Arial"/>
              <a:cs typeface="Arial"/>
            </a:endParaRPr>
          </a:p>
          <a:p>
            <a:pPr marL="83344">
              <a:spcBef>
                <a:spcPts val="180"/>
              </a:spcBef>
            </a:pPr>
            <a:r>
              <a:rPr sz="2025" baseline="10802" dirty="0">
                <a:latin typeface="STIXGeneral"/>
                <a:cs typeface="STIXGeneral"/>
              </a:rPr>
              <a:t>𝑧</a:t>
            </a:r>
            <a:r>
              <a:rPr sz="975" dirty="0">
                <a:latin typeface="STIXGeneral"/>
                <a:cs typeface="STIXGeneral"/>
              </a:rPr>
              <a:t>3,Adj.</a:t>
            </a:r>
            <a:r>
              <a:rPr sz="975" spc="229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5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312419">
              <a:spcBef>
                <a:spcPts val="409"/>
              </a:spcBef>
            </a:pPr>
            <a:r>
              <a:rPr sz="1350" spc="-338" dirty="0">
                <a:latin typeface="STIXGeneral"/>
                <a:cs typeface="STIXGeneral"/>
              </a:rPr>
              <a:t>…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29276" y="3648455"/>
            <a:ext cx="869156" cy="104131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575">
              <a:spcBef>
                <a:spcPts val="540"/>
              </a:spcBef>
            </a:pPr>
            <a:r>
              <a:rPr sz="2025" spc="73" baseline="10802" dirty="0">
                <a:latin typeface="STIXGeneral"/>
                <a:cs typeface="STIXGeneral"/>
              </a:rPr>
              <a:t>𝑧</a:t>
            </a:r>
            <a:r>
              <a:rPr sz="975" spc="49" dirty="0">
                <a:latin typeface="STIXGeneral"/>
                <a:cs typeface="STIXGeneral"/>
              </a:rPr>
              <a:t>4,Noun</a:t>
            </a:r>
            <a:r>
              <a:rPr sz="975" spc="188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39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38576">
              <a:spcBef>
                <a:spcPts val="469"/>
              </a:spcBef>
            </a:pPr>
            <a:r>
              <a:rPr sz="2025" spc="67" baseline="10802" dirty="0">
                <a:latin typeface="STIXGeneral"/>
                <a:cs typeface="STIXGeneral"/>
              </a:rPr>
              <a:t>𝑧</a:t>
            </a:r>
            <a:r>
              <a:rPr sz="975" spc="45" dirty="0">
                <a:latin typeface="STIXGeneral"/>
                <a:cs typeface="STIXGeneral"/>
              </a:rPr>
              <a:t>4,Verb</a:t>
            </a:r>
            <a:r>
              <a:rPr sz="975" spc="180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45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83344">
              <a:spcBef>
                <a:spcPts val="180"/>
              </a:spcBef>
            </a:pPr>
            <a:r>
              <a:rPr sz="2025" baseline="10802" dirty="0">
                <a:latin typeface="STIXGeneral"/>
                <a:cs typeface="STIXGeneral"/>
              </a:rPr>
              <a:t>𝑧</a:t>
            </a:r>
            <a:r>
              <a:rPr sz="975" dirty="0">
                <a:latin typeface="STIXGeneral"/>
                <a:cs typeface="STIXGeneral"/>
              </a:rPr>
              <a:t>4,Adj.</a:t>
            </a:r>
            <a:r>
              <a:rPr sz="975" spc="233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11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312419">
              <a:spcBef>
                <a:spcPts val="405"/>
              </a:spcBef>
            </a:pPr>
            <a:r>
              <a:rPr sz="1350" spc="-338" dirty="0">
                <a:latin typeface="STIXGeneral"/>
                <a:cs typeface="STIXGeneral"/>
              </a:rPr>
              <a:t>…</a:t>
            </a:r>
            <a:endParaRPr sz="135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91" y="478521"/>
            <a:ext cx="8551817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671989">
              <a:spcBef>
                <a:spcPts val="79"/>
              </a:spcBef>
            </a:pPr>
            <a:r>
              <a:rPr spc="-221" dirty="0"/>
              <a:t>Example</a:t>
            </a:r>
            <a:r>
              <a:rPr spc="-176" dirty="0"/>
              <a:t> </a:t>
            </a:r>
            <a:r>
              <a:rPr dirty="0"/>
              <a:t>of</a:t>
            </a:r>
            <a:r>
              <a:rPr spc="-176" dirty="0"/>
              <a:t> </a:t>
            </a:r>
            <a:r>
              <a:rPr spc="-64" dirty="0"/>
              <a:t>our</a:t>
            </a:r>
            <a:r>
              <a:rPr spc="-165" dirty="0"/>
              <a:t> </a:t>
            </a:r>
            <a:r>
              <a:rPr spc="-131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77096" y="1455229"/>
            <a:ext cx="3953351" cy="1069658"/>
            <a:chOff x="2045461" y="1940305"/>
            <a:chExt cx="5271135" cy="1426210"/>
          </a:xfrm>
        </p:grpSpPr>
        <p:sp>
          <p:nvSpPr>
            <p:cNvPr id="4" name="object 4"/>
            <p:cNvSpPr/>
            <p:nvPr/>
          </p:nvSpPr>
          <p:spPr>
            <a:xfrm>
              <a:off x="2058161" y="19530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4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69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69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4193" y="2186177"/>
              <a:ext cx="2372995" cy="901700"/>
            </a:xfrm>
            <a:custGeom>
              <a:avLst/>
              <a:gdLst/>
              <a:ahLst/>
              <a:cxnLst/>
              <a:rect l="l" t="t" r="r" b="b"/>
              <a:pathLst>
                <a:path w="2372995" h="901700">
                  <a:moveTo>
                    <a:pt x="0" y="234696"/>
                  </a:moveTo>
                  <a:lnTo>
                    <a:pt x="0" y="901446"/>
                  </a:lnTo>
                </a:path>
                <a:path w="2372995" h="901700">
                  <a:moveTo>
                    <a:pt x="254507" y="0"/>
                  </a:moveTo>
                  <a:lnTo>
                    <a:pt x="1057783" y="0"/>
                  </a:lnTo>
                </a:path>
                <a:path w="2372995" h="901700">
                  <a:moveTo>
                    <a:pt x="1313688" y="234696"/>
                  </a:moveTo>
                  <a:lnTo>
                    <a:pt x="1313688" y="901446"/>
                  </a:lnTo>
                </a:path>
                <a:path w="2372995" h="901700">
                  <a:moveTo>
                    <a:pt x="1569720" y="0"/>
                  </a:moveTo>
                  <a:lnTo>
                    <a:pt x="237299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373373" y="19530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4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943094" y="2186177"/>
              <a:ext cx="1057910" cy="901700"/>
            </a:xfrm>
            <a:custGeom>
              <a:avLst/>
              <a:gdLst/>
              <a:ahLst/>
              <a:cxnLst/>
              <a:rect l="l" t="t" r="r" b="b"/>
              <a:pathLst>
                <a:path w="1057910" h="901700">
                  <a:moveTo>
                    <a:pt x="0" y="234696"/>
                  </a:moveTo>
                  <a:lnTo>
                    <a:pt x="0" y="901446"/>
                  </a:lnTo>
                </a:path>
                <a:path w="1057910" h="901700">
                  <a:moveTo>
                    <a:pt x="254507" y="0"/>
                  </a:moveTo>
                  <a:lnTo>
                    <a:pt x="105778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687061" y="19530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39" h="467994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39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256782" y="2186177"/>
              <a:ext cx="1059815" cy="901700"/>
            </a:xfrm>
            <a:custGeom>
              <a:avLst/>
              <a:gdLst/>
              <a:ahLst/>
              <a:cxnLst/>
              <a:rect l="l" t="t" r="r" b="b"/>
              <a:pathLst>
                <a:path w="1059815" h="901700">
                  <a:moveTo>
                    <a:pt x="0" y="234696"/>
                  </a:moveTo>
                  <a:lnTo>
                    <a:pt x="0" y="901446"/>
                  </a:lnTo>
                </a:path>
                <a:path w="1059815" h="901700">
                  <a:moveTo>
                    <a:pt x="256032" y="0"/>
                  </a:moveTo>
                  <a:lnTo>
                    <a:pt x="105930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2273" y="1953005"/>
              <a:ext cx="510540" cy="467995"/>
            </a:xfrm>
            <a:custGeom>
              <a:avLst/>
              <a:gdLst/>
              <a:ahLst/>
              <a:cxnLst/>
              <a:rect l="l" t="t" r="r" b="b"/>
              <a:pathLst>
                <a:path w="510540" h="467994">
                  <a:moveTo>
                    <a:pt x="0" y="233934"/>
                  </a:moveTo>
                  <a:lnTo>
                    <a:pt x="5186" y="186799"/>
                  </a:lnTo>
                  <a:lnTo>
                    <a:pt x="20062" y="142892"/>
                  </a:lnTo>
                  <a:lnTo>
                    <a:pt x="43599" y="103156"/>
                  </a:lnTo>
                  <a:lnTo>
                    <a:pt x="74771" y="68532"/>
                  </a:lnTo>
                  <a:lnTo>
                    <a:pt x="112551" y="39962"/>
                  </a:lnTo>
                  <a:lnTo>
                    <a:pt x="155912" y="18389"/>
                  </a:lnTo>
                  <a:lnTo>
                    <a:pt x="203827" y="4754"/>
                  </a:lnTo>
                  <a:lnTo>
                    <a:pt x="255270" y="0"/>
                  </a:lnTo>
                  <a:lnTo>
                    <a:pt x="306712" y="4754"/>
                  </a:lnTo>
                  <a:lnTo>
                    <a:pt x="354627" y="18389"/>
                  </a:lnTo>
                  <a:lnTo>
                    <a:pt x="397988" y="39962"/>
                  </a:lnTo>
                  <a:lnTo>
                    <a:pt x="435768" y="68532"/>
                  </a:lnTo>
                  <a:lnTo>
                    <a:pt x="466940" y="103156"/>
                  </a:lnTo>
                  <a:lnTo>
                    <a:pt x="490477" y="142892"/>
                  </a:lnTo>
                  <a:lnTo>
                    <a:pt x="505353" y="186799"/>
                  </a:lnTo>
                  <a:lnTo>
                    <a:pt x="510540" y="233934"/>
                  </a:lnTo>
                  <a:lnTo>
                    <a:pt x="505353" y="281068"/>
                  </a:lnTo>
                  <a:lnTo>
                    <a:pt x="490477" y="324975"/>
                  </a:lnTo>
                  <a:lnTo>
                    <a:pt x="466940" y="364711"/>
                  </a:lnTo>
                  <a:lnTo>
                    <a:pt x="435768" y="399335"/>
                  </a:lnTo>
                  <a:lnTo>
                    <a:pt x="397988" y="427905"/>
                  </a:lnTo>
                  <a:lnTo>
                    <a:pt x="354627" y="449478"/>
                  </a:lnTo>
                  <a:lnTo>
                    <a:pt x="306712" y="463113"/>
                  </a:lnTo>
                  <a:lnTo>
                    <a:pt x="255270" y="467868"/>
                  </a:lnTo>
                  <a:lnTo>
                    <a:pt x="203827" y="463113"/>
                  </a:lnTo>
                  <a:lnTo>
                    <a:pt x="155912" y="449478"/>
                  </a:lnTo>
                  <a:lnTo>
                    <a:pt x="112551" y="427905"/>
                  </a:lnTo>
                  <a:lnTo>
                    <a:pt x="74771" y="399335"/>
                  </a:lnTo>
                  <a:lnTo>
                    <a:pt x="43599" y="364711"/>
                  </a:lnTo>
                  <a:lnTo>
                    <a:pt x="20062" y="324975"/>
                  </a:lnTo>
                  <a:lnTo>
                    <a:pt x="5186" y="281068"/>
                  </a:lnTo>
                  <a:lnTo>
                    <a:pt x="0" y="233934"/>
                  </a:lnTo>
                  <a:close/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7701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7701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5294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5294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8982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8982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4194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4194" y="308686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1309" y="20490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1309" y="20490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6522" y="206578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6522" y="2065781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0209" y="20490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490209" y="204901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5421" y="207035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266700" y="266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5421" y="207035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07444" y="1155382"/>
            <a:ext cx="357997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1240631" algn="l"/>
                <a:tab pos="2186940" algn="l"/>
                <a:tab pos="3217069" algn="l"/>
              </a:tabLst>
            </a:pPr>
            <a:r>
              <a:rPr sz="1500" i="1" spc="-8" dirty="0">
                <a:solidFill>
                  <a:srgbClr val="7E7E7E"/>
                </a:solidFill>
                <a:latin typeface="Arial"/>
                <a:cs typeface="Arial"/>
              </a:rPr>
              <a:t>Adjective</a:t>
            </a:r>
            <a:r>
              <a:rPr sz="150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i="1" spc="-15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r>
              <a:rPr sz="150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i="1" spc="-15" dirty="0">
                <a:solidFill>
                  <a:srgbClr val="7E7E7E"/>
                </a:solidFill>
                <a:latin typeface="Arial"/>
                <a:cs typeface="Arial"/>
              </a:rPr>
              <a:t>Verb</a:t>
            </a:r>
            <a:r>
              <a:rPr sz="150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i="1" spc="-94" dirty="0">
                <a:solidFill>
                  <a:srgbClr val="7E7E7E"/>
                </a:solidFill>
                <a:latin typeface="Arial"/>
                <a:cs typeface="Arial"/>
              </a:rPr>
              <a:t>Prep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48427" y="2607945"/>
            <a:ext cx="46434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British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07321" y="2600192"/>
            <a:ext cx="2857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Left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95622" y="2610231"/>
            <a:ext cx="5419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latin typeface="Arial"/>
                <a:cs typeface="Arial"/>
              </a:rPr>
              <a:t>Waffles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34240" y="2596705"/>
            <a:ext cx="1995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28245" y="2590133"/>
            <a:ext cx="13763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20" dirty="0"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01096" y="2941511"/>
            <a:ext cx="480060" cy="659606"/>
          </a:xfrm>
          <a:custGeom>
            <a:avLst/>
            <a:gdLst/>
            <a:ahLst/>
            <a:cxnLst/>
            <a:rect l="l" t="t" r="r" b="b"/>
            <a:pathLst>
              <a:path w="640079" h="879475">
                <a:moveTo>
                  <a:pt x="0" y="559308"/>
                </a:moveTo>
                <a:lnTo>
                  <a:pt x="160020" y="559308"/>
                </a:lnTo>
                <a:lnTo>
                  <a:pt x="160020" y="0"/>
                </a:lnTo>
                <a:lnTo>
                  <a:pt x="480060" y="0"/>
                </a:lnTo>
                <a:lnTo>
                  <a:pt x="480060" y="559308"/>
                </a:lnTo>
                <a:lnTo>
                  <a:pt x="640079" y="559308"/>
                </a:lnTo>
                <a:lnTo>
                  <a:pt x="320039" y="879348"/>
                </a:lnTo>
                <a:lnTo>
                  <a:pt x="0" y="55930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/>
          <p:nvPr/>
        </p:nvSpPr>
        <p:spPr>
          <a:xfrm>
            <a:off x="2444877" y="3649980"/>
            <a:ext cx="864394" cy="104131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575">
              <a:spcBef>
                <a:spcPts val="540"/>
              </a:spcBef>
            </a:pPr>
            <a:r>
              <a:rPr sz="2025" spc="67" baseline="10802" dirty="0">
                <a:latin typeface="STIXGeneral"/>
                <a:cs typeface="STIXGeneral"/>
              </a:rPr>
              <a:t>𝑧</a:t>
            </a:r>
            <a:r>
              <a:rPr sz="975" spc="45" dirty="0">
                <a:latin typeface="STIXGeneral"/>
                <a:cs typeface="STIXGeneral"/>
              </a:rPr>
              <a:t>1,Noun</a:t>
            </a:r>
            <a:r>
              <a:rPr sz="975" spc="191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45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38576">
              <a:spcBef>
                <a:spcPts val="465"/>
              </a:spcBef>
            </a:pPr>
            <a:r>
              <a:rPr sz="2025" spc="56" baseline="10802" dirty="0">
                <a:latin typeface="STIXGeneral"/>
                <a:cs typeface="STIXGeneral"/>
              </a:rPr>
              <a:t>𝑧</a:t>
            </a:r>
            <a:r>
              <a:rPr sz="975" spc="38" dirty="0">
                <a:latin typeface="STIXGeneral"/>
                <a:cs typeface="STIXGeneral"/>
              </a:rPr>
              <a:t>1,Verb</a:t>
            </a:r>
            <a:r>
              <a:rPr sz="975" spc="184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23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83344">
              <a:spcBef>
                <a:spcPts val="180"/>
              </a:spcBef>
            </a:pPr>
            <a:r>
              <a:rPr sz="2025" baseline="10802" dirty="0">
                <a:latin typeface="STIXGeneral"/>
                <a:cs typeface="STIXGeneral"/>
              </a:rPr>
              <a:t>𝑧</a:t>
            </a:r>
            <a:r>
              <a:rPr sz="975" dirty="0">
                <a:latin typeface="STIXGeneral"/>
                <a:cs typeface="STIXGeneral"/>
              </a:rPr>
              <a:t>1,Adj.</a:t>
            </a:r>
            <a:r>
              <a:rPr sz="975" spc="206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90" baseline="10802" dirty="0">
                <a:latin typeface="STIXGeneral"/>
                <a:cs typeface="STIXGeneral"/>
              </a:rPr>
              <a:t> </a:t>
            </a:r>
            <a:r>
              <a:rPr sz="2025" spc="45" baseline="10802" dirty="0">
                <a:latin typeface="STIXGeneral"/>
                <a:cs typeface="STIXGeneral"/>
              </a:rPr>
              <a:t>1</a:t>
            </a:r>
            <a:endParaRPr sz="2025" baseline="10802">
              <a:latin typeface="STIXGeneral"/>
              <a:cs typeface="STIXGeneral"/>
            </a:endParaRPr>
          </a:p>
          <a:p>
            <a:pPr marL="312419">
              <a:spcBef>
                <a:spcPts val="405"/>
              </a:spcBef>
            </a:pPr>
            <a:r>
              <a:rPr sz="1350" spc="-338" dirty="0">
                <a:latin typeface="STIXGeneral"/>
                <a:cs typeface="STIXGeneral"/>
              </a:rPr>
              <a:t>…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48</a:t>
            </a:fld>
            <a:endParaRPr spc="-19" dirty="0"/>
          </a:p>
        </p:txBody>
      </p:sp>
      <p:sp>
        <p:nvSpPr>
          <p:cNvPr id="35" name="object 35"/>
          <p:cNvSpPr txBox="1"/>
          <p:nvPr/>
        </p:nvSpPr>
        <p:spPr>
          <a:xfrm>
            <a:off x="3526632" y="3651218"/>
            <a:ext cx="886301" cy="104131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575">
              <a:spcBef>
                <a:spcPts val="540"/>
              </a:spcBef>
            </a:pPr>
            <a:r>
              <a:rPr sz="2025" spc="73" baseline="10802" dirty="0">
                <a:latin typeface="STIXGeneral"/>
                <a:cs typeface="STIXGeneral"/>
              </a:rPr>
              <a:t>𝑧</a:t>
            </a:r>
            <a:r>
              <a:rPr sz="975" spc="49" dirty="0">
                <a:latin typeface="STIXGeneral"/>
                <a:cs typeface="STIXGeneral"/>
              </a:rPr>
              <a:t>2,Noun</a:t>
            </a:r>
            <a:r>
              <a:rPr sz="975" spc="188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67" baseline="10802" dirty="0">
                <a:latin typeface="STIXGeneral"/>
                <a:cs typeface="STIXGeneral"/>
              </a:rPr>
              <a:t> </a:t>
            </a:r>
            <a:r>
              <a:rPr sz="2025" spc="45" baseline="10802" dirty="0">
                <a:latin typeface="STIXGeneral"/>
                <a:cs typeface="STIXGeneral"/>
              </a:rPr>
              <a:t>1</a:t>
            </a:r>
            <a:endParaRPr sz="2025" baseline="10802">
              <a:latin typeface="STIXGeneral"/>
              <a:cs typeface="STIXGeneral"/>
            </a:endParaRPr>
          </a:p>
          <a:p>
            <a:pPr marL="38576">
              <a:spcBef>
                <a:spcPts val="465"/>
              </a:spcBef>
            </a:pPr>
            <a:r>
              <a:rPr sz="2025" spc="67" baseline="10802" dirty="0">
                <a:latin typeface="STIXGeneral"/>
                <a:cs typeface="STIXGeneral"/>
              </a:rPr>
              <a:t>𝑧</a:t>
            </a:r>
            <a:r>
              <a:rPr sz="975" spc="45" dirty="0">
                <a:latin typeface="STIXGeneral"/>
                <a:cs typeface="STIXGeneral"/>
              </a:rPr>
              <a:t>2,Verb</a:t>
            </a:r>
            <a:r>
              <a:rPr sz="975" spc="184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45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83344">
              <a:spcBef>
                <a:spcPts val="180"/>
              </a:spcBef>
            </a:pPr>
            <a:r>
              <a:rPr sz="2025" baseline="10802" dirty="0">
                <a:latin typeface="STIXGeneral"/>
                <a:cs typeface="STIXGeneral"/>
              </a:rPr>
              <a:t>𝑧</a:t>
            </a:r>
            <a:r>
              <a:rPr sz="975" dirty="0">
                <a:latin typeface="STIXGeneral"/>
                <a:cs typeface="STIXGeneral"/>
              </a:rPr>
              <a:t>2,Adj.</a:t>
            </a:r>
            <a:r>
              <a:rPr sz="975" spc="229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129" baseline="10802" dirty="0">
                <a:latin typeface="STIXGeneral"/>
                <a:cs typeface="STIXGeneral"/>
              </a:rPr>
              <a:t> </a:t>
            </a:r>
            <a:r>
              <a:rPr sz="2025" spc="45" baseline="10802" dirty="0">
                <a:latin typeface="STIXGeneral"/>
                <a:cs typeface="STIXGeneral"/>
              </a:rPr>
              <a:t>0</a:t>
            </a:r>
            <a:endParaRPr sz="2025" baseline="10802">
              <a:latin typeface="STIXGeneral"/>
              <a:cs typeface="STIXGeneral"/>
            </a:endParaRPr>
          </a:p>
          <a:p>
            <a:pPr marL="312419">
              <a:spcBef>
                <a:spcPts val="405"/>
              </a:spcBef>
            </a:pPr>
            <a:r>
              <a:rPr sz="1350" spc="-338" dirty="0">
                <a:latin typeface="STIXGeneral"/>
                <a:cs typeface="STIXGeneral"/>
              </a:rPr>
              <a:t>…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25614" y="3641694"/>
            <a:ext cx="869156" cy="1040830"/>
          </a:xfrm>
          <a:prstGeom prst="rect">
            <a:avLst/>
          </a:prstGeom>
        </p:spPr>
        <p:txBody>
          <a:bodyPr vert="horz" wrap="square" lIns="0" tIns="68104" rIns="0" bIns="0" rtlCol="0">
            <a:spAutoFit/>
          </a:bodyPr>
          <a:lstStyle/>
          <a:p>
            <a:pPr marL="28575">
              <a:spcBef>
                <a:spcPts val="536"/>
              </a:spcBef>
            </a:pPr>
            <a:r>
              <a:rPr sz="2025" spc="73" baseline="10802" dirty="0">
                <a:latin typeface="STIXGeneral"/>
                <a:cs typeface="STIXGeneral"/>
              </a:rPr>
              <a:t>𝑧</a:t>
            </a:r>
            <a:r>
              <a:rPr sz="975" spc="49" dirty="0">
                <a:latin typeface="STIXGeneral"/>
                <a:cs typeface="STIXGeneral"/>
              </a:rPr>
              <a:t>3,Noun</a:t>
            </a:r>
            <a:r>
              <a:rPr sz="975" spc="188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39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38576">
              <a:spcBef>
                <a:spcPts val="465"/>
              </a:spcBef>
            </a:pPr>
            <a:r>
              <a:rPr sz="2025" spc="67" baseline="10802" dirty="0">
                <a:latin typeface="STIXGeneral"/>
                <a:cs typeface="STIXGeneral"/>
              </a:rPr>
              <a:t>𝑧</a:t>
            </a:r>
            <a:r>
              <a:rPr sz="975" spc="45" dirty="0">
                <a:latin typeface="STIXGeneral"/>
                <a:cs typeface="STIXGeneral"/>
              </a:rPr>
              <a:t>3,Verb</a:t>
            </a:r>
            <a:r>
              <a:rPr sz="975" spc="180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45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1</a:t>
            </a:r>
            <a:endParaRPr sz="2025" baseline="10802">
              <a:latin typeface="Arial"/>
              <a:cs typeface="Arial"/>
            </a:endParaRPr>
          </a:p>
          <a:p>
            <a:pPr marL="83344">
              <a:spcBef>
                <a:spcPts val="180"/>
              </a:spcBef>
            </a:pPr>
            <a:r>
              <a:rPr sz="2025" baseline="10802" dirty="0">
                <a:latin typeface="STIXGeneral"/>
                <a:cs typeface="STIXGeneral"/>
              </a:rPr>
              <a:t>𝑧</a:t>
            </a:r>
            <a:r>
              <a:rPr sz="975" dirty="0">
                <a:latin typeface="STIXGeneral"/>
                <a:cs typeface="STIXGeneral"/>
              </a:rPr>
              <a:t>3,Adj.</a:t>
            </a:r>
            <a:r>
              <a:rPr sz="975" spc="229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5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312419">
              <a:spcBef>
                <a:spcPts val="409"/>
              </a:spcBef>
            </a:pPr>
            <a:r>
              <a:rPr sz="1350" spc="-338" dirty="0">
                <a:latin typeface="STIXGeneral"/>
                <a:cs typeface="STIXGeneral"/>
              </a:rPr>
              <a:t>…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29276" y="3648455"/>
            <a:ext cx="869156" cy="104131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575">
              <a:spcBef>
                <a:spcPts val="540"/>
              </a:spcBef>
            </a:pPr>
            <a:r>
              <a:rPr sz="2025" spc="73" baseline="10802" dirty="0">
                <a:latin typeface="STIXGeneral"/>
                <a:cs typeface="STIXGeneral"/>
              </a:rPr>
              <a:t>𝑧</a:t>
            </a:r>
            <a:r>
              <a:rPr sz="975" spc="49" dirty="0">
                <a:latin typeface="STIXGeneral"/>
                <a:cs typeface="STIXGeneral"/>
              </a:rPr>
              <a:t>4,Noun</a:t>
            </a:r>
            <a:r>
              <a:rPr sz="975" spc="188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39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38576">
              <a:spcBef>
                <a:spcPts val="469"/>
              </a:spcBef>
            </a:pPr>
            <a:r>
              <a:rPr sz="2025" spc="67" baseline="10802" dirty="0">
                <a:latin typeface="STIXGeneral"/>
                <a:cs typeface="STIXGeneral"/>
              </a:rPr>
              <a:t>𝑧</a:t>
            </a:r>
            <a:r>
              <a:rPr sz="975" spc="45" dirty="0">
                <a:latin typeface="STIXGeneral"/>
                <a:cs typeface="STIXGeneral"/>
              </a:rPr>
              <a:t>4,Verb</a:t>
            </a:r>
            <a:r>
              <a:rPr sz="975" spc="180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-45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83344">
              <a:spcBef>
                <a:spcPts val="180"/>
              </a:spcBef>
            </a:pPr>
            <a:r>
              <a:rPr sz="2025" baseline="10802" dirty="0">
                <a:latin typeface="STIXGeneral"/>
                <a:cs typeface="STIXGeneral"/>
              </a:rPr>
              <a:t>𝑧</a:t>
            </a:r>
            <a:r>
              <a:rPr sz="975" dirty="0">
                <a:latin typeface="STIXGeneral"/>
                <a:cs typeface="STIXGeneral"/>
              </a:rPr>
              <a:t>4,Adj.</a:t>
            </a:r>
            <a:r>
              <a:rPr sz="975" spc="233" dirty="0">
                <a:latin typeface="STIXGeneral"/>
                <a:cs typeface="STIXGeneral"/>
              </a:rPr>
              <a:t> </a:t>
            </a:r>
            <a:r>
              <a:rPr sz="2025" spc="124" baseline="10802" dirty="0">
                <a:latin typeface="STIXGeneral"/>
                <a:cs typeface="STIXGeneral"/>
              </a:rPr>
              <a:t>=</a:t>
            </a:r>
            <a:r>
              <a:rPr sz="2025" spc="11" baseline="10802" dirty="0">
                <a:latin typeface="STIXGeneral"/>
                <a:cs typeface="STIXGeneral"/>
              </a:rPr>
              <a:t> </a:t>
            </a:r>
            <a:r>
              <a:rPr sz="2025" spc="-56" baseline="10802" dirty="0">
                <a:latin typeface="Arial"/>
                <a:cs typeface="Arial"/>
              </a:rPr>
              <a:t>0</a:t>
            </a:r>
            <a:endParaRPr sz="2025" baseline="10802">
              <a:latin typeface="Arial"/>
              <a:cs typeface="Arial"/>
            </a:endParaRPr>
          </a:p>
          <a:p>
            <a:pPr marL="312419">
              <a:spcBef>
                <a:spcPts val="405"/>
              </a:spcBef>
            </a:pPr>
            <a:r>
              <a:rPr sz="1350" spc="-338" dirty="0">
                <a:latin typeface="STIXGeneral"/>
                <a:cs typeface="STIXGeneral"/>
              </a:rPr>
              <a:t>…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58442" y="3646169"/>
            <a:ext cx="1016318" cy="106231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23336" rIns="0" bIns="0" rtlCol="0">
            <a:spAutoFit/>
          </a:bodyPr>
          <a:lstStyle/>
          <a:p>
            <a:pPr marL="68580" marR="64294">
              <a:spcBef>
                <a:spcPts val="184"/>
              </a:spcBef>
            </a:pPr>
            <a:r>
              <a:rPr sz="1350" spc="-8" dirty="0">
                <a:latin typeface="Arial"/>
                <a:cs typeface="Arial"/>
              </a:rPr>
              <a:t>Constraint </a:t>
            </a:r>
            <a:r>
              <a:rPr sz="1350" spc="-53" dirty="0">
                <a:latin typeface="Arial"/>
                <a:cs typeface="Arial"/>
              </a:rPr>
              <a:t>1: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Each </a:t>
            </a:r>
            <a:r>
              <a:rPr sz="1350" spc="-38" dirty="0">
                <a:latin typeface="Arial"/>
                <a:cs typeface="Arial"/>
              </a:rPr>
              <a:t>word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must </a:t>
            </a:r>
            <a:r>
              <a:rPr sz="1350" spc="-90" dirty="0">
                <a:latin typeface="Arial"/>
                <a:cs typeface="Arial"/>
              </a:rPr>
              <a:t>have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at</a:t>
            </a:r>
            <a:r>
              <a:rPr sz="1350" spc="-56" dirty="0">
                <a:latin typeface="Arial"/>
                <a:cs typeface="Arial"/>
              </a:rPr>
              <a:t> least </a:t>
            </a:r>
            <a:r>
              <a:rPr sz="1350" spc="-68" dirty="0">
                <a:latin typeface="Arial"/>
                <a:cs typeface="Arial"/>
              </a:rPr>
              <a:t>one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tag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55155" y="3647313"/>
            <a:ext cx="1016318" cy="106279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23813" rIns="0" bIns="0" rtlCol="0">
            <a:spAutoFit/>
          </a:bodyPr>
          <a:lstStyle/>
          <a:p>
            <a:pPr marL="69533" marR="191453">
              <a:spcBef>
                <a:spcPts val="188"/>
              </a:spcBef>
            </a:pPr>
            <a:r>
              <a:rPr sz="1350" spc="-34" dirty="0">
                <a:latin typeface="Arial"/>
                <a:cs typeface="Arial"/>
              </a:rPr>
              <a:t>Constraint </a:t>
            </a:r>
            <a:r>
              <a:rPr sz="1350" spc="-53" dirty="0">
                <a:latin typeface="Arial"/>
                <a:cs typeface="Arial"/>
              </a:rPr>
              <a:t>2: </a:t>
            </a:r>
            <a:r>
              <a:rPr sz="1350" spc="-15" dirty="0">
                <a:latin typeface="Arial"/>
                <a:cs typeface="Arial"/>
              </a:rPr>
              <a:t>Each </a:t>
            </a:r>
            <a:r>
              <a:rPr sz="1350" spc="-38" dirty="0">
                <a:latin typeface="Arial"/>
                <a:cs typeface="Arial"/>
              </a:rPr>
              <a:t>word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must </a:t>
            </a:r>
            <a:r>
              <a:rPr sz="1350" spc="-90" dirty="0">
                <a:latin typeface="Arial"/>
                <a:cs typeface="Arial"/>
              </a:rPr>
              <a:t>have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only </a:t>
            </a:r>
            <a:r>
              <a:rPr sz="1350" spc="-60" dirty="0">
                <a:latin typeface="Arial"/>
                <a:cs typeface="Arial"/>
              </a:rPr>
              <a:t>one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tag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427" y="650701"/>
            <a:ext cx="6176010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2811303" marR="3810" indent="-2802255">
              <a:spcBef>
                <a:spcPts val="71"/>
              </a:spcBef>
            </a:pPr>
            <a:r>
              <a:rPr sz="3000" spc="-191" dirty="0"/>
              <a:t>Example:</a:t>
            </a:r>
            <a:r>
              <a:rPr sz="3000" spc="-143" dirty="0"/>
              <a:t> </a:t>
            </a:r>
            <a:r>
              <a:rPr sz="3000" spc="-217" dirty="0"/>
              <a:t>Sequence</a:t>
            </a:r>
            <a:r>
              <a:rPr sz="3000" spc="-158" dirty="0"/>
              <a:t> </a:t>
            </a:r>
            <a:r>
              <a:rPr sz="3000" spc="-375" dirty="0"/>
              <a:t>Tag</a:t>
            </a:r>
            <a:r>
              <a:rPr sz="3000" spc="-135" dirty="0"/>
              <a:t> </a:t>
            </a:r>
            <a:r>
              <a:rPr sz="3000" spc="-98" dirty="0"/>
              <a:t>Prediction</a:t>
            </a:r>
            <a:r>
              <a:rPr sz="3000" spc="-139" dirty="0"/>
              <a:t> </a:t>
            </a:r>
            <a:r>
              <a:rPr sz="3000" spc="-289" dirty="0"/>
              <a:t>as</a:t>
            </a:r>
            <a:r>
              <a:rPr sz="3000" spc="-143" dirty="0"/>
              <a:t> </a:t>
            </a:r>
            <a:r>
              <a:rPr sz="3000" spc="-49" dirty="0"/>
              <a:t>an </a:t>
            </a:r>
            <a:r>
              <a:rPr sz="3000" spc="-311" dirty="0"/>
              <a:t>IQP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618482" y="1551146"/>
            <a:ext cx="264985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90" dirty="0">
                <a:latin typeface="Arial"/>
                <a:cs typeface="Arial"/>
              </a:rPr>
              <a:t>1.</a:t>
            </a:r>
            <a:r>
              <a:rPr sz="2100" spc="-127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linear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constraints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on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i="1" spc="-270" dirty="0">
                <a:latin typeface="Arial"/>
                <a:cs typeface="Arial"/>
              </a:rPr>
              <a:t>z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9432" y="1872329"/>
            <a:ext cx="311753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2100" spc="-90" dirty="0">
                <a:latin typeface="Arial"/>
                <a:cs typeface="Arial"/>
              </a:rPr>
              <a:t>2.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-203" dirty="0">
                <a:latin typeface="Arial"/>
                <a:cs typeface="Arial"/>
              </a:rPr>
              <a:t>Each</a:t>
            </a:r>
            <a:r>
              <a:rPr sz="2100" spc="-113" dirty="0">
                <a:latin typeface="Arial"/>
                <a:cs typeface="Arial"/>
              </a:rPr>
              <a:t> </a:t>
            </a:r>
            <a:r>
              <a:rPr sz="2100" dirty="0">
                <a:latin typeface="STIXGeneral"/>
                <a:cs typeface="STIXGeneral"/>
              </a:rPr>
              <a:t>𝑧</a:t>
            </a:r>
            <a:r>
              <a:rPr sz="2306" baseline="-16260" dirty="0">
                <a:latin typeface="STIXGeneral"/>
                <a:cs typeface="STIXGeneral"/>
              </a:rPr>
              <a:t>∗</a:t>
            </a:r>
            <a:r>
              <a:rPr sz="2306" spc="101" baseline="-16260" dirty="0">
                <a:latin typeface="STIXGeneral"/>
                <a:cs typeface="STIXGeneral"/>
              </a:rPr>
              <a:t> </a:t>
            </a:r>
            <a:r>
              <a:rPr sz="2100" spc="-113" dirty="0">
                <a:latin typeface="Arial"/>
                <a:cs typeface="Arial"/>
              </a:rPr>
              <a:t>is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24" dirty="0">
                <a:latin typeface="Arial"/>
                <a:cs typeface="Arial"/>
              </a:rPr>
              <a:t>an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{0,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1}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905" y="3508591"/>
            <a:ext cx="141065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spc="-98" dirty="0">
                <a:solidFill>
                  <a:srgbClr val="A6A6A6"/>
                </a:solidFill>
                <a:latin typeface="Arial"/>
                <a:cs typeface="Arial"/>
              </a:rPr>
              <a:t>(One</a:t>
            </a:r>
            <a:r>
              <a:rPr sz="1350" i="1" spc="-56" dirty="0">
                <a:solidFill>
                  <a:srgbClr val="A6A6A6"/>
                </a:solidFill>
                <a:latin typeface="Arial"/>
                <a:cs typeface="Arial"/>
              </a:rPr>
              <a:t> state</a:t>
            </a:r>
            <a:r>
              <a:rPr sz="1350" i="1" spc="-4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350" i="1" spc="-60" dirty="0">
                <a:solidFill>
                  <a:srgbClr val="A6A6A6"/>
                </a:solidFill>
                <a:latin typeface="Arial"/>
                <a:cs typeface="Arial"/>
              </a:rPr>
              <a:t>per</a:t>
            </a:r>
            <a:r>
              <a:rPr sz="1350" i="1" spc="-53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350" i="1" spc="-15" dirty="0">
                <a:solidFill>
                  <a:srgbClr val="A6A6A6"/>
                </a:solidFill>
                <a:latin typeface="Arial"/>
                <a:cs typeface="Arial"/>
              </a:rPr>
              <a:t>time)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1922" y="3464243"/>
            <a:ext cx="102584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for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94" dirty="0">
                <a:latin typeface="Arial"/>
                <a:cs typeface="Arial"/>
              </a:rPr>
              <a:t>each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time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i="1" spc="-38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7227" y="1752314"/>
            <a:ext cx="2488883" cy="49465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lnSpc>
                <a:spcPts val="2186"/>
              </a:lnSpc>
              <a:spcBef>
                <a:spcPts val="71"/>
              </a:spcBef>
            </a:pPr>
            <a:r>
              <a:rPr sz="2100" spc="41" dirty="0">
                <a:latin typeface="STIXGeneral"/>
                <a:cs typeface="STIXGeneral"/>
              </a:rPr>
              <a:t>max</a:t>
            </a:r>
            <a:r>
              <a:rPr sz="2100" spc="-153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𝑓(𝑤,</a:t>
            </a:r>
            <a:r>
              <a:rPr sz="2100" spc="-143" dirty="0">
                <a:latin typeface="STIXGeneral"/>
                <a:cs typeface="STIXGeneral"/>
              </a:rPr>
              <a:t> </a:t>
            </a:r>
            <a:r>
              <a:rPr sz="2100" spc="79" dirty="0">
                <a:latin typeface="STIXGeneral"/>
                <a:cs typeface="STIXGeneral"/>
              </a:rPr>
              <a:t>𝑧)</a:t>
            </a:r>
            <a:r>
              <a:rPr sz="2100" spc="-19" dirty="0">
                <a:latin typeface="STIXGeneral"/>
                <a:cs typeface="STIXGeneral"/>
              </a:rPr>
              <a:t> </a:t>
            </a:r>
            <a:r>
              <a:rPr sz="2100" spc="-83" dirty="0">
                <a:latin typeface="Arial"/>
                <a:cs typeface="Arial"/>
              </a:rPr>
              <a:t>subject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to</a:t>
            </a:r>
            <a:endParaRPr sz="2100">
              <a:latin typeface="Arial"/>
              <a:cs typeface="Arial"/>
            </a:endParaRPr>
          </a:p>
          <a:p>
            <a:pPr marL="195739">
              <a:lnSpc>
                <a:spcPts val="1511"/>
              </a:lnSpc>
            </a:pPr>
            <a:r>
              <a:rPr sz="1538" dirty="0">
                <a:latin typeface="STIXGeneral"/>
                <a:cs typeface="STIXGeneral"/>
              </a:rPr>
              <a:t>𝑧</a:t>
            </a:r>
            <a:endParaRPr sz="1538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1535" y="1878139"/>
            <a:ext cx="961549" cy="1331119"/>
          </a:xfrm>
          <a:custGeom>
            <a:avLst/>
            <a:gdLst/>
            <a:ahLst/>
            <a:cxnLst/>
            <a:rect l="l" t="t" r="r" b="b"/>
            <a:pathLst>
              <a:path w="1282064" h="1774825">
                <a:moveTo>
                  <a:pt x="466978" y="1727581"/>
                </a:moveTo>
                <a:lnTo>
                  <a:pt x="460375" y="1732152"/>
                </a:lnTo>
                <a:lnTo>
                  <a:pt x="459104" y="1739011"/>
                </a:lnTo>
                <a:lnTo>
                  <a:pt x="457707" y="1745869"/>
                </a:lnTo>
                <a:lnTo>
                  <a:pt x="462279" y="1752472"/>
                </a:lnTo>
                <a:lnTo>
                  <a:pt x="469138" y="1753870"/>
                </a:lnTo>
                <a:lnTo>
                  <a:pt x="577214" y="1774444"/>
                </a:lnTo>
                <a:lnTo>
                  <a:pt x="574855" y="1767458"/>
                </a:lnTo>
                <a:lnTo>
                  <a:pt x="549910" y="1767458"/>
                </a:lnTo>
                <a:lnTo>
                  <a:pt x="514427" y="1736623"/>
                </a:lnTo>
                <a:lnTo>
                  <a:pt x="473963" y="1728851"/>
                </a:lnTo>
                <a:lnTo>
                  <a:pt x="466978" y="1727581"/>
                </a:lnTo>
                <a:close/>
              </a:path>
              <a:path w="1282064" h="1774825">
                <a:moveTo>
                  <a:pt x="514427" y="1736623"/>
                </a:moveTo>
                <a:lnTo>
                  <a:pt x="549910" y="1767458"/>
                </a:lnTo>
                <a:lnTo>
                  <a:pt x="554679" y="1761997"/>
                </a:lnTo>
                <a:lnTo>
                  <a:pt x="546100" y="1761997"/>
                </a:lnTo>
                <a:lnTo>
                  <a:pt x="539140" y="1741370"/>
                </a:lnTo>
                <a:lnTo>
                  <a:pt x="514427" y="1736623"/>
                </a:lnTo>
                <a:close/>
              </a:path>
              <a:path w="1282064" h="1774825">
                <a:moveTo>
                  <a:pt x="532511" y="1660016"/>
                </a:moveTo>
                <a:lnTo>
                  <a:pt x="519302" y="1664589"/>
                </a:lnTo>
                <a:lnTo>
                  <a:pt x="515619" y="1671827"/>
                </a:lnTo>
                <a:lnTo>
                  <a:pt x="517905" y="1678432"/>
                </a:lnTo>
                <a:lnTo>
                  <a:pt x="531087" y="1717500"/>
                </a:lnTo>
                <a:lnTo>
                  <a:pt x="566547" y="1748408"/>
                </a:lnTo>
                <a:lnTo>
                  <a:pt x="549910" y="1767458"/>
                </a:lnTo>
                <a:lnTo>
                  <a:pt x="574855" y="1767458"/>
                </a:lnTo>
                <a:lnTo>
                  <a:pt x="542036" y="1670303"/>
                </a:lnTo>
                <a:lnTo>
                  <a:pt x="539750" y="1663700"/>
                </a:lnTo>
                <a:lnTo>
                  <a:pt x="532511" y="1660016"/>
                </a:lnTo>
                <a:close/>
              </a:path>
              <a:path w="1282064" h="1774825">
                <a:moveTo>
                  <a:pt x="539140" y="1741370"/>
                </a:moveTo>
                <a:lnTo>
                  <a:pt x="546100" y="1761997"/>
                </a:lnTo>
                <a:lnTo>
                  <a:pt x="560577" y="1745488"/>
                </a:lnTo>
                <a:lnTo>
                  <a:pt x="539140" y="1741370"/>
                </a:lnTo>
                <a:close/>
              </a:path>
              <a:path w="1282064" h="1774825">
                <a:moveTo>
                  <a:pt x="531087" y="1717500"/>
                </a:moveTo>
                <a:lnTo>
                  <a:pt x="539140" y="1741370"/>
                </a:lnTo>
                <a:lnTo>
                  <a:pt x="560577" y="1745488"/>
                </a:lnTo>
                <a:lnTo>
                  <a:pt x="546100" y="1761997"/>
                </a:lnTo>
                <a:lnTo>
                  <a:pt x="554679" y="1761997"/>
                </a:lnTo>
                <a:lnTo>
                  <a:pt x="566547" y="1748408"/>
                </a:lnTo>
                <a:lnTo>
                  <a:pt x="531087" y="1717500"/>
                </a:lnTo>
                <a:close/>
              </a:path>
              <a:path w="1282064" h="1774825">
                <a:moveTo>
                  <a:pt x="1269745" y="0"/>
                </a:moveTo>
                <a:lnTo>
                  <a:pt x="905637" y="197865"/>
                </a:lnTo>
                <a:lnTo>
                  <a:pt x="756538" y="282701"/>
                </a:lnTo>
                <a:lnTo>
                  <a:pt x="661035" y="339089"/>
                </a:lnTo>
                <a:lnTo>
                  <a:pt x="614679" y="367284"/>
                </a:lnTo>
                <a:lnTo>
                  <a:pt x="569340" y="395604"/>
                </a:lnTo>
                <a:lnTo>
                  <a:pt x="525144" y="423799"/>
                </a:lnTo>
                <a:lnTo>
                  <a:pt x="482218" y="451992"/>
                </a:lnTo>
                <a:lnTo>
                  <a:pt x="440436" y="480187"/>
                </a:lnTo>
                <a:lnTo>
                  <a:pt x="400176" y="508253"/>
                </a:lnTo>
                <a:lnTo>
                  <a:pt x="361314" y="536448"/>
                </a:lnTo>
                <a:lnTo>
                  <a:pt x="323976" y="564514"/>
                </a:lnTo>
                <a:lnTo>
                  <a:pt x="288163" y="592709"/>
                </a:lnTo>
                <a:lnTo>
                  <a:pt x="254126" y="620902"/>
                </a:lnTo>
                <a:lnTo>
                  <a:pt x="221868" y="648969"/>
                </a:lnTo>
                <a:lnTo>
                  <a:pt x="191515" y="677037"/>
                </a:lnTo>
                <a:lnTo>
                  <a:pt x="163067" y="705230"/>
                </a:lnTo>
                <a:lnTo>
                  <a:pt x="136525" y="733425"/>
                </a:lnTo>
                <a:lnTo>
                  <a:pt x="89915" y="789686"/>
                </a:lnTo>
                <a:lnTo>
                  <a:pt x="60832" y="832230"/>
                </a:lnTo>
                <a:lnTo>
                  <a:pt x="37211" y="874776"/>
                </a:lnTo>
                <a:lnTo>
                  <a:pt x="19303" y="917575"/>
                </a:lnTo>
                <a:lnTo>
                  <a:pt x="7238" y="960247"/>
                </a:lnTo>
                <a:lnTo>
                  <a:pt x="888" y="1002918"/>
                </a:lnTo>
                <a:lnTo>
                  <a:pt x="0" y="1017142"/>
                </a:lnTo>
                <a:lnTo>
                  <a:pt x="0" y="1045337"/>
                </a:lnTo>
                <a:lnTo>
                  <a:pt x="6603" y="1101978"/>
                </a:lnTo>
                <a:lnTo>
                  <a:pt x="21716" y="1158113"/>
                </a:lnTo>
                <a:lnTo>
                  <a:pt x="44323" y="1213865"/>
                </a:lnTo>
                <a:lnTo>
                  <a:pt x="73913" y="1269238"/>
                </a:lnTo>
                <a:lnTo>
                  <a:pt x="109600" y="1324228"/>
                </a:lnTo>
                <a:lnTo>
                  <a:pt x="150875" y="1378965"/>
                </a:lnTo>
                <a:lnTo>
                  <a:pt x="196976" y="1433449"/>
                </a:lnTo>
                <a:lnTo>
                  <a:pt x="247141" y="1487677"/>
                </a:lnTo>
                <a:lnTo>
                  <a:pt x="300863" y="1541780"/>
                </a:lnTo>
                <a:lnTo>
                  <a:pt x="328929" y="1568831"/>
                </a:lnTo>
                <a:lnTo>
                  <a:pt x="357504" y="1595755"/>
                </a:lnTo>
                <a:lnTo>
                  <a:pt x="386588" y="1622678"/>
                </a:lnTo>
                <a:lnTo>
                  <a:pt x="446277" y="1676527"/>
                </a:lnTo>
                <a:lnTo>
                  <a:pt x="507238" y="1730375"/>
                </a:lnTo>
                <a:lnTo>
                  <a:pt x="539140" y="1741370"/>
                </a:lnTo>
                <a:lnTo>
                  <a:pt x="531087" y="1717500"/>
                </a:lnTo>
                <a:lnTo>
                  <a:pt x="524001" y="1711325"/>
                </a:lnTo>
                <a:lnTo>
                  <a:pt x="463295" y="1657731"/>
                </a:lnTo>
                <a:lnTo>
                  <a:pt x="403860" y="1604009"/>
                </a:lnTo>
                <a:lnTo>
                  <a:pt x="374903" y="1577213"/>
                </a:lnTo>
                <a:lnTo>
                  <a:pt x="346455" y="1550543"/>
                </a:lnTo>
                <a:lnTo>
                  <a:pt x="318769" y="1523745"/>
                </a:lnTo>
                <a:lnTo>
                  <a:pt x="265556" y="1470278"/>
                </a:lnTo>
                <a:lnTo>
                  <a:pt x="216153" y="1416684"/>
                </a:lnTo>
                <a:lnTo>
                  <a:pt x="170941" y="1363345"/>
                </a:lnTo>
                <a:lnTo>
                  <a:pt x="130682" y="1310005"/>
                </a:lnTo>
                <a:lnTo>
                  <a:pt x="96012" y="1256791"/>
                </a:lnTo>
                <a:lnTo>
                  <a:pt x="67563" y="1203706"/>
                </a:lnTo>
                <a:lnTo>
                  <a:pt x="45974" y="1150746"/>
                </a:lnTo>
                <a:lnTo>
                  <a:pt x="31750" y="1098041"/>
                </a:lnTo>
                <a:lnTo>
                  <a:pt x="25400" y="1045337"/>
                </a:lnTo>
                <a:lnTo>
                  <a:pt x="25495" y="1017142"/>
                </a:lnTo>
                <a:lnTo>
                  <a:pt x="31876" y="966088"/>
                </a:lnTo>
                <a:lnTo>
                  <a:pt x="43052" y="926338"/>
                </a:lnTo>
                <a:lnTo>
                  <a:pt x="59816" y="886333"/>
                </a:lnTo>
                <a:lnTo>
                  <a:pt x="82295" y="845947"/>
                </a:lnTo>
                <a:lnTo>
                  <a:pt x="109981" y="805434"/>
                </a:lnTo>
                <a:lnTo>
                  <a:pt x="155066" y="750824"/>
                </a:lnTo>
                <a:lnTo>
                  <a:pt x="208787" y="695705"/>
                </a:lnTo>
                <a:lnTo>
                  <a:pt x="238632" y="668147"/>
                </a:lnTo>
                <a:lnTo>
                  <a:pt x="270382" y="640461"/>
                </a:lnTo>
                <a:lnTo>
                  <a:pt x="303911" y="612648"/>
                </a:lnTo>
                <a:lnTo>
                  <a:pt x="339216" y="584835"/>
                </a:lnTo>
                <a:lnTo>
                  <a:pt x="376174" y="556894"/>
                </a:lnTo>
                <a:lnTo>
                  <a:pt x="414654" y="529081"/>
                </a:lnTo>
                <a:lnTo>
                  <a:pt x="454660" y="501141"/>
                </a:lnTo>
                <a:lnTo>
                  <a:pt x="496062" y="473201"/>
                </a:lnTo>
                <a:lnTo>
                  <a:pt x="538733" y="445135"/>
                </a:lnTo>
                <a:lnTo>
                  <a:pt x="582676" y="417194"/>
                </a:lnTo>
                <a:lnTo>
                  <a:pt x="627888" y="389000"/>
                </a:lnTo>
                <a:lnTo>
                  <a:pt x="673988" y="360934"/>
                </a:lnTo>
                <a:lnTo>
                  <a:pt x="769238" y="304673"/>
                </a:lnTo>
                <a:lnTo>
                  <a:pt x="867790" y="248285"/>
                </a:lnTo>
                <a:lnTo>
                  <a:pt x="968882" y="191897"/>
                </a:lnTo>
                <a:lnTo>
                  <a:pt x="1281683" y="22351"/>
                </a:lnTo>
                <a:lnTo>
                  <a:pt x="1269745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0" name="object 10"/>
          <p:cNvGrpSpPr/>
          <p:nvPr/>
        </p:nvGrpSpPr>
        <p:grpSpPr>
          <a:xfrm>
            <a:off x="4677346" y="4208716"/>
            <a:ext cx="933450" cy="830580"/>
            <a:chOff x="4712461" y="5611621"/>
            <a:chExt cx="1244600" cy="1107440"/>
          </a:xfrm>
        </p:grpSpPr>
        <p:sp>
          <p:nvSpPr>
            <p:cNvPr id="11" name="object 11"/>
            <p:cNvSpPr/>
            <p:nvPr/>
          </p:nvSpPr>
          <p:spPr>
            <a:xfrm>
              <a:off x="4725161" y="5624321"/>
              <a:ext cx="1219200" cy="1082040"/>
            </a:xfrm>
            <a:custGeom>
              <a:avLst/>
              <a:gdLst/>
              <a:ahLst/>
              <a:cxnLst/>
              <a:rect l="l" t="t" r="r" b="b"/>
              <a:pathLst>
                <a:path w="1219200" h="1082040">
                  <a:moveTo>
                    <a:pt x="609600" y="0"/>
                  </a:moveTo>
                  <a:lnTo>
                    <a:pt x="559602" y="1793"/>
                  </a:lnTo>
                  <a:lnTo>
                    <a:pt x="510718" y="7081"/>
                  </a:lnTo>
                  <a:lnTo>
                    <a:pt x="463104" y="15723"/>
                  </a:lnTo>
                  <a:lnTo>
                    <a:pt x="416917" y="27581"/>
                  </a:lnTo>
                  <a:lnTo>
                    <a:pt x="372314" y="42516"/>
                  </a:lnTo>
                  <a:lnTo>
                    <a:pt x="329451" y="60388"/>
                  </a:lnTo>
                  <a:lnTo>
                    <a:pt x="288486" y="81058"/>
                  </a:lnTo>
                  <a:lnTo>
                    <a:pt x="249576" y="104386"/>
                  </a:lnTo>
                  <a:lnTo>
                    <a:pt x="212877" y="130234"/>
                  </a:lnTo>
                  <a:lnTo>
                    <a:pt x="178546" y="158462"/>
                  </a:lnTo>
                  <a:lnTo>
                    <a:pt x="146740" y="188931"/>
                  </a:lnTo>
                  <a:lnTo>
                    <a:pt x="117616" y="221502"/>
                  </a:lnTo>
                  <a:lnTo>
                    <a:pt x="91331" y="256035"/>
                  </a:lnTo>
                  <a:lnTo>
                    <a:pt x="68041" y="292392"/>
                  </a:lnTo>
                  <a:lnTo>
                    <a:pt x="47904" y="330432"/>
                  </a:lnTo>
                  <a:lnTo>
                    <a:pt x="31077" y="370017"/>
                  </a:lnTo>
                  <a:lnTo>
                    <a:pt x="17716" y="411007"/>
                  </a:lnTo>
                  <a:lnTo>
                    <a:pt x="7978" y="453264"/>
                  </a:lnTo>
                  <a:lnTo>
                    <a:pt x="2020" y="496648"/>
                  </a:lnTo>
                  <a:lnTo>
                    <a:pt x="0" y="541019"/>
                  </a:lnTo>
                  <a:lnTo>
                    <a:pt x="2020" y="585391"/>
                  </a:lnTo>
                  <a:lnTo>
                    <a:pt x="7978" y="628775"/>
                  </a:lnTo>
                  <a:lnTo>
                    <a:pt x="17716" y="671032"/>
                  </a:lnTo>
                  <a:lnTo>
                    <a:pt x="31077" y="712022"/>
                  </a:lnTo>
                  <a:lnTo>
                    <a:pt x="47904" y="751607"/>
                  </a:lnTo>
                  <a:lnTo>
                    <a:pt x="68041" y="789647"/>
                  </a:lnTo>
                  <a:lnTo>
                    <a:pt x="91331" y="826004"/>
                  </a:lnTo>
                  <a:lnTo>
                    <a:pt x="117616" y="860537"/>
                  </a:lnTo>
                  <a:lnTo>
                    <a:pt x="146740" y="893108"/>
                  </a:lnTo>
                  <a:lnTo>
                    <a:pt x="178546" y="923577"/>
                  </a:lnTo>
                  <a:lnTo>
                    <a:pt x="212877" y="951805"/>
                  </a:lnTo>
                  <a:lnTo>
                    <a:pt x="249576" y="977653"/>
                  </a:lnTo>
                  <a:lnTo>
                    <a:pt x="288486" y="1000981"/>
                  </a:lnTo>
                  <a:lnTo>
                    <a:pt x="329451" y="1021651"/>
                  </a:lnTo>
                  <a:lnTo>
                    <a:pt x="372314" y="1039523"/>
                  </a:lnTo>
                  <a:lnTo>
                    <a:pt x="416917" y="1054458"/>
                  </a:lnTo>
                  <a:lnTo>
                    <a:pt x="463104" y="1066316"/>
                  </a:lnTo>
                  <a:lnTo>
                    <a:pt x="510718" y="1074958"/>
                  </a:lnTo>
                  <a:lnTo>
                    <a:pt x="559602" y="1080246"/>
                  </a:lnTo>
                  <a:lnTo>
                    <a:pt x="609600" y="1082039"/>
                  </a:lnTo>
                  <a:lnTo>
                    <a:pt x="659597" y="1080246"/>
                  </a:lnTo>
                  <a:lnTo>
                    <a:pt x="708481" y="1074958"/>
                  </a:lnTo>
                  <a:lnTo>
                    <a:pt x="756095" y="1066316"/>
                  </a:lnTo>
                  <a:lnTo>
                    <a:pt x="802282" y="1054458"/>
                  </a:lnTo>
                  <a:lnTo>
                    <a:pt x="846885" y="1039523"/>
                  </a:lnTo>
                  <a:lnTo>
                    <a:pt x="889748" y="1021651"/>
                  </a:lnTo>
                  <a:lnTo>
                    <a:pt x="930713" y="1000981"/>
                  </a:lnTo>
                  <a:lnTo>
                    <a:pt x="969623" y="977653"/>
                  </a:lnTo>
                  <a:lnTo>
                    <a:pt x="1006322" y="951805"/>
                  </a:lnTo>
                  <a:lnTo>
                    <a:pt x="1040653" y="923577"/>
                  </a:lnTo>
                  <a:lnTo>
                    <a:pt x="1072459" y="893108"/>
                  </a:lnTo>
                  <a:lnTo>
                    <a:pt x="1101583" y="860537"/>
                  </a:lnTo>
                  <a:lnTo>
                    <a:pt x="1127868" y="826004"/>
                  </a:lnTo>
                  <a:lnTo>
                    <a:pt x="1151158" y="789647"/>
                  </a:lnTo>
                  <a:lnTo>
                    <a:pt x="1171295" y="751607"/>
                  </a:lnTo>
                  <a:lnTo>
                    <a:pt x="1188122" y="712022"/>
                  </a:lnTo>
                  <a:lnTo>
                    <a:pt x="1201483" y="671032"/>
                  </a:lnTo>
                  <a:lnTo>
                    <a:pt x="1211221" y="628775"/>
                  </a:lnTo>
                  <a:lnTo>
                    <a:pt x="1217179" y="585391"/>
                  </a:lnTo>
                  <a:lnTo>
                    <a:pt x="1219200" y="541019"/>
                  </a:lnTo>
                  <a:lnTo>
                    <a:pt x="1217179" y="496648"/>
                  </a:lnTo>
                  <a:lnTo>
                    <a:pt x="1211221" y="453264"/>
                  </a:lnTo>
                  <a:lnTo>
                    <a:pt x="1201483" y="411007"/>
                  </a:lnTo>
                  <a:lnTo>
                    <a:pt x="1188122" y="370017"/>
                  </a:lnTo>
                  <a:lnTo>
                    <a:pt x="1171295" y="330432"/>
                  </a:lnTo>
                  <a:lnTo>
                    <a:pt x="1151158" y="292392"/>
                  </a:lnTo>
                  <a:lnTo>
                    <a:pt x="1127868" y="256035"/>
                  </a:lnTo>
                  <a:lnTo>
                    <a:pt x="1101583" y="221502"/>
                  </a:lnTo>
                  <a:lnTo>
                    <a:pt x="1072459" y="188931"/>
                  </a:lnTo>
                  <a:lnTo>
                    <a:pt x="1040653" y="158462"/>
                  </a:lnTo>
                  <a:lnTo>
                    <a:pt x="1006322" y="130234"/>
                  </a:lnTo>
                  <a:lnTo>
                    <a:pt x="969623" y="104386"/>
                  </a:lnTo>
                  <a:lnTo>
                    <a:pt x="930713" y="81058"/>
                  </a:lnTo>
                  <a:lnTo>
                    <a:pt x="889748" y="60388"/>
                  </a:lnTo>
                  <a:lnTo>
                    <a:pt x="846885" y="42516"/>
                  </a:lnTo>
                  <a:lnTo>
                    <a:pt x="802282" y="27581"/>
                  </a:lnTo>
                  <a:lnTo>
                    <a:pt x="756095" y="15723"/>
                  </a:lnTo>
                  <a:lnTo>
                    <a:pt x="708481" y="7081"/>
                  </a:lnTo>
                  <a:lnTo>
                    <a:pt x="659597" y="1793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075935" y="5947181"/>
              <a:ext cx="518159" cy="113030"/>
            </a:xfrm>
            <a:custGeom>
              <a:avLst/>
              <a:gdLst/>
              <a:ahLst/>
              <a:cxnLst/>
              <a:rect l="l" t="t" r="r" b="b"/>
              <a:pathLst>
                <a:path w="518160" h="113029">
                  <a:moveTo>
                    <a:pt x="63500" y="0"/>
                  </a:moveTo>
                  <a:lnTo>
                    <a:pt x="38790" y="4429"/>
                  </a:lnTo>
                  <a:lnTo>
                    <a:pt x="18605" y="16506"/>
                  </a:lnTo>
                  <a:lnTo>
                    <a:pt x="4992" y="34418"/>
                  </a:lnTo>
                  <a:lnTo>
                    <a:pt x="0" y="56349"/>
                  </a:lnTo>
                  <a:lnTo>
                    <a:pt x="4992" y="78288"/>
                  </a:lnTo>
                  <a:lnTo>
                    <a:pt x="18605" y="96204"/>
                  </a:lnTo>
                  <a:lnTo>
                    <a:pt x="38790" y="108283"/>
                  </a:lnTo>
                  <a:lnTo>
                    <a:pt x="63500" y="112712"/>
                  </a:lnTo>
                  <a:lnTo>
                    <a:pt x="88209" y="108283"/>
                  </a:lnTo>
                  <a:lnTo>
                    <a:pt x="108394" y="96204"/>
                  </a:lnTo>
                  <a:lnTo>
                    <a:pt x="122007" y="78288"/>
                  </a:lnTo>
                  <a:lnTo>
                    <a:pt x="127000" y="56349"/>
                  </a:lnTo>
                  <a:lnTo>
                    <a:pt x="122007" y="34418"/>
                  </a:lnTo>
                  <a:lnTo>
                    <a:pt x="108394" y="16506"/>
                  </a:lnTo>
                  <a:lnTo>
                    <a:pt x="88209" y="4429"/>
                  </a:lnTo>
                  <a:lnTo>
                    <a:pt x="63500" y="0"/>
                  </a:lnTo>
                  <a:close/>
                </a:path>
                <a:path w="518160" h="113029">
                  <a:moveTo>
                    <a:pt x="454151" y="0"/>
                  </a:moveTo>
                  <a:lnTo>
                    <a:pt x="429442" y="4429"/>
                  </a:lnTo>
                  <a:lnTo>
                    <a:pt x="409257" y="16506"/>
                  </a:lnTo>
                  <a:lnTo>
                    <a:pt x="395644" y="34418"/>
                  </a:lnTo>
                  <a:lnTo>
                    <a:pt x="390651" y="56349"/>
                  </a:lnTo>
                  <a:lnTo>
                    <a:pt x="395644" y="78288"/>
                  </a:lnTo>
                  <a:lnTo>
                    <a:pt x="409257" y="96204"/>
                  </a:lnTo>
                  <a:lnTo>
                    <a:pt x="429442" y="108283"/>
                  </a:lnTo>
                  <a:lnTo>
                    <a:pt x="454151" y="112712"/>
                  </a:lnTo>
                  <a:lnTo>
                    <a:pt x="478861" y="108283"/>
                  </a:lnTo>
                  <a:lnTo>
                    <a:pt x="499046" y="96204"/>
                  </a:lnTo>
                  <a:lnTo>
                    <a:pt x="512659" y="78288"/>
                  </a:lnTo>
                  <a:lnTo>
                    <a:pt x="517651" y="56349"/>
                  </a:lnTo>
                  <a:lnTo>
                    <a:pt x="512659" y="34418"/>
                  </a:lnTo>
                  <a:lnTo>
                    <a:pt x="499046" y="16506"/>
                  </a:lnTo>
                  <a:lnTo>
                    <a:pt x="478861" y="4429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3235" y="5934481"/>
              <a:ext cx="152400" cy="1381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3887" y="5934481"/>
              <a:ext cx="152400" cy="1381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25161" y="5624321"/>
              <a:ext cx="1219200" cy="1082040"/>
            </a:xfrm>
            <a:custGeom>
              <a:avLst/>
              <a:gdLst/>
              <a:ahLst/>
              <a:cxnLst/>
              <a:rect l="l" t="t" r="r" b="b"/>
              <a:pathLst>
                <a:path w="1219200" h="1082040">
                  <a:moveTo>
                    <a:pt x="279146" y="776960"/>
                  </a:moveTo>
                  <a:lnTo>
                    <a:pt x="326357" y="803676"/>
                  </a:lnTo>
                  <a:lnTo>
                    <a:pt x="373556" y="826282"/>
                  </a:lnTo>
                  <a:lnTo>
                    <a:pt x="420746" y="844777"/>
                  </a:lnTo>
                  <a:lnTo>
                    <a:pt x="467925" y="859163"/>
                  </a:lnTo>
                  <a:lnTo>
                    <a:pt x="515095" y="869438"/>
                  </a:lnTo>
                  <a:lnTo>
                    <a:pt x="562256" y="875603"/>
                  </a:lnTo>
                  <a:lnTo>
                    <a:pt x="609409" y="877658"/>
                  </a:lnTo>
                  <a:lnTo>
                    <a:pt x="656554" y="875603"/>
                  </a:lnTo>
                  <a:lnTo>
                    <a:pt x="703692" y="869438"/>
                  </a:lnTo>
                  <a:lnTo>
                    <a:pt x="750823" y="859163"/>
                  </a:lnTo>
                  <a:lnTo>
                    <a:pt x="797948" y="844777"/>
                  </a:lnTo>
                  <a:lnTo>
                    <a:pt x="845067" y="826282"/>
                  </a:lnTo>
                  <a:lnTo>
                    <a:pt x="892182" y="803676"/>
                  </a:lnTo>
                  <a:lnTo>
                    <a:pt x="939291" y="776960"/>
                  </a:lnTo>
                </a:path>
                <a:path w="1219200" h="1082040">
                  <a:moveTo>
                    <a:pt x="0" y="541019"/>
                  </a:moveTo>
                  <a:lnTo>
                    <a:pt x="2020" y="496648"/>
                  </a:lnTo>
                  <a:lnTo>
                    <a:pt x="7978" y="453264"/>
                  </a:lnTo>
                  <a:lnTo>
                    <a:pt x="17716" y="411007"/>
                  </a:lnTo>
                  <a:lnTo>
                    <a:pt x="31077" y="370017"/>
                  </a:lnTo>
                  <a:lnTo>
                    <a:pt x="47904" y="330432"/>
                  </a:lnTo>
                  <a:lnTo>
                    <a:pt x="68041" y="292392"/>
                  </a:lnTo>
                  <a:lnTo>
                    <a:pt x="91331" y="256035"/>
                  </a:lnTo>
                  <a:lnTo>
                    <a:pt x="117616" y="221502"/>
                  </a:lnTo>
                  <a:lnTo>
                    <a:pt x="146740" y="188931"/>
                  </a:lnTo>
                  <a:lnTo>
                    <a:pt x="178546" y="158462"/>
                  </a:lnTo>
                  <a:lnTo>
                    <a:pt x="212877" y="130234"/>
                  </a:lnTo>
                  <a:lnTo>
                    <a:pt x="249576" y="104386"/>
                  </a:lnTo>
                  <a:lnTo>
                    <a:pt x="288486" y="81058"/>
                  </a:lnTo>
                  <a:lnTo>
                    <a:pt x="329451" y="60388"/>
                  </a:lnTo>
                  <a:lnTo>
                    <a:pt x="372314" y="42516"/>
                  </a:lnTo>
                  <a:lnTo>
                    <a:pt x="416917" y="27581"/>
                  </a:lnTo>
                  <a:lnTo>
                    <a:pt x="463104" y="15723"/>
                  </a:lnTo>
                  <a:lnTo>
                    <a:pt x="510718" y="7081"/>
                  </a:lnTo>
                  <a:lnTo>
                    <a:pt x="559602" y="1793"/>
                  </a:lnTo>
                  <a:lnTo>
                    <a:pt x="609600" y="0"/>
                  </a:lnTo>
                  <a:lnTo>
                    <a:pt x="659597" y="1793"/>
                  </a:lnTo>
                  <a:lnTo>
                    <a:pt x="708481" y="7081"/>
                  </a:lnTo>
                  <a:lnTo>
                    <a:pt x="756095" y="15723"/>
                  </a:lnTo>
                  <a:lnTo>
                    <a:pt x="802282" y="27581"/>
                  </a:lnTo>
                  <a:lnTo>
                    <a:pt x="846885" y="42516"/>
                  </a:lnTo>
                  <a:lnTo>
                    <a:pt x="889748" y="60388"/>
                  </a:lnTo>
                  <a:lnTo>
                    <a:pt x="930713" y="81058"/>
                  </a:lnTo>
                  <a:lnTo>
                    <a:pt x="969623" y="104386"/>
                  </a:lnTo>
                  <a:lnTo>
                    <a:pt x="1006322" y="130234"/>
                  </a:lnTo>
                  <a:lnTo>
                    <a:pt x="1040653" y="158462"/>
                  </a:lnTo>
                  <a:lnTo>
                    <a:pt x="1072459" y="188931"/>
                  </a:lnTo>
                  <a:lnTo>
                    <a:pt x="1101583" y="221502"/>
                  </a:lnTo>
                  <a:lnTo>
                    <a:pt x="1127868" y="256035"/>
                  </a:lnTo>
                  <a:lnTo>
                    <a:pt x="1151158" y="292392"/>
                  </a:lnTo>
                  <a:lnTo>
                    <a:pt x="1171295" y="330432"/>
                  </a:lnTo>
                  <a:lnTo>
                    <a:pt x="1188122" y="370017"/>
                  </a:lnTo>
                  <a:lnTo>
                    <a:pt x="1201483" y="411007"/>
                  </a:lnTo>
                  <a:lnTo>
                    <a:pt x="1211221" y="453264"/>
                  </a:lnTo>
                  <a:lnTo>
                    <a:pt x="1217179" y="496648"/>
                  </a:lnTo>
                  <a:lnTo>
                    <a:pt x="1219200" y="541019"/>
                  </a:lnTo>
                  <a:lnTo>
                    <a:pt x="1217179" y="585391"/>
                  </a:lnTo>
                  <a:lnTo>
                    <a:pt x="1211221" y="628775"/>
                  </a:lnTo>
                  <a:lnTo>
                    <a:pt x="1201483" y="671032"/>
                  </a:lnTo>
                  <a:lnTo>
                    <a:pt x="1188122" y="712022"/>
                  </a:lnTo>
                  <a:lnTo>
                    <a:pt x="1171295" y="751607"/>
                  </a:lnTo>
                  <a:lnTo>
                    <a:pt x="1151158" y="789647"/>
                  </a:lnTo>
                  <a:lnTo>
                    <a:pt x="1127868" y="826004"/>
                  </a:lnTo>
                  <a:lnTo>
                    <a:pt x="1101583" y="860537"/>
                  </a:lnTo>
                  <a:lnTo>
                    <a:pt x="1072459" y="893108"/>
                  </a:lnTo>
                  <a:lnTo>
                    <a:pt x="1040653" y="923577"/>
                  </a:lnTo>
                  <a:lnTo>
                    <a:pt x="1006322" y="951805"/>
                  </a:lnTo>
                  <a:lnTo>
                    <a:pt x="969623" y="977653"/>
                  </a:lnTo>
                  <a:lnTo>
                    <a:pt x="930713" y="1000981"/>
                  </a:lnTo>
                  <a:lnTo>
                    <a:pt x="889748" y="1021651"/>
                  </a:lnTo>
                  <a:lnTo>
                    <a:pt x="846885" y="1039523"/>
                  </a:lnTo>
                  <a:lnTo>
                    <a:pt x="802282" y="1054458"/>
                  </a:lnTo>
                  <a:lnTo>
                    <a:pt x="756095" y="1066316"/>
                  </a:lnTo>
                  <a:lnTo>
                    <a:pt x="708481" y="1074958"/>
                  </a:lnTo>
                  <a:lnTo>
                    <a:pt x="659597" y="1080246"/>
                  </a:lnTo>
                  <a:lnTo>
                    <a:pt x="609600" y="1082039"/>
                  </a:lnTo>
                  <a:lnTo>
                    <a:pt x="559602" y="1080246"/>
                  </a:lnTo>
                  <a:lnTo>
                    <a:pt x="510718" y="1074958"/>
                  </a:lnTo>
                  <a:lnTo>
                    <a:pt x="463104" y="1066316"/>
                  </a:lnTo>
                  <a:lnTo>
                    <a:pt x="416917" y="1054458"/>
                  </a:lnTo>
                  <a:lnTo>
                    <a:pt x="372314" y="1039523"/>
                  </a:lnTo>
                  <a:lnTo>
                    <a:pt x="329451" y="1021651"/>
                  </a:lnTo>
                  <a:lnTo>
                    <a:pt x="288486" y="1000981"/>
                  </a:lnTo>
                  <a:lnTo>
                    <a:pt x="249576" y="977653"/>
                  </a:lnTo>
                  <a:lnTo>
                    <a:pt x="212877" y="951805"/>
                  </a:lnTo>
                  <a:lnTo>
                    <a:pt x="178546" y="923577"/>
                  </a:lnTo>
                  <a:lnTo>
                    <a:pt x="146740" y="893108"/>
                  </a:lnTo>
                  <a:lnTo>
                    <a:pt x="117616" y="860537"/>
                  </a:lnTo>
                  <a:lnTo>
                    <a:pt x="91331" y="826004"/>
                  </a:lnTo>
                  <a:lnTo>
                    <a:pt x="68041" y="789647"/>
                  </a:lnTo>
                  <a:lnTo>
                    <a:pt x="47904" y="751607"/>
                  </a:lnTo>
                  <a:lnTo>
                    <a:pt x="31077" y="712022"/>
                  </a:lnTo>
                  <a:lnTo>
                    <a:pt x="17716" y="671032"/>
                  </a:lnTo>
                  <a:lnTo>
                    <a:pt x="7978" y="628775"/>
                  </a:lnTo>
                  <a:lnTo>
                    <a:pt x="2020" y="585391"/>
                  </a:lnTo>
                  <a:lnTo>
                    <a:pt x="0" y="5410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49</a:t>
            </a:fld>
            <a:endParaRPr spc="-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A523AE-E004-4BAA-B127-5116D34327A6}"/>
                  </a:ext>
                </a:extLst>
              </p:cNvPr>
              <p:cNvSpPr txBox="1"/>
              <p:nvPr/>
            </p:nvSpPr>
            <p:spPr>
              <a:xfrm>
                <a:off x="4304893" y="3413016"/>
                <a:ext cx="1489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𝑖𝑘</m:t>
                        </m:r>
                      </m:e>
                    </m:nary>
                  </m:oMath>
                </a14:m>
                <a:r>
                  <a:rPr lang="en-US" dirty="0"/>
                  <a:t> = 1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A523AE-E004-4BAA-B127-5116D3432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93" y="3413016"/>
                <a:ext cx="1489165" cy="369332"/>
              </a:xfrm>
              <a:prstGeom prst="rect">
                <a:avLst/>
              </a:prstGeom>
              <a:blipFill>
                <a:blip r:embed="rId3"/>
                <a:stretch>
                  <a:fillRect l="-21008" t="-110000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5264" y="3021181"/>
            <a:ext cx="3329464" cy="2132648"/>
            <a:chOff x="216351" y="4028242"/>
            <a:chExt cx="4439285" cy="2843530"/>
          </a:xfrm>
        </p:grpSpPr>
        <p:sp>
          <p:nvSpPr>
            <p:cNvPr id="3" name="object 3"/>
            <p:cNvSpPr/>
            <p:nvPr/>
          </p:nvSpPr>
          <p:spPr>
            <a:xfrm>
              <a:off x="229051" y="4040942"/>
              <a:ext cx="4413885" cy="2818130"/>
            </a:xfrm>
            <a:custGeom>
              <a:avLst/>
              <a:gdLst/>
              <a:ahLst/>
              <a:cxnLst/>
              <a:rect l="l" t="t" r="r" b="b"/>
              <a:pathLst>
                <a:path w="4413885" h="2818129">
                  <a:moveTo>
                    <a:pt x="605787" y="0"/>
                  </a:moveTo>
                  <a:lnTo>
                    <a:pt x="556460" y="1547"/>
                  </a:lnTo>
                  <a:lnTo>
                    <a:pt x="509493" y="5502"/>
                  </a:lnTo>
                  <a:lnTo>
                    <a:pt x="465363" y="12218"/>
                  </a:lnTo>
                  <a:lnTo>
                    <a:pt x="424545" y="22047"/>
                  </a:lnTo>
                  <a:lnTo>
                    <a:pt x="387515" y="35340"/>
                  </a:lnTo>
                  <a:lnTo>
                    <a:pt x="326726" y="73731"/>
                  </a:lnTo>
                  <a:lnTo>
                    <a:pt x="284829" y="131525"/>
                  </a:lnTo>
                  <a:lnTo>
                    <a:pt x="270083" y="167693"/>
                  </a:lnTo>
                  <a:lnTo>
                    <a:pt x="258919" y="207979"/>
                  </a:lnTo>
                  <a:lnTo>
                    <a:pt x="250922" y="251836"/>
                  </a:lnTo>
                  <a:lnTo>
                    <a:pt x="245680" y="298714"/>
                  </a:lnTo>
                  <a:lnTo>
                    <a:pt x="242777" y="348068"/>
                  </a:lnTo>
                  <a:lnTo>
                    <a:pt x="241799" y="399349"/>
                  </a:lnTo>
                  <a:lnTo>
                    <a:pt x="242332" y="452009"/>
                  </a:lnTo>
                  <a:lnTo>
                    <a:pt x="243962" y="505502"/>
                  </a:lnTo>
                  <a:lnTo>
                    <a:pt x="246275" y="559279"/>
                  </a:lnTo>
                  <a:lnTo>
                    <a:pt x="251291" y="665497"/>
                  </a:lnTo>
                  <a:lnTo>
                    <a:pt x="253166" y="716842"/>
                  </a:lnTo>
                  <a:lnTo>
                    <a:pt x="254067" y="766281"/>
                  </a:lnTo>
                  <a:lnTo>
                    <a:pt x="253579" y="813267"/>
                  </a:lnTo>
                  <a:lnTo>
                    <a:pt x="251288" y="857252"/>
                  </a:lnTo>
                  <a:lnTo>
                    <a:pt x="246781" y="897688"/>
                  </a:lnTo>
                  <a:lnTo>
                    <a:pt x="221345" y="990094"/>
                  </a:lnTo>
                  <a:lnTo>
                    <a:pt x="197275" y="1040954"/>
                  </a:lnTo>
                  <a:lnTo>
                    <a:pt x="169123" y="1087243"/>
                  </a:lnTo>
                  <a:lnTo>
                    <a:pt x="138584" y="1129600"/>
                  </a:lnTo>
                  <a:lnTo>
                    <a:pt x="107349" y="1168661"/>
                  </a:lnTo>
                  <a:lnTo>
                    <a:pt x="77112" y="1205065"/>
                  </a:lnTo>
                  <a:lnTo>
                    <a:pt x="49565" y="1239447"/>
                  </a:lnTo>
                  <a:lnTo>
                    <a:pt x="26402" y="1272446"/>
                  </a:lnTo>
                  <a:lnTo>
                    <a:pt x="9316" y="1304698"/>
                  </a:lnTo>
                  <a:lnTo>
                    <a:pt x="0" y="1336841"/>
                  </a:lnTo>
                  <a:lnTo>
                    <a:pt x="145" y="1369512"/>
                  </a:lnTo>
                  <a:lnTo>
                    <a:pt x="35358" y="1428178"/>
                  </a:lnTo>
                  <a:lnTo>
                    <a:pt x="67599" y="1453113"/>
                  </a:lnTo>
                  <a:lnTo>
                    <a:pt x="106392" y="1476294"/>
                  </a:lnTo>
                  <a:lnTo>
                    <a:pt x="149331" y="1498600"/>
                  </a:lnTo>
                  <a:lnTo>
                    <a:pt x="194011" y="1520916"/>
                  </a:lnTo>
                  <a:lnTo>
                    <a:pt x="238028" y="1544123"/>
                  </a:lnTo>
                  <a:lnTo>
                    <a:pt x="278978" y="1569103"/>
                  </a:lnTo>
                  <a:lnTo>
                    <a:pt x="314456" y="1596738"/>
                  </a:lnTo>
                  <a:lnTo>
                    <a:pt x="342057" y="1627911"/>
                  </a:lnTo>
                  <a:lnTo>
                    <a:pt x="359378" y="1663504"/>
                  </a:lnTo>
                  <a:lnTo>
                    <a:pt x="365171" y="1701110"/>
                  </a:lnTo>
                  <a:lnTo>
                    <a:pt x="362781" y="1743404"/>
                  </a:lnTo>
                  <a:lnTo>
                    <a:pt x="353851" y="1789404"/>
                  </a:lnTo>
                  <a:lnTo>
                    <a:pt x="340027" y="1838125"/>
                  </a:lnTo>
                  <a:lnTo>
                    <a:pt x="322952" y="1888585"/>
                  </a:lnTo>
                  <a:lnTo>
                    <a:pt x="285627" y="1990791"/>
                  </a:lnTo>
                  <a:lnTo>
                    <a:pt x="268666" y="2040571"/>
                  </a:lnTo>
                  <a:lnTo>
                    <a:pt x="255031" y="2088157"/>
                  </a:lnTo>
                  <a:lnTo>
                    <a:pt x="246366" y="2132567"/>
                  </a:lnTo>
                  <a:lnTo>
                    <a:pt x="244316" y="2172818"/>
                  </a:lnTo>
                  <a:lnTo>
                    <a:pt x="250526" y="2207927"/>
                  </a:lnTo>
                  <a:lnTo>
                    <a:pt x="268039" y="2243139"/>
                  </a:lnTo>
                  <a:lnTo>
                    <a:pt x="293544" y="2272298"/>
                  </a:lnTo>
                  <a:lnTo>
                    <a:pt x="325667" y="2296644"/>
                  </a:lnTo>
                  <a:lnTo>
                    <a:pt x="363038" y="2317420"/>
                  </a:lnTo>
                  <a:lnTo>
                    <a:pt x="404285" y="2335866"/>
                  </a:lnTo>
                  <a:lnTo>
                    <a:pt x="448035" y="2353223"/>
                  </a:lnTo>
                  <a:lnTo>
                    <a:pt x="492918" y="2370733"/>
                  </a:lnTo>
                  <a:lnTo>
                    <a:pt x="537561" y="2389637"/>
                  </a:lnTo>
                  <a:lnTo>
                    <a:pt x="580593" y="2411176"/>
                  </a:lnTo>
                  <a:lnTo>
                    <a:pt x="620642" y="2436591"/>
                  </a:lnTo>
                  <a:lnTo>
                    <a:pt x="654878" y="2465017"/>
                  </a:lnTo>
                  <a:lnTo>
                    <a:pt x="688509" y="2498704"/>
                  </a:lnTo>
                  <a:lnTo>
                    <a:pt x="721829" y="2535983"/>
                  </a:lnTo>
                  <a:lnTo>
                    <a:pt x="788716" y="2614640"/>
                  </a:lnTo>
                  <a:lnTo>
                    <a:pt x="822871" y="2652681"/>
                  </a:lnTo>
                  <a:lnTo>
                    <a:pt x="857893" y="2687637"/>
                  </a:lnTo>
                  <a:lnTo>
                    <a:pt x="894076" y="2717841"/>
                  </a:lnTo>
                  <a:lnTo>
                    <a:pt x="931715" y="2741622"/>
                  </a:lnTo>
                  <a:lnTo>
                    <a:pt x="971105" y="2757313"/>
                  </a:lnTo>
                  <a:lnTo>
                    <a:pt x="1012539" y="2763244"/>
                  </a:lnTo>
                  <a:lnTo>
                    <a:pt x="1046622" y="2758847"/>
                  </a:lnTo>
                  <a:lnTo>
                    <a:pt x="1118308" y="2725698"/>
                  </a:lnTo>
                  <a:lnTo>
                    <a:pt x="1155672" y="2699850"/>
                  </a:lnTo>
                  <a:lnTo>
                    <a:pt x="1193892" y="2669756"/>
                  </a:lnTo>
                  <a:lnTo>
                    <a:pt x="1232850" y="2636868"/>
                  </a:lnTo>
                  <a:lnTo>
                    <a:pt x="1272427" y="2602639"/>
                  </a:lnTo>
                  <a:lnTo>
                    <a:pt x="1312503" y="2568522"/>
                  </a:lnTo>
                  <a:lnTo>
                    <a:pt x="1352962" y="2535967"/>
                  </a:lnTo>
                  <a:lnTo>
                    <a:pt x="1393683" y="2506428"/>
                  </a:lnTo>
                  <a:lnTo>
                    <a:pt x="1434548" y="2481357"/>
                  </a:lnTo>
                  <a:lnTo>
                    <a:pt x="1475439" y="2462206"/>
                  </a:lnTo>
                  <a:lnTo>
                    <a:pt x="1516237" y="2450428"/>
                  </a:lnTo>
                  <a:lnTo>
                    <a:pt x="1556822" y="2447475"/>
                  </a:lnTo>
                  <a:lnTo>
                    <a:pt x="1595002" y="2453681"/>
                  </a:lnTo>
                  <a:lnTo>
                    <a:pt x="1633954" y="2467853"/>
                  </a:lnTo>
                  <a:lnTo>
                    <a:pt x="1673533" y="2488762"/>
                  </a:lnTo>
                  <a:lnTo>
                    <a:pt x="1713596" y="2515178"/>
                  </a:lnTo>
                  <a:lnTo>
                    <a:pt x="1753997" y="2545873"/>
                  </a:lnTo>
                  <a:lnTo>
                    <a:pt x="1794591" y="2579616"/>
                  </a:lnTo>
                  <a:lnTo>
                    <a:pt x="1835233" y="2615180"/>
                  </a:lnTo>
                  <a:lnTo>
                    <a:pt x="1875778" y="2651333"/>
                  </a:lnTo>
                  <a:lnTo>
                    <a:pt x="1916081" y="2686848"/>
                  </a:lnTo>
                  <a:lnTo>
                    <a:pt x="1955998" y="2720495"/>
                  </a:lnTo>
                  <a:lnTo>
                    <a:pt x="1995382" y="2751045"/>
                  </a:lnTo>
                  <a:lnTo>
                    <a:pt x="2034090" y="2777268"/>
                  </a:lnTo>
                  <a:lnTo>
                    <a:pt x="2071977" y="2797936"/>
                  </a:lnTo>
                  <a:lnTo>
                    <a:pt x="2108897" y="2811818"/>
                  </a:lnTo>
                  <a:lnTo>
                    <a:pt x="2144705" y="2817687"/>
                  </a:lnTo>
                  <a:lnTo>
                    <a:pt x="2181089" y="2814834"/>
                  </a:lnTo>
                  <a:lnTo>
                    <a:pt x="2247394" y="2786319"/>
                  </a:lnTo>
                  <a:lnTo>
                    <a:pt x="2278244" y="2763085"/>
                  </a:lnTo>
                  <a:lnTo>
                    <a:pt x="2308176" y="2735486"/>
                  </a:lnTo>
                  <a:lnTo>
                    <a:pt x="2337656" y="2704737"/>
                  </a:lnTo>
                  <a:lnTo>
                    <a:pt x="2397110" y="2638642"/>
                  </a:lnTo>
                  <a:lnTo>
                    <a:pt x="2428013" y="2605726"/>
                  </a:lnTo>
                  <a:lnTo>
                    <a:pt x="2460317" y="2574516"/>
                  </a:lnTo>
                  <a:lnTo>
                    <a:pt x="2494487" y="2546226"/>
                  </a:lnTo>
                  <a:lnTo>
                    <a:pt x="2530986" y="2522071"/>
                  </a:lnTo>
                  <a:lnTo>
                    <a:pt x="2570278" y="2503266"/>
                  </a:lnTo>
                  <a:lnTo>
                    <a:pt x="2612827" y="2491023"/>
                  </a:lnTo>
                  <a:lnTo>
                    <a:pt x="2650711" y="2486627"/>
                  </a:lnTo>
                  <a:lnTo>
                    <a:pt x="2691171" y="2487045"/>
                  </a:lnTo>
                  <a:lnTo>
                    <a:pt x="2733883" y="2491552"/>
                  </a:lnTo>
                  <a:lnTo>
                    <a:pt x="2778519" y="2499423"/>
                  </a:lnTo>
                  <a:lnTo>
                    <a:pt x="2824754" y="2509934"/>
                  </a:lnTo>
                  <a:lnTo>
                    <a:pt x="2872263" y="2522359"/>
                  </a:lnTo>
                  <a:lnTo>
                    <a:pt x="2920718" y="2535975"/>
                  </a:lnTo>
                  <a:lnTo>
                    <a:pt x="2969794" y="2550056"/>
                  </a:lnTo>
                  <a:lnTo>
                    <a:pt x="3019164" y="2563877"/>
                  </a:lnTo>
                  <a:lnTo>
                    <a:pt x="3068504" y="2576714"/>
                  </a:lnTo>
                  <a:lnTo>
                    <a:pt x="3117486" y="2587843"/>
                  </a:lnTo>
                  <a:lnTo>
                    <a:pt x="3165785" y="2596538"/>
                  </a:lnTo>
                  <a:lnTo>
                    <a:pt x="3213075" y="2602075"/>
                  </a:lnTo>
                  <a:lnTo>
                    <a:pt x="3259030" y="2603728"/>
                  </a:lnTo>
                  <a:lnTo>
                    <a:pt x="3303323" y="2600775"/>
                  </a:lnTo>
                  <a:lnTo>
                    <a:pt x="3345630" y="2592488"/>
                  </a:lnTo>
                  <a:lnTo>
                    <a:pt x="3385622" y="2578145"/>
                  </a:lnTo>
                  <a:lnTo>
                    <a:pt x="3421628" y="2559046"/>
                  </a:lnTo>
                  <a:lnTo>
                    <a:pt x="3456507" y="2535320"/>
                  </a:lnTo>
                  <a:lnTo>
                    <a:pt x="3490342" y="2507416"/>
                  </a:lnTo>
                  <a:lnTo>
                    <a:pt x="3523219" y="2475782"/>
                  </a:lnTo>
                  <a:lnTo>
                    <a:pt x="3555221" y="2440865"/>
                  </a:lnTo>
                  <a:lnTo>
                    <a:pt x="3586433" y="2403115"/>
                  </a:lnTo>
                  <a:lnTo>
                    <a:pt x="3616938" y="2362979"/>
                  </a:lnTo>
                  <a:lnTo>
                    <a:pt x="3646822" y="2320905"/>
                  </a:lnTo>
                  <a:lnTo>
                    <a:pt x="3676167" y="2277341"/>
                  </a:lnTo>
                  <a:lnTo>
                    <a:pt x="3705058" y="2232735"/>
                  </a:lnTo>
                  <a:lnTo>
                    <a:pt x="3733579" y="2187536"/>
                  </a:lnTo>
                  <a:lnTo>
                    <a:pt x="3789850" y="2097148"/>
                  </a:lnTo>
                  <a:lnTo>
                    <a:pt x="3817767" y="2052856"/>
                  </a:lnTo>
                  <a:lnTo>
                    <a:pt x="3845651" y="2009763"/>
                  </a:lnTo>
                  <a:lnTo>
                    <a:pt x="3873585" y="1968316"/>
                  </a:lnTo>
                  <a:lnTo>
                    <a:pt x="3901655" y="1928964"/>
                  </a:lnTo>
                  <a:lnTo>
                    <a:pt x="3929944" y="1892155"/>
                  </a:lnTo>
                  <a:lnTo>
                    <a:pt x="3961881" y="1855157"/>
                  </a:lnTo>
                  <a:lnTo>
                    <a:pt x="3997004" y="1819026"/>
                  </a:lnTo>
                  <a:lnTo>
                    <a:pt x="4034582" y="1783648"/>
                  </a:lnTo>
                  <a:lnTo>
                    <a:pt x="4073885" y="1748911"/>
                  </a:lnTo>
                  <a:lnTo>
                    <a:pt x="4114180" y="1714700"/>
                  </a:lnTo>
                  <a:lnTo>
                    <a:pt x="4194826" y="1647411"/>
                  </a:lnTo>
                  <a:lnTo>
                    <a:pt x="4233712" y="1614106"/>
                  </a:lnTo>
                  <a:lnTo>
                    <a:pt x="4270667" y="1580877"/>
                  </a:lnTo>
                  <a:lnTo>
                    <a:pt x="4304958" y="1547611"/>
                  </a:lnTo>
                  <a:lnTo>
                    <a:pt x="4335854" y="1514195"/>
                  </a:lnTo>
                  <a:lnTo>
                    <a:pt x="4362624" y="1480517"/>
                  </a:lnTo>
                  <a:lnTo>
                    <a:pt x="4384537" y="1446463"/>
                  </a:lnTo>
                  <a:lnTo>
                    <a:pt x="4400861" y="1411920"/>
                  </a:lnTo>
                  <a:lnTo>
                    <a:pt x="4413818" y="1340919"/>
                  </a:lnTo>
                  <a:lnTo>
                    <a:pt x="4408988" y="1304234"/>
                  </a:lnTo>
                  <a:lnTo>
                    <a:pt x="4380590" y="1244690"/>
                  </a:lnTo>
                  <a:lnTo>
                    <a:pt x="4356532" y="1213528"/>
                  </a:lnTo>
                  <a:lnTo>
                    <a:pt x="4326835" y="1181616"/>
                  </a:lnTo>
                  <a:lnTo>
                    <a:pt x="4292197" y="1149085"/>
                  </a:lnTo>
                  <a:lnTo>
                    <a:pt x="4253317" y="1116067"/>
                  </a:lnTo>
                  <a:lnTo>
                    <a:pt x="4210896" y="1082694"/>
                  </a:lnTo>
                  <a:lnTo>
                    <a:pt x="4165632" y="1049097"/>
                  </a:lnTo>
                  <a:lnTo>
                    <a:pt x="4118226" y="1015409"/>
                  </a:lnTo>
                  <a:lnTo>
                    <a:pt x="4069376" y="981760"/>
                  </a:lnTo>
                  <a:lnTo>
                    <a:pt x="4019781" y="948284"/>
                  </a:lnTo>
                  <a:lnTo>
                    <a:pt x="3921157" y="882375"/>
                  </a:lnTo>
                  <a:lnTo>
                    <a:pt x="3873526" y="850206"/>
                  </a:lnTo>
                  <a:lnTo>
                    <a:pt x="3827948" y="818737"/>
                  </a:lnTo>
                  <a:lnTo>
                    <a:pt x="3785123" y="788098"/>
                  </a:lnTo>
                  <a:lnTo>
                    <a:pt x="3745750" y="758422"/>
                  </a:lnTo>
                  <a:lnTo>
                    <a:pt x="3710529" y="729841"/>
                  </a:lnTo>
                  <a:lnTo>
                    <a:pt x="3680158" y="702487"/>
                  </a:lnTo>
                  <a:lnTo>
                    <a:pt x="3636766" y="651985"/>
                  </a:lnTo>
                  <a:lnTo>
                    <a:pt x="3620999" y="601909"/>
                  </a:lnTo>
                  <a:lnTo>
                    <a:pt x="3628052" y="577184"/>
                  </a:lnTo>
                  <a:lnTo>
                    <a:pt x="3669768" y="534152"/>
                  </a:lnTo>
                  <a:lnTo>
                    <a:pt x="3738328" y="498036"/>
                  </a:lnTo>
                  <a:lnTo>
                    <a:pt x="3778936" y="481957"/>
                  </a:lnTo>
                  <a:lnTo>
                    <a:pt x="3821769" y="466869"/>
                  </a:lnTo>
                  <a:lnTo>
                    <a:pt x="3908127" y="438683"/>
                  </a:lnTo>
                  <a:lnTo>
                    <a:pt x="3948662" y="425093"/>
                  </a:lnTo>
                  <a:lnTo>
                    <a:pt x="3985439" y="411510"/>
                  </a:lnTo>
                  <a:lnTo>
                    <a:pt x="4041740" y="383383"/>
                  </a:lnTo>
                  <a:lnTo>
                    <a:pt x="4065068" y="352333"/>
                  </a:lnTo>
                  <a:lnTo>
                    <a:pt x="4060627" y="335097"/>
                  </a:lnTo>
                  <a:lnTo>
                    <a:pt x="4022719" y="296423"/>
                  </a:lnTo>
                  <a:lnTo>
                    <a:pt x="3955703" y="253542"/>
                  </a:lnTo>
                  <a:lnTo>
                    <a:pt x="3913339" y="231189"/>
                  </a:lnTo>
                  <a:lnTo>
                    <a:pt x="3866170" y="208583"/>
                  </a:lnTo>
                  <a:lnTo>
                    <a:pt x="3815020" y="185991"/>
                  </a:lnTo>
                  <a:lnTo>
                    <a:pt x="3760714" y="163677"/>
                  </a:lnTo>
                  <a:lnTo>
                    <a:pt x="3704074" y="141910"/>
                  </a:lnTo>
                  <a:lnTo>
                    <a:pt x="3645926" y="120954"/>
                  </a:lnTo>
                  <a:lnTo>
                    <a:pt x="3587093" y="101077"/>
                  </a:lnTo>
                  <a:lnTo>
                    <a:pt x="3528399" y="82545"/>
                  </a:lnTo>
                  <a:lnTo>
                    <a:pt x="3470669" y="65624"/>
                  </a:lnTo>
                  <a:lnTo>
                    <a:pt x="3414726" y="50580"/>
                  </a:lnTo>
                  <a:lnTo>
                    <a:pt x="3361394" y="37679"/>
                  </a:lnTo>
                  <a:lnTo>
                    <a:pt x="3311498" y="27189"/>
                  </a:lnTo>
                  <a:lnTo>
                    <a:pt x="3265861" y="19375"/>
                  </a:lnTo>
                  <a:lnTo>
                    <a:pt x="3214264" y="14066"/>
                  </a:lnTo>
                  <a:lnTo>
                    <a:pt x="3164236" y="13269"/>
                  </a:lnTo>
                  <a:lnTo>
                    <a:pt x="3115516" y="16329"/>
                  </a:lnTo>
                  <a:lnTo>
                    <a:pt x="3067841" y="22591"/>
                  </a:lnTo>
                  <a:lnTo>
                    <a:pt x="3020949" y="31402"/>
                  </a:lnTo>
                  <a:lnTo>
                    <a:pt x="2974580" y="42105"/>
                  </a:lnTo>
                  <a:lnTo>
                    <a:pt x="2928470" y="54046"/>
                  </a:lnTo>
                  <a:lnTo>
                    <a:pt x="2835983" y="79022"/>
                  </a:lnTo>
                  <a:lnTo>
                    <a:pt x="2789082" y="90748"/>
                  </a:lnTo>
                  <a:lnTo>
                    <a:pt x="2741393" y="101093"/>
                  </a:lnTo>
                  <a:lnTo>
                    <a:pt x="2692655" y="109402"/>
                  </a:lnTo>
                  <a:lnTo>
                    <a:pt x="2642606" y="115019"/>
                  </a:lnTo>
                  <a:lnTo>
                    <a:pt x="2590983" y="117292"/>
                  </a:lnTo>
                  <a:lnTo>
                    <a:pt x="2544179" y="116747"/>
                  </a:lnTo>
                  <a:lnTo>
                    <a:pt x="2495805" y="114543"/>
                  </a:lnTo>
                  <a:lnTo>
                    <a:pt x="2446116" y="110895"/>
                  </a:lnTo>
                  <a:lnTo>
                    <a:pt x="2395366" y="106018"/>
                  </a:lnTo>
                  <a:lnTo>
                    <a:pt x="2343810" y="100129"/>
                  </a:lnTo>
                  <a:lnTo>
                    <a:pt x="2291703" y="93443"/>
                  </a:lnTo>
                  <a:lnTo>
                    <a:pt x="2239299" y="86175"/>
                  </a:lnTo>
                  <a:lnTo>
                    <a:pt x="2031813" y="55599"/>
                  </a:lnTo>
                  <a:lnTo>
                    <a:pt x="1981747" y="48658"/>
                  </a:lnTo>
                  <a:lnTo>
                    <a:pt x="1932912" y="42429"/>
                  </a:lnTo>
                  <a:lnTo>
                    <a:pt x="1885564" y="37127"/>
                  </a:lnTo>
                  <a:lnTo>
                    <a:pt x="1839956" y="32969"/>
                  </a:lnTo>
                  <a:lnTo>
                    <a:pt x="1796344" y="30170"/>
                  </a:lnTo>
                  <a:lnTo>
                    <a:pt x="1741807" y="27978"/>
                  </a:lnTo>
                  <a:lnTo>
                    <a:pt x="1691053" y="26728"/>
                  </a:lnTo>
                  <a:lnTo>
                    <a:pt x="1643248" y="26304"/>
                  </a:lnTo>
                  <a:lnTo>
                    <a:pt x="1597561" y="26595"/>
                  </a:lnTo>
                  <a:lnTo>
                    <a:pt x="1553160" y="27487"/>
                  </a:lnTo>
                  <a:lnTo>
                    <a:pt x="1509213" y="28868"/>
                  </a:lnTo>
                  <a:lnTo>
                    <a:pt x="1321320" y="37019"/>
                  </a:lnTo>
                  <a:lnTo>
                    <a:pt x="1267160" y="39150"/>
                  </a:lnTo>
                  <a:lnTo>
                    <a:pt x="1208461" y="41092"/>
                  </a:lnTo>
                  <a:lnTo>
                    <a:pt x="1167956" y="41208"/>
                  </a:lnTo>
                  <a:lnTo>
                    <a:pt x="1124097" y="39507"/>
                  </a:lnTo>
                  <a:lnTo>
                    <a:pt x="1077360" y="36341"/>
                  </a:lnTo>
                  <a:lnTo>
                    <a:pt x="1028221" y="32061"/>
                  </a:lnTo>
                  <a:lnTo>
                    <a:pt x="977156" y="27020"/>
                  </a:lnTo>
                  <a:lnTo>
                    <a:pt x="871155" y="16062"/>
                  </a:lnTo>
                  <a:lnTo>
                    <a:pt x="817171" y="10850"/>
                  </a:lnTo>
                  <a:lnTo>
                    <a:pt x="763166" y="6286"/>
                  </a:lnTo>
                  <a:lnTo>
                    <a:pt x="709616" y="2721"/>
                  </a:lnTo>
                  <a:lnTo>
                    <a:pt x="656998" y="508"/>
                  </a:lnTo>
                  <a:lnTo>
                    <a:pt x="6057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229051" y="4040942"/>
              <a:ext cx="4413885" cy="2818130"/>
            </a:xfrm>
            <a:custGeom>
              <a:avLst/>
              <a:gdLst/>
              <a:ahLst/>
              <a:cxnLst/>
              <a:rect l="l" t="t" r="r" b="b"/>
              <a:pathLst>
                <a:path w="4413885" h="2818129">
                  <a:moveTo>
                    <a:pt x="1208461" y="41092"/>
                  </a:moveTo>
                  <a:lnTo>
                    <a:pt x="1167956" y="41208"/>
                  </a:lnTo>
                  <a:lnTo>
                    <a:pt x="1124097" y="39507"/>
                  </a:lnTo>
                  <a:lnTo>
                    <a:pt x="1077360" y="36341"/>
                  </a:lnTo>
                  <a:lnTo>
                    <a:pt x="1028221" y="32061"/>
                  </a:lnTo>
                  <a:lnTo>
                    <a:pt x="977156" y="27020"/>
                  </a:lnTo>
                  <a:lnTo>
                    <a:pt x="924642" y="21569"/>
                  </a:lnTo>
                  <a:lnTo>
                    <a:pt x="871155" y="16062"/>
                  </a:lnTo>
                  <a:lnTo>
                    <a:pt x="817171" y="10850"/>
                  </a:lnTo>
                  <a:lnTo>
                    <a:pt x="763166" y="6286"/>
                  </a:lnTo>
                  <a:lnTo>
                    <a:pt x="709616" y="2721"/>
                  </a:lnTo>
                  <a:lnTo>
                    <a:pt x="656998" y="508"/>
                  </a:lnTo>
                  <a:lnTo>
                    <a:pt x="605787" y="0"/>
                  </a:lnTo>
                  <a:lnTo>
                    <a:pt x="556460" y="1547"/>
                  </a:lnTo>
                  <a:lnTo>
                    <a:pt x="509493" y="5502"/>
                  </a:lnTo>
                  <a:lnTo>
                    <a:pt x="465363" y="12218"/>
                  </a:lnTo>
                  <a:lnTo>
                    <a:pt x="424545" y="22047"/>
                  </a:lnTo>
                  <a:lnTo>
                    <a:pt x="387515" y="35340"/>
                  </a:lnTo>
                  <a:lnTo>
                    <a:pt x="326726" y="73731"/>
                  </a:lnTo>
                  <a:lnTo>
                    <a:pt x="284829" y="131525"/>
                  </a:lnTo>
                  <a:lnTo>
                    <a:pt x="270083" y="167693"/>
                  </a:lnTo>
                  <a:lnTo>
                    <a:pt x="258919" y="207979"/>
                  </a:lnTo>
                  <a:lnTo>
                    <a:pt x="250922" y="251836"/>
                  </a:lnTo>
                  <a:lnTo>
                    <a:pt x="245680" y="298714"/>
                  </a:lnTo>
                  <a:lnTo>
                    <a:pt x="242777" y="348068"/>
                  </a:lnTo>
                  <a:lnTo>
                    <a:pt x="241799" y="399349"/>
                  </a:lnTo>
                  <a:lnTo>
                    <a:pt x="242332" y="452009"/>
                  </a:lnTo>
                  <a:lnTo>
                    <a:pt x="243962" y="505502"/>
                  </a:lnTo>
                  <a:lnTo>
                    <a:pt x="246275" y="559279"/>
                  </a:lnTo>
                  <a:lnTo>
                    <a:pt x="248856" y="612793"/>
                  </a:lnTo>
                  <a:lnTo>
                    <a:pt x="251291" y="665497"/>
                  </a:lnTo>
                  <a:lnTo>
                    <a:pt x="253166" y="716842"/>
                  </a:lnTo>
                  <a:lnTo>
                    <a:pt x="254067" y="766281"/>
                  </a:lnTo>
                  <a:lnTo>
                    <a:pt x="253579" y="813267"/>
                  </a:lnTo>
                  <a:lnTo>
                    <a:pt x="251288" y="857252"/>
                  </a:lnTo>
                  <a:lnTo>
                    <a:pt x="246781" y="897688"/>
                  </a:lnTo>
                  <a:lnTo>
                    <a:pt x="221345" y="990094"/>
                  </a:lnTo>
                  <a:lnTo>
                    <a:pt x="197275" y="1040954"/>
                  </a:lnTo>
                  <a:lnTo>
                    <a:pt x="169123" y="1087243"/>
                  </a:lnTo>
                  <a:lnTo>
                    <a:pt x="138584" y="1129600"/>
                  </a:lnTo>
                  <a:lnTo>
                    <a:pt x="107349" y="1168661"/>
                  </a:lnTo>
                  <a:lnTo>
                    <a:pt x="77112" y="1205065"/>
                  </a:lnTo>
                  <a:lnTo>
                    <a:pt x="49565" y="1239447"/>
                  </a:lnTo>
                  <a:lnTo>
                    <a:pt x="26402" y="1272446"/>
                  </a:lnTo>
                  <a:lnTo>
                    <a:pt x="9316" y="1304698"/>
                  </a:lnTo>
                  <a:lnTo>
                    <a:pt x="0" y="1336841"/>
                  </a:lnTo>
                  <a:lnTo>
                    <a:pt x="145" y="1369512"/>
                  </a:lnTo>
                  <a:lnTo>
                    <a:pt x="35358" y="1428178"/>
                  </a:lnTo>
                  <a:lnTo>
                    <a:pt x="67599" y="1453113"/>
                  </a:lnTo>
                  <a:lnTo>
                    <a:pt x="106392" y="1476294"/>
                  </a:lnTo>
                  <a:lnTo>
                    <a:pt x="149331" y="1498600"/>
                  </a:lnTo>
                  <a:lnTo>
                    <a:pt x="194011" y="1520916"/>
                  </a:lnTo>
                  <a:lnTo>
                    <a:pt x="238028" y="1544123"/>
                  </a:lnTo>
                  <a:lnTo>
                    <a:pt x="278978" y="1569103"/>
                  </a:lnTo>
                  <a:lnTo>
                    <a:pt x="314456" y="1596738"/>
                  </a:lnTo>
                  <a:lnTo>
                    <a:pt x="342057" y="1627911"/>
                  </a:lnTo>
                  <a:lnTo>
                    <a:pt x="359378" y="1663504"/>
                  </a:lnTo>
                  <a:lnTo>
                    <a:pt x="365171" y="1701110"/>
                  </a:lnTo>
                  <a:lnTo>
                    <a:pt x="362781" y="1743404"/>
                  </a:lnTo>
                  <a:lnTo>
                    <a:pt x="353851" y="1789404"/>
                  </a:lnTo>
                  <a:lnTo>
                    <a:pt x="340027" y="1838125"/>
                  </a:lnTo>
                  <a:lnTo>
                    <a:pt x="322952" y="1888585"/>
                  </a:lnTo>
                  <a:lnTo>
                    <a:pt x="304271" y="1939802"/>
                  </a:lnTo>
                  <a:lnTo>
                    <a:pt x="285627" y="1990791"/>
                  </a:lnTo>
                  <a:lnTo>
                    <a:pt x="268666" y="2040571"/>
                  </a:lnTo>
                  <a:lnTo>
                    <a:pt x="255031" y="2088157"/>
                  </a:lnTo>
                  <a:lnTo>
                    <a:pt x="246366" y="2132567"/>
                  </a:lnTo>
                  <a:lnTo>
                    <a:pt x="244316" y="2172818"/>
                  </a:lnTo>
                  <a:lnTo>
                    <a:pt x="250526" y="2207927"/>
                  </a:lnTo>
                  <a:lnTo>
                    <a:pt x="268039" y="2243139"/>
                  </a:lnTo>
                  <a:lnTo>
                    <a:pt x="293544" y="2272298"/>
                  </a:lnTo>
                  <a:lnTo>
                    <a:pt x="325667" y="2296644"/>
                  </a:lnTo>
                  <a:lnTo>
                    <a:pt x="363038" y="2317420"/>
                  </a:lnTo>
                  <a:lnTo>
                    <a:pt x="404285" y="2335866"/>
                  </a:lnTo>
                  <a:lnTo>
                    <a:pt x="448035" y="2353223"/>
                  </a:lnTo>
                  <a:lnTo>
                    <a:pt x="492918" y="2370733"/>
                  </a:lnTo>
                  <a:lnTo>
                    <a:pt x="537561" y="2389637"/>
                  </a:lnTo>
                  <a:lnTo>
                    <a:pt x="580593" y="2411176"/>
                  </a:lnTo>
                  <a:lnTo>
                    <a:pt x="620642" y="2436591"/>
                  </a:lnTo>
                  <a:lnTo>
                    <a:pt x="654878" y="2465017"/>
                  </a:lnTo>
                  <a:lnTo>
                    <a:pt x="688509" y="2498704"/>
                  </a:lnTo>
                  <a:lnTo>
                    <a:pt x="721829" y="2535983"/>
                  </a:lnTo>
                  <a:lnTo>
                    <a:pt x="755133" y="2575185"/>
                  </a:lnTo>
                  <a:lnTo>
                    <a:pt x="788716" y="2614640"/>
                  </a:lnTo>
                  <a:lnTo>
                    <a:pt x="822871" y="2652681"/>
                  </a:lnTo>
                  <a:lnTo>
                    <a:pt x="857893" y="2687637"/>
                  </a:lnTo>
                  <a:lnTo>
                    <a:pt x="894076" y="2717841"/>
                  </a:lnTo>
                  <a:lnTo>
                    <a:pt x="931715" y="2741622"/>
                  </a:lnTo>
                  <a:lnTo>
                    <a:pt x="971105" y="2757313"/>
                  </a:lnTo>
                  <a:lnTo>
                    <a:pt x="1012539" y="2763244"/>
                  </a:lnTo>
                  <a:lnTo>
                    <a:pt x="1046622" y="2758847"/>
                  </a:lnTo>
                  <a:lnTo>
                    <a:pt x="1118308" y="2725698"/>
                  </a:lnTo>
                  <a:lnTo>
                    <a:pt x="1155672" y="2699850"/>
                  </a:lnTo>
                  <a:lnTo>
                    <a:pt x="1193892" y="2669756"/>
                  </a:lnTo>
                  <a:lnTo>
                    <a:pt x="1232850" y="2636868"/>
                  </a:lnTo>
                  <a:lnTo>
                    <a:pt x="1272427" y="2602639"/>
                  </a:lnTo>
                  <a:lnTo>
                    <a:pt x="1312503" y="2568522"/>
                  </a:lnTo>
                  <a:lnTo>
                    <a:pt x="1352962" y="2535967"/>
                  </a:lnTo>
                  <a:lnTo>
                    <a:pt x="1393683" y="2506428"/>
                  </a:lnTo>
                  <a:lnTo>
                    <a:pt x="1434548" y="2481357"/>
                  </a:lnTo>
                  <a:lnTo>
                    <a:pt x="1475439" y="2462206"/>
                  </a:lnTo>
                  <a:lnTo>
                    <a:pt x="1516237" y="2450428"/>
                  </a:lnTo>
                  <a:lnTo>
                    <a:pt x="1556822" y="2447475"/>
                  </a:lnTo>
                  <a:lnTo>
                    <a:pt x="1595002" y="2453681"/>
                  </a:lnTo>
                  <a:lnTo>
                    <a:pt x="1633954" y="2467853"/>
                  </a:lnTo>
                  <a:lnTo>
                    <a:pt x="1673533" y="2488762"/>
                  </a:lnTo>
                  <a:lnTo>
                    <a:pt x="1713596" y="2515178"/>
                  </a:lnTo>
                  <a:lnTo>
                    <a:pt x="1753997" y="2545873"/>
                  </a:lnTo>
                  <a:lnTo>
                    <a:pt x="1794591" y="2579616"/>
                  </a:lnTo>
                  <a:lnTo>
                    <a:pt x="1835233" y="2615180"/>
                  </a:lnTo>
                  <a:lnTo>
                    <a:pt x="1875778" y="2651333"/>
                  </a:lnTo>
                  <a:lnTo>
                    <a:pt x="1916081" y="2686848"/>
                  </a:lnTo>
                  <a:lnTo>
                    <a:pt x="1955998" y="2720495"/>
                  </a:lnTo>
                  <a:lnTo>
                    <a:pt x="1995382" y="2751045"/>
                  </a:lnTo>
                  <a:lnTo>
                    <a:pt x="2034090" y="2777268"/>
                  </a:lnTo>
                  <a:lnTo>
                    <a:pt x="2071977" y="2797936"/>
                  </a:lnTo>
                  <a:lnTo>
                    <a:pt x="2108897" y="2811818"/>
                  </a:lnTo>
                  <a:lnTo>
                    <a:pt x="2144705" y="2817687"/>
                  </a:lnTo>
                  <a:lnTo>
                    <a:pt x="2181089" y="2814834"/>
                  </a:lnTo>
                  <a:lnTo>
                    <a:pt x="2247394" y="2786319"/>
                  </a:lnTo>
                  <a:lnTo>
                    <a:pt x="2278244" y="2763085"/>
                  </a:lnTo>
                  <a:lnTo>
                    <a:pt x="2308176" y="2735486"/>
                  </a:lnTo>
                  <a:lnTo>
                    <a:pt x="2337656" y="2704737"/>
                  </a:lnTo>
                  <a:lnTo>
                    <a:pt x="2367146" y="2672051"/>
                  </a:lnTo>
                  <a:lnTo>
                    <a:pt x="2397110" y="2638642"/>
                  </a:lnTo>
                  <a:lnTo>
                    <a:pt x="2428013" y="2605726"/>
                  </a:lnTo>
                  <a:lnTo>
                    <a:pt x="2460317" y="2574516"/>
                  </a:lnTo>
                  <a:lnTo>
                    <a:pt x="2494487" y="2546226"/>
                  </a:lnTo>
                  <a:lnTo>
                    <a:pt x="2530986" y="2522071"/>
                  </a:lnTo>
                  <a:lnTo>
                    <a:pt x="2570278" y="2503266"/>
                  </a:lnTo>
                  <a:lnTo>
                    <a:pt x="2612827" y="2491023"/>
                  </a:lnTo>
                  <a:lnTo>
                    <a:pt x="2650711" y="2486627"/>
                  </a:lnTo>
                  <a:lnTo>
                    <a:pt x="2691171" y="2487045"/>
                  </a:lnTo>
                  <a:lnTo>
                    <a:pt x="2733883" y="2491552"/>
                  </a:lnTo>
                  <a:lnTo>
                    <a:pt x="2778519" y="2499423"/>
                  </a:lnTo>
                  <a:lnTo>
                    <a:pt x="2824754" y="2509934"/>
                  </a:lnTo>
                  <a:lnTo>
                    <a:pt x="2872263" y="2522359"/>
                  </a:lnTo>
                  <a:lnTo>
                    <a:pt x="2920718" y="2535975"/>
                  </a:lnTo>
                  <a:lnTo>
                    <a:pt x="2969794" y="2550056"/>
                  </a:lnTo>
                  <a:lnTo>
                    <a:pt x="3019164" y="2563877"/>
                  </a:lnTo>
                  <a:lnTo>
                    <a:pt x="3068504" y="2576714"/>
                  </a:lnTo>
                  <a:lnTo>
                    <a:pt x="3117486" y="2587843"/>
                  </a:lnTo>
                  <a:lnTo>
                    <a:pt x="3165785" y="2596538"/>
                  </a:lnTo>
                  <a:lnTo>
                    <a:pt x="3213075" y="2602075"/>
                  </a:lnTo>
                  <a:lnTo>
                    <a:pt x="3259030" y="2603728"/>
                  </a:lnTo>
                  <a:lnTo>
                    <a:pt x="3303323" y="2600775"/>
                  </a:lnTo>
                  <a:lnTo>
                    <a:pt x="3345630" y="2592488"/>
                  </a:lnTo>
                  <a:lnTo>
                    <a:pt x="3385622" y="2578145"/>
                  </a:lnTo>
                  <a:lnTo>
                    <a:pt x="3421628" y="2559046"/>
                  </a:lnTo>
                  <a:lnTo>
                    <a:pt x="3456507" y="2535320"/>
                  </a:lnTo>
                  <a:lnTo>
                    <a:pt x="3490342" y="2507416"/>
                  </a:lnTo>
                  <a:lnTo>
                    <a:pt x="3523219" y="2475782"/>
                  </a:lnTo>
                  <a:lnTo>
                    <a:pt x="3555221" y="2440865"/>
                  </a:lnTo>
                  <a:lnTo>
                    <a:pt x="3586433" y="2403115"/>
                  </a:lnTo>
                  <a:lnTo>
                    <a:pt x="3616938" y="2362979"/>
                  </a:lnTo>
                  <a:lnTo>
                    <a:pt x="3646822" y="2320905"/>
                  </a:lnTo>
                  <a:lnTo>
                    <a:pt x="3676167" y="2277341"/>
                  </a:lnTo>
                  <a:lnTo>
                    <a:pt x="3705058" y="2232735"/>
                  </a:lnTo>
                  <a:lnTo>
                    <a:pt x="3733579" y="2187536"/>
                  </a:lnTo>
                  <a:lnTo>
                    <a:pt x="3761815" y="2142191"/>
                  </a:lnTo>
                  <a:lnTo>
                    <a:pt x="3789850" y="2097148"/>
                  </a:lnTo>
                  <a:lnTo>
                    <a:pt x="3817767" y="2052856"/>
                  </a:lnTo>
                  <a:lnTo>
                    <a:pt x="3845651" y="2009763"/>
                  </a:lnTo>
                  <a:lnTo>
                    <a:pt x="3873585" y="1968316"/>
                  </a:lnTo>
                  <a:lnTo>
                    <a:pt x="3901655" y="1928964"/>
                  </a:lnTo>
                  <a:lnTo>
                    <a:pt x="3929944" y="1892155"/>
                  </a:lnTo>
                  <a:lnTo>
                    <a:pt x="3961881" y="1855157"/>
                  </a:lnTo>
                  <a:lnTo>
                    <a:pt x="3997004" y="1819026"/>
                  </a:lnTo>
                  <a:lnTo>
                    <a:pt x="4034582" y="1783648"/>
                  </a:lnTo>
                  <a:lnTo>
                    <a:pt x="4073885" y="1748911"/>
                  </a:lnTo>
                  <a:lnTo>
                    <a:pt x="4114180" y="1714700"/>
                  </a:lnTo>
                  <a:lnTo>
                    <a:pt x="4154738" y="1680905"/>
                  </a:lnTo>
                  <a:lnTo>
                    <a:pt x="4194826" y="1647411"/>
                  </a:lnTo>
                  <a:lnTo>
                    <a:pt x="4233712" y="1614106"/>
                  </a:lnTo>
                  <a:lnTo>
                    <a:pt x="4270667" y="1580877"/>
                  </a:lnTo>
                  <a:lnTo>
                    <a:pt x="4304958" y="1547611"/>
                  </a:lnTo>
                  <a:lnTo>
                    <a:pt x="4335854" y="1514195"/>
                  </a:lnTo>
                  <a:lnTo>
                    <a:pt x="4362624" y="1480517"/>
                  </a:lnTo>
                  <a:lnTo>
                    <a:pt x="4384537" y="1446463"/>
                  </a:lnTo>
                  <a:lnTo>
                    <a:pt x="4400861" y="1411920"/>
                  </a:lnTo>
                  <a:lnTo>
                    <a:pt x="4413818" y="1340919"/>
                  </a:lnTo>
                  <a:lnTo>
                    <a:pt x="4408988" y="1304234"/>
                  </a:lnTo>
                  <a:lnTo>
                    <a:pt x="4380590" y="1244690"/>
                  </a:lnTo>
                  <a:lnTo>
                    <a:pt x="4356532" y="1213528"/>
                  </a:lnTo>
                  <a:lnTo>
                    <a:pt x="4326835" y="1181616"/>
                  </a:lnTo>
                  <a:lnTo>
                    <a:pt x="4292197" y="1149085"/>
                  </a:lnTo>
                  <a:lnTo>
                    <a:pt x="4253317" y="1116067"/>
                  </a:lnTo>
                  <a:lnTo>
                    <a:pt x="4210896" y="1082694"/>
                  </a:lnTo>
                  <a:lnTo>
                    <a:pt x="4165632" y="1049097"/>
                  </a:lnTo>
                  <a:lnTo>
                    <a:pt x="4118226" y="1015409"/>
                  </a:lnTo>
                  <a:lnTo>
                    <a:pt x="4069376" y="981760"/>
                  </a:lnTo>
                  <a:lnTo>
                    <a:pt x="4019781" y="948284"/>
                  </a:lnTo>
                  <a:lnTo>
                    <a:pt x="3970142" y="915112"/>
                  </a:lnTo>
                  <a:lnTo>
                    <a:pt x="3921157" y="882375"/>
                  </a:lnTo>
                  <a:lnTo>
                    <a:pt x="3873526" y="850206"/>
                  </a:lnTo>
                  <a:lnTo>
                    <a:pt x="3827948" y="818737"/>
                  </a:lnTo>
                  <a:lnTo>
                    <a:pt x="3785123" y="788098"/>
                  </a:lnTo>
                  <a:lnTo>
                    <a:pt x="3745750" y="758422"/>
                  </a:lnTo>
                  <a:lnTo>
                    <a:pt x="3710529" y="729841"/>
                  </a:lnTo>
                  <a:lnTo>
                    <a:pt x="3680158" y="702487"/>
                  </a:lnTo>
                  <a:lnTo>
                    <a:pt x="3636766" y="651985"/>
                  </a:lnTo>
                  <a:lnTo>
                    <a:pt x="3620999" y="601909"/>
                  </a:lnTo>
                  <a:lnTo>
                    <a:pt x="3628052" y="577184"/>
                  </a:lnTo>
                  <a:lnTo>
                    <a:pt x="3669768" y="534152"/>
                  </a:lnTo>
                  <a:lnTo>
                    <a:pt x="3738328" y="498036"/>
                  </a:lnTo>
                  <a:lnTo>
                    <a:pt x="3778936" y="481957"/>
                  </a:lnTo>
                  <a:lnTo>
                    <a:pt x="3821769" y="466869"/>
                  </a:lnTo>
                  <a:lnTo>
                    <a:pt x="3865331" y="452527"/>
                  </a:lnTo>
                  <a:lnTo>
                    <a:pt x="3908127" y="438683"/>
                  </a:lnTo>
                  <a:lnTo>
                    <a:pt x="3948662" y="425093"/>
                  </a:lnTo>
                  <a:lnTo>
                    <a:pt x="3985439" y="411510"/>
                  </a:lnTo>
                  <a:lnTo>
                    <a:pt x="4041740" y="383383"/>
                  </a:lnTo>
                  <a:lnTo>
                    <a:pt x="4065068" y="352333"/>
                  </a:lnTo>
                  <a:lnTo>
                    <a:pt x="4060627" y="335097"/>
                  </a:lnTo>
                  <a:lnTo>
                    <a:pt x="4022719" y="296423"/>
                  </a:lnTo>
                  <a:lnTo>
                    <a:pt x="3955703" y="253542"/>
                  </a:lnTo>
                  <a:lnTo>
                    <a:pt x="3913339" y="231189"/>
                  </a:lnTo>
                  <a:lnTo>
                    <a:pt x="3866170" y="208583"/>
                  </a:lnTo>
                  <a:lnTo>
                    <a:pt x="3815020" y="185991"/>
                  </a:lnTo>
                  <a:lnTo>
                    <a:pt x="3760714" y="163677"/>
                  </a:lnTo>
                  <a:lnTo>
                    <a:pt x="3704074" y="141910"/>
                  </a:lnTo>
                  <a:lnTo>
                    <a:pt x="3645926" y="120954"/>
                  </a:lnTo>
                  <a:lnTo>
                    <a:pt x="3587093" y="101077"/>
                  </a:lnTo>
                  <a:lnTo>
                    <a:pt x="3528399" y="82545"/>
                  </a:lnTo>
                  <a:lnTo>
                    <a:pt x="3470669" y="65624"/>
                  </a:lnTo>
                  <a:lnTo>
                    <a:pt x="3414726" y="50580"/>
                  </a:lnTo>
                  <a:lnTo>
                    <a:pt x="3361394" y="37679"/>
                  </a:lnTo>
                  <a:lnTo>
                    <a:pt x="3311498" y="27189"/>
                  </a:lnTo>
                  <a:lnTo>
                    <a:pt x="3265861" y="19375"/>
                  </a:lnTo>
                  <a:lnTo>
                    <a:pt x="3214264" y="14066"/>
                  </a:lnTo>
                  <a:lnTo>
                    <a:pt x="3164236" y="13269"/>
                  </a:lnTo>
                  <a:lnTo>
                    <a:pt x="3115516" y="16329"/>
                  </a:lnTo>
                  <a:lnTo>
                    <a:pt x="3067841" y="22591"/>
                  </a:lnTo>
                  <a:lnTo>
                    <a:pt x="3020949" y="31402"/>
                  </a:lnTo>
                  <a:lnTo>
                    <a:pt x="2974580" y="42105"/>
                  </a:lnTo>
                  <a:lnTo>
                    <a:pt x="2928470" y="54046"/>
                  </a:lnTo>
                  <a:lnTo>
                    <a:pt x="2882358" y="66570"/>
                  </a:lnTo>
                  <a:lnTo>
                    <a:pt x="2835983" y="79022"/>
                  </a:lnTo>
                  <a:lnTo>
                    <a:pt x="2789082" y="90748"/>
                  </a:lnTo>
                  <a:lnTo>
                    <a:pt x="2741393" y="101093"/>
                  </a:lnTo>
                  <a:lnTo>
                    <a:pt x="2692655" y="109402"/>
                  </a:lnTo>
                  <a:lnTo>
                    <a:pt x="2642606" y="115019"/>
                  </a:lnTo>
                  <a:lnTo>
                    <a:pt x="2590983" y="117292"/>
                  </a:lnTo>
                  <a:lnTo>
                    <a:pt x="2544179" y="116747"/>
                  </a:lnTo>
                  <a:lnTo>
                    <a:pt x="2495805" y="114543"/>
                  </a:lnTo>
                  <a:lnTo>
                    <a:pt x="2446116" y="110895"/>
                  </a:lnTo>
                  <a:lnTo>
                    <a:pt x="2395366" y="106018"/>
                  </a:lnTo>
                  <a:lnTo>
                    <a:pt x="2343810" y="100129"/>
                  </a:lnTo>
                  <a:lnTo>
                    <a:pt x="2291703" y="93443"/>
                  </a:lnTo>
                  <a:lnTo>
                    <a:pt x="2239299" y="86175"/>
                  </a:lnTo>
                  <a:lnTo>
                    <a:pt x="2186854" y="78541"/>
                  </a:lnTo>
                  <a:lnTo>
                    <a:pt x="2134621" y="70756"/>
                  </a:lnTo>
                  <a:lnTo>
                    <a:pt x="2082856" y="63037"/>
                  </a:lnTo>
                  <a:lnTo>
                    <a:pt x="2031813" y="55599"/>
                  </a:lnTo>
                  <a:lnTo>
                    <a:pt x="1981747" y="48658"/>
                  </a:lnTo>
                  <a:lnTo>
                    <a:pt x="1932912" y="42429"/>
                  </a:lnTo>
                  <a:lnTo>
                    <a:pt x="1885564" y="37127"/>
                  </a:lnTo>
                  <a:lnTo>
                    <a:pt x="1839956" y="32969"/>
                  </a:lnTo>
                  <a:lnTo>
                    <a:pt x="1796344" y="30170"/>
                  </a:lnTo>
                  <a:lnTo>
                    <a:pt x="1741807" y="27978"/>
                  </a:lnTo>
                  <a:lnTo>
                    <a:pt x="1691053" y="26728"/>
                  </a:lnTo>
                  <a:lnTo>
                    <a:pt x="1643248" y="26304"/>
                  </a:lnTo>
                  <a:lnTo>
                    <a:pt x="1597561" y="26595"/>
                  </a:lnTo>
                  <a:lnTo>
                    <a:pt x="1553160" y="27487"/>
                  </a:lnTo>
                  <a:lnTo>
                    <a:pt x="1509213" y="28868"/>
                  </a:lnTo>
                  <a:lnTo>
                    <a:pt x="1464888" y="30624"/>
                  </a:lnTo>
                  <a:lnTo>
                    <a:pt x="1419352" y="32644"/>
                  </a:lnTo>
                  <a:lnTo>
                    <a:pt x="1371773" y="34813"/>
                  </a:lnTo>
                  <a:lnTo>
                    <a:pt x="1321320" y="37019"/>
                  </a:lnTo>
                  <a:lnTo>
                    <a:pt x="1267160" y="39150"/>
                  </a:lnTo>
                  <a:lnTo>
                    <a:pt x="1208461" y="4109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2880" y="383474"/>
            <a:ext cx="4178141" cy="1179169"/>
          </a:xfrm>
          <a:prstGeom prst="rect">
            <a:avLst/>
          </a:prstGeom>
        </p:spPr>
        <p:txBody>
          <a:bodyPr vert="horz" wrap="square" lIns="0" tIns="146685" rIns="0" bIns="0" rtlCol="0" anchor="ctr">
            <a:spAutoFit/>
          </a:bodyPr>
          <a:lstStyle/>
          <a:p>
            <a:pPr>
              <a:spcBef>
                <a:spcPts val="1155"/>
              </a:spcBef>
            </a:pPr>
            <a:r>
              <a:rPr spc="-98" dirty="0"/>
              <a:t>Classification</a:t>
            </a:r>
          </a:p>
          <a:p>
            <a:pPr>
              <a:spcBef>
                <a:spcPts val="589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5</a:t>
            </a:fld>
            <a:endParaRPr spc="-45" dirty="0"/>
          </a:p>
        </p:txBody>
      </p:sp>
      <p:sp>
        <p:nvSpPr>
          <p:cNvPr id="6" name="object 6"/>
          <p:cNvSpPr txBox="1"/>
          <p:nvPr/>
        </p:nvSpPr>
        <p:spPr>
          <a:xfrm>
            <a:off x="4857750" y="3535299"/>
            <a:ext cx="2581275" cy="876843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9063" rIns="0" bIns="0" rtlCol="0">
            <a:spAutoFit/>
          </a:bodyPr>
          <a:lstStyle/>
          <a:p>
            <a:pPr marL="69056">
              <a:spcBef>
                <a:spcPts val="938"/>
              </a:spcBef>
            </a:pPr>
            <a:r>
              <a:rPr sz="2250" cap="small" spc="-307" dirty="0">
                <a:solidFill>
                  <a:srgbClr val="17375E"/>
                </a:solidFill>
                <a:latin typeface="Arial"/>
                <a:cs typeface="Arial"/>
              </a:rPr>
              <a:t>Tech</a:t>
            </a:r>
            <a:endParaRPr sz="2250">
              <a:latin typeface="Arial"/>
              <a:cs typeface="Arial"/>
            </a:endParaRPr>
          </a:p>
          <a:p>
            <a:pPr marL="69056">
              <a:spcBef>
                <a:spcPts val="544"/>
              </a:spcBef>
            </a:pPr>
            <a:r>
              <a:rPr sz="2250" cap="small" spc="-229" dirty="0">
                <a:solidFill>
                  <a:srgbClr val="17375E"/>
                </a:solidFill>
                <a:latin typeface="Arial"/>
                <a:cs typeface="Arial"/>
              </a:rPr>
              <a:t>Not</a:t>
            </a:r>
            <a:r>
              <a:rPr sz="2250" cap="small" spc="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250" cap="small" spc="-307" dirty="0">
                <a:solidFill>
                  <a:srgbClr val="17375E"/>
                </a:solidFill>
                <a:latin typeface="Arial"/>
                <a:cs typeface="Arial"/>
              </a:rPr>
              <a:t>Tech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662" y="3149060"/>
            <a:ext cx="2439828" cy="167161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60" dirty="0">
                <a:latin typeface="Arial"/>
                <a:cs typeface="Arial"/>
              </a:rPr>
              <a:t>Electronic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alerts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90" dirty="0">
                <a:latin typeface="Arial"/>
                <a:cs typeface="Arial"/>
              </a:rPr>
              <a:t>have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been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used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6" dirty="0">
                <a:latin typeface="Arial"/>
                <a:cs typeface="Arial"/>
              </a:rPr>
              <a:t>assist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authorities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in </a:t>
            </a:r>
            <a:r>
              <a:rPr sz="1350" spc="-53" dirty="0">
                <a:latin typeface="Arial"/>
                <a:cs typeface="Arial"/>
              </a:rPr>
              <a:t>moments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98" dirty="0">
                <a:latin typeface="Arial"/>
                <a:cs typeface="Arial"/>
              </a:rPr>
              <a:t>chaos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and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potential </a:t>
            </a:r>
            <a:r>
              <a:rPr sz="1350" spc="-60" dirty="0">
                <a:latin typeface="Arial"/>
                <a:cs typeface="Arial"/>
              </a:rPr>
              <a:t>danger: </a:t>
            </a:r>
            <a:r>
              <a:rPr sz="1350" spc="-19" dirty="0">
                <a:latin typeface="Arial"/>
                <a:cs typeface="Arial"/>
              </a:rPr>
              <a:t>after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Boston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bombing </a:t>
            </a:r>
            <a:r>
              <a:rPr sz="1350" spc="-15" dirty="0">
                <a:latin typeface="Arial"/>
                <a:cs typeface="Arial"/>
              </a:rPr>
              <a:t>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2013,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when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Boston</a:t>
            </a:r>
            <a:r>
              <a:rPr sz="1350" spc="-71" dirty="0">
                <a:latin typeface="Arial"/>
                <a:cs typeface="Arial"/>
              </a:rPr>
              <a:t> suspects </a:t>
            </a:r>
            <a:r>
              <a:rPr sz="1350" spc="-49" dirty="0">
                <a:latin typeface="Arial"/>
                <a:cs typeface="Arial"/>
              </a:rPr>
              <a:t>were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still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at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large,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last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month in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31" dirty="0">
                <a:latin typeface="Arial"/>
                <a:cs typeface="Arial"/>
              </a:rPr>
              <a:t>Los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Angeles,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during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an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active </a:t>
            </a:r>
            <a:r>
              <a:rPr sz="1350" spc="-45" dirty="0">
                <a:latin typeface="Arial"/>
                <a:cs typeface="Arial"/>
              </a:rPr>
              <a:t>shooter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94" dirty="0">
                <a:latin typeface="Arial"/>
                <a:cs typeface="Arial"/>
              </a:rPr>
              <a:t>scare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at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the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airport.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884" y="1255828"/>
            <a:ext cx="6414135" cy="17139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lang="en-US" sz="1600" spc="-83" dirty="0"/>
              <a:t>Classification:</a:t>
            </a:r>
            <a:r>
              <a:rPr lang="en-US" sz="1600" spc="-90" dirty="0"/>
              <a:t> </a:t>
            </a:r>
            <a:r>
              <a:rPr lang="en-US" sz="1600" spc="-60" dirty="0"/>
              <a:t>provide</a:t>
            </a:r>
            <a:r>
              <a:rPr lang="en-US" sz="1600" spc="-64" dirty="0"/>
              <a:t> </a:t>
            </a:r>
            <a:r>
              <a:rPr lang="en-US" sz="1600" i="1" spc="-90" dirty="0">
                <a:latin typeface="Arial"/>
                <a:cs typeface="Arial"/>
              </a:rPr>
              <a:t>labels</a:t>
            </a:r>
            <a:r>
              <a:rPr lang="en-US" sz="1600" i="1" spc="-68" dirty="0">
                <a:latin typeface="Arial"/>
                <a:cs typeface="Arial"/>
              </a:rPr>
              <a:t> </a:t>
            </a:r>
            <a:r>
              <a:rPr lang="en-US" sz="1600" dirty="0"/>
              <a:t>to</a:t>
            </a:r>
            <a:r>
              <a:rPr lang="en-US" sz="1600" spc="-75" dirty="0"/>
              <a:t> </a:t>
            </a:r>
            <a:r>
              <a:rPr lang="en-US" sz="1600" spc="-105" dirty="0"/>
              <a:t>an</a:t>
            </a:r>
            <a:r>
              <a:rPr lang="en-US" sz="1600" spc="-68" dirty="0"/>
              <a:t> </a:t>
            </a:r>
            <a:r>
              <a:rPr lang="en-US" sz="1600" spc="-15" dirty="0"/>
              <a:t>input</a:t>
            </a:r>
            <a:r>
              <a:rPr lang="en-US" sz="1600" spc="-71" dirty="0"/>
              <a:t> </a:t>
            </a:r>
            <a:r>
              <a:rPr lang="en-US" sz="1600" spc="-15" dirty="0"/>
              <a:t>item</a:t>
            </a:r>
            <a:br>
              <a:rPr lang="en-US" sz="1600" spc="-127" dirty="0">
                <a:latin typeface="Arial"/>
                <a:cs typeface="Arial"/>
              </a:rPr>
            </a:br>
            <a:r>
              <a:rPr sz="1600" spc="-127" dirty="0">
                <a:latin typeface="Arial"/>
                <a:cs typeface="Arial"/>
              </a:rPr>
              <a:t>Labels</a:t>
            </a:r>
            <a:r>
              <a:rPr sz="1600" spc="-49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are</a:t>
            </a:r>
            <a:r>
              <a:rPr sz="1600" spc="-49" dirty="0">
                <a:latin typeface="Arial"/>
                <a:cs typeface="Arial"/>
              </a:rPr>
              <a:t> </a:t>
            </a:r>
            <a:r>
              <a:rPr sz="1600" spc="-53" dirty="0">
                <a:latin typeface="Arial"/>
                <a:cs typeface="Arial"/>
              </a:rPr>
              <a:t>application/task</a:t>
            </a:r>
            <a:r>
              <a:rPr sz="1600" spc="-79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dependent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sz="1600" dirty="0">
              <a:latin typeface="Arial"/>
              <a:cs typeface="Arial"/>
            </a:endParaRPr>
          </a:p>
          <a:p>
            <a:pPr marL="47625" marR="41910" algn="ctr"/>
            <a:r>
              <a:rPr sz="1600" spc="-75" dirty="0">
                <a:latin typeface="Arial"/>
                <a:cs typeface="Arial"/>
              </a:rPr>
              <a:t>Machine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64" dirty="0">
                <a:latin typeface="Arial"/>
                <a:cs typeface="Arial"/>
              </a:rPr>
              <a:t>learning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68" dirty="0">
                <a:latin typeface="Arial"/>
                <a:cs typeface="Arial"/>
              </a:rPr>
              <a:t>classification:</a:t>
            </a:r>
            <a:r>
              <a:rPr sz="1600" spc="-101" dirty="0">
                <a:latin typeface="Arial"/>
                <a:cs typeface="Arial"/>
              </a:rPr>
              <a:t> </a:t>
            </a:r>
            <a:r>
              <a:rPr sz="1600" spc="-113" dirty="0">
                <a:latin typeface="Arial"/>
                <a:cs typeface="Arial"/>
              </a:rPr>
              <a:t>Learn</a:t>
            </a:r>
            <a:r>
              <a:rPr sz="1600" spc="-79" dirty="0">
                <a:latin typeface="Arial"/>
                <a:cs typeface="Arial"/>
              </a:rPr>
              <a:t> </a:t>
            </a:r>
            <a:r>
              <a:rPr sz="1600" spc="-146" dirty="0">
                <a:latin typeface="Arial"/>
                <a:cs typeface="Arial"/>
              </a:rPr>
              <a:t>a</a:t>
            </a:r>
            <a:r>
              <a:rPr sz="1600" spc="-83" dirty="0">
                <a:latin typeface="Arial"/>
                <a:cs typeface="Arial"/>
              </a:rPr>
              <a:t> </a:t>
            </a:r>
            <a:r>
              <a:rPr sz="1600" spc="-34" dirty="0">
                <a:latin typeface="Arial"/>
                <a:cs typeface="Arial"/>
              </a:rPr>
              <a:t>function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b="1" baseline="-20833" dirty="0">
                <a:latin typeface="Arial"/>
                <a:cs typeface="Arial"/>
              </a:rPr>
              <a:t>α</a:t>
            </a:r>
            <a:r>
              <a:rPr sz="1600" b="1" spc="349" baseline="-2083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1" dirty="0">
                <a:latin typeface="Arial"/>
                <a:cs typeface="Arial"/>
              </a:rPr>
              <a:t> </a:t>
            </a:r>
            <a:r>
              <a:rPr sz="1600" spc="-64" dirty="0">
                <a:latin typeface="Arial"/>
                <a:cs typeface="Arial"/>
              </a:rPr>
              <a:t>provide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these </a:t>
            </a:r>
            <a:r>
              <a:rPr sz="1600" spc="-83" dirty="0">
                <a:latin typeface="Arial"/>
                <a:cs typeface="Arial"/>
              </a:rPr>
              <a:t>labels</a:t>
            </a:r>
            <a:r>
              <a:rPr sz="1600" spc="-86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automatically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25" dirty="0">
              <a:latin typeface="Arial"/>
              <a:cs typeface="Arial"/>
            </a:endParaRPr>
          </a:p>
          <a:p>
            <a:pPr marL="1334453">
              <a:spcBef>
                <a:spcPts val="4"/>
              </a:spcBef>
              <a:tabLst>
                <a:tab pos="3981450" algn="l"/>
              </a:tabLst>
            </a:pPr>
            <a:r>
              <a:rPr sz="1350" b="1" spc="-8" dirty="0">
                <a:latin typeface="Arial"/>
                <a:cs typeface="Arial"/>
              </a:rPr>
              <a:t>Input:</a:t>
            </a:r>
            <a:r>
              <a:rPr sz="1350" b="1" dirty="0">
                <a:latin typeface="Arial"/>
                <a:cs typeface="Arial"/>
              </a:rPr>
              <a:t>	</a:t>
            </a:r>
            <a:r>
              <a:rPr sz="1350" b="1" spc="-131" dirty="0">
                <a:latin typeface="Arial"/>
                <a:cs typeface="Arial"/>
              </a:rPr>
              <a:t>Possible</a:t>
            </a:r>
            <a:r>
              <a:rPr sz="1350" b="1" spc="-71" dirty="0">
                <a:latin typeface="Arial"/>
                <a:cs typeface="Arial"/>
              </a:rPr>
              <a:t> </a:t>
            </a:r>
            <a:r>
              <a:rPr sz="1350" b="1" spc="-68" dirty="0">
                <a:latin typeface="Arial"/>
                <a:cs typeface="Arial"/>
              </a:rPr>
              <a:t>output</a:t>
            </a:r>
            <a:r>
              <a:rPr sz="1350" b="1" spc="-60" dirty="0">
                <a:latin typeface="Arial"/>
                <a:cs typeface="Arial"/>
              </a:rPr>
              <a:t> </a:t>
            </a:r>
            <a:r>
              <a:rPr sz="1350" b="1" spc="-8" dirty="0">
                <a:latin typeface="Arial"/>
                <a:cs typeface="Arial"/>
              </a:rPr>
              <a:t>labels: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995" y="596628"/>
            <a:ext cx="6176010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2811303" marR="3810" indent="-2802255">
              <a:spcBef>
                <a:spcPts val="71"/>
              </a:spcBef>
            </a:pPr>
            <a:r>
              <a:rPr sz="3000" spc="-191" dirty="0"/>
              <a:t>Example:</a:t>
            </a:r>
            <a:r>
              <a:rPr sz="3000" spc="-143" dirty="0"/>
              <a:t> </a:t>
            </a:r>
            <a:r>
              <a:rPr sz="3000" spc="-217" dirty="0"/>
              <a:t>Sequence</a:t>
            </a:r>
            <a:r>
              <a:rPr sz="3000" spc="-158" dirty="0"/>
              <a:t> </a:t>
            </a:r>
            <a:r>
              <a:rPr sz="3000" spc="-375" dirty="0"/>
              <a:t>Tag</a:t>
            </a:r>
            <a:r>
              <a:rPr sz="3000" spc="-135" dirty="0"/>
              <a:t> </a:t>
            </a:r>
            <a:r>
              <a:rPr sz="3000" spc="-98" dirty="0"/>
              <a:t>Prediction</a:t>
            </a:r>
            <a:r>
              <a:rPr sz="3000" spc="-139" dirty="0"/>
              <a:t> </a:t>
            </a:r>
            <a:r>
              <a:rPr sz="3000" spc="-289" dirty="0"/>
              <a:t>as</a:t>
            </a:r>
            <a:r>
              <a:rPr sz="3000" spc="-143" dirty="0"/>
              <a:t> </a:t>
            </a:r>
            <a:r>
              <a:rPr sz="3000" spc="-49" dirty="0"/>
              <a:t>an </a:t>
            </a:r>
            <a:r>
              <a:rPr sz="3000" spc="-311" dirty="0"/>
              <a:t>IQP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618482" y="1551146"/>
            <a:ext cx="264985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90" dirty="0">
                <a:latin typeface="Arial"/>
                <a:cs typeface="Arial"/>
              </a:rPr>
              <a:t>1.</a:t>
            </a:r>
            <a:r>
              <a:rPr sz="2100" spc="-127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linear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constraints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on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i="1" spc="-270" dirty="0">
                <a:latin typeface="Arial"/>
                <a:cs typeface="Arial"/>
              </a:rPr>
              <a:t>z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076" y="1999203"/>
            <a:ext cx="113348" cy="24532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538" spc="-68" dirty="0">
                <a:latin typeface="STIXGeneral"/>
                <a:cs typeface="STIXGeneral"/>
              </a:rPr>
              <a:t>∗</a:t>
            </a:r>
            <a:endParaRPr sz="1538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482" y="1872329"/>
            <a:ext cx="307943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  <a:tabLst>
                <a:tab pos="1121569" algn="l"/>
              </a:tabLst>
            </a:pPr>
            <a:r>
              <a:rPr sz="2100" spc="-90" dirty="0">
                <a:latin typeface="Arial"/>
                <a:cs typeface="Arial"/>
              </a:rPr>
              <a:t>2.</a:t>
            </a:r>
            <a:r>
              <a:rPr sz="2100" spc="-143" dirty="0">
                <a:latin typeface="Arial"/>
                <a:cs typeface="Arial"/>
              </a:rPr>
              <a:t> </a:t>
            </a:r>
            <a:r>
              <a:rPr sz="2100" spc="-203" dirty="0">
                <a:latin typeface="Arial"/>
                <a:cs typeface="Arial"/>
              </a:rPr>
              <a:t>Each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𝑧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-113" dirty="0">
                <a:latin typeface="Arial"/>
                <a:cs typeface="Arial"/>
              </a:rPr>
              <a:t>is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24" dirty="0">
                <a:latin typeface="Arial"/>
                <a:cs typeface="Arial"/>
              </a:rPr>
              <a:t>an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{0,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1}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0602" y="2488596"/>
            <a:ext cx="102584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for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94" dirty="0">
                <a:latin typeface="Arial"/>
                <a:cs typeface="Arial"/>
              </a:rPr>
              <a:t>each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time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i="1" spc="-38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7227" y="1752314"/>
            <a:ext cx="2488883" cy="49465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lnSpc>
                <a:spcPts val="2186"/>
              </a:lnSpc>
              <a:spcBef>
                <a:spcPts val="71"/>
              </a:spcBef>
            </a:pPr>
            <a:r>
              <a:rPr sz="2100" spc="41" dirty="0">
                <a:latin typeface="STIXGeneral"/>
                <a:cs typeface="STIXGeneral"/>
              </a:rPr>
              <a:t>max</a:t>
            </a:r>
            <a:r>
              <a:rPr sz="2100" spc="-153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𝑓(𝑤,</a:t>
            </a:r>
            <a:r>
              <a:rPr sz="2100" spc="-143" dirty="0">
                <a:latin typeface="STIXGeneral"/>
                <a:cs typeface="STIXGeneral"/>
              </a:rPr>
              <a:t> </a:t>
            </a:r>
            <a:r>
              <a:rPr sz="2100" spc="79" dirty="0">
                <a:latin typeface="STIXGeneral"/>
                <a:cs typeface="STIXGeneral"/>
              </a:rPr>
              <a:t>𝑧)</a:t>
            </a:r>
            <a:r>
              <a:rPr sz="2100" spc="-19" dirty="0">
                <a:latin typeface="STIXGeneral"/>
                <a:cs typeface="STIXGeneral"/>
              </a:rPr>
              <a:t> </a:t>
            </a:r>
            <a:r>
              <a:rPr sz="2100" spc="-83" dirty="0">
                <a:latin typeface="Arial"/>
                <a:cs typeface="Arial"/>
              </a:rPr>
              <a:t>subject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to</a:t>
            </a:r>
            <a:endParaRPr sz="2100">
              <a:latin typeface="Arial"/>
              <a:cs typeface="Arial"/>
            </a:endParaRPr>
          </a:p>
          <a:p>
            <a:pPr marL="195739">
              <a:lnSpc>
                <a:spcPts val="1511"/>
              </a:lnSpc>
            </a:pPr>
            <a:r>
              <a:rPr sz="1538" dirty="0">
                <a:latin typeface="STIXGeneral"/>
                <a:cs typeface="STIXGeneral"/>
              </a:rPr>
              <a:t>𝑧</a:t>
            </a:r>
            <a:endParaRPr sz="1538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50</a:t>
            </a:fld>
            <a:endParaRPr spc="-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81D8D7-6CCB-D49A-D00C-D7DE81DCF34F}"/>
                  </a:ext>
                </a:extLst>
              </p:cNvPr>
              <p:cNvSpPr txBox="1"/>
              <p:nvPr/>
            </p:nvSpPr>
            <p:spPr>
              <a:xfrm>
                <a:off x="5122694" y="2433006"/>
                <a:ext cx="1489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𝑖𝑘</m:t>
                        </m:r>
                      </m:e>
                    </m:nary>
                  </m:oMath>
                </a14:m>
                <a:r>
                  <a:rPr lang="en-US" dirty="0"/>
                  <a:t> = 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81D8D7-6CCB-D49A-D00C-D7DE81DCF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694" y="2433006"/>
                <a:ext cx="1489165" cy="369332"/>
              </a:xfrm>
              <a:prstGeom prst="rect">
                <a:avLst/>
              </a:prstGeom>
              <a:blipFill>
                <a:blip r:embed="rId2"/>
                <a:stretch>
                  <a:fillRect l="-21186" t="-110000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119" y="1649750"/>
            <a:ext cx="2281714" cy="1118576"/>
          </a:xfrm>
          <a:prstGeom prst="rect">
            <a:avLst/>
          </a:prstGeom>
        </p:spPr>
        <p:txBody>
          <a:bodyPr vert="horz" wrap="square" lIns="0" tIns="10478" rIns="0" bIns="0" rtlCol="0" anchor="ctr">
            <a:spAutoFit/>
          </a:bodyPr>
          <a:lstStyle/>
          <a:p>
            <a:pPr marL="9525">
              <a:spcBef>
                <a:spcPts val="83"/>
              </a:spcBef>
            </a:pPr>
            <a:r>
              <a:rPr sz="7200" spc="-398" dirty="0"/>
              <a:t>score(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980111" y="1650158"/>
            <a:ext cx="296704" cy="111857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7200" spc="-214" dirty="0">
                <a:latin typeface="Arial"/>
                <a:cs typeface="Arial"/>
              </a:rPr>
              <a:t>)</a:t>
            </a:r>
            <a:endParaRPr sz="7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44601" y="1058977"/>
            <a:ext cx="2940844" cy="2968943"/>
            <a:chOff x="3868801" y="1411970"/>
            <a:chExt cx="3921125" cy="3958590"/>
          </a:xfrm>
        </p:grpSpPr>
        <p:sp>
          <p:nvSpPr>
            <p:cNvPr id="5" name="object 5"/>
            <p:cNvSpPr/>
            <p:nvPr/>
          </p:nvSpPr>
          <p:spPr>
            <a:xfrm>
              <a:off x="3881501" y="1424670"/>
              <a:ext cx="3895725" cy="3933190"/>
            </a:xfrm>
            <a:custGeom>
              <a:avLst/>
              <a:gdLst/>
              <a:ahLst/>
              <a:cxnLst/>
              <a:rect l="l" t="t" r="r" b="b"/>
              <a:pathLst>
                <a:path w="3895725" h="3933190">
                  <a:moveTo>
                    <a:pt x="2478607" y="0"/>
                  </a:moveTo>
                  <a:lnTo>
                    <a:pt x="2432678" y="33247"/>
                  </a:lnTo>
                  <a:lnTo>
                    <a:pt x="2396820" y="102562"/>
                  </a:lnTo>
                  <a:lnTo>
                    <a:pt x="2378306" y="148951"/>
                  </a:lnTo>
                  <a:lnTo>
                    <a:pt x="2359363" y="200971"/>
                  </a:lnTo>
                  <a:lnTo>
                    <a:pt x="2339959" y="256980"/>
                  </a:lnTo>
                  <a:lnTo>
                    <a:pt x="2320064" y="315337"/>
                  </a:lnTo>
                  <a:lnTo>
                    <a:pt x="2299648" y="374400"/>
                  </a:lnTo>
                  <a:lnTo>
                    <a:pt x="2278679" y="432527"/>
                  </a:lnTo>
                  <a:lnTo>
                    <a:pt x="2257128" y="488075"/>
                  </a:lnTo>
                  <a:lnTo>
                    <a:pt x="2234964" y="539404"/>
                  </a:lnTo>
                  <a:lnTo>
                    <a:pt x="2212157" y="584872"/>
                  </a:lnTo>
                  <a:lnTo>
                    <a:pt x="2188675" y="622836"/>
                  </a:lnTo>
                  <a:lnTo>
                    <a:pt x="2139569" y="669685"/>
                  </a:lnTo>
                  <a:lnTo>
                    <a:pt x="2111154" y="677903"/>
                  </a:lnTo>
                  <a:lnTo>
                    <a:pt x="2083929" y="675629"/>
                  </a:lnTo>
                  <a:lnTo>
                    <a:pt x="2030883" y="645453"/>
                  </a:lnTo>
                  <a:lnTo>
                    <a:pt x="1976100" y="590850"/>
                  </a:lnTo>
                  <a:lnTo>
                    <a:pt x="1946704" y="558043"/>
                  </a:lnTo>
                  <a:lnTo>
                    <a:pt x="1915249" y="523513"/>
                  </a:lnTo>
                  <a:lnTo>
                    <a:pt x="1881195" y="488723"/>
                  </a:lnTo>
                  <a:lnTo>
                    <a:pt x="1843999" y="455134"/>
                  </a:lnTo>
                  <a:lnTo>
                    <a:pt x="1803120" y="424207"/>
                  </a:lnTo>
                  <a:lnTo>
                    <a:pt x="1758018" y="397405"/>
                  </a:lnTo>
                  <a:lnTo>
                    <a:pt x="1708150" y="376188"/>
                  </a:lnTo>
                  <a:lnTo>
                    <a:pt x="1589272" y="335638"/>
                  </a:lnTo>
                  <a:lnTo>
                    <a:pt x="1543383" y="320369"/>
                  </a:lnTo>
                  <a:lnTo>
                    <a:pt x="1495085" y="304678"/>
                  </a:lnTo>
                  <a:lnTo>
                    <a:pt x="1444813" y="288835"/>
                  </a:lnTo>
                  <a:lnTo>
                    <a:pt x="1392999" y="273113"/>
                  </a:lnTo>
                  <a:lnTo>
                    <a:pt x="1340077" y="257784"/>
                  </a:lnTo>
                  <a:lnTo>
                    <a:pt x="1286482" y="243120"/>
                  </a:lnTo>
                  <a:lnTo>
                    <a:pt x="1232646" y="229392"/>
                  </a:lnTo>
                  <a:lnTo>
                    <a:pt x="1179003" y="216874"/>
                  </a:lnTo>
                  <a:lnTo>
                    <a:pt x="1125988" y="205836"/>
                  </a:lnTo>
                  <a:lnTo>
                    <a:pt x="1074033" y="196550"/>
                  </a:lnTo>
                  <a:lnTo>
                    <a:pt x="1023572" y="189290"/>
                  </a:lnTo>
                  <a:lnTo>
                    <a:pt x="975040" y="184325"/>
                  </a:lnTo>
                  <a:lnTo>
                    <a:pt x="928869" y="181929"/>
                  </a:lnTo>
                  <a:lnTo>
                    <a:pt x="885494" y="182374"/>
                  </a:lnTo>
                  <a:lnTo>
                    <a:pt x="845348" y="185930"/>
                  </a:lnTo>
                  <a:lnTo>
                    <a:pt x="776477" y="203468"/>
                  </a:lnTo>
                  <a:lnTo>
                    <a:pt x="715342" y="244257"/>
                  </a:lnTo>
                  <a:lnTo>
                    <a:pt x="671159" y="304801"/>
                  </a:lnTo>
                  <a:lnTo>
                    <a:pt x="654083" y="341111"/>
                  </a:lnTo>
                  <a:lnTo>
                    <a:pt x="639633" y="380714"/>
                  </a:lnTo>
                  <a:lnTo>
                    <a:pt x="627272" y="423063"/>
                  </a:lnTo>
                  <a:lnTo>
                    <a:pt x="616463" y="467610"/>
                  </a:lnTo>
                  <a:lnTo>
                    <a:pt x="606669" y="513806"/>
                  </a:lnTo>
                  <a:lnTo>
                    <a:pt x="587977" y="608952"/>
                  </a:lnTo>
                  <a:lnTo>
                    <a:pt x="578004" y="656806"/>
                  </a:lnTo>
                  <a:lnTo>
                    <a:pt x="566896" y="704115"/>
                  </a:lnTo>
                  <a:lnTo>
                    <a:pt x="554117" y="750333"/>
                  </a:lnTo>
                  <a:lnTo>
                    <a:pt x="539130" y="794910"/>
                  </a:lnTo>
                  <a:lnTo>
                    <a:pt x="521396" y="837298"/>
                  </a:lnTo>
                  <a:lnTo>
                    <a:pt x="500379" y="876949"/>
                  </a:lnTo>
                  <a:lnTo>
                    <a:pt x="475103" y="915248"/>
                  </a:lnTo>
                  <a:lnTo>
                    <a:pt x="445462" y="953910"/>
                  </a:lnTo>
                  <a:lnTo>
                    <a:pt x="412226" y="992819"/>
                  </a:lnTo>
                  <a:lnTo>
                    <a:pt x="376163" y="1031860"/>
                  </a:lnTo>
                  <a:lnTo>
                    <a:pt x="338042" y="1070916"/>
                  </a:lnTo>
                  <a:lnTo>
                    <a:pt x="298632" y="1109871"/>
                  </a:lnTo>
                  <a:lnTo>
                    <a:pt x="219023" y="1187013"/>
                  </a:lnTo>
                  <a:lnTo>
                    <a:pt x="180361" y="1224968"/>
                  </a:lnTo>
                  <a:lnTo>
                    <a:pt x="143486" y="1262358"/>
                  </a:lnTo>
                  <a:lnTo>
                    <a:pt x="109168" y="1299065"/>
                  </a:lnTo>
                  <a:lnTo>
                    <a:pt x="78174" y="1334975"/>
                  </a:lnTo>
                  <a:lnTo>
                    <a:pt x="51275" y="1369970"/>
                  </a:lnTo>
                  <a:lnTo>
                    <a:pt x="29239" y="1403936"/>
                  </a:lnTo>
                  <a:lnTo>
                    <a:pt x="2832" y="1468310"/>
                  </a:lnTo>
                  <a:lnTo>
                    <a:pt x="0" y="1498487"/>
                  </a:lnTo>
                  <a:lnTo>
                    <a:pt x="6349" y="1528768"/>
                  </a:lnTo>
                  <a:lnTo>
                    <a:pt x="46808" y="1583920"/>
                  </a:lnTo>
                  <a:lnTo>
                    <a:pt x="78313" y="1609222"/>
                  </a:lnTo>
                  <a:lnTo>
                    <a:pt x="115599" y="1633293"/>
                  </a:lnTo>
                  <a:lnTo>
                    <a:pt x="157365" y="1656349"/>
                  </a:lnTo>
                  <a:lnTo>
                    <a:pt x="202308" y="1678604"/>
                  </a:lnTo>
                  <a:lnTo>
                    <a:pt x="249126" y="1700275"/>
                  </a:lnTo>
                  <a:lnTo>
                    <a:pt x="343179" y="1742718"/>
                  </a:lnTo>
                  <a:lnTo>
                    <a:pt x="387809" y="1763921"/>
                  </a:lnTo>
                  <a:lnTo>
                    <a:pt x="429107" y="1785398"/>
                  </a:lnTo>
                  <a:lnTo>
                    <a:pt x="465769" y="1807364"/>
                  </a:lnTo>
                  <a:lnTo>
                    <a:pt x="496494" y="1830034"/>
                  </a:lnTo>
                  <a:lnTo>
                    <a:pt x="534924" y="1878344"/>
                  </a:lnTo>
                  <a:lnTo>
                    <a:pt x="543965" y="1914668"/>
                  </a:lnTo>
                  <a:lnTo>
                    <a:pt x="542417" y="1950173"/>
                  </a:lnTo>
                  <a:lnTo>
                    <a:pt x="514239" y="2020601"/>
                  </a:lnTo>
                  <a:lnTo>
                    <a:pt x="490953" y="2056457"/>
                  </a:lnTo>
                  <a:lnTo>
                    <a:pt x="463764" y="2093364"/>
                  </a:lnTo>
                  <a:lnTo>
                    <a:pt x="434344" y="2131790"/>
                  </a:lnTo>
                  <a:lnTo>
                    <a:pt x="404364" y="2172201"/>
                  </a:lnTo>
                  <a:lnTo>
                    <a:pt x="375497" y="2215064"/>
                  </a:lnTo>
                  <a:lnTo>
                    <a:pt x="349414" y="2260847"/>
                  </a:lnTo>
                  <a:lnTo>
                    <a:pt x="327787" y="2310017"/>
                  </a:lnTo>
                  <a:lnTo>
                    <a:pt x="312928" y="2348129"/>
                  </a:lnTo>
                  <a:lnTo>
                    <a:pt x="294727" y="2391637"/>
                  </a:lnTo>
                  <a:lnTo>
                    <a:pt x="273955" y="2439530"/>
                  </a:lnTo>
                  <a:lnTo>
                    <a:pt x="227780" y="2544423"/>
                  </a:lnTo>
                  <a:lnTo>
                    <a:pt x="203921" y="2599400"/>
                  </a:lnTo>
                  <a:lnTo>
                    <a:pt x="180574" y="2654714"/>
                  </a:lnTo>
                  <a:lnTo>
                    <a:pt x="158511" y="2709353"/>
                  </a:lnTo>
                  <a:lnTo>
                    <a:pt x="138504" y="2762306"/>
                  </a:lnTo>
                  <a:lnTo>
                    <a:pt x="121323" y="2812562"/>
                  </a:lnTo>
                  <a:lnTo>
                    <a:pt x="107740" y="2859107"/>
                  </a:lnTo>
                  <a:lnTo>
                    <a:pt x="98526" y="2900931"/>
                  </a:lnTo>
                  <a:lnTo>
                    <a:pt x="94451" y="2937021"/>
                  </a:lnTo>
                  <a:lnTo>
                    <a:pt x="96287" y="2966365"/>
                  </a:lnTo>
                  <a:lnTo>
                    <a:pt x="104805" y="2987952"/>
                  </a:lnTo>
                  <a:lnTo>
                    <a:pt x="120776" y="3000770"/>
                  </a:lnTo>
                  <a:lnTo>
                    <a:pt x="139204" y="3003170"/>
                  </a:lnTo>
                  <a:lnTo>
                    <a:pt x="163673" y="2998564"/>
                  </a:lnTo>
                  <a:lnTo>
                    <a:pt x="228298" y="2971309"/>
                  </a:lnTo>
                  <a:lnTo>
                    <a:pt x="267236" y="2950147"/>
                  </a:lnTo>
                  <a:lnTo>
                    <a:pt x="309779" y="2924955"/>
                  </a:lnTo>
                  <a:lnTo>
                    <a:pt x="355317" y="2896475"/>
                  </a:lnTo>
                  <a:lnTo>
                    <a:pt x="403242" y="2865452"/>
                  </a:lnTo>
                  <a:lnTo>
                    <a:pt x="555240" y="2764560"/>
                  </a:lnTo>
                  <a:lnTo>
                    <a:pt x="606617" y="2730800"/>
                  </a:lnTo>
                  <a:lnTo>
                    <a:pt x="657334" y="2698216"/>
                  </a:lnTo>
                  <a:lnTo>
                    <a:pt x="706783" y="2667551"/>
                  </a:lnTo>
                  <a:lnTo>
                    <a:pt x="754353" y="2639548"/>
                  </a:lnTo>
                  <a:lnTo>
                    <a:pt x="799436" y="2614952"/>
                  </a:lnTo>
                  <a:lnTo>
                    <a:pt x="841422" y="2594506"/>
                  </a:lnTo>
                  <a:lnTo>
                    <a:pt x="879702" y="2578953"/>
                  </a:lnTo>
                  <a:lnTo>
                    <a:pt x="942708" y="2565506"/>
                  </a:lnTo>
                  <a:lnTo>
                    <a:pt x="966215" y="2569097"/>
                  </a:lnTo>
                  <a:lnTo>
                    <a:pt x="1001452" y="2603339"/>
                  </a:lnTo>
                  <a:lnTo>
                    <a:pt x="1015106" y="2666723"/>
                  </a:lnTo>
                  <a:lnTo>
                    <a:pt x="1015615" y="2707056"/>
                  </a:lnTo>
                  <a:lnTo>
                    <a:pt x="1012857" y="2751930"/>
                  </a:lnTo>
                  <a:lnTo>
                    <a:pt x="1007545" y="2800430"/>
                  </a:lnTo>
                  <a:lnTo>
                    <a:pt x="1000386" y="2851641"/>
                  </a:lnTo>
                  <a:lnTo>
                    <a:pt x="992092" y="2904647"/>
                  </a:lnTo>
                  <a:lnTo>
                    <a:pt x="983372" y="2958535"/>
                  </a:lnTo>
                  <a:lnTo>
                    <a:pt x="974936" y="3012387"/>
                  </a:lnTo>
                  <a:lnTo>
                    <a:pt x="967495" y="3065291"/>
                  </a:lnTo>
                  <a:lnTo>
                    <a:pt x="961758" y="3116331"/>
                  </a:lnTo>
                  <a:lnTo>
                    <a:pt x="958435" y="3164591"/>
                  </a:lnTo>
                  <a:lnTo>
                    <a:pt x="958237" y="3209157"/>
                  </a:lnTo>
                  <a:lnTo>
                    <a:pt x="961873" y="3249114"/>
                  </a:lnTo>
                  <a:lnTo>
                    <a:pt x="983488" y="3311539"/>
                  </a:lnTo>
                  <a:lnTo>
                    <a:pt x="1036919" y="3359941"/>
                  </a:lnTo>
                  <a:lnTo>
                    <a:pt x="1109470" y="3384950"/>
                  </a:lnTo>
                  <a:lnTo>
                    <a:pt x="1151075" y="3391275"/>
                  </a:lnTo>
                  <a:lnTo>
                    <a:pt x="1195252" y="3394865"/>
                  </a:lnTo>
                  <a:lnTo>
                    <a:pt x="1241266" y="3396756"/>
                  </a:lnTo>
                  <a:lnTo>
                    <a:pt x="1288379" y="3397987"/>
                  </a:lnTo>
                  <a:lnTo>
                    <a:pt x="1335857" y="3399594"/>
                  </a:lnTo>
                  <a:lnTo>
                    <a:pt x="1382964" y="3402615"/>
                  </a:lnTo>
                  <a:lnTo>
                    <a:pt x="1428962" y="3408087"/>
                  </a:lnTo>
                  <a:lnTo>
                    <a:pt x="1473118" y="3417049"/>
                  </a:lnTo>
                  <a:lnTo>
                    <a:pt x="1514694" y="3430537"/>
                  </a:lnTo>
                  <a:lnTo>
                    <a:pt x="1552956" y="3449588"/>
                  </a:lnTo>
                  <a:lnTo>
                    <a:pt x="1611979" y="3500003"/>
                  </a:lnTo>
                  <a:lnTo>
                    <a:pt x="1638627" y="3532450"/>
                  </a:lnTo>
                  <a:lnTo>
                    <a:pt x="1663888" y="3568460"/>
                  </a:lnTo>
                  <a:lnTo>
                    <a:pt x="1688154" y="3607084"/>
                  </a:lnTo>
                  <a:lnTo>
                    <a:pt x="1711817" y="3647372"/>
                  </a:lnTo>
                  <a:lnTo>
                    <a:pt x="1735269" y="3688376"/>
                  </a:lnTo>
                  <a:lnTo>
                    <a:pt x="1758902" y="3729147"/>
                  </a:lnTo>
                  <a:lnTo>
                    <a:pt x="1783108" y="3768737"/>
                  </a:lnTo>
                  <a:lnTo>
                    <a:pt x="1808279" y="3806196"/>
                  </a:lnTo>
                  <a:lnTo>
                    <a:pt x="1834807" y="3840575"/>
                  </a:lnTo>
                  <a:lnTo>
                    <a:pt x="1863084" y="3870927"/>
                  </a:lnTo>
                  <a:lnTo>
                    <a:pt x="1893501" y="3896302"/>
                  </a:lnTo>
                  <a:lnTo>
                    <a:pt x="1926452" y="3915751"/>
                  </a:lnTo>
                  <a:lnTo>
                    <a:pt x="2001520" y="3933077"/>
                  </a:lnTo>
                  <a:lnTo>
                    <a:pt x="2036584" y="3931406"/>
                  </a:lnTo>
                  <a:lnTo>
                    <a:pt x="2075838" y="3925709"/>
                  </a:lnTo>
                  <a:lnTo>
                    <a:pt x="2118724" y="3916277"/>
                  </a:lnTo>
                  <a:lnTo>
                    <a:pt x="2164686" y="3903403"/>
                  </a:lnTo>
                  <a:lnTo>
                    <a:pt x="2213167" y="3887377"/>
                  </a:lnTo>
                  <a:lnTo>
                    <a:pt x="2263611" y="3868491"/>
                  </a:lnTo>
                  <a:lnTo>
                    <a:pt x="2315460" y="3847036"/>
                  </a:lnTo>
                  <a:lnTo>
                    <a:pt x="2368159" y="3823303"/>
                  </a:lnTo>
                  <a:lnTo>
                    <a:pt x="2421152" y="3797583"/>
                  </a:lnTo>
                  <a:lnTo>
                    <a:pt x="2473880" y="3770168"/>
                  </a:lnTo>
                  <a:lnTo>
                    <a:pt x="2525789" y="3741349"/>
                  </a:lnTo>
                  <a:lnTo>
                    <a:pt x="2576320" y="3711418"/>
                  </a:lnTo>
                  <a:lnTo>
                    <a:pt x="2624919" y="3680665"/>
                  </a:lnTo>
                  <a:lnTo>
                    <a:pt x="2671028" y="3649382"/>
                  </a:lnTo>
                  <a:lnTo>
                    <a:pt x="2714091" y="3617860"/>
                  </a:lnTo>
                  <a:lnTo>
                    <a:pt x="2753551" y="3586390"/>
                  </a:lnTo>
                  <a:lnTo>
                    <a:pt x="2788851" y="3555264"/>
                  </a:lnTo>
                  <a:lnTo>
                    <a:pt x="2819435" y="3524773"/>
                  </a:lnTo>
                  <a:lnTo>
                    <a:pt x="2844747" y="3495208"/>
                  </a:lnTo>
                  <a:lnTo>
                    <a:pt x="2877634" y="3434846"/>
                  </a:lnTo>
                  <a:lnTo>
                    <a:pt x="2882143" y="3400433"/>
                  </a:lnTo>
                  <a:lnTo>
                    <a:pt x="2878874" y="3363996"/>
                  </a:lnTo>
                  <a:lnTo>
                    <a:pt x="2868946" y="3325908"/>
                  </a:lnTo>
                  <a:lnTo>
                    <a:pt x="2853479" y="3286540"/>
                  </a:lnTo>
                  <a:lnTo>
                    <a:pt x="2833591" y="3246266"/>
                  </a:lnTo>
                  <a:lnTo>
                    <a:pt x="2810399" y="3205459"/>
                  </a:lnTo>
                  <a:lnTo>
                    <a:pt x="2785024" y="3164492"/>
                  </a:lnTo>
                  <a:lnTo>
                    <a:pt x="2758582" y="3123738"/>
                  </a:lnTo>
                  <a:lnTo>
                    <a:pt x="2732194" y="3083570"/>
                  </a:lnTo>
                  <a:lnTo>
                    <a:pt x="2706977" y="3044359"/>
                  </a:lnTo>
                  <a:lnTo>
                    <a:pt x="2684050" y="3006481"/>
                  </a:lnTo>
                  <a:lnTo>
                    <a:pt x="2664532" y="2970306"/>
                  </a:lnTo>
                  <a:lnTo>
                    <a:pt x="2640196" y="2904562"/>
                  </a:lnTo>
                  <a:lnTo>
                    <a:pt x="2637615" y="2875738"/>
                  </a:lnTo>
                  <a:lnTo>
                    <a:pt x="2642917" y="2850110"/>
                  </a:lnTo>
                  <a:lnTo>
                    <a:pt x="2679113" y="2811017"/>
                  </a:lnTo>
                  <a:lnTo>
                    <a:pt x="2743052" y="2788002"/>
                  </a:lnTo>
                  <a:lnTo>
                    <a:pt x="2783635" y="2781158"/>
                  </a:lnTo>
                  <a:lnTo>
                    <a:pt x="2828985" y="2776850"/>
                  </a:lnTo>
                  <a:lnTo>
                    <a:pt x="2878368" y="2774647"/>
                  </a:lnTo>
                  <a:lnTo>
                    <a:pt x="2931054" y="2774118"/>
                  </a:lnTo>
                  <a:lnTo>
                    <a:pt x="2986311" y="2774834"/>
                  </a:lnTo>
                  <a:lnTo>
                    <a:pt x="3043407" y="2776363"/>
                  </a:lnTo>
                  <a:lnTo>
                    <a:pt x="3160186" y="2780140"/>
                  </a:lnTo>
                  <a:lnTo>
                    <a:pt x="3218407" y="2781527"/>
                  </a:lnTo>
                  <a:lnTo>
                    <a:pt x="3275538" y="2782005"/>
                  </a:lnTo>
                  <a:lnTo>
                    <a:pt x="3330849" y="2781144"/>
                  </a:lnTo>
                  <a:lnTo>
                    <a:pt x="3383607" y="2778514"/>
                  </a:lnTo>
                  <a:lnTo>
                    <a:pt x="3433081" y="2773684"/>
                  </a:lnTo>
                  <a:lnTo>
                    <a:pt x="3478538" y="2766224"/>
                  </a:lnTo>
                  <a:lnTo>
                    <a:pt x="3519247" y="2755703"/>
                  </a:lnTo>
                  <a:lnTo>
                    <a:pt x="3597903" y="2717414"/>
                  </a:lnTo>
                  <a:lnTo>
                    <a:pt x="3640366" y="2688235"/>
                  </a:lnTo>
                  <a:lnTo>
                    <a:pt x="3681337" y="2654892"/>
                  </a:lnTo>
                  <a:lnTo>
                    <a:pt x="3720286" y="2618118"/>
                  </a:lnTo>
                  <a:lnTo>
                    <a:pt x="3756684" y="2578651"/>
                  </a:lnTo>
                  <a:lnTo>
                    <a:pt x="3790003" y="2537227"/>
                  </a:lnTo>
                  <a:lnTo>
                    <a:pt x="3819715" y="2494580"/>
                  </a:lnTo>
                  <a:lnTo>
                    <a:pt x="3845290" y="2451448"/>
                  </a:lnTo>
                  <a:lnTo>
                    <a:pt x="3866200" y="2408565"/>
                  </a:lnTo>
                  <a:lnTo>
                    <a:pt x="3881915" y="2366668"/>
                  </a:lnTo>
                  <a:lnTo>
                    <a:pt x="3891908" y="2326493"/>
                  </a:lnTo>
                  <a:lnTo>
                    <a:pt x="3895649" y="2288776"/>
                  </a:lnTo>
                  <a:lnTo>
                    <a:pt x="3892610" y="2254252"/>
                  </a:lnTo>
                  <a:lnTo>
                    <a:pt x="3866669" y="2202905"/>
                  </a:lnTo>
                  <a:lnTo>
                    <a:pt x="3811201" y="2168236"/>
                  </a:lnTo>
                  <a:lnTo>
                    <a:pt x="3773403" y="2153662"/>
                  </a:lnTo>
                  <a:lnTo>
                    <a:pt x="3730281" y="2140491"/>
                  </a:lnTo>
                  <a:lnTo>
                    <a:pt x="3682872" y="2128393"/>
                  </a:lnTo>
                  <a:lnTo>
                    <a:pt x="3632216" y="2117042"/>
                  </a:lnTo>
                  <a:lnTo>
                    <a:pt x="3579350" y="2106107"/>
                  </a:lnTo>
                  <a:lnTo>
                    <a:pt x="3471143" y="2084174"/>
                  </a:lnTo>
                  <a:lnTo>
                    <a:pt x="3417879" y="2072520"/>
                  </a:lnTo>
                  <a:lnTo>
                    <a:pt x="3366558" y="2059969"/>
                  </a:lnTo>
                  <a:lnTo>
                    <a:pt x="3318219" y="2046192"/>
                  </a:lnTo>
                  <a:lnTo>
                    <a:pt x="3273901" y="2030862"/>
                  </a:lnTo>
                  <a:lnTo>
                    <a:pt x="3234642" y="2013649"/>
                  </a:lnTo>
                  <a:lnTo>
                    <a:pt x="3201480" y="1994225"/>
                  </a:lnTo>
                  <a:lnTo>
                    <a:pt x="3157601" y="1947432"/>
                  </a:lnTo>
                  <a:lnTo>
                    <a:pt x="3141440" y="1880739"/>
                  </a:lnTo>
                  <a:lnTo>
                    <a:pt x="3142843" y="1842561"/>
                  </a:lnTo>
                  <a:lnTo>
                    <a:pt x="3149641" y="1801769"/>
                  </a:lnTo>
                  <a:lnTo>
                    <a:pt x="3161140" y="1758819"/>
                  </a:lnTo>
                  <a:lnTo>
                    <a:pt x="3176645" y="1714164"/>
                  </a:lnTo>
                  <a:lnTo>
                    <a:pt x="3195461" y="1668262"/>
                  </a:lnTo>
                  <a:lnTo>
                    <a:pt x="3216894" y="1621566"/>
                  </a:lnTo>
                  <a:lnTo>
                    <a:pt x="3240247" y="1574533"/>
                  </a:lnTo>
                  <a:lnTo>
                    <a:pt x="3264827" y="1527617"/>
                  </a:lnTo>
                  <a:lnTo>
                    <a:pt x="3289939" y="1481273"/>
                  </a:lnTo>
                  <a:lnTo>
                    <a:pt x="3338979" y="1392125"/>
                  </a:lnTo>
                  <a:lnTo>
                    <a:pt x="3361517" y="1350231"/>
                  </a:lnTo>
                  <a:lnTo>
                    <a:pt x="3381807" y="1310730"/>
                  </a:lnTo>
                  <a:lnTo>
                    <a:pt x="3399154" y="1274078"/>
                  </a:lnTo>
                  <a:lnTo>
                    <a:pt x="3420019" y="1234359"/>
                  </a:lnTo>
                  <a:lnTo>
                    <a:pt x="3445949" y="1195439"/>
                  </a:lnTo>
                  <a:lnTo>
                    <a:pt x="3475586" y="1157411"/>
                  </a:lnTo>
                  <a:lnTo>
                    <a:pt x="3507573" y="1120371"/>
                  </a:lnTo>
                  <a:lnTo>
                    <a:pt x="3540551" y="1084414"/>
                  </a:lnTo>
                  <a:lnTo>
                    <a:pt x="3573164" y="1049634"/>
                  </a:lnTo>
                  <a:lnTo>
                    <a:pt x="3604053" y="1016126"/>
                  </a:lnTo>
                  <a:lnTo>
                    <a:pt x="3631861" y="983984"/>
                  </a:lnTo>
                  <a:lnTo>
                    <a:pt x="3655231" y="953303"/>
                  </a:lnTo>
                  <a:lnTo>
                    <a:pt x="3683224" y="896705"/>
                  </a:lnTo>
                  <a:lnTo>
                    <a:pt x="3685131" y="870976"/>
                  </a:lnTo>
                  <a:lnTo>
                    <a:pt x="3677169" y="847087"/>
                  </a:lnTo>
                  <a:lnTo>
                    <a:pt x="3636192" y="811553"/>
                  </a:lnTo>
                  <a:lnTo>
                    <a:pt x="3570491" y="790354"/>
                  </a:lnTo>
                  <a:lnTo>
                    <a:pt x="3528197" y="782283"/>
                  </a:lnTo>
                  <a:lnTo>
                    <a:pt x="3480685" y="775594"/>
                  </a:lnTo>
                  <a:lnTo>
                    <a:pt x="3428763" y="770060"/>
                  </a:lnTo>
                  <a:lnTo>
                    <a:pt x="3373242" y="765456"/>
                  </a:lnTo>
                  <a:lnTo>
                    <a:pt x="3314928" y="761554"/>
                  </a:lnTo>
                  <a:lnTo>
                    <a:pt x="3254632" y="758128"/>
                  </a:lnTo>
                  <a:lnTo>
                    <a:pt x="3131324" y="751794"/>
                  </a:lnTo>
                  <a:lnTo>
                    <a:pt x="3069930" y="748434"/>
                  </a:lnTo>
                  <a:lnTo>
                    <a:pt x="3009788" y="744641"/>
                  </a:lnTo>
                  <a:lnTo>
                    <a:pt x="2951706" y="740190"/>
                  </a:lnTo>
                  <a:lnTo>
                    <a:pt x="2896492" y="734854"/>
                  </a:lnTo>
                  <a:lnTo>
                    <a:pt x="2844957" y="728406"/>
                  </a:lnTo>
                  <a:lnTo>
                    <a:pt x="2797908" y="720619"/>
                  </a:lnTo>
                  <a:lnTo>
                    <a:pt x="2756154" y="711267"/>
                  </a:lnTo>
                  <a:lnTo>
                    <a:pt x="2691765" y="686957"/>
                  </a:lnTo>
                  <a:lnTo>
                    <a:pt x="2656798" y="660652"/>
                  </a:lnTo>
                  <a:lnTo>
                    <a:pt x="2634058" y="629793"/>
                  </a:lnTo>
                  <a:lnTo>
                    <a:pt x="2617587" y="557770"/>
                  </a:lnTo>
                  <a:lnTo>
                    <a:pt x="2620021" y="518283"/>
                  </a:lnTo>
                  <a:lnTo>
                    <a:pt x="2627010" y="477598"/>
                  </a:lnTo>
                  <a:lnTo>
                    <a:pt x="2636638" y="436553"/>
                  </a:lnTo>
                  <a:lnTo>
                    <a:pt x="2646985" y="395986"/>
                  </a:lnTo>
                  <a:lnTo>
                    <a:pt x="2656135" y="356738"/>
                  </a:lnTo>
                  <a:lnTo>
                    <a:pt x="2662169" y="319645"/>
                  </a:lnTo>
                  <a:lnTo>
                    <a:pt x="2663170" y="285548"/>
                  </a:lnTo>
                  <a:lnTo>
                    <a:pt x="2657221" y="255284"/>
                  </a:lnTo>
                  <a:lnTo>
                    <a:pt x="2642357" y="215153"/>
                  </a:lnTo>
                  <a:lnTo>
                    <a:pt x="2624795" y="171547"/>
                  </a:lnTo>
                  <a:lnTo>
                    <a:pt x="2604817" y="127377"/>
                  </a:lnTo>
                  <a:lnTo>
                    <a:pt x="2582706" y="85555"/>
                  </a:lnTo>
                  <a:lnTo>
                    <a:pt x="2558747" y="48995"/>
                  </a:lnTo>
                  <a:lnTo>
                    <a:pt x="2533221" y="20607"/>
                  </a:lnTo>
                  <a:lnTo>
                    <a:pt x="2506414" y="3305"/>
                  </a:lnTo>
                  <a:lnTo>
                    <a:pt x="247860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881501" y="1424670"/>
              <a:ext cx="3895725" cy="3933190"/>
            </a:xfrm>
            <a:custGeom>
              <a:avLst/>
              <a:gdLst/>
              <a:ahLst/>
              <a:cxnLst/>
              <a:rect l="l" t="t" r="r" b="b"/>
              <a:pathLst>
                <a:path w="3895725" h="3933190">
                  <a:moveTo>
                    <a:pt x="1708150" y="376188"/>
                  </a:moveTo>
                  <a:lnTo>
                    <a:pt x="1672089" y="363820"/>
                  </a:lnTo>
                  <a:lnTo>
                    <a:pt x="1632318" y="350213"/>
                  </a:lnTo>
                  <a:lnTo>
                    <a:pt x="1589272" y="335638"/>
                  </a:lnTo>
                  <a:lnTo>
                    <a:pt x="1543383" y="320369"/>
                  </a:lnTo>
                  <a:lnTo>
                    <a:pt x="1495085" y="304678"/>
                  </a:lnTo>
                  <a:lnTo>
                    <a:pt x="1444813" y="288835"/>
                  </a:lnTo>
                  <a:lnTo>
                    <a:pt x="1392999" y="273113"/>
                  </a:lnTo>
                  <a:lnTo>
                    <a:pt x="1340077" y="257784"/>
                  </a:lnTo>
                  <a:lnTo>
                    <a:pt x="1286482" y="243120"/>
                  </a:lnTo>
                  <a:lnTo>
                    <a:pt x="1232646" y="229392"/>
                  </a:lnTo>
                  <a:lnTo>
                    <a:pt x="1179003" y="216874"/>
                  </a:lnTo>
                  <a:lnTo>
                    <a:pt x="1125988" y="205836"/>
                  </a:lnTo>
                  <a:lnTo>
                    <a:pt x="1074033" y="196550"/>
                  </a:lnTo>
                  <a:lnTo>
                    <a:pt x="1023572" y="189290"/>
                  </a:lnTo>
                  <a:lnTo>
                    <a:pt x="975040" y="184325"/>
                  </a:lnTo>
                  <a:lnTo>
                    <a:pt x="928869" y="181929"/>
                  </a:lnTo>
                  <a:lnTo>
                    <a:pt x="885494" y="182374"/>
                  </a:lnTo>
                  <a:lnTo>
                    <a:pt x="845348" y="185930"/>
                  </a:lnTo>
                  <a:lnTo>
                    <a:pt x="776477" y="203468"/>
                  </a:lnTo>
                  <a:lnTo>
                    <a:pt x="715342" y="244257"/>
                  </a:lnTo>
                  <a:lnTo>
                    <a:pt x="671159" y="304801"/>
                  </a:lnTo>
                  <a:lnTo>
                    <a:pt x="654083" y="341111"/>
                  </a:lnTo>
                  <a:lnTo>
                    <a:pt x="639633" y="380714"/>
                  </a:lnTo>
                  <a:lnTo>
                    <a:pt x="627272" y="423063"/>
                  </a:lnTo>
                  <a:lnTo>
                    <a:pt x="616463" y="467610"/>
                  </a:lnTo>
                  <a:lnTo>
                    <a:pt x="606669" y="513806"/>
                  </a:lnTo>
                  <a:lnTo>
                    <a:pt x="597353" y="561103"/>
                  </a:lnTo>
                  <a:lnTo>
                    <a:pt x="587977" y="608952"/>
                  </a:lnTo>
                  <a:lnTo>
                    <a:pt x="578004" y="656806"/>
                  </a:lnTo>
                  <a:lnTo>
                    <a:pt x="566896" y="704115"/>
                  </a:lnTo>
                  <a:lnTo>
                    <a:pt x="554117" y="750333"/>
                  </a:lnTo>
                  <a:lnTo>
                    <a:pt x="539130" y="794910"/>
                  </a:lnTo>
                  <a:lnTo>
                    <a:pt x="521396" y="837298"/>
                  </a:lnTo>
                  <a:lnTo>
                    <a:pt x="500379" y="876949"/>
                  </a:lnTo>
                  <a:lnTo>
                    <a:pt x="475103" y="915248"/>
                  </a:lnTo>
                  <a:lnTo>
                    <a:pt x="445462" y="953910"/>
                  </a:lnTo>
                  <a:lnTo>
                    <a:pt x="412226" y="992819"/>
                  </a:lnTo>
                  <a:lnTo>
                    <a:pt x="376163" y="1031860"/>
                  </a:lnTo>
                  <a:lnTo>
                    <a:pt x="338042" y="1070916"/>
                  </a:lnTo>
                  <a:lnTo>
                    <a:pt x="298632" y="1109871"/>
                  </a:lnTo>
                  <a:lnTo>
                    <a:pt x="258703" y="1148609"/>
                  </a:lnTo>
                  <a:lnTo>
                    <a:pt x="219023" y="1187013"/>
                  </a:lnTo>
                  <a:lnTo>
                    <a:pt x="180361" y="1224968"/>
                  </a:lnTo>
                  <a:lnTo>
                    <a:pt x="143486" y="1262358"/>
                  </a:lnTo>
                  <a:lnTo>
                    <a:pt x="109168" y="1299065"/>
                  </a:lnTo>
                  <a:lnTo>
                    <a:pt x="78174" y="1334975"/>
                  </a:lnTo>
                  <a:lnTo>
                    <a:pt x="51275" y="1369970"/>
                  </a:lnTo>
                  <a:lnTo>
                    <a:pt x="29239" y="1403936"/>
                  </a:lnTo>
                  <a:lnTo>
                    <a:pt x="2832" y="1468310"/>
                  </a:lnTo>
                  <a:lnTo>
                    <a:pt x="0" y="1498487"/>
                  </a:lnTo>
                  <a:lnTo>
                    <a:pt x="6349" y="1528768"/>
                  </a:lnTo>
                  <a:lnTo>
                    <a:pt x="46808" y="1583920"/>
                  </a:lnTo>
                  <a:lnTo>
                    <a:pt x="78313" y="1609222"/>
                  </a:lnTo>
                  <a:lnTo>
                    <a:pt x="115599" y="1633293"/>
                  </a:lnTo>
                  <a:lnTo>
                    <a:pt x="157365" y="1656349"/>
                  </a:lnTo>
                  <a:lnTo>
                    <a:pt x="202308" y="1678604"/>
                  </a:lnTo>
                  <a:lnTo>
                    <a:pt x="249126" y="1700275"/>
                  </a:lnTo>
                  <a:lnTo>
                    <a:pt x="296517" y="1721574"/>
                  </a:lnTo>
                  <a:lnTo>
                    <a:pt x="343179" y="1742718"/>
                  </a:lnTo>
                  <a:lnTo>
                    <a:pt x="387809" y="1763921"/>
                  </a:lnTo>
                  <a:lnTo>
                    <a:pt x="429107" y="1785398"/>
                  </a:lnTo>
                  <a:lnTo>
                    <a:pt x="465769" y="1807364"/>
                  </a:lnTo>
                  <a:lnTo>
                    <a:pt x="496494" y="1830034"/>
                  </a:lnTo>
                  <a:lnTo>
                    <a:pt x="534924" y="1878344"/>
                  </a:lnTo>
                  <a:lnTo>
                    <a:pt x="543965" y="1914668"/>
                  </a:lnTo>
                  <a:lnTo>
                    <a:pt x="542417" y="1950173"/>
                  </a:lnTo>
                  <a:lnTo>
                    <a:pt x="514239" y="2020601"/>
                  </a:lnTo>
                  <a:lnTo>
                    <a:pt x="490953" y="2056457"/>
                  </a:lnTo>
                  <a:lnTo>
                    <a:pt x="463764" y="2093364"/>
                  </a:lnTo>
                  <a:lnTo>
                    <a:pt x="434344" y="2131790"/>
                  </a:lnTo>
                  <a:lnTo>
                    <a:pt x="404364" y="2172201"/>
                  </a:lnTo>
                  <a:lnTo>
                    <a:pt x="375497" y="2215064"/>
                  </a:lnTo>
                  <a:lnTo>
                    <a:pt x="349414" y="2260847"/>
                  </a:lnTo>
                  <a:lnTo>
                    <a:pt x="327787" y="2310017"/>
                  </a:lnTo>
                  <a:lnTo>
                    <a:pt x="312928" y="2348129"/>
                  </a:lnTo>
                  <a:lnTo>
                    <a:pt x="294727" y="2391637"/>
                  </a:lnTo>
                  <a:lnTo>
                    <a:pt x="273955" y="2439530"/>
                  </a:lnTo>
                  <a:lnTo>
                    <a:pt x="251382" y="2490796"/>
                  </a:lnTo>
                  <a:lnTo>
                    <a:pt x="227780" y="2544423"/>
                  </a:lnTo>
                  <a:lnTo>
                    <a:pt x="203921" y="2599400"/>
                  </a:lnTo>
                  <a:lnTo>
                    <a:pt x="180574" y="2654714"/>
                  </a:lnTo>
                  <a:lnTo>
                    <a:pt x="158511" y="2709353"/>
                  </a:lnTo>
                  <a:lnTo>
                    <a:pt x="138504" y="2762306"/>
                  </a:lnTo>
                  <a:lnTo>
                    <a:pt x="121323" y="2812562"/>
                  </a:lnTo>
                  <a:lnTo>
                    <a:pt x="107740" y="2859107"/>
                  </a:lnTo>
                  <a:lnTo>
                    <a:pt x="98526" y="2900931"/>
                  </a:lnTo>
                  <a:lnTo>
                    <a:pt x="94451" y="2937021"/>
                  </a:lnTo>
                  <a:lnTo>
                    <a:pt x="96287" y="2966365"/>
                  </a:lnTo>
                  <a:lnTo>
                    <a:pt x="104805" y="2987952"/>
                  </a:lnTo>
                  <a:lnTo>
                    <a:pt x="120776" y="3000770"/>
                  </a:lnTo>
                  <a:lnTo>
                    <a:pt x="139204" y="3003170"/>
                  </a:lnTo>
                  <a:lnTo>
                    <a:pt x="163673" y="2998564"/>
                  </a:lnTo>
                  <a:lnTo>
                    <a:pt x="228298" y="2971309"/>
                  </a:lnTo>
                  <a:lnTo>
                    <a:pt x="267236" y="2950147"/>
                  </a:lnTo>
                  <a:lnTo>
                    <a:pt x="309779" y="2924955"/>
                  </a:lnTo>
                  <a:lnTo>
                    <a:pt x="355317" y="2896475"/>
                  </a:lnTo>
                  <a:lnTo>
                    <a:pt x="403242" y="2865452"/>
                  </a:lnTo>
                  <a:lnTo>
                    <a:pt x="452943" y="2832630"/>
                  </a:lnTo>
                  <a:lnTo>
                    <a:pt x="503812" y="2798751"/>
                  </a:lnTo>
                  <a:lnTo>
                    <a:pt x="555240" y="2764560"/>
                  </a:lnTo>
                  <a:lnTo>
                    <a:pt x="606617" y="2730800"/>
                  </a:lnTo>
                  <a:lnTo>
                    <a:pt x="657334" y="2698216"/>
                  </a:lnTo>
                  <a:lnTo>
                    <a:pt x="706783" y="2667551"/>
                  </a:lnTo>
                  <a:lnTo>
                    <a:pt x="754353" y="2639548"/>
                  </a:lnTo>
                  <a:lnTo>
                    <a:pt x="799436" y="2614952"/>
                  </a:lnTo>
                  <a:lnTo>
                    <a:pt x="841422" y="2594506"/>
                  </a:lnTo>
                  <a:lnTo>
                    <a:pt x="879702" y="2578953"/>
                  </a:lnTo>
                  <a:lnTo>
                    <a:pt x="942708" y="2565506"/>
                  </a:lnTo>
                  <a:lnTo>
                    <a:pt x="966215" y="2569097"/>
                  </a:lnTo>
                  <a:lnTo>
                    <a:pt x="1001452" y="2603339"/>
                  </a:lnTo>
                  <a:lnTo>
                    <a:pt x="1015106" y="2666723"/>
                  </a:lnTo>
                  <a:lnTo>
                    <a:pt x="1015615" y="2707056"/>
                  </a:lnTo>
                  <a:lnTo>
                    <a:pt x="1012857" y="2751930"/>
                  </a:lnTo>
                  <a:lnTo>
                    <a:pt x="1007545" y="2800430"/>
                  </a:lnTo>
                  <a:lnTo>
                    <a:pt x="1000386" y="2851641"/>
                  </a:lnTo>
                  <a:lnTo>
                    <a:pt x="992092" y="2904647"/>
                  </a:lnTo>
                  <a:lnTo>
                    <a:pt x="983372" y="2958535"/>
                  </a:lnTo>
                  <a:lnTo>
                    <a:pt x="974936" y="3012387"/>
                  </a:lnTo>
                  <a:lnTo>
                    <a:pt x="967495" y="3065291"/>
                  </a:lnTo>
                  <a:lnTo>
                    <a:pt x="961758" y="3116331"/>
                  </a:lnTo>
                  <a:lnTo>
                    <a:pt x="958435" y="3164591"/>
                  </a:lnTo>
                  <a:lnTo>
                    <a:pt x="958237" y="3209157"/>
                  </a:lnTo>
                  <a:lnTo>
                    <a:pt x="961873" y="3249114"/>
                  </a:lnTo>
                  <a:lnTo>
                    <a:pt x="983488" y="3311539"/>
                  </a:lnTo>
                  <a:lnTo>
                    <a:pt x="1036919" y="3359941"/>
                  </a:lnTo>
                  <a:lnTo>
                    <a:pt x="1109470" y="3384950"/>
                  </a:lnTo>
                  <a:lnTo>
                    <a:pt x="1151075" y="3391275"/>
                  </a:lnTo>
                  <a:lnTo>
                    <a:pt x="1195252" y="3394865"/>
                  </a:lnTo>
                  <a:lnTo>
                    <a:pt x="1241266" y="3396756"/>
                  </a:lnTo>
                  <a:lnTo>
                    <a:pt x="1288379" y="3397987"/>
                  </a:lnTo>
                  <a:lnTo>
                    <a:pt x="1335857" y="3399594"/>
                  </a:lnTo>
                  <a:lnTo>
                    <a:pt x="1382964" y="3402615"/>
                  </a:lnTo>
                  <a:lnTo>
                    <a:pt x="1428962" y="3408087"/>
                  </a:lnTo>
                  <a:lnTo>
                    <a:pt x="1473118" y="3417049"/>
                  </a:lnTo>
                  <a:lnTo>
                    <a:pt x="1514694" y="3430537"/>
                  </a:lnTo>
                  <a:lnTo>
                    <a:pt x="1552956" y="3449588"/>
                  </a:lnTo>
                  <a:lnTo>
                    <a:pt x="1611979" y="3500003"/>
                  </a:lnTo>
                  <a:lnTo>
                    <a:pt x="1638627" y="3532450"/>
                  </a:lnTo>
                  <a:lnTo>
                    <a:pt x="1663888" y="3568460"/>
                  </a:lnTo>
                  <a:lnTo>
                    <a:pt x="1688154" y="3607084"/>
                  </a:lnTo>
                  <a:lnTo>
                    <a:pt x="1711817" y="3647372"/>
                  </a:lnTo>
                  <a:lnTo>
                    <a:pt x="1735269" y="3688376"/>
                  </a:lnTo>
                  <a:lnTo>
                    <a:pt x="1758902" y="3729147"/>
                  </a:lnTo>
                  <a:lnTo>
                    <a:pt x="1783108" y="3768737"/>
                  </a:lnTo>
                  <a:lnTo>
                    <a:pt x="1808279" y="3806196"/>
                  </a:lnTo>
                  <a:lnTo>
                    <a:pt x="1834807" y="3840575"/>
                  </a:lnTo>
                  <a:lnTo>
                    <a:pt x="1863084" y="3870927"/>
                  </a:lnTo>
                  <a:lnTo>
                    <a:pt x="1893501" y="3896302"/>
                  </a:lnTo>
                  <a:lnTo>
                    <a:pt x="1926452" y="3915751"/>
                  </a:lnTo>
                  <a:lnTo>
                    <a:pt x="2001520" y="3933077"/>
                  </a:lnTo>
                  <a:lnTo>
                    <a:pt x="2036584" y="3931406"/>
                  </a:lnTo>
                  <a:lnTo>
                    <a:pt x="2075838" y="3925709"/>
                  </a:lnTo>
                  <a:lnTo>
                    <a:pt x="2118724" y="3916277"/>
                  </a:lnTo>
                  <a:lnTo>
                    <a:pt x="2164686" y="3903403"/>
                  </a:lnTo>
                  <a:lnTo>
                    <a:pt x="2213167" y="3887377"/>
                  </a:lnTo>
                  <a:lnTo>
                    <a:pt x="2263611" y="3868491"/>
                  </a:lnTo>
                  <a:lnTo>
                    <a:pt x="2315460" y="3847036"/>
                  </a:lnTo>
                  <a:lnTo>
                    <a:pt x="2368159" y="3823303"/>
                  </a:lnTo>
                  <a:lnTo>
                    <a:pt x="2421152" y="3797583"/>
                  </a:lnTo>
                  <a:lnTo>
                    <a:pt x="2473880" y="3770168"/>
                  </a:lnTo>
                  <a:lnTo>
                    <a:pt x="2525789" y="3741349"/>
                  </a:lnTo>
                  <a:lnTo>
                    <a:pt x="2576320" y="3711418"/>
                  </a:lnTo>
                  <a:lnTo>
                    <a:pt x="2624919" y="3680665"/>
                  </a:lnTo>
                  <a:lnTo>
                    <a:pt x="2671028" y="3649382"/>
                  </a:lnTo>
                  <a:lnTo>
                    <a:pt x="2714091" y="3617860"/>
                  </a:lnTo>
                  <a:lnTo>
                    <a:pt x="2753551" y="3586390"/>
                  </a:lnTo>
                  <a:lnTo>
                    <a:pt x="2788851" y="3555264"/>
                  </a:lnTo>
                  <a:lnTo>
                    <a:pt x="2819435" y="3524773"/>
                  </a:lnTo>
                  <a:lnTo>
                    <a:pt x="2844747" y="3495208"/>
                  </a:lnTo>
                  <a:lnTo>
                    <a:pt x="2877634" y="3434846"/>
                  </a:lnTo>
                  <a:lnTo>
                    <a:pt x="2882143" y="3400433"/>
                  </a:lnTo>
                  <a:lnTo>
                    <a:pt x="2878874" y="3363996"/>
                  </a:lnTo>
                  <a:lnTo>
                    <a:pt x="2868946" y="3325908"/>
                  </a:lnTo>
                  <a:lnTo>
                    <a:pt x="2853479" y="3286540"/>
                  </a:lnTo>
                  <a:lnTo>
                    <a:pt x="2833591" y="3246266"/>
                  </a:lnTo>
                  <a:lnTo>
                    <a:pt x="2810399" y="3205459"/>
                  </a:lnTo>
                  <a:lnTo>
                    <a:pt x="2785024" y="3164492"/>
                  </a:lnTo>
                  <a:lnTo>
                    <a:pt x="2758582" y="3123738"/>
                  </a:lnTo>
                  <a:lnTo>
                    <a:pt x="2732194" y="3083570"/>
                  </a:lnTo>
                  <a:lnTo>
                    <a:pt x="2706977" y="3044359"/>
                  </a:lnTo>
                  <a:lnTo>
                    <a:pt x="2684050" y="3006481"/>
                  </a:lnTo>
                  <a:lnTo>
                    <a:pt x="2664532" y="2970306"/>
                  </a:lnTo>
                  <a:lnTo>
                    <a:pt x="2640196" y="2904562"/>
                  </a:lnTo>
                  <a:lnTo>
                    <a:pt x="2637615" y="2875738"/>
                  </a:lnTo>
                  <a:lnTo>
                    <a:pt x="2642917" y="2850110"/>
                  </a:lnTo>
                  <a:lnTo>
                    <a:pt x="2679113" y="2811017"/>
                  </a:lnTo>
                  <a:lnTo>
                    <a:pt x="2743052" y="2788002"/>
                  </a:lnTo>
                  <a:lnTo>
                    <a:pt x="2783635" y="2781158"/>
                  </a:lnTo>
                  <a:lnTo>
                    <a:pt x="2828985" y="2776850"/>
                  </a:lnTo>
                  <a:lnTo>
                    <a:pt x="2878368" y="2774647"/>
                  </a:lnTo>
                  <a:lnTo>
                    <a:pt x="2931054" y="2774118"/>
                  </a:lnTo>
                  <a:lnTo>
                    <a:pt x="2986311" y="2774834"/>
                  </a:lnTo>
                  <a:lnTo>
                    <a:pt x="3043407" y="2776363"/>
                  </a:lnTo>
                  <a:lnTo>
                    <a:pt x="3101609" y="2778275"/>
                  </a:lnTo>
                  <a:lnTo>
                    <a:pt x="3160186" y="2780140"/>
                  </a:lnTo>
                  <a:lnTo>
                    <a:pt x="3218407" y="2781527"/>
                  </a:lnTo>
                  <a:lnTo>
                    <a:pt x="3275538" y="2782005"/>
                  </a:lnTo>
                  <a:lnTo>
                    <a:pt x="3330849" y="2781144"/>
                  </a:lnTo>
                  <a:lnTo>
                    <a:pt x="3383607" y="2778514"/>
                  </a:lnTo>
                  <a:lnTo>
                    <a:pt x="3433081" y="2773684"/>
                  </a:lnTo>
                  <a:lnTo>
                    <a:pt x="3478538" y="2766224"/>
                  </a:lnTo>
                  <a:lnTo>
                    <a:pt x="3519247" y="2755703"/>
                  </a:lnTo>
                  <a:lnTo>
                    <a:pt x="3597903" y="2717414"/>
                  </a:lnTo>
                  <a:lnTo>
                    <a:pt x="3640366" y="2688235"/>
                  </a:lnTo>
                  <a:lnTo>
                    <a:pt x="3681337" y="2654892"/>
                  </a:lnTo>
                  <a:lnTo>
                    <a:pt x="3720286" y="2618118"/>
                  </a:lnTo>
                  <a:lnTo>
                    <a:pt x="3756684" y="2578651"/>
                  </a:lnTo>
                  <a:lnTo>
                    <a:pt x="3790003" y="2537227"/>
                  </a:lnTo>
                  <a:lnTo>
                    <a:pt x="3819715" y="2494580"/>
                  </a:lnTo>
                  <a:lnTo>
                    <a:pt x="3845290" y="2451448"/>
                  </a:lnTo>
                  <a:lnTo>
                    <a:pt x="3866200" y="2408565"/>
                  </a:lnTo>
                  <a:lnTo>
                    <a:pt x="3881915" y="2366668"/>
                  </a:lnTo>
                  <a:lnTo>
                    <a:pt x="3891908" y="2326493"/>
                  </a:lnTo>
                  <a:lnTo>
                    <a:pt x="3895649" y="2288776"/>
                  </a:lnTo>
                  <a:lnTo>
                    <a:pt x="3892610" y="2254252"/>
                  </a:lnTo>
                  <a:lnTo>
                    <a:pt x="3866669" y="2202905"/>
                  </a:lnTo>
                  <a:lnTo>
                    <a:pt x="3811201" y="2168236"/>
                  </a:lnTo>
                  <a:lnTo>
                    <a:pt x="3773403" y="2153662"/>
                  </a:lnTo>
                  <a:lnTo>
                    <a:pt x="3730281" y="2140491"/>
                  </a:lnTo>
                  <a:lnTo>
                    <a:pt x="3682872" y="2128393"/>
                  </a:lnTo>
                  <a:lnTo>
                    <a:pt x="3632216" y="2117042"/>
                  </a:lnTo>
                  <a:lnTo>
                    <a:pt x="3579350" y="2106107"/>
                  </a:lnTo>
                  <a:lnTo>
                    <a:pt x="3525313" y="2095260"/>
                  </a:lnTo>
                  <a:lnTo>
                    <a:pt x="3471143" y="2084174"/>
                  </a:lnTo>
                  <a:lnTo>
                    <a:pt x="3417879" y="2072520"/>
                  </a:lnTo>
                  <a:lnTo>
                    <a:pt x="3366558" y="2059969"/>
                  </a:lnTo>
                  <a:lnTo>
                    <a:pt x="3318219" y="2046192"/>
                  </a:lnTo>
                  <a:lnTo>
                    <a:pt x="3273901" y="2030862"/>
                  </a:lnTo>
                  <a:lnTo>
                    <a:pt x="3234642" y="2013649"/>
                  </a:lnTo>
                  <a:lnTo>
                    <a:pt x="3201480" y="1994225"/>
                  </a:lnTo>
                  <a:lnTo>
                    <a:pt x="3157601" y="1947432"/>
                  </a:lnTo>
                  <a:lnTo>
                    <a:pt x="3141440" y="1880739"/>
                  </a:lnTo>
                  <a:lnTo>
                    <a:pt x="3142843" y="1842561"/>
                  </a:lnTo>
                  <a:lnTo>
                    <a:pt x="3149641" y="1801769"/>
                  </a:lnTo>
                  <a:lnTo>
                    <a:pt x="3161140" y="1758819"/>
                  </a:lnTo>
                  <a:lnTo>
                    <a:pt x="3176645" y="1714164"/>
                  </a:lnTo>
                  <a:lnTo>
                    <a:pt x="3195461" y="1668262"/>
                  </a:lnTo>
                  <a:lnTo>
                    <a:pt x="3216894" y="1621566"/>
                  </a:lnTo>
                  <a:lnTo>
                    <a:pt x="3240247" y="1574533"/>
                  </a:lnTo>
                  <a:lnTo>
                    <a:pt x="3264827" y="1527617"/>
                  </a:lnTo>
                  <a:lnTo>
                    <a:pt x="3289939" y="1481273"/>
                  </a:lnTo>
                  <a:lnTo>
                    <a:pt x="3314888" y="1435958"/>
                  </a:lnTo>
                  <a:lnTo>
                    <a:pt x="3338979" y="1392125"/>
                  </a:lnTo>
                  <a:lnTo>
                    <a:pt x="3361517" y="1350231"/>
                  </a:lnTo>
                  <a:lnTo>
                    <a:pt x="3381807" y="1310730"/>
                  </a:lnTo>
                  <a:lnTo>
                    <a:pt x="3399154" y="1274078"/>
                  </a:lnTo>
                  <a:lnTo>
                    <a:pt x="3420019" y="1234359"/>
                  </a:lnTo>
                  <a:lnTo>
                    <a:pt x="3445949" y="1195439"/>
                  </a:lnTo>
                  <a:lnTo>
                    <a:pt x="3475586" y="1157411"/>
                  </a:lnTo>
                  <a:lnTo>
                    <a:pt x="3507573" y="1120371"/>
                  </a:lnTo>
                  <a:lnTo>
                    <a:pt x="3540551" y="1084414"/>
                  </a:lnTo>
                  <a:lnTo>
                    <a:pt x="3573164" y="1049634"/>
                  </a:lnTo>
                  <a:lnTo>
                    <a:pt x="3604053" y="1016126"/>
                  </a:lnTo>
                  <a:lnTo>
                    <a:pt x="3631861" y="983984"/>
                  </a:lnTo>
                  <a:lnTo>
                    <a:pt x="3655231" y="953303"/>
                  </a:lnTo>
                  <a:lnTo>
                    <a:pt x="3683224" y="896705"/>
                  </a:lnTo>
                  <a:lnTo>
                    <a:pt x="3685131" y="870976"/>
                  </a:lnTo>
                  <a:lnTo>
                    <a:pt x="3677169" y="847087"/>
                  </a:lnTo>
                  <a:lnTo>
                    <a:pt x="3636192" y="811553"/>
                  </a:lnTo>
                  <a:lnTo>
                    <a:pt x="3570491" y="790354"/>
                  </a:lnTo>
                  <a:lnTo>
                    <a:pt x="3528197" y="782283"/>
                  </a:lnTo>
                  <a:lnTo>
                    <a:pt x="3480685" y="775594"/>
                  </a:lnTo>
                  <a:lnTo>
                    <a:pt x="3428763" y="770060"/>
                  </a:lnTo>
                  <a:lnTo>
                    <a:pt x="3373242" y="765456"/>
                  </a:lnTo>
                  <a:lnTo>
                    <a:pt x="3314928" y="761554"/>
                  </a:lnTo>
                  <a:lnTo>
                    <a:pt x="3254632" y="758128"/>
                  </a:lnTo>
                  <a:lnTo>
                    <a:pt x="3193161" y="754950"/>
                  </a:lnTo>
                  <a:lnTo>
                    <a:pt x="3131324" y="751794"/>
                  </a:lnTo>
                  <a:lnTo>
                    <a:pt x="3069930" y="748434"/>
                  </a:lnTo>
                  <a:lnTo>
                    <a:pt x="3009788" y="744641"/>
                  </a:lnTo>
                  <a:lnTo>
                    <a:pt x="2951706" y="740190"/>
                  </a:lnTo>
                  <a:lnTo>
                    <a:pt x="2896492" y="734854"/>
                  </a:lnTo>
                  <a:lnTo>
                    <a:pt x="2844957" y="728406"/>
                  </a:lnTo>
                  <a:lnTo>
                    <a:pt x="2797908" y="720619"/>
                  </a:lnTo>
                  <a:lnTo>
                    <a:pt x="2756154" y="711267"/>
                  </a:lnTo>
                  <a:lnTo>
                    <a:pt x="2691765" y="686957"/>
                  </a:lnTo>
                  <a:lnTo>
                    <a:pt x="2656798" y="660652"/>
                  </a:lnTo>
                  <a:lnTo>
                    <a:pt x="2634058" y="629793"/>
                  </a:lnTo>
                  <a:lnTo>
                    <a:pt x="2617587" y="557770"/>
                  </a:lnTo>
                  <a:lnTo>
                    <a:pt x="2620021" y="518283"/>
                  </a:lnTo>
                  <a:lnTo>
                    <a:pt x="2627010" y="477598"/>
                  </a:lnTo>
                  <a:lnTo>
                    <a:pt x="2636638" y="436553"/>
                  </a:lnTo>
                  <a:lnTo>
                    <a:pt x="2646985" y="395986"/>
                  </a:lnTo>
                  <a:lnTo>
                    <a:pt x="2656135" y="356738"/>
                  </a:lnTo>
                  <a:lnTo>
                    <a:pt x="2662169" y="319645"/>
                  </a:lnTo>
                  <a:lnTo>
                    <a:pt x="2663170" y="285548"/>
                  </a:lnTo>
                  <a:lnTo>
                    <a:pt x="2657221" y="255284"/>
                  </a:lnTo>
                  <a:lnTo>
                    <a:pt x="2642357" y="215153"/>
                  </a:lnTo>
                  <a:lnTo>
                    <a:pt x="2624795" y="171547"/>
                  </a:lnTo>
                  <a:lnTo>
                    <a:pt x="2604817" y="127377"/>
                  </a:lnTo>
                  <a:lnTo>
                    <a:pt x="2582706" y="85555"/>
                  </a:lnTo>
                  <a:lnTo>
                    <a:pt x="2558747" y="48995"/>
                  </a:lnTo>
                  <a:lnTo>
                    <a:pt x="2533221" y="20607"/>
                  </a:lnTo>
                  <a:lnTo>
                    <a:pt x="2478607" y="0"/>
                  </a:lnTo>
                  <a:lnTo>
                    <a:pt x="2450084" y="13603"/>
                  </a:lnTo>
                  <a:lnTo>
                    <a:pt x="2414933" y="63447"/>
                  </a:lnTo>
                  <a:lnTo>
                    <a:pt x="2396820" y="102562"/>
                  </a:lnTo>
                  <a:lnTo>
                    <a:pt x="2378306" y="148951"/>
                  </a:lnTo>
                  <a:lnTo>
                    <a:pt x="2359363" y="200971"/>
                  </a:lnTo>
                  <a:lnTo>
                    <a:pt x="2339959" y="256980"/>
                  </a:lnTo>
                  <a:lnTo>
                    <a:pt x="2320064" y="315337"/>
                  </a:lnTo>
                  <a:lnTo>
                    <a:pt x="2299648" y="374400"/>
                  </a:lnTo>
                  <a:lnTo>
                    <a:pt x="2278679" y="432527"/>
                  </a:lnTo>
                  <a:lnTo>
                    <a:pt x="2257128" y="488075"/>
                  </a:lnTo>
                  <a:lnTo>
                    <a:pt x="2234964" y="539404"/>
                  </a:lnTo>
                  <a:lnTo>
                    <a:pt x="2212157" y="584872"/>
                  </a:lnTo>
                  <a:lnTo>
                    <a:pt x="2188675" y="622836"/>
                  </a:lnTo>
                  <a:lnTo>
                    <a:pt x="2139569" y="669685"/>
                  </a:lnTo>
                  <a:lnTo>
                    <a:pt x="2111154" y="677903"/>
                  </a:lnTo>
                  <a:lnTo>
                    <a:pt x="2083929" y="675629"/>
                  </a:lnTo>
                  <a:lnTo>
                    <a:pt x="2030883" y="645453"/>
                  </a:lnTo>
                  <a:lnTo>
                    <a:pt x="1976100" y="590850"/>
                  </a:lnTo>
                  <a:lnTo>
                    <a:pt x="1946704" y="558043"/>
                  </a:lnTo>
                  <a:lnTo>
                    <a:pt x="1915249" y="523513"/>
                  </a:lnTo>
                  <a:lnTo>
                    <a:pt x="1881195" y="488723"/>
                  </a:lnTo>
                  <a:lnTo>
                    <a:pt x="1843999" y="455134"/>
                  </a:lnTo>
                  <a:lnTo>
                    <a:pt x="1803120" y="424207"/>
                  </a:lnTo>
                  <a:lnTo>
                    <a:pt x="1758018" y="397405"/>
                  </a:lnTo>
                  <a:lnTo>
                    <a:pt x="1708150" y="37618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56785" y="2242423"/>
            <a:ext cx="1516379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ts val="2149"/>
              </a:lnSpc>
              <a:spcBef>
                <a:spcPts val="75"/>
              </a:spcBef>
            </a:pP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pc="-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pc="-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2381" algn="ctr">
              <a:lnSpc>
                <a:spcPts val="2149"/>
              </a:lnSpc>
            </a:pP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(“datum”)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51</a:t>
            </a:fld>
            <a:endParaRPr spc="-4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0470" y="1297971"/>
            <a:ext cx="342900" cy="745942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4763" spc="-105" dirty="0">
                <a:latin typeface="Arial"/>
                <a:cs typeface="Arial"/>
              </a:rPr>
              <a:t>θ</a:t>
            </a:r>
            <a:endParaRPr sz="476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2602" y="768497"/>
            <a:ext cx="3499485" cy="1118576"/>
          </a:xfrm>
          <a:prstGeom prst="rect">
            <a:avLst/>
          </a:prstGeom>
        </p:spPr>
        <p:txBody>
          <a:bodyPr vert="horz" wrap="square" lIns="0" tIns="10478" rIns="0" bIns="0" rtlCol="0" anchor="ctr">
            <a:spAutoFit/>
          </a:bodyPr>
          <a:lstStyle/>
          <a:p>
            <a:pPr marL="9525">
              <a:spcBef>
                <a:spcPts val="83"/>
              </a:spcBef>
              <a:tabLst>
                <a:tab pos="3211830" algn="l"/>
              </a:tabLst>
            </a:pPr>
            <a:r>
              <a:rPr sz="7200" spc="-424" dirty="0"/>
              <a:t>score</a:t>
            </a:r>
            <a:r>
              <a:rPr sz="7200" spc="574" dirty="0"/>
              <a:t> </a:t>
            </a:r>
            <a:r>
              <a:rPr lang="en-US" sz="7200" spc="574" dirty="0"/>
              <a:t> </a:t>
            </a:r>
            <a:r>
              <a:rPr sz="7200" spc="-255" dirty="0"/>
              <a:t>(</a:t>
            </a:r>
            <a:r>
              <a:rPr sz="7200" dirty="0"/>
              <a:t>	</a:t>
            </a:r>
            <a:r>
              <a:rPr sz="7200" spc="-255" dirty="0"/>
              <a:t>)</a:t>
            </a:r>
            <a:endParaRPr sz="7200" dirty="0"/>
          </a:p>
        </p:txBody>
      </p:sp>
      <p:sp>
        <p:nvSpPr>
          <p:cNvPr id="4" name="object 4"/>
          <p:cNvSpPr/>
          <p:nvPr/>
        </p:nvSpPr>
        <p:spPr>
          <a:xfrm>
            <a:off x="5718620" y="2153888"/>
            <a:ext cx="171450" cy="85725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1028700"/>
                </a:moveTo>
                <a:lnTo>
                  <a:pt x="57150" y="102870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1028700"/>
                </a:lnTo>
                <a:lnTo>
                  <a:pt x="228600" y="1028700"/>
                </a:lnTo>
                <a:lnTo>
                  <a:pt x="114300" y="1143000"/>
                </a:lnTo>
                <a:lnTo>
                  <a:pt x="0" y="1028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647349" y="1262348"/>
            <a:ext cx="1770221" cy="3818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spc="-101" dirty="0">
                <a:latin typeface="Arial"/>
                <a:cs typeface="Arial"/>
              </a:rPr>
              <a:t>scoring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9046" y="3398758"/>
            <a:ext cx="1158716" cy="3813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400" spc="-56" dirty="0">
                <a:latin typeface="Arial"/>
                <a:cs typeface="Arial"/>
              </a:rPr>
              <a:t>objective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5201" y="2977515"/>
            <a:ext cx="1483995" cy="111905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7200" spc="-446" dirty="0">
                <a:latin typeface="Arial"/>
                <a:cs typeface="Arial"/>
              </a:rPr>
              <a:t>F(θ)</a:t>
            </a:r>
            <a:endParaRPr sz="7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09195" y="896133"/>
            <a:ext cx="932974" cy="1095851"/>
            <a:chOff x="7154926" y="1194843"/>
            <a:chExt cx="1243965" cy="1461135"/>
          </a:xfrm>
        </p:grpSpPr>
        <p:sp>
          <p:nvSpPr>
            <p:cNvPr id="9" name="object 9"/>
            <p:cNvSpPr/>
            <p:nvPr/>
          </p:nvSpPr>
          <p:spPr>
            <a:xfrm>
              <a:off x="7167626" y="1207543"/>
              <a:ext cx="1218565" cy="1435735"/>
            </a:xfrm>
            <a:custGeom>
              <a:avLst/>
              <a:gdLst/>
              <a:ahLst/>
              <a:cxnLst/>
              <a:rect l="l" t="t" r="r" b="b"/>
              <a:pathLst>
                <a:path w="1218565" h="1435735">
                  <a:moveTo>
                    <a:pt x="786465" y="0"/>
                  </a:moveTo>
                  <a:lnTo>
                    <a:pt x="766699" y="2639"/>
                  </a:lnTo>
                  <a:lnTo>
                    <a:pt x="750059" y="35110"/>
                  </a:lnTo>
                  <a:lnTo>
                    <a:pt x="732280" y="91539"/>
                  </a:lnTo>
                  <a:lnTo>
                    <a:pt x="713106" y="155709"/>
                  </a:lnTo>
                  <a:lnTo>
                    <a:pt x="692279" y="211406"/>
                  </a:lnTo>
                  <a:lnTo>
                    <a:pt x="669544" y="242415"/>
                  </a:lnTo>
                  <a:lnTo>
                    <a:pt x="641734" y="238970"/>
                  </a:lnTo>
                  <a:lnTo>
                    <a:pt x="613854" y="207712"/>
                  </a:lnTo>
                  <a:lnTo>
                    <a:pt x="580068" y="166977"/>
                  </a:lnTo>
                  <a:lnTo>
                    <a:pt x="534543" y="135100"/>
                  </a:lnTo>
                  <a:lnTo>
                    <a:pt x="492623" y="118474"/>
                  </a:lnTo>
                  <a:lnTo>
                    <a:pt x="441334" y="99375"/>
                  </a:lnTo>
                  <a:lnTo>
                    <a:pt x="385699" y="81490"/>
                  </a:lnTo>
                  <a:lnTo>
                    <a:pt x="330740" y="68505"/>
                  </a:lnTo>
                  <a:lnTo>
                    <a:pt x="281483" y="64106"/>
                  </a:lnTo>
                  <a:lnTo>
                    <a:pt x="242950" y="71981"/>
                  </a:lnTo>
                  <a:lnTo>
                    <a:pt x="217495" y="95372"/>
                  </a:lnTo>
                  <a:lnTo>
                    <a:pt x="201567" y="131901"/>
                  </a:lnTo>
                  <a:lnTo>
                    <a:pt x="191341" y="177010"/>
                  </a:lnTo>
                  <a:lnTo>
                    <a:pt x="182988" y="226140"/>
                  </a:lnTo>
                  <a:lnTo>
                    <a:pt x="172680" y="274734"/>
                  </a:lnTo>
                  <a:lnTo>
                    <a:pt x="156591" y="318234"/>
                  </a:lnTo>
                  <a:lnTo>
                    <a:pt x="130792" y="358215"/>
                  </a:lnTo>
                  <a:lnTo>
                    <a:pt x="97564" y="398644"/>
                  </a:lnTo>
                  <a:lnTo>
                    <a:pt x="62388" y="438550"/>
                  </a:lnTo>
                  <a:lnTo>
                    <a:pt x="30748" y="476965"/>
                  </a:lnTo>
                  <a:lnTo>
                    <a:pt x="8124" y="512917"/>
                  </a:lnTo>
                  <a:lnTo>
                    <a:pt x="0" y="545437"/>
                  </a:lnTo>
                  <a:lnTo>
                    <a:pt x="16444" y="578601"/>
                  </a:lnTo>
                  <a:lnTo>
                    <a:pt x="54750" y="606504"/>
                  </a:lnTo>
                  <a:lnTo>
                    <a:pt x="101571" y="631720"/>
                  </a:lnTo>
                  <a:lnTo>
                    <a:pt x="143564" y="656819"/>
                  </a:lnTo>
                  <a:lnTo>
                    <a:pt x="167385" y="684375"/>
                  </a:lnTo>
                  <a:lnTo>
                    <a:pt x="167481" y="720256"/>
                  </a:lnTo>
                  <a:lnTo>
                    <a:pt x="149478" y="756161"/>
                  </a:lnTo>
                  <a:lnTo>
                    <a:pt x="124237" y="795639"/>
                  </a:lnTo>
                  <a:lnTo>
                    <a:pt x="102616" y="842236"/>
                  </a:lnTo>
                  <a:lnTo>
                    <a:pt x="87957" y="883568"/>
                  </a:lnTo>
                  <a:lnTo>
                    <a:pt x="68744" y="934560"/>
                  </a:lnTo>
                  <a:lnTo>
                    <a:pt x="49545" y="988190"/>
                  </a:lnTo>
                  <a:lnTo>
                    <a:pt x="34929" y="1037439"/>
                  </a:lnTo>
                  <a:lnTo>
                    <a:pt x="29464" y="1075287"/>
                  </a:lnTo>
                  <a:lnTo>
                    <a:pt x="37719" y="1094712"/>
                  </a:lnTo>
                  <a:lnTo>
                    <a:pt x="60490" y="1089933"/>
                  </a:lnTo>
                  <a:lnTo>
                    <a:pt x="96854" y="1066992"/>
                  </a:lnTo>
                  <a:lnTo>
                    <a:pt x="141662" y="1033233"/>
                  </a:lnTo>
                  <a:lnTo>
                    <a:pt x="189766" y="995997"/>
                  </a:lnTo>
                  <a:lnTo>
                    <a:pt x="236020" y="962626"/>
                  </a:lnTo>
                  <a:lnTo>
                    <a:pt x="275276" y="940463"/>
                  </a:lnTo>
                  <a:lnTo>
                    <a:pt x="302387" y="936851"/>
                  </a:lnTo>
                  <a:lnTo>
                    <a:pt x="316267" y="959848"/>
                  </a:lnTo>
                  <a:lnTo>
                    <a:pt x="316949" y="1003775"/>
                  </a:lnTo>
                  <a:lnTo>
                    <a:pt x="310435" y="1059612"/>
                  </a:lnTo>
                  <a:lnTo>
                    <a:pt x="302725" y="1118338"/>
                  </a:lnTo>
                  <a:lnTo>
                    <a:pt x="299820" y="1170933"/>
                  </a:lnTo>
                  <a:lnTo>
                    <a:pt x="307721" y="1208377"/>
                  </a:lnTo>
                  <a:lnTo>
                    <a:pt x="332908" y="1230568"/>
                  </a:lnTo>
                  <a:lnTo>
                    <a:pt x="368374" y="1238385"/>
                  </a:lnTo>
                  <a:lnTo>
                    <a:pt x="409063" y="1240161"/>
                  </a:lnTo>
                  <a:lnTo>
                    <a:pt x="449924" y="1244229"/>
                  </a:lnTo>
                  <a:lnTo>
                    <a:pt x="485901" y="1258923"/>
                  </a:lnTo>
                  <a:lnTo>
                    <a:pt x="514323" y="1291730"/>
                  </a:lnTo>
                  <a:lnTo>
                    <a:pt x="538563" y="1337163"/>
                  </a:lnTo>
                  <a:lnTo>
                    <a:pt x="562638" y="1383857"/>
                  </a:lnTo>
                  <a:lnTo>
                    <a:pt x="590566" y="1420450"/>
                  </a:lnTo>
                  <a:lnTo>
                    <a:pt x="626364" y="1435580"/>
                  </a:lnTo>
                  <a:lnTo>
                    <a:pt x="661041" y="1430038"/>
                  </a:lnTo>
                  <a:lnTo>
                    <a:pt x="703796" y="1414087"/>
                  </a:lnTo>
                  <a:lnTo>
                    <a:pt x="750561" y="1390213"/>
                  </a:lnTo>
                  <a:lnTo>
                    <a:pt x="797268" y="1360898"/>
                  </a:lnTo>
                  <a:lnTo>
                    <a:pt x="839849" y="1328626"/>
                  </a:lnTo>
                  <a:lnTo>
                    <a:pt x="874238" y="1295880"/>
                  </a:lnTo>
                  <a:lnTo>
                    <a:pt x="900925" y="1227543"/>
                  </a:lnTo>
                  <a:lnTo>
                    <a:pt x="886742" y="1184501"/>
                  </a:lnTo>
                  <a:lnTo>
                    <a:pt x="863266" y="1139701"/>
                  </a:lnTo>
                  <a:lnTo>
                    <a:pt x="839949" y="1096828"/>
                  </a:lnTo>
                  <a:lnTo>
                    <a:pt x="826242" y="1059564"/>
                  </a:lnTo>
                  <a:lnTo>
                    <a:pt x="831596" y="1031593"/>
                  </a:lnTo>
                  <a:lnTo>
                    <a:pt x="860430" y="1016463"/>
                  </a:lnTo>
                  <a:lnTo>
                    <a:pt x="906145" y="1011941"/>
                  </a:lnTo>
                  <a:lnTo>
                    <a:pt x="961469" y="1013035"/>
                  </a:lnTo>
                  <a:lnTo>
                    <a:pt x="1019132" y="1014753"/>
                  </a:lnTo>
                  <a:lnTo>
                    <a:pt x="1071864" y="1012105"/>
                  </a:lnTo>
                  <a:lnTo>
                    <a:pt x="1112393" y="1000097"/>
                  </a:lnTo>
                  <a:lnTo>
                    <a:pt x="1149569" y="970893"/>
                  </a:lnTo>
                  <a:lnTo>
                    <a:pt x="1182027" y="931423"/>
                  </a:lnTo>
                  <a:lnTo>
                    <a:pt x="1206146" y="887607"/>
                  </a:lnTo>
                  <a:lnTo>
                    <a:pt x="1218304" y="845364"/>
                  </a:lnTo>
                  <a:lnTo>
                    <a:pt x="1214881" y="810613"/>
                  </a:lnTo>
                  <a:lnTo>
                    <a:pt x="1192648" y="790354"/>
                  </a:lnTo>
                  <a:lnTo>
                    <a:pt x="1152496" y="775801"/>
                  </a:lnTo>
                  <a:lnTo>
                    <a:pt x="1103201" y="763702"/>
                  </a:lnTo>
                  <a:lnTo>
                    <a:pt x="1053535" y="750810"/>
                  </a:lnTo>
                  <a:lnTo>
                    <a:pt x="1012272" y="733875"/>
                  </a:lnTo>
                  <a:lnTo>
                    <a:pt x="988187" y="709648"/>
                  </a:lnTo>
                  <a:lnTo>
                    <a:pt x="983829" y="668371"/>
                  </a:lnTo>
                  <a:lnTo>
                    <a:pt x="996333" y="617663"/>
                  </a:lnTo>
                  <a:lnTo>
                    <a:pt x="1018572" y="562969"/>
                  </a:lnTo>
                  <a:lnTo>
                    <a:pt x="1043420" y="509731"/>
                  </a:lnTo>
                  <a:lnTo>
                    <a:pt x="1063752" y="463395"/>
                  </a:lnTo>
                  <a:lnTo>
                    <a:pt x="1085711" y="423531"/>
                  </a:lnTo>
                  <a:lnTo>
                    <a:pt x="1139665" y="352862"/>
                  </a:lnTo>
                  <a:lnTo>
                    <a:pt x="1152993" y="323569"/>
                  </a:lnTo>
                  <a:lnTo>
                    <a:pt x="1144777" y="299311"/>
                  </a:lnTo>
                  <a:lnTo>
                    <a:pt x="1113171" y="285548"/>
                  </a:lnTo>
                  <a:lnTo>
                    <a:pt x="1061555" y="278022"/>
                  </a:lnTo>
                  <a:lnTo>
                    <a:pt x="935773" y="269376"/>
                  </a:lnTo>
                  <a:lnTo>
                    <a:pt x="880347" y="262104"/>
                  </a:lnTo>
                  <a:lnTo>
                    <a:pt x="842391" y="248765"/>
                  </a:lnTo>
                  <a:lnTo>
                    <a:pt x="820451" y="215259"/>
                  </a:lnTo>
                  <a:lnTo>
                    <a:pt x="822134" y="172263"/>
                  </a:lnTo>
                  <a:lnTo>
                    <a:pt x="831246" y="128053"/>
                  </a:lnTo>
                  <a:lnTo>
                    <a:pt x="831596" y="90904"/>
                  </a:lnTo>
                  <a:lnTo>
                    <a:pt x="819902" y="56253"/>
                  </a:lnTo>
                  <a:lnTo>
                    <a:pt x="804529" y="21911"/>
                  </a:lnTo>
                  <a:lnTo>
                    <a:pt x="78646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7626" y="1207543"/>
              <a:ext cx="1218565" cy="1435735"/>
            </a:xfrm>
            <a:custGeom>
              <a:avLst/>
              <a:gdLst/>
              <a:ahLst/>
              <a:cxnLst/>
              <a:rect l="l" t="t" r="r" b="b"/>
              <a:pathLst>
                <a:path w="1218565" h="1435735">
                  <a:moveTo>
                    <a:pt x="534543" y="135100"/>
                  </a:moveTo>
                  <a:lnTo>
                    <a:pt x="492623" y="118474"/>
                  </a:lnTo>
                  <a:lnTo>
                    <a:pt x="441334" y="99375"/>
                  </a:lnTo>
                  <a:lnTo>
                    <a:pt x="385699" y="81490"/>
                  </a:lnTo>
                  <a:lnTo>
                    <a:pt x="330740" y="68505"/>
                  </a:lnTo>
                  <a:lnTo>
                    <a:pt x="281483" y="64106"/>
                  </a:lnTo>
                  <a:lnTo>
                    <a:pt x="242950" y="71981"/>
                  </a:lnTo>
                  <a:lnTo>
                    <a:pt x="217495" y="95372"/>
                  </a:lnTo>
                  <a:lnTo>
                    <a:pt x="201567" y="131901"/>
                  </a:lnTo>
                  <a:lnTo>
                    <a:pt x="191341" y="177010"/>
                  </a:lnTo>
                  <a:lnTo>
                    <a:pt x="182988" y="226140"/>
                  </a:lnTo>
                  <a:lnTo>
                    <a:pt x="172680" y="274734"/>
                  </a:lnTo>
                  <a:lnTo>
                    <a:pt x="156591" y="318234"/>
                  </a:lnTo>
                  <a:lnTo>
                    <a:pt x="130792" y="358215"/>
                  </a:lnTo>
                  <a:lnTo>
                    <a:pt x="97564" y="398644"/>
                  </a:lnTo>
                  <a:lnTo>
                    <a:pt x="62388" y="438550"/>
                  </a:lnTo>
                  <a:lnTo>
                    <a:pt x="30748" y="476965"/>
                  </a:lnTo>
                  <a:lnTo>
                    <a:pt x="8124" y="512917"/>
                  </a:lnTo>
                  <a:lnTo>
                    <a:pt x="0" y="545437"/>
                  </a:lnTo>
                  <a:lnTo>
                    <a:pt x="16444" y="578601"/>
                  </a:lnTo>
                  <a:lnTo>
                    <a:pt x="54750" y="606504"/>
                  </a:lnTo>
                  <a:lnTo>
                    <a:pt x="101571" y="631720"/>
                  </a:lnTo>
                  <a:lnTo>
                    <a:pt x="143564" y="656819"/>
                  </a:lnTo>
                  <a:lnTo>
                    <a:pt x="167385" y="684375"/>
                  </a:lnTo>
                  <a:lnTo>
                    <a:pt x="167481" y="720256"/>
                  </a:lnTo>
                  <a:lnTo>
                    <a:pt x="149478" y="756161"/>
                  </a:lnTo>
                  <a:lnTo>
                    <a:pt x="124237" y="795639"/>
                  </a:lnTo>
                  <a:lnTo>
                    <a:pt x="102616" y="842236"/>
                  </a:lnTo>
                  <a:lnTo>
                    <a:pt x="87957" y="883568"/>
                  </a:lnTo>
                  <a:lnTo>
                    <a:pt x="68744" y="934560"/>
                  </a:lnTo>
                  <a:lnTo>
                    <a:pt x="49545" y="988190"/>
                  </a:lnTo>
                  <a:lnTo>
                    <a:pt x="34929" y="1037439"/>
                  </a:lnTo>
                  <a:lnTo>
                    <a:pt x="29464" y="1075287"/>
                  </a:lnTo>
                  <a:lnTo>
                    <a:pt x="37719" y="1094712"/>
                  </a:lnTo>
                  <a:lnTo>
                    <a:pt x="60490" y="1089933"/>
                  </a:lnTo>
                  <a:lnTo>
                    <a:pt x="96854" y="1066992"/>
                  </a:lnTo>
                  <a:lnTo>
                    <a:pt x="141662" y="1033233"/>
                  </a:lnTo>
                  <a:lnTo>
                    <a:pt x="189766" y="995997"/>
                  </a:lnTo>
                  <a:lnTo>
                    <a:pt x="236020" y="962626"/>
                  </a:lnTo>
                  <a:lnTo>
                    <a:pt x="275276" y="940463"/>
                  </a:lnTo>
                  <a:lnTo>
                    <a:pt x="302387" y="936851"/>
                  </a:lnTo>
                  <a:lnTo>
                    <a:pt x="316267" y="959848"/>
                  </a:lnTo>
                  <a:lnTo>
                    <a:pt x="316949" y="1003775"/>
                  </a:lnTo>
                  <a:lnTo>
                    <a:pt x="310435" y="1059612"/>
                  </a:lnTo>
                  <a:lnTo>
                    <a:pt x="302725" y="1118338"/>
                  </a:lnTo>
                  <a:lnTo>
                    <a:pt x="299820" y="1170933"/>
                  </a:lnTo>
                  <a:lnTo>
                    <a:pt x="307721" y="1208377"/>
                  </a:lnTo>
                  <a:lnTo>
                    <a:pt x="332908" y="1230568"/>
                  </a:lnTo>
                  <a:lnTo>
                    <a:pt x="368374" y="1238385"/>
                  </a:lnTo>
                  <a:lnTo>
                    <a:pt x="409063" y="1240161"/>
                  </a:lnTo>
                  <a:lnTo>
                    <a:pt x="449924" y="1244229"/>
                  </a:lnTo>
                  <a:lnTo>
                    <a:pt x="485901" y="1258923"/>
                  </a:lnTo>
                  <a:lnTo>
                    <a:pt x="514323" y="1291730"/>
                  </a:lnTo>
                  <a:lnTo>
                    <a:pt x="538563" y="1337163"/>
                  </a:lnTo>
                  <a:lnTo>
                    <a:pt x="562638" y="1383857"/>
                  </a:lnTo>
                  <a:lnTo>
                    <a:pt x="590566" y="1420450"/>
                  </a:lnTo>
                  <a:lnTo>
                    <a:pt x="626364" y="1435580"/>
                  </a:lnTo>
                  <a:lnTo>
                    <a:pt x="661041" y="1430038"/>
                  </a:lnTo>
                  <a:lnTo>
                    <a:pt x="703796" y="1414087"/>
                  </a:lnTo>
                  <a:lnTo>
                    <a:pt x="750561" y="1390213"/>
                  </a:lnTo>
                  <a:lnTo>
                    <a:pt x="797268" y="1360898"/>
                  </a:lnTo>
                  <a:lnTo>
                    <a:pt x="839849" y="1328626"/>
                  </a:lnTo>
                  <a:lnTo>
                    <a:pt x="874238" y="1295880"/>
                  </a:lnTo>
                  <a:lnTo>
                    <a:pt x="900925" y="1227543"/>
                  </a:lnTo>
                  <a:lnTo>
                    <a:pt x="886742" y="1184501"/>
                  </a:lnTo>
                  <a:lnTo>
                    <a:pt x="863266" y="1139701"/>
                  </a:lnTo>
                  <a:lnTo>
                    <a:pt x="839949" y="1096828"/>
                  </a:lnTo>
                  <a:lnTo>
                    <a:pt x="826242" y="1059564"/>
                  </a:lnTo>
                  <a:lnTo>
                    <a:pt x="831596" y="1031593"/>
                  </a:lnTo>
                  <a:lnTo>
                    <a:pt x="860430" y="1016463"/>
                  </a:lnTo>
                  <a:lnTo>
                    <a:pt x="906145" y="1011941"/>
                  </a:lnTo>
                  <a:lnTo>
                    <a:pt x="961469" y="1013035"/>
                  </a:lnTo>
                  <a:lnTo>
                    <a:pt x="1019132" y="1014753"/>
                  </a:lnTo>
                  <a:lnTo>
                    <a:pt x="1071864" y="1012105"/>
                  </a:lnTo>
                  <a:lnTo>
                    <a:pt x="1112393" y="1000097"/>
                  </a:lnTo>
                  <a:lnTo>
                    <a:pt x="1149569" y="970893"/>
                  </a:lnTo>
                  <a:lnTo>
                    <a:pt x="1182027" y="931423"/>
                  </a:lnTo>
                  <a:lnTo>
                    <a:pt x="1206146" y="887607"/>
                  </a:lnTo>
                  <a:lnTo>
                    <a:pt x="1218304" y="845364"/>
                  </a:lnTo>
                  <a:lnTo>
                    <a:pt x="1214881" y="810613"/>
                  </a:lnTo>
                  <a:lnTo>
                    <a:pt x="1192648" y="790354"/>
                  </a:lnTo>
                  <a:lnTo>
                    <a:pt x="1152496" y="775801"/>
                  </a:lnTo>
                  <a:lnTo>
                    <a:pt x="1103201" y="763702"/>
                  </a:lnTo>
                  <a:lnTo>
                    <a:pt x="1053535" y="750810"/>
                  </a:lnTo>
                  <a:lnTo>
                    <a:pt x="1012272" y="733875"/>
                  </a:lnTo>
                  <a:lnTo>
                    <a:pt x="988187" y="709648"/>
                  </a:lnTo>
                  <a:lnTo>
                    <a:pt x="983829" y="668371"/>
                  </a:lnTo>
                  <a:lnTo>
                    <a:pt x="996333" y="617663"/>
                  </a:lnTo>
                  <a:lnTo>
                    <a:pt x="1018572" y="562969"/>
                  </a:lnTo>
                  <a:lnTo>
                    <a:pt x="1043420" y="509731"/>
                  </a:lnTo>
                  <a:lnTo>
                    <a:pt x="1063752" y="463395"/>
                  </a:lnTo>
                  <a:lnTo>
                    <a:pt x="1085711" y="423531"/>
                  </a:lnTo>
                  <a:lnTo>
                    <a:pt x="1114127" y="386435"/>
                  </a:lnTo>
                  <a:lnTo>
                    <a:pt x="1139665" y="352862"/>
                  </a:lnTo>
                  <a:lnTo>
                    <a:pt x="1152993" y="323569"/>
                  </a:lnTo>
                  <a:lnTo>
                    <a:pt x="1144777" y="299311"/>
                  </a:lnTo>
                  <a:lnTo>
                    <a:pt x="1113171" y="285548"/>
                  </a:lnTo>
                  <a:lnTo>
                    <a:pt x="1061555" y="278022"/>
                  </a:lnTo>
                  <a:lnTo>
                    <a:pt x="999299" y="273657"/>
                  </a:lnTo>
                  <a:lnTo>
                    <a:pt x="935773" y="269376"/>
                  </a:lnTo>
                  <a:lnTo>
                    <a:pt x="880347" y="262104"/>
                  </a:lnTo>
                  <a:lnTo>
                    <a:pt x="842391" y="248765"/>
                  </a:lnTo>
                  <a:lnTo>
                    <a:pt x="820451" y="215259"/>
                  </a:lnTo>
                  <a:lnTo>
                    <a:pt x="822134" y="172263"/>
                  </a:lnTo>
                  <a:lnTo>
                    <a:pt x="831246" y="128053"/>
                  </a:lnTo>
                  <a:lnTo>
                    <a:pt x="831596" y="90904"/>
                  </a:lnTo>
                  <a:lnTo>
                    <a:pt x="819902" y="56253"/>
                  </a:lnTo>
                  <a:lnTo>
                    <a:pt x="804529" y="21911"/>
                  </a:lnTo>
                  <a:lnTo>
                    <a:pt x="786465" y="0"/>
                  </a:lnTo>
                  <a:lnTo>
                    <a:pt x="766699" y="2639"/>
                  </a:lnTo>
                  <a:lnTo>
                    <a:pt x="750059" y="35110"/>
                  </a:lnTo>
                  <a:lnTo>
                    <a:pt x="732280" y="91539"/>
                  </a:lnTo>
                  <a:lnTo>
                    <a:pt x="713106" y="155709"/>
                  </a:lnTo>
                  <a:lnTo>
                    <a:pt x="692279" y="211406"/>
                  </a:lnTo>
                  <a:lnTo>
                    <a:pt x="669544" y="242415"/>
                  </a:lnTo>
                  <a:lnTo>
                    <a:pt x="641734" y="238970"/>
                  </a:lnTo>
                  <a:lnTo>
                    <a:pt x="613854" y="207712"/>
                  </a:lnTo>
                  <a:lnTo>
                    <a:pt x="580068" y="166977"/>
                  </a:lnTo>
                  <a:lnTo>
                    <a:pt x="534543" y="13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94633" y="1219438"/>
            <a:ext cx="759619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9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90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3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52</a:t>
            </a:fld>
            <a:endParaRPr spc="-45" dirty="0"/>
          </a:p>
        </p:txBody>
      </p:sp>
      <p:sp>
        <p:nvSpPr>
          <p:cNvPr id="12" name="object 12"/>
          <p:cNvSpPr txBox="1"/>
          <p:nvPr/>
        </p:nvSpPr>
        <p:spPr>
          <a:xfrm>
            <a:off x="6737509" y="1355455"/>
            <a:ext cx="47672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8" dirty="0">
                <a:solidFill>
                  <a:srgbClr val="FFFFFF"/>
                </a:solidFill>
                <a:latin typeface="Arial"/>
                <a:cs typeface="Arial"/>
              </a:rPr>
              <a:t>(“datum”)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8620" y="2153888"/>
            <a:ext cx="171450" cy="85725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1028700"/>
                </a:moveTo>
                <a:lnTo>
                  <a:pt x="57150" y="102870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1028700"/>
                </a:lnTo>
                <a:lnTo>
                  <a:pt x="228600" y="1028700"/>
                </a:lnTo>
                <a:lnTo>
                  <a:pt x="114300" y="1143000"/>
                </a:lnTo>
                <a:lnTo>
                  <a:pt x="0" y="1028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647349" y="1262348"/>
            <a:ext cx="1770221" cy="3818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spc="-101" dirty="0">
                <a:latin typeface="Arial"/>
                <a:cs typeface="Arial"/>
              </a:rPr>
              <a:t>scoring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046" y="3398758"/>
            <a:ext cx="1158716" cy="3813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400" spc="-56" dirty="0">
                <a:latin typeface="Arial"/>
                <a:cs typeface="Arial"/>
              </a:rPr>
              <a:t>objective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5201" y="2977515"/>
            <a:ext cx="1483995" cy="111905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7200" spc="-446" dirty="0">
                <a:latin typeface="Arial"/>
                <a:cs typeface="Arial"/>
              </a:rPr>
              <a:t>F(θ)</a:t>
            </a:r>
            <a:endParaRPr sz="7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5325" y="3815905"/>
            <a:ext cx="2000726" cy="374332"/>
          </a:xfrm>
          <a:custGeom>
            <a:avLst/>
            <a:gdLst/>
            <a:ahLst/>
            <a:cxnLst/>
            <a:rect l="l" t="t" r="r" b="b"/>
            <a:pathLst>
              <a:path w="2667635" h="499110">
                <a:moveTo>
                  <a:pt x="2667127" y="22225"/>
                </a:moveTo>
                <a:lnTo>
                  <a:pt x="2659977" y="20574"/>
                </a:lnTo>
                <a:lnTo>
                  <a:pt x="2573147" y="508"/>
                </a:lnTo>
                <a:lnTo>
                  <a:pt x="2570607" y="0"/>
                </a:lnTo>
                <a:lnTo>
                  <a:pt x="2568067" y="1524"/>
                </a:lnTo>
                <a:lnTo>
                  <a:pt x="2567432" y="4064"/>
                </a:lnTo>
                <a:lnTo>
                  <a:pt x="2566924" y="6731"/>
                </a:lnTo>
                <a:lnTo>
                  <a:pt x="2568448" y="9271"/>
                </a:lnTo>
                <a:lnTo>
                  <a:pt x="2570988" y="9779"/>
                </a:lnTo>
                <a:lnTo>
                  <a:pt x="2639936" y="25781"/>
                </a:lnTo>
                <a:lnTo>
                  <a:pt x="1143304" y="489572"/>
                </a:lnTo>
                <a:lnTo>
                  <a:pt x="26885" y="28219"/>
                </a:lnTo>
                <a:lnTo>
                  <a:pt x="76314" y="21463"/>
                </a:lnTo>
                <a:lnTo>
                  <a:pt x="99441" y="18288"/>
                </a:lnTo>
                <a:lnTo>
                  <a:pt x="101219" y="15875"/>
                </a:lnTo>
                <a:lnTo>
                  <a:pt x="100838" y="13208"/>
                </a:lnTo>
                <a:lnTo>
                  <a:pt x="100584" y="10668"/>
                </a:lnTo>
                <a:lnTo>
                  <a:pt x="98171" y="8890"/>
                </a:lnTo>
                <a:lnTo>
                  <a:pt x="95504" y="9144"/>
                </a:lnTo>
                <a:lnTo>
                  <a:pt x="0" y="22225"/>
                </a:lnTo>
                <a:lnTo>
                  <a:pt x="60071" y="101092"/>
                </a:lnTo>
                <a:lnTo>
                  <a:pt x="62992" y="101473"/>
                </a:lnTo>
                <a:lnTo>
                  <a:pt x="67183" y="98298"/>
                </a:lnTo>
                <a:lnTo>
                  <a:pt x="67564" y="95250"/>
                </a:lnTo>
                <a:lnTo>
                  <a:pt x="66040" y="93218"/>
                </a:lnTo>
                <a:lnTo>
                  <a:pt x="23317" y="37109"/>
                </a:lnTo>
                <a:lnTo>
                  <a:pt x="1141222" y="498983"/>
                </a:lnTo>
                <a:lnTo>
                  <a:pt x="1143063" y="494601"/>
                </a:lnTo>
                <a:lnTo>
                  <a:pt x="1144524" y="499110"/>
                </a:lnTo>
                <a:lnTo>
                  <a:pt x="2642641" y="34823"/>
                </a:lnTo>
                <a:lnTo>
                  <a:pt x="2594864" y="86868"/>
                </a:lnTo>
                <a:lnTo>
                  <a:pt x="2593086" y="88773"/>
                </a:lnTo>
                <a:lnTo>
                  <a:pt x="2593213" y="91821"/>
                </a:lnTo>
                <a:lnTo>
                  <a:pt x="2595245" y="93599"/>
                </a:lnTo>
                <a:lnTo>
                  <a:pt x="2597150" y="95377"/>
                </a:lnTo>
                <a:lnTo>
                  <a:pt x="2600198" y="95250"/>
                </a:lnTo>
                <a:lnTo>
                  <a:pt x="2601976" y="93345"/>
                </a:lnTo>
                <a:lnTo>
                  <a:pt x="2667127" y="222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2518409" y="4188381"/>
            <a:ext cx="2681288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ts val="2149"/>
              </a:lnSpc>
              <a:spcBef>
                <a:spcPts val="75"/>
              </a:spcBef>
            </a:pPr>
            <a:r>
              <a:rPr i="1" spc="-38" dirty="0">
                <a:solidFill>
                  <a:srgbClr val="7E7E7E"/>
                </a:solidFill>
                <a:latin typeface="Arial"/>
                <a:cs typeface="Arial"/>
              </a:rPr>
              <a:t>(implicitly)</a:t>
            </a:r>
            <a:r>
              <a:rPr i="1" spc="-6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i="1" spc="-98" dirty="0">
                <a:solidFill>
                  <a:srgbClr val="7E7E7E"/>
                </a:solidFill>
                <a:latin typeface="Arial"/>
                <a:cs typeface="Arial"/>
              </a:rPr>
              <a:t>dependent</a:t>
            </a:r>
            <a:r>
              <a:rPr i="1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i="1" spc="-83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i="1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i="1" spc="-19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  <a:p>
            <a:pPr marL="5715" algn="ctr">
              <a:lnSpc>
                <a:spcPts val="2149"/>
              </a:lnSpc>
            </a:pPr>
            <a:r>
              <a:rPr i="1" spc="-116" dirty="0">
                <a:solidFill>
                  <a:srgbClr val="7E7E7E"/>
                </a:solidFill>
                <a:latin typeface="Arial"/>
                <a:cs typeface="Arial"/>
              </a:rPr>
              <a:t>observed</a:t>
            </a:r>
            <a:r>
              <a:rPr i="1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i="1" spc="-45" dirty="0">
                <a:solidFill>
                  <a:srgbClr val="7E7E7E"/>
                </a:solidFill>
                <a:latin typeface="Arial"/>
                <a:cs typeface="Arial"/>
              </a:rPr>
              <a:t>data</a:t>
            </a:r>
            <a:r>
              <a:rPr i="1" spc="-7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i="1" spc="-229" dirty="0">
                <a:solidFill>
                  <a:srgbClr val="7E7E7E"/>
                </a:solidFill>
                <a:latin typeface="Arial"/>
                <a:cs typeface="Arial"/>
              </a:rPr>
              <a:t>X=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0470" y="1297971"/>
            <a:ext cx="342900" cy="745942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4763" spc="-105" dirty="0">
                <a:latin typeface="Arial"/>
                <a:cs typeface="Arial"/>
              </a:rPr>
              <a:t>θ</a:t>
            </a:r>
            <a:endParaRPr sz="4763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62602" y="768497"/>
            <a:ext cx="3499485" cy="1118576"/>
          </a:xfrm>
          <a:prstGeom prst="rect">
            <a:avLst/>
          </a:prstGeom>
        </p:spPr>
        <p:txBody>
          <a:bodyPr vert="horz" wrap="square" lIns="0" tIns="10478" rIns="0" bIns="0" rtlCol="0" anchor="ctr">
            <a:spAutoFit/>
          </a:bodyPr>
          <a:lstStyle/>
          <a:p>
            <a:pPr marL="9525">
              <a:spcBef>
                <a:spcPts val="83"/>
              </a:spcBef>
              <a:tabLst>
                <a:tab pos="3211830" algn="l"/>
              </a:tabLst>
            </a:pPr>
            <a:r>
              <a:rPr sz="7200" spc="-424" dirty="0"/>
              <a:t>score</a:t>
            </a:r>
            <a:r>
              <a:rPr sz="7200" spc="574" dirty="0"/>
              <a:t> </a:t>
            </a:r>
            <a:r>
              <a:rPr lang="en-US" sz="7200" spc="574" dirty="0"/>
              <a:t> </a:t>
            </a:r>
            <a:r>
              <a:rPr sz="7200" spc="-255" dirty="0"/>
              <a:t>(</a:t>
            </a:r>
            <a:r>
              <a:rPr sz="7200" dirty="0"/>
              <a:t>	</a:t>
            </a:r>
            <a:r>
              <a:rPr sz="7200" spc="-255" dirty="0"/>
              <a:t>)</a:t>
            </a:r>
            <a:endParaRPr sz="72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6509195" y="896133"/>
            <a:ext cx="932974" cy="1095851"/>
            <a:chOff x="7154926" y="1194843"/>
            <a:chExt cx="1243965" cy="1461135"/>
          </a:xfrm>
        </p:grpSpPr>
        <p:sp>
          <p:nvSpPr>
            <p:cNvPr id="11" name="object 11"/>
            <p:cNvSpPr/>
            <p:nvPr/>
          </p:nvSpPr>
          <p:spPr>
            <a:xfrm>
              <a:off x="7167626" y="1207543"/>
              <a:ext cx="1218565" cy="1435735"/>
            </a:xfrm>
            <a:custGeom>
              <a:avLst/>
              <a:gdLst/>
              <a:ahLst/>
              <a:cxnLst/>
              <a:rect l="l" t="t" r="r" b="b"/>
              <a:pathLst>
                <a:path w="1218565" h="1435735">
                  <a:moveTo>
                    <a:pt x="786465" y="0"/>
                  </a:moveTo>
                  <a:lnTo>
                    <a:pt x="766699" y="2639"/>
                  </a:lnTo>
                  <a:lnTo>
                    <a:pt x="750059" y="35110"/>
                  </a:lnTo>
                  <a:lnTo>
                    <a:pt x="732280" y="91539"/>
                  </a:lnTo>
                  <a:lnTo>
                    <a:pt x="713106" y="155709"/>
                  </a:lnTo>
                  <a:lnTo>
                    <a:pt x="692279" y="211406"/>
                  </a:lnTo>
                  <a:lnTo>
                    <a:pt x="669544" y="242415"/>
                  </a:lnTo>
                  <a:lnTo>
                    <a:pt x="641734" y="238970"/>
                  </a:lnTo>
                  <a:lnTo>
                    <a:pt x="613854" y="207712"/>
                  </a:lnTo>
                  <a:lnTo>
                    <a:pt x="580068" y="166977"/>
                  </a:lnTo>
                  <a:lnTo>
                    <a:pt x="534543" y="135100"/>
                  </a:lnTo>
                  <a:lnTo>
                    <a:pt x="492623" y="118474"/>
                  </a:lnTo>
                  <a:lnTo>
                    <a:pt x="441334" y="99375"/>
                  </a:lnTo>
                  <a:lnTo>
                    <a:pt x="385699" y="81490"/>
                  </a:lnTo>
                  <a:lnTo>
                    <a:pt x="330740" y="68505"/>
                  </a:lnTo>
                  <a:lnTo>
                    <a:pt x="281483" y="64106"/>
                  </a:lnTo>
                  <a:lnTo>
                    <a:pt x="242950" y="71981"/>
                  </a:lnTo>
                  <a:lnTo>
                    <a:pt x="217495" y="95372"/>
                  </a:lnTo>
                  <a:lnTo>
                    <a:pt x="201567" y="131901"/>
                  </a:lnTo>
                  <a:lnTo>
                    <a:pt x="191341" y="177010"/>
                  </a:lnTo>
                  <a:lnTo>
                    <a:pt x="182988" y="226140"/>
                  </a:lnTo>
                  <a:lnTo>
                    <a:pt x="172680" y="274734"/>
                  </a:lnTo>
                  <a:lnTo>
                    <a:pt x="156591" y="318234"/>
                  </a:lnTo>
                  <a:lnTo>
                    <a:pt x="130792" y="358215"/>
                  </a:lnTo>
                  <a:lnTo>
                    <a:pt x="97564" y="398644"/>
                  </a:lnTo>
                  <a:lnTo>
                    <a:pt x="62388" y="438550"/>
                  </a:lnTo>
                  <a:lnTo>
                    <a:pt x="30748" y="476965"/>
                  </a:lnTo>
                  <a:lnTo>
                    <a:pt x="8124" y="512917"/>
                  </a:lnTo>
                  <a:lnTo>
                    <a:pt x="0" y="545437"/>
                  </a:lnTo>
                  <a:lnTo>
                    <a:pt x="16444" y="578601"/>
                  </a:lnTo>
                  <a:lnTo>
                    <a:pt x="54750" y="606504"/>
                  </a:lnTo>
                  <a:lnTo>
                    <a:pt x="101571" y="631720"/>
                  </a:lnTo>
                  <a:lnTo>
                    <a:pt x="143564" y="656819"/>
                  </a:lnTo>
                  <a:lnTo>
                    <a:pt x="167385" y="684375"/>
                  </a:lnTo>
                  <a:lnTo>
                    <a:pt x="167481" y="720256"/>
                  </a:lnTo>
                  <a:lnTo>
                    <a:pt x="149478" y="756161"/>
                  </a:lnTo>
                  <a:lnTo>
                    <a:pt x="124237" y="795639"/>
                  </a:lnTo>
                  <a:lnTo>
                    <a:pt x="102616" y="842236"/>
                  </a:lnTo>
                  <a:lnTo>
                    <a:pt x="87957" y="883568"/>
                  </a:lnTo>
                  <a:lnTo>
                    <a:pt x="68744" y="934560"/>
                  </a:lnTo>
                  <a:lnTo>
                    <a:pt x="49545" y="988190"/>
                  </a:lnTo>
                  <a:lnTo>
                    <a:pt x="34929" y="1037439"/>
                  </a:lnTo>
                  <a:lnTo>
                    <a:pt x="29464" y="1075287"/>
                  </a:lnTo>
                  <a:lnTo>
                    <a:pt x="37719" y="1094712"/>
                  </a:lnTo>
                  <a:lnTo>
                    <a:pt x="60490" y="1089933"/>
                  </a:lnTo>
                  <a:lnTo>
                    <a:pt x="96854" y="1066992"/>
                  </a:lnTo>
                  <a:lnTo>
                    <a:pt x="141662" y="1033233"/>
                  </a:lnTo>
                  <a:lnTo>
                    <a:pt x="189766" y="995997"/>
                  </a:lnTo>
                  <a:lnTo>
                    <a:pt x="236020" y="962626"/>
                  </a:lnTo>
                  <a:lnTo>
                    <a:pt x="275276" y="940463"/>
                  </a:lnTo>
                  <a:lnTo>
                    <a:pt x="302387" y="936851"/>
                  </a:lnTo>
                  <a:lnTo>
                    <a:pt x="316267" y="959848"/>
                  </a:lnTo>
                  <a:lnTo>
                    <a:pt x="316949" y="1003775"/>
                  </a:lnTo>
                  <a:lnTo>
                    <a:pt x="310435" y="1059612"/>
                  </a:lnTo>
                  <a:lnTo>
                    <a:pt x="302725" y="1118338"/>
                  </a:lnTo>
                  <a:lnTo>
                    <a:pt x="299820" y="1170933"/>
                  </a:lnTo>
                  <a:lnTo>
                    <a:pt x="307721" y="1208377"/>
                  </a:lnTo>
                  <a:lnTo>
                    <a:pt x="332908" y="1230568"/>
                  </a:lnTo>
                  <a:lnTo>
                    <a:pt x="368374" y="1238385"/>
                  </a:lnTo>
                  <a:lnTo>
                    <a:pt x="409063" y="1240161"/>
                  </a:lnTo>
                  <a:lnTo>
                    <a:pt x="449924" y="1244229"/>
                  </a:lnTo>
                  <a:lnTo>
                    <a:pt x="485901" y="1258923"/>
                  </a:lnTo>
                  <a:lnTo>
                    <a:pt x="514323" y="1291730"/>
                  </a:lnTo>
                  <a:lnTo>
                    <a:pt x="538563" y="1337163"/>
                  </a:lnTo>
                  <a:lnTo>
                    <a:pt x="562638" y="1383857"/>
                  </a:lnTo>
                  <a:lnTo>
                    <a:pt x="590566" y="1420450"/>
                  </a:lnTo>
                  <a:lnTo>
                    <a:pt x="626364" y="1435580"/>
                  </a:lnTo>
                  <a:lnTo>
                    <a:pt x="661041" y="1430038"/>
                  </a:lnTo>
                  <a:lnTo>
                    <a:pt x="703796" y="1414087"/>
                  </a:lnTo>
                  <a:lnTo>
                    <a:pt x="750561" y="1390213"/>
                  </a:lnTo>
                  <a:lnTo>
                    <a:pt x="797268" y="1360898"/>
                  </a:lnTo>
                  <a:lnTo>
                    <a:pt x="839849" y="1328626"/>
                  </a:lnTo>
                  <a:lnTo>
                    <a:pt x="874238" y="1295880"/>
                  </a:lnTo>
                  <a:lnTo>
                    <a:pt x="900925" y="1227543"/>
                  </a:lnTo>
                  <a:lnTo>
                    <a:pt x="886742" y="1184501"/>
                  </a:lnTo>
                  <a:lnTo>
                    <a:pt x="863266" y="1139701"/>
                  </a:lnTo>
                  <a:lnTo>
                    <a:pt x="839949" y="1096828"/>
                  </a:lnTo>
                  <a:lnTo>
                    <a:pt x="826242" y="1059564"/>
                  </a:lnTo>
                  <a:lnTo>
                    <a:pt x="831596" y="1031593"/>
                  </a:lnTo>
                  <a:lnTo>
                    <a:pt x="860430" y="1016463"/>
                  </a:lnTo>
                  <a:lnTo>
                    <a:pt x="906145" y="1011941"/>
                  </a:lnTo>
                  <a:lnTo>
                    <a:pt x="961469" y="1013035"/>
                  </a:lnTo>
                  <a:lnTo>
                    <a:pt x="1019132" y="1014753"/>
                  </a:lnTo>
                  <a:lnTo>
                    <a:pt x="1071864" y="1012105"/>
                  </a:lnTo>
                  <a:lnTo>
                    <a:pt x="1112393" y="1000097"/>
                  </a:lnTo>
                  <a:lnTo>
                    <a:pt x="1149569" y="970893"/>
                  </a:lnTo>
                  <a:lnTo>
                    <a:pt x="1182027" y="931423"/>
                  </a:lnTo>
                  <a:lnTo>
                    <a:pt x="1206146" y="887607"/>
                  </a:lnTo>
                  <a:lnTo>
                    <a:pt x="1218304" y="845364"/>
                  </a:lnTo>
                  <a:lnTo>
                    <a:pt x="1214881" y="810613"/>
                  </a:lnTo>
                  <a:lnTo>
                    <a:pt x="1192648" y="790354"/>
                  </a:lnTo>
                  <a:lnTo>
                    <a:pt x="1152496" y="775801"/>
                  </a:lnTo>
                  <a:lnTo>
                    <a:pt x="1103201" y="763702"/>
                  </a:lnTo>
                  <a:lnTo>
                    <a:pt x="1053535" y="750810"/>
                  </a:lnTo>
                  <a:lnTo>
                    <a:pt x="1012272" y="733875"/>
                  </a:lnTo>
                  <a:lnTo>
                    <a:pt x="988187" y="709648"/>
                  </a:lnTo>
                  <a:lnTo>
                    <a:pt x="983829" y="668371"/>
                  </a:lnTo>
                  <a:lnTo>
                    <a:pt x="996333" y="617663"/>
                  </a:lnTo>
                  <a:lnTo>
                    <a:pt x="1018572" y="562969"/>
                  </a:lnTo>
                  <a:lnTo>
                    <a:pt x="1043420" y="509731"/>
                  </a:lnTo>
                  <a:lnTo>
                    <a:pt x="1063752" y="463395"/>
                  </a:lnTo>
                  <a:lnTo>
                    <a:pt x="1085711" y="423531"/>
                  </a:lnTo>
                  <a:lnTo>
                    <a:pt x="1139665" y="352862"/>
                  </a:lnTo>
                  <a:lnTo>
                    <a:pt x="1152993" y="323569"/>
                  </a:lnTo>
                  <a:lnTo>
                    <a:pt x="1144777" y="299311"/>
                  </a:lnTo>
                  <a:lnTo>
                    <a:pt x="1113171" y="285548"/>
                  </a:lnTo>
                  <a:lnTo>
                    <a:pt x="1061555" y="278022"/>
                  </a:lnTo>
                  <a:lnTo>
                    <a:pt x="935773" y="269376"/>
                  </a:lnTo>
                  <a:lnTo>
                    <a:pt x="880347" y="262104"/>
                  </a:lnTo>
                  <a:lnTo>
                    <a:pt x="842391" y="248765"/>
                  </a:lnTo>
                  <a:lnTo>
                    <a:pt x="820451" y="215259"/>
                  </a:lnTo>
                  <a:lnTo>
                    <a:pt x="822134" y="172263"/>
                  </a:lnTo>
                  <a:lnTo>
                    <a:pt x="831246" y="128053"/>
                  </a:lnTo>
                  <a:lnTo>
                    <a:pt x="831596" y="90904"/>
                  </a:lnTo>
                  <a:lnTo>
                    <a:pt x="819902" y="56253"/>
                  </a:lnTo>
                  <a:lnTo>
                    <a:pt x="804529" y="21911"/>
                  </a:lnTo>
                  <a:lnTo>
                    <a:pt x="78646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7626" y="1207543"/>
              <a:ext cx="1218565" cy="1435735"/>
            </a:xfrm>
            <a:custGeom>
              <a:avLst/>
              <a:gdLst/>
              <a:ahLst/>
              <a:cxnLst/>
              <a:rect l="l" t="t" r="r" b="b"/>
              <a:pathLst>
                <a:path w="1218565" h="1435735">
                  <a:moveTo>
                    <a:pt x="534543" y="135100"/>
                  </a:moveTo>
                  <a:lnTo>
                    <a:pt x="492623" y="118474"/>
                  </a:lnTo>
                  <a:lnTo>
                    <a:pt x="441334" y="99375"/>
                  </a:lnTo>
                  <a:lnTo>
                    <a:pt x="385699" y="81490"/>
                  </a:lnTo>
                  <a:lnTo>
                    <a:pt x="330740" y="68505"/>
                  </a:lnTo>
                  <a:lnTo>
                    <a:pt x="281483" y="64106"/>
                  </a:lnTo>
                  <a:lnTo>
                    <a:pt x="242950" y="71981"/>
                  </a:lnTo>
                  <a:lnTo>
                    <a:pt x="217495" y="95372"/>
                  </a:lnTo>
                  <a:lnTo>
                    <a:pt x="201567" y="131901"/>
                  </a:lnTo>
                  <a:lnTo>
                    <a:pt x="191341" y="177010"/>
                  </a:lnTo>
                  <a:lnTo>
                    <a:pt x="182988" y="226140"/>
                  </a:lnTo>
                  <a:lnTo>
                    <a:pt x="172680" y="274734"/>
                  </a:lnTo>
                  <a:lnTo>
                    <a:pt x="156591" y="318234"/>
                  </a:lnTo>
                  <a:lnTo>
                    <a:pt x="130792" y="358215"/>
                  </a:lnTo>
                  <a:lnTo>
                    <a:pt x="97564" y="398644"/>
                  </a:lnTo>
                  <a:lnTo>
                    <a:pt x="62388" y="438550"/>
                  </a:lnTo>
                  <a:lnTo>
                    <a:pt x="30748" y="476965"/>
                  </a:lnTo>
                  <a:lnTo>
                    <a:pt x="8124" y="512917"/>
                  </a:lnTo>
                  <a:lnTo>
                    <a:pt x="0" y="545437"/>
                  </a:lnTo>
                  <a:lnTo>
                    <a:pt x="16444" y="578601"/>
                  </a:lnTo>
                  <a:lnTo>
                    <a:pt x="54750" y="606504"/>
                  </a:lnTo>
                  <a:lnTo>
                    <a:pt x="101571" y="631720"/>
                  </a:lnTo>
                  <a:lnTo>
                    <a:pt x="143564" y="656819"/>
                  </a:lnTo>
                  <a:lnTo>
                    <a:pt x="167385" y="684375"/>
                  </a:lnTo>
                  <a:lnTo>
                    <a:pt x="167481" y="720256"/>
                  </a:lnTo>
                  <a:lnTo>
                    <a:pt x="149478" y="756161"/>
                  </a:lnTo>
                  <a:lnTo>
                    <a:pt x="124237" y="795639"/>
                  </a:lnTo>
                  <a:lnTo>
                    <a:pt x="102616" y="842236"/>
                  </a:lnTo>
                  <a:lnTo>
                    <a:pt x="87957" y="883568"/>
                  </a:lnTo>
                  <a:lnTo>
                    <a:pt x="68744" y="934560"/>
                  </a:lnTo>
                  <a:lnTo>
                    <a:pt x="49545" y="988190"/>
                  </a:lnTo>
                  <a:lnTo>
                    <a:pt x="34929" y="1037439"/>
                  </a:lnTo>
                  <a:lnTo>
                    <a:pt x="29464" y="1075287"/>
                  </a:lnTo>
                  <a:lnTo>
                    <a:pt x="37719" y="1094712"/>
                  </a:lnTo>
                  <a:lnTo>
                    <a:pt x="60490" y="1089933"/>
                  </a:lnTo>
                  <a:lnTo>
                    <a:pt x="96854" y="1066992"/>
                  </a:lnTo>
                  <a:lnTo>
                    <a:pt x="141662" y="1033233"/>
                  </a:lnTo>
                  <a:lnTo>
                    <a:pt x="189766" y="995997"/>
                  </a:lnTo>
                  <a:lnTo>
                    <a:pt x="236020" y="962626"/>
                  </a:lnTo>
                  <a:lnTo>
                    <a:pt x="275276" y="940463"/>
                  </a:lnTo>
                  <a:lnTo>
                    <a:pt x="302387" y="936851"/>
                  </a:lnTo>
                  <a:lnTo>
                    <a:pt x="316267" y="959848"/>
                  </a:lnTo>
                  <a:lnTo>
                    <a:pt x="316949" y="1003775"/>
                  </a:lnTo>
                  <a:lnTo>
                    <a:pt x="310435" y="1059612"/>
                  </a:lnTo>
                  <a:lnTo>
                    <a:pt x="302725" y="1118338"/>
                  </a:lnTo>
                  <a:lnTo>
                    <a:pt x="299820" y="1170933"/>
                  </a:lnTo>
                  <a:lnTo>
                    <a:pt x="307721" y="1208377"/>
                  </a:lnTo>
                  <a:lnTo>
                    <a:pt x="332908" y="1230568"/>
                  </a:lnTo>
                  <a:lnTo>
                    <a:pt x="368374" y="1238385"/>
                  </a:lnTo>
                  <a:lnTo>
                    <a:pt x="409063" y="1240161"/>
                  </a:lnTo>
                  <a:lnTo>
                    <a:pt x="449924" y="1244229"/>
                  </a:lnTo>
                  <a:lnTo>
                    <a:pt x="485901" y="1258923"/>
                  </a:lnTo>
                  <a:lnTo>
                    <a:pt x="514323" y="1291730"/>
                  </a:lnTo>
                  <a:lnTo>
                    <a:pt x="538563" y="1337163"/>
                  </a:lnTo>
                  <a:lnTo>
                    <a:pt x="562638" y="1383857"/>
                  </a:lnTo>
                  <a:lnTo>
                    <a:pt x="590566" y="1420450"/>
                  </a:lnTo>
                  <a:lnTo>
                    <a:pt x="626364" y="1435580"/>
                  </a:lnTo>
                  <a:lnTo>
                    <a:pt x="661041" y="1430038"/>
                  </a:lnTo>
                  <a:lnTo>
                    <a:pt x="703796" y="1414087"/>
                  </a:lnTo>
                  <a:lnTo>
                    <a:pt x="750561" y="1390213"/>
                  </a:lnTo>
                  <a:lnTo>
                    <a:pt x="797268" y="1360898"/>
                  </a:lnTo>
                  <a:lnTo>
                    <a:pt x="839849" y="1328626"/>
                  </a:lnTo>
                  <a:lnTo>
                    <a:pt x="874238" y="1295880"/>
                  </a:lnTo>
                  <a:lnTo>
                    <a:pt x="900925" y="1227543"/>
                  </a:lnTo>
                  <a:lnTo>
                    <a:pt x="886742" y="1184501"/>
                  </a:lnTo>
                  <a:lnTo>
                    <a:pt x="863266" y="1139701"/>
                  </a:lnTo>
                  <a:lnTo>
                    <a:pt x="839949" y="1096828"/>
                  </a:lnTo>
                  <a:lnTo>
                    <a:pt x="826242" y="1059564"/>
                  </a:lnTo>
                  <a:lnTo>
                    <a:pt x="831596" y="1031593"/>
                  </a:lnTo>
                  <a:lnTo>
                    <a:pt x="860430" y="1016463"/>
                  </a:lnTo>
                  <a:lnTo>
                    <a:pt x="906145" y="1011941"/>
                  </a:lnTo>
                  <a:lnTo>
                    <a:pt x="961469" y="1013035"/>
                  </a:lnTo>
                  <a:lnTo>
                    <a:pt x="1019132" y="1014753"/>
                  </a:lnTo>
                  <a:lnTo>
                    <a:pt x="1071864" y="1012105"/>
                  </a:lnTo>
                  <a:lnTo>
                    <a:pt x="1112393" y="1000097"/>
                  </a:lnTo>
                  <a:lnTo>
                    <a:pt x="1149569" y="970893"/>
                  </a:lnTo>
                  <a:lnTo>
                    <a:pt x="1182027" y="931423"/>
                  </a:lnTo>
                  <a:lnTo>
                    <a:pt x="1206146" y="887607"/>
                  </a:lnTo>
                  <a:lnTo>
                    <a:pt x="1218304" y="845364"/>
                  </a:lnTo>
                  <a:lnTo>
                    <a:pt x="1214881" y="810613"/>
                  </a:lnTo>
                  <a:lnTo>
                    <a:pt x="1192648" y="790354"/>
                  </a:lnTo>
                  <a:lnTo>
                    <a:pt x="1152496" y="775801"/>
                  </a:lnTo>
                  <a:lnTo>
                    <a:pt x="1103201" y="763702"/>
                  </a:lnTo>
                  <a:lnTo>
                    <a:pt x="1053535" y="750810"/>
                  </a:lnTo>
                  <a:lnTo>
                    <a:pt x="1012272" y="733875"/>
                  </a:lnTo>
                  <a:lnTo>
                    <a:pt x="988187" y="709648"/>
                  </a:lnTo>
                  <a:lnTo>
                    <a:pt x="983829" y="668371"/>
                  </a:lnTo>
                  <a:lnTo>
                    <a:pt x="996333" y="617663"/>
                  </a:lnTo>
                  <a:lnTo>
                    <a:pt x="1018572" y="562969"/>
                  </a:lnTo>
                  <a:lnTo>
                    <a:pt x="1043420" y="509731"/>
                  </a:lnTo>
                  <a:lnTo>
                    <a:pt x="1063752" y="463395"/>
                  </a:lnTo>
                  <a:lnTo>
                    <a:pt x="1085711" y="423531"/>
                  </a:lnTo>
                  <a:lnTo>
                    <a:pt x="1114127" y="386435"/>
                  </a:lnTo>
                  <a:lnTo>
                    <a:pt x="1139665" y="352862"/>
                  </a:lnTo>
                  <a:lnTo>
                    <a:pt x="1152993" y="323569"/>
                  </a:lnTo>
                  <a:lnTo>
                    <a:pt x="1144777" y="299311"/>
                  </a:lnTo>
                  <a:lnTo>
                    <a:pt x="1113171" y="285548"/>
                  </a:lnTo>
                  <a:lnTo>
                    <a:pt x="1061555" y="278022"/>
                  </a:lnTo>
                  <a:lnTo>
                    <a:pt x="999299" y="273657"/>
                  </a:lnTo>
                  <a:lnTo>
                    <a:pt x="935773" y="269376"/>
                  </a:lnTo>
                  <a:lnTo>
                    <a:pt x="880347" y="262104"/>
                  </a:lnTo>
                  <a:lnTo>
                    <a:pt x="842391" y="248765"/>
                  </a:lnTo>
                  <a:lnTo>
                    <a:pt x="820451" y="215259"/>
                  </a:lnTo>
                  <a:lnTo>
                    <a:pt x="822134" y="172263"/>
                  </a:lnTo>
                  <a:lnTo>
                    <a:pt x="831246" y="128053"/>
                  </a:lnTo>
                  <a:lnTo>
                    <a:pt x="831596" y="90904"/>
                  </a:lnTo>
                  <a:lnTo>
                    <a:pt x="819902" y="56253"/>
                  </a:lnTo>
                  <a:lnTo>
                    <a:pt x="804529" y="21911"/>
                  </a:lnTo>
                  <a:lnTo>
                    <a:pt x="786465" y="0"/>
                  </a:lnTo>
                  <a:lnTo>
                    <a:pt x="766699" y="2639"/>
                  </a:lnTo>
                  <a:lnTo>
                    <a:pt x="750059" y="35110"/>
                  </a:lnTo>
                  <a:lnTo>
                    <a:pt x="732280" y="91539"/>
                  </a:lnTo>
                  <a:lnTo>
                    <a:pt x="713106" y="155709"/>
                  </a:lnTo>
                  <a:lnTo>
                    <a:pt x="692279" y="211406"/>
                  </a:lnTo>
                  <a:lnTo>
                    <a:pt x="669544" y="242415"/>
                  </a:lnTo>
                  <a:lnTo>
                    <a:pt x="641734" y="238970"/>
                  </a:lnTo>
                  <a:lnTo>
                    <a:pt x="613854" y="207712"/>
                  </a:lnTo>
                  <a:lnTo>
                    <a:pt x="580068" y="166977"/>
                  </a:lnTo>
                  <a:lnTo>
                    <a:pt x="534543" y="13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16077" y="1219438"/>
            <a:ext cx="526733" cy="429061"/>
          </a:xfrm>
          <a:prstGeom prst="rect">
            <a:avLst/>
          </a:prstGeom>
        </p:spPr>
        <p:txBody>
          <a:bodyPr vert="horz" wrap="square" lIns="0" tIns="14764" rIns="0" bIns="0" rtlCol="0">
            <a:spAutoFit/>
          </a:bodyPr>
          <a:lstStyle/>
          <a:p>
            <a:pPr marL="9525" marR="3810" algn="ctr">
              <a:lnSpc>
                <a:spcPts val="1073"/>
              </a:lnSpc>
              <a:spcBef>
                <a:spcPts val="116"/>
              </a:spcBef>
            </a:pPr>
            <a:r>
              <a:rPr sz="900" spc="-49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900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9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900" spc="-8" dirty="0">
                <a:solidFill>
                  <a:srgbClr val="FFFFFF"/>
                </a:solidFill>
                <a:latin typeface="Arial"/>
                <a:cs typeface="Arial"/>
              </a:rPr>
              <a:t>(“datum”)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37544" y="4474066"/>
            <a:ext cx="475298" cy="511493"/>
            <a:chOff x="4792726" y="5965421"/>
            <a:chExt cx="633730" cy="681990"/>
          </a:xfrm>
        </p:grpSpPr>
        <p:sp>
          <p:nvSpPr>
            <p:cNvPr id="15" name="object 15"/>
            <p:cNvSpPr/>
            <p:nvPr/>
          </p:nvSpPr>
          <p:spPr>
            <a:xfrm>
              <a:off x="4805426" y="5978121"/>
              <a:ext cx="608330" cy="656590"/>
            </a:xfrm>
            <a:custGeom>
              <a:avLst/>
              <a:gdLst/>
              <a:ahLst/>
              <a:cxnLst/>
              <a:rect l="l" t="t" r="r" b="b"/>
              <a:pathLst>
                <a:path w="608329" h="656590">
                  <a:moveTo>
                    <a:pt x="393205" y="0"/>
                  </a:moveTo>
                  <a:lnTo>
                    <a:pt x="383286" y="1190"/>
                  </a:lnTo>
                  <a:lnTo>
                    <a:pt x="372812" y="21770"/>
                  </a:lnTo>
                  <a:lnTo>
                    <a:pt x="361410" y="56546"/>
                  </a:lnTo>
                  <a:lnTo>
                    <a:pt x="348817" y="91051"/>
                  </a:lnTo>
                  <a:lnTo>
                    <a:pt x="334772" y="110817"/>
                  </a:lnTo>
                  <a:lnTo>
                    <a:pt x="320857" y="109240"/>
                  </a:lnTo>
                  <a:lnTo>
                    <a:pt x="306895" y="94953"/>
                  </a:lnTo>
                  <a:lnTo>
                    <a:pt x="289980" y="76339"/>
                  </a:lnTo>
                  <a:lnTo>
                    <a:pt x="267208" y="61782"/>
                  </a:lnTo>
                  <a:lnTo>
                    <a:pt x="233854" y="49831"/>
                  </a:lnTo>
                  <a:lnTo>
                    <a:pt x="192786" y="37253"/>
                  </a:lnTo>
                  <a:lnTo>
                    <a:pt x="152479" y="29726"/>
                  </a:lnTo>
                  <a:lnTo>
                    <a:pt x="121412" y="32927"/>
                  </a:lnTo>
                  <a:lnTo>
                    <a:pt x="104235" y="51318"/>
                  </a:lnTo>
                  <a:lnTo>
                    <a:pt x="95630" y="80886"/>
                  </a:lnTo>
                  <a:lnTo>
                    <a:pt x="89122" y="114602"/>
                  </a:lnTo>
                  <a:lnTo>
                    <a:pt x="78232" y="145437"/>
                  </a:lnTo>
                  <a:lnTo>
                    <a:pt x="57346" y="172952"/>
                  </a:lnTo>
                  <a:lnTo>
                    <a:pt x="31162" y="200423"/>
                  </a:lnTo>
                  <a:lnTo>
                    <a:pt x="8955" y="226363"/>
                  </a:lnTo>
                  <a:lnTo>
                    <a:pt x="0" y="249285"/>
                  </a:lnTo>
                  <a:lnTo>
                    <a:pt x="12237" y="267789"/>
                  </a:lnTo>
                  <a:lnTo>
                    <a:pt x="38941" y="283002"/>
                  </a:lnTo>
                  <a:lnTo>
                    <a:pt x="67097" y="297221"/>
                  </a:lnTo>
                  <a:lnTo>
                    <a:pt x="83693" y="312747"/>
                  </a:lnTo>
                  <a:lnTo>
                    <a:pt x="83740" y="329158"/>
                  </a:lnTo>
                  <a:lnTo>
                    <a:pt x="74739" y="345565"/>
                  </a:lnTo>
                  <a:lnTo>
                    <a:pt x="62118" y="363594"/>
                  </a:lnTo>
                  <a:lnTo>
                    <a:pt x="51308" y="384870"/>
                  </a:lnTo>
                  <a:lnTo>
                    <a:pt x="24717" y="451581"/>
                  </a:lnTo>
                  <a:lnTo>
                    <a:pt x="15321" y="483584"/>
                  </a:lnTo>
                  <a:lnTo>
                    <a:pt x="18796" y="500262"/>
                  </a:lnTo>
                  <a:lnTo>
                    <a:pt x="43330" y="490820"/>
                  </a:lnTo>
                  <a:lnTo>
                    <a:pt x="82772" y="463662"/>
                  </a:lnTo>
                  <a:lnTo>
                    <a:pt x="123309" y="436774"/>
                  </a:lnTo>
                  <a:lnTo>
                    <a:pt x="151129" y="428139"/>
                  </a:lnTo>
                  <a:lnTo>
                    <a:pt x="158886" y="447727"/>
                  </a:lnTo>
                  <a:lnTo>
                    <a:pt x="155178" y="484216"/>
                  </a:lnTo>
                  <a:lnTo>
                    <a:pt x="150112" y="523676"/>
                  </a:lnTo>
                  <a:lnTo>
                    <a:pt x="153797" y="552180"/>
                  </a:lnTo>
                  <a:lnTo>
                    <a:pt x="170477" y="563699"/>
                  </a:lnTo>
                  <a:lnTo>
                    <a:pt x="194182" y="566429"/>
                  </a:lnTo>
                  <a:lnTo>
                    <a:pt x="219983" y="567807"/>
                  </a:lnTo>
                  <a:lnTo>
                    <a:pt x="242950" y="575268"/>
                  </a:lnTo>
                  <a:lnTo>
                    <a:pt x="260300" y="595124"/>
                  </a:lnTo>
                  <a:lnTo>
                    <a:pt x="275161" y="621965"/>
                  </a:lnTo>
                  <a:lnTo>
                    <a:pt x="291474" y="645650"/>
                  </a:lnTo>
                  <a:lnTo>
                    <a:pt x="313182" y="656040"/>
                  </a:lnTo>
                  <a:lnTo>
                    <a:pt x="346277" y="648401"/>
                  </a:lnTo>
                  <a:lnTo>
                    <a:pt x="387064" y="628816"/>
                  </a:lnTo>
                  <a:lnTo>
                    <a:pt x="424660" y="603371"/>
                  </a:lnTo>
                  <a:lnTo>
                    <a:pt x="448183" y="578151"/>
                  </a:lnTo>
                  <a:lnTo>
                    <a:pt x="447766" y="551330"/>
                  </a:lnTo>
                  <a:lnTo>
                    <a:pt x="431609" y="520812"/>
                  </a:lnTo>
                  <a:lnTo>
                    <a:pt x="415643" y="492278"/>
                  </a:lnTo>
                  <a:lnTo>
                    <a:pt x="415798" y="471408"/>
                  </a:lnTo>
                  <a:lnTo>
                    <a:pt x="440779" y="463003"/>
                  </a:lnTo>
                  <a:lnTo>
                    <a:pt x="480679" y="462938"/>
                  </a:lnTo>
                  <a:lnTo>
                    <a:pt x="523222" y="463505"/>
                  </a:lnTo>
                  <a:lnTo>
                    <a:pt x="556133" y="456993"/>
                  </a:lnTo>
                  <a:lnTo>
                    <a:pt x="579098" y="439482"/>
                  </a:lnTo>
                  <a:lnTo>
                    <a:pt x="597646" y="415704"/>
                  </a:lnTo>
                  <a:lnTo>
                    <a:pt x="608264" y="390933"/>
                  </a:lnTo>
                  <a:lnTo>
                    <a:pt x="607440" y="370443"/>
                  </a:lnTo>
                  <a:lnTo>
                    <a:pt x="587148" y="357622"/>
                  </a:lnTo>
                  <a:lnTo>
                    <a:pt x="551592" y="348991"/>
                  </a:lnTo>
                  <a:lnTo>
                    <a:pt x="515608" y="339548"/>
                  </a:lnTo>
                  <a:lnTo>
                    <a:pt x="494029" y="324291"/>
                  </a:lnTo>
                  <a:lnTo>
                    <a:pt x="492799" y="299951"/>
                  </a:lnTo>
                  <a:lnTo>
                    <a:pt x="503332" y="269841"/>
                  </a:lnTo>
                  <a:lnTo>
                    <a:pt x="531876" y="211782"/>
                  </a:lnTo>
                  <a:lnTo>
                    <a:pt x="546260" y="189175"/>
                  </a:lnTo>
                  <a:lnTo>
                    <a:pt x="563895" y="168687"/>
                  </a:lnTo>
                  <a:lnTo>
                    <a:pt x="575649" y="150995"/>
                  </a:lnTo>
                  <a:lnTo>
                    <a:pt x="572388" y="136775"/>
                  </a:lnTo>
                  <a:lnTo>
                    <a:pt x="544611" y="128505"/>
                  </a:lnTo>
                  <a:lnTo>
                    <a:pt x="453195" y="121698"/>
                  </a:lnTo>
                  <a:lnTo>
                    <a:pt x="421132" y="113699"/>
                  </a:lnTo>
                  <a:lnTo>
                    <a:pt x="410190" y="98376"/>
                  </a:lnTo>
                  <a:lnTo>
                    <a:pt x="411035" y="78724"/>
                  </a:lnTo>
                  <a:lnTo>
                    <a:pt x="415595" y="58528"/>
                  </a:lnTo>
                  <a:lnTo>
                    <a:pt x="415798" y="41576"/>
                  </a:lnTo>
                  <a:lnTo>
                    <a:pt x="409950" y="25736"/>
                  </a:lnTo>
                  <a:lnTo>
                    <a:pt x="402256" y="10029"/>
                  </a:lnTo>
                  <a:lnTo>
                    <a:pt x="39320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5426" y="5978121"/>
              <a:ext cx="608330" cy="656590"/>
            </a:xfrm>
            <a:custGeom>
              <a:avLst/>
              <a:gdLst/>
              <a:ahLst/>
              <a:cxnLst/>
              <a:rect l="l" t="t" r="r" b="b"/>
              <a:pathLst>
                <a:path w="608329" h="656590">
                  <a:moveTo>
                    <a:pt x="267208" y="61782"/>
                  </a:moveTo>
                  <a:lnTo>
                    <a:pt x="233854" y="49831"/>
                  </a:lnTo>
                  <a:lnTo>
                    <a:pt x="192786" y="37253"/>
                  </a:lnTo>
                  <a:lnTo>
                    <a:pt x="152479" y="29726"/>
                  </a:lnTo>
                  <a:lnTo>
                    <a:pt x="121412" y="32927"/>
                  </a:lnTo>
                  <a:lnTo>
                    <a:pt x="104235" y="51318"/>
                  </a:lnTo>
                  <a:lnTo>
                    <a:pt x="95630" y="80886"/>
                  </a:lnTo>
                  <a:lnTo>
                    <a:pt x="89122" y="114602"/>
                  </a:lnTo>
                  <a:lnTo>
                    <a:pt x="78232" y="145437"/>
                  </a:lnTo>
                  <a:lnTo>
                    <a:pt x="57346" y="172952"/>
                  </a:lnTo>
                  <a:lnTo>
                    <a:pt x="31162" y="200423"/>
                  </a:lnTo>
                  <a:lnTo>
                    <a:pt x="8955" y="226363"/>
                  </a:lnTo>
                  <a:lnTo>
                    <a:pt x="0" y="249285"/>
                  </a:lnTo>
                  <a:lnTo>
                    <a:pt x="12237" y="267789"/>
                  </a:lnTo>
                  <a:lnTo>
                    <a:pt x="38941" y="283002"/>
                  </a:lnTo>
                  <a:lnTo>
                    <a:pt x="67097" y="297221"/>
                  </a:lnTo>
                  <a:lnTo>
                    <a:pt x="83693" y="312747"/>
                  </a:lnTo>
                  <a:lnTo>
                    <a:pt x="83740" y="329158"/>
                  </a:lnTo>
                  <a:lnTo>
                    <a:pt x="74739" y="345565"/>
                  </a:lnTo>
                  <a:lnTo>
                    <a:pt x="62118" y="363594"/>
                  </a:lnTo>
                  <a:lnTo>
                    <a:pt x="51308" y="384870"/>
                  </a:lnTo>
                  <a:lnTo>
                    <a:pt x="39280" y="415071"/>
                  </a:lnTo>
                  <a:lnTo>
                    <a:pt x="24717" y="451581"/>
                  </a:lnTo>
                  <a:lnTo>
                    <a:pt x="15321" y="483584"/>
                  </a:lnTo>
                  <a:lnTo>
                    <a:pt x="18796" y="500262"/>
                  </a:lnTo>
                  <a:lnTo>
                    <a:pt x="43330" y="490820"/>
                  </a:lnTo>
                  <a:lnTo>
                    <a:pt x="82772" y="463662"/>
                  </a:lnTo>
                  <a:lnTo>
                    <a:pt x="123309" y="436774"/>
                  </a:lnTo>
                  <a:lnTo>
                    <a:pt x="151129" y="428139"/>
                  </a:lnTo>
                  <a:lnTo>
                    <a:pt x="158886" y="447727"/>
                  </a:lnTo>
                  <a:lnTo>
                    <a:pt x="155178" y="484216"/>
                  </a:lnTo>
                  <a:lnTo>
                    <a:pt x="150112" y="523676"/>
                  </a:lnTo>
                  <a:lnTo>
                    <a:pt x="153797" y="552180"/>
                  </a:lnTo>
                  <a:lnTo>
                    <a:pt x="170477" y="563699"/>
                  </a:lnTo>
                  <a:lnTo>
                    <a:pt x="194182" y="566429"/>
                  </a:lnTo>
                  <a:lnTo>
                    <a:pt x="219983" y="567807"/>
                  </a:lnTo>
                  <a:lnTo>
                    <a:pt x="242950" y="575268"/>
                  </a:lnTo>
                  <a:lnTo>
                    <a:pt x="260300" y="595124"/>
                  </a:lnTo>
                  <a:lnTo>
                    <a:pt x="275161" y="621965"/>
                  </a:lnTo>
                  <a:lnTo>
                    <a:pt x="291474" y="645650"/>
                  </a:lnTo>
                  <a:lnTo>
                    <a:pt x="313182" y="656040"/>
                  </a:lnTo>
                  <a:lnTo>
                    <a:pt x="346277" y="648401"/>
                  </a:lnTo>
                  <a:lnTo>
                    <a:pt x="387064" y="628816"/>
                  </a:lnTo>
                  <a:lnTo>
                    <a:pt x="424660" y="603371"/>
                  </a:lnTo>
                  <a:lnTo>
                    <a:pt x="448183" y="578151"/>
                  </a:lnTo>
                  <a:lnTo>
                    <a:pt x="447766" y="551330"/>
                  </a:lnTo>
                  <a:lnTo>
                    <a:pt x="431609" y="520812"/>
                  </a:lnTo>
                  <a:lnTo>
                    <a:pt x="415643" y="492278"/>
                  </a:lnTo>
                  <a:lnTo>
                    <a:pt x="415798" y="471408"/>
                  </a:lnTo>
                  <a:lnTo>
                    <a:pt x="440779" y="463003"/>
                  </a:lnTo>
                  <a:lnTo>
                    <a:pt x="480679" y="462938"/>
                  </a:lnTo>
                  <a:lnTo>
                    <a:pt x="523222" y="463505"/>
                  </a:lnTo>
                  <a:lnTo>
                    <a:pt x="556133" y="456993"/>
                  </a:lnTo>
                  <a:lnTo>
                    <a:pt x="579098" y="439482"/>
                  </a:lnTo>
                  <a:lnTo>
                    <a:pt x="597646" y="415704"/>
                  </a:lnTo>
                  <a:lnTo>
                    <a:pt x="608264" y="390933"/>
                  </a:lnTo>
                  <a:lnTo>
                    <a:pt x="607440" y="370443"/>
                  </a:lnTo>
                  <a:lnTo>
                    <a:pt x="587148" y="357622"/>
                  </a:lnTo>
                  <a:lnTo>
                    <a:pt x="551592" y="348991"/>
                  </a:lnTo>
                  <a:lnTo>
                    <a:pt x="515608" y="339548"/>
                  </a:lnTo>
                  <a:lnTo>
                    <a:pt x="494029" y="324291"/>
                  </a:lnTo>
                  <a:lnTo>
                    <a:pt x="492799" y="299951"/>
                  </a:lnTo>
                  <a:lnTo>
                    <a:pt x="503332" y="269841"/>
                  </a:lnTo>
                  <a:lnTo>
                    <a:pt x="518675" y="238828"/>
                  </a:lnTo>
                  <a:lnTo>
                    <a:pt x="531876" y="211782"/>
                  </a:lnTo>
                  <a:lnTo>
                    <a:pt x="546260" y="189175"/>
                  </a:lnTo>
                  <a:lnTo>
                    <a:pt x="563895" y="168687"/>
                  </a:lnTo>
                  <a:lnTo>
                    <a:pt x="575649" y="150995"/>
                  </a:lnTo>
                  <a:lnTo>
                    <a:pt x="572388" y="136775"/>
                  </a:lnTo>
                  <a:lnTo>
                    <a:pt x="544611" y="128505"/>
                  </a:lnTo>
                  <a:lnTo>
                    <a:pt x="499618" y="125056"/>
                  </a:lnTo>
                  <a:lnTo>
                    <a:pt x="453195" y="121698"/>
                  </a:lnTo>
                  <a:lnTo>
                    <a:pt x="421132" y="113699"/>
                  </a:lnTo>
                  <a:lnTo>
                    <a:pt x="410190" y="98376"/>
                  </a:lnTo>
                  <a:lnTo>
                    <a:pt x="411035" y="78724"/>
                  </a:lnTo>
                  <a:lnTo>
                    <a:pt x="415595" y="58528"/>
                  </a:lnTo>
                  <a:lnTo>
                    <a:pt x="415798" y="41576"/>
                  </a:lnTo>
                  <a:lnTo>
                    <a:pt x="409950" y="25736"/>
                  </a:lnTo>
                  <a:lnTo>
                    <a:pt x="402256" y="10029"/>
                  </a:lnTo>
                  <a:lnTo>
                    <a:pt x="393205" y="0"/>
                  </a:lnTo>
                  <a:lnTo>
                    <a:pt x="383286" y="1190"/>
                  </a:lnTo>
                  <a:lnTo>
                    <a:pt x="372812" y="21770"/>
                  </a:lnTo>
                  <a:lnTo>
                    <a:pt x="361410" y="56546"/>
                  </a:lnTo>
                  <a:lnTo>
                    <a:pt x="348817" y="91051"/>
                  </a:lnTo>
                  <a:lnTo>
                    <a:pt x="334772" y="110817"/>
                  </a:lnTo>
                  <a:lnTo>
                    <a:pt x="320857" y="109240"/>
                  </a:lnTo>
                  <a:lnTo>
                    <a:pt x="306895" y="94953"/>
                  </a:lnTo>
                  <a:lnTo>
                    <a:pt x="289980" y="76339"/>
                  </a:lnTo>
                  <a:lnTo>
                    <a:pt x="267208" y="6178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53</a:t>
            </a:fld>
            <a:endParaRPr spc="-4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139" y="673400"/>
            <a:ext cx="7213963" cy="451470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2577465" marR="3810" indent="-1680686">
              <a:lnSpc>
                <a:spcPct val="101400"/>
              </a:lnSpc>
              <a:spcBef>
                <a:spcPts val="45"/>
              </a:spcBef>
            </a:pPr>
            <a:r>
              <a:rPr sz="2963" spc="-105" dirty="0"/>
              <a:t>Machine</a:t>
            </a:r>
            <a:r>
              <a:rPr sz="2963" spc="-101" dirty="0"/>
              <a:t> </a:t>
            </a:r>
            <a:r>
              <a:rPr sz="2963" spc="-146" dirty="0"/>
              <a:t>Learning</a:t>
            </a:r>
            <a:r>
              <a:rPr sz="2963" spc="-19" dirty="0"/>
              <a:t> </a:t>
            </a:r>
            <a:r>
              <a:rPr sz="2963" spc="-120" dirty="0"/>
              <a:t>Framework: </a:t>
            </a:r>
            <a:r>
              <a:rPr sz="2963" spc="-64" dirty="0"/>
              <a:t>Learning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260872" y="18324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0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872" y="234677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8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872" y="28611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601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872" y="34326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609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23095" y="2337245"/>
            <a:ext cx="1390650" cy="762000"/>
            <a:chOff x="3040126" y="3116326"/>
            <a:chExt cx="1854200" cy="1016000"/>
          </a:xfrm>
        </p:grpSpPr>
        <p:sp>
          <p:nvSpPr>
            <p:cNvPr id="8" name="object 8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1663573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373"/>
                  </a:lnTo>
                  <a:lnTo>
                    <a:pt x="5897" y="869273"/>
                  </a:lnTo>
                  <a:lnTo>
                    <a:pt x="22540" y="908736"/>
                  </a:lnTo>
                  <a:lnTo>
                    <a:pt x="48355" y="942181"/>
                  </a:lnTo>
                  <a:lnTo>
                    <a:pt x="81769" y="968026"/>
                  </a:lnTo>
                  <a:lnTo>
                    <a:pt x="121208" y="984693"/>
                  </a:lnTo>
                  <a:lnTo>
                    <a:pt x="165100" y="990600"/>
                  </a:lnTo>
                  <a:lnTo>
                    <a:pt x="1663573" y="990600"/>
                  </a:lnTo>
                  <a:lnTo>
                    <a:pt x="1707473" y="984693"/>
                  </a:lnTo>
                  <a:lnTo>
                    <a:pt x="1746936" y="968026"/>
                  </a:lnTo>
                  <a:lnTo>
                    <a:pt x="1780381" y="942181"/>
                  </a:lnTo>
                  <a:lnTo>
                    <a:pt x="1806226" y="908736"/>
                  </a:lnTo>
                  <a:lnTo>
                    <a:pt x="1822893" y="869273"/>
                  </a:lnTo>
                  <a:lnTo>
                    <a:pt x="1828800" y="825373"/>
                  </a:lnTo>
                  <a:lnTo>
                    <a:pt x="1828800" y="165100"/>
                  </a:lnTo>
                  <a:lnTo>
                    <a:pt x="1822893" y="121208"/>
                  </a:lnTo>
                  <a:lnTo>
                    <a:pt x="1806226" y="81769"/>
                  </a:lnTo>
                  <a:lnTo>
                    <a:pt x="1780381" y="48355"/>
                  </a:lnTo>
                  <a:lnTo>
                    <a:pt x="1746936" y="22540"/>
                  </a:lnTo>
                  <a:lnTo>
                    <a:pt x="1707473" y="5897"/>
                  </a:lnTo>
                  <a:lnTo>
                    <a:pt x="1663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663573" y="0"/>
                  </a:lnTo>
                  <a:lnTo>
                    <a:pt x="1707473" y="5897"/>
                  </a:lnTo>
                  <a:lnTo>
                    <a:pt x="1746936" y="22540"/>
                  </a:lnTo>
                  <a:lnTo>
                    <a:pt x="1780381" y="48355"/>
                  </a:lnTo>
                  <a:lnTo>
                    <a:pt x="1806226" y="81769"/>
                  </a:lnTo>
                  <a:lnTo>
                    <a:pt x="1822893" y="121208"/>
                  </a:lnTo>
                  <a:lnTo>
                    <a:pt x="1828800" y="165100"/>
                  </a:lnTo>
                  <a:lnTo>
                    <a:pt x="1828800" y="825373"/>
                  </a:lnTo>
                  <a:lnTo>
                    <a:pt x="1822893" y="869273"/>
                  </a:lnTo>
                  <a:lnTo>
                    <a:pt x="1806226" y="908736"/>
                  </a:lnTo>
                  <a:lnTo>
                    <a:pt x="1780381" y="942181"/>
                  </a:lnTo>
                  <a:lnTo>
                    <a:pt x="1746936" y="968026"/>
                  </a:lnTo>
                  <a:lnTo>
                    <a:pt x="1707473" y="984693"/>
                  </a:lnTo>
                  <a:lnTo>
                    <a:pt x="1663573" y="990600"/>
                  </a:lnTo>
                  <a:lnTo>
                    <a:pt x="165100" y="990600"/>
                  </a:lnTo>
                  <a:lnTo>
                    <a:pt x="121208" y="984693"/>
                  </a:lnTo>
                  <a:lnTo>
                    <a:pt x="81769" y="968026"/>
                  </a:lnTo>
                  <a:lnTo>
                    <a:pt x="48355" y="942181"/>
                  </a:lnTo>
                  <a:lnTo>
                    <a:pt x="22540" y="908736"/>
                  </a:lnTo>
                  <a:lnTo>
                    <a:pt x="5897" y="869273"/>
                  </a:lnTo>
                  <a:lnTo>
                    <a:pt x="0" y="825373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84759" y="2385584"/>
            <a:ext cx="665798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4288" algn="just">
              <a:lnSpc>
                <a:spcPct val="100800"/>
              </a:lnSpc>
              <a:spcBef>
                <a:spcPts val="64"/>
              </a:spcBef>
            </a:pPr>
            <a:r>
              <a:rPr sz="1350" spc="-26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9332" y="1945005"/>
            <a:ext cx="404336" cy="1603534"/>
          </a:xfrm>
          <a:custGeom>
            <a:avLst/>
            <a:gdLst/>
            <a:ahLst/>
            <a:cxnLst/>
            <a:rect l="l" t="t" r="r" b="b"/>
            <a:pathLst>
              <a:path w="539114" h="2138045">
                <a:moveTo>
                  <a:pt x="537591" y="1030859"/>
                </a:moveTo>
                <a:lnTo>
                  <a:pt x="536854" y="976757"/>
                </a:lnTo>
                <a:lnTo>
                  <a:pt x="536448" y="945781"/>
                </a:lnTo>
                <a:lnTo>
                  <a:pt x="506869" y="961085"/>
                </a:lnTo>
                <a:lnTo>
                  <a:pt x="8509" y="0"/>
                </a:lnTo>
                <a:lnTo>
                  <a:pt x="0" y="4445"/>
                </a:lnTo>
                <a:lnTo>
                  <a:pt x="495312" y="959675"/>
                </a:lnTo>
                <a:lnTo>
                  <a:pt x="494157" y="957707"/>
                </a:lnTo>
                <a:lnTo>
                  <a:pt x="484543" y="972654"/>
                </a:lnTo>
                <a:lnTo>
                  <a:pt x="468757" y="980821"/>
                </a:lnTo>
                <a:lnTo>
                  <a:pt x="471424" y="982776"/>
                </a:lnTo>
                <a:lnTo>
                  <a:pt x="6858" y="684022"/>
                </a:lnTo>
                <a:lnTo>
                  <a:pt x="1651" y="692023"/>
                </a:lnTo>
                <a:lnTo>
                  <a:pt x="470979" y="993749"/>
                </a:lnTo>
                <a:lnTo>
                  <a:pt x="453009" y="1021715"/>
                </a:lnTo>
                <a:lnTo>
                  <a:pt x="537591" y="1030859"/>
                </a:lnTo>
                <a:close/>
              </a:path>
              <a:path w="539114" h="2138045">
                <a:moveTo>
                  <a:pt x="538861" y="1116076"/>
                </a:moveTo>
                <a:lnTo>
                  <a:pt x="538403" y="1085977"/>
                </a:lnTo>
                <a:lnTo>
                  <a:pt x="537591" y="1030986"/>
                </a:lnTo>
                <a:lnTo>
                  <a:pt x="453009" y="1040130"/>
                </a:lnTo>
                <a:lnTo>
                  <a:pt x="470979" y="1068108"/>
                </a:lnTo>
                <a:lnTo>
                  <a:pt x="1651" y="1369822"/>
                </a:lnTo>
                <a:lnTo>
                  <a:pt x="6858" y="1377823"/>
                </a:lnTo>
                <a:lnTo>
                  <a:pt x="476110" y="1076083"/>
                </a:lnTo>
                <a:lnTo>
                  <a:pt x="477075" y="1077595"/>
                </a:lnTo>
                <a:lnTo>
                  <a:pt x="470154" y="1082929"/>
                </a:lnTo>
                <a:lnTo>
                  <a:pt x="485178" y="1090193"/>
                </a:lnTo>
                <a:lnTo>
                  <a:pt x="494157" y="1104138"/>
                </a:lnTo>
                <a:lnTo>
                  <a:pt x="498589" y="1096670"/>
                </a:lnTo>
                <a:lnTo>
                  <a:pt x="500189" y="1097432"/>
                </a:lnTo>
                <a:lnTo>
                  <a:pt x="0" y="2133727"/>
                </a:lnTo>
                <a:lnTo>
                  <a:pt x="8509" y="2137918"/>
                </a:lnTo>
                <a:lnTo>
                  <a:pt x="508825" y="1101598"/>
                </a:lnTo>
                <a:lnTo>
                  <a:pt x="538861" y="111607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54</a:t>
            </a:fld>
            <a:endParaRPr spc="-4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42772"/>
            <a:ext cx="6961414" cy="451470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2577465" marR="3810" indent="-1680686">
              <a:lnSpc>
                <a:spcPct val="101400"/>
              </a:lnSpc>
              <a:spcBef>
                <a:spcPts val="45"/>
              </a:spcBef>
            </a:pPr>
            <a:r>
              <a:rPr sz="2963" spc="-105" dirty="0"/>
              <a:t>Machine</a:t>
            </a:r>
            <a:r>
              <a:rPr sz="2963" spc="-101" dirty="0"/>
              <a:t> </a:t>
            </a:r>
            <a:r>
              <a:rPr sz="2963" spc="-146" dirty="0"/>
              <a:t>Learning</a:t>
            </a:r>
            <a:r>
              <a:rPr sz="2963" spc="-19" dirty="0"/>
              <a:t> </a:t>
            </a:r>
            <a:r>
              <a:rPr sz="2963" spc="-120" dirty="0"/>
              <a:t>Framework: </a:t>
            </a:r>
            <a:r>
              <a:rPr sz="2963" spc="-64" dirty="0"/>
              <a:t>Learning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260872" y="18324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0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872" y="234677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8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872" y="28611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601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1347" y="3423095"/>
            <a:ext cx="1790700" cy="247650"/>
            <a:chOff x="144462" y="4564126"/>
            <a:chExt cx="2387600" cy="330200"/>
          </a:xfrm>
        </p:grpSpPr>
        <p:sp>
          <p:nvSpPr>
            <p:cNvPr id="7" name="object 7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0" y="304800"/>
                  </a:moveTo>
                  <a:lnTo>
                    <a:pt x="2362200" y="3048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81889" y="3421428"/>
            <a:ext cx="72866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23095" y="2337245"/>
            <a:ext cx="1390650" cy="762000"/>
            <a:chOff x="3040126" y="3116326"/>
            <a:chExt cx="1854200" cy="1016000"/>
          </a:xfrm>
        </p:grpSpPr>
        <p:sp>
          <p:nvSpPr>
            <p:cNvPr id="11" name="object 11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1663573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373"/>
                  </a:lnTo>
                  <a:lnTo>
                    <a:pt x="5897" y="869273"/>
                  </a:lnTo>
                  <a:lnTo>
                    <a:pt x="22540" y="908736"/>
                  </a:lnTo>
                  <a:lnTo>
                    <a:pt x="48355" y="942181"/>
                  </a:lnTo>
                  <a:lnTo>
                    <a:pt x="81769" y="968026"/>
                  </a:lnTo>
                  <a:lnTo>
                    <a:pt x="121208" y="984693"/>
                  </a:lnTo>
                  <a:lnTo>
                    <a:pt x="165100" y="990600"/>
                  </a:lnTo>
                  <a:lnTo>
                    <a:pt x="1663573" y="990600"/>
                  </a:lnTo>
                  <a:lnTo>
                    <a:pt x="1707473" y="984693"/>
                  </a:lnTo>
                  <a:lnTo>
                    <a:pt x="1746936" y="968026"/>
                  </a:lnTo>
                  <a:lnTo>
                    <a:pt x="1780381" y="942181"/>
                  </a:lnTo>
                  <a:lnTo>
                    <a:pt x="1806226" y="908736"/>
                  </a:lnTo>
                  <a:lnTo>
                    <a:pt x="1822893" y="869273"/>
                  </a:lnTo>
                  <a:lnTo>
                    <a:pt x="1828800" y="825373"/>
                  </a:lnTo>
                  <a:lnTo>
                    <a:pt x="1828800" y="165100"/>
                  </a:lnTo>
                  <a:lnTo>
                    <a:pt x="1822893" y="121208"/>
                  </a:lnTo>
                  <a:lnTo>
                    <a:pt x="1806226" y="81769"/>
                  </a:lnTo>
                  <a:lnTo>
                    <a:pt x="1780381" y="48355"/>
                  </a:lnTo>
                  <a:lnTo>
                    <a:pt x="1746936" y="22540"/>
                  </a:lnTo>
                  <a:lnTo>
                    <a:pt x="1707473" y="5897"/>
                  </a:lnTo>
                  <a:lnTo>
                    <a:pt x="1663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663573" y="0"/>
                  </a:lnTo>
                  <a:lnTo>
                    <a:pt x="1707473" y="5897"/>
                  </a:lnTo>
                  <a:lnTo>
                    <a:pt x="1746936" y="22540"/>
                  </a:lnTo>
                  <a:lnTo>
                    <a:pt x="1780381" y="48355"/>
                  </a:lnTo>
                  <a:lnTo>
                    <a:pt x="1806226" y="81769"/>
                  </a:lnTo>
                  <a:lnTo>
                    <a:pt x="1822893" y="121208"/>
                  </a:lnTo>
                  <a:lnTo>
                    <a:pt x="1828800" y="165100"/>
                  </a:lnTo>
                  <a:lnTo>
                    <a:pt x="1828800" y="825373"/>
                  </a:lnTo>
                  <a:lnTo>
                    <a:pt x="1822893" y="869273"/>
                  </a:lnTo>
                  <a:lnTo>
                    <a:pt x="1806226" y="908736"/>
                  </a:lnTo>
                  <a:lnTo>
                    <a:pt x="1780381" y="942181"/>
                  </a:lnTo>
                  <a:lnTo>
                    <a:pt x="1746936" y="968026"/>
                  </a:lnTo>
                  <a:lnTo>
                    <a:pt x="1707473" y="984693"/>
                  </a:lnTo>
                  <a:lnTo>
                    <a:pt x="1663573" y="990600"/>
                  </a:lnTo>
                  <a:lnTo>
                    <a:pt x="165100" y="990600"/>
                  </a:lnTo>
                  <a:lnTo>
                    <a:pt x="121208" y="984693"/>
                  </a:lnTo>
                  <a:lnTo>
                    <a:pt x="81769" y="968026"/>
                  </a:lnTo>
                  <a:lnTo>
                    <a:pt x="48355" y="942181"/>
                  </a:lnTo>
                  <a:lnTo>
                    <a:pt x="22540" y="908736"/>
                  </a:lnTo>
                  <a:lnTo>
                    <a:pt x="5897" y="869273"/>
                  </a:lnTo>
                  <a:lnTo>
                    <a:pt x="0" y="825373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84759" y="2385584"/>
            <a:ext cx="665798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4288" algn="just">
              <a:lnSpc>
                <a:spcPct val="100800"/>
              </a:lnSpc>
              <a:spcBef>
                <a:spcPts val="64"/>
              </a:spcBef>
            </a:pPr>
            <a:r>
              <a:rPr sz="1350" spc="-26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2695" y="3204020"/>
            <a:ext cx="200025" cy="685800"/>
          </a:xfrm>
          <a:custGeom>
            <a:avLst/>
            <a:gdLst/>
            <a:ahLst/>
            <a:cxnLst/>
            <a:rect l="l" t="t" r="r" b="b"/>
            <a:pathLst>
              <a:path w="266700" h="914400">
                <a:moveTo>
                  <a:pt x="266700" y="133350"/>
                </a:moveTo>
                <a:lnTo>
                  <a:pt x="200025" y="133350"/>
                </a:lnTo>
                <a:lnTo>
                  <a:pt x="200025" y="914400"/>
                </a:lnTo>
                <a:lnTo>
                  <a:pt x="66675" y="914400"/>
                </a:lnTo>
                <a:lnTo>
                  <a:pt x="66675" y="133350"/>
                </a:lnTo>
                <a:lnTo>
                  <a:pt x="0" y="133350"/>
                </a:lnTo>
                <a:lnTo>
                  <a:pt x="133350" y="0"/>
                </a:lnTo>
                <a:lnTo>
                  <a:pt x="266700" y="1333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5" name="object 15"/>
          <p:cNvGrpSpPr/>
          <p:nvPr/>
        </p:nvGrpSpPr>
        <p:grpSpPr>
          <a:xfrm>
            <a:off x="3423095" y="3994595"/>
            <a:ext cx="1390650" cy="304800"/>
            <a:chOff x="3040126" y="5326126"/>
            <a:chExt cx="1854200" cy="406400"/>
          </a:xfrm>
        </p:grpSpPr>
        <p:sp>
          <p:nvSpPr>
            <p:cNvPr id="16" name="object 16"/>
            <p:cNvSpPr/>
            <p:nvPr/>
          </p:nvSpPr>
          <p:spPr>
            <a:xfrm>
              <a:off x="3052826" y="5338826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765173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436"/>
                  </a:lnTo>
                  <a:lnTo>
                    <a:pt x="4974" y="342151"/>
                  </a:lnTo>
                  <a:lnTo>
                    <a:pt x="18557" y="362335"/>
                  </a:lnTo>
                  <a:lnTo>
                    <a:pt x="38736" y="375945"/>
                  </a:lnTo>
                  <a:lnTo>
                    <a:pt x="63500" y="380936"/>
                  </a:lnTo>
                  <a:lnTo>
                    <a:pt x="1765173" y="380936"/>
                  </a:lnTo>
                  <a:lnTo>
                    <a:pt x="1789955" y="375945"/>
                  </a:lnTo>
                  <a:lnTo>
                    <a:pt x="1810178" y="362335"/>
                  </a:lnTo>
                  <a:lnTo>
                    <a:pt x="1823805" y="342151"/>
                  </a:lnTo>
                  <a:lnTo>
                    <a:pt x="1828800" y="317436"/>
                  </a:lnTo>
                  <a:lnTo>
                    <a:pt x="1828800" y="63500"/>
                  </a:lnTo>
                  <a:lnTo>
                    <a:pt x="1823805" y="38736"/>
                  </a:lnTo>
                  <a:lnTo>
                    <a:pt x="1810178" y="18557"/>
                  </a:lnTo>
                  <a:lnTo>
                    <a:pt x="1789955" y="4974"/>
                  </a:lnTo>
                  <a:lnTo>
                    <a:pt x="17651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2826" y="5338826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1765173" y="0"/>
                  </a:lnTo>
                  <a:lnTo>
                    <a:pt x="1789955" y="4974"/>
                  </a:lnTo>
                  <a:lnTo>
                    <a:pt x="1810178" y="18557"/>
                  </a:lnTo>
                  <a:lnTo>
                    <a:pt x="1823805" y="38736"/>
                  </a:lnTo>
                  <a:lnTo>
                    <a:pt x="1828800" y="63500"/>
                  </a:lnTo>
                  <a:lnTo>
                    <a:pt x="1828800" y="317436"/>
                  </a:lnTo>
                  <a:lnTo>
                    <a:pt x="1823805" y="342151"/>
                  </a:lnTo>
                  <a:lnTo>
                    <a:pt x="1810178" y="362335"/>
                  </a:lnTo>
                  <a:lnTo>
                    <a:pt x="1789955" y="375945"/>
                  </a:lnTo>
                  <a:lnTo>
                    <a:pt x="1765173" y="380936"/>
                  </a:lnTo>
                  <a:lnTo>
                    <a:pt x="63500" y="380936"/>
                  </a:lnTo>
                  <a:lnTo>
                    <a:pt x="38736" y="375945"/>
                  </a:lnTo>
                  <a:lnTo>
                    <a:pt x="18557" y="362335"/>
                  </a:lnTo>
                  <a:lnTo>
                    <a:pt x="4974" y="342151"/>
                  </a:lnTo>
                  <a:lnTo>
                    <a:pt x="0" y="317436"/>
                  </a:lnTo>
                  <a:lnTo>
                    <a:pt x="0" y="63500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599182" y="1945005"/>
            <a:ext cx="834390" cy="2467451"/>
            <a:chOff x="1941576" y="2593339"/>
            <a:chExt cx="1112520" cy="3289935"/>
          </a:xfrm>
        </p:grpSpPr>
        <p:sp>
          <p:nvSpPr>
            <p:cNvPr id="19" name="object 19"/>
            <p:cNvSpPr/>
            <p:nvPr/>
          </p:nvSpPr>
          <p:spPr>
            <a:xfrm>
              <a:off x="2515108" y="2593339"/>
              <a:ext cx="539115" cy="2138045"/>
            </a:xfrm>
            <a:custGeom>
              <a:avLst/>
              <a:gdLst/>
              <a:ahLst/>
              <a:cxnLst/>
              <a:rect l="l" t="t" r="r" b="b"/>
              <a:pathLst>
                <a:path w="539114" h="2138045">
                  <a:moveTo>
                    <a:pt x="537591" y="1030859"/>
                  </a:moveTo>
                  <a:lnTo>
                    <a:pt x="536854" y="976757"/>
                  </a:lnTo>
                  <a:lnTo>
                    <a:pt x="536448" y="945781"/>
                  </a:lnTo>
                  <a:lnTo>
                    <a:pt x="506869" y="961085"/>
                  </a:lnTo>
                  <a:lnTo>
                    <a:pt x="8509" y="0"/>
                  </a:lnTo>
                  <a:lnTo>
                    <a:pt x="0" y="4445"/>
                  </a:lnTo>
                  <a:lnTo>
                    <a:pt x="495312" y="959675"/>
                  </a:lnTo>
                  <a:lnTo>
                    <a:pt x="494157" y="957707"/>
                  </a:lnTo>
                  <a:lnTo>
                    <a:pt x="484543" y="972654"/>
                  </a:lnTo>
                  <a:lnTo>
                    <a:pt x="468757" y="980821"/>
                  </a:lnTo>
                  <a:lnTo>
                    <a:pt x="471424" y="982776"/>
                  </a:lnTo>
                  <a:lnTo>
                    <a:pt x="6858" y="684022"/>
                  </a:lnTo>
                  <a:lnTo>
                    <a:pt x="1651" y="692023"/>
                  </a:lnTo>
                  <a:lnTo>
                    <a:pt x="470979" y="993749"/>
                  </a:lnTo>
                  <a:lnTo>
                    <a:pt x="453009" y="1021715"/>
                  </a:lnTo>
                  <a:lnTo>
                    <a:pt x="537591" y="1030859"/>
                  </a:lnTo>
                  <a:close/>
                </a:path>
                <a:path w="539114" h="2138045">
                  <a:moveTo>
                    <a:pt x="538861" y="1116076"/>
                  </a:moveTo>
                  <a:lnTo>
                    <a:pt x="538403" y="1085977"/>
                  </a:lnTo>
                  <a:lnTo>
                    <a:pt x="537591" y="1030986"/>
                  </a:lnTo>
                  <a:lnTo>
                    <a:pt x="453009" y="1040130"/>
                  </a:lnTo>
                  <a:lnTo>
                    <a:pt x="470979" y="1068108"/>
                  </a:lnTo>
                  <a:lnTo>
                    <a:pt x="1651" y="1369822"/>
                  </a:lnTo>
                  <a:lnTo>
                    <a:pt x="6858" y="1377823"/>
                  </a:lnTo>
                  <a:lnTo>
                    <a:pt x="476110" y="1076083"/>
                  </a:lnTo>
                  <a:lnTo>
                    <a:pt x="477075" y="1077595"/>
                  </a:lnTo>
                  <a:lnTo>
                    <a:pt x="470154" y="1082929"/>
                  </a:lnTo>
                  <a:lnTo>
                    <a:pt x="485178" y="1090193"/>
                  </a:lnTo>
                  <a:lnTo>
                    <a:pt x="494157" y="1104138"/>
                  </a:lnTo>
                  <a:lnTo>
                    <a:pt x="498589" y="1096670"/>
                  </a:lnTo>
                  <a:lnTo>
                    <a:pt x="500189" y="1097432"/>
                  </a:lnTo>
                  <a:lnTo>
                    <a:pt x="0" y="2133727"/>
                  </a:lnTo>
                  <a:lnTo>
                    <a:pt x="8509" y="2137918"/>
                  </a:lnTo>
                  <a:lnTo>
                    <a:pt x="508825" y="1101598"/>
                  </a:lnTo>
                  <a:lnTo>
                    <a:pt x="538861" y="111607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1576" y="4148073"/>
              <a:ext cx="1043305" cy="1735455"/>
            </a:xfrm>
            <a:custGeom>
              <a:avLst/>
              <a:gdLst/>
              <a:ahLst/>
              <a:cxnLst/>
              <a:rect l="l" t="t" r="r" b="b"/>
              <a:pathLst>
                <a:path w="1043305" h="1735454">
                  <a:moveTo>
                    <a:pt x="982857" y="50310"/>
                  </a:moveTo>
                  <a:lnTo>
                    <a:pt x="970828" y="72345"/>
                  </a:lnTo>
                  <a:lnTo>
                    <a:pt x="972819" y="143509"/>
                  </a:lnTo>
                  <a:lnTo>
                    <a:pt x="974090" y="214630"/>
                  </a:lnTo>
                  <a:lnTo>
                    <a:pt x="974597" y="285495"/>
                  </a:lnTo>
                  <a:lnTo>
                    <a:pt x="974330" y="355981"/>
                  </a:lnTo>
                  <a:lnTo>
                    <a:pt x="972566" y="424688"/>
                  </a:lnTo>
                  <a:lnTo>
                    <a:pt x="969391" y="493140"/>
                  </a:lnTo>
                  <a:lnTo>
                    <a:pt x="964438" y="560577"/>
                  </a:lnTo>
                  <a:lnTo>
                    <a:pt x="957453" y="626871"/>
                  </a:lnTo>
                  <a:lnTo>
                    <a:pt x="948055" y="691769"/>
                  </a:lnTo>
                  <a:lnTo>
                    <a:pt x="936371" y="755142"/>
                  </a:lnTo>
                  <a:lnTo>
                    <a:pt x="921766" y="817118"/>
                  </a:lnTo>
                  <a:lnTo>
                    <a:pt x="904240" y="877188"/>
                  </a:lnTo>
                  <a:lnTo>
                    <a:pt x="883538" y="935482"/>
                  </a:lnTo>
                  <a:lnTo>
                    <a:pt x="859155" y="991743"/>
                  </a:lnTo>
                  <a:lnTo>
                    <a:pt x="831215" y="1045844"/>
                  </a:lnTo>
                  <a:lnTo>
                    <a:pt x="799211" y="1097788"/>
                  </a:lnTo>
                  <a:lnTo>
                    <a:pt x="763397" y="1147826"/>
                  </a:lnTo>
                  <a:lnTo>
                    <a:pt x="724026" y="1196086"/>
                  </a:lnTo>
                  <a:lnTo>
                    <a:pt x="681355" y="1242441"/>
                  </a:lnTo>
                  <a:lnTo>
                    <a:pt x="635507" y="1287272"/>
                  </a:lnTo>
                  <a:lnTo>
                    <a:pt x="586867" y="1330706"/>
                  </a:lnTo>
                  <a:lnTo>
                    <a:pt x="535559" y="1372742"/>
                  </a:lnTo>
                  <a:lnTo>
                    <a:pt x="482092" y="1413510"/>
                  </a:lnTo>
                  <a:lnTo>
                    <a:pt x="426466" y="1453248"/>
                  </a:lnTo>
                  <a:lnTo>
                    <a:pt x="368935" y="1492135"/>
                  </a:lnTo>
                  <a:lnTo>
                    <a:pt x="309880" y="1530134"/>
                  </a:lnTo>
                  <a:lnTo>
                    <a:pt x="249555" y="1567548"/>
                  </a:lnTo>
                  <a:lnTo>
                    <a:pt x="188087" y="1604352"/>
                  </a:lnTo>
                  <a:lnTo>
                    <a:pt x="125856" y="1640776"/>
                  </a:lnTo>
                  <a:lnTo>
                    <a:pt x="0" y="1713077"/>
                  </a:lnTo>
                  <a:lnTo>
                    <a:pt x="12573" y="1735099"/>
                  </a:lnTo>
                  <a:lnTo>
                    <a:pt x="138556" y="1662811"/>
                  </a:lnTo>
                  <a:lnTo>
                    <a:pt x="200913" y="1626273"/>
                  </a:lnTo>
                  <a:lnTo>
                    <a:pt x="262636" y="1589354"/>
                  </a:lnTo>
                  <a:lnTo>
                    <a:pt x="323342" y="1551711"/>
                  </a:lnTo>
                  <a:lnTo>
                    <a:pt x="382778" y="1513509"/>
                  </a:lnTo>
                  <a:lnTo>
                    <a:pt x="440690" y="1474292"/>
                  </a:lnTo>
                  <a:lnTo>
                    <a:pt x="496824" y="1434211"/>
                  </a:lnTo>
                  <a:lnTo>
                    <a:pt x="551180" y="1392682"/>
                  </a:lnTo>
                  <a:lnTo>
                    <a:pt x="603123" y="1350137"/>
                  </a:lnTo>
                  <a:lnTo>
                    <a:pt x="652653" y="1306067"/>
                  </a:lnTo>
                  <a:lnTo>
                    <a:pt x="699262" y="1260475"/>
                  </a:lnTo>
                  <a:lnTo>
                    <a:pt x="742950" y="1212977"/>
                  </a:lnTo>
                  <a:lnTo>
                    <a:pt x="783336" y="1163573"/>
                  </a:lnTo>
                  <a:lnTo>
                    <a:pt x="820038" y="1112266"/>
                  </a:lnTo>
                  <a:lnTo>
                    <a:pt x="853059" y="1058799"/>
                  </a:lnTo>
                  <a:lnTo>
                    <a:pt x="882015" y="1002919"/>
                  </a:lnTo>
                  <a:lnTo>
                    <a:pt x="907034" y="945133"/>
                  </a:lnTo>
                  <a:lnTo>
                    <a:pt x="928369" y="885317"/>
                  </a:lnTo>
                  <a:lnTo>
                    <a:pt x="946276" y="823849"/>
                  </a:lnTo>
                  <a:lnTo>
                    <a:pt x="961136" y="760730"/>
                  </a:lnTo>
                  <a:lnTo>
                    <a:pt x="973074" y="695959"/>
                  </a:lnTo>
                  <a:lnTo>
                    <a:pt x="982599" y="630174"/>
                  </a:lnTo>
                  <a:lnTo>
                    <a:pt x="989711" y="563118"/>
                  </a:lnTo>
                  <a:lnTo>
                    <a:pt x="994663" y="494919"/>
                  </a:lnTo>
                  <a:lnTo>
                    <a:pt x="997966" y="425831"/>
                  </a:lnTo>
                  <a:lnTo>
                    <a:pt x="999619" y="355473"/>
                  </a:lnTo>
                  <a:lnTo>
                    <a:pt x="999997" y="285369"/>
                  </a:lnTo>
                  <a:lnTo>
                    <a:pt x="999490" y="214502"/>
                  </a:lnTo>
                  <a:lnTo>
                    <a:pt x="998093" y="143128"/>
                  </a:lnTo>
                  <a:lnTo>
                    <a:pt x="996096" y="71651"/>
                  </a:lnTo>
                  <a:lnTo>
                    <a:pt x="982857" y="50310"/>
                  </a:lnTo>
                  <a:close/>
                </a:path>
                <a:path w="1043305" h="1735454">
                  <a:moveTo>
                    <a:pt x="981456" y="0"/>
                  </a:moveTo>
                  <a:lnTo>
                    <a:pt x="928751" y="96519"/>
                  </a:lnTo>
                  <a:lnTo>
                    <a:pt x="925322" y="102615"/>
                  </a:lnTo>
                  <a:lnTo>
                    <a:pt x="927607" y="110362"/>
                  </a:lnTo>
                  <a:lnTo>
                    <a:pt x="933704" y="113792"/>
                  </a:lnTo>
                  <a:lnTo>
                    <a:pt x="939926" y="117093"/>
                  </a:lnTo>
                  <a:lnTo>
                    <a:pt x="947674" y="114807"/>
                  </a:lnTo>
                  <a:lnTo>
                    <a:pt x="950976" y="108712"/>
                  </a:lnTo>
                  <a:lnTo>
                    <a:pt x="970828" y="72345"/>
                  </a:lnTo>
                  <a:lnTo>
                    <a:pt x="969518" y="25526"/>
                  </a:lnTo>
                  <a:lnTo>
                    <a:pt x="994791" y="24892"/>
                  </a:lnTo>
                  <a:lnTo>
                    <a:pt x="996912" y="24892"/>
                  </a:lnTo>
                  <a:lnTo>
                    <a:pt x="981456" y="0"/>
                  </a:lnTo>
                  <a:close/>
                </a:path>
                <a:path w="1043305" h="1735454">
                  <a:moveTo>
                    <a:pt x="996912" y="24892"/>
                  </a:moveTo>
                  <a:lnTo>
                    <a:pt x="994791" y="24892"/>
                  </a:lnTo>
                  <a:lnTo>
                    <a:pt x="996096" y="71651"/>
                  </a:lnTo>
                  <a:lnTo>
                    <a:pt x="1021588" y="112775"/>
                  </a:lnTo>
                  <a:lnTo>
                    <a:pt x="1029462" y="114681"/>
                  </a:lnTo>
                  <a:lnTo>
                    <a:pt x="1035431" y="110870"/>
                  </a:lnTo>
                  <a:lnTo>
                    <a:pt x="1041400" y="107187"/>
                  </a:lnTo>
                  <a:lnTo>
                    <a:pt x="1043178" y="99440"/>
                  </a:lnTo>
                  <a:lnTo>
                    <a:pt x="1039494" y="93471"/>
                  </a:lnTo>
                  <a:lnTo>
                    <a:pt x="996912" y="24892"/>
                  </a:lnTo>
                  <a:close/>
                </a:path>
                <a:path w="1043305" h="1735454">
                  <a:moveTo>
                    <a:pt x="994791" y="24892"/>
                  </a:moveTo>
                  <a:lnTo>
                    <a:pt x="969518" y="25526"/>
                  </a:lnTo>
                  <a:lnTo>
                    <a:pt x="970828" y="72345"/>
                  </a:lnTo>
                  <a:lnTo>
                    <a:pt x="982857" y="50310"/>
                  </a:lnTo>
                  <a:lnTo>
                    <a:pt x="971423" y="31876"/>
                  </a:lnTo>
                  <a:lnTo>
                    <a:pt x="993267" y="31242"/>
                  </a:lnTo>
                  <a:lnTo>
                    <a:pt x="994968" y="31242"/>
                  </a:lnTo>
                  <a:lnTo>
                    <a:pt x="994791" y="24892"/>
                  </a:lnTo>
                  <a:close/>
                </a:path>
                <a:path w="1043305" h="1735454">
                  <a:moveTo>
                    <a:pt x="994968" y="31242"/>
                  </a:moveTo>
                  <a:lnTo>
                    <a:pt x="993267" y="31242"/>
                  </a:lnTo>
                  <a:lnTo>
                    <a:pt x="982857" y="50310"/>
                  </a:lnTo>
                  <a:lnTo>
                    <a:pt x="996096" y="71651"/>
                  </a:lnTo>
                  <a:lnTo>
                    <a:pt x="994968" y="31242"/>
                  </a:lnTo>
                  <a:close/>
                </a:path>
                <a:path w="1043305" h="1735454">
                  <a:moveTo>
                    <a:pt x="993267" y="31242"/>
                  </a:moveTo>
                  <a:lnTo>
                    <a:pt x="971423" y="31876"/>
                  </a:lnTo>
                  <a:lnTo>
                    <a:pt x="982857" y="50310"/>
                  </a:lnTo>
                  <a:lnTo>
                    <a:pt x="993267" y="31242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39040" y="4061162"/>
            <a:ext cx="893921" cy="694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" algn="ctr">
              <a:lnSpc>
                <a:spcPts val="1196"/>
              </a:lnSpc>
            </a:pPr>
            <a:r>
              <a:rPr sz="1163" spc="-53" dirty="0">
                <a:solidFill>
                  <a:srgbClr val="7E7E7E"/>
                </a:solidFill>
                <a:latin typeface="Arial"/>
                <a:cs typeface="Arial"/>
              </a:rPr>
              <a:t>instances</a:t>
            </a:r>
            <a:r>
              <a:rPr sz="1163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63" spc="-19" dirty="0">
                <a:solidFill>
                  <a:srgbClr val="7E7E7E"/>
                </a:solidFill>
                <a:latin typeface="Arial"/>
                <a:cs typeface="Arial"/>
              </a:rPr>
              <a:t>are</a:t>
            </a:r>
            <a:endParaRPr sz="1163">
              <a:latin typeface="Arial"/>
              <a:cs typeface="Arial"/>
            </a:endParaRPr>
          </a:p>
          <a:p>
            <a:pPr marL="9049" marR="3810" indent="-7144" algn="ctr">
              <a:lnSpc>
                <a:spcPct val="103000"/>
              </a:lnSpc>
              <a:spcBef>
                <a:spcPts val="26"/>
              </a:spcBef>
            </a:pPr>
            <a:r>
              <a:rPr sz="1163" spc="-8" dirty="0">
                <a:solidFill>
                  <a:srgbClr val="7E7E7E"/>
                </a:solidFill>
                <a:latin typeface="Arial"/>
                <a:cs typeface="Arial"/>
              </a:rPr>
              <a:t>typically examined </a:t>
            </a:r>
            <a:r>
              <a:rPr sz="1163" spc="-34" dirty="0">
                <a:solidFill>
                  <a:srgbClr val="7E7E7E"/>
                </a:solidFill>
                <a:latin typeface="Arial"/>
                <a:cs typeface="Arial"/>
              </a:rPr>
              <a:t>independently</a:t>
            </a:r>
            <a:endParaRPr sz="116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9024" y="4065091"/>
            <a:ext cx="99488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34" dirty="0">
                <a:latin typeface="Arial"/>
                <a:cs typeface="Arial"/>
              </a:rPr>
              <a:t>Inductive</a:t>
            </a:r>
            <a:r>
              <a:rPr sz="1350" spc="-109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Bias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55</a:t>
            </a:fld>
            <a:endParaRPr spc="-19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872" y="18324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0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872" y="234677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8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872" y="2861120"/>
            <a:ext cx="1771650" cy="20518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601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1347" y="3423095"/>
            <a:ext cx="1790700" cy="247650"/>
            <a:chOff x="144462" y="4564126"/>
            <a:chExt cx="2387600" cy="330200"/>
          </a:xfrm>
        </p:grpSpPr>
        <p:sp>
          <p:nvSpPr>
            <p:cNvPr id="6" name="object 6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0" y="304800"/>
                  </a:moveTo>
                  <a:lnTo>
                    <a:pt x="2362200" y="3048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81889" y="3421428"/>
            <a:ext cx="72723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23095" y="2337245"/>
            <a:ext cx="1390650" cy="762000"/>
            <a:chOff x="3040126" y="3116326"/>
            <a:chExt cx="1854200" cy="1016000"/>
          </a:xfrm>
        </p:grpSpPr>
        <p:sp>
          <p:nvSpPr>
            <p:cNvPr id="10" name="object 10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1663573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373"/>
                  </a:lnTo>
                  <a:lnTo>
                    <a:pt x="5897" y="869273"/>
                  </a:lnTo>
                  <a:lnTo>
                    <a:pt x="22540" y="908736"/>
                  </a:lnTo>
                  <a:lnTo>
                    <a:pt x="48355" y="942181"/>
                  </a:lnTo>
                  <a:lnTo>
                    <a:pt x="81769" y="968026"/>
                  </a:lnTo>
                  <a:lnTo>
                    <a:pt x="121208" y="984693"/>
                  </a:lnTo>
                  <a:lnTo>
                    <a:pt x="165100" y="990600"/>
                  </a:lnTo>
                  <a:lnTo>
                    <a:pt x="1663573" y="990600"/>
                  </a:lnTo>
                  <a:lnTo>
                    <a:pt x="1707473" y="984693"/>
                  </a:lnTo>
                  <a:lnTo>
                    <a:pt x="1746936" y="968026"/>
                  </a:lnTo>
                  <a:lnTo>
                    <a:pt x="1780381" y="942181"/>
                  </a:lnTo>
                  <a:lnTo>
                    <a:pt x="1806226" y="908736"/>
                  </a:lnTo>
                  <a:lnTo>
                    <a:pt x="1822893" y="869273"/>
                  </a:lnTo>
                  <a:lnTo>
                    <a:pt x="1828800" y="825373"/>
                  </a:lnTo>
                  <a:lnTo>
                    <a:pt x="1828800" y="165100"/>
                  </a:lnTo>
                  <a:lnTo>
                    <a:pt x="1822893" y="121208"/>
                  </a:lnTo>
                  <a:lnTo>
                    <a:pt x="1806226" y="81769"/>
                  </a:lnTo>
                  <a:lnTo>
                    <a:pt x="1780381" y="48355"/>
                  </a:lnTo>
                  <a:lnTo>
                    <a:pt x="1746936" y="22540"/>
                  </a:lnTo>
                  <a:lnTo>
                    <a:pt x="1707473" y="5897"/>
                  </a:lnTo>
                  <a:lnTo>
                    <a:pt x="1663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2826" y="3129026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663573" y="0"/>
                  </a:lnTo>
                  <a:lnTo>
                    <a:pt x="1707473" y="5897"/>
                  </a:lnTo>
                  <a:lnTo>
                    <a:pt x="1746936" y="22540"/>
                  </a:lnTo>
                  <a:lnTo>
                    <a:pt x="1780381" y="48355"/>
                  </a:lnTo>
                  <a:lnTo>
                    <a:pt x="1806226" y="81769"/>
                  </a:lnTo>
                  <a:lnTo>
                    <a:pt x="1822893" y="121208"/>
                  </a:lnTo>
                  <a:lnTo>
                    <a:pt x="1828800" y="165100"/>
                  </a:lnTo>
                  <a:lnTo>
                    <a:pt x="1828800" y="825373"/>
                  </a:lnTo>
                  <a:lnTo>
                    <a:pt x="1822893" y="869273"/>
                  </a:lnTo>
                  <a:lnTo>
                    <a:pt x="1806226" y="908736"/>
                  </a:lnTo>
                  <a:lnTo>
                    <a:pt x="1780381" y="942181"/>
                  </a:lnTo>
                  <a:lnTo>
                    <a:pt x="1746936" y="968026"/>
                  </a:lnTo>
                  <a:lnTo>
                    <a:pt x="1707473" y="984693"/>
                  </a:lnTo>
                  <a:lnTo>
                    <a:pt x="1663573" y="990600"/>
                  </a:lnTo>
                  <a:lnTo>
                    <a:pt x="165100" y="990600"/>
                  </a:lnTo>
                  <a:lnTo>
                    <a:pt x="121208" y="984693"/>
                  </a:lnTo>
                  <a:lnTo>
                    <a:pt x="81769" y="968026"/>
                  </a:lnTo>
                  <a:lnTo>
                    <a:pt x="48355" y="942181"/>
                  </a:lnTo>
                  <a:lnTo>
                    <a:pt x="22540" y="908736"/>
                  </a:lnTo>
                  <a:lnTo>
                    <a:pt x="5897" y="869273"/>
                  </a:lnTo>
                  <a:lnTo>
                    <a:pt x="0" y="825373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84759" y="2385584"/>
            <a:ext cx="665798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4288" algn="just">
              <a:lnSpc>
                <a:spcPct val="100800"/>
              </a:lnSpc>
              <a:spcBef>
                <a:spcPts val="64"/>
              </a:spcBef>
            </a:pPr>
            <a:r>
              <a:rPr sz="1350" spc="-26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32695" y="3204020"/>
            <a:ext cx="200025" cy="685800"/>
          </a:xfrm>
          <a:custGeom>
            <a:avLst/>
            <a:gdLst/>
            <a:ahLst/>
            <a:cxnLst/>
            <a:rect l="l" t="t" r="r" b="b"/>
            <a:pathLst>
              <a:path w="266700" h="914400">
                <a:moveTo>
                  <a:pt x="266700" y="133350"/>
                </a:moveTo>
                <a:lnTo>
                  <a:pt x="200025" y="133350"/>
                </a:lnTo>
                <a:lnTo>
                  <a:pt x="200025" y="914400"/>
                </a:lnTo>
                <a:lnTo>
                  <a:pt x="66675" y="914400"/>
                </a:lnTo>
                <a:lnTo>
                  <a:pt x="66675" y="133350"/>
                </a:lnTo>
                <a:lnTo>
                  <a:pt x="0" y="133350"/>
                </a:lnTo>
                <a:lnTo>
                  <a:pt x="133350" y="0"/>
                </a:lnTo>
                <a:lnTo>
                  <a:pt x="266700" y="1333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4" name="object 14"/>
          <p:cNvGrpSpPr/>
          <p:nvPr/>
        </p:nvGrpSpPr>
        <p:grpSpPr>
          <a:xfrm>
            <a:off x="3423095" y="3994595"/>
            <a:ext cx="1390650" cy="304800"/>
            <a:chOff x="3040126" y="5326126"/>
            <a:chExt cx="1854200" cy="406400"/>
          </a:xfrm>
        </p:grpSpPr>
        <p:sp>
          <p:nvSpPr>
            <p:cNvPr id="15" name="object 15"/>
            <p:cNvSpPr/>
            <p:nvPr/>
          </p:nvSpPr>
          <p:spPr>
            <a:xfrm>
              <a:off x="3052826" y="5338826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765173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436"/>
                  </a:lnTo>
                  <a:lnTo>
                    <a:pt x="4974" y="342151"/>
                  </a:lnTo>
                  <a:lnTo>
                    <a:pt x="18557" y="362335"/>
                  </a:lnTo>
                  <a:lnTo>
                    <a:pt x="38736" y="375945"/>
                  </a:lnTo>
                  <a:lnTo>
                    <a:pt x="63500" y="380936"/>
                  </a:lnTo>
                  <a:lnTo>
                    <a:pt x="1765173" y="380936"/>
                  </a:lnTo>
                  <a:lnTo>
                    <a:pt x="1789955" y="375945"/>
                  </a:lnTo>
                  <a:lnTo>
                    <a:pt x="1810178" y="362335"/>
                  </a:lnTo>
                  <a:lnTo>
                    <a:pt x="1823805" y="342151"/>
                  </a:lnTo>
                  <a:lnTo>
                    <a:pt x="1828800" y="317436"/>
                  </a:lnTo>
                  <a:lnTo>
                    <a:pt x="1828800" y="63500"/>
                  </a:lnTo>
                  <a:lnTo>
                    <a:pt x="1823805" y="38736"/>
                  </a:lnTo>
                  <a:lnTo>
                    <a:pt x="1810178" y="18557"/>
                  </a:lnTo>
                  <a:lnTo>
                    <a:pt x="1789955" y="4974"/>
                  </a:lnTo>
                  <a:lnTo>
                    <a:pt x="17651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2826" y="5338826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1765173" y="0"/>
                  </a:lnTo>
                  <a:lnTo>
                    <a:pt x="1789955" y="4974"/>
                  </a:lnTo>
                  <a:lnTo>
                    <a:pt x="1810178" y="18557"/>
                  </a:lnTo>
                  <a:lnTo>
                    <a:pt x="1823805" y="38736"/>
                  </a:lnTo>
                  <a:lnTo>
                    <a:pt x="1828800" y="63500"/>
                  </a:lnTo>
                  <a:lnTo>
                    <a:pt x="1828800" y="317436"/>
                  </a:lnTo>
                  <a:lnTo>
                    <a:pt x="1823805" y="342151"/>
                  </a:lnTo>
                  <a:lnTo>
                    <a:pt x="1810178" y="362335"/>
                  </a:lnTo>
                  <a:lnTo>
                    <a:pt x="1789955" y="375945"/>
                  </a:lnTo>
                  <a:lnTo>
                    <a:pt x="1765173" y="380936"/>
                  </a:lnTo>
                  <a:lnTo>
                    <a:pt x="63500" y="380936"/>
                  </a:lnTo>
                  <a:lnTo>
                    <a:pt x="38736" y="375945"/>
                  </a:lnTo>
                  <a:lnTo>
                    <a:pt x="18557" y="362335"/>
                  </a:lnTo>
                  <a:lnTo>
                    <a:pt x="4974" y="342151"/>
                  </a:lnTo>
                  <a:lnTo>
                    <a:pt x="0" y="317436"/>
                  </a:lnTo>
                  <a:lnTo>
                    <a:pt x="0" y="63500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029331" y="1775270"/>
            <a:ext cx="4070509" cy="1773555"/>
            <a:chOff x="2515107" y="2367026"/>
            <a:chExt cx="5427345" cy="2364740"/>
          </a:xfrm>
        </p:grpSpPr>
        <p:sp>
          <p:nvSpPr>
            <p:cNvPr id="18" name="object 18"/>
            <p:cNvSpPr/>
            <p:nvPr/>
          </p:nvSpPr>
          <p:spPr>
            <a:xfrm>
              <a:off x="2515108" y="2367025"/>
              <a:ext cx="3128645" cy="2364740"/>
            </a:xfrm>
            <a:custGeom>
              <a:avLst/>
              <a:gdLst/>
              <a:ahLst/>
              <a:cxnLst/>
              <a:rect l="l" t="t" r="r" b="b"/>
              <a:pathLst>
                <a:path w="3128645" h="2364740">
                  <a:moveTo>
                    <a:pt x="537591" y="1257173"/>
                  </a:moveTo>
                  <a:lnTo>
                    <a:pt x="536854" y="1203071"/>
                  </a:lnTo>
                  <a:lnTo>
                    <a:pt x="536448" y="1172095"/>
                  </a:lnTo>
                  <a:lnTo>
                    <a:pt x="506869" y="1187399"/>
                  </a:lnTo>
                  <a:lnTo>
                    <a:pt x="8509" y="226314"/>
                  </a:lnTo>
                  <a:lnTo>
                    <a:pt x="0" y="230759"/>
                  </a:lnTo>
                  <a:lnTo>
                    <a:pt x="495312" y="1185989"/>
                  </a:lnTo>
                  <a:lnTo>
                    <a:pt x="494157" y="1184021"/>
                  </a:lnTo>
                  <a:lnTo>
                    <a:pt x="484543" y="1198968"/>
                  </a:lnTo>
                  <a:lnTo>
                    <a:pt x="468757" y="1207135"/>
                  </a:lnTo>
                  <a:lnTo>
                    <a:pt x="471424" y="1209090"/>
                  </a:lnTo>
                  <a:lnTo>
                    <a:pt x="6858" y="910336"/>
                  </a:lnTo>
                  <a:lnTo>
                    <a:pt x="1651" y="918337"/>
                  </a:lnTo>
                  <a:lnTo>
                    <a:pt x="470979" y="1220063"/>
                  </a:lnTo>
                  <a:lnTo>
                    <a:pt x="453009" y="1248029"/>
                  </a:lnTo>
                  <a:lnTo>
                    <a:pt x="537591" y="1257173"/>
                  </a:lnTo>
                  <a:close/>
                </a:path>
                <a:path w="3128645" h="2364740">
                  <a:moveTo>
                    <a:pt x="538861" y="1342390"/>
                  </a:moveTo>
                  <a:lnTo>
                    <a:pt x="538403" y="1312291"/>
                  </a:lnTo>
                  <a:lnTo>
                    <a:pt x="537591" y="1257300"/>
                  </a:lnTo>
                  <a:lnTo>
                    <a:pt x="453009" y="1266444"/>
                  </a:lnTo>
                  <a:lnTo>
                    <a:pt x="470979" y="1294422"/>
                  </a:lnTo>
                  <a:lnTo>
                    <a:pt x="1651" y="1596136"/>
                  </a:lnTo>
                  <a:lnTo>
                    <a:pt x="6858" y="1604137"/>
                  </a:lnTo>
                  <a:lnTo>
                    <a:pt x="476110" y="1302397"/>
                  </a:lnTo>
                  <a:lnTo>
                    <a:pt x="477075" y="1303909"/>
                  </a:lnTo>
                  <a:lnTo>
                    <a:pt x="470154" y="1309243"/>
                  </a:lnTo>
                  <a:lnTo>
                    <a:pt x="485178" y="1316507"/>
                  </a:lnTo>
                  <a:lnTo>
                    <a:pt x="494157" y="1330452"/>
                  </a:lnTo>
                  <a:lnTo>
                    <a:pt x="498589" y="1322984"/>
                  </a:lnTo>
                  <a:lnTo>
                    <a:pt x="500189" y="1323746"/>
                  </a:lnTo>
                  <a:lnTo>
                    <a:pt x="0" y="2360041"/>
                  </a:lnTo>
                  <a:lnTo>
                    <a:pt x="8509" y="2364232"/>
                  </a:lnTo>
                  <a:lnTo>
                    <a:pt x="508825" y="1327912"/>
                  </a:lnTo>
                  <a:lnTo>
                    <a:pt x="538861" y="1342390"/>
                  </a:lnTo>
                  <a:close/>
                </a:path>
                <a:path w="3128645" h="2364740">
                  <a:moveTo>
                    <a:pt x="3128391" y="0"/>
                  </a:moveTo>
                  <a:lnTo>
                    <a:pt x="3056382" y="45339"/>
                  </a:lnTo>
                  <a:lnTo>
                    <a:pt x="3084880" y="62623"/>
                  </a:lnTo>
                  <a:lnTo>
                    <a:pt x="2362327" y="1254760"/>
                  </a:lnTo>
                  <a:lnTo>
                    <a:pt x="2366454" y="1257236"/>
                  </a:lnTo>
                  <a:lnTo>
                    <a:pt x="2362581" y="1259967"/>
                  </a:lnTo>
                  <a:lnTo>
                    <a:pt x="3081299" y="2302103"/>
                  </a:lnTo>
                  <a:lnTo>
                    <a:pt x="3053842" y="2321052"/>
                  </a:lnTo>
                  <a:lnTo>
                    <a:pt x="3128391" y="2362073"/>
                  </a:lnTo>
                  <a:lnTo>
                    <a:pt x="3121444" y="2312543"/>
                  </a:lnTo>
                  <a:lnTo>
                    <a:pt x="3116580" y="2277745"/>
                  </a:lnTo>
                  <a:lnTo>
                    <a:pt x="3089122" y="2296693"/>
                  </a:lnTo>
                  <a:lnTo>
                    <a:pt x="2380069" y="1268641"/>
                  </a:lnTo>
                  <a:lnTo>
                    <a:pt x="3056953" y="1573263"/>
                  </a:lnTo>
                  <a:lnTo>
                    <a:pt x="3043301" y="1603629"/>
                  </a:lnTo>
                  <a:lnTo>
                    <a:pt x="3128391" y="1600073"/>
                  </a:lnTo>
                  <a:lnTo>
                    <a:pt x="3110750" y="1578483"/>
                  </a:lnTo>
                  <a:lnTo>
                    <a:pt x="3074543" y="1534160"/>
                  </a:lnTo>
                  <a:lnTo>
                    <a:pt x="3060890" y="1564500"/>
                  </a:lnTo>
                  <a:lnTo>
                    <a:pt x="2377135" y="1256779"/>
                  </a:lnTo>
                  <a:lnTo>
                    <a:pt x="3063900" y="879005"/>
                  </a:lnTo>
                  <a:lnTo>
                    <a:pt x="3080004" y="908304"/>
                  </a:lnTo>
                  <a:lnTo>
                    <a:pt x="3110153" y="864616"/>
                  </a:lnTo>
                  <a:lnTo>
                    <a:pt x="3128391" y="838200"/>
                  </a:lnTo>
                  <a:lnTo>
                    <a:pt x="3043301" y="841502"/>
                  </a:lnTo>
                  <a:lnTo>
                    <a:pt x="3059353" y="870737"/>
                  </a:lnTo>
                  <a:lnTo>
                    <a:pt x="2379815" y="1244473"/>
                  </a:lnTo>
                  <a:lnTo>
                    <a:pt x="3093021" y="67564"/>
                  </a:lnTo>
                  <a:lnTo>
                    <a:pt x="3121533" y="84836"/>
                  </a:lnTo>
                  <a:lnTo>
                    <a:pt x="3124200" y="51816"/>
                  </a:lnTo>
                  <a:lnTo>
                    <a:pt x="3128391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862825" y="3281426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965073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7873"/>
                  </a:lnTo>
                  <a:lnTo>
                    <a:pt x="7981" y="547429"/>
                  </a:lnTo>
                  <a:lnTo>
                    <a:pt x="29749" y="579723"/>
                  </a:lnTo>
                  <a:lnTo>
                    <a:pt x="62043" y="601491"/>
                  </a:lnTo>
                  <a:lnTo>
                    <a:pt x="101600" y="609473"/>
                  </a:lnTo>
                  <a:lnTo>
                    <a:pt x="965073" y="609473"/>
                  </a:lnTo>
                  <a:lnTo>
                    <a:pt x="1004649" y="601491"/>
                  </a:lnTo>
                  <a:lnTo>
                    <a:pt x="1036986" y="579723"/>
                  </a:lnTo>
                  <a:lnTo>
                    <a:pt x="1058799" y="547429"/>
                  </a:lnTo>
                  <a:lnTo>
                    <a:pt x="1066800" y="507873"/>
                  </a:lnTo>
                  <a:lnTo>
                    <a:pt x="1066800" y="101600"/>
                  </a:lnTo>
                  <a:lnTo>
                    <a:pt x="1058799" y="62043"/>
                  </a:lnTo>
                  <a:lnTo>
                    <a:pt x="1036986" y="29749"/>
                  </a:lnTo>
                  <a:lnTo>
                    <a:pt x="1004649" y="7981"/>
                  </a:lnTo>
                  <a:lnTo>
                    <a:pt x="965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62825" y="3281426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965073" y="0"/>
                  </a:lnTo>
                  <a:lnTo>
                    <a:pt x="1004649" y="7981"/>
                  </a:lnTo>
                  <a:lnTo>
                    <a:pt x="1036986" y="29749"/>
                  </a:lnTo>
                  <a:lnTo>
                    <a:pt x="1058799" y="62043"/>
                  </a:lnTo>
                  <a:lnTo>
                    <a:pt x="1066800" y="101600"/>
                  </a:lnTo>
                  <a:lnTo>
                    <a:pt x="1066800" y="507873"/>
                  </a:lnTo>
                  <a:lnTo>
                    <a:pt x="1058799" y="547429"/>
                  </a:lnTo>
                  <a:lnTo>
                    <a:pt x="1036986" y="579723"/>
                  </a:lnTo>
                  <a:lnTo>
                    <a:pt x="1004649" y="601491"/>
                  </a:lnTo>
                  <a:lnTo>
                    <a:pt x="965073" y="609473"/>
                  </a:lnTo>
                  <a:lnTo>
                    <a:pt x="101600" y="609473"/>
                  </a:lnTo>
                  <a:lnTo>
                    <a:pt x="62043" y="601491"/>
                  </a:lnTo>
                  <a:lnTo>
                    <a:pt x="29749" y="579723"/>
                  </a:lnTo>
                  <a:lnTo>
                    <a:pt x="7981" y="547429"/>
                  </a:lnTo>
                  <a:lnTo>
                    <a:pt x="0" y="507873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23469" y="2585799"/>
            <a:ext cx="540068" cy="17360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050" spc="-38" dirty="0">
                <a:solidFill>
                  <a:srgbClr val="FFFFFF"/>
                </a:solidFill>
                <a:latin typeface="Arial"/>
                <a:cs typeface="Arial"/>
              </a:rPr>
              <a:t>Evaluator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99182" y="1365695"/>
            <a:ext cx="4776788" cy="3047047"/>
            <a:chOff x="1941576" y="1820926"/>
            <a:chExt cx="6369050" cy="4062729"/>
          </a:xfrm>
        </p:grpSpPr>
        <p:sp>
          <p:nvSpPr>
            <p:cNvPr id="23" name="object 23"/>
            <p:cNvSpPr/>
            <p:nvPr/>
          </p:nvSpPr>
          <p:spPr>
            <a:xfrm>
              <a:off x="1941576" y="4148074"/>
              <a:ext cx="1043305" cy="1735455"/>
            </a:xfrm>
            <a:custGeom>
              <a:avLst/>
              <a:gdLst/>
              <a:ahLst/>
              <a:cxnLst/>
              <a:rect l="l" t="t" r="r" b="b"/>
              <a:pathLst>
                <a:path w="1043305" h="1735454">
                  <a:moveTo>
                    <a:pt x="982857" y="50310"/>
                  </a:moveTo>
                  <a:lnTo>
                    <a:pt x="970828" y="72345"/>
                  </a:lnTo>
                  <a:lnTo>
                    <a:pt x="972819" y="143509"/>
                  </a:lnTo>
                  <a:lnTo>
                    <a:pt x="974090" y="214630"/>
                  </a:lnTo>
                  <a:lnTo>
                    <a:pt x="974597" y="285495"/>
                  </a:lnTo>
                  <a:lnTo>
                    <a:pt x="974330" y="355981"/>
                  </a:lnTo>
                  <a:lnTo>
                    <a:pt x="972566" y="424688"/>
                  </a:lnTo>
                  <a:lnTo>
                    <a:pt x="969391" y="493140"/>
                  </a:lnTo>
                  <a:lnTo>
                    <a:pt x="964438" y="560577"/>
                  </a:lnTo>
                  <a:lnTo>
                    <a:pt x="957453" y="626871"/>
                  </a:lnTo>
                  <a:lnTo>
                    <a:pt x="948055" y="691769"/>
                  </a:lnTo>
                  <a:lnTo>
                    <a:pt x="936371" y="755142"/>
                  </a:lnTo>
                  <a:lnTo>
                    <a:pt x="921766" y="817118"/>
                  </a:lnTo>
                  <a:lnTo>
                    <a:pt x="904240" y="877188"/>
                  </a:lnTo>
                  <a:lnTo>
                    <a:pt x="883538" y="935482"/>
                  </a:lnTo>
                  <a:lnTo>
                    <a:pt x="859155" y="991743"/>
                  </a:lnTo>
                  <a:lnTo>
                    <a:pt x="831215" y="1045844"/>
                  </a:lnTo>
                  <a:lnTo>
                    <a:pt x="799211" y="1097788"/>
                  </a:lnTo>
                  <a:lnTo>
                    <a:pt x="763397" y="1147826"/>
                  </a:lnTo>
                  <a:lnTo>
                    <a:pt x="724026" y="1196086"/>
                  </a:lnTo>
                  <a:lnTo>
                    <a:pt x="681355" y="1242441"/>
                  </a:lnTo>
                  <a:lnTo>
                    <a:pt x="635507" y="1287272"/>
                  </a:lnTo>
                  <a:lnTo>
                    <a:pt x="586867" y="1330706"/>
                  </a:lnTo>
                  <a:lnTo>
                    <a:pt x="535559" y="1372742"/>
                  </a:lnTo>
                  <a:lnTo>
                    <a:pt x="482092" y="1413510"/>
                  </a:lnTo>
                  <a:lnTo>
                    <a:pt x="426466" y="1453248"/>
                  </a:lnTo>
                  <a:lnTo>
                    <a:pt x="368935" y="1492135"/>
                  </a:lnTo>
                  <a:lnTo>
                    <a:pt x="309880" y="1530134"/>
                  </a:lnTo>
                  <a:lnTo>
                    <a:pt x="249555" y="1567548"/>
                  </a:lnTo>
                  <a:lnTo>
                    <a:pt x="188087" y="1604352"/>
                  </a:lnTo>
                  <a:lnTo>
                    <a:pt x="125856" y="1640776"/>
                  </a:lnTo>
                  <a:lnTo>
                    <a:pt x="0" y="1713077"/>
                  </a:lnTo>
                  <a:lnTo>
                    <a:pt x="12573" y="1735099"/>
                  </a:lnTo>
                  <a:lnTo>
                    <a:pt x="138556" y="1662811"/>
                  </a:lnTo>
                  <a:lnTo>
                    <a:pt x="200913" y="1626273"/>
                  </a:lnTo>
                  <a:lnTo>
                    <a:pt x="262636" y="1589354"/>
                  </a:lnTo>
                  <a:lnTo>
                    <a:pt x="323342" y="1551711"/>
                  </a:lnTo>
                  <a:lnTo>
                    <a:pt x="382778" y="1513509"/>
                  </a:lnTo>
                  <a:lnTo>
                    <a:pt x="440690" y="1474292"/>
                  </a:lnTo>
                  <a:lnTo>
                    <a:pt x="496824" y="1434211"/>
                  </a:lnTo>
                  <a:lnTo>
                    <a:pt x="551180" y="1392682"/>
                  </a:lnTo>
                  <a:lnTo>
                    <a:pt x="603123" y="1350137"/>
                  </a:lnTo>
                  <a:lnTo>
                    <a:pt x="652653" y="1306067"/>
                  </a:lnTo>
                  <a:lnTo>
                    <a:pt x="699262" y="1260475"/>
                  </a:lnTo>
                  <a:lnTo>
                    <a:pt x="742950" y="1212977"/>
                  </a:lnTo>
                  <a:lnTo>
                    <a:pt x="783336" y="1163573"/>
                  </a:lnTo>
                  <a:lnTo>
                    <a:pt x="820038" y="1112266"/>
                  </a:lnTo>
                  <a:lnTo>
                    <a:pt x="853059" y="1058799"/>
                  </a:lnTo>
                  <a:lnTo>
                    <a:pt x="882015" y="1002919"/>
                  </a:lnTo>
                  <a:lnTo>
                    <a:pt x="907034" y="945133"/>
                  </a:lnTo>
                  <a:lnTo>
                    <a:pt x="928369" y="885317"/>
                  </a:lnTo>
                  <a:lnTo>
                    <a:pt x="946276" y="823849"/>
                  </a:lnTo>
                  <a:lnTo>
                    <a:pt x="961136" y="760730"/>
                  </a:lnTo>
                  <a:lnTo>
                    <a:pt x="973074" y="695959"/>
                  </a:lnTo>
                  <a:lnTo>
                    <a:pt x="982599" y="630174"/>
                  </a:lnTo>
                  <a:lnTo>
                    <a:pt x="989711" y="563118"/>
                  </a:lnTo>
                  <a:lnTo>
                    <a:pt x="994663" y="494919"/>
                  </a:lnTo>
                  <a:lnTo>
                    <a:pt x="997966" y="425831"/>
                  </a:lnTo>
                  <a:lnTo>
                    <a:pt x="999619" y="355473"/>
                  </a:lnTo>
                  <a:lnTo>
                    <a:pt x="999997" y="285369"/>
                  </a:lnTo>
                  <a:lnTo>
                    <a:pt x="999490" y="214502"/>
                  </a:lnTo>
                  <a:lnTo>
                    <a:pt x="998093" y="143128"/>
                  </a:lnTo>
                  <a:lnTo>
                    <a:pt x="996096" y="71651"/>
                  </a:lnTo>
                  <a:lnTo>
                    <a:pt x="982857" y="50310"/>
                  </a:lnTo>
                  <a:close/>
                </a:path>
                <a:path w="1043305" h="1735454">
                  <a:moveTo>
                    <a:pt x="981456" y="0"/>
                  </a:moveTo>
                  <a:lnTo>
                    <a:pt x="928751" y="96519"/>
                  </a:lnTo>
                  <a:lnTo>
                    <a:pt x="925322" y="102615"/>
                  </a:lnTo>
                  <a:lnTo>
                    <a:pt x="927607" y="110362"/>
                  </a:lnTo>
                  <a:lnTo>
                    <a:pt x="933704" y="113792"/>
                  </a:lnTo>
                  <a:lnTo>
                    <a:pt x="939926" y="117093"/>
                  </a:lnTo>
                  <a:lnTo>
                    <a:pt x="947674" y="114807"/>
                  </a:lnTo>
                  <a:lnTo>
                    <a:pt x="950976" y="108712"/>
                  </a:lnTo>
                  <a:lnTo>
                    <a:pt x="970828" y="72345"/>
                  </a:lnTo>
                  <a:lnTo>
                    <a:pt x="969518" y="25526"/>
                  </a:lnTo>
                  <a:lnTo>
                    <a:pt x="994791" y="24892"/>
                  </a:lnTo>
                  <a:lnTo>
                    <a:pt x="996912" y="24892"/>
                  </a:lnTo>
                  <a:lnTo>
                    <a:pt x="981456" y="0"/>
                  </a:lnTo>
                  <a:close/>
                </a:path>
                <a:path w="1043305" h="1735454">
                  <a:moveTo>
                    <a:pt x="996912" y="24892"/>
                  </a:moveTo>
                  <a:lnTo>
                    <a:pt x="994791" y="24892"/>
                  </a:lnTo>
                  <a:lnTo>
                    <a:pt x="996096" y="71651"/>
                  </a:lnTo>
                  <a:lnTo>
                    <a:pt x="1021588" y="112775"/>
                  </a:lnTo>
                  <a:lnTo>
                    <a:pt x="1029462" y="114681"/>
                  </a:lnTo>
                  <a:lnTo>
                    <a:pt x="1035431" y="110870"/>
                  </a:lnTo>
                  <a:lnTo>
                    <a:pt x="1041400" y="107187"/>
                  </a:lnTo>
                  <a:lnTo>
                    <a:pt x="1043178" y="99440"/>
                  </a:lnTo>
                  <a:lnTo>
                    <a:pt x="1039494" y="93471"/>
                  </a:lnTo>
                  <a:lnTo>
                    <a:pt x="996912" y="24892"/>
                  </a:lnTo>
                  <a:close/>
                </a:path>
                <a:path w="1043305" h="1735454">
                  <a:moveTo>
                    <a:pt x="994791" y="24892"/>
                  </a:moveTo>
                  <a:lnTo>
                    <a:pt x="969518" y="25526"/>
                  </a:lnTo>
                  <a:lnTo>
                    <a:pt x="970828" y="72345"/>
                  </a:lnTo>
                  <a:lnTo>
                    <a:pt x="982857" y="50310"/>
                  </a:lnTo>
                  <a:lnTo>
                    <a:pt x="971423" y="31876"/>
                  </a:lnTo>
                  <a:lnTo>
                    <a:pt x="993267" y="31242"/>
                  </a:lnTo>
                  <a:lnTo>
                    <a:pt x="994968" y="31242"/>
                  </a:lnTo>
                  <a:lnTo>
                    <a:pt x="994791" y="24892"/>
                  </a:lnTo>
                  <a:close/>
                </a:path>
                <a:path w="1043305" h="1735454">
                  <a:moveTo>
                    <a:pt x="994968" y="31242"/>
                  </a:moveTo>
                  <a:lnTo>
                    <a:pt x="993267" y="31242"/>
                  </a:lnTo>
                  <a:lnTo>
                    <a:pt x="982857" y="50310"/>
                  </a:lnTo>
                  <a:lnTo>
                    <a:pt x="996096" y="71651"/>
                  </a:lnTo>
                  <a:lnTo>
                    <a:pt x="994968" y="31242"/>
                  </a:lnTo>
                  <a:close/>
                </a:path>
                <a:path w="1043305" h="1735454">
                  <a:moveTo>
                    <a:pt x="993267" y="31242"/>
                  </a:moveTo>
                  <a:lnTo>
                    <a:pt x="971423" y="31876"/>
                  </a:lnTo>
                  <a:lnTo>
                    <a:pt x="982857" y="50310"/>
                  </a:lnTo>
                  <a:lnTo>
                    <a:pt x="993267" y="31242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468110" y="2362707"/>
              <a:ext cx="410209" cy="2371090"/>
            </a:xfrm>
            <a:custGeom>
              <a:avLst/>
              <a:gdLst/>
              <a:ahLst/>
              <a:cxnLst/>
              <a:rect l="l" t="t" r="r" b="b"/>
              <a:pathLst>
                <a:path w="410209" h="2371090">
                  <a:moveTo>
                    <a:pt x="61341" y="109093"/>
                  </a:moveTo>
                  <a:lnTo>
                    <a:pt x="27305" y="0"/>
                  </a:lnTo>
                  <a:lnTo>
                    <a:pt x="0" y="8509"/>
                  </a:lnTo>
                  <a:lnTo>
                    <a:pt x="34163" y="117602"/>
                  </a:lnTo>
                  <a:lnTo>
                    <a:pt x="61341" y="109093"/>
                  </a:lnTo>
                  <a:close/>
                </a:path>
                <a:path w="410209" h="2371090">
                  <a:moveTo>
                    <a:pt x="63360" y="2262505"/>
                  </a:moveTo>
                  <a:lnTo>
                    <a:pt x="36195" y="2253488"/>
                  </a:lnTo>
                  <a:lnTo>
                    <a:pt x="127" y="2361946"/>
                  </a:lnTo>
                  <a:lnTo>
                    <a:pt x="27178" y="2370963"/>
                  </a:lnTo>
                  <a:lnTo>
                    <a:pt x="63360" y="2262505"/>
                  </a:lnTo>
                  <a:close/>
                </a:path>
                <a:path w="410209" h="2371090">
                  <a:moveTo>
                    <a:pt x="104521" y="1533779"/>
                  </a:moveTo>
                  <a:lnTo>
                    <a:pt x="84328" y="1513586"/>
                  </a:lnTo>
                  <a:lnTo>
                    <a:pt x="3556" y="1594358"/>
                  </a:lnTo>
                  <a:lnTo>
                    <a:pt x="23749" y="1614551"/>
                  </a:lnTo>
                  <a:lnTo>
                    <a:pt x="104521" y="1533779"/>
                  </a:lnTo>
                  <a:close/>
                </a:path>
                <a:path w="410209" h="2371090">
                  <a:moveTo>
                    <a:pt x="104521" y="913130"/>
                  </a:moveTo>
                  <a:lnTo>
                    <a:pt x="23749" y="832358"/>
                  </a:lnTo>
                  <a:lnTo>
                    <a:pt x="3556" y="852551"/>
                  </a:lnTo>
                  <a:lnTo>
                    <a:pt x="84328" y="933323"/>
                  </a:lnTo>
                  <a:lnTo>
                    <a:pt x="104521" y="913130"/>
                  </a:lnTo>
                  <a:close/>
                </a:path>
                <a:path w="410209" h="2371090">
                  <a:moveTo>
                    <a:pt x="121031" y="299974"/>
                  </a:moveTo>
                  <a:lnTo>
                    <a:pt x="86995" y="190881"/>
                  </a:lnTo>
                  <a:lnTo>
                    <a:pt x="59690" y="199390"/>
                  </a:lnTo>
                  <a:lnTo>
                    <a:pt x="93713" y="308483"/>
                  </a:lnTo>
                  <a:lnTo>
                    <a:pt x="121031" y="299974"/>
                  </a:lnTo>
                  <a:close/>
                </a:path>
                <a:path w="410209" h="2371090">
                  <a:moveTo>
                    <a:pt x="126619" y="2072767"/>
                  </a:moveTo>
                  <a:lnTo>
                    <a:pt x="99441" y="2063750"/>
                  </a:lnTo>
                  <a:lnTo>
                    <a:pt x="63360" y="2172208"/>
                  </a:lnTo>
                  <a:lnTo>
                    <a:pt x="90411" y="2181225"/>
                  </a:lnTo>
                  <a:lnTo>
                    <a:pt x="126619" y="2072767"/>
                  </a:lnTo>
                  <a:close/>
                </a:path>
                <a:path w="410209" h="2371090">
                  <a:moveTo>
                    <a:pt x="180721" y="490982"/>
                  </a:moveTo>
                  <a:lnTo>
                    <a:pt x="146558" y="381889"/>
                  </a:lnTo>
                  <a:lnTo>
                    <a:pt x="119380" y="390398"/>
                  </a:lnTo>
                  <a:lnTo>
                    <a:pt x="153416" y="499491"/>
                  </a:lnTo>
                  <a:lnTo>
                    <a:pt x="180721" y="490982"/>
                  </a:lnTo>
                  <a:close/>
                </a:path>
                <a:path w="410209" h="2371090">
                  <a:moveTo>
                    <a:pt x="189865" y="1883029"/>
                  </a:moveTo>
                  <a:lnTo>
                    <a:pt x="162687" y="1874012"/>
                  </a:lnTo>
                  <a:lnTo>
                    <a:pt x="126619" y="1982470"/>
                  </a:lnTo>
                  <a:lnTo>
                    <a:pt x="153670" y="1991487"/>
                  </a:lnTo>
                  <a:lnTo>
                    <a:pt x="189865" y="1883029"/>
                  </a:lnTo>
                  <a:close/>
                </a:path>
                <a:path w="410209" h="2371090">
                  <a:moveTo>
                    <a:pt x="240411" y="681863"/>
                  </a:moveTo>
                  <a:lnTo>
                    <a:pt x="206248" y="572770"/>
                  </a:lnTo>
                  <a:lnTo>
                    <a:pt x="178943" y="581279"/>
                  </a:lnTo>
                  <a:lnTo>
                    <a:pt x="213106" y="690372"/>
                  </a:lnTo>
                  <a:lnTo>
                    <a:pt x="240411" y="681863"/>
                  </a:lnTo>
                  <a:close/>
                </a:path>
                <a:path w="410209" h="2371090">
                  <a:moveTo>
                    <a:pt x="245999" y="1392301"/>
                  </a:moveTo>
                  <a:lnTo>
                    <a:pt x="225806" y="1372108"/>
                  </a:lnTo>
                  <a:lnTo>
                    <a:pt x="145034" y="1452880"/>
                  </a:lnTo>
                  <a:lnTo>
                    <a:pt x="165214" y="1473073"/>
                  </a:lnTo>
                  <a:lnTo>
                    <a:pt x="245999" y="1392301"/>
                  </a:lnTo>
                  <a:close/>
                </a:path>
                <a:path w="410209" h="2371090">
                  <a:moveTo>
                    <a:pt x="245999" y="1054608"/>
                  </a:moveTo>
                  <a:lnTo>
                    <a:pt x="165214" y="973836"/>
                  </a:lnTo>
                  <a:lnTo>
                    <a:pt x="145034" y="994029"/>
                  </a:lnTo>
                  <a:lnTo>
                    <a:pt x="225806" y="1074801"/>
                  </a:lnTo>
                  <a:lnTo>
                    <a:pt x="245999" y="1054608"/>
                  </a:lnTo>
                  <a:close/>
                </a:path>
                <a:path w="410209" h="2371090">
                  <a:moveTo>
                    <a:pt x="253111" y="1693291"/>
                  </a:moveTo>
                  <a:lnTo>
                    <a:pt x="226060" y="1684274"/>
                  </a:lnTo>
                  <a:lnTo>
                    <a:pt x="189865" y="1792605"/>
                  </a:lnTo>
                  <a:lnTo>
                    <a:pt x="216916" y="1801749"/>
                  </a:lnTo>
                  <a:lnTo>
                    <a:pt x="253111" y="1693291"/>
                  </a:lnTo>
                  <a:close/>
                </a:path>
                <a:path w="410209" h="2371090">
                  <a:moveTo>
                    <a:pt x="299974" y="872744"/>
                  </a:moveTo>
                  <a:lnTo>
                    <a:pt x="265938" y="763651"/>
                  </a:lnTo>
                  <a:lnTo>
                    <a:pt x="238633" y="772160"/>
                  </a:lnTo>
                  <a:lnTo>
                    <a:pt x="272796" y="881253"/>
                  </a:lnTo>
                  <a:lnTo>
                    <a:pt x="299974" y="872744"/>
                  </a:lnTo>
                  <a:close/>
                </a:path>
                <a:path w="410209" h="2371090">
                  <a:moveTo>
                    <a:pt x="316357" y="1503553"/>
                  </a:moveTo>
                  <a:lnTo>
                    <a:pt x="289306" y="1494409"/>
                  </a:lnTo>
                  <a:lnTo>
                    <a:pt x="253111" y="1602867"/>
                  </a:lnTo>
                  <a:lnTo>
                    <a:pt x="280162" y="1611884"/>
                  </a:lnTo>
                  <a:lnTo>
                    <a:pt x="316357" y="1503553"/>
                  </a:lnTo>
                  <a:close/>
                </a:path>
                <a:path w="410209" h="2371090">
                  <a:moveTo>
                    <a:pt x="359664" y="1063752"/>
                  </a:moveTo>
                  <a:lnTo>
                    <a:pt x="325628" y="954532"/>
                  </a:lnTo>
                  <a:lnTo>
                    <a:pt x="298323" y="963168"/>
                  </a:lnTo>
                  <a:lnTo>
                    <a:pt x="332359" y="1072261"/>
                  </a:lnTo>
                  <a:lnTo>
                    <a:pt x="359664" y="1063752"/>
                  </a:lnTo>
                  <a:close/>
                </a:path>
                <a:path w="410209" h="2371090">
                  <a:moveTo>
                    <a:pt x="408178" y="1318387"/>
                  </a:moveTo>
                  <a:lnTo>
                    <a:pt x="394589" y="1223518"/>
                  </a:lnTo>
                  <a:lnTo>
                    <a:pt x="303784" y="1253744"/>
                  </a:lnTo>
                  <a:lnTo>
                    <a:pt x="323977" y="1273937"/>
                  </a:lnTo>
                  <a:lnTo>
                    <a:pt x="286385" y="1311529"/>
                  </a:lnTo>
                  <a:lnTo>
                    <a:pt x="306578" y="1331722"/>
                  </a:lnTo>
                  <a:lnTo>
                    <a:pt x="342036" y="1296276"/>
                  </a:lnTo>
                  <a:lnTo>
                    <a:pt x="348437" y="1298422"/>
                  </a:lnTo>
                  <a:lnTo>
                    <a:pt x="355777" y="1305750"/>
                  </a:lnTo>
                  <a:lnTo>
                    <a:pt x="352552" y="1304671"/>
                  </a:lnTo>
                  <a:lnTo>
                    <a:pt x="316357" y="1413129"/>
                  </a:lnTo>
                  <a:lnTo>
                    <a:pt x="343408" y="1422146"/>
                  </a:lnTo>
                  <a:lnTo>
                    <a:pt x="379603" y="1313688"/>
                  </a:lnTo>
                  <a:lnTo>
                    <a:pt x="366064" y="1309179"/>
                  </a:lnTo>
                  <a:lnTo>
                    <a:pt x="367525" y="1304798"/>
                  </a:lnTo>
                  <a:lnTo>
                    <a:pt x="408178" y="1318387"/>
                  </a:lnTo>
                  <a:close/>
                </a:path>
                <a:path w="410209" h="2371090">
                  <a:moveTo>
                    <a:pt x="409956" y="1128903"/>
                  </a:moveTo>
                  <a:lnTo>
                    <a:pt x="367538" y="1142149"/>
                  </a:lnTo>
                  <a:lnTo>
                    <a:pt x="364363" y="1132586"/>
                  </a:lnTo>
                  <a:lnTo>
                    <a:pt x="349021" y="1147927"/>
                  </a:lnTo>
                  <a:lnTo>
                    <a:pt x="341617" y="1150239"/>
                  </a:lnTo>
                  <a:lnTo>
                    <a:pt x="306578" y="1115187"/>
                  </a:lnTo>
                  <a:lnTo>
                    <a:pt x="286385" y="1135380"/>
                  </a:lnTo>
                  <a:lnTo>
                    <a:pt x="323977" y="1172972"/>
                  </a:lnTo>
                  <a:lnTo>
                    <a:pt x="303784" y="1193165"/>
                  </a:lnTo>
                  <a:lnTo>
                    <a:pt x="394589" y="1223391"/>
                  </a:lnTo>
                  <a:lnTo>
                    <a:pt x="404977" y="1159510"/>
                  </a:lnTo>
                  <a:lnTo>
                    <a:pt x="407238" y="1145540"/>
                  </a:lnTo>
                  <a:lnTo>
                    <a:pt x="409956" y="1128903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929498" y="3547999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04800" y="0"/>
                  </a:moveTo>
                  <a:lnTo>
                    <a:pt x="304800" y="76200"/>
                  </a:lnTo>
                  <a:lnTo>
                    <a:pt x="371570" y="42925"/>
                  </a:lnTo>
                  <a:lnTo>
                    <a:pt x="317500" y="42925"/>
                  </a:lnTo>
                  <a:lnTo>
                    <a:pt x="317500" y="33400"/>
                  </a:lnTo>
                  <a:lnTo>
                    <a:pt x="371380" y="33400"/>
                  </a:lnTo>
                  <a:lnTo>
                    <a:pt x="304800" y="0"/>
                  </a:lnTo>
                  <a:close/>
                </a:path>
                <a:path w="381000" h="76200">
                  <a:moveTo>
                    <a:pt x="304800" y="33400"/>
                  </a:moveTo>
                  <a:lnTo>
                    <a:pt x="0" y="33400"/>
                  </a:lnTo>
                  <a:lnTo>
                    <a:pt x="0" y="42925"/>
                  </a:lnTo>
                  <a:lnTo>
                    <a:pt x="304800" y="42925"/>
                  </a:lnTo>
                  <a:lnTo>
                    <a:pt x="304800" y="33400"/>
                  </a:lnTo>
                  <a:close/>
                </a:path>
                <a:path w="381000" h="76200">
                  <a:moveTo>
                    <a:pt x="371380" y="33400"/>
                  </a:moveTo>
                  <a:lnTo>
                    <a:pt x="317500" y="33400"/>
                  </a:lnTo>
                  <a:lnTo>
                    <a:pt x="317500" y="42925"/>
                  </a:lnTo>
                  <a:lnTo>
                    <a:pt x="371570" y="42925"/>
                  </a:lnTo>
                  <a:lnTo>
                    <a:pt x="381000" y="38226"/>
                  </a:lnTo>
                  <a:lnTo>
                    <a:pt x="371380" y="334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320026" y="1833626"/>
              <a:ext cx="209550" cy="1314450"/>
            </a:xfrm>
            <a:custGeom>
              <a:avLst/>
              <a:gdLst/>
              <a:ahLst/>
              <a:cxnLst/>
              <a:rect l="l" t="t" r="r" b="b"/>
              <a:pathLst>
                <a:path w="209550" h="1314450">
                  <a:moveTo>
                    <a:pt x="0" y="1209675"/>
                  </a:moveTo>
                  <a:lnTo>
                    <a:pt x="52324" y="1209675"/>
                  </a:lnTo>
                  <a:lnTo>
                    <a:pt x="52324" y="0"/>
                  </a:lnTo>
                  <a:lnTo>
                    <a:pt x="157099" y="0"/>
                  </a:lnTo>
                  <a:lnTo>
                    <a:pt x="157099" y="1209675"/>
                  </a:lnTo>
                  <a:lnTo>
                    <a:pt x="209550" y="1209675"/>
                  </a:lnTo>
                  <a:lnTo>
                    <a:pt x="104775" y="1314450"/>
                  </a:lnTo>
                  <a:lnTo>
                    <a:pt x="0" y="12096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643626" y="2062226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0" y="609600"/>
                  </a:moveTo>
                  <a:lnTo>
                    <a:pt x="838200" y="6096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0998" y="2277491"/>
              <a:ext cx="69087" cy="650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238" y="2277491"/>
              <a:ext cx="69087" cy="650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643626" y="2176526"/>
              <a:ext cx="838200" cy="1333500"/>
            </a:xfrm>
            <a:custGeom>
              <a:avLst/>
              <a:gdLst/>
              <a:ahLst/>
              <a:cxnLst/>
              <a:rect l="l" t="t" r="r" b="b"/>
              <a:pathLst>
                <a:path w="838200" h="1333500">
                  <a:moveTo>
                    <a:pt x="305435" y="273558"/>
                  </a:moveTo>
                  <a:lnTo>
                    <a:pt x="350849" y="296235"/>
                  </a:lnTo>
                  <a:lnTo>
                    <a:pt x="396257" y="307573"/>
                  </a:lnTo>
                  <a:lnTo>
                    <a:pt x="441653" y="307573"/>
                  </a:lnTo>
                  <a:lnTo>
                    <a:pt x="487030" y="296235"/>
                  </a:lnTo>
                  <a:lnTo>
                    <a:pt x="532384" y="273558"/>
                  </a:lnTo>
                </a:path>
                <a:path w="838200" h="1333500">
                  <a:moveTo>
                    <a:pt x="209550" y="190500"/>
                  </a:moveTo>
                  <a:lnTo>
                    <a:pt x="215079" y="146797"/>
                  </a:lnTo>
                  <a:lnTo>
                    <a:pt x="230832" y="106691"/>
                  </a:lnTo>
                  <a:lnTo>
                    <a:pt x="255556" y="71321"/>
                  </a:lnTo>
                  <a:lnTo>
                    <a:pt x="287998" y="41827"/>
                  </a:lnTo>
                  <a:lnTo>
                    <a:pt x="326904" y="19349"/>
                  </a:lnTo>
                  <a:lnTo>
                    <a:pt x="371022" y="5027"/>
                  </a:lnTo>
                  <a:lnTo>
                    <a:pt x="419100" y="0"/>
                  </a:lnTo>
                  <a:lnTo>
                    <a:pt x="467137" y="5027"/>
                  </a:lnTo>
                  <a:lnTo>
                    <a:pt x="511239" y="19349"/>
                  </a:lnTo>
                  <a:lnTo>
                    <a:pt x="550148" y="41827"/>
                  </a:lnTo>
                  <a:lnTo>
                    <a:pt x="582603" y="71321"/>
                  </a:lnTo>
                  <a:lnTo>
                    <a:pt x="607345" y="106691"/>
                  </a:lnTo>
                  <a:lnTo>
                    <a:pt x="623113" y="146797"/>
                  </a:lnTo>
                  <a:lnTo>
                    <a:pt x="628650" y="190500"/>
                  </a:lnTo>
                  <a:lnTo>
                    <a:pt x="623113" y="234162"/>
                  </a:lnTo>
                  <a:lnTo>
                    <a:pt x="607345" y="274253"/>
                  </a:lnTo>
                  <a:lnTo>
                    <a:pt x="582603" y="309625"/>
                  </a:lnTo>
                  <a:lnTo>
                    <a:pt x="550148" y="339132"/>
                  </a:lnTo>
                  <a:lnTo>
                    <a:pt x="511239" y="361627"/>
                  </a:lnTo>
                  <a:lnTo>
                    <a:pt x="467137" y="375965"/>
                  </a:lnTo>
                  <a:lnTo>
                    <a:pt x="419100" y="381000"/>
                  </a:lnTo>
                  <a:lnTo>
                    <a:pt x="371022" y="375965"/>
                  </a:lnTo>
                  <a:lnTo>
                    <a:pt x="326904" y="361627"/>
                  </a:lnTo>
                  <a:lnTo>
                    <a:pt x="287998" y="339132"/>
                  </a:lnTo>
                  <a:lnTo>
                    <a:pt x="255556" y="309625"/>
                  </a:lnTo>
                  <a:lnTo>
                    <a:pt x="230832" y="274253"/>
                  </a:lnTo>
                  <a:lnTo>
                    <a:pt x="215079" y="234162"/>
                  </a:lnTo>
                  <a:lnTo>
                    <a:pt x="209550" y="190500"/>
                  </a:lnTo>
                  <a:close/>
                </a:path>
                <a:path w="838200" h="1333500">
                  <a:moveTo>
                    <a:pt x="0" y="1333500"/>
                  </a:moveTo>
                  <a:lnTo>
                    <a:pt x="838200" y="1333500"/>
                  </a:lnTo>
                  <a:lnTo>
                    <a:pt x="838200" y="723900"/>
                  </a:lnTo>
                  <a:lnTo>
                    <a:pt x="0" y="723900"/>
                  </a:lnTo>
                  <a:lnTo>
                    <a:pt x="0" y="133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0998" y="3115691"/>
              <a:ext cx="69087" cy="650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238" y="3115691"/>
              <a:ext cx="69087" cy="6502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643626" y="3014726"/>
              <a:ext cx="838200" cy="1257300"/>
            </a:xfrm>
            <a:custGeom>
              <a:avLst/>
              <a:gdLst/>
              <a:ahLst/>
              <a:cxnLst/>
              <a:rect l="l" t="t" r="r" b="b"/>
              <a:pathLst>
                <a:path w="838200" h="1257300">
                  <a:moveTo>
                    <a:pt x="305435" y="273558"/>
                  </a:moveTo>
                  <a:lnTo>
                    <a:pt x="350849" y="296235"/>
                  </a:lnTo>
                  <a:lnTo>
                    <a:pt x="396257" y="307573"/>
                  </a:lnTo>
                  <a:lnTo>
                    <a:pt x="441653" y="307573"/>
                  </a:lnTo>
                  <a:lnTo>
                    <a:pt x="487030" y="296235"/>
                  </a:lnTo>
                  <a:lnTo>
                    <a:pt x="532384" y="273558"/>
                  </a:lnTo>
                </a:path>
                <a:path w="838200" h="1257300">
                  <a:moveTo>
                    <a:pt x="209550" y="190500"/>
                  </a:moveTo>
                  <a:lnTo>
                    <a:pt x="215079" y="146797"/>
                  </a:lnTo>
                  <a:lnTo>
                    <a:pt x="230832" y="106691"/>
                  </a:lnTo>
                  <a:lnTo>
                    <a:pt x="255556" y="71321"/>
                  </a:lnTo>
                  <a:lnTo>
                    <a:pt x="287998" y="41827"/>
                  </a:lnTo>
                  <a:lnTo>
                    <a:pt x="326904" y="19349"/>
                  </a:lnTo>
                  <a:lnTo>
                    <a:pt x="371022" y="5027"/>
                  </a:lnTo>
                  <a:lnTo>
                    <a:pt x="419100" y="0"/>
                  </a:lnTo>
                  <a:lnTo>
                    <a:pt x="467137" y="5027"/>
                  </a:lnTo>
                  <a:lnTo>
                    <a:pt x="511239" y="19349"/>
                  </a:lnTo>
                  <a:lnTo>
                    <a:pt x="550148" y="41827"/>
                  </a:lnTo>
                  <a:lnTo>
                    <a:pt x="582603" y="71321"/>
                  </a:lnTo>
                  <a:lnTo>
                    <a:pt x="607345" y="106691"/>
                  </a:lnTo>
                  <a:lnTo>
                    <a:pt x="623113" y="146797"/>
                  </a:lnTo>
                  <a:lnTo>
                    <a:pt x="628650" y="190500"/>
                  </a:lnTo>
                  <a:lnTo>
                    <a:pt x="623113" y="234162"/>
                  </a:lnTo>
                  <a:lnTo>
                    <a:pt x="607345" y="274253"/>
                  </a:lnTo>
                  <a:lnTo>
                    <a:pt x="582603" y="309625"/>
                  </a:lnTo>
                  <a:lnTo>
                    <a:pt x="550148" y="339132"/>
                  </a:lnTo>
                  <a:lnTo>
                    <a:pt x="511239" y="361627"/>
                  </a:lnTo>
                  <a:lnTo>
                    <a:pt x="467137" y="375965"/>
                  </a:lnTo>
                  <a:lnTo>
                    <a:pt x="419100" y="381000"/>
                  </a:lnTo>
                  <a:lnTo>
                    <a:pt x="371022" y="375965"/>
                  </a:lnTo>
                  <a:lnTo>
                    <a:pt x="326904" y="361627"/>
                  </a:lnTo>
                  <a:lnTo>
                    <a:pt x="287998" y="339132"/>
                  </a:lnTo>
                  <a:lnTo>
                    <a:pt x="255556" y="309625"/>
                  </a:lnTo>
                  <a:lnTo>
                    <a:pt x="230832" y="274253"/>
                  </a:lnTo>
                  <a:lnTo>
                    <a:pt x="215079" y="234162"/>
                  </a:lnTo>
                  <a:lnTo>
                    <a:pt x="209550" y="190500"/>
                  </a:lnTo>
                  <a:close/>
                </a:path>
                <a:path w="838200" h="1257300">
                  <a:moveTo>
                    <a:pt x="0" y="1257300"/>
                  </a:moveTo>
                  <a:lnTo>
                    <a:pt x="838200" y="1257300"/>
                  </a:lnTo>
                  <a:lnTo>
                    <a:pt x="838200" y="647700"/>
                  </a:lnTo>
                  <a:lnTo>
                    <a:pt x="0" y="647700"/>
                  </a:lnTo>
                  <a:lnTo>
                    <a:pt x="0" y="12573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0998" y="3877691"/>
              <a:ext cx="69087" cy="650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238" y="3877691"/>
              <a:ext cx="69087" cy="650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643626" y="3776726"/>
              <a:ext cx="838200" cy="1257300"/>
            </a:xfrm>
            <a:custGeom>
              <a:avLst/>
              <a:gdLst/>
              <a:ahLst/>
              <a:cxnLst/>
              <a:rect l="l" t="t" r="r" b="b"/>
              <a:pathLst>
                <a:path w="838200" h="1257300">
                  <a:moveTo>
                    <a:pt x="305435" y="273557"/>
                  </a:moveTo>
                  <a:lnTo>
                    <a:pt x="350849" y="296235"/>
                  </a:lnTo>
                  <a:lnTo>
                    <a:pt x="396257" y="307573"/>
                  </a:lnTo>
                  <a:lnTo>
                    <a:pt x="441653" y="307573"/>
                  </a:lnTo>
                  <a:lnTo>
                    <a:pt x="487030" y="296235"/>
                  </a:lnTo>
                  <a:lnTo>
                    <a:pt x="532384" y="273557"/>
                  </a:lnTo>
                </a:path>
                <a:path w="838200" h="1257300">
                  <a:moveTo>
                    <a:pt x="209550" y="190500"/>
                  </a:moveTo>
                  <a:lnTo>
                    <a:pt x="215079" y="146797"/>
                  </a:lnTo>
                  <a:lnTo>
                    <a:pt x="230832" y="106691"/>
                  </a:lnTo>
                  <a:lnTo>
                    <a:pt x="255556" y="71321"/>
                  </a:lnTo>
                  <a:lnTo>
                    <a:pt x="287998" y="41827"/>
                  </a:lnTo>
                  <a:lnTo>
                    <a:pt x="326904" y="19349"/>
                  </a:lnTo>
                  <a:lnTo>
                    <a:pt x="371022" y="5027"/>
                  </a:lnTo>
                  <a:lnTo>
                    <a:pt x="419100" y="0"/>
                  </a:lnTo>
                  <a:lnTo>
                    <a:pt x="467137" y="5027"/>
                  </a:lnTo>
                  <a:lnTo>
                    <a:pt x="511239" y="19349"/>
                  </a:lnTo>
                  <a:lnTo>
                    <a:pt x="550148" y="41827"/>
                  </a:lnTo>
                  <a:lnTo>
                    <a:pt x="582603" y="71321"/>
                  </a:lnTo>
                  <a:lnTo>
                    <a:pt x="607345" y="106691"/>
                  </a:lnTo>
                  <a:lnTo>
                    <a:pt x="623113" y="146797"/>
                  </a:lnTo>
                  <a:lnTo>
                    <a:pt x="628650" y="190500"/>
                  </a:lnTo>
                  <a:lnTo>
                    <a:pt x="623113" y="234162"/>
                  </a:lnTo>
                  <a:lnTo>
                    <a:pt x="607345" y="274253"/>
                  </a:lnTo>
                  <a:lnTo>
                    <a:pt x="582603" y="309625"/>
                  </a:lnTo>
                  <a:lnTo>
                    <a:pt x="550148" y="339132"/>
                  </a:lnTo>
                  <a:lnTo>
                    <a:pt x="511239" y="361627"/>
                  </a:lnTo>
                  <a:lnTo>
                    <a:pt x="467137" y="375965"/>
                  </a:lnTo>
                  <a:lnTo>
                    <a:pt x="419100" y="381000"/>
                  </a:lnTo>
                  <a:lnTo>
                    <a:pt x="371022" y="375965"/>
                  </a:lnTo>
                  <a:lnTo>
                    <a:pt x="326904" y="361627"/>
                  </a:lnTo>
                  <a:lnTo>
                    <a:pt x="287998" y="339132"/>
                  </a:lnTo>
                  <a:lnTo>
                    <a:pt x="255556" y="309625"/>
                  </a:lnTo>
                  <a:lnTo>
                    <a:pt x="230832" y="274253"/>
                  </a:lnTo>
                  <a:lnTo>
                    <a:pt x="215079" y="234162"/>
                  </a:lnTo>
                  <a:lnTo>
                    <a:pt x="209550" y="190500"/>
                  </a:lnTo>
                  <a:close/>
                </a:path>
                <a:path w="838200" h="1257300">
                  <a:moveTo>
                    <a:pt x="0" y="1257300"/>
                  </a:moveTo>
                  <a:lnTo>
                    <a:pt x="838200" y="1257300"/>
                  </a:lnTo>
                  <a:lnTo>
                    <a:pt x="838200" y="647700"/>
                  </a:lnTo>
                  <a:lnTo>
                    <a:pt x="0" y="647700"/>
                  </a:lnTo>
                  <a:lnTo>
                    <a:pt x="0" y="12573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0998" y="4639691"/>
              <a:ext cx="69087" cy="650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238" y="4639691"/>
              <a:ext cx="69087" cy="6502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853176" y="4538726"/>
              <a:ext cx="419100" cy="381000"/>
            </a:xfrm>
            <a:custGeom>
              <a:avLst/>
              <a:gdLst/>
              <a:ahLst/>
              <a:cxnLst/>
              <a:rect l="l" t="t" r="r" b="b"/>
              <a:pathLst>
                <a:path w="419100" h="381000">
                  <a:moveTo>
                    <a:pt x="95885" y="273557"/>
                  </a:moveTo>
                  <a:lnTo>
                    <a:pt x="141299" y="296235"/>
                  </a:lnTo>
                  <a:lnTo>
                    <a:pt x="186707" y="307573"/>
                  </a:lnTo>
                  <a:lnTo>
                    <a:pt x="232103" y="307573"/>
                  </a:lnTo>
                  <a:lnTo>
                    <a:pt x="277480" y="296235"/>
                  </a:lnTo>
                  <a:lnTo>
                    <a:pt x="322834" y="273557"/>
                  </a:lnTo>
                </a:path>
                <a:path w="419100" h="381000">
                  <a:moveTo>
                    <a:pt x="0" y="190500"/>
                  </a:moveTo>
                  <a:lnTo>
                    <a:pt x="5529" y="146797"/>
                  </a:lnTo>
                  <a:lnTo>
                    <a:pt x="21282" y="106691"/>
                  </a:lnTo>
                  <a:lnTo>
                    <a:pt x="46006" y="71321"/>
                  </a:lnTo>
                  <a:lnTo>
                    <a:pt x="78448" y="41827"/>
                  </a:lnTo>
                  <a:lnTo>
                    <a:pt x="117354" y="19349"/>
                  </a:lnTo>
                  <a:lnTo>
                    <a:pt x="161472" y="5027"/>
                  </a:lnTo>
                  <a:lnTo>
                    <a:pt x="209550" y="0"/>
                  </a:lnTo>
                  <a:lnTo>
                    <a:pt x="257587" y="5027"/>
                  </a:lnTo>
                  <a:lnTo>
                    <a:pt x="301689" y="19349"/>
                  </a:lnTo>
                  <a:lnTo>
                    <a:pt x="340598" y="41827"/>
                  </a:lnTo>
                  <a:lnTo>
                    <a:pt x="373053" y="71321"/>
                  </a:lnTo>
                  <a:lnTo>
                    <a:pt x="397795" y="106691"/>
                  </a:lnTo>
                  <a:lnTo>
                    <a:pt x="413563" y="146797"/>
                  </a:lnTo>
                  <a:lnTo>
                    <a:pt x="419100" y="190500"/>
                  </a:lnTo>
                  <a:lnTo>
                    <a:pt x="413563" y="234162"/>
                  </a:lnTo>
                  <a:lnTo>
                    <a:pt x="397795" y="274253"/>
                  </a:lnTo>
                  <a:lnTo>
                    <a:pt x="373053" y="309625"/>
                  </a:lnTo>
                  <a:lnTo>
                    <a:pt x="340598" y="339132"/>
                  </a:lnTo>
                  <a:lnTo>
                    <a:pt x="301689" y="361627"/>
                  </a:lnTo>
                  <a:lnTo>
                    <a:pt x="257587" y="375965"/>
                  </a:lnTo>
                  <a:lnTo>
                    <a:pt x="209550" y="381000"/>
                  </a:lnTo>
                  <a:lnTo>
                    <a:pt x="161472" y="375965"/>
                  </a:lnTo>
                  <a:lnTo>
                    <a:pt x="117354" y="361627"/>
                  </a:lnTo>
                  <a:lnTo>
                    <a:pt x="78448" y="339132"/>
                  </a:lnTo>
                  <a:lnTo>
                    <a:pt x="46006" y="309625"/>
                  </a:lnTo>
                  <a:lnTo>
                    <a:pt x="21282" y="274253"/>
                  </a:lnTo>
                  <a:lnTo>
                    <a:pt x="5529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95223" y="2528649"/>
            <a:ext cx="3900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75" dirty="0">
                <a:latin typeface="Arial"/>
                <a:cs typeface="Arial"/>
              </a:rPr>
              <a:t>score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166295" y="908494"/>
            <a:ext cx="1047750" cy="419100"/>
            <a:chOff x="6697726" y="1211325"/>
            <a:chExt cx="1397000" cy="558800"/>
          </a:xfrm>
        </p:grpSpPr>
        <p:sp>
          <p:nvSpPr>
            <p:cNvPr id="42" name="object 42"/>
            <p:cNvSpPr/>
            <p:nvPr/>
          </p:nvSpPr>
          <p:spPr>
            <a:xfrm>
              <a:off x="6710426" y="1224025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282573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373"/>
                  </a:lnTo>
                  <a:lnTo>
                    <a:pt x="6979" y="479018"/>
                  </a:lnTo>
                  <a:lnTo>
                    <a:pt x="26019" y="507317"/>
                  </a:lnTo>
                  <a:lnTo>
                    <a:pt x="54274" y="526401"/>
                  </a:lnTo>
                  <a:lnTo>
                    <a:pt x="88900" y="533400"/>
                  </a:lnTo>
                  <a:lnTo>
                    <a:pt x="1282573" y="533400"/>
                  </a:lnTo>
                  <a:lnTo>
                    <a:pt x="1317218" y="526401"/>
                  </a:lnTo>
                  <a:lnTo>
                    <a:pt x="1345517" y="507317"/>
                  </a:lnTo>
                  <a:lnTo>
                    <a:pt x="1364601" y="479018"/>
                  </a:lnTo>
                  <a:lnTo>
                    <a:pt x="1371600" y="444373"/>
                  </a:lnTo>
                  <a:lnTo>
                    <a:pt x="1371600" y="88900"/>
                  </a:lnTo>
                  <a:lnTo>
                    <a:pt x="1364601" y="54274"/>
                  </a:lnTo>
                  <a:lnTo>
                    <a:pt x="1345517" y="26019"/>
                  </a:lnTo>
                  <a:lnTo>
                    <a:pt x="1317218" y="6979"/>
                  </a:lnTo>
                  <a:lnTo>
                    <a:pt x="12825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710426" y="1224025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282573" y="0"/>
                  </a:lnTo>
                  <a:lnTo>
                    <a:pt x="1317218" y="6979"/>
                  </a:lnTo>
                  <a:lnTo>
                    <a:pt x="1345517" y="26019"/>
                  </a:lnTo>
                  <a:lnTo>
                    <a:pt x="1364601" y="54274"/>
                  </a:lnTo>
                  <a:lnTo>
                    <a:pt x="1371600" y="88900"/>
                  </a:lnTo>
                  <a:lnTo>
                    <a:pt x="1371600" y="444373"/>
                  </a:lnTo>
                  <a:lnTo>
                    <a:pt x="1364601" y="479018"/>
                  </a:lnTo>
                  <a:lnTo>
                    <a:pt x="1345517" y="507317"/>
                  </a:lnTo>
                  <a:lnTo>
                    <a:pt x="1317218" y="526401"/>
                  </a:lnTo>
                  <a:lnTo>
                    <a:pt x="1282573" y="533400"/>
                  </a:lnTo>
                  <a:lnTo>
                    <a:pt x="88900" y="533400"/>
                  </a:lnTo>
                  <a:lnTo>
                    <a:pt x="54274" y="526401"/>
                  </a:lnTo>
                  <a:lnTo>
                    <a:pt x="26019" y="507317"/>
                  </a:lnTo>
                  <a:lnTo>
                    <a:pt x="6979" y="479018"/>
                  </a:lnTo>
                  <a:lnTo>
                    <a:pt x="0" y="444373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481443" y="692074"/>
            <a:ext cx="5051440" cy="91198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1689735" marR="158591" indent="-1680686">
              <a:lnSpc>
                <a:spcPct val="101400"/>
              </a:lnSpc>
              <a:spcBef>
                <a:spcPts val="45"/>
              </a:spcBef>
            </a:pPr>
            <a:r>
              <a:rPr sz="2963" spc="-105" dirty="0"/>
              <a:t>Machine</a:t>
            </a:r>
            <a:r>
              <a:rPr sz="2963" spc="-101" dirty="0"/>
              <a:t> </a:t>
            </a:r>
            <a:r>
              <a:rPr sz="2963" spc="-146" dirty="0"/>
              <a:t>Learning</a:t>
            </a:r>
            <a:r>
              <a:rPr sz="2963" spc="-19" dirty="0"/>
              <a:t> </a:t>
            </a:r>
            <a:r>
              <a:rPr sz="2963" spc="-120" dirty="0"/>
              <a:t>Framework: </a:t>
            </a:r>
            <a:r>
              <a:rPr sz="2963" spc="-64" dirty="0"/>
              <a:t>Learning</a:t>
            </a:r>
            <a:endParaRPr sz="2963" dirty="0"/>
          </a:p>
        </p:txBody>
      </p:sp>
      <p:sp>
        <p:nvSpPr>
          <p:cNvPr id="45" name="object 45"/>
          <p:cNvSpPr txBox="1"/>
          <p:nvPr/>
        </p:nvSpPr>
        <p:spPr>
          <a:xfrm>
            <a:off x="1839040" y="4061162"/>
            <a:ext cx="893921" cy="694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" algn="ctr">
              <a:lnSpc>
                <a:spcPts val="1196"/>
              </a:lnSpc>
            </a:pPr>
            <a:r>
              <a:rPr sz="1163" spc="-53" dirty="0">
                <a:solidFill>
                  <a:srgbClr val="7E7E7E"/>
                </a:solidFill>
                <a:latin typeface="Arial"/>
                <a:cs typeface="Arial"/>
              </a:rPr>
              <a:t>instances</a:t>
            </a:r>
            <a:r>
              <a:rPr sz="1163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63" spc="-19" dirty="0">
                <a:solidFill>
                  <a:srgbClr val="7E7E7E"/>
                </a:solidFill>
                <a:latin typeface="Arial"/>
                <a:cs typeface="Arial"/>
              </a:rPr>
              <a:t>are</a:t>
            </a:r>
            <a:endParaRPr sz="1163">
              <a:latin typeface="Arial"/>
              <a:cs typeface="Arial"/>
            </a:endParaRPr>
          </a:p>
          <a:p>
            <a:pPr marL="9049" marR="3810" indent="-7144" algn="ctr">
              <a:lnSpc>
                <a:spcPct val="103000"/>
              </a:lnSpc>
              <a:spcBef>
                <a:spcPts val="26"/>
              </a:spcBef>
            </a:pPr>
            <a:r>
              <a:rPr sz="1163" spc="-8" dirty="0">
                <a:solidFill>
                  <a:srgbClr val="7E7E7E"/>
                </a:solidFill>
                <a:latin typeface="Arial"/>
                <a:cs typeface="Arial"/>
              </a:rPr>
              <a:t>typically examined </a:t>
            </a:r>
            <a:r>
              <a:rPr sz="1163" spc="-34" dirty="0">
                <a:solidFill>
                  <a:srgbClr val="7E7E7E"/>
                </a:solidFill>
                <a:latin typeface="Arial"/>
                <a:cs typeface="Arial"/>
              </a:rPr>
              <a:t>independently</a:t>
            </a:r>
            <a:endParaRPr sz="1163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19024" y="4065091"/>
            <a:ext cx="99488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34" dirty="0">
                <a:latin typeface="Arial"/>
                <a:cs typeface="Arial"/>
              </a:rPr>
              <a:t>Inductive</a:t>
            </a:r>
            <a:r>
              <a:rPr sz="1350" spc="-109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Bias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56</a:t>
            </a:fld>
            <a:endParaRPr spc="-1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2BE28-0151-2150-994B-D5F91803BD88}"/>
              </a:ext>
            </a:extLst>
          </p:cNvPr>
          <p:cNvSpPr txBox="1"/>
          <p:nvPr/>
        </p:nvSpPr>
        <p:spPr>
          <a:xfrm>
            <a:off x="6231421" y="932620"/>
            <a:ext cx="9174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spc="-30" dirty="0"/>
              <a:t>Gold/correct </a:t>
            </a:r>
            <a:r>
              <a:rPr lang="en-US" sz="1100" spc="-8" dirty="0"/>
              <a:t>labels</a:t>
            </a:r>
            <a:endParaRPr lang="en-US" sz="11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1347" y="1822895"/>
            <a:ext cx="1790700" cy="247650"/>
            <a:chOff x="144462" y="2430526"/>
            <a:chExt cx="2387600" cy="330200"/>
          </a:xfrm>
        </p:grpSpPr>
        <p:sp>
          <p:nvSpPr>
            <p:cNvPr id="3" name="object 3"/>
            <p:cNvSpPr/>
            <p:nvPr/>
          </p:nvSpPr>
          <p:spPr>
            <a:xfrm>
              <a:off x="157162" y="24432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157162" y="24432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0" y="304800"/>
                  </a:moveTo>
                  <a:lnTo>
                    <a:pt x="2362200" y="3048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81889" y="1819037"/>
            <a:ext cx="72723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1347" y="2337245"/>
            <a:ext cx="1790700" cy="247650"/>
            <a:chOff x="144462" y="3116326"/>
            <a:chExt cx="2387600" cy="330200"/>
          </a:xfrm>
        </p:grpSpPr>
        <p:sp>
          <p:nvSpPr>
            <p:cNvPr id="7" name="object 7"/>
            <p:cNvSpPr/>
            <p:nvPr/>
          </p:nvSpPr>
          <p:spPr>
            <a:xfrm>
              <a:off x="157162" y="31290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57162" y="31290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0" y="304800"/>
                  </a:moveTo>
                  <a:lnTo>
                    <a:pt x="2362200" y="3048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81889" y="2334149"/>
            <a:ext cx="72866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51347" y="2851595"/>
            <a:ext cx="1790700" cy="247650"/>
            <a:chOff x="144462" y="3802126"/>
            <a:chExt cx="2387600" cy="330200"/>
          </a:xfrm>
        </p:grpSpPr>
        <p:sp>
          <p:nvSpPr>
            <p:cNvPr id="11" name="object 11"/>
            <p:cNvSpPr/>
            <p:nvPr/>
          </p:nvSpPr>
          <p:spPr>
            <a:xfrm>
              <a:off x="157162" y="3814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162" y="3814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0" y="304800"/>
                  </a:moveTo>
                  <a:lnTo>
                    <a:pt x="2362200" y="3048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81889" y="2849166"/>
            <a:ext cx="72723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51347" y="3423095"/>
            <a:ext cx="1790700" cy="247650"/>
            <a:chOff x="144462" y="4564126"/>
            <a:chExt cx="2387600" cy="330200"/>
          </a:xfrm>
        </p:grpSpPr>
        <p:sp>
          <p:nvSpPr>
            <p:cNvPr id="15" name="object 15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0" y="304800"/>
                  </a:moveTo>
                  <a:lnTo>
                    <a:pt x="2362200" y="3048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81889" y="3421428"/>
            <a:ext cx="72866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182" y="1365695"/>
            <a:ext cx="5258943" cy="304668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784759" y="2385584"/>
            <a:ext cx="664845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4288" algn="just">
              <a:lnSpc>
                <a:spcPct val="100800"/>
              </a:lnSpc>
              <a:spcBef>
                <a:spcPts val="64"/>
              </a:spcBef>
            </a:pP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Machine Learning </a:t>
            </a: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32695" y="3204020"/>
            <a:ext cx="200025" cy="685800"/>
          </a:xfrm>
          <a:custGeom>
            <a:avLst/>
            <a:gdLst/>
            <a:ahLst/>
            <a:cxnLst/>
            <a:rect l="l" t="t" r="r" b="b"/>
            <a:pathLst>
              <a:path w="266700" h="914400">
                <a:moveTo>
                  <a:pt x="266700" y="133350"/>
                </a:moveTo>
                <a:lnTo>
                  <a:pt x="200025" y="133350"/>
                </a:lnTo>
                <a:lnTo>
                  <a:pt x="200025" y="914400"/>
                </a:lnTo>
                <a:lnTo>
                  <a:pt x="66675" y="914400"/>
                </a:lnTo>
                <a:lnTo>
                  <a:pt x="66675" y="133350"/>
                </a:lnTo>
                <a:lnTo>
                  <a:pt x="0" y="133350"/>
                </a:lnTo>
                <a:lnTo>
                  <a:pt x="133350" y="0"/>
                </a:lnTo>
                <a:lnTo>
                  <a:pt x="266700" y="1333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3619024" y="4022169"/>
            <a:ext cx="99488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Inductive</a:t>
            </a:r>
            <a:r>
              <a:rPr sz="1350" spc="-109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Bias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23469" y="2585799"/>
            <a:ext cx="540068" cy="17360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050" spc="-38" dirty="0">
                <a:solidFill>
                  <a:srgbClr val="FFFFFF"/>
                </a:solidFill>
                <a:latin typeface="Arial"/>
                <a:cs typeface="Arial"/>
              </a:rPr>
              <a:t>Evaluator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95223" y="2528649"/>
            <a:ext cx="3900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75" dirty="0">
                <a:latin typeface="Arial"/>
                <a:cs typeface="Arial"/>
              </a:rPr>
              <a:t>score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9040" y="4023598"/>
            <a:ext cx="895826" cy="73776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049" marR="3810" algn="ctr">
              <a:lnSpc>
                <a:spcPct val="103600"/>
              </a:lnSpc>
              <a:spcBef>
                <a:spcPts val="45"/>
              </a:spcBef>
            </a:pPr>
            <a:r>
              <a:rPr sz="1163" spc="-49" dirty="0">
                <a:solidFill>
                  <a:srgbClr val="7E7E7E"/>
                </a:solidFill>
                <a:latin typeface="Arial"/>
                <a:cs typeface="Arial"/>
              </a:rPr>
              <a:t>instances</a:t>
            </a:r>
            <a:r>
              <a:rPr sz="1163" spc="-26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63" spc="-19" dirty="0">
                <a:solidFill>
                  <a:srgbClr val="7E7E7E"/>
                </a:solidFill>
                <a:latin typeface="Arial"/>
                <a:cs typeface="Arial"/>
              </a:rPr>
              <a:t>are </a:t>
            </a:r>
            <a:r>
              <a:rPr sz="1163" spc="-8" dirty="0">
                <a:solidFill>
                  <a:srgbClr val="7E7E7E"/>
                </a:solidFill>
                <a:latin typeface="Arial"/>
                <a:cs typeface="Arial"/>
              </a:rPr>
              <a:t>typically examined </a:t>
            </a:r>
            <a:r>
              <a:rPr sz="1163" spc="-34" dirty="0">
                <a:solidFill>
                  <a:srgbClr val="7E7E7E"/>
                </a:solidFill>
                <a:latin typeface="Arial"/>
                <a:cs typeface="Arial"/>
              </a:rPr>
              <a:t>independently</a:t>
            </a:r>
            <a:endParaRPr sz="1163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66295" y="908494"/>
            <a:ext cx="1047750" cy="419100"/>
            <a:chOff x="6697726" y="1211325"/>
            <a:chExt cx="1397000" cy="558800"/>
          </a:xfrm>
        </p:grpSpPr>
        <p:sp>
          <p:nvSpPr>
            <p:cNvPr id="26" name="object 26"/>
            <p:cNvSpPr/>
            <p:nvPr/>
          </p:nvSpPr>
          <p:spPr>
            <a:xfrm>
              <a:off x="6710426" y="1224025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282573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373"/>
                  </a:lnTo>
                  <a:lnTo>
                    <a:pt x="6979" y="479018"/>
                  </a:lnTo>
                  <a:lnTo>
                    <a:pt x="26019" y="507317"/>
                  </a:lnTo>
                  <a:lnTo>
                    <a:pt x="54274" y="526401"/>
                  </a:lnTo>
                  <a:lnTo>
                    <a:pt x="88900" y="533400"/>
                  </a:lnTo>
                  <a:lnTo>
                    <a:pt x="1282573" y="533400"/>
                  </a:lnTo>
                  <a:lnTo>
                    <a:pt x="1317218" y="526401"/>
                  </a:lnTo>
                  <a:lnTo>
                    <a:pt x="1345517" y="507317"/>
                  </a:lnTo>
                  <a:lnTo>
                    <a:pt x="1364601" y="479018"/>
                  </a:lnTo>
                  <a:lnTo>
                    <a:pt x="1371600" y="444373"/>
                  </a:lnTo>
                  <a:lnTo>
                    <a:pt x="1371600" y="88900"/>
                  </a:lnTo>
                  <a:lnTo>
                    <a:pt x="1364601" y="54274"/>
                  </a:lnTo>
                  <a:lnTo>
                    <a:pt x="1345517" y="26019"/>
                  </a:lnTo>
                  <a:lnTo>
                    <a:pt x="1317218" y="6979"/>
                  </a:lnTo>
                  <a:lnTo>
                    <a:pt x="12825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710426" y="1224025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282573" y="0"/>
                  </a:lnTo>
                  <a:lnTo>
                    <a:pt x="1317218" y="6979"/>
                  </a:lnTo>
                  <a:lnTo>
                    <a:pt x="1345517" y="26019"/>
                  </a:lnTo>
                  <a:lnTo>
                    <a:pt x="1364601" y="54274"/>
                  </a:lnTo>
                  <a:lnTo>
                    <a:pt x="1371600" y="88900"/>
                  </a:lnTo>
                  <a:lnTo>
                    <a:pt x="1371600" y="444373"/>
                  </a:lnTo>
                  <a:lnTo>
                    <a:pt x="1364601" y="479018"/>
                  </a:lnTo>
                  <a:lnTo>
                    <a:pt x="1345517" y="507317"/>
                  </a:lnTo>
                  <a:lnTo>
                    <a:pt x="1317218" y="526401"/>
                  </a:lnTo>
                  <a:lnTo>
                    <a:pt x="1282573" y="533400"/>
                  </a:lnTo>
                  <a:lnTo>
                    <a:pt x="88900" y="533400"/>
                  </a:lnTo>
                  <a:lnTo>
                    <a:pt x="54274" y="526401"/>
                  </a:lnTo>
                  <a:lnTo>
                    <a:pt x="26019" y="507317"/>
                  </a:lnTo>
                  <a:lnTo>
                    <a:pt x="6979" y="479018"/>
                  </a:lnTo>
                  <a:lnTo>
                    <a:pt x="0" y="444373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286953" y="913502"/>
            <a:ext cx="4857750" cy="374077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4291013" marR="3810" indent="-214789">
              <a:lnSpc>
                <a:spcPct val="105000"/>
              </a:lnSpc>
            </a:pPr>
            <a:r>
              <a:rPr sz="1163" spc="-30" dirty="0"/>
              <a:t>Gold/correct </a:t>
            </a:r>
            <a:r>
              <a:rPr sz="1163" spc="-8" dirty="0"/>
              <a:t>labels</a:t>
            </a:r>
            <a:endParaRPr sz="1163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57</a:t>
            </a:fld>
            <a:endParaRPr spc="-19" dirty="0"/>
          </a:p>
        </p:txBody>
      </p:sp>
      <p:sp>
        <p:nvSpPr>
          <p:cNvPr id="29" name="object 29"/>
          <p:cNvSpPr txBox="1"/>
          <p:nvPr/>
        </p:nvSpPr>
        <p:spPr>
          <a:xfrm>
            <a:off x="5743576" y="4302680"/>
            <a:ext cx="1093946" cy="41469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71438">
              <a:lnSpc>
                <a:spcPct val="100800"/>
              </a:lnSpc>
              <a:spcBef>
                <a:spcPts val="64"/>
              </a:spcBef>
            </a:pPr>
            <a:r>
              <a:rPr sz="1350" i="1" spc="-60" dirty="0">
                <a:solidFill>
                  <a:srgbClr val="7E7E7E"/>
                </a:solidFill>
                <a:latin typeface="Arial"/>
                <a:cs typeface="Arial"/>
              </a:rPr>
              <a:t>give</a:t>
            </a:r>
            <a:r>
              <a:rPr sz="1350" i="1" spc="-9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23" dirty="0">
                <a:solidFill>
                  <a:srgbClr val="7E7E7E"/>
                </a:solidFill>
                <a:latin typeface="Arial"/>
                <a:cs typeface="Arial"/>
              </a:rPr>
              <a:t>feedback 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35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49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350" i="1" spc="-5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41" dirty="0">
                <a:solidFill>
                  <a:srgbClr val="7E7E7E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47933"/>
            <a:ext cx="6172200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1290638">
              <a:spcBef>
                <a:spcPts val="98"/>
              </a:spcBef>
            </a:pPr>
            <a:r>
              <a:rPr spc="-203" dirty="0"/>
              <a:t>Classify</a:t>
            </a:r>
            <a:r>
              <a:rPr spc="-161" dirty="0"/>
              <a:t> </a:t>
            </a:r>
            <a:r>
              <a:rPr dirty="0"/>
              <a:t>with</a:t>
            </a:r>
            <a:r>
              <a:rPr spc="-172" dirty="0"/>
              <a:t> </a:t>
            </a:r>
            <a:r>
              <a:rPr spc="-236" dirty="0">
                <a:solidFill>
                  <a:srgbClr val="4AACC5"/>
                </a:solidFill>
              </a:rPr>
              <a:t>Goodness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531" y="2157983"/>
            <a:ext cx="1843564" cy="4154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76158" y="2157984"/>
            <a:ext cx="906780" cy="323374"/>
          </a:xfrm>
          <a:custGeom>
            <a:avLst/>
            <a:gdLst/>
            <a:ahLst/>
            <a:cxnLst/>
            <a:rect l="l" t="t" r="r" b="b"/>
            <a:pathLst>
              <a:path w="1209039" h="431164">
                <a:moveTo>
                  <a:pt x="374099" y="163067"/>
                </a:moveTo>
                <a:lnTo>
                  <a:pt x="280035" y="163067"/>
                </a:lnTo>
                <a:lnTo>
                  <a:pt x="290232" y="163591"/>
                </a:lnTo>
                <a:lnTo>
                  <a:pt x="299323" y="165163"/>
                </a:lnTo>
                <a:lnTo>
                  <a:pt x="329612" y="189327"/>
                </a:lnTo>
                <a:lnTo>
                  <a:pt x="338601" y="231812"/>
                </a:lnTo>
                <a:lnTo>
                  <a:pt x="338963" y="246507"/>
                </a:lnTo>
                <a:lnTo>
                  <a:pt x="338963" y="265811"/>
                </a:lnTo>
                <a:lnTo>
                  <a:pt x="298674" y="268974"/>
                </a:lnTo>
                <a:lnTo>
                  <a:pt x="263731" y="274637"/>
                </a:lnTo>
                <a:lnTo>
                  <a:pt x="209930" y="293370"/>
                </a:lnTo>
                <a:lnTo>
                  <a:pt x="177641" y="321944"/>
                </a:lnTo>
                <a:lnTo>
                  <a:pt x="166877" y="360425"/>
                </a:lnTo>
                <a:lnTo>
                  <a:pt x="167469" y="370574"/>
                </a:lnTo>
                <a:lnTo>
                  <a:pt x="187440" y="411352"/>
                </a:lnTo>
                <a:lnTo>
                  <a:pt x="231570" y="430109"/>
                </a:lnTo>
                <a:lnTo>
                  <a:pt x="242569" y="430657"/>
                </a:lnTo>
                <a:lnTo>
                  <a:pt x="255166" y="429986"/>
                </a:lnTo>
                <a:lnTo>
                  <a:pt x="302504" y="413254"/>
                </a:lnTo>
                <a:lnTo>
                  <a:pt x="323676" y="397128"/>
                </a:lnTo>
                <a:lnTo>
                  <a:pt x="257683" y="397128"/>
                </a:lnTo>
                <a:lnTo>
                  <a:pt x="249427" y="395859"/>
                </a:lnTo>
                <a:lnTo>
                  <a:pt x="242569" y="393318"/>
                </a:lnTo>
                <a:lnTo>
                  <a:pt x="235585" y="390905"/>
                </a:lnTo>
                <a:lnTo>
                  <a:pt x="229869" y="386334"/>
                </a:lnTo>
                <a:lnTo>
                  <a:pt x="218439" y="353060"/>
                </a:lnTo>
                <a:lnTo>
                  <a:pt x="220321" y="338417"/>
                </a:lnTo>
                <a:lnTo>
                  <a:pt x="248538" y="306324"/>
                </a:lnTo>
                <a:lnTo>
                  <a:pt x="286130" y="294544"/>
                </a:lnTo>
                <a:lnTo>
                  <a:pt x="338963" y="290195"/>
                </a:lnTo>
                <a:lnTo>
                  <a:pt x="389889" y="290195"/>
                </a:lnTo>
                <a:lnTo>
                  <a:pt x="389860" y="231812"/>
                </a:lnTo>
                <a:lnTo>
                  <a:pt x="384907" y="185356"/>
                </a:lnTo>
                <a:lnTo>
                  <a:pt x="375955" y="165421"/>
                </a:lnTo>
                <a:lnTo>
                  <a:pt x="374099" y="163067"/>
                </a:lnTo>
                <a:close/>
              </a:path>
              <a:path w="1209039" h="431164">
                <a:moveTo>
                  <a:pt x="391553" y="382142"/>
                </a:moveTo>
                <a:lnTo>
                  <a:pt x="339598" y="382142"/>
                </a:lnTo>
                <a:lnTo>
                  <a:pt x="344042" y="383413"/>
                </a:lnTo>
                <a:lnTo>
                  <a:pt x="342518" y="425958"/>
                </a:lnTo>
                <a:lnTo>
                  <a:pt x="424052" y="425958"/>
                </a:lnTo>
                <a:lnTo>
                  <a:pt x="423996" y="411337"/>
                </a:lnTo>
                <a:lnTo>
                  <a:pt x="415416" y="408939"/>
                </a:lnTo>
                <a:lnTo>
                  <a:pt x="409066" y="406653"/>
                </a:lnTo>
                <a:lnTo>
                  <a:pt x="405256" y="404495"/>
                </a:lnTo>
                <a:lnTo>
                  <a:pt x="401319" y="402336"/>
                </a:lnTo>
                <a:lnTo>
                  <a:pt x="398399" y="399668"/>
                </a:lnTo>
                <a:lnTo>
                  <a:pt x="396419" y="396509"/>
                </a:lnTo>
                <a:lnTo>
                  <a:pt x="394462" y="393573"/>
                </a:lnTo>
                <a:lnTo>
                  <a:pt x="392938" y="389382"/>
                </a:lnTo>
                <a:lnTo>
                  <a:pt x="391922" y="384301"/>
                </a:lnTo>
                <a:lnTo>
                  <a:pt x="391553" y="382142"/>
                </a:lnTo>
                <a:close/>
              </a:path>
              <a:path w="1209039" h="431164">
                <a:moveTo>
                  <a:pt x="389889" y="290195"/>
                </a:moveTo>
                <a:lnTo>
                  <a:pt x="338963" y="290195"/>
                </a:lnTo>
                <a:lnTo>
                  <a:pt x="338963" y="332232"/>
                </a:lnTo>
                <a:lnTo>
                  <a:pt x="338391" y="339683"/>
                </a:lnTo>
                <a:lnTo>
                  <a:pt x="318738" y="376094"/>
                </a:lnTo>
                <a:lnTo>
                  <a:pt x="277141" y="396509"/>
                </a:lnTo>
                <a:lnTo>
                  <a:pt x="267208" y="397128"/>
                </a:lnTo>
                <a:lnTo>
                  <a:pt x="323676" y="397128"/>
                </a:lnTo>
                <a:lnTo>
                  <a:pt x="326836" y="394481"/>
                </a:lnTo>
                <a:lnTo>
                  <a:pt x="339598" y="382142"/>
                </a:lnTo>
                <a:lnTo>
                  <a:pt x="391553" y="382142"/>
                </a:lnTo>
                <a:lnTo>
                  <a:pt x="389955" y="353060"/>
                </a:lnTo>
                <a:lnTo>
                  <a:pt x="389889" y="290195"/>
                </a:lnTo>
                <a:close/>
              </a:path>
              <a:path w="1209039" h="431164">
                <a:moveTo>
                  <a:pt x="306831" y="136398"/>
                </a:moveTo>
                <a:lnTo>
                  <a:pt x="268097" y="140335"/>
                </a:lnTo>
                <a:lnTo>
                  <a:pt x="229997" y="151384"/>
                </a:lnTo>
                <a:lnTo>
                  <a:pt x="182372" y="173227"/>
                </a:lnTo>
                <a:lnTo>
                  <a:pt x="182372" y="211962"/>
                </a:lnTo>
                <a:lnTo>
                  <a:pt x="221361" y="211962"/>
                </a:lnTo>
                <a:lnTo>
                  <a:pt x="225409" y="200533"/>
                </a:lnTo>
                <a:lnTo>
                  <a:pt x="230314" y="190627"/>
                </a:lnTo>
                <a:lnTo>
                  <a:pt x="268986" y="163831"/>
                </a:lnTo>
                <a:lnTo>
                  <a:pt x="280035" y="163067"/>
                </a:lnTo>
                <a:lnTo>
                  <a:pt x="374099" y="163067"/>
                </a:lnTo>
                <a:lnTo>
                  <a:pt x="369792" y="157606"/>
                </a:lnTo>
                <a:lnTo>
                  <a:pt x="333422" y="138699"/>
                </a:lnTo>
                <a:lnTo>
                  <a:pt x="320859" y="136971"/>
                </a:lnTo>
                <a:lnTo>
                  <a:pt x="306831" y="136398"/>
                </a:lnTo>
                <a:close/>
              </a:path>
              <a:path w="1209039" h="431164">
                <a:moveTo>
                  <a:pt x="542289" y="0"/>
                </a:moveTo>
                <a:lnTo>
                  <a:pt x="524763" y="0"/>
                </a:lnTo>
                <a:lnTo>
                  <a:pt x="452627" y="3048"/>
                </a:lnTo>
                <a:lnTo>
                  <a:pt x="452627" y="18414"/>
                </a:lnTo>
                <a:lnTo>
                  <a:pt x="462788" y="20192"/>
                </a:lnTo>
                <a:lnTo>
                  <a:pt x="469773" y="22098"/>
                </a:lnTo>
                <a:lnTo>
                  <a:pt x="473710" y="23875"/>
                </a:lnTo>
                <a:lnTo>
                  <a:pt x="477519" y="25653"/>
                </a:lnTo>
                <a:lnTo>
                  <a:pt x="480567" y="27939"/>
                </a:lnTo>
                <a:lnTo>
                  <a:pt x="482853" y="30987"/>
                </a:lnTo>
                <a:lnTo>
                  <a:pt x="485139" y="33909"/>
                </a:lnTo>
                <a:lnTo>
                  <a:pt x="490997" y="78136"/>
                </a:lnTo>
                <a:lnTo>
                  <a:pt x="491109" y="425958"/>
                </a:lnTo>
                <a:lnTo>
                  <a:pt x="511683" y="430657"/>
                </a:lnTo>
                <a:lnTo>
                  <a:pt x="532511" y="412623"/>
                </a:lnTo>
                <a:lnTo>
                  <a:pt x="684308" y="412623"/>
                </a:lnTo>
                <a:lnTo>
                  <a:pt x="691993" y="407162"/>
                </a:lnTo>
                <a:lnTo>
                  <a:pt x="612521" y="407162"/>
                </a:lnTo>
                <a:lnTo>
                  <a:pt x="605543" y="406993"/>
                </a:lnTo>
                <a:lnTo>
                  <a:pt x="559435" y="389127"/>
                </a:lnTo>
                <a:lnTo>
                  <a:pt x="543415" y="347880"/>
                </a:lnTo>
                <a:lnTo>
                  <a:pt x="542289" y="230759"/>
                </a:lnTo>
                <a:lnTo>
                  <a:pt x="544067" y="222630"/>
                </a:lnTo>
                <a:lnTo>
                  <a:pt x="570930" y="188636"/>
                </a:lnTo>
                <a:lnTo>
                  <a:pt x="571155" y="188467"/>
                </a:lnTo>
                <a:lnTo>
                  <a:pt x="543433" y="188467"/>
                </a:lnTo>
                <a:lnTo>
                  <a:pt x="542289" y="188087"/>
                </a:lnTo>
                <a:lnTo>
                  <a:pt x="542289" y="0"/>
                </a:lnTo>
                <a:close/>
              </a:path>
              <a:path w="1209039" h="431164">
                <a:moveTo>
                  <a:pt x="684308" y="412623"/>
                </a:moveTo>
                <a:lnTo>
                  <a:pt x="532511" y="412623"/>
                </a:lnTo>
                <a:lnTo>
                  <a:pt x="543079" y="417290"/>
                </a:lnTo>
                <a:lnTo>
                  <a:pt x="583287" y="428460"/>
                </a:lnTo>
                <a:lnTo>
                  <a:pt x="614934" y="430657"/>
                </a:lnTo>
                <a:lnTo>
                  <a:pt x="633908" y="429605"/>
                </a:lnTo>
                <a:lnTo>
                  <a:pt x="651573" y="426434"/>
                </a:lnTo>
                <a:lnTo>
                  <a:pt x="667904" y="421120"/>
                </a:lnTo>
                <a:lnTo>
                  <a:pt x="682878" y="413638"/>
                </a:lnTo>
                <a:lnTo>
                  <a:pt x="684308" y="412623"/>
                </a:lnTo>
                <a:close/>
              </a:path>
              <a:path w="1209039" h="431164">
                <a:moveTo>
                  <a:pt x="713100" y="172338"/>
                </a:moveTo>
                <a:lnTo>
                  <a:pt x="617601" y="172338"/>
                </a:lnTo>
                <a:lnTo>
                  <a:pt x="633485" y="174194"/>
                </a:lnTo>
                <a:lnTo>
                  <a:pt x="647239" y="179752"/>
                </a:lnTo>
                <a:lnTo>
                  <a:pt x="675752" y="218668"/>
                </a:lnTo>
                <a:lnTo>
                  <a:pt x="684117" y="262901"/>
                </a:lnTo>
                <a:lnTo>
                  <a:pt x="685164" y="290575"/>
                </a:lnTo>
                <a:lnTo>
                  <a:pt x="684020" y="317910"/>
                </a:lnTo>
                <a:lnTo>
                  <a:pt x="674824" y="361674"/>
                </a:lnTo>
                <a:lnTo>
                  <a:pt x="643969" y="399907"/>
                </a:lnTo>
                <a:lnTo>
                  <a:pt x="612521" y="407162"/>
                </a:lnTo>
                <a:lnTo>
                  <a:pt x="691993" y="407162"/>
                </a:lnTo>
                <a:lnTo>
                  <a:pt x="718151" y="378706"/>
                </a:lnTo>
                <a:lnTo>
                  <a:pt x="737473" y="325770"/>
                </a:lnTo>
                <a:lnTo>
                  <a:pt x="741172" y="281050"/>
                </a:lnTo>
                <a:lnTo>
                  <a:pt x="740388" y="258431"/>
                </a:lnTo>
                <a:lnTo>
                  <a:pt x="734132" y="218602"/>
                </a:lnTo>
                <a:lnTo>
                  <a:pt x="713771" y="173132"/>
                </a:lnTo>
                <a:lnTo>
                  <a:pt x="713100" y="172338"/>
                </a:lnTo>
                <a:close/>
              </a:path>
              <a:path w="1209039" h="431164">
                <a:moveTo>
                  <a:pt x="639063" y="136651"/>
                </a:moveTo>
                <a:lnTo>
                  <a:pt x="599392" y="144736"/>
                </a:lnTo>
                <a:lnTo>
                  <a:pt x="562578" y="169703"/>
                </a:lnTo>
                <a:lnTo>
                  <a:pt x="543433" y="188467"/>
                </a:lnTo>
                <a:lnTo>
                  <a:pt x="571155" y="188467"/>
                </a:lnTo>
                <a:lnTo>
                  <a:pt x="576849" y="184197"/>
                </a:lnTo>
                <a:lnTo>
                  <a:pt x="582793" y="180496"/>
                </a:lnTo>
                <a:lnTo>
                  <a:pt x="617601" y="172338"/>
                </a:lnTo>
                <a:lnTo>
                  <a:pt x="713100" y="172338"/>
                </a:lnTo>
                <a:lnTo>
                  <a:pt x="704365" y="162008"/>
                </a:lnTo>
                <a:lnTo>
                  <a:pt x="693674" y="152908"/>
                </a:lnTo>
                <a:lnTo>
                  <a:pt x="681694" y="145760"/>
                </a:lnTo>
                <a:lnTo>
                  <a:pt x="668607" y="140684"/>
                </a:lnTo>
                <a:lnTo>
                  <a:pt x="654401" y="137656"/>
                </a:lnTo>
                <a:lnTo>
                  <a:pt x="639063" y="136651"/>
                </a:lnTo>
                <a:close/>
              </a:path>
              <a:path w="1209039" h="431164">
                <a:moveTo>
                  <a:pt x="931926" y="136398"/>
                </a:moveTo>
                <a:lnTo>
                  <a:pt x="879348" y="146738"/>
                </a:lnTo>
                <a:lnTo>
                  <a:pt x="837993" y="177117"/>
                </a:lnTo>
                <a:lnTo>
                  <a:pt x="811714" y="224756"/>
                </a:lnTo>
                <a:lnTo>
                  <a:pt x="803765" y="263947"/>
                </a:lnTo>
                <a:lnTo>
                  <a:pt x="802766" y="285496"/>
                </a:lnTo>
                <a:lnTo>
                  <a:pt x="804719" y="319141"/>
                </a:lnTo>
                <a:lnTo>
                  <a:pt x="820340" y="373381"/>
                </a:lnTo>
                <a:lnTo>
                  <a:pt x="851511" y="410029"/>
                </a:lnTo>
                <a:lnTo>
                  <a:pt x="897802" y="428369"/>
                </a:lnTo>
                <a:lnTo>
                  <a:pt x="926591" y="430657"/>
                </a:lnTo>
                <a:lnTo>
                  <a:pt x="937783" y="430272"/>
                </a:lnTo>
                <a:lnTo>
                  <a:pt x="977836" y="420834"/>
                </a:lnTo>
                <a:lnTo>
                  <a:pt x="1011672" y="400415"/>
                </a:lnTo>
                <a:lnTo>
                  <a:pt x="1018347" y="394715"/>
                </a:lnTo>
                <a:lnTo>
                  <a:pt x="937513" y="394715"/>
                </a:lnTo>
                <a:lnTo>
                  <a:pt x="923798" y="393860"/>
                </a:lnTo>
                <a:lnTo>
                  <a:pt x="882285" y="373681"/>
                </a:lnTo>
                <a:lnTo>
                  <a:pt x="861315" y="330969"/>
                </a:lnTo>
                <a:lnTo>
                  <a:pt x="856895" y="285496"/>
                </a:lnTo>
                <a:lnTo>
                  <a:pt x="856868" y="279273"/>
                </a:lnTo>
                <a:lnTo>
                  <a:pt x="1044448" y="279273"/>
                </a:lnTo>
                <a:lnTo>
                  <a:pt x="1043592" y="259959"/>
                </a:lnTo>
                <a:lnTo>
                  <a:pt x="1043089" y="254508"/>
                </a:lnTo>
                <a:lnTo>
                  <a:pt x="858392" y="254508"/>
                </a:lnTo>
                <a:lnTo>
                  <a:pt x="860962" y="233052"/>
                </a:lnTo>
                <a:lnTo>
                  <a:pt x="879983" y="184403"/>
                </a:lnTo>
                <a:lnTo>
                  <a:pt x="914380" y="161418"/>
                </a:lnTo>
                <a:lnTo>
                  <a:pt x="928877" y="159892"/>
                </a:lnTo>
                <a:lnTo>
                  <a:pt x="1005235" y="159892"/>
                </a:lnTo>
                <a:lnTo>
                  <a:pt x="1002141" y="157178"/>
                </a:lnTo>
                <a:lnTo>
                  <a:pt x="959754" y="138779"/>
                </a:lnTo>
                <a:lnTo>
                  <a:pt x="946405" y="136993"/>
                </a:lnTo>
                <a:lnTo>
                  <a:pt x="931926" y="136398"/>
                </a:lnTo>
                <a:close/>
              </a:path>
              <a:path w="1209039" h="431164">
                <a:moveTo>
                  <a:pt x="1020317" y="355980"/>
                </a:moveTo>
                <a:lnTo>
                  <a:pt x="981455" y="385572"/>
                </a:lnTo>
                <a:lnTo>
                  <a:pt x="937513" y="394715"/>
                </a:lnTo>
                <a:lnTo>
                  <a:pt x="1018347" y="394715"/>
                </a:lnTo>
                <a:lnTo>
                  <a:pt x="1020206" y="393128"/>
                </a:lnTo>
                <a:lnTo>
                  <a:pt x="1029146" y="384794"/>
                </a:lnTo>
                <a:lnTo>
                  <a:pt x="1038478" y="375412"/>
                </a:lnTo>
                <a:lnTo>
                  <a:pt x="1020317" y="355980"/>
                </a:lnTo>
                <a:close/>
              </a:path>
              <a:path w="1209039" h="431164">
                <a:moveTo>
                  <a:pt x="1005235" y="159892"/>
                </a:moveTo>
                <a:lnTo>
                  <a:pt x="928877" y="159892"/>
                </a:lnTo>
                <a:lnTo>
                  <a:pt x="938569" y="160561"/>
                </a:lnTo>
                <a:lnTo>
                  <a:pt x="947261" y="162575"/>
                </a:lnTo>
                <a:lnTo>
                  <a:pt x="976913" y="192333"/>
                </a:lnTo>
                <a:lnTo>
                  <a:pt x="987298" y="239148"/>
                </a:lnTo>
                <a:lnTo>
                  <a:pt x="988440" y="254508"/>
                </a:lnTo>
                <a:lnTo>
                  <a:pt x="1043089" y="254508"/>
                </a:lnTo>
                <a:lnTo>
                  <a:pt x="1036574" y="213613"/>
                </a:lnTo>
                <a:lnTo>
                  <a:pt x="1016888" y="171958"/>
                </a:lnTo>
                <a:lnTo>
                  <a:pt x="1010056" y="164121"/>
                </a:lnTo>
                <a:lnTo>
                  <a:pt x="1005235" y="159892"/>
                </a:lnTo>
                <a:close/>
              </a:path>
              <a:path w="1209039" h="431164">
                <a:moveTo>
                  <a:pt x="1175385" y="0"/>
                </a:moveTo>
                <a:lnTo>
                  <a:pt x="1157477" y="0"/>
                </a:lnTo>
                <a:lnTo>
                  <a:pt x="1085850" y="3048"/>
                </a:lnTo>
                <a:lnTo>
                  <a:pt x="1085850" y="18414"/>
                </a:lnTo>
                <a:lnTo>
                  <a:pt x="1095883" y="20192"/>
                </a:lnTo>
                <a:lnTo>
                  <a:pt x="1102867" y="22098"/>
                </a:lnTo>
                <a:lnTo>
                  <a:pt x="1106804" y="23875"/>
                </a:lnTo>
                <a:lnTo>
                  <a:pt x="1110614" y="25653"/>
                </a:lnTo>
                <a:lnTo>
                  <a:pt x="1113789" y="27939"/>
                </a:lnTo>
                <a:lnTo>
                  <a:pt x="1116076" y="30987"/>
                </a:lnTo>
                <a:lnTo>
                  <a:pt x="1118362" y="33909"/>
                </a:lnTo>
                <a:lnTo>
                  <a:pt x="1124092" y="78136"/>
                </a:lnTo>
                <a:lnTo>
                  <a:pt x="1124134" y="359175"/>
                </a:lnTo>
                <a:lnTo>
                  <a:pt x="1123934" y="366077"/>
                </a:lnTo>
                <a:lnTo>
                  <a:pt x="1111250" y="403351"/>
                </a:lnTo>
                <a:lnTo>
                  <a:pt x="1107439" y="406146"/>
                </a:lnTo>
                <a:lnTo>
                  <a:pt x="1100454" y="408813"/>
                </a:lnTo>
                <a:lnTo>
                  <a:pt x="1090549" y="411352"/>
                </a:lnTo>
                <a:lnTo>
                  <a:pt x="1090549" y="425958"/>
                </a:lnTo>
                <a:lnTo>
                  <a:pt x="1208786" y="425958"/>
                </a:lnTo>
                <a:lnTo>
                  <a:pt x="1208786" y="411352"/>
                </a:lnTo>
                <a:lnTo>
                  <a:pt x="1198626" y="408813"/>
                </a:lnTo>
                <a:lnTo>
                  <a:pt x="1191387" y="405764"/>
                </a:lnTo>
                <a:lnTo>
                  <a:pt x="1175529" y="363343"/>
                </a:lnTo>
                <a:lnTo>
                  <a:pt x="1175478" y="359175"/>
                </a:lnTo>
                <a:lnTo>
                  <a:pt x="1175385" y="0"/>
                </a:lnTo>
                <a:close/>
              </a:path>
              <a:path w="1209039" h="431164">
                <a:moveTo>
                  <a:pt x="89535" y="0"/>
                </a:moveTo>
                <a:lnTo>
                  <a:pt x="71627" y="0"/>
                </a:lnTo>
                <a:lnTo>
                  <a:pt x="0" y="3048"/>
                </a:lnTo>
                <a:lnTo>
                  <a:pt x="0" y="18414"/>
                </a:lnTo>
                <a:lnTo>
                  <a:pt x="10033" y="20192"/>
                </a:lnTo>
                <a:lnTo>
                  <a:pt x="17017" y="22098"/>
                </a:lnTo>
                <a:lnTo>
                  <a:pt x="20954" y="23875"/>
                </a:lnTo>
                <a:lnTo>
                  <a:pt x="24764" y="25653"/>
                </a:lnTo>
                <a:lnTo>
                  <a:pt x="27939" y="27939"/>
                </a:lnTo>
                <a:lnTo>
                  <a:pt x="30225" y="30987"/>
                </a:lnTo>
                <a:lnTo>
                  <a:pt x="32512" y="33909"/>
                </a:lnTo>
                <a:lnTo>
                  <a:pt x="38242" y="78136"/>
                </a:lnTo>
                <a:lnTo>
                  <a:pt x="38284" y="359175"/>
                </a:lnTo>
                <a:lnTo>
                  <a:pt x="38084" y="366077"/>
                </a:lnTo>
                <a:lnTo>
                  <a:pt x="25400" y="403351"/>
                </a:lnTo>
                <a:lnTo>
                  <a:pt x="21589" y="406146"/>
                </a:lnTo>
                <a:lnTo>
                  <a:pt x="14604" y="408813"/>
                </a:lnTo>
                <a:lnTo>
                  <a:pt x="4699" y="411352"/>
                </a:lnTo>
                <a:lnTo>
                  <a:pt x="4699" y="425958"/>
                </a:lnTo>
                <a:lnTo>
                  <a:pt x="122936" y="425958"/>
                </a:lnTo>
                <a:lnTo>
                  <a:pt x="122936" y="411352"/>
                </a:lnTo>
                <a:lnTo>
                  <a:pt x="112775" y="408813"/>
                </a:lnTo>
                <a:lnTo>
                  <a:pt x="105537" y="405764"/>
                </a:lnTo>
                <a:lnTo>
                  <a:pt x="89679" y="363343"/>
                </a:lnTo>
                <a:lnTo>
                  <a:pt x="89628" y="359175"/>
                </a:lnTo>
                <a:lnTo>
                  <a:pt x="89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544878" y="3507010"/>
            <a:ext cx="275273" cy="30004"/>
          </a:xfrm>
          <a:custGeom>
            <a:avLst/>
            <a:gdLst/>
            <a:ahLst/>
            <a:cxnLst/>
            <a:rect l="l" t="t" r="r" b="b"/>
            <a:pathLst>
              <a:path w="367030" h="40004">
                <a:moveTo>
                  <a:pt x="366712" y="0"/>
                </a:moveTo>
                <a:lnTo>
                  <a:pt x="0" y="0"/>
                </a:lnTo>
                <a:lnTo>
                  <a:pt x="0" y="39624"/>
                </a:lnTo>
                <a:lnTo>
                  <a:pt x="366712" y="39624"/>
                </a:lnTo>
                <a:lnTo>
                  <a:pt x="366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544878" y="3414427"/>
            <a:ext cx="275273" cy="30004"/>
          </a:xfrm>
          <a:custGeom>
            <a:avLst/>
            <a:gdLst/>
            <a:ahLst/>
            <a:cxnLst/>
            <a:rect l="l" t="t" r="r" b="b"/>
            <a:pathLst>
              <a:path w="367030" h="40004">
                <a:moveTo>
                  <a:pt x="366712" y="0"/>
                </a:moveTo>
                <a:lnTo>
                  <a:pt x="0" y="0"/>
                </a:lnTo>
                <a:lnTo>
                  <a:pt x="0" y="39496"/>
                </a:lnTo>
                <a:lnTo>
                  <a:pt x="366712" y="39496"/>
                </a:lnTo>
                <a:lnTo>
                  <a:pt x="366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504218" y="3517677"/>
            <a:ext cx="761048" cy="241459"/>
          </a:xfrm>
          <a:custGeom>
            <a:avLst/>
            <a:gdLst/>
            <a:ahLst/>
            <a:cxnLst/>
            <a:rect l="l" t="t" r="r" b="b"/>
            <a:pathLst>
              <a:path w="1014730" h="321945">
                <a:moveTo>
                  <a:pt x="316084" y="117729"/>
                </a:moveTo>
                <a:lnTo>
                  <a:pt x="247015" y="117729"/>
                </a:lnTo>
                <a:lnTo>
                  <a:pt x="254000" y="118871"/>
                </a:lnTo>
                <a:lnTo>
                  <a:pt x="259842" y="120904"/>
                </a:lnTo>
                <a:lnTo>
                  <a:pt x="282906" y="155281"/>
                </a:lnTo>
                <a:lnTo>
                  <a:pt x="284353" y="176783"/>
                </a:lnTo>
                <a:lnTo>
                  <a:pt x="284353" y="192531"/>
                </a:lnTo>
                <a:lnTo>
                  <a:pt x="252184" y="195171"/>
                </a:lnTo>
                <a:lnTo>
                  <a:pt x="224266" y="199644"/>
                </a:lnTo>
                <a:lnTo>
                  <a:pt x="181229" y="213994"/>
                </a:lnTo>
                <a:lnTo>
                  <a:pt x="148974" y="249695"/>
                </a:lnTo>
                <a:lnTo>
                  <a:pt x="146812" y="265556"/>
                </a:lnTo>
                <a:lnTo>
                  <a:pt x="146812" y="273812"/>
                </a:lnTo>
                <a:lnTo>
                  <a:pt x="148209" y="281431"/>
                </a:lnTo>
                <a:lnTo>
                  <a:pt x="151130" y="288289"/>
                </a:lnTo>
                <a:lnTo>
                  <a:pt x="153924" y="295148"/>
                </a:lnTo>
                <a:lnTo>
                  <a:pt x="157987" y="301117"/>
                </a:lnTo>
                <a:lnTo>
                  <a:pt x="163322" y="306069"/>
                </a:lnTo>
                <a:lnTo>
                  <a:pt x="168656" y="311150"/>
                </a:lnTo>
                <a:lnTo>
                  <a:pt x="208534" y="321944"/>
                </a:lnTo>
                <a:lnTo>
                  <a:pt x="215392" y="321944"/>
                </a:lnTo>
                <a:lnTo>
                  <a:pt x="221995" y="321310"/>
                </a:lnTo>
                <a:lnTo>
                  <a:pt x="228219" y="319913"/>
                </a:lnTo>
                <a:lnTo>
                  <a:pt x="234569" y="318643"/>
                </a:lnTo>
                <a:lnTo>
                  <a:pt x="270400" y="298364"/>
                </a:lnTo>
                <a:lnTo>
                  <a:pt x="275558" y="294005"/>
                </a:lnTo>
                <a:lnTo>
                  <a:pt x="228345" y="294005"/>
                </a:lnTo>
                <a:lnTo>
                  <a:pt x="219963" y="293504"/>
                </a:lnTo>
                <a:lnTo>
                  <a:pt x="190996" y="268430"/>
                </a:lnTo>
                <a:lnTo>
                  <a:pt x="190373" y="260095"/>
                </a:lnTo>
                <a:lnTo>
                  <a:pt x="191781" y="249233"/>
                </a:lnTo>
                <a:lnTo>
                  <a:pt x="226060" y="220499"/>
                </a:lnTo>
                <a:lnTo>
                  <a:pt x="284353" y="213106"/>
                </a:lnTo>
                <a:lnTo>
                  <a:pt x="327406" y="213106"/>
                </a:lnTo>
                <a:lnTo>
                  <a:pt x="327406" y="168529"/>
                </a:lnTo>
                <a:lnTo>
                  <a:pt x="320530" y="126025"/>
                </a:lnTo>
                <a:lnTo>
                  <a:pt x="317590" y="120030"/>
                </a:lnTo>
                <a:lnTo>
                  <a:pt x="316084" y="117729"/>
                </a:lnTo>
                <a:close/>
              </a:path>
              <a:path w="1014730" h="321945">
                <a:moveTo>
                  <a:pt x="327591" y="284988"/>
                </a:moveTo>
                <a:lnTo>
                  <a:pt x="285242" y="284988"/>
                </a:lnTo>
                <a:lnTo>
                  <a:pt x="286004" y="285242"/>
                </a:lnTo>
                <a:lnTo>
                  <a:pt x="286512" y="285495"/>
                </a:lnTo>
                <a:lnTo>
                  <a:pt x="287019" y="285495"/>
                </a:lnTo>
                <a:lnTo>
                  <a:pt x="287781" y="285750"/>
                </a:lnTo>
                <a:lnTo>
                  <a:pt x="288120" y="286004"/>
                </a:lnTo>
                <a:lnTo>
                  <a:pt x="288183" y="288289"/>
                </a:lnTo>
                <a:lnTo>
                  <a:pt x="287844" y="295148"/>
                </a:lnTo>
                <a:lnTo>
                  <a:pt x="287749" y="297814"/>
                </a:lnTo>
                <a:lnTo>
                  <a:pt x="287528" y="307213"/>
                </a:lnTo>
                <a:lnTo>
                  <a:pt x="287019" y="318007"/>
                </a:lnTo>
                <a:lnTo>
                  <a:pt x="354330" y="318007"/>
                </a:lnTo>
                <a:lnTo>
                  <a:pt x="354330" y="304038"/>
                </a:lnTo>
                <a:lnTo>
                  <a:pt x="346582" y="302006"/>
                </a:lnTo>
                <a:lnTo>
                  <a:pt x="340868" y="299846"/>
                </a:lnTo>
                <a:lnTo>
                  <a:pt x="337057" y="297814"/>
                </a:lnTo>
                <a:lnTo>
                  <a:pt x="333248" y="295656"/>
                </a:lnTo>
                <a:lnTo>
                  <a:pt x="330581" y="292735"/>
                </a:lnTo>
                <a:lnTo>
                  <a:pt x="329184" y="289179"/>
                </a:lnTo>
                <a:lnTo>
                  <a:pt x="327660" y="285495"/>
                </a:lnTo>
                <a:lnTo>
                  <a:pt x="327591" y="284988"/>
                </a:lnTo>
                <a:close/>
              </a:path>
              <a:path w="1014730" h="321945">
                <a:moveTo>
                  <a:pt x="327406" y="213106"/>
                </a:moveTo>
                <a:lnTo>
                  <a:pt x="284353" y="213106"/>
                </a:lnTo>
                <a:lnTo>
                  <a:pt x="284353" y="251968"/>
                </a:lnTo>
                <a:lnTo>
                  <a:pt x="282956" y="257429"/>
                </a:lnTo>
                <a:lnTo>
                  <a:pt x="257937" y="286638"/>
                </a:lnTo>
                <a:lnTo>
                  <a:pt x="236728" y="294005"/>
                </a:lnTo>
                <a:lnTo>
                  <a:pt x="275558" y="294005"/>
                </a:lnTo>
                <a:lnTo>
                  <a:pt x="280167" y="289843"/>
                </a:lnTo>
                <a:lnTo>
                  <a:pt x="285242" y="284988"/>
                </a:lnTo>
                <a:lnTo>
                  <a:pt x="327591" y="284988"/>
                </a:lnTo>
                <a:lnTo>
                  <a:pt x="327110" y="281431"/>
                </a:lnTo>
                <a:lnTo>
                  <a:pt x="327179" y="273685"/>
                </a:lnTo>
                <a:lnTo>
                  <a:pt x="327290" y="268430"/>
                </a:lnTo>
                <a:lnTo>
                  <a:pt x="327406" y="213106"/>
                </a:lnTo>
                <a:close/>
              </a:path>
              <a:path w="1014730" h="321945">
                <a:moveTo>
                  <a:pt x="259842" y="94868"/>
                </a:moveTo>
                <a:lnTo>
                  <a:pt x="221615" y="99187"/>
                </a:lnTo>
                <a:lnTo>
                  <a:pt x="181858" y="112897"/>
                </a:lnTo>
                <a:lnTo>
                  <a:pt x="159766" y="122808"/>
                </a:lnTo>
                <a:lnTo>
                  <a:pt x="159766" y="156082"/>
                </a:lnTo>
                <a:lnTo>
                  <a:pt x="192150" y="156082"/>
                </a:lnTo>
                <a:lnTo>
                  <a:pt x="195316" y="146770"/>
                </a:lnTo>
                <a:lnTo>
                  <a:pt x="199278" y="138826"/>
                </a:lnTo>
                <a:lnTo>
                  <a:pt x="238632" y="117729"/>
                </a:lnTo>
                <a:lnTo>
                  <a:pt x="316084" y="117729"/>
                </a:lnTo>
                <a:lnTo>
                  <a:pt x="314192" y="114837"/>
                </a:lnTo>
                <a:lnTo>
                  <a:pt x="275621" y="96012"/>
                </a:lnTo>
                <a:lnTo>
                  <a:pt x="267981" y="95250"/>
                </a:lnTo>
                <a:lnTo>
                  <a:pt x="259842" y="94868"/>
                </a:lnTo>
                <a:close/>
              </a:path>
              <a:path w="1014730" h="321945">
                <a:moveTo>
                  <a:pt x="461644" y="888"/>
                </a:moveTo>
                <a:lnTo>
                  <a:pt x="446024" y="888"/>
                </a:lnTo>
                <a:lnTo>
                  <a:pt x="387476" y="3048"/>
                </a:lnTo>
                <a:lnTo>
                  <a:pt x="387476" y="17399"/>
                </a:lnTo>
                <a:lnTo>
                  <a:pt x="393192" y="18287"/>
                </a:lnTo>
                <a:lnTo>
                  <a:pt x="397891" y="19304"/>
                </a:lnTo>
                <a:lnTo>
                  <a:pt x="401574" y="20446"/>
                </a:lnTo>
                <a:lnTo>
                  <a:pt x="405256" y="21462"/>
                </a:lnTo>
                <a:lnTo>
                  <a:pt x="408305" y="22860"/>
                </a:lnTo>
                <a:lnTo>
                  <a:pt x="410718" y="24637"/>
                </a:lnTo>
                <a:lnTo>
                  <a:pt x="413004" y="26415"/>
                </a:lnTo>
                <a:lnTo>
                  <a:pt x="414655" y="28575"/>
                </a:lnTo>
                <a:lnTo>
                  <a:pt x="415798" y="31368"/>
                </a:lnTo>
                <a:lnTo>
                  <a:pt x="416941" y="34036"/>
                </a:lnTo>
                <a:lnTo>
                  <a:pt x="417703" y="37464"/>
                </a:lnTo>
                <a:lnTo>
                  <a:pt x="418084" y="41529"/>
                </a:lnTo>
                <a:lnTo>
                  <a:pt x="418592" y="45593"/>
                </a:lnTo>
                <a:lnTo>
                  <a:pt x="418592" y="318388"/>
                </a:lnTo>
                <a:lnTo>
                  <a:pt x="421513" y="319150"/>
                </a:lnTo>
                <a:lnTo>
                  <a:pt x="424434" y="319786"/>
                </a:lnTo>
                <a:lnTo>
                  <a:pt x="427413" y="320176"/>
                </a:lnTo>
                <a:lnTo>
                  <a:pt x="433324" y="321182"/>
                </a:lnTo>
                <a:lnTo>
                  <a:pt x="436244" y="321944"/>
                </a:lnTo>
                <a:lnTo>
                  <a:pt x="441451" y="317626"/>
                </a:lnTo>
                <a:lnTo>
                  <a:pt x="446913" y="312927"/>
                </a:lnTo>
                <a:lnTo>
                  <a:pt x="452628" y="308229"/>
                </a:lnTo>
                <a:lnTo>
                  <a:pt x="574159" y="308229"/>
                </a:lnTo>
                <a:lnTo>
                  <a:pt x="576849" y="306720"/>
                </a:lnTo>
                <a:lnTo>
                  <a:pt x="584598" y="301087"/>
                </a:lnTo>
                <a:lnTo>
                  <a:pt x="584977" y="300736"/>
                </a:lnTo>
                <a:lnTo>
                  <a:pt x="506730" y="300736"/>
                </a:lnTo>
                <a:lnTo>
                  <a:pt x="498348" y="299719"/>
                </a:lnTo>
                <a:lnTo>
                  <a:pt x="484505" y="295656"/>
                </a:lnTo>
                <a:lnTo>
                  <a:pt x="478790" y="292226"/>
                </a:lnTo>
                <a:lnTo>
                  <a:pt x="474344" y="287274"/>
                </a:lnTo>
                <a:lnTo>
                  <a:pt x="469900" y="282448"/>
                </a:lnTo>
                <a:lnTo>
                  <a:pt x="461644" y="237362"/>
                </a:lnTo>
                <a:lnTo>
                  <a:pt x="461644" y="167131"/>
                </a:lnTo>
                <a:lnTo>
                  <a:pt x="485901" y="135508"/>
                </a:lnTo>
                <a:lnTo>
                  <a:pt x="488396" y="134112"/>
                </a:lnTo>
                <a:lnTo>
                  <a:pt x="461644" y="134112"/>
                </a:lnTo>
                <a:lnTo>
                  <a:pt x="461644" y="888"/>
                </a:lnTo>
                <a:close/>
              </a:path>
              <a:path w="1014730" h="321945">
                <a:moveTo>
                  <a:pt x="574159" y="308229"/>
                </a:moveTo>
                <a:lnTo>
                  <a:pt x="452628" y="308229"/>
                </a:lnTo>
                <a:lnTo>
                  <a:pt x="460513" y="311661"/>
                </a:lnTo>
                <a:lnTo>
                  <a:pt x="500633" y="321167"/>
                </a:lnTo>
                <a:lnTo>
                  <a:pt x="518668" y="321944"/>
                </a:lnTo>
                <a:lnTo>
                  <a:pt x="529502" y="321518"/>
                </a:lnTo>
                <a:lnTo>
                  <a:pt x="568457" y="311425"/>
                </a:lnTo>
                <a:lnTo>
                  <a:pt x="574159" y="308229"/>
                </a:lnTo>
                <a:close/>
              </a:path>
              <a:path w="1014730" h="321945">
                <a:moveTo>
                  <a:pt x="598783" y="124968"/>
                </a:moveTo>
                <a:lnTo>
                  <a:pt x="521335" y="124968"/>
                </a:lnTo>
                <a:lnTo>
                  <a:pt x="544337" y="130470"/>
                </a:lnTo>
                <a:lnTo>
                  <a:pt x="560768" y="146986"/>
                </a:lnTo>
                <a:lnTo>
                  <a:pt x="570626" y="174527"/>
                </a:lnTo>
                <a:lnTo>
                  <a:pt x="573913" y="213106"/>
                </a:lnTo>
                <a:lnTo>
                  <a:pt x="573008" y="233416"/>
                </a:lnTo>
                <a:lnTo>
                  <a:pt x="559435" y="278511"/>
                </a:lnTo>
                <a:lnTo>
                  <a:pt x="516636" y="300736"/>
                </a:lnTo>
                <a:lnTo>
                  <a:pt x="584977" y="300736"/>
                </a:lnTo>
                <a:lnTo>
                  <a:pt x="608712" y="269081"/>
                </a:lnTo>
                <a:lnTo>
                  <a:pt x="620045" y="221194"/>
                </a:lnTo>
                <a:lnTo>
                  <a:pt x="620522" y="206501"/>
                </a:lnTo>
                <a:lnTo>
                  <a:pt x="620162" y="193450"/>
                </a:lnTo>
                <a:lnTo>
                  <a:pt x="611417" y="148754"/>
                </a:lnTo>
                <a:lnTo>
                  <a:pt x="603035" y="131192"/>
                </a:lnTo>
                <a:lnTo>
                  <a:pt x="598783" y="124968"/>
                </a:lnTo>
                <a:close/>
              </a:path>
              <a:path w="1014730" h="321945">
                <a:moveTo>
                  <a:pt x="537463" y="94868"/>
                </a:moveTo>
                <a:lnTo>
                  <a:pt x="530606" y="95123"/>
                </a:lnTo>
                <a:lnTo>
                  <a:pt x="524256" y="95885"/>
                </a:lnTo>
                <a:lnTo>
                  <a:pt x="518413" y="97155"/>
                </a:lnTo>
                <a:lnTo>
                  <a:pt x="512572" y="98298"/>
                </a:lnTo>
                <a:lnTo>
                  <a:pt x="506856" y="100456"/>
                </a:lnTo>
                <a:lnTo>
                  <a:pt x="501015" y="103505"/>
                </a:lnTo>
                <a:lnTo>
                  <a:pt x="495300" y="106425"/>
                </a:lnTo>
                <a:lnTo>
                  <a:pt x="462025" y="134112"/>
                </a:lnTo>
                <a:lnTo>
                  <a:pt x="488396" y="134112"/>
                </a:lnTo>
                <a:lnTo>
                  <a:pt x="492251" y="131952"/>
                </a:lnTo>
                <a:lnTo>
                  <a:pt x="506603" y="126364"/>
                </a:lnTo>
                <a:lnTo>
                  <a:pt x="513842" y="124968"/>
                </a:lnTo>
                <a:lnTo>
                  <a:pt x="598783" y="124968"/>
                </a:lnTo>
                <a:lnTo>
                  <a:pt x="597916" y="123698"/>
                </a:lnTo>
                <a:lnTo>
                  <a:pt x="563895" y="98940"/>
                </a:lnTo>
                <a:lnTo>
                  <a:pt x="546750" y="95321"/>
                </a:lnTo>
                <a:lnTo>
                  <a:pt x="537463" y="94868"/>
                </a:lnTo>
                <a:close/>
              </a:path>
              <a:path w="1014730" h="321945">
                <a:moveTo>
                  <a:pt x="781050" y="94868"/>
                </a:moveTo>
                <a:lnTo>
                  <a:pt x="738251" y="103124"/>
                </a:lnTo>
                <a:lnTo>
                  <a:pt x="705231" y="126492"/>
                </a:lnTo>
                <a:lnTo>
                  <a:pt x="684022" y="162687"/>
                </a:lnTo>
                <a:lnTo>
                  <a:pt x="676711" y="207899"/>
                </a:lnTo>
                <a:lnTo>
                  <a:pt x="676678" y="209804"/>
                </a:lnTo>
                <a:lnTo>
                  <a:pt x="678227" y="235469"/>
                </a:lnTo>
                <a:lnTo>
                  <a:pt x="690800" y="277467"/>
                </a:lnTo>
                <a:lnTo>
                  <a:pt x="733075" y="314801"/>
                </a:lnTo>
                <a:lnTo>
                  <a:pt x="776732" y="321944"/>
                </a:lnTo>
                <a:lnTo>
                  <a:pt x="785241" y="321944"/>
                </a:lnTo>
                <a:lnTo>
                  <a:pt x="823087" y="311912"/>
                </a:lnTo>
                <a:lnTo>
                  <a:pt x="852462" y="292226"/>
                </a:lnTo>
                <a:lnTo>
                  <a:pt x="786130" y="292226"/>
                </a:lnTo>
                <a:lnTo>
                  <a:pt x="770560" y="290941"/>
                </a:lnTo>
                <a:lnTo>
                  <a:pt x="737235" y="271652"/>
                </a:lnTo>
                <a:lnTo>
                  <a:pt x="722822" y="229165"/>
                </a:lnTo>
                <a:lnTo>
                  <a:pt x="721868" y="209804"/>
                </a:lnTo>
                <a:lnTo>
                  <a:pt x="721868" y="207899"/>
                </a:lnTo>
                <a:lnTo>
                  <a:pt x="871601" y="207899"/>
                </a:lnTo>
                <a:lnTo>
                  <a:pt x="871319" y="199564"/>
                </a:lnTo>
                <a:lnTo>
                  <a:pt x="870870" y="191706"/>
                </a:lnTo>
                <a:lnTo>
                  <a:pt x="870428" y="186181"/>
                </a:lnTo>
                <a:lnTo>
                  <a:pt x="723138" y="186181"/>
                </a:lnTo>
                <a:lnTo>
                  <a:pt x="723997" y="178204"/>
                </a:lnTo>
                <a:lnTo>
                  <a:pt x="735838" y="140843"/>
                </a:lnTo>
                <a:lnTo>
                  <a:pt x="770636" y="116458"/>
                </a:lnTo>
                <a:lnTo>
                  <a:pt x="843653" y="116458"/>
                </a:lnTo>
                <a:lnTo>
                  <a:pt x="842843" y="115607"/>
                </a:lnTo>
                <a:lnTo>
                  <a:pt x="802671" y="96615"/>
                </a:lnTo>
                <a:lnTo>
                  <a:pt x="792265" y="95301"/>
                </a:lnTo>
                <a:lnTo>
                  <a:pt x="781050" y="94868"/>
                </a:lnTo>
                <a:close/>
              </a:path>
              <a:path w="1014730" h="321945">
                <a:moveTo>
                  <a:pt x="853059" y="259587"/>
                </a:moveTo>
                <a:lnTo>
                  <a:pt x="819531" y="284606"/>
                </a:lnTo>
                <a:lnTo>
                  <a:pt x="803275" y="290321"/>
                </a:lnTo>
                <a:lnTo>
                  <a:pt x="797813" y="291592"/>
                </a:lnTo>
                <a:lnTo>
                  <a:pt x="792099" y="292226"/>
                </a:lnTo>
                <a:lnTo>
                  <a:pt x="852462" y="292226"/>
                </a:lnTo>
                <a:lnTo>
                  <a:pt x="856392" y="288877"/>
                </a:lnTo>
                <a:lnTo>
                  <a:pt x="862274" y="283533"/>
                </a:lnTo>
                <a:lnTo>
                  <a:pt x="868299" y="277749"/>
                </a:lnTo>
                <a:lnTo>
                  <a:pt x="853059" y="259587"/>
                </a:lnTo>
                <a:close/>
              </a:path>
              <a:path w="1014730" h="321945">
                <a:moveTo>
                  <a:pt x="843653" y="116458"/>
                </a:moveTo>
                <a:lnTo>
                  <a:pt x="778510" y="116458"/>
                </a:lnTo>
                <a:lnTo>
                  <a:pt x="788939" y="117528"/>
                </a:lnTo>
                <a:lnTo>
                  <a:pt x="797941" y="120729"/>
                </a:lnTo>
                <a:lnTo>
                  <a:pt x="820277" y="155209"/>
                </a:lnTo>
                <a:lnTo>
                  <a:pt x="824611" y="186181"/>
                </a:lnTo>
                <a:lnTo>
                  <a:pt x="870428" y="186181"/>
                </a:lnTo>
                <a:lnTo>
                  <a:pt x="862965" y="146812"/>
                </a:lnTo>
                <a:lnTo>
                  <a:pt x="848487" y="121538"/>
                </a:lnTo>
                <a:lnTo>
                  <a:pt x="843653" y="116458"/>
                </a:lnTo>
                <a:close/>
              </a:path>
              <a:path w="1014730" h="321945">
                <a:moveTo>
                  <a:pt x="988568" y="0"/>
                </a:moveTo>
                <a:lnTo>
                  <a:pt x="972566" y="0"/>
                </a:lnTo>
                <a:lnTo>
                  <a:pt x="914400" y="3048"/>
                </a:lnTo>
                <a:lnTo>
                  <a:pt x="914400" y="17399"/>
                </a:lnTo>
                <a:lnTo>
                  <a:pt x="920495" y="18414"/>
                </a:lnTo>
                <a:lnTo>
                  <a:pt x="925449" y="19557"/>
                </a:lnTo>
                <a:lnTo>
                  <a:pt x="945007" y="51943"/>
                </a:lnTo>
                <a:lnTo>
                  <a:pt x="945388" y="57657"/>
                </a:lnTo>
                <a:lnTo>
                  <a:pt x="945510" y="271018"/>
                </a:lnTo>
                <a:lnTo>
                  <a:pt x="945388" y="277240"/>
                </a:lnTo>
                <a:lnTo>
                  <a:pt x="944880" y="286385"/>
                </a:lnTo>
                <a:lnTo>
                  <a:pt x="943991" y="290068"/>
                </a:lnTo>
                <a:lnTo>
                  <a:pt x="942340" y="292607"/>
                </a:lnTo>
                <a:lnTo>
                  <a:pt x="940688" y="295275"/>
                </a:lnTo>
                <a:lnTo>
                  <a:pt x="918337" y="304038"/>
                </a:lnTo>
                <a:lnTo>
                  <a:pt x="918337" y="318007"/>
                </a:lnTo>
                <a:lnTo>
                  <a:pt x="1014730" y="318007"/>
                </a:lnTo>
                <a:lnTo>
                  <a:pt x="1014730" y="304038"/>
                </a:lnTo>
                <a:lnTo>
                  <a:pt x="1008507" y="302006"/>
                </a:lnTo>
                <a:lnTo>
                  <a:pt x="1003681" y="300355"/>
                </a:lnTo>
                <a:lnTo>
                  <a:pt x="1000125" y="298957"/>
                </a:lnTo>
                <a:lnTo>
                  <a:pt x="996569" y="297688"/>
                </a:lnTo>
                <a:lnTo>
                  <a:pt x="994029" y="295782"/>
                </a:lnTo>
                <a:lnTo>
                  <a:pt x="990473" y="290702"/>
                </a:lnTo>
                <a:lnTo>
                  <a:pt x="989457" y="287019"/>
                </a:lnTo>
                <a:lnTo>
                  <a:pt x="988694" y="277749"/>
                </a:lnTo>
                <a:lnTo>
                  <a:pt x="988568" y="0"/>
                </a:lnTo>
                <a:close/>
              </a:path>
              <a:path w="1014730" h="321945">
                <a:moveTo>
                  <a:pt x="74168" y="0"/>
                </a:moveTo>
                <a:lnTo>
                  <a:pt x="58166" y="0"/>
                </a:lnTo>
                <a:lnTo>
                  <a:pt x="0" y="3048"/>
                </a:lnTo>
                <a:lnTo>
                  <a:pt x="0" y="17399"/>
                </a:lnTo>
                <a:lnTo>
                  <a:pt x="6095" y="18414"/>
                </a:lnTo>
                <a:lnTo>
                  <a:pt x="11049" y="19557"/>
                </a:lnTo>
                <a:lnTo>
                  <a:pt x="30606" y="51943"/>
                </a:lnTo>
                <a:lnTo>
                  <a:pt x="30987" y="57657"/>
                </a:lnTo>
                <a:lnTo>
                  <a:pt x="31110" y="271018"/>
                </a:lnTo>
                <a:lnTo>
                  <a:pt x="30987" y="277240"/>
                </a:lnTo>
                <a:lnTo>
                  <a:pt x="30480" y="286385"/>
                </a:lnTo>
                <a:lnTo>
                  <a:pt x="29591" y="290068"/>
                </a:lnTo>
                <a:lnTo>
                  <a:pt x="27940" y="292607"/>
                </a:lnTo>
                <a:lnTo>
                  <a:pt x="26288" y="295275"/>
                </a:lnTo>
                <a:lnTo>
                  <a:pt x="3937" y="304038"/>
                </a:lnTo>
                <a:lnTo>
                  <a:pt x="3937" y="318007"/>
                </a:lnTo>
                <a:lnTo>
                  <a:pt x="100330" y="318007"/>
                </a:lnTo>
                <a:lnTo>
                  <a:pt x="100330" y="304038"/>
                </a:lnTo>
                <a:lnTo>
                  <a:pt x="94106" y="302006"/>
                </a:lnTo>
                <a:lnTo>
                  <a:pt x="89281" y="300355"/>
                </a:lnTo>
                <a:lnTo>
                  <a:pt x="85725" y="298957"/>
                </a:lnTo>
                <a:lnTo>
                  <a:pt x="82168" y="297688"/>
                </a:lnTo>
                <a:lnTo>
                  <a:pt x="79629" y="295782"/>
                </a:lnTo>
                <a:lnTo>
                  <a:pt x="76073" y="290702"/>
                </a:lnTo>
                <a:lnTo>
                  <a:pt x="75056" y="287019"/>
                </a:lnTo>
                <a:lnTo>
                  <a:pt x="74294" y="277749"/>
                </a:lnTo>
                <a:lnTo>
                  <a:pt x="74168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014281" y="3195923"/>
            <a:ext cx="508159" cy="240506"/>
          </a:xfrm>
          <a:custGeom>
            <a:avLst/>
            <a:gdLst/>
            <a:ahLst/>
            <a:cxnLst/>
            <a:rect l="l" t="t" r="r" b="b"/>
            <a:pathLst>
              <a:path w="677544" h="320675">
                <a:moveTo>
                  <a:pt x="563333" y="0"/>
                </a:moveTo>
                <a:lnTo>
                  <a:pt x="557745" y="0"/>
                </a:lnTo>
                <a:lnTo>
                  <a:pt x="548199" y="287"/>
                </a:lnTo>
                <a:lnTo>
                  <a:pt x="506183" y="10572"/>
                </a:lnTo>
                <a:lnTo>
                  <a:pt x="473925" y="42545"/>
                </a:lnTo>
                <a:lnTo>
                  <a:pt x="467067" y="75819"/>
                </a:lnTo>
                <a:lnTo>
                  <a:pt x="467615" y="86252"/>
                </a:lnTo>
                <a:lnTo>
                  <a:pt x="486197" y="126285"/>
                </a:lnTo>
                <a:lnTo>
                  <a:pt x="499325" y="136779"/>
                </a:lnTo>
                <a:lnTo>
                  <a:pt x="491445" y="142662"/>
                </a:lnTo>
                <a:lnTo>
                  <a:pt x="468157" y="179292"/>
                </a:lnTo>
                <a:lnTo>
                  <a:pt x="467702" y="194310"/>
                </a:lnTo>
                <a:lnTo>
                  <a:pt x="469607" y="201168"/>
                </a:lnTo>
                <a:lnTo>
                  <a:pt x="473290" y="207010"/>
                </a:lnTo>
                <a:lnTo>
                  <a:pt x="476973" y="212979"/>
                </a:lnTo>
                <a:lnTo>
                  <a:pt x="481926" y="217297"/>
                </a:lnTo>
                <a:lnTo>
                  <a:pt x="488022" y="220091"/>
                </a:lnTo>
                <a:lnTo>
                  <a:pt x="480123" y="224301"/>
                </a:lnTo>
                <a:lnTo>
                  <a:pt x="454280" y="258109"/>
                </a:lnTo>
                <a:lnTo>
                  <a:pt x="453732" y="265303"/>
                </a:lnTo>
                <a:lnTo>
                  <a:pt x="454209" y="272968"/>
                </a:lnTo>
                <a:lnTo>
                  <a:pt x="476426" y="305490"/>
                </a:lnTo>
                <a:lnTo>
                  <a:pt x="517232" y="318008"/>
                </a:lnTo>
                <a:lnTo>
                  <a:pt x="561682" y="320675"/>
                </a:lnTo>
                <a:lnTo>
                  <a:pt x="574017" y="320339"/>
                </a:lnTo>
                <a:lnTo>
                  <a:pt x="616642" y="312285"/>
                </a:lnTo>
                <a:lnTo>
                  <a:pt x="642074" y="299466"/>
                </a:lnTo>
                <a:lnTo>
                  <a:pt x="561682" y="299466"/>
                </a:lnTo>
                <a:lnTo>
                  <a:pt x="545611" y="298922"/>
                </a:lnTo>
                <a:lnTo>
                  <a:pt x="502967" y="285982"/>
                </a:lnTo>
                <a:lnTo>
                  <a:pt x="493483" y="255524"/>
                </a:lnTo>
                <a:lnTo>
                  <a:pt x="495515" y="248793"/>
                </a:lnTo>
                <a:lnTo>
                  <a:pt x="503643" y="236855"/>
                </a:lnTo>
                <a:lnTo>
                  <a:pt x="509485" y="231267"/>
                </a:lnTo>
                <a:lnTo>
                  <a:pt x="517105" y="226187"/>
                </a:lnTo>
                <a:lnTo>
                  <a:pt x="666178" y="226187"/>
                </a:lnTo>
                <a:lnTo>
                  <a:pt x="662520" y="217043"/>
                </a:lnTo>
                <a:lnTo>
                  <a:pt x="630262" y="195326"/>
                </a:lnTo>
                <a:lnTo>
                  <a:pt x="597750" y="191643"/>
                </a:lnTo>
                <a:lnTo>
                  <a:pt x="532726" y="191643"/>
                </a:lnTo>
                <a:lnTo>
                  <a:pt x="526630" y="191389"/>
                </a:lnTo>
                <a:lnTo>
                  <a:pt x="521804" y="190627"/>
                </a:lnTo>
                <a:lnTo>
                  <a:pt x="516851" y="189992"/>
                </a:lnTo>
                <a:lnTo>
                  <a:pt x="513041" y="188849"/>
                </a:lnTo>
                <a:lnTo>
                  <a:pt x="507199" y="185293"/>
                </a:lnTo>
                <a:lnTo>
                  <a:pt x="505167" y="183007"/>
                </a:lnTo>
                <a:lnTo>
                  <a:pt x="502627" y="177165"/>
                </a:lnTo>
                <a:lnTo>
                  <a:pt x="501992" y="173482"/>
                </a:lnTo>
                <a:lnTo>
                  <a:pt x="501992" y="165100"/>
                </a:lnTo>
                <a:lnTo>
                  <a:pt x="518883" y="144907"/>
                </a:lnTo>
                <a:lnTo>
                  <a:pt x="591352" y="144907"/>
                </a:lnTo>
                <a:lnTo>
                  <a:pt x="593432" y="144399"/>
                </a:lnTo>
                <a:lnTo>
                  <a:pt x="624568" y="127381"/>
                </a:lnTo>
                <a:lnTo>
                  <a:pt x="558126" y="127381"/>
                </a:lnTo>
                <a:lnTo>
                  <a:pt x="547272" y="126497"/>
                </a:lnTo>
                <a:lnTo>
                  <a:pt x="513978" y="95853"/>
                </a:lnTo>
                <a:lnTo>
                  <a:pt x="511009" y="72263"/>
                </a:lnTo>
                <a:lnTo>
                  <a:pt x="511750" y="60285"/>
                </a:lnTo>
                <a:lnTo>
                  <a:pt x="537441" y="23955"/>
                </a:lnTo>
                <a:lnTo>
                  <a:pt x="557364" y="20701"/>
                </a:lnTo>
                <a:lnTo>
                  <a:pt x="677125" y="20701"/>
                </a:lnTo>
                <a:lnTo>
                  <a:pt x="677125" y="4572"/>
                </a:lnTo>
                <a:lnTo>
                  <a:pt x="591654" y="4572"/>
                </a:lnTo>
                <a:lnTo>
                  <a:pt x="585939" y="3048"/>
                </a:lnTo>
                <a:lnTo>
                  <a:pt x="580224" y="1905"/>
                </a:lnTo>
                <a:lnTo>
                  <a:pt x="568921" y="381"/>
                </a:lnTo>
                <a:lnTo>
                  <a:pt x="563333" y="0"/>
                </a:lnTo>
                <a:close/>
              </a:path>
              <a:path w="677544" h="320675">
                <a:moveTo>
                  <a:pt x="666178" y="226187"/>
                </a:moveTo>
                <a:lnTo>
                  <a:pt x="517105" y="226187"/>
                </a:lnTo>
                <a:lnTo>
                  <a:pt x="518883" y="226441"/>
                </a:lnTo>
                <a:lnTo>
                  <a:pt x="521296" y="226695"/>
                </a:lnTo>
                <a:lnTo>
                  <a:pt x="533869" y="227203"/>
                </a:lnTo>
                <a:lnTo>
                  <a:pt x="537044" y="227203"/>
                </a:lnTo>
                <a:lnTo>
                  <a:pt x="543267" y="227457"/>
                </a:lnTo>
                <a:lnTo>
                  <a:pt x="586193" y="227457"/>
                </a:lnTo>
                <a:lnTo>
                  <a:pt x="597123" y="227957"/>
                </a:lnTo>
                <a:lnTo>
                  <a:pt x="628738" y="248412"/>
                </a:lnTo>
                <a:lnTo>
                  <a:pt x="628733" y="258109"/>
                </a:lnTo>
                <a:lnTo>
                  <a:pt x="601670" y="293465"/>
                </a:lnTo>
                <a:lnTo>
                  <a:pt x="561682" y="299466"/>
                </a:lnTo>
                <a:lnTo>
                  <a:pt x="642074" y="299466"/>
                </a:lnTo>
                <a:lnTo>
                  <a:pt x="667632" y="263366"/>
                </a:lnTo>
                <a:lnTo>
                  <a:pt x="669505" y="239014"/>
                </a:lnTo>
                <a:lnTo>
                  <a:pt x="668108" y="231013"/>
                </a:lnTo>
                <a:lnTo>
                  <a:pt x="666178" y="226187"/>
                </a:lnTo>
                <a:close/>
              </a:path>
              <a:path w="677544" h="320675">
                <a:moveTo>
                  <a:pt x="591352" y="144907"/>
                </a:moveTo>
                <a:lnTo>
                  <a:pt x="518883" y="144907"/>
                </a:lnTo>
                <a:lnTo>
                  <a:pt x="523455" y="146431"/>
                </a:lnTo>
                <a:lnTo>
                  <a:pt x="528789" y="147701"/>
                </a:lnTo>
                <a:lnTo>
                  <a:pt x="534631" y="148336"/>
                </a:lnTo>
                <a:lnTo>
                  <a:pt x="540600" y="149098"/>
                </a:lnTo>
                <a:lnTo>
                  <a:pt x="547077" y="149479"/>
                </a:lnTo>
                <a:lnTo>
                  <a:pt x="554062" y="149479"/>
                </a:lnTo>
                <a:lnTo>
                  <a:pt x="564804" y="149149"/>
                </a:lnTo>
                <a:lnTo>
                  <a:pt x="574938" y="148177"/>
                </a:lnTo>
                <a:lnTo>
                  <a:pt x="584477" y="146585"/>
                </a:lnTo>
                <a:lnTo>
                  <a:pt x="591352" y="144907"/>
                </a:lnTo>
                <a:close/>
              </a:path>
              <a:path w="677544" h="320675">
                <a:moveTo>
                  <a:pt x="677125" y="20701"/>
                </a:moveTo>
                <a:lnTo>
                  <a:pt x="557364" y="20701"/>
                </a:lnTo>
                <a:lnTo>
                  <a:pt x="567199" y="21560"/>
                </a:lnTo>
                <a:lnTo>
                  <a:pt x="575938" y="24145"/>
                </a:lnTo>
                <a:lnTo>
                  <a:pt x="601328" y="62886"/>
                </a:lnTo>
                <a:lnTo>
                  <a:pt x="602068" y="75819"/>
                </a:lnTo>
                <a:lnTo>
                  <a:pt x="602068" y="83566"/>
                </a:lnTo>
                <a:lnTo>
                  <a:pt x="601306" y="90551"/>
                </a:lnTo>
                <a:lnTo>
                  <a:pt x="597750" y="103251"/>
                </a:lnTo>
                <a:lnTo>
                  <a:pt x="595083" y="108712"/>
                </a:lnTo>
                <a:lnTo>
                  <a:pt x="591400" y="113157"/>
                </a:lnTo>
                <a:lnTo>
                  <a:pt x="587717" y="117729"/>
                </a:lnTo>
                <a:lnTo>
                  <a:pt x="583272" y="121158"/>
                </a:lnTo>
                <a:lnTo>
                  <a:pt x="577811" y="123698"/>
                </a:lnTo>
                <a:lnTo>
                  <a:pt x="572223" y="126111"/>
                </a:lnTo>
                <a:lnTo>
                  <a:pt x="565746" y="127381"/>
                </a:lnTo>
                <a:lnTo>
                  <a:pt x="624568" y="127381"/>
                </a:lnTo>
                <a:lnTo>
                  <a:pt x="645360" y="89693"/>
                </a:lnTo>
                <a:lnTo>
                  <a:pt x="646899" y="72263"/>
                </a:lnTo>
                <a:lnTo>
                  <a:pt x="646899" y="64008"/>
                </a:lnTo>
                <a:lnTo>
                  <a:pt x="645756" y="56388"/>
                </a:lnTo>
                <a:lnTo>
                  <a:pt x="643216" y="49530"/>
                </a:lnTo>
                <a:lnTo>
                  <a:pt x="640803" y="42545"/>
                </a:lnTo>
                <a:lnTo>
                  <a:pt x="637247" y="36449"/>
                </a:lnTo>
                <a:lnTo>
                  <a:pt x="632675" y="30988"/>
                </a:lnTo>
                <a:lnTo>
                  <a:pt x="633056" y="30607"/>
                </a:lnTo>
                <a:lnTo>
                  <a:pt x="633183" y="30226"/>
                </a:lnTo>
                <a:lnTo>
                  <a:pt x="633437" y="29845"/>
                </a:lnTo>
                <a:lnTo>
                  <a:pt x="633564" y="29591"/>
                </a:lnTo>
                <a:lnTo>
                  <a:pt x="633691" y="29210"/>
                </a:lnTo>
                <a:lnTo>
                  <a:pt x="634072" y="28829"/>
                </a:lnTo>
                <a:lnTo>
                  <a:pt x="677125" y="28829"/>
                </a:lnTo>
                <a:lnTo>
                  <a:pt x="677125" y="20701"/>
                </a:lnTo>
                <a:close/>
              </a:path>
              <a:path w="677544" h="320675">
                <a:moveTo>
                  <a:pt x="677125" y="28829"/>
                </a:moveTo>
                <a:lnTo>
                  <a:pt x="634072" y="28829"/>
                </a:lnTo>
                <a:lnTo>
                  <a:pt x="641184" y="29083"/>
                </a:lnTo>
                <a:lnTo>
                  <a:pt x="655408" y="29845"/>
                </a:lnTo>
                <a:lnTo>
                  <a:pt x="662393" y="30099"/>
                </a:lnTo>
                <a:lnTo>
                  <a:pt x="669632" y="30607"/>
                </a:lnTo>
                <a:lnTo>
                  <a:pt x="677125" y="30988"/>
                </a:lnTo>
                <a:lnTo>
                  <a:pt x="677125" y="28829"/>
                </a:lnTo>
                <a:close/>
              </a:path>
              <a:path w="677544" h="320675">
                <a:moveTo>
                  <a:pt x="169233" y="22860"/>
                </a:moveTo>
                <a:lnTo>
                  <a:pt x="100114" y="22860"/>
                </a:lnTo>
                <a:lnTo>
                  <a:pt x="107175" y="24003"/>
                </a:lnTo>
                <a:lnTo>
                  <a:pt x="112991" y="26035"/>
                </a:lnTo>
                <a:lnTo>
                  <a:pt x="136056" y="60412"/>
                </a:lnTo>
                <a:lnTo>
                  <a:pt x="137502" y="81915"/>
                </a:lnTo>
                <a:lnTo>
                  <a:pt x="137502" y="97663"/>
                </a:lnTo>
                <a:lnTo>
                  <a:pt x="105315" y="100302"/>
                </a:lnTo>
                <a:lnTo>
                  <a:pt x="77408" y="104775"/>
                </a:lnTo>
                <a:lnTo>
                  <a:pt x="34429" y="119126"/>
                </a:lnTo>
                <a:lnTo>
                  <a:pt x="2150" y="154826"/>
                </a:lnTo>
                <a:lnTo>
                  <a:pt x="0" y="170688"/>
                </a:lnTo>
                <a:lnTo>
                  <a:pt x="0" y="178943"/>
                </a:lnTo>
                <a:lnTo>
                  <a:pt x="1422" y="186563"/>
                </a:lnTo>
                <a:lnTo>
                  <a:pt x="7099" y="200279"/>
                </a:lnTo>
                <a:lnTo>
                  <a:pt x="11188" y="206248"/>
                </a:lnTo>
                <a:lnTo>
                  <a:pt x="16497" y="211201"/>
                </a:lnTo>
                <a:lnTo>
                  <a:pt x="21818" y="216281"/>
                </a:lnTo>
                <a:lnTo>
                  <a:pt x="61645" y="227076"/>
                </a:lnTo>
                <a:lnTo>
                  <a:pt x="68491" y="227076"/>
                </a:lnTo>
                <a:lnTo>
                  <a:pt x="75082" y="226441"/>
                </a:lnTo>
                <a:lnTo>
                  <a:pt x="81419" y="225044"/>
                </a:lnTo>
                <a:lnTo>
                  <a:pt x="87756" y="223774"/>
                </a:lnTo>
                <a:lnTo>
                  <a:pt x="123550" y="203495"/>
                </a:lnTo>
                <a:lnTo>
                  <a:pt x="128708" y="199136"/>
                </a:lnTo>
                <a:lnTo>
                  <a:pt x="81534" y="199136"/>
                </a:lnTo>
                <a:lnTo>
                  <a:pt x="73149" y="198635"/>
                </a:lnTo>
                <a:lnTo>
                  <a:pt x="44133" y="173561"/>
                </a:lnTo>
                <a:lnTo>
                  <a:pt x="43497" y="165227"/>
                </a:lnTo>
                <a:lnTo>
                  <a:pt x="44918" y="154364"/>
                </a:lnTo>
                <a:lnTo>
                  <a:pt x="79208" y="125630"/>
                </a:lnTo>
                <a:lnTo>
                  <a:pt x="137502" y="118237"/>
                </a:lnTo>
                <a:lnTo>
                  <a:pt x="180555" y="118237"/>
                </a:lnTo>
                <a:lnTo>
                  <a:pt x="180555" y="73660"/>
                </a:lnTo>
                <a:lnTo>
                  <a:pt x="173680" y="31156"/>
                </a:lnTo>
                <a:lnTo>
                  <a:pt x="170740" y="25161"/>
                </a:lnTo>
                <a:lnTo>
                  <a:pt x="169233" y="22860"/>
                </a:lnTo>
                <a:close/>
              </a:path>
              <a:path w="677544" h="320675">
                <a:moveTo>
                  <a:pt x="180741" y="190119"/>
                </a:moveTo>
                <a:lnTo>
                  <a:pt x="138391" y="190119"/>
                </a:lnTo>
                <a:lnTo>
                  <a:pt x="139153" y="190373"/>
                </a:lnTo>
                <a:lnTo>
                  <a:pt x="139661" y="190627"/>
                </a:lnTo>
                <a:lnTo>
                  <a:pt x="140169" y="190627"/>
                </a:lnTo>
                <a:lnTo>
                  <a:pt x="140931" y="190881"/>
                </a:lnTo>
                <a:lnTo>
                  <a:pt x="141439" y="191262"/>
                </a:lnTo>
                <a:lnTo>
                  <a:pt x="140994" y="200279"/>
                </a:lnTo>
                <a:lnTo>
                  <a:pt x="140899" y="202946"/>
                </a:lnTo>
                <a:lnTo>
                  <a:pt x="140677" y="212344"/>
                </a:lnTo>
                <a:lnTo>
                  <a:pt x="140169" y="223139"/>
                </a:lnTo>
                <a:lnTo>
                  <a:pt x="207479" y="223139"/>
                </a:lnTo>
                <a:lnTo>
                  <a:pt x="207479" y="209169"/>
                </a:lnTo>
                <a:lnTo>
                  <a:pt x="199732" y="207137"/>
                </a:lnTo>
                <a:lnTo>
                  <a:pt x="194017" y="204978"/>
                </a:lnTo>
                <a:lnTo>
                  <a:pt x="190207" y="202946"/>
                </a:lnTo>
                <a:lnTo>
                  <a:pt x="186397" y="200787"/>
                </a:lnTo>
                <a:lnTo>
                  <a:pt x="183730" y="197866"/>
                </a:lnTo>
                <a:lnTo>
                  <a:pt x="182333" y="194310"/>
                </a:lnTo>
                <a:lnTo>
                  <a:pt x="180809" y="190627"/>
                </a:lnTo>
                <a:lnTo>
                  <a:pt x="180741" y="190119"/>
                </a:lnTo>
                <a:close/>
              </a:path>
              <a:path w="677544" h="320675">
                <a:moveTo>
                  <a:pt x="180555" y="118237"/>
                </a:moveTo>
                <a:lnTo>
                  <a:pt x="137502" y="118237"/>
                </a:lnTo>
                <a:lnTo>
                  <a:pt x="137502" y="157099"/>
                </a:lnTo>
                <a:lnTo>
                  <a:pt x="136105" y="162560"/>
                </a:lnTo>
                <a:lnTo>
                  <a:pt x="111086" y="191770"/>
                </a:lnTo>
                <a:lnTo>
                  <a:pt x="89839" y="199136"/>
                </a:lnTo>
                <a:lnTo>
                  <a:pt x="128708" y="199136"/>
                </a:lnTo>
                <a:lnTo>
                  <a:pt x="133317" y="194974"/>
                </a:lnTo>
                <a:lnTo>
                  <a:pt x="138391" y="190119"/>
                </a:lnTo>
                <a:lnTo>
                  <a:pt x="180741" y="190119"/>
                </a:lnTo>
                <a:lnTo>
                  <a:pt x="180260" y="186563"/>
                </a:lnTo>
                <a:lnTo>
                  <a:pt x="180329" y="178816"/>
                </a:lnTo>
                <a:lnTo>
                  <a:pt x="180440" y="173561"/>
                </a:lnTo>
                <a:lnTo>
                  <a:pt x="180555" y="118237"/>
                </a:lnTo>
                <a:close/>
              </a:path>
              <a:path w="677544" h="320675">
                <a:moveTo>
                  <a:pt x="112991" y="0"/>
                </a:moveTo>
                <a:lnTo>
                  <a:pt x="74714" y="4318"/>
                </a:lnTo>
                <a:lnTo>
                  <a:pt x="35027" y="18028"/>
                </a:lnTo>
                <a:lnTo>
                  <a:pt x="12890" y="27940"/>
                </a:lnTo>
                <a:lnTo>
                  <a:pt x="12890" y="61214"/>
                </a:lnTo>
                <a:lnTo>
                  <a:pt x="45250" y="61214"/>
                </a:lnTo>
                <a:lnTo>
                  <a:pt x="48471" y="51901"/>
                </a:lnTo>
                <a:lnTo>
                  <a:pt x="52460" y="43957"/>
                </a:lnTo>
                <a:lnTo>
                  <a:pt x="91808" y="22860"/>
                </a:lnTo>
                <a:lnTo>
                  <a:pt x="169233" y="22860"/>
                </a:lnTo>
                <a:lnTo>
                  <a:pt x="167341" y="19968"/>
                </a:lnTo>
                <a:lnTo>
                  <a:pt x="128771" y="1143"/>
                </a:lnTo>
                <a:lnTo>
                  <a:pt x="121131" y="381"/>
                </a:lnTo>
                <a:lnTo>
                  <a:pt x="112991" y="0"/>
                </a:lnTo>
                <a:close/>
              </a:path>
              <a:path w="677544" h="320675">
                <a:moveTo>
                  <a:pt x="321271" y="2159"/>
                </a:moveTo>
                <a:lnTo>
                  <a:pt x="305777" y="2159"/>
                </a:lnTo>
                <a:lnTo>
                  <a:pt x="248500" y="4572"/>
                </a:lnTo>
                <a:lnTo>
                  <a:pt x="248500" y="19431"/>
                </a:lnTo>
                <a:lnTo>
                  <a:pt x="256374" y="20701"/>
                </a:lnTo>
                <a:lnTo>
                  <a:pt x="262343" y="22479"/>
                </a:lnTo>
                <a:lnTo>
                  <a:pt x="277583" y="176911"/>
                </a:lnTo>
                <a:lnTo>
                  <a:pt x="277329" y="183769"/>
                </a:lnTo>
                <a:lnTo>
                  <a:pt x="262089" y="205486"/>
                </a:lnTo>
                <a:lnTo>
                  <a:pt x="251802" y="209169"/>
                </a:lnTo>
                <a:lnTo>
                  <a:pt x="251802" y="223139"/>
                </a:lnTo>
                <a:lnTo>
                  <a:pt x="350354" y="223139"/>
                </a:lnTo>
                <a:lnTo>
                  <a:pt x="350354" y="209169"/>
                </a:lnTo>
                <a:lnTo>
                  <a:pt x="339305" y="205994"/>
                </a:lnTo>
                <a:lnTo>
                  <a:pt x="335495" y="204851"/>
                </a:lnTo>
                <a:lnTo>
                  <a:pt x="331685" y="203835"/>
                </a:lnTo>
                <a:lnTo>
                  <a:pt x="328764" y="202057"/>
                </a:lnTo>
                <a:lnTo>
                  <a:pt x="326605" y="199517"/>
                </a:lnTo>
                <a:lnTo>
                  <a:pt x="324319" y="197104"/>
                </a:lnTo>
                <a:lnTo>
                  <a:pt x="320890" y="76835"/>
                </a:lnTo>
                <a:lnTo>
                  <a:pt x="322414" y="70358"/>
                </a:lnTo>
                <a:lnTo>
                  <a:pt x="325589" y="64262"/>
                </a:lnTo>
                <a:lnTo>
                  <a:pt x="328764" y="58039"/>
                </a:lnTo>
                <a:lnTo>
                  <a:pt x="332574" y="52705"/>
                </a:lnTo>
                <a:lnTo>
                  <a:pt x="337273" y="48006"/>
                </a:lnTo>
                <a:lnTo>
                  <a:pt x="341972" y="43434"/>
                </a:lnTo>
                <a:lnTo>
                  <a:pt x="343680" y="42164"/>
                </a:lnTo>
                <a:lnTo>
                  <a:pt x="320382" y="42164"/>
                </a:lnTo>
                <a:lnTo>
                  <a:pt x="319620" y="41656"/>
                </a:lnTo>
                <a:lnTo>
                  <a:pt x="319366" y="41656"/>
                </a:lnTo>
                <a:lnTo>
                  <a:pt x="319112" y="41529"/>
                </a:lnTo>
                <a:lnTo>
                  <a:pt x="318731" y="41402"/>
                </a:lnTo>
                <a:lnTo>
                  <a:pt x="318223" y="41021"/>
                </a:lnTo>
                <a:lnTo>
                  <a:pt x="321271" y="2159"/>
                </a:lnTo>
                <a:close/>
              </a:path>
              <a:path w="677544" h="320675">
                <a:moveTo>
                  <a:pt x="424014" y="33020"/>
                </a:moveTo>
                <a:lnTo>
                  <a:pt x="370674" y="33020"/>
                </a:lnTo>
                <a:lnTo>
                  <a:pt x="374230" y="33401"/>
                </a:lnTo>
                <a:lnTo>
                  <a:pt x="377151" y="34417"/>
                </a:lnTo>
                <a:lnTo>
                  <a:pt x="390994" y="46228"/>
                </a:lnTo>
                <a:lnTo>
                  <a:pt x="392772" y="49149"/>
                </a:lnTo>
                <a:lnTo>
                  <a:pt x="394423" y="52705"/>
                </a:lnTo>
                <a:lnTo>
                  <a:pt x="396074" y="56769"/>
                </a:lnTo>
                <a:lnTo>
                  <a:pt x="424014" y="56769"/>
                </a:lnTo>
                <a:lnTo>
                  <a:pt x="424014" y="33020"/>
                </a:lnTo>
                <a:close/>
              </a:path>
              <a:path w="677544" h="320675">
                <a:moveTo>
                  <a:pt x="398233" y="0"/>
                </a:moveTo>
                <a:lnTo>
                  <a:pt x="390232" y="0"/>
                </a:lnTo>
                <a:lnTo>
                  <a:pt x="382993" y="762"/>
                </a:lnTo>
                <a:lnTo>
                  <a:pt x="345655" y="17272"/>
                </a:lnTo>
                <a:lnTo>
                  <a:pt x="320382" y="42164"/>
                </a:lnTo>
                <a:lnTo>
                  <a:pt x="343680" y="42164"/>
                </a:lnTo>
                <a:lnTo>
                  <a:pt x="346925" y="39751"/>
                </a:lnTo>
                <a:lnTo>
                  <a:pt x="352259" y="36957"/>
                </a:lnTo>
                <a:lnTo>
                  <a:pt x="357593" y="34290"/>
                </a:lnTo>
                <a:lnTo>
                  <a:pt x="362292" y="33020"/>
                </a:lnTo>
                <a:lnTo>
                  <a:pt x="424014" y="33020"/>
                </a:lnTo>
                <a:lnTo>
                  <a:pt x="424014" y="2540"/>
                </a:lnTo>
                <a:lnTo>
                  <a:pt x="417825" y="1446"/>
                </a:lnTo>
                <a:lnTo>
                  <a:pt x="411457" y="650"/>
                </a:lnTo>
                <a:lnTo>
                  <a:pt x="404923" y="164"/>
                </a:lnTo>
                <a:lnTo>
                  <a:pt x="398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622137" y="3195923"/>
            <a:ext cx="659606" cy="170497"/>
          </a:xfrm>
          <a:custGeom>
            <a:avLst/>
            <a:gdLst/>
            <a:ahLst/>
            <a:cxnLst/>
            <a:rect l="l" t="t" r="r" b="b"/>
            <a:pathLst>
              <a:path w="879475" h="227329">
                <a:moveTo>
                  <a:pt x="587483" y="22860"/>
                </a:moveTo>
                <a:lnTo>
                  <a:pt x="518414" y="22860"/>
                </a:lnTo>
                <a:lnTo>
                  <a:pt x="525399" y="24003"/>
                </a:lnTo>
                <a:lnTo>
                  <a:pt x="531241" y="26035"/>
                </a:lnTo>
                <a:lnTo>
                  <a:pt x="554305" y="60412"/>
                </a:lnTo>
                <a:lnTo>
                  <a:pt x="555752" y="81915"/>
                </a:lnTo>
                <a:lnTo>
                  <a:pt x="555752" y="97663"/>
                </a:lnTo>
                <a:lnTo>
                  <a:pt x="523583" y="100302"/>
                </a:lnTo>
                <a:lnTo>
                  <a:pt x="495665" y="104775"/>
                </a:lnTo>
                <a:lnTo>
                  <a:pt x="452628" y="119126"/>
                </a:lnTo>
                <a:lnTo>
                  <a:pt x="420373" y="154826"/>
                </a:lnTo>
                <a:lnTo>
                  <a:pt x="418211" y="170688"/>
                </a:lnTo>
                <a:lnTo>
                  <a:pt x="418211" y="178943"/>
                </a:lnTo>
                <a:lnTo>
                  <a:pt x="419608" y="186563"/>
                </a:lnTo>
                <a:lnTo>
                  <a:pt x="422529" y="193421"/>
                </a:lnTo>
                <a:lnTo>
                  <a:pt x="425323" y="200279"/>
                </a:lnTo>
                <a:lnTo>
                  <a:pt x="429387" y="206248"/>
                </a:lnTo>
                <a:lnTo>
                  <a:pt x="434721" y="211201"/>
                </a:lnTo>
                <a:lnTo>
                  <a:pt x="440055" y="216281"/>
                </a:lnTo>
                <a:lnTo>
                  <a:pt x="479933" y="227076"/>
                </a:lnTo>
                <a:lnTo>
                  <a:pt x="486791" y="227076"/>
                </a:lnTo>
                <a:lnTo>
                  <a:pt x="493394" y="226441"/>
                </a:lnTo>
                <a:lnTo>
                  <a:pt x="499618" y="225044"/>
                </a:lnTo>
                <a:lnTo>
                  <a:pt x="505968" y="223774"/>
                </a:lnTo>
                <a:lnTo>
                  <a:pt x="541799" y="203495"/>
                </a:lnTo>
                <a:lnTo>
                  <a:pt x="546957" y="199136"/>
                </a:lnTo>
                <a:lnTo>
                  <a:pt x="499744" y="199136"/>
                </a:lnTo>
                <a:lnTo>
                  <a:pt x="491363" y="198635"/>
                </a:lnTo>
                <a:lnTo>
                  <a:pt x="462395" y="173561"/>
                </a:lnTo>
                <a:lnTo>
                  <a:pt x="461772" y="165227"/>
                </a:lnTo>
                <a:lnTo>
                  <a:pt x="463180" y="154364"/>
                </a:lnTo>
                <a:lnTo>
                  <a:pt x="497459" y="125630"/>
                </a:lnTo>
                <a:lnTo>
                  <a:pt x="555752" y="118237"/>
                </a:lnTo>
                <a:lnTo>
                  <a:pt x="598805" y="118237"/>
                </a:lnTo>
                <a:lnTo>
                  <a:pt x="598805" y="73660"/>
                </a:lnTo>
                <a:lnTo>
                  <a:pt x="591929" y="31156"/>
                </a:lnTo>
                <a:lnTo>
                  <a:pt x="588989" y="25161"/>
                </a:lnTo>
                <a:lnTo>
                  <a:pt x="587483" y="22860"/>
                </a:lnTo>
                <a:close/>
              </a:path>
              <a:path w="879475" h="227329">
                <a:moveTo>
                  <a:pt x="598990" y="190119"/>
                </a:moveTo>
                <a:lnTo>
                  <a:pt x="556641" y="190119"/>
                </a:lnTo>
                <a:lnTo>
                  <a:pt x="557403" y="190373"/>
                </a:lnTo>
                <a:lnTo>
                  <a:pt x="557911" y="190627"/>
                </a:lnTo>
                <a:lnTo>
                  <a:pt x="558419" y="190627"/>
                </a:lnTo>
                <a:lnTo>
                  <a:pt x="559181" y="190881"/>
                </a:lnTo>
                <a:lnTo>
                  <a:pt x="559519" y="191135"/>
                </a:lnTo>
                <a:lnTo>
                  <a:pt x="559582" y="193421"/>
                </a:lnTo>
                <a:lnTo>
                  <a:pt x="559243" y="200279"/>
                </a:lnTo>
                <a:lnTo>
                  <a:pt x="559148" y="202946"/>
                </a:lnTo>
                <a:lnTo>
                  <a:pt x="558927" y="212344"/>
                </a:lnTo>
                <a:lnTo>
                  <a:pt x="558419" y="223139"/>
                </a:lnTo>
                <a:lnTo>
                  <a:pt x="625729" y="223139"/>
                </a:lnTo>
                <a:lnTo>
                  <a:pt x="625729" y="209169"/>
                </a:lnTo>
                <a:lnTo>
                  <a:pt x="617982" y="207137"/>
                </a:lnTo>
                <a:lnTo>
                  <a:pt x="612267" y="204978"/>
                </a:lnTo>
                <a:lnTo>
                  <a:pt x="608457" y="202946"/>
                </a:lnTo>
                <a:lnTo>
                  <a:pt x="604647" y="200787"/>
                </a:lnTo>
                <a:lnTo>
                  <a:pt x="601980" y="197866"/>
                </a:lnTo>
                <a:lnTo>
                  <a:pt x="600583" y="194310"/>
                </a:lnTo>
                <a:lnTo>
                  <a:pt x="599059" y="190627"/>
                </a:lnTo>
                <a:lnTo>
                  <a:pt x="598990" y="190119"/>
                </a:lnTo>
                <a:close/>
              </a:path>
              <a:path w="879475" h="227329">
                <a:moveTo>
                  <a:pt x="598805" y="118237"/>
                </a:moveTo>
                <a:lnTo>
                  <a:pt x="555752" y="118237"/>
                </a:lnTo>
                <a:lnTo>
                  <a:pt x="555752" y="157099"/>
                </a:lnTo>
                <a:lnTo>
                  <a:pt x="554355" y="162560"/>
                </a:lnTo>
                <a:lnTo>
                  <a:pt x="529336" y="191770"/>
                </a:lnTo>
                <a:lnTo>
                  <a:pt x="508127" y="199136"/>
                </a:lnTo>
                <a:lnTo>
                  <a:pt x="546957" y="199136"/>
                </a:lnTo>
                <a:lnTo>
                  <a:pt x="551566" y="194974"/>
                </a:lnTo>
                <a:lnTo>
                  <a:pt x="556641" y="190119"/>
                </a:lnTo>
                <a:lnTo>
                  <a:pt x="598990" y="190119"/>
                </a:lnTo>
                <a:lnTo>
                  <a:pt x="598509" y="186563"/>
                </a:lnTo>
                <a:lnTo>
                  <a:pt x="598578" y="178816"/>
                </a:lnTo>
                <a:lnTo>
                  <a:pt x="598689" y="173561"/>
                </a:lnTo>
                <a:lnTo>
                  <a:pt x="598805" y="118237"/>
                </a:lnTo>
                <a:close/>
              </a:path>
              <a:path w="879475" h="227329">
                <a:moveTo>
                  <a:pt x="531241" y="0"/>
                </a:moveTo>
                <a:lnTo>
                  <a:pt x="493014" y="4318"/>
                </a:lnTo>
                <a:lnTo>
                  <a:pt x="453257" y="18028"/>
                </a:lnTo>
                <a:lnTo>
                  <a:pt x="431165" y="27940"/>
                </a:lnTo>
                <a:lnTo>
                  <a:pt x="431165" y="61214"/>
                </a:lnTo>
                <a:lnTo>
                  <a:pt x="463550" y="61214"/>
                </a:lnTo>
                <a:lnTo>
                  <a:pt x="466715" y="51901"/>
                </a:lnTo>
                <a:lnTo>
                  <a:pt x="470677" y="43957"/>
                </a:lnTo>
                <a:lnTo>
                  <a:pt x="510031" y="22860"/>
                </a:lnTo>
                <a:lnTo>
                  <a:pt x="587483" y="22860"/>
                </a:lnTo>
                <a:lnTo>
                  <a:pt x="585591" y="19968"/>
                </a:lnTo>
                <a:lnTo>
                  <a:pt x="547020" y="1143"/>
                </a:lnTo>
                <a:lnTo>
                  <a:pt x="539380" y="381"/>
                </a:lnTo>
                <a:lnTo>
                  <a:pt x="531241" y="0"/>
                </a:lnTo>
                <a:close/>
              </a:path>
              <a:path w="879475" h="227329">
                <a:moveTo>
                  <a:pt x="752856" y="4572"/>
                </a:moveTo>
                <a:lnTo>
                  <a:pt x="656971" y="4572"/>
                </a:lnTo>
                <a:lnTo>
                  <a:pt x="656971" y="18542"/>
                </a:lnTo>
                <a:lnTo>
                  <a:pt x="660273" y="19177"/>
                </a:lnTo>
                <a:lnTo>
                  <a:pt x="663321" y="19939"/>
                </a:lnTo>
                <a:lnTo>
                  <a:pt x="666242" y="21209"/>
                </a:lnTo>
                <a:lnTo>
                  <a:pt x="669036" y="22352"/>
                </a:lnTo>
                <a:lnTo>
                  <a:pt x="671957" y="24130"/>
                </a:lnTo>
                <a:lnTo>
                  <a:pt x="674751" y="26670"/>
                </a:lnTo>
                <a:lnTo>
                  <a:pt x="677544" y="29083"/>
                </a:lnTo>
                <a:lnTo>
                  <a:pt x="680719" y="32258"/>
                </a:lnTo>
                <a:lnTo>
                  <a:pt x="684022" y="36195"/>
                </a:lnTo>
                <a:lnTo>
                  <a:pt x="687451" y="40132"/>
                </a:lnTo>
                <a:lnTo>
                  <a:pt x="691388" y="45085"/>
                </a:lnTo>
                <a:lnTo>
                  <a:pt x="695833" y="51054"/>
                </a:lnTo>
                <a:lnTo>
                  <a:pt x="745236" y="116078"/>
                </a:lnTo>
                <a:lnTo>
                  <a:pt x="697103" y="173482"/>
                </a:lnTo>
                <a:lnTo>
                  <a:pt x="669671" y="201041"/>
                </a:lnTo>
                <a:lnTo>
                  <a:pt x="652399" y="209169"/>
                </a:lnTo>
                <a:lnTo>
                  <a:pt x="652399" y="223139"/>
                </a:lnTo>
                <a:lnTo>
                  <a:pt x="734314" y="223139"/>
                </a:lnTo>
                <a:lnTo>
                  <a:pt x="734314" y="208534"/>
                </a:lnTo>
                <a:lnTo>
                  <a:pt x="727964" y="207772"/>
                </a:lnTo>
                <a:lnTo>
                  <a:pt x="723265" y="206248"/>
                </a:lnTo>
                <a:lnTo>
                  <a:pt x="717169" y="201422"/>
                </a:lnTo>
                <a:lnTo>
                  <a:pt x="715772" y="198755"/>
                </a:lnTo>
                <a:lnTo>
                  <a:pt x="715841" y="192786"/>
                </a:lnTo>
                <a:lnTo>
                  <a:pt x="723392" y="178816"/>
                </a:lnTo>
                <a:lnTo>
                  <a:pt x="759841" y="133985"/>
                </a:lnTo>
                <a:lnTo>
                  <a:pt x="806702" y="133985"/>
                </a:lnTo>
                <a:lnTo>
                  <a:pt x="786511" y="108204"/>
                </a:lnTo>
                <a:lnTo>
                  <a:pt x="802061" y="89535"/>
                </a:lnTo>
                <a:lnTo>
                  <a:pt x="771906" y="89535"/>
                </a:lnTo>
                <a:lnTo>
                  <a:pt x="743077" y="50419"/>
                </a:lnTo>
                <a:lnTo>
                  <a:pt x="739648" y="46228"/>
                </a:lnTo>
                <a:lnTo>
                  <a:pt x="737235" y="42545"/>
                </a:lnTo>
                <a:lnTo>
                  <a:pt x="734187" y="36449"/>
                </a:lnTo>
                <a:lnTo>
                  <a:pt x="733425" y="33528"/>
                </a:lnTo>
                <a:lnTo>
                  <a:pt x="733501" y="27559"/>
                </a:lnTo>
                <a:lnTo>
                  <a:pt x="752856" y="18542"/>
                </a:lnTo>
                <a:lnTo>
                  <a:pt x="752856" y="4572"/>
                </a:lnTo>
                <a:close/>
              </a:path>
              <a:path w="879475" h="227329">
                <a:moveTo>
                  <a:pt x="806702" y="133985"/>
                </a:moveTo>
                <a:lnTo>
                  <a:pt x="759841" y="133985"/>
                </a:lnTo>
                <a:lnTo>
                  <a:pt x="793496" y="179197"/>
                </a:lnTo>
                <a:lnTo>
                  <a:pt x="796290" y="183007"/>
                </a:lnTo>
                <a:lnTo>
                  <a:pt x="798194" y="186182"/>
                </a:lnTo>
                <a:lnTo>
                  <a:pt x="798957" y="188849"/>
                </a:lnTo>
                <a:lnTo>
                  <a:pt x="799846" y="191389"/>
                </a:lnTo>
                <a:lnTo>
                  <a:pt x="800329" y="193929"/>
                </a:lnTo>
                <a:lnTo>
                  <a:pt x="800354" y="199390"/>
                </a:lnTo>
                <a:lnTo>
                  <a:pt x="798830" y="201930"/>
                </a:lnTo>
                <a:lnTo>
                  <a:pt x="795909" y="204089"/>
                </a:lnTo>
                <a:lnTo>
                  <a:pt x="792861" y="206248"/>
                </a:lnTo>
                <a:lnTo>
                  <a:pt x="788162" y="207772"/>
                </a:lnTo>
                <a:lnTo>
                  <a:pt x="781812" y="208534"/>
                </a:lnTo>
                <a:lnTo>
                  <a:pt x="781812" y="223139"/>
                </a:lnTo>
                <a:lnTo>
                  <a:pt x="878967" y="223139"/>
                </a:lnTo>
                <a:lnTo>
                  <a:pt x="878967" y="209169"/>
                </a:lnTo>
                <a:lnTo>
                  <a:pt x="876046" y="208407"/>
                </a:lnTo>
                <a:lnTo>
                  <a:pt x="873252" y="207264"/>
                </a:lnTo>
                <a:lnTo>
                  <a:pt x="851154" y="189992"/>
                </a:lnTo>
                <a:lnTo>
                  <a:pt x="847598" y="186182"/>
                </a:lnTo>
                <a:lnTo>
                  <a:pt x="843788" y="181483"/>
                </a:lnTo>
                <a:lnTo>
                  <a:pt x="839724" y="176149"/>
                </a:lnTo>
                <a:lnTo>
                  <a:pt x="806702" y="133985"/>
                </a:lnTo>
                <a:close/>
              </a:path>
              <a:path w="879475" h="227329">
                <a:moveTo>
                  <a:pt x="876427" y="4572"/>
                </a:moveTo>
                <a:lnTo>
                  <a:pt x="796163" y="4572"/>
                </a:lnTo>
                <a:lnTo>
                  <a:pt x="796163" y="18542"/>
                </a:lnTo>
                <a:lnTo>
                  <a:pt x="802005" y="19431"/>
                </a:lnTo>
                <a:lnTo>
                  <a:pt x="806323" y="20955"/>
                </a:lnTo>
                <a:lnTo>
                  <a:pt x="809244" y="22987"/>
                </a:lnTo>
                <a:lnTo>
                  <a:pt x="812038" y="25146"/>
                </a:lnTo>
                <a:lnTo>
                  <a:pt x="813435" y="27559"/>
                </a:lnTo>
                <a:lnTo>
                  <a:pt x="813435" y="34290"/>
                </a:lnTo>
                <a:lnTo>
                  <a:pt x="802894" y="51943"/>
                </a:lnTo>
                <a:lnTo>
                  <a:pt x="771906" y="89535"/>
                </a:lnTo>
                <a:lnTo>
                  <a:pt x="802061" y="89535"/>
                </a:lnTo>
                <a:lnTo>
                  <a:pt x="834644" y="50419"/>
                </a:lnTo>
                <a:lnTo>
                  <a:pt x="840335" y="44013"/>
                </a:lnTo>
                <a:lnTo>
                  <a:pt x="876427" y="18542"/>
                </a:lnTo>
                <a:lnTo>
                  <a:pt x="876427" y="4572"/>
                </a:lnTo>
                <a:close/>
              </a:path>
              <a:path w="879475" h="227329">
                <a:moveTo>
                  <a:pt x="72771" y="2159"/>
                </a:moveTo>
                <a:lnTo>
                  <a:pt x="57277" y="2159"/>
                </a:lnTo>
                <a:lnTo>
                  <a:pt x="0" y="4572"/>
                </a:lnTo>
                <a:lnTo>
                  <a:pt x="0" y="19431"/>
                </a:lnTo>
                <a:lnTo>
                  <a:pt x="5715" y="20574"/>
                </a:lnTo>
                <a:lnTo>
                  <a:pt x="10287" y="21717"/>
                </a:lnTo>
                <a:lnTo>
                  <a:pt x="13843" y="22987"/>
                </a:lnTo>
                <a:lnTo>
                  <a:pt x="17525" y="24257"/>
                </a:lnTo>
                <a:lnTo>
                  <a:pt x="20193" y="25654"/>
                </a:lnTo>
                <a:lnTo>
                  <a:pt x="27929" y="40894"/>
                </a:lnTo>
                <a:lnTo>
                  <a:pt x="28321" y="43561"/>
                </a:lnTo>
                <a:lnTo>
                  <a:pt x="28575" y="46736"/>
                </a:lnTo>
                <a:lnTo>
                  <a:pt x="28829" y="50800"/>
                </a:lnTo>
                <a:lnTo>
                  <a:pt x="28956" y="54737"/>
                </a:lnTo>
                <a:lnTo>
                  <a:pt x="29068" y="177292"/>
                </a:lnTo>
                <a:lnTo>
                  <a:pt x="28815" y="183896"/>
                </a:lnTo>
                <a:lnTo>
                  <a:pt x="13589" y="205486"/>
                </a:lnTo>
                <a:lnTo>
                  <a:pt x="3302" y="209169"/>
                </a:lnTo>
                <a:lnTo>
                  <a:pt x="3302" y="223139"/>
                </a:lnTo>
                <a:lnTo>
                  <a:pt x="99314" y="223139"/>
                </a:lnTo>
                <a:lnTo>
                  <a:pt x="99314" y="209169"/>
                </a:lnTo>
                <a:lnTo>
                  <a:pt x="92710" y="207010"/>
                </a:lnTo>
                <a:lnTo>
                  <a:pt x="87630" y="205232"/>
                </a:lnTo>
                <a:lnTo>
                  <a:pt x="72390" y="78486"/>
                </a:lnTo>
                <a:lnTo>
                  <a:pt x="72152" y="73152"/>
                </a:lnTo>
                <a:lnTo>
                  <a:pt x="94487" y="41402"/>
                </a:lnTo>
                <a:lnTo>
                  <a:pt x="97049" y="39751"/>
                </a:lnTo>
                <a:lnTo>
                  <a:pt x="72390" y="39751"/>
                </a:lnTo>
                <a:lnTo>
                  <a:pt x="71881" y="39497"/>
                </a:lnTo>
                <a:lnTo>
                  <a:pt x="71500" y="39243"/>
                </a:lnTo>
                <a:lnTo>
                  <a:pt x="70612" y="39243"/>
                </a:lnTo>
                <a:lnTo>
                  <a:pt x="70231" y="39116"/>
                </a:lnTo>
                <a:lnTo>
                  <a:pt x="69723" y="38862"/>
                </a:lnTo>
                <a:lnTo>
                  <a:pt x="71247" y="20574"/>
                </a:lnTo>
                <a:lnTo>
                  <a:pt x="71881" y="14605"/>
                </a:lnTo>
                <a:lnTo>
                  <a:pt x="72358" y="8763"/>
                </a:lnTo>
                <a:lnTo>
                  <a:pt x="72771" y="2159"/>
                </a:lnTo>
                <a:close/>
              </a:path>
              <a:path w="879475" h="227329">
                <a:moveTo>
                  <a:pt x="199622" y="30099"/>
                </a:moveTo>
                <a:lnTo>
                  <a:pt x="124587" y="30099"/>
                </a:lnTo>
                <a:lnTo>
                  <a:pt x="131318" y="30353"/>
                </a:lnTo>
                <a:lnTo>
                  <a:pt x="137287" y="31369"/>
                </a:lnTo>
                <a:lnTo>
                  <a:pt x="142367" y="33020"/>
                </a:lnTo>
                <a:lnTo>
                  <a:pt x="147447" y="34544"/>
                </a:lnTo>
                <a:lnTo>
                  <a:pt x="151637" y="37846"/>
                </a:lnTo>
                <a:lnTo>
                  <a:pt x="164195" y="81311"/>
                </a:lnTo>
                <a:lnTo>
                  <a:pt x="164846" y="177292"/>
                </a:lnTo>
                <a:lnTo>
                  <a:pt x="164592" y="183896"/>
                </a:lnTo>
                <a:lnTo>
                  <a:pt x="163590" y="192786"/>
                </a:lnTo>
                <a:lnTo>
                  <a:pt x="163533" y="193040"/>
                </a:lnTo>
                <a:lnTo>
                  <a:pt x="162433" y="196342"/>
                </a:lnTo>
                <a:lnTo>
                  <a:pt x="160528" y="198755"/>
                </a:lnTo>
                <a:lnTo>
                  <a:pt x="158750" y="201168"/>
                </a:lnTo>
                <a:lnTo>
                  <a:pt x="156083" y="202946"/>
                </a:lnTo>
                <a:lnTo>
                  <a:pt x="144653" y="207137"/>
                </a:lnTo>
                <a:lnTo>
                  <a:pt x="138811" y="209169"/>
                </a:lnTo>
                <a:lnTo>
                  <a:pt x="138811" y="223139"/>
                </a:lnTo>
                <a:lnTo>
                  <a:pt x="234823" y="223139"/>
                </a:lnTo>
                <a:lnTo>
                  <a:pt x="234823" y="209169"/>
                </a:lnTo>
                <a:lnTo>
                  <a:pt x="228092" y="207264"/>
                </a:lnTo>
                <a:lnTo>
                  <a:pt x="222885" y="205613"/>
                </a:lnTo>
                <a:lnTo>
                  <a:pt x="208280" y="182626"/>
                </a:lnTo>
                <a:lnTo>
                  <a:pt x="208372" y="72382"/>
                </a:lnTo>
                <a:lnTo>
                  <a:pt x="209931" y="66929"/>
                </a:lnTo>
                <a:lnTo>
                  <a:pt x="217043" y="54991"/>
                </a:lnTo>
                <a:lnTo>
                  <a:pt x="221487" y="49657"/>
                </a:lnTo>
                <a:lnTo>
                  <a:pt x="230600" y="41656"/>
                </a:lnTo>
                <a:lnTo>
                  <a:pt x="204343" y="41656"/>
                </a:lnTo>
                <a:lnTo>
                  <a:pt x="200511" y="31680"/>
                </a:lnTo>
                <a:lnTo>
                  <a:pt x="199622" y="30099"/>
                </a:lnTo>
                <a:close/>
              </a:path>
              <a:path w="879475" h="227329">
                <a:moveTo>
                  <a:pt x="335525" y="30099"/>
                </a:moveTo>
                <a:lnTo>
                  <a:pt x="267335" y="30099"/>
                </a:lnTo>
                <a:lnTo>
                  <a:pt x="273234" y="30876"/>
                </a:lnTo>
                <a:lnTo>
                  <a:pt x="278256" y="32258"/>
                </a:lnTo>
                <a:lnTo>
                  <a:pt x="299416" y="70389"/>
                </a:lnTo>
                <a:lnTo>
                  <a:pt x="300863" y="177292"/>
                </a:lnTo>
                <a:lnTo>
                  <a:pt x="300609" y="183896"/>
                </a:lnTo>
                <a:lnTo>
                  <a:pt x="288544" y="204343"/>
                </a:lnTo>
                <a:lnTo>
                  <a:pt x="285115" y="205486"/>
                </a:lnTo>
                <a:lnTo>
                  <a:pt x="274574" y="209169"/>
                </a:lnTo>
                <a:lnTo>
                  <a:pt x="274574" y="223139"/>
                </a:lnTo>
                <a:lnTo>
                  <a:pt x="370078" y="223139"/>
                </a:lnTo>
                <a:lnTo>
                  <a:pt x="370078" y="209169"/>
                </a:lnTo>
                <a:lnTo>
                  <a:pt x="363347" y="207137"/>
                </a:lnTo>
                <a:lnTo>
                  <a:pt x="358267" y="205359"/>
                </a:lnTo>
                <a:lnTo>
                  <a:pt x="351155" y="202565"/>
                </a:lnTo>
                <a:lnTo>
                  <a:pt x="348488" y="200660"/>
                </a:lnTo>
                <a:lnTo>
                  <a:pt x="346964" y="197993"/>
                </a:lnTo>
                <a:lnTo>
                  <a:pt x="345313" y="195326"/>
                </a:lnTo>
                <a:lnTo>
                  <a:pt x="344424" y="191770"/>
                </a:lnTo>
                <a:lnTo>
                  <a:pt x="343986" y="183896"/>
                </a:lnTo>
                <a:lnTo>
                  <a:pt x="343916" y="76708"/>
                </a:lnTo>
                <a:lnTo>
                  <a:pt x="343725" y="66468"/>
                </a:lnTo>
                <a:lnTo>
                  <a:pt x="342963" y="57086"/>
                </a:lnTo>
                <a:lnTo>
                  <a:pt x="341630" y="48561"/>
                </a:lnTo>
                <a:lnTo>
                  <a:pt x="339725" y="40894"/>
                </a:lnTo>
                <a:lnTo>
                  <a:pt x="337296" y="33916"/>
                </a:lnTo>
                <a:lnTo>
                  <a:pt x="335525" y="30099"/>
                </a:lnTo>
                <a:close/>
              </a:path>
              <a:path w="879475" h="227329">
                <a:moveTo>
                  <a:pt x="280416" y="0"/>
                </a:moveTo>
                <a:lnTo>
                  <a:pt x="244729" y="9398"/>
                </a:lnTo>
                <a:lnTo>
                  <a:pt x="239014" y="12573"/>
                </a:lnTo>
                <a:lnTo>
                  <a:pt x="204343" y="41656"/>
                </a:lnTo>
                <a:lnTo>
                  <a:pt x="230600" y="41656"/>
                </a:lnTo>
                <a:lnTo>
                  <a:pt x="231902" y="40513"/>
                </a:lnTo>
                <a:lnTo>
                  <a:pt x="237617" y="36830"/>
                </a:lnTo>
                <a:lnTo>
                  <a:pt x="249809" y="31496"/>
                </a:lnTo>
                <a:lnTo>
                  <a:pt x="255524" y="30099"/>
                </a:lnTo>
                <a:lnTo>
                  <a:pt x="335525" y="30099"/>
                </a:lnTo>
                <a:lnTo>
                  <a:pt x="334390" y="27654"/>
                </a:lnTo>
                <a:lnTo>
                  <a:pt x="300910" y="2413"/>
                </a:lnTo>
                <a:lnTo>
                  <a:pt x="287655" y="333"/>
                </a:lnTo>
                <a:lnTo>
                  <a:pt x="280416" y="0"/>
                </a:lnTo>
                <a:close/>
              </a:path>
              <a:path w="879475" h="227329">
                <a:moveTo>
                  <a:pt x="144525" y="0"/>
                </a:moveTo>
                <a:lnTo>
                  <a:pt x="111760" y="8763"/>
                </a:lnTo>
                <a:lnTo>
                  <a:pt x="106044" y="11811"/>
                </a:lnTo>
                <a:lnTo>
                  <a:pt x="72390" y="39751"/>
                </a:lnTo>
                <a:lnTo>
                  <a:pt x="97049" y="39751"/>
                </a:lnTo>
                <a:lnTo>
                  <a:pt x="100203" y="37719"/>
                </a:lnTo>
                <a:lnTo>
                  <a:pt x="106425" y="34798"/>
                </a:lnTo>
                <a:lnTo>
                  <a:pt x="112775" y="32004"/>
                </a:lnTo>
                <a:lnTo>
                  <a:pt x="118744" y="30353"/>
                </a:lnTo>
                <a:lnTo>
                  <a:pt x="124587" y="30099"/>
                </a:lnTo>
                <a:lnTo>
                  <a:pt x="199622" y="30099"/>
                </a:lnTo>
                <a:lnTo>
                  <a:pt x="195691" y="23098"/>
                </a:lnTo>
                <a:lnTo>
                  <a:pt x="155934" y="623"/>
                </a:lnTo>
                <a:lnTo>
                  <a:pt x="14452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404234" y="3388994"/>
            <a:ext cx="1012508" cy="220980"/>
          </a:xfrm>
          <a:custGeom>
            <a:avLst/>
            <a:gdLst/>
            <a:ahLst/>
            <a:cxnLst/>
            <a:rect l="l" t="t" r="r" b="b"/>
            <a:pathLst>
              <a:path w="1350010" h="294639">
                <a:moveTo>
                  <a:pt x="1237107" y="0"/>
                </a:moveTo>
                <a:lnTo>
                  <a:pt x="1184529" y="10340"/>
                </a:lnTo>
                <a:lnTo>
                  <a:pt x="1143174" y="40719"/>
                </a:lnTo>
                <a:lnTo>
                  <a:pt x="1116895" y="88358"/>
                </a:lnTo>
                <a:lnTo>
                  <a:pt x="1108946" y="127549"/>
                </a:lnTo>
                <a:lnTo>
                  <a:pt x="1107947" y="149097"/>
                </a:lnTo>
                <a:lnTo>
                  <a:pt x="1109900" y="182743"/>
                </a:lnTo>
                <a:lnTo>
                  <a:pt x="1125521" y="236983"/>
                </a:lnTo>
                <a:lnTo>
                  <a:pt x="1156692" y="273631"/>
                </a:lnTo>
                <a:lnTo>
                  <a:pt x="1202983" y="291971"/>
                </a:lnTo>
                <a:lnTo>
                  <a:pt x="1231772" y="294258"/>
                </a:lnTo>
                <a:lnTo>
                  <a:pt x="1242964" y="293874"/>
                </a:lnTo>
                <a:lnTo>
                  <a:pt x="1283017" y="284436"/>
                </a:lnTo>
                <a:lnTo>
                  <a:pt x="1316853" y="264017"/>
                </a:lnTo>
                <a:lnTo>
                  <a:pt x="1323528" y="258317"/>
                </a:lnTo>
                <a:lnTo>
                  <a:pt x="1242695" y="258317"/>
                </a:lnTo>
                <a:lnTo>
                  <a:pt x="1228979" y="257462"/>
                </a:lnTo>
                <a:lnTo>
                  <a:pt x="1187466" y="237283"/>
                </a:lnTo>
                <a:lnTo>
                  <a:pt x="1166496" y="194571"/>
                </a:lnTo>
                <a:lnTo>
                  <a:pt x="1162076" y="149097"/>
                </a:lnTo>
                <a:lnTo>
                  <a:pt x="1162049" y="142875"/>
                </a:lnTo>
                <a:lnTo>
                  <a:pt x="1349629" y="142875"/>
                </a:lnTo>
                <a:lnTo>
                  <a:pt x="1348773" y="123561"/>
                </a:lnTo>
                <a:lnTo>
                  <a:pt x="1348270" y="118109"/>
                </a:lnTo>
                <a:lnTo>
                  <a:pt x="1163573" y="118109"/>
                </a:lnTo>
                <a:lnTo>
                  <a:pt x="1166143" y="96654"/>
                </a:lnTo>
                <a:lnTo>
                  <a:pt x="1185164" y="48006"/>
                </a:lnTo>
                <a:lnTo>
                  <a:pt x="1219614" y="25020"/>
                </a:lnTo>
                <a:lnTo>
                  <a:pt x="1234185" y="23494"/>
                </a:lnTo>
                <a:lnTo>
                  <a:pt x="1310416" y="23494"/>
                </a:lnTo>
                <a:lnTo>
                  <a:pt x="1307322" y="20780"/>
                </a:lnTo>
                <a:lnTo>
                  <a:pt x="1264935" y="2381"/>
                </a:lnTo>
                <a:lnTo>
                  <a:pt x="1251586" y="595"/>
                </a:lnTo>
                <a:lnTo>
                  <a:pt x="1237107" y="0"/>
                </a:lnTo>
                <a:close/>
              </a:path>
              <a:path w="1350010" h="294639">
                <a:moveTo>
                  <a:pt x="1325498" y="219582"/>
                </a:moveTo>
                <a:lnTo>
                  <a:pt x="1286636" y="249173"/>
                </a:lnTo>
                <a:lnTo>
                  <a:pt x="1242695" y="258317"/>
                </a:lnTo>
                <a:lnTo>
                  <a:pt x="1323528" y="258317"/>
                </a:lnTo>
                <a:lnTo>
                  <a:pt x="1325387" y="256730"/>
                </a:lnTo>
                <a:lnTo>
                  <a:pt x="1334327" y="248396"/>
                </a:lnTo>
                <a:lnTo>
                  <a:pt x="1343659" y="239013"/>
                </a:lnTo>
                <a:lnTo>
                  <a:pt x="1325498" y="219582"/>
                </a:lnTo>
                <a:close/>
              </a:path>
              <a:path w="1350010" h="294639">
                <a:moveTo>
                  <a:pt x="1310416" y="23494"/>
                </a:moveTo>
                <a:lnTo>
                  <a:pt x="1234185" y="23494"/>
                </a:lnTo>
                <a:lnTo>
                  <a:pt x="1243804" y="24163"/>
                </a:lnTo>
                <a:lnTo>
                  <a:pt x="1252458" y="26177"/>
                </a:lnTo>
                <a:lnTo>
                  <a:pt x="1282094" y="55935"/>
                </a:lnTo>
                <a:lnTo>
                  <a:pt x="1292479" y="102750"/>
                </a:lnTo>
                <a:lnTo>
                  <a:pt x="1293621" y="118109"/>
                </a:lnTo>
                <a:lnTo>
                  <a:pt x="1348270" y="118109"/>
                </a:lnTo>
                <a:lnTo>
                  <a:pt x="1341755" y="77215"/>
                </a:lnTo>
                <a:lnTo>
                  <a:pt x="1322070" y="35559"/>
                </a:lnTo>
                <a:lnTo>
                  <a:pt x="1315237" y="27723"/>
                </a:lnTo>
                <a:lnTo>
                  <a:pt x="1310416" y="23494"/>
                </a:lnTo>
                <a:close/>
              </a:path>
              <a:path w="1350010" h="294639">
                <a:moveTo>
                  <a:pt x="668528" y="0"/>
                </a:moveTo>
                <a:lnTo>
                  <a:pt x="616092" y="9269"/>
                </a:lnTo>
                <a:lnTo>
                  <a:pt x="574135" y="37337"/>
                </a:lnTo>
                <a:lnTo>
                  <a:pt x="546346" y="84835"/>
                </a:lnTo>
                <a:lnTo>
                  <a:pt x="537773" y="126364"/>
                </a:lnTo>
                <a:lnTo>
                  <a:pt x="536702" y="149987"/>
                </a:lnTo>
                <a:lnTo>
                  <a:pt x="538747" y="183515"/>
                </a:lnTo>
                <a:lnTo>
                  <a:pt x="555079" y="237426"/>
                </a:lnTo>
                <a:lnTo>
                  <a:pt x="587462" y="273792"/>
                </a:lnTo>
                <a:lnTo>
                  <a:pt x="634706" y="291992"/>
                </a:lnTo>
                <a:lnTo>
                  <a:pt x="663829" y="294258"/>
                </a:lnTo>
                <a:lnTo>
                  <a:pt x="683692" y="293211"/>
                </a:lnTo>
                <a:lnTo>
                  <a:pt x="702151" y="290067"/>
                </a:lnTo>
                <a:lnTo>
                  <a:pt x="719228" y="284829"/>
                </a:lnTo>
                <a:lnTo>
                  <a:pt x="734948" y="277494"/>
                </a:lnTo>
                <a:lnTo>
                  <a:pt x="745051" y="270763"/>
                </a:lnTo>
                <a:lnTo>
                  <a:pt x="668273" y="270763"/>
                </a:lnTo>
                <a:lnTo>
                  <a:pt x="651150" y="268714"/>
                </a:lnTo>
                <a:lnTo>
                  <a:pt x="612520" y="237870"/>
                </a:lnTo>
                <a:lnTo>
                  <a:pt x="597836" y="197913"/>
                </a:lnTo>
                <a:lnTo>
                  <a:pt x="592962" y="143763"/>
                </a:lnTo>
                <a:lnTo>
                  <a:pt x="594155" y="116494"/>
                </a:lnTo>
                <a:lnTo>
                  <a:pt x="603732" y="72005"/>
                </a:lnTo>
                <a:lnTo>
                  <a:pt x="635571" y="31305"/>
                </a:lnTo>
                <a:lnTo>
                  <a:pt x="667384" y="23494"/>
                </a:lnTo>
                <a:lnTo>
                  <a:pt x="749799" y="23494"/>
                </a:lnTo>
                <a:lnTo>
                  <a:pt x="746734" y="20788"/>
                </a:lnTo>
                <a:lnTo>
                  <a:pt x="724550" y="9239"/>
                </a:lnTo>
                <a:lnTo>
                  <a:pt x="698486" y="2309"/>
                </a:lnTo>
                <a:lnTo>
                  <a:pt x="668528" y="0"/>
                </a:lnTo>
                <a:close/>
              </a:path>
              <a:path w="1350010" h="294639">
                <a:moveTo>
                  <a:pt x="749799" y="23494"/>
                </a:moveTo>
                <a:lnTo>
                  <a:pt x="667384" y="23494"/>
                </a:lnTo>
                <a:lnTo>
                  <a:pt x="677838" y="24330"/>
                </a:lnTo>
                <a:lnTo>
                  <a:pt x="687673" y="26844"/>
                </a:lnTo>
                <a:lnTo>
                  <a:pt x="720439" y="54355"/>
                </a:lnTo>
                <a:lnTo>
                  <a:pt x="736034" y="94761"/>
                </a:lnTo>
                <a:lnTo>
                  <a:pt x="741553" y="152019"/>
                </a:lnTo>
                <a:lnTo>
                  <a:pt x="741295" y="163689"/>
                </a:lnTo>
                <a:lnTo>
                  <a:pt x="735401" y="207609"/>
                </a:lnTo>
                <a:lnTo>
                  <a:pt x="720274" y="242841"/>
                </a:lnTo>
                <a:lnTo>
                  <a:pt x="686752" y="268366"/>
                </a:lnTo>
                <a:lnTo>
                  <a:pt x="668273" y="270763"/>
                </a:lnTo>
                <a:lnTo>
                  <a:pt x="745051" y="270763"/>
                </a:lnTo>
                <a:lnTo>
                  <a:pt x="772382" y="242651"/>
                </a:lnTo>
                <a:lnTo>
                  <a:pt x="793718" y="188944"/>
                </a:lnTo>
                <a:lnTo>
                  <a:pt x="797814" y="143382"/>
                </a:lnTo>
                <a:lnTo>
                  <a:pt x="795766" y="110734"/>
                </a:lnTo>
                <a:lnTo>
                  <a:pt x="789622" y="82121"/>
                </a:lnTo>
                <a:lnTo>
                  <a:pt x="779383" y="57532"/>
                </a:lnTo>
                <a:lnTo>
                  <a:pt x="765047" y="36956"/>
                </a:lnTo>
                <a:lnTo>
                  <a:pt x="749799" y="23494"/>
                </a:lnTo>
                <a:close/>
              </a:path>
              <a:path w="1350010" h="294639">
                <a:moveTo>
                  <a:pt x="941832" y="2285"/>
                </a:moveTo>
                <a:lnTo>
                  <a:pt x="923670" y="2285"/>
                </a:lnTo>
                <a:lnTo>
                  <a:pt x="854074" y="5333"/>
                </a:lnTo>
                <a:lnTo>
                  <a:pt x="854074" y="20827"/>
                </a:lnTo>
                <a:lnTo>
                  <a:pt x="862965" y="22351"/>
                </a:lnTo>
                <a:lnTo>
                  <a:pt x="869822" y="24256"/>
                </a:lnTo>
                <a:lnTo>
                  <a:pt x="874648" y="26542"/>
                </a:lnTo>
                <a:lnTo>
                  <a:pt x="879602" y="28828"/>
                </a:lnTo>
                <a:lnTo>
                  <a:pt x="883157" y="32384"/>
                </a:lnTo>
                <a:lnTo>
                  <a:pt x="890170" y="225738"/>
                </a:lnTo>
                <a:lnTo>
                  <a:pt x="889857" y="234092"/>
                </a:lnTo>
                <a:lnTo>
                  <a:pt x="874648" y="268731"/>
                </a:lnTo>
                <a:lnTo>
                  <a:pt x="871473" y="270509"/>
                </a:lnTo>
                <a:lnTo>
                  <a:pt x="866012" y="272541"/>
                </a:lnTo>
                <a:lnTo>
                  <a:pt x="858519" y="274954"/>
                </a:lnTo>
                <a:lnTo>
                  <a:pt x="858519" y="289559"/>
                </a:lnTo>
                <a:lnTo>
                  <a:pt x="978407" y="289559"/>
                </a:lnTo>
                <a:lnTo>
                  <a:pt x="978407" y="274954"/>
                </a:lnTo>
                <a:lnTo>
                  <a:pt x="968374" y="273176"/>
                </a:lnTo>
                <a:lnTo>
                  <a:pt x="960755" y="270763"/>
                </a:lnTo>
                <a:lnTo>
                  <a:pt x="941770" y="227615"/>
                </a:lnTo>
                <a:lnTo>
                  <a:pt x="941578" y="101472"/>
                </a:lnTo>
                <a:lnTo>
                  <a:pt x="942720" y="93217"/>
                </a:lnTo>
                <a:lnTo>
                  <a:pt x="963775" y="58310"/>
                </a:lnTo>
                <a:lnTo>
                  <a:pt x="966936" y="55244"/>
                </a:lnTo>
                <a:lnTo>
                  <a:pt x="942720" y="55244"/>
                </a:lnTo>
                <a:lnTo>
                  <a:pt x="938530" y="54356"/>
                </a:lnTo>
                <a:lnTo>
                  <a:pt x="941832" y="2285"/>
                </a:lnTo>
                <a:close/>
              </a:path>
              <a:path w="1350010" h="294639">
                <a:moveTo>
                  <a:pt x="1071245" y="39496"/>
                </a:moveTo>
                <a:lnTo>
                  <a:pt x="1009777" y="39496"/>
                </a:lnTo>
                <a:lnTo>
                  <a:pt x="1017143" y="41909"/>
                </a:lnTo>
                <a:lnTo>
                  <a:pt x="1022477" y="46862"/>
                </a:lnTo>
                <a:lnTo>
                  <a:pt x="1026429" y="51032"/>
                </a:lnTo>
                <a:lnTo>
                  <a:pt x="1030287" y="56308"/>
                </a:lnTo>
                <a:lnTo>
                  <a:pt x="1034049" y="62704"/>
                </a:lnTo>
                <a:lnTo>
                  <a:pt x="1037717" y="70231"/>
                </a:lnTo>
                <a:lnTo>
                  <a:pt x="1071245" y="70231"/>
                </a:lnTo>
                <a:lnTo>
                  <a:pt x="1071245" y="39496"/>
                </a:lnTo>
                <a:close/>
              </a:path>
              <a:path w="1350010" h="294639">
                <a:moveTo>
                  <a:pt x="1040003" y="0"/>
                </a:moveTo>
                <a:lnTo>
                  <a:pt x="995326" y="9677"/>
                </a:lnTo>
                <a:lnTo>
                  <a:pt x="958516" y="37465"/>
                </a:lnTo>
                <a:lnTo>
                  <a:pt x="942720" y="55244"/>
                </a:lnTo>
                <a:lnTo>
                  <a:pt x="966936" y="55244"/>
                </a:lnTo>
                <a:lnTo>
                  <a:pt x="968819" y="53419"/>
                </a:lnTo>
                <a:lnTo>
                  <a:pt x="973959" y="49218"/>
                </a:lnTo>
                <a:lnTo>
                  <a:pt x="979169" y="45719"/>
                </a:lnTo>
                <a:lnTo>
                  <a:pt x="986282" y="41656"/>
                </a:lnTo>
                <a:lnTo>
                  <a:pt x="993267" y="39496"/>
                </a:lnTo>
                <a:lnTo>
                  <a:pt x="1071245" y="39496"/>
                </a:lnTo>
                <a:lnTo>
                  <a:pt x="1071245" y="1777"/>
                </a:lnTo>
                <a:lnTo>
                  <a:pt x="1064077" y="964"/>
                </a:lnTo>
                <a:lnTo>
                  <a:pt x="1056481" y="412"/>
                </a:lnTo>
                <a:lnTo>
                  <a:pt x="1048456" y="99"/>
                </a:lnTo>
                <a:lnTo>
                  <a:pt x="1040003" y="0"/>
                </a:lnTo>
                <a:close/>
              </a:path>
              <a:path w="1350010" h="294639">
                <a:moveTo>
                  <a:pt x="402717" y="0"/>
                </a:moveTo>
                <a:lnTo>
                  <a:pt x="348995" y="10340"/>
                </a:lnTo>
                <a:lnTo>
                  <a:pt x="306720" y="40798"/>
                </a:lnTo>
                <a:lnTo>
                  <a:pt x="279378" y="88590"/>
                </a:lnTo>
                <a:lnTo>
                  <a:pt x="271047" y="127642"/>
                </a:lnTo>
                <a:lnTo>
                  <a:pt x="270002" y="149097"/>
                </a:lnTo>
                <a:lnTo>
                  <a:pt x="271859" y="182268"/>
                </a:lnTo>
                <a:lnTo>
                  <a:pt x="286718" y="236180"/>
                </a:lnTo>
                <a:lnTo>
                  <a:pt x="316317" y="273256"/>
                </a:lnTo>
                <a:lnTo>
                  <a:pt x="359370" y="291925"/>
                </a:lnTo>
                <a:lnTo>
                  <a:pt x="385825" y="294258"/>
                </a:lnTo>
                <a:lnTo>
                  <a:pt x="393283" y="294090"/>
                </a:lnTo>
                <a:lnTo>
                  <a:pt x="433538" y="285410"/>
                </a:lnTo>
                <a:lnTo>
                  <a:pt x="470991" y="262362"/>
                </a:lnTo>
                <a:lnTo>
                  <a:pt x="475407" y="258317"/>
                </a:lnTo>
                <a:lnTo>
                  <a:pt x="399795" y="258317"/>
                </a:lnTo>
                <a:lnTo>
                  <a:pt x="389651" y="257794"/>
                </a:lnTo>
                <a:lnTo>
                  <a:pt x="351504" y="240030"/>
                </a:lnTo>
                <a:lnTo>
                  <a:pt x="331358" y="200977"/>
                </a:lnTo>
                <a:lnTo>
                  <a:pt x="325864" y="156983"/>
                </a:lnTo>
                <a:lnTo>
                  <a:pt x="325628" y="144652"/>
                </a:lnTo>
                <a:lnTo>
                  <a:pt x="326221" y="125602"/>
                </a:lnTo>
                <a:lnTo>
                  <a:pt x="335025" y="77596"/>
                </a:lnTo>
                <a:lnTo>
                  <a:pt x="360553" y="36829"/>
                </a:lnTo>
                <a:lnTo>
                  <a:pt x="397382" y="23494"/>
                </a:lnTo>
                <a:lnTo>
                  <a:pt x="489331" y="23494"/>
                </a:lnTo>
                <a:lnTo>
                  <a:pt x="489331" y="11810"/>
                </a:lnTo>
                <a:lnTo>
                  <a:pt x="447802" y="2793"/>
                </a:lnTo>
                <a:lnTo>
                  <a:pt x="414744" y="168"/>
                </a:lnTo>
                <a:lnTo>
                  <a:pt x="402717" y="0"/>
                </a:lnTo>
                <a:close/>
              </a:path>
              <a:path w="1350010" h="294639">
                <a:moveTo>
                  <a:pt x="474853" y="221995"/>
                </a:moveTo>
                <a:lnTo>
                  <a:pt x="438022" y="250316"/>
                </a:lnTo>
                <a:lnTo>
                  <a:pt x="399795" y="258317"/>
                </a:lnTo>
                <a:lnTo>
                  <a:pt x="475407" y="258317"/>
                </a:lnTo>
                <a:lnTo>
                  <a:pt x="477679" y="256222"/>
                </a:lnTo>
                <a:lnTo>
                  <a:pt x="484413" y="249511"/>
                </a:lnTo>
                <a:lnTo>
                  <a:pt x="491744" y="241681"/>
                </a:lnTo>
                <a:lnTo>
                  <a:pt x="474853" y="221995"/>
                </a:lnTo>
                <a:close/>
              </a:path>
              <a:path w="1350010" h="294639">
                <a:moveTo>
                  <a:pt x="489331" y="23494"/>
                </a:moveTo>
                <a:lnTo>
                  <a:pt x="407161" y="23494"/>
                </a:lnTo>
                <a:lnTo>
                  <a:pt x="415290" y="24891"/>
                </a:lnTo>
                <a:lnTo>
                  <a:pt x="421767" y="27939"/>
                </a:lnTo>
                <a:lnTo>
                  <a:pt x="448897" y="64902"/>
                </a:lnTo>
                <a:lnTo>
                  <a:pt x="451611" y="74040"/>
                </a:lnTo>
                <a:lnTo>
                  <a:pt x="489331" y="74040"/>
                </a:lnTo>
                <a:lnTo>
                  <a:pt x="489331" y="23494"/>
                </a:lnTo>
                <a:close/>
              </a:path>
              <a:path w="1350010" h="294639">
                <a:moveTo>
                  <a:pt x="29209" y="218694"/>
                </a:moveTo>
                <a:lnTo>
                  <a:pt x="0" y="218694"/>
                </a:lnTo>
                <a:lnTo>
                  <a:pt x="0" y="280923"/>
                </a:lnTo>
                <a:lnTo>
                  <a:pt x="45846" y="290575"/>
                </a:lnTo>
                <a:lnTo>
                  <a:pt x="94361" y="294258"/>
                </a:lnTo>
                <a:lnTo>
                  <a:pt x="106048" y="293993"/>
                </a:lnTo>
                <a:lnTo>
                  <a:pt x="147970" y="287264"/>
                </a:lnTo>
                <a:lnTo>
                  <a:pt x="178650" y="270763"/>
                </a:lnTo>
                <a:lnTo>
                  <a:pt x="96519" y="270763"/>
                </a:lnTo>
                <a:lnTo>
                  <a:pt x="83375" y="270000"/>
                </a:lnTo>
                <a:lnTo>
                  <a:pt x="45658" y="251323"/>
                </a:lnTo>
                <a:lnTo>
                  <a:pt x="33708" y="231459"/>
                </a:lnTo>
                <a:lnTo>
                  <a:pt x="29209" y="218694"/>
                </a:lnTo>
                <a:close/>
              </a:path>
              <a:path w="1350010" h="294639">
                <a:moveTo>
                  <a:pt x="116458" y="0"/>
                </a:moveTo>
                <a:lnTo>
                  <a:pt x="70810" y="5357"/>
                </a:lnTo>
                <a:lnTo>
                  <a:pt x="35718" y="21145"/>
                </a:lnTo>
                <a:lnTo>
                  <a:pt x="9620" y="56594"/>
                </a:lnTo>
                <a:lnTo>
                  <a:pt x="6350" y="79375"/>
                </a:lnTo>
                <a:lnTo>
                  <a:pt x="6923" y="89040"/>
                </a:lnTo>
                <a:lnTo>
                  <a:pt x="26796" y="127555"/>
                </a:lnTo>
                <a:lnTo>
                  <a:pt x="60451" y="150098"/>
                </a:lnTo>
                <a:lnTo>
                  <a:pt x="99454" y="167622"/>
                </a:lnTo>
                <a:lnTo>
                  <a:pt x="111680" y="173275"/>
                </a:lnTo>
                <a:lnTo>
                  <a:pt x="143960" y="195357"/>
                </a:lnTo>
                <a:lnTo>
                  <a:pt x="153288" y="214502"/>
                </a:lnTo>
                <a:lnTo>
                  <a:pt x="153288" y="233552"/>
                </a:lnTo>
                <a:lnTo>
                  <a:pt x="151764" y="241045"/>
                </a:lnTo>
                <a:lnTo>
                  <a:pt x="145414" y="252983"/>
                </a:lnTo>
                <a:lnTo>
                  <a:pt x="141096" y="257682"/>
                </a:lnTo>
                <a:lnTo>
                  <a:pt x="135762" y="261112"/>
                </a:lnTo>
                <a:lnTo>
                  <a:pt x="130428" y="264667"/>
                </a:lnTo>
                <a:lnTo>
                  <a:pt x="124332" y="267081"/>
                </a:lnTo>
                <a:lnTo>
                  <a:pt x="117475" y="268604"/>
                </a:lnTo>
                <a:lnTo>
                  <a:pt x="110617" y="270001"/>
                </a:lnTo>
                <a:lnTo>
                  <a:pt x="103631" y="270763"/>
                </a:lnTo>
                <a:lnTo>
                  <a:pt x="178650" y="270763"/>
                </a:lnTo>
                <a:lnTo>
                  <a:pt x="201580" y="231155"/>
                </a:lnTo>
                <a:lnTo>
                  <a:pt x="203581" y="209550"/>
                </a:lnTo>
                <a:lnTo>
                  <a:pt x="203007" y="199735"/>
                </a:lnTo>
                <a:lnTo>
                  <a:pt x="183070" y="161004"/>
                </a:lnTo>
                <a:lnTo>
                  <a:pt x="148399" y="137556"/>
                </a:lnTo>
                <a:lnTo>
                  <a:pt x="107630" y="118895"/>
                </a:lnTo>
                <a:lnTo>
                  <a:pt x="95996" y="113442"/>
                </a:lnTo>
                <a:lnTo>
                  <a:pt x="58165" y="81787"/>
                </a:lnTo>
                <a:lnTo>
                  <a:pt x="56261" y="74294"/>
                </a:lnTo>
                <a:lnTo>
                  <a:pt x="56261" y="65150"/>
                </a:lnTo>
                <a:lnTo>
                  <a:pt x="78130" y="29763"/>
                </a:lnTo>
                <a:lnTo>
                  <a:pt x="108331" y="23494"/>
                </a:lnTo>
                <a:lnTo>
                  <a:pt x="200406" y="23494"/>
                </a:lnTo>
                <a:lnTo>
                  <a:pt x="200406" y="9525"/>
                </a:lnTo>
                <a:lnTo>
                  <a:pt x="154431" y="1904"/>
                </a:lnTo>
                <a:lnTo>
                  <a:pt x="126178" y="119"/>
                </a:lnTo>
                <a:lnTo>
                  <a:pt x="116458" y="0"/>
                </a:lnTo>
                <a:close/>
              </a:path>
              <a:path w="1350010" h="294639">
                <a:moveTo>
                  <a:pt x="200406" y="23494"/>
                </a:moveTo>
                <a:lnTo>
                  <a:pt x="108331" y="23494"/>
                </a:lnTo>
                <a:lnTo>
                  <a:pt x="116210" y="23754"/>
                </a:lnTo>
                <a:lnTo>
                  <a:pt x="123459" y="24526"/>
                </a:lnTo>
                <a:lnTo>
                  <a:pt x="160651" y="47656"/>
                </a:lnTo>
                <a:lnTo>
                  <a:pt x="171831" y="70231"/>
                </a:lnTo>
                <a:lnTo>
                  <a:pt x="200406" y="70231"/>
                </a:lnTo>
                <a:lnTo>
                  <a:pt x="200406" y="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473607" y="3283553"/>
            <a:ext cx="141446" cy="423863"/>
          </a:xfrm>
          <a:custGeom>
            <a:avLst/>
            <a:gdLst/>
            <a:ahLst/>
            <a:cxnLst/>
            <a:rect l="l" t="t" r="r" b="b"/>
            <a:pathLst>
              <a:path w="188595" h="565150">
                <a:moveTo>
                  <a:pt x="180086" y="0"/>
                </a:moveTo>
                <a:lnTo>
                  <a:pt x="139156" y="14817"/>
                </a:lnTo>
                <a:lnTo>
                  <a:pt x="103250" y="36242"/>
                </a:lnTo>
                <a:lnTo>
                  <a:pt x="72393" y="64311"/>
                </a:lnTo>
                <a:lnTo>
                  <a:pt x="46608" y="99059"/>
                </a:lnTo>
                <a:lnTo>
                  <a:pt x="26199" y="139019"/>
                </a:lnTo>
                <a:lnTo>
                  <a:pt x="11636" y="182895"/>
                </a:lnTo>
                <a:lnTo>
                  <a:pt x="2907" y="230701"/>
                </a:lnTo>
                <a:lnTo>
                  <a:pt x="0" y="282447"/>
                </a:lnTo>
                <a:lnTo>
                  <a:pt x="2903" y="334357"/>
                </a:lnTo>
                <a:lnTo>
                  <a:pt x="11604" y="382254"/>
                </a:lnTo>
                <a:lnTo>
                  <a:pt x="26092" y="426126"/>
                </a:lnTo>
                <a:lnTo>
                  <a:pt x="46354" y="465962"/>
                </a:lnTo>
                <a:lnTo>
                  <a:pt x="72143" y="500562"/>
                </a:lnTo>
                <a:lnTo>
                  <a:pt x="103028" y="528542"/>
                </a:lnTo>
                <a:lnTo>
                  <a:pt x="139009" y="549902"/>
                </a:lnTo>
                <a:lnTo>
                  <a:pt x="180086" y="564641"/>
                </a:lnTo>
                <a:lnTo>
                  <a:pt x="187198" y="541781"/>
                </a:lnTo>
                <a:lnTo>
                  <a:pt x="155025" y="527544"/>
                </a:lnTo>
                <a:lnTo>
                  <a:pt x="127269" y="507698"/>
                </a:lnTo>
                <a:lnTo>
                  <a:pt x="84962" y="451230"/>
                </a:lnTo>
                <a:lnTo>
                  <a:pt x="70294" y="415204"/>
                </a:lnTo>
                <a:lnTo>
                  <a:pt x="59817" y="374570"/>
                </a:lnTo>
                <a:lnTo>
                  <a:pt x="53530" y="329340"/>
                </a:lnTo>
                <a:lnTo>
                  <a:pt x="51435" y="279526"/>
                </a:lnTo>
                <a:lnTo>
                  <a:pt x="53530" y="231356"/>
                </a:lnTo>
                <a:lnTo>
                  <a:pt x="59817" y="187436"/>
                </a:lnTo>
                <a:lnTo>
                  <a:pt x="70294" y="147778"/>
                </a:lnTo>
                <a:lnTo>
                  <a:pt x="84962" y="112394"/>
                </a:lnTo>
                <a:lnTo>
                  <a:pt x="127476" y="56784"/>
                </a:lnTo>
                <a:lnTo>
                  <a:pt x="188087" y="22986"/>
                </a:lnTo>
                <a:lnTo>
                  <a:pt x="180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9534" y="3286696"/>
            <a:ext cx="1691926" cy="41548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454902" y="3283553"/>
            <a:ext cx="1078706" cy="423863"/>
            <a:chOff x="7082535" y="4378071"/>
            <a:chExt cx="1438275" cy="565150"/>
          </a:xfrm>
        </p:grpSpPr>
        <p:sp>
          <p:nvSpPr>
            <p:cNvPr id="14" name="object 14"/>
            <p:cNvSpPr/>
            <p:nvPr/>
          </p:nvSpPr>
          <p:spPr>
            <a:xfrm>
              <a:off x="7082535" y="4382262"/>
              <a:ext cx="1209040" cy="431165"/>
            </a:xfrm>
            <a:custGeom>
              <a:avLst/>
              <a:gdLst/>
              <a:ahLst/>
              <a:cxnLst/>
              <a:rect l="l" t="t" r="r" b="b"/>
              <a:pathLst>
                <a:path w="1209040" h="431164">
                  <a:moveTo>
                    <a:pt x="374099" y="163068"/>
                  </a:moveTo>
                  <a:lnTo>
                    <a:pt x="280035" y="163068"/>
                  </a:lnTo>
                  <a:lnTo>
                    <a:pt x="290232" y="163591"/>
                  </a:lnTo>
                  <a:lnTo>
                    <a:pt x="299323" y="165163"/>
                  </a:lnTo>
                  <a:lnTo>
                    <a:pt x="329612" y="189327"/>
                  </a:lnTo>
                  <a:lnTo>
                    <a:pt x="338601" y="231812"/>
                  </a:lnTo>
                  <a:lnTo>
                    <a:pt x="338963" y="246506"/>
                  </a:lnTo>
                  <a:lnTo>
                    <a:pt x="338963" y="265811"/>
                  </a:lnTo>
                  <a:lnTo>
                    <a:pt x="298674" y="268974"/>
                  </a:lnTo>
                  <a:lnTo>
                    <a:pt x="263731" y="274637"/>
                  </a:lnTo>
                  <a:lnTo>
                    <a:pt x="209931" y="293369"/>
                  </a:lnTo>
                  <a:lnTo>
                    <a:pt x="177641" y="321944"/>
                  </a:lnTo>
                  <a:lnTo>
                    <a:pt x="166878" y="360425"/>
                  </a:lnTo>
                  <a:lnTo>
                    <a:pt x="167469" y="370574"/>
                  </a:lnTo>
                  <a:lnTo>
                    <a:pt x="187440" y="411352"/>
                  </a:lnTo>
                  <a:lnTo>
                    <a:pt x="231570" y="430109"/>
                  </a:lnTo>
                  <a:lnTo>
                    <a:pt x="242570" y="430656"/>
                  </a:lnTo>
                  <a:lnTo>
                    <a:pt x="255166" y="429986"/>
                  </a:lnTo>
                  <a:lnTo>
                    <a:pt x="302504" y="413254"/>
                  </a:lnTo>
                  <a:lnTo>
                    <a:pt x="323676" y="397129"/>
                  </a:lnTo>
                  <a:lnTo>
                    <a:pt x="257683" y="397129"/>
                  </a:lnTo>
                  <a:lnTo>
                    <a:pt x="249428" y="395858"/>
                  </a:lnTo>
                  <a:lnTo>
                    <a:pt x="242570" y="393319"/>
                  </a:lnTo>
                  <a:lnTo>
                    <a:pt x="235585" y="390906"/>
                  </a:lnTo>
                  <a:lnTo>
                    <a:pt x="229870" y="386333"/>
                  </a:lnTo>
                  <a:lnTo>
                    <a:pt x="218440" y="353060"/>
                  </a:lnTo>
                  <a:lnTo>
                    <a:pt x="220321" y="338417"/>
                  </a:lnTo>
                  <a:lnTo>
                    <a:pt x="248539" y="306324"/>
                  </a:lnTo>
                  <a:lnTo>
                    <a:pt x="286131" y="294544"/>
                  </a:lnTo>
                  <a:lnTo>
                    <a:pt x="338963" y="290194"/>
                  </a:lnTo>
                  <a:lnTo>
                    <a:pt x="389890" y="290194"/>
                  </a:lnTo>
                  <a:lnTo>
                    <a:pt x="389860" y="231812"/>
                  </a:lnTo>
                  <a:lnTo>
                    <a:pt x="384907" y="185356"/>
                  </a:lnTo>
                  <a:lnTo>
                    <a:pt x="375955" y="165421"/>
                  </a:lnTo>
                  <a:lnTo>
                    <a:pt x="374099" y="163068"/>
                  </a:lnTo>
                  <a:close/>
                </a:path>
                <a:path w="1209040" h="431164">
                  <a:moveTo>
                    <a:pt x="391553" y="382143"/>
                  </a:moveTo>
                  <a:lnTo>
                    <a:pt x="339598" y="382143"/>
                  </a:lnTo>
                  <a:lnTo>
                    <a:pt x="344043" y="383413"/>
                  </a:lnTo>
                  <a:lnTo>
                    <a:pt x="342519" y="425957"/>
                  </a:lnTo>
                  <a:lnTo>
                    <a:pt x="424053" y="425957"/>
                  </a:lnTo>
                  <a:lnTo>
                    <a:pt x="423996" y="411337"/>
                  </a:lnTo>
                  <a:lnTo>
                    <a:pt x="415417" y="408939"/>
                  </a:lnTo>
                  <a:lnTo>
                    <a:pt x="409067" y="406654"/>
                  </a:lnTo>
                  <a:lnTo>
                    <a:pt x="405257" y="404494"/>
                  </a:lnTo>
                  <a:lnTo>
                    <a:pt x="401320" y="402336"/>
                  </a:lnTo>
                  <a:lnTo>
                    <a:pt x="398399" y="399669"/>
                  </a:lnTo>
                  <a:lnTo>
                    <a:pt x="396419" y="396509"/>
                  </a:lnTo>
                  <a:lnTo>
                    <a:pt x="394462" y="393573"/>
                  </a:lnTo>
                  <a:lnTo>
                    <a:pt x="392938" y="389381"/>
                  </a:lnTo>
                  <a:lnTo>
                    <a:pt x="391922" y="384301"/>
                  </a:lnTo>
                  <a:lnTo>
                    <a:pt x="391553" y="382143"/>
                  </a:lnTo>
                  <a:close/>
                </a:path>
                <a:path w="1209040" h="431164">
                  <a:moveTo>
                    <a:pt x="389890" y="290194"/>
                  </a:moveTo>
                  <a:lnTo>
                    <a:pt x="338963" y="290194"/>
                  </a:lnTo>
                  <a:lnTo>
                    <a:pt x="338963" y="332231"/>
                  </a:lnTo>
                  <a:lnTo>
                    <a:pt x="338391" y="339683"/>
                  </a:lnTo>
                  <a:lnTo>
                    <a:pt x="318738" y="376094"/>
                  </a:lnTo>
                  <a:lnTo>
                    <a:pt x="277141" y="396509"/>
                  </a:lnTo>
                  <a:lnTo>
                    <a:pt x="267208" y="397129"/>
                  </a:lnTo>
                  <a:lnTo>
                    <a:pt x="323676" y="397129"/>
                  </a:lnTo>
                  <a:lnTo>
                    <a:pt x="326836" y="394481"/>
                  </a:lnTo>
                  <a:lnTo>
                    <a:pt x="339598" y="382143"/>
                  </a:lnTo>
                  <a:lnTo>
                    <a:pt x="391553" y="382143"/>
                  </a:lnTo>
                  <a:lnTo>
                    <a:pt x="389955" y="353060"/>
                  </a:lnTo>
                  <a:lnTo>
                    <a:pt x="389890" y="290194"/>
                  </a:lnTo>
                  <a:close/>
                </a:path>
                <a:path w="1209040" h="431164">
                  <a:moveTo>
                    <a:pt x="306832" y="136398"/>
                  </a:moveTo>
                  <a:lnTo>
                    <a:pt x="268097" y="140335"/>
                  </a:lnTo>
                  <a:lnTo>
                    <a:pt x="229997" y="151383"/>
                  </a:lnTo>
                  <a:lnTo>
                    <a:pt x="182372" y="173227"/>
                  </a:lnTo>
                  <a:lnTo>
                    <a:pt x="182372" y="211962"/>
                  </a:lnTo>
                  <a:lnTo>
                    <a:pt x="221361" y="211962"/>
                  </a:lnTo>
                  <a:lnTo>
                    <a:pt x="225409" y="200532"/>
                  </a:lnTo>
                  <a:lnTo>
                    <a:pt x="230314" y="190626"/>
                  </a:lnTo>
                  <a:lnTo>
                    <a:pt x="268986" y="163831"/>
                  </a:lnTo>
                  <a:lnTo>
                    <a:pt x="280035" y="163068"/>
                  </a:lnTo>
                  <a:lnTo>
                    <a:pt x="374099" y="163068"/>
                  </a:lnTo>
                  <a:lnTo>
                    <a:pt x="369792" y="157606"/>
                  </a:lnTo>
                  <a:lnTo>
                    <a:pt x="333422" y="138699"/>
                  </a:lnTo>
                  <a:lnTo>
                    <a:pt x="320859" y="136971"/>
                  </a:lnTo>
                  <a:lnTo>
                    <a:pt x="306832" y="136398"/>
                  </a:lnTo>
                  <a:close/>
                </a:path>
                <a:path w="1209040" h="431164">
                  <a:moveTo>
                    <a:pt x="542290" y="0"/>
                  </a:moveTo>
                  <a:lnTo>
                    <a:pt x="524764" y="0"/>
                  </a:lnTo>
                  <a:lnTo>
                    <a:pt x="452628" y="3048"/>
                  </a:lnTo>
                  <a:lnTo>
                    <a:pt x="452628" y="18414"/>
                  </a:lnTo>
                  <a:lnTo>
                    <a:pt x="462788" y="20193"/>
                  </a:lnTo>
                  <a:lnTo>
                    <a:pt x="469773" y="22098"/>
                  </a:lnTo>
                  <a:lnTo>
                    <a:pt x="473710" y="23875"/>
                  </a:lnTo>
                  <a:lnTo>
                    <a:pt x="477520" y="25654"/>
                  </a:lnTo>
                  <a:lnTo>
                    <a:pt x="480568" y="27939"/>
                  </a:lnTo>
                  <a:lnTo>
                    <a:pt x="482854" y="30987"/>
                  </a:lnTo>
                  <a:lnTo>
                    <a:pt x="485140" y="33908"/>
                  </a:lnTo>
                  <a:lnTo>
                    <a:pt x="490997" y="78136"/>
                  </a:lnTo>
                  <a:lnTo>
                    <a:pt x="491109" y="425957"/>
                  </a:lnTo>
                  <a:lnTo>
                    <a:pt x="511683" y="430656"/>
                  </a:lnTo>
                  <a:lnTo>
                    <a:pt x="532511" y="412623"/>
                  </a:lnTo>
                  <a:lnTo>
                    <a:pt x="684308" y="412623"/>
                  </a:lnTo>
                  <a:lnTo>
                    <a:pt x="691993" y="407162"/>
                  </a:lnTo>
                  <a:lnTo>
                    <a:pt x="612521" y="407162"/>
                  </a:lnTo>
                  <a:lnTo>
                    <a:pt x="605543" y="406993"/>
                  </a:lnTo>
                  <a:lnTo>
                    <a:pt x="559435" y="389127"/>
                  </a:lnTo>
                  <a:lnTo>
                    <a:pt x="543415" y="347880"/>
                  </a:lnTo>
                  <a:lnTo>
                    <a:pt x="542290" y="230758"/>
                  </a:lnTo>
                  <a:lnTo>
                    <a:pt x="544068" y="222631"/>
                  </a:lnTo>
                  <a:lnTo>
                    <a:pt x="570930" y="188636"/>
                  </a:lnTo>
                  <a:lnTo>
                    <a:pt x="571155" y="188468"/>
                  </a:lnTo>
                  <a:lnTo>
                    <a:pt x="543433" y="188468"/>
                  </a:lnTo>
                  <a:lnTo>
                    <a:pt x="542290" y="188087"/>
                  </a:lnTo>
                  <a:lnTo>
                    <a:pt x="542290" y="0"/>
                  </a:lnTo>
                  <a:close/>
                </a:path>
                <a:path w="1209040" h="431164">
                  <a:moveTo>
                    <a:pt x="684308" y="412623"/>
                  </a:moveTo>
                  <a:lnTo>
                    <a:pt x="532511" y="412623"/>
                  </a:lnTo>
                  <a:lnTo>
                    <a:pt x="543079" y="417290"/>
                  </a:lnTo>
                  <a:lnTo>
                    <a:pt x="583287" y="428460"/>
                  </a:lnTo>
                  <a:lnTo>
                    <a:pt x="614934" y="430656"/>
                  </a:lnTo>
                  <a:lnTo>
                    <a:pt x="633908" y="429605"/>
                  </a:lnTo>
                  <a:lnTo>
                    <a:pt x="651573" y="426434"/>
                  </a:lnTo>
                  <a:lnTo>
                    <a:pt x="667904" y="421120"/>
                  </a:lnTo>
                  <a:lnTo>
                    <a:pt x="682879" y="413638"/>
                  </a:lnTo>
                  <a:lnTo>
                    <a:pt x="684308" y="412623"/>
                  </a:lnTo>
                  <a:close/>
                </a:path>
                <a:path w="1209040" h="431164">
                  <a:moveTo>
                    <a:pt x="713100" y="172338"/>
                  </a:moveTo>
                  <a:lnTo>
                    <a:pt x="617601" y="172338"/>
                  </a:lnTo>
                  <a:lnTo>
                    <a:pt x="633485" y="174194"/>
                  </a:lnTo>
                  <a:lnTo>
                    <a:pt x="647239" y="179752"/>
                  </a:lnTo>
                  <a:lnTo>
                    <a:pt x="675752" y="218668"/>
                  </a:lnTo>
                  <a:lnTo>
                    <a:pt x="684117" y="262901"/>
                  </a:lnTo>
                  <a:lnTo>
                    <a:pt x="685165" y="290575"/>
                  </a:lnTo>
                  <a:lnTo>
                    <a:pt x="684020" y="317910"/>
                  </a:lnTo>
                  <a:lnTo>
                    <a:pt x="674824" y="361674"/>
                  </a:lnTo>
                  <a:lnTo>
                    <a:pt x="643969" y="399907"/>
                  </a:lnTo>
                  <a:lnTo>
                    <a:pt x="612521" y="407162"/>
                  </a:lnTo>
                  <a:lnTo>
                    <a:pt x="691993" y="407162"/>
                  </a:lnTo>
                  <a:lnTo>
                    <a:pt x="718151" y="378706"/>
                  </a:lnTo>
                  <a:lnTo>
                    <a:pt x="737473" y="325770"/>
                  </a:lnTo>
                  <a:lnTo>
                    <a:pt x="741172" y="281050"/>
                  </a:lnTo>
                  <a:lnTo>
                    <a:pt x="740388" y="258431"/>
                  </a:lnTo>
                  <a:lnTo>
                    <a:pt x="734132" y="218602"/>
                  </a:lnTo>
                  <a:lnTo>
                    <a:pt x="713771" y="173132"/>
                  </a:lnTo>
                  <a:lnTo>
                    <a:pt x="713100" y="172338"/>
                  </a:lnTo>
                  <a:close/>
                </a:path>
                <a:path w="1209040" h="431164">
                  <a:moveTo>
                    <a:pt x="639064" y="136651"/>
                  </a:moveTo>
                  <a:lnTo>
                    <a:pt x="599392" y="144736"/>
                  </a:lnTo>
                  <a:lnTo>
                    <a:pt x="562578" y="169703"/>
                  </a:lnTo>
                  <a:lnTo>
                    <a:pt x="543433" y="188468"/>
                  </a:lnTo>
                  <a:lnTo>
                    <a:pt x="571155" y="188468"/>
                  </a:lnTo>
                  <a:lnTo>
                    <a:pt x="576849" y="184197"/>
                  </a:lnTo>
                  <a:lnTo>
                    <a:pt x="582793" y="180496"/>
                  </a:lnTo>
                  <a:lnTo>
                    <a:pt x="617601" y="172338"/>
                  </a:lnTo>
                  <a:lnTo>
                    <a:pt x="713100" y="172338"/>
                  </a:lnTo>
                  <a:lnTo>
                    <a:pt x="704365" y="162008"/>
                  </a:lnTo>
                  <a:lnTo>
                    <a:pt x="693674" y="152907"/>
                  </a:lnTo>
                  <a:lnTo>
                    <a:pt x="681694" y="145760"/>
                  </a:lnTo>
                  <a:lnTo>
                    <a:pt x="668607" y="140684"/>
                  </a:lnTo>
                  <a:lnTo>
                    <a:pt x="654401" y="137656"/>
                  </a:lnTo>
                  <a:lnTo>
                    <a:pt x="639064" y="136651"/>
                  </a:lnTo>
                  <a:close/>
                </a:path>
                <a:path w="1209040" h="431164">
                  <a:moveTo>
                    <a:pt x="931926" y="136398"/>
                  </a:moveTo>
                  <a:lnTo>
                    <a:pt x="879348" y="146738"/>
                  </a:lnTo>
                  <a:lnTo>
                    <a:pt x="837993" y="177117"/>
                  </a:lnTo>
                  <a:lnTo>
                    <a:pt x="811714" y="224756"/>
                  </a:lnTo>
                  <a:lnTo>
                    <a:pt x="803765" y="263947"/>
                  </a:lnTo>
                  <a:lnTo>
                    <a:pt x="802767" y="285495"/>
                  </a:lnTo>
                  <a:lnTo>
                    <a:pt x="804719" y="319141"/>
                  </a:lnTo>
                  <a:lnTo>
                    <a:pt x="820340" y="373381"/>
                  </a:lnTo>
                  <a:lnTo>
                    <a:pt x="851511" y="410029"/>
                  </a:lnTo>
                  <a:lnTo>
                    <a:pt x="897802" y="428369"/>
                  </a:lnTo>
                  <a:lnTo>
                    <a:pt x="926592" y="430656"/>
                  </a:lnTo>
                  <a:lnTo>
                    <a:pt x="937783" y="430272"/>
                  </a:lnTo>
                  <a:lnTo>
                    <a:pt x="977836" y="420834"/>
                  </a:lnTo>
                  <a:lnTo>
                    <a:pt x="1011672" y="400415"/>
                  </a:lnTo>
                  <a:lnTo>
                    <a:pt x="1018347" y="394715"/>
                  </a:lnTo>
                  <a:lnTo>
                    <a:pt x="937514" y="394715"/>
                  </a:lnTo>
                  <a:lnTo>
                    <a:pt x="923798" y="393860"/>
                  </a:lnTo>
                  <a:lnTo>
                    <a:pt x="882285" y="373681"/>
                  </a:lnTo>
                  <a:lnTo>
                    <a:pt x="861315" y="330969"/>
                  </a:lnTo>
                  <a:lnTo>
                    <a:pt x="856895" y="285495"/>
                  </a:lnTo>
                  <a:lnTo>
                    <a:pt x="856869" y="279273"/>
                  </a:lnTo>
                  <a:lnTo>
                    <a:pt x="1044448" y="279273"/>
                  </a:lnTo>
                  <a:lnTo>
                    <a:pt x="1043592" y="259959"/>
                  </a:lnTo>
                  <a:lnTo>
                    <a:pt x="1043089" y="254507"/>
                  </a:lnTo>
                  <a:lnTo>
                    <a:pt x="858393" y="254507"/>
                  </a:lnTo>
                  <a:lnTo>
                    <a:pt x="860962" y="233052"/>
                  </a:lnTo>
                  <a:lnTo>
                    <a:pt x="879983" y="184404"/>
                  </a:lnTo>
                  <a:lnTo>
                    <a:pt x="914380" y="161418"/>
                  </a:lnTo>
                  <a:lnTo>
                    <a:pt x="928878" y="159893"/>
                  </a:lnTo>
                  <a:lnTo>
                    <a:pt x="1005235" y="159893"/>
                  </a:lnTo>
                  <a:lnTo>
                    <a:pt x="1002141" y="157178"/>
                  </a:lnTo>
                  <a:lnTo>
                    <a:pt x="959754" y="138779"/>
                  </a:lnTo>
                  <a:lnTo>
                    <a:pt x="946405" y="136993"/>
                  </a:lnTo>
                  <a:lnTo>
                    <a:pt x="931926" y="136398"/>
                  </a:lnTo>
                  <a:close/>
                </a:path>
                <a:path w="1209040" h="431164">
                  <a:moveTo>
                    <a:pt x="1020318" y="355981"/>
                  </a:moveTo>
                  <a:lnTo>
                    <a:pt x="981456" y="385571"/>
                  </a:lnTo>
                  <a:lnTo>
                    <a:pt x="937514" y="394715"/>
                  </a:lnTo>
                  <a:lnTo>
                    <a:pt x="1018347" y="394715"/>
                  </a:lnTo>
                  <a:lnTo>
                    <a:pt x="1020206" y="393128"/>
                  </a:lnTo>
                  <a:lnTo>
                    <a:pt x="1029146" y="384794"/>
                  </a:lnTo>
                  <a:lnTo>
                    <a:pt x="1038479" y="375412"/>
                  </a:lnTo>
                  <a:lnTo>
                    <a:pt x="1020318" y="355981"/>
                  </a:lnTo>
                  <a:close/>
                </a:path>
                <a:path w="1209040" h="431164">
                  <a:moveTo>
                    <a:pt x="1005235" y="159893"/>
                  </a:moveTo>
                  <a:lnTo>
                    <a:pt x="928878" y="159893"/>
                  </a:lnTo>
                  <a:lnTo>
                    <a:pt x="938569" y="160561"/>
                  </a:lnTo>
                  <a:lnTo>
                    <a:pt x="947261" y="162575"/>
                  </a:lnTo>
                  <a:lnTo>
                    <a:pt x="976913" y="192333"/>
                  </a:lnTo>
                  <a:lnTo>
                    <a:pt x="987298" y="239148"/>
                  </a:lnTo>
                  <a:lnTo>
                    <a:pt x="988441" y="254507"/>
                  </a:lnTo>
                  <a:lnTo>
                    <a:pt x="1043089" y="254507"/>
                  </a:lnTo>
                  <a:lnTo>
                    <a:pt x="1036574" y="213613"/>
                  </a:lnTo>
                  <a:lnTo>
                    <a:pt x="1016889" y="171957"/>
                  </a:lnTo>
                  <a:lnTo>
                    <a:pt x="1010056" y="164121"/>
                  </a:lnTo>
                  <a:lnTo>
                    <a:pt x="1005235" y="159893"/>
                  </a:lnTo>
                  <a:close/>
                </a:path>
                <a:path w="1209040" h="431164">
                  <a:moveTo>
                    <a:pt x="1175385" y="0"/>
                  </a:moveTo>
                  <a:lnTo>
                    <a:pt x="1157478" y="0"/>
                  </a:lnTo>
                  <a:lnTo>
                    <a:pt x="1085850" y="3048"/>
                  </a:lnTo>
                  <a:lnTo>
                    <a:pt x="1085850" y="18414"/>
                  </a:lnTo>
                  <a:lnTo>
                    <a:pt x="1095883" y="20193"/>
                  </a:lnTo>
                  <a:lnTo>
                    <a:pt x="1102868" y="22098"/>
                  </a:lnTo>
                  <a:lnTo>
                    <a:pt x="1106805" y="23875"/>
                  </a:lnTo>
                  <a:lnTo>
                    <a:pt x="1110615" y="25654"/>
                  </a:lnTo>
                  <a:lnTo>
                    <a:pt x="1113790" y="27939"/>
                  </a:lnTo>
                  <a:lnTo>
                    <a:pt x="1116076" y="30987"/>
                  </a:lnTo>
                  <a:lnTo>
                    <a:pt x="1118362" y="33908"/>
                  </a:lnTo>
                  <a:lnTo>
                    <a:pt x="1124092" y="78136"/>
                  </a:lnTo>
                  <a:lnTo>
                    <a:pt x="1124134" y="359175"/>
                  </a:lnTo>
                  <a:lnTo>
                    <a:pt x="1123934" y="366077"/>
                  </a:lnTo>
                  <a:lnTo>
                    <a:pt x="1111250" y="403351"/>
                  </a:lnTo>
                  <a:lnTo>
                    <a:pt x="1107440" y="406145"/>
                  </a:lnTo>
                  <a:lnTo>
                    <a:pt x="1100455" y="408813"/>
                  </a:lnTo>
                  <a:lnTo>
                    <a:pt x="1090549" y="411352"/>
                  </a:lnTo>
                  <a:lnTo>
                    <a:pt x="1090549" y="425957"/>
                  </a:lnTo>
                  <a:lnTo>
                    <a:pt x="1208786" y="425957"/>
                  </a:lnTo>
                  <a:lnTo>
                    <a:pt x="1208786" y="411352"/>
                  </a:lnTo>
                  <a:lnTo>
                    <a:pt x="1198626" y="408813"/>
                  </a:lnTo>
                  <a:lnTo>
                    <a:pt x="1191387" y="405764"/>
                  </a:lnTo>
                  <a:lnTo>
                    <a:pt x="1175529" y="363343"/>
                  </a:lnTo>
                  <a:lnTo>
                    <a:pt x="1175478" y="359175"/>
                  </a:lnTo>
                  <a:lnTo>
                    <a:pt x="1175385" y="0"/>
                  </a:lnTo>
                  <a:close/>
                </a:path>
                <a:path w="1209040" h="431164">
                  <a:moveTo>
                    <a:pt x="89535" y="0"/>
                  </a:moveTo>
                  <a:lnTo>
                    <a:pt x="71628" y="0"/>
                  </a:lnTo>
                  <a:lnTo>
                    <a:pt x="0" y="3048"/>
                  </a:lnTo>
                  <a:lnTo>
                    <a:pt x="0" y="18414"/>
                  </a:lnTo>
                  <a:lnTo>
                    <a:pt x="10033" y="20193"/>
                  </a:lnTo>
                  <a:lnTo>
                    <a:pt x="17018" y="22098"/>
                  </a:lnTo>
                  <a:lnTo>
                    <a:pt x="20955" y="23875"/>
                  </a:lnTo>
                  <a:lnTo>
                    <a:pt x="24765" y="25654"/>
                  </a:lnTo>
                  <a:lnTo>
                    <a:pt x="27940" y="27939"/>
                  </a:lnTo>
                  <a:lnTo>
                    <a:pt x="30225" y="30987"/>
                  </a:lnTo>
                  <a:lnTo>
                    <a:pt x="32512" y="33908"/>
                  </a:lnTo>
                  <a:lnTo>
                    <a:pt x="38242" y="78136"/>
                  </a:lnTo>
                  <a:lnTo>
                    <a:pt x="38284" y="359175"/>
                  </a:lnTo>
                  <a:lnTo>
                    <a:pt x="38084" y="366077"/>
                  </a:lnTo>
                  <a:lnTo>
                    <a:pt x="25400" y="403351"/>
                  </a:lnTo>
                  <a:lnTo>
                    <a:pt x="21590" y="406145"/>
                  </a:lnTo>
                  <a:lnTo>
                    <a:pt x="14605" y="408813"/>
                  </a:lnTo>
                  <a:lnTo>
                    <a:pt x="4699" y="411352"/>
                  </a:lnTo>
                  <a:lnTo>
                    <a:pt x="4699" y="425957"/>
                  </a:lnTo>
                  <a:lnTo>
                    <a:pt x="122936" y="425957"/>
                  </a:lnTo>
                  <a:lnTo>
                    <a:pt x="122936" y="411352"/>
                  </a:lnTo>
                  <a:lnTo>
                    <a:pt x="112775" y="408813"/>
                  </a:lnTo>
                  <a:lnTo>
                    <a:pt x="105537" y="405764"/>
                  </a:lnTo>
                  <a:lnTo>
                    <a:pt x="89679" y="363343"/>
                  </a:lnTo>
                  <a:lnTo>
                    <a:pt x="89628" y="359175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332342" y="4378071"/>
              <a:ext cx="188595" cy="565150"/>
            </a:xfrm>
            <a:custGeom>
              <a:avLst/>
              <a:gdLst/>
              <a:ahLst/>
              <a:cxnLst/>
              <a:rect l="l" t="t" r="r" b="b"/>
              <a:pathLst>
                <a:path w="188595" h="565150">
                  <a:moveTo>
                    <a:pt x="8000" y="0"/>
                  </a:moveTo>
                  <a:lnTo>
                    <a:pt x="0" y="22986"/>
                  </a:lnTo>
                  <a:lnTo>
                    <a:pt x="32670" y="37153"/>
                  </a:lnTo>
                  <a:lnTo>
                    <a:pt x="60769" y="56784"/>
                  </a:lnTo>
                  <a:lnTo>
                    <a:pt x="103250" y="112394"/>
                  </a:lnTo>
                  <a:lnTo>
                    <a:pt x="117846" y="147778"/>
                  </a:lnTo>
                  <a:lnTo>
                    <a:pt x="128285" y="187436"/>
                  </a:lnTo>
                  <a:lnTo>
                    <a:pt x="134558" y="231356"/>
                  </a:lnTo>
                  <a:lnTo>
                    <a:pt x="136651" y="279526"/>
                  </a:lnTo>
                  <a:lnTo>
                    <a:pt x="134556" y="329340"/>
                  </a:lnTo>
                  <a:lnTo>
                    <a:pt x="128270" y="374570"/>
                  </a:lnTo>
                  <a:lnTo>
                    <a:pt x="117792" y="415204"/>
                  </a:lnTo>
                  <a:lnTo>
                    <a:pt x="103124" y="451230"/>
                  </a:lnTo>
                  <a:lnTo>
                    <a:pt x="60817" y="507698"/>
                  </a:lnTo>
                  <a:lnTo>
                    <a:pt x="888" y="541781"/>
                  </a:lnTo>
                  <a:lnTo>
                    <a:pt x="8000" y="564641"/>
                  </a:lnTo>
                  <a:lnTo>
                    <a:pt x="49077" y="549902"/>
                  </a:lnTo>
                  <a:lnTo>
                    <a:pt x="85058" y="528542"/>
                  </a:lnTo>
                  <a:lnTo>
                    <a:pt x="115943" y="500562"/>
                  </a:lnTo>
                  <a:lnTo>
                    <a:pt x="141731" y="465962"/>
                  </a:lnTo>
                  <a:lnTo>
                    <a:pt x="161994" y="426126"/>
                  </a:lnTo>
                  <a:lnTo>
                    <a:pt x="176482" y="382254"/>
                  </a:lnTo>
                  <a:lnTo>
                    <a:pt x="185183" y="334357"/>
                  </a:lnTo>
                  <a:lnTo>
                    <a:pt x="188086" y="282447"/>
                  </a:lnTo>
                  <a:lnTo>
                    <a:pt x="185181" y="230701"/>
                  </a:lnTo>
                  <a:lnTo>
                    <a:pt x="176466" y="182895"/>
                  </a:lnTo>
                  <a:lnTo>
                    <a:pt x="161940" y="139019"/>
                  </a:lnTo>
                  <a:lnTo>
                    <a:pt x="141604" y="99059"/>
                  </a:lnTo>
                  <a:lnTo>
                    <a:pt x="115764" y="64311"/>
                  </a:lnTo>
                  <a:lnTo>
                    <a:pt x="84899" y="36242"/>
                  </a:lnTo>
                  <a:lnTo>
                    <a:pt x="48986" y="14817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58</a:t>
            </a:fld>
            <a:endParaRPr spc="-1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191" y="750820"/>
            <a:ext cx="6952706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373856">
              <a:spcBef>
                <a:spcPts val="71"/>
              </a:spcBef>
            </a:pPr>
            <a:r>
              <a:rPr sz="3000" spc="-139" dirty="0"/>
              <a:t>Classification</a:t>
            </a:r>
            <a:r>
              <a:rPr sz="3000" spc="-131" dirty="0"/>
              <a:t> </a:t>
            </a:r>
            <a:r>
              <a:rPr sz="3000" spc="-195" dirty="0"/>
              <a:t>vs.</a:t>
            </a:r>
            <a:r>
              <a:rPr sz="3000" spc="-127" dirty="0"/>
              <a:t> </a:t>
            </a:r>
            <a:r>
              <a:rPr sz="3000" spc="-105" dirty="0"/>
              <a:t>Structured</a:t>
            </a:r>
            <a:r>
              <a:rPr sz="3000" spc="-127" dirty="0"/>
              <a:t> </a:t>
            </a:r>
            <a:r>
              <a:rPr sz="3000" spc="-71" dirty="0"/>
              <a:t>Prediction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2251690" y="1877289"/>
            <a:ext cx="1599724" cy="670216"/>
          </a:xfrm>
          <a:prstGeom prst="rect">
            <a:avLst/>
          </a:prstGeom>
        </p:spPr>
        <p:txBody>
          <a:bodyPr vert="horz" wrap="square" lIns="0" tIns="64294" rIns="0" bIns="0" rtlCol="0">
            <a:spAutoFit/>
          </a:bodyPr>
          <a:lstStyle/>
          <a:p>
            <a:pPr marL="9525">
              <a:spcBef>
                <a:spcPts val="506"/>
              </a:spcBef>
            </a:pPr>
            <a:r>
              <a:rPr b="1" spc="-120" dirty="0">
                <a:latin typeface="Arial"/>
                <a:cs typeface="Arial"/>
              </a:rPr>
              <a:t>“Flat”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1" dirty="0">
                <a:latin typeface="Arial"/>
                <a:cs typeface="Arial"/>
              </a:rPr>
              <a:t>prediction</a:t>
            </a:r>
            <a:endParaRPr dirty="0">
              <a:latin typeface="Arial"/>
              <a:cs typeface="Arial"/>
            </a:endParaRPr>
          </a:p>
          <a:p>
            <a:pPr marL="27623">
              <a:spcBef>
                <a:spcPts val="431"/>
              </a:spcBef>
            </a:pPr>
            <a:r>
              <a:rPr spc="-90" dirty="0">
                <a:latin typeface="Arial"/>
                <a:cs typeface="Arial"/>
              </a:rPr>
              <a:t>y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is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single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label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4427" y="2729981"/>
            <a:ext cx="2248376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8100">
              <a:spcBef>
                <a:spcPts val="79"/>
              </a:spcBef>
              <a:tabLst>
                <a:tab pos="2092166" algn="l"/>
              </a:tabLst>
            </a:pPr>
            <a:r>
              <a:rPr sz="3300" spc="-165" dirty="0">
                <a:latin typeface="Arial"/>
                <a:cs typeface="Arial"/>
              </a:rPr>
              <a:t>y</a:t>
            </a:r>
            <a:r>
              <a:rPr sz="3300" spc="-172" dirty="0">
                <a:latin typeface="Arial"/>
                <a:cs typeface="Arial"/>
              </a:rPr>
              <a:t> </a:t>
            </a:r>
            <a:r>
              <a:rPr sz="3300" spc="-75" dirty="0">
                <a:latin typeface="Arial"/>
                <a:cs typeface="Arial"/>
              </a:rPr>
              <a:t>=p</a:t>
            </a:r>
            <a:r>
              <a:rPr sz="3263" b="1" spc="-113" baseline="-21072" dirty="0">
                <a:latin typeface="Arial"/>
                <a:cs typeface="Arial"/>
              </a:rPr>
              <a:t>α</a:t>
            </a:r>
            <a:r>
              <a:rPr sz="3263" b="1" spc="-118" baseline="-21072" dirty="0">
                <a:latin typeface="Arial"/>
                <a:cs typeface="Arial"/>
              </a:rPr>
              <a:t> </a:t>
            </a:r>
            <a:r>
              <a:rPr sz="3300" spc="-45" dirty="0">
                <a:latin typeface="Arial"/>
                <a:cs typeface="Arial"/>
              </a:rPr>
              <a:t>(</a:t>
            </a:r>
            <a:r>
              <a:rPr sz="3300" dirty="0">
                <a:latin typeface="Arial"/>
                <a:cs typeface="Arial"/>
              </a:rPr>
              <a:t>	</a:t>
            </a:r>
            <a:r>
              <a:rPr sz="3300" spc="-45" dirty="0">
                <a:latin typeface="Arial"/>
                <a:cs typeface="Arial"/>
              </a:rPr>
              <a:t>)</a:t>
            </a:r>
            <a:endParaRPr sz="33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72206" y="2665916"/>
            <a:ext cx="915829" cy="766286"/>
            <a:chOff x="2624327" y="2561706"/>
            <a:chExt cx="1221105" cy="10217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8187" y="2561706"/>
              <a:ext cx="656860" cy="7134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31641" y="2582418"/>
              <a:ext cx="574675" cy="631190"/>
            </a:xfrm>
            <a:custGeom>
              <a:avLst/>
              <a:gdLst/>
              <a:ahLst/>
              <a:cxnLst/>
              <a:rect l="l" t="t" r="r" b="b"/>
              <a:pathLst>
                <a:path w="574675" h="631189">
                  <a:moveTo>
                    <a:pt x="478790" y="630936"/>
                  </a:moveTo>
                  <a:lnTo>
                    <a:pt x="497967" y="554355"/>
                  </a:lnTo>
                  <a:lnTo>
                    <a:pt x="574547" y="535178"/>
                  </a:lnTo>
                  <a:lnTo>
                    <a:pt x="478790" y="630936"/>
                  </a:lnTo>
                  <a:lnTo>
                    <a:pt x="0" y="630936"/>
                  </a:lnTo>
                  <a:lnTo>
                    <a:pt x="0" y="0"/>
                  </a:lnTo>
                  <a:lnTo>
                    <a:pt x="574547" y="0"/>
                  </a:lnTo>
                  <a:lnTo>
                    <a:pt x="574547" y="53517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2131" y="2825496"/>
              <a:ext cx="309371" cy="3368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4219" y="2668524"/>
              <a:ext cx="76200" cy="838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61181" y="2710434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0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9124" y="2668524"/>
              <a:ext cx="76200" cy="838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5015" y="2735567"/>
              <a:ext cx="675106" cy="7330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47593" y="2765298"/>
              <a:ext cx="574675" cy="632460"/>
            </a:xfrm>
            <a:custGeom>
              <a:avLst/>
              <a:gdLst/>
              <a:ahLst/>
              <a:cxnLst/>
              <a:rect l="l" t="t" r="r" b="b"/>
              <a:pathLst>
                <a:path w="574675" h="632460">
                  <a:moveTo>
                    <a:pt x="478790" y="632460"/>
                  </a:moveTo>
                  <a:lnTo>
                    <a:pt x="497967" y="555878"/>
                  </a:lnTo>
                  <a:lnTo>
                    <a:pt x="574547" y="536701"/>
                  </a:lnTo>
                  <a:lnTo>
                    <a:pt x="478790" y="632460"/>
                  </a:lnTo>
                  <a:lnTo>
                    <a:pt x="0" y="632460"/>
                  </a:lnTo>
                  <a:lnTo>
                    <a:pt x="0" y="0"/>
                  </a:lnTo>
                  <a:lnTo>
                    <a:pt x="574547" y="0"/>
                  </a:lnTo>
                  <a:lnTo>
                    <a:pt x="574547" y="53670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8084" y="3008376"/>
              <a:ext cx="309371" cy="3383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0171" y="2851404"/>
              <a:ext cx="76200" cy="853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77134" y="2894838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1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5076" y="2851404"/>
              <a:ext cx="76200" cy="853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3803" y="2638031"/>
              <a:ext cx="673595" cy="7330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56381" y="2667762"/>
              <a:ext cx="573405" cy="632460"/>
            </a:xfrm>
            <a:custGeom>
              <a:avLst/>
              <a:gdLst/>
              <a:ahLst/>
              <a:cxnLst/>
              <a:rect l="l" t="t" r="r" b="b"/>
              <a:pathLst>
                <a:path w="573404" h="632460">
                  <a:moveTo>
                    <a:pt x="477519" y="632460"/>
                  </a:moveTo>
                  <a:lnTo>
                    <a:pt x="496569" y="556005"/>
                  </a:lnTo>
                  <a:lnTo>
                    <a:pt x="573023" y="536955"/>
                  </a:lnTo>
                  <a:lnTo>
                    <a:pt x="477519" y="632460"/>
                  </a:lnTo>
                  <a:lnTo>
                    <a:pt x="0" y="632460"/>
                  </a:lnTo>
                  <a:lnTo>
                    <a:pt x="0" y="0"/>
                  </a:lnTo>
                  <a:lnTo>
                    <a:pt x="573023" y="0"/>
                  </a:lnTo>
                  <a:lnTo>
                    <a:pt x="573023" y="53695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5347" y="2910840"/>
              <a:ext cx="309372" cy="338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7436" y="2753868"/>
              <a:ext cx="77724" cy="853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85922" y="2797302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1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2339" y="2753868"/>
              <a:ext cx="77724" cy="853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4327" y="2849867"/>
              <a:ext cx="675106" cy="7330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676905" y="2879598"/>
              <a:ext cx="574675" cy="632460"/>
            </a:xfrm>
            <a:custGeom>
              <a:avLst/>
              <a:gdLst/>
              <a:ahLst/>
              <a:cxnLst/>
              <a:rect l="l" t="t" r="r" b="b"/>
              <a:pathLst>
                <a:path w="574675" h="632460">
                  <a:moveTo>
                    <a:pt x="478789" y="632460"/>
                  </a:moveTo>
                  <a:lnTo>
                    <a:pt x="497967" y="555878"/>
                  </a:lnTo>
                  <a:lnTo>
                    <a:pt x="574547" y="536701"/>
                  </a:lnTo>
                  <a:lnTo>
                    <a:pt x="478789" y="632460"/>
                  </a:lnTo>
                  <a:lnTo>
                    <a:pt x="0" y="632460"/>
                  </a:lnTo>
                  <a:lnTo>
                    <a:pt x="0" y="0"/>
                  </a:lnTo>
                  <a:lnTo>
                    <a:pt x="574547" y="0"/>
                  </a:lnTo>
                  <a:lnTo>
                    <a:pt x="574547" y="53670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87395" y="3122676"/>
              <a:ext cx="309372" cy="33832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9483" y="2965704"/>
              <a:ext cx="77724" cy="853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07969" y="3009138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1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04387" y="2965704"/>
              <a:ext cx="77724" cy="8534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292588" y="1841645"/>
            <a:ext cx="72104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6" dirty="0">
                <a:latin typeface="Arial"/>
                <a:cs typeface="Arial"/>
              </a:rPr>
              <a:t>Examples: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678">
              <a:lnSpc>
                <a:spcPts val="930"/>
              </a:lnSpc>
            </a:pPr>
            <a:fld id="{81D60167-4931-47E6-BA6A-407CBD079E47}" type="slidenum">
              <a:rPr spc="-45" dirty="0"/>
              <a:pPr marL="86678">
                <a:lnSpc>
                  <a:spcPts val="930"/>
                </a:lnSpc>
              </a:pPr>
              <a:t>6</a:t>
            </a:fld>
            <a:endParaRPr spc="-45" dirty="0"/>
          </a:p>
        </p:txBody>
      </p:sp>
      <p:sp>
        <p:nvSpPr>
          <p:cNvPr id="31" name="object 31"/>
          <p:cNvSpPr txBox="1"/>
          <p:nvPr/>
        </p:nvSpPr>
        <p:spPr>
          <a:xfrm>
            <a:off x="4680013" y="2068529"/>
            <a:ext cx="2732246" cy="167161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4314" indent="-215265">
              <a:spcBef>
                <a:spcPts val="75"/>
              </a:spcBef>
              <a:buChar char="•"/>
              <a:tabLst>
                <a:tab pos="224314" algn="l"/>
                <a:tab pos="224790" algn="l"/>
              </a:tabLst>
            </a:pPr>
            <a:r>
              <a:rPr sz="1350" spc="-60" dirty="0">
                <a:latin typeface="Arial"/>
                <a:cs typeface="Arial"/>
              </a:rPr>
              <a:t>Document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classification</a:t>
            </a:r>
            <a:endParaRPr sz="1350" dirty="0">
              <a:latin typeface="Arial"/>
              <a:cs typeface="Arial"/>
            </a:endParaRPr>
          </a:p>
          <a:p>
            <a:pPr marL="567214" lvl="1" indent="-215265">
              <a:buChar char="•"/>
              <a:tabLst>
                <a:tab pos="567214" algn="l"/>
                <a:tab pos="567690" algn="l"/>
              </a:tabLst>
            </a:pPr>
            <a:r>
              <a:rPr sz="1350" spc="-83" dirty="0">
                <a:latin typeface="Arial"/>
                <a:cs typeface="Arial"/>
              </a:rPr>
              <a:t>Label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doc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with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its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“topic”</a:t>
            </a:r>
            <a:endParaRPr sz="1350" dirty="0">
              <a:latin typeface="Arial"/>
              <a:cs typeface="Arial"/>
            </a:endParaRPr>
          </a:p>
          <a:p>
            <a:pPr marL="224314" indent="-215265">
              <a:buChar char="•"/>
              <a:tabLst>
                <a:tab pos="224314" algn="l"/>
                <a:tab pos="224790" algn="l"/>
              </a:tabLst>
            </a:pPr>
            <a:r>
              <a:rPr sz="1350" spc="-86" dirty="0">
                <a:latin typeface="Arial"/>
                <a:cs typeface="Arial"/>
              </a:rPr>
              <a:t>Image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classification</a:t>
            </a:r>
            <a:endParaRPr sz="1350" dirty="0">
              <a:latin typeface="Arial"/>
              <a:cs typeface="Arial"/>
            </a:endParaRPr>
          </a:p>
          <a:p>
            <a:pPr marL="567214" marR="3810" lvl="1" indent="-215265">
              <a:buChar char="•"/>
              <a:tabLst>
                <a:tab pos="567214" algn="l"/>
                <a:tab pos="567690" algn="l"/>
              </a:tabLst>
            </a:pPr>
            <a:r>
              <a:rPr sz="1350" spc="-98" dirty="0">
                <a:latin typeface="Arial"/>
                <a:cs typeface="Arial"/>
              </a:rPr>
              <a:t>E.g.,</a:t>
            </a:r>
            <a:r>
              <a:rPr sz="1350" spc="-79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identify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the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(main)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item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in </a:t>
            </a:r>
            <a:r>
              <a:rPr sz="1350" spc="-83" dirty="0">
                <a:latin typeface="Arial"/>
                <a:cs typeface="Arial"/>
              </a:rPr>
              <a:t>an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image</a:t>
            </a:r>
            <a:endParaRPr sz="1350" dirty="0">
              <a:latin typeface="Arial"/>
              <a:cs typeface="Arial"/>
            </a:endParaRPr>
          </a:p>
          <a:p>
            <a:pPr marL="224314" indent="-215265">
              <a:buChar char="•"/>
              <a:tabLst>
                <a:tab pos="224314" algn="l"/>
                <a:tab pos="224790" algn="l"/>
              </a:tabLst>
            </a:pPr>
            <a:r>
              <a:rPr sz="1350" spc="-75" dirty="0">
                <a:latin typeface="Arial"/>
                <a:cs typeface="Arial"/>
              </a:rPr>
              <a:t>Robot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action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prediction</a:t>
            </a:r>
            <a:endParaRPr sz="1350" dirty="0">
              <a:latin typeface="Arial"/>
              <a:cs typeface="Arial"/>
            </a:endParaRPr>
          </a:p>
          <a:p>
            <a:pPr marL="567214" marR="7620" lvl="1" indent="-215265">
              <a:buChar char="•"/>
              <a:tabLst>
                <a:tab pos="567214" algn="l"/>
                <a:tab pos="567690" algn="l"/>
              </a:tabLst>
            </a:pPr>
            <a:r>
              <a:rPr sz="1350" spc="-49" dirty="0">
                <a:latin typeface="Arial"/>
                <a:cs typeface="Arial"/>
              </a:rPr>
              <a:t>Determine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what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action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robot </a:t>
            </a:r>
            <a:r>
              <a:rPr sz="1350" spc="-64" dirty="0">
                <a:latin typeface="Arial"/>
                <a:cs typeface="Arial"/>
              </a:rPr>
              <a:t>should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take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33106"/>
            <a:ext cx="6172200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373856">
              <a:spcBef>
                <a:spcPts val="71"/>
              </a:spcBef>
            </a:pPr>
            <a:r>
              <a:rPr sz="3000" spc="-139" dirty="0"/>
              <a:t>Classification</a:t>
            </a:r>
            <a:r>
              <a:rPr sz="3000" spc="-131" dirty="0"/>
              <a:t> </a:t>
            </a:r>
            <a:r>
              <a:rPr sz="3000" spc="-195" dirty="0"/>
              <a:t>vs.</a:t>
            </a:r>
            <a:r>
              <a:rPr sz="3000" spc="-127" dirty="0"/>
              <a:t> </a:t>
            </a:r>
            <a:r>
              <a:rPr sz="3000" spc="-105" dirty="0"/>
              <a:t>Structured</a:t>
            </a:r>
            <a:r>
              <a:rPr sz="3000" spc="-127" dirty="0"/>
              <a:t> </a:t>
            </a:r>
            <a:r>
              <a:rPr sz="3000" spc="-71" dirty="0"/>
              <a:t>Prediction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255901" y="1041083"/>
            <a:ext cx="1599724" cy="670216"/>
          </a:xfrm>
          <a:prstGeom prst="rect">
            <a:avLst/>
          </a:prstGeom>
        </p:spPr>
        <p:txBody>
          <a:bodyPr vert="horz" wrap="square" lIns="0" tIns="64294" rIns="0" bIns="0" rtlCol="0">
            <a:spAutoFit/>
          </a:bodyPr>
          <a:lstStyle/>
          <a:p>
            <a:pPr marL="9525">
              <a:spcBef>
                <a:spcPts val="506"/>
              </a:spcBef>
            </a:pPr>
            <a:r>
              <a:rPr b="1" spc="-120" dirty="0">
                <a:latin typeface="Arial"/>
                <a:cs typeface="Arial"/>
              </a:rPr>
              <a:t>“Flat”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1" dirty="0">
                <a:latin typeface="Arial"/>
                <a:cs typeface="Arial"/>
              </a:rPr>
              <a:t>prediction</a:t>
            </a:r>
            <a:endParaRPr dirty="0">
              <a:latin typeface="Arial"/>
              <a:cs typeface="Arial"/>
            </a:endParaRPr>
          </a:p>
          <a:p>
            <a:pPr marL="27623">
              <a:spcBef>
                <a:spcPts val="431"/>
              </a:spcBef>
            </a:pPr>
            <a:r>
              <a:rPr spc="-90" dirty="0">
                <a:latin typeface="Arial"/>
                <a:cs typeface="Arial"/>
              </a:rPr>
              <a:t>y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is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single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label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6817" y="3497199"/>
            <a:ext cx="3671888" cy="670216"/>
          </a:xfrm>
          <a:prstGeom prst="rect">
            <a:avLst/>
          </a:prstGeom>
        </p:spPr>
        <p:txBody>
          <a:bodyPr vert="horz" wrap="square" lIns="0" tIns="64294" rIns="0" bIns="0" rtlCol="0">
            <a:spAutoFit/>
          </a:bodyPr>
          <a:lstStyle/>
          <a:p>
            <a:pPr marL="1429" algn="ctr">
              <a:spcBef>
                <a:spcPts val="506"/>
              </a:spcBef>
            </a:pPr>
            <a:r>
              <a:rPr b="1" spc="-127" dirty="0">
                <a:latin typeface="Arial"/>
                <a:cs typeface="Arial"/>
              </a:rPr>
              <a:t>Structured</a:t>
            </a:r>
            <a:r>
              <a:rPr b="1" spc="-83" dirty="0">
                <a:latin typeface="Arial"/>
                <a:cs typeface="Arial"/>
              </a:rPr>
              <a:t> </a:t>
            </a:r>
            <a:r>
              <a:rPr b="1" spc="-34" dirty="0">
                <a:latin typeface="Arial"/>
                <a:cs typeface="Arial"/>
              </a:rPr>
              <a:t>prediction</a:t>
            </a:r>
            <a:endParaRPr dirty="0">
              <a:latin typeface="Arial"/>
              <a:cs typeface="Arial"/>
            </a:endParaRPr>
          </a:p>
          <a:p>
            <a:pPr algn="ctr">
              <a:spcBef>
                <a:spcPts val="431"/>
              </a:spcBef>
            </a:pPr>
            <a:r>
              <a:rPr spc="-90" dirty="0">
                <a:latin typeface="Arial"/>
                <a:cs typeface="Arial"/>
              </a:rPr>
              <a:t>y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43" dirty="0">
                <a:latin typeface="Arial"/>
                <a:cs typeface="Arial"/>
              </a:rPr>
              <a:t>has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some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internal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structure</a:t>
            </a:r>
            <a:r>
              <a:rPr spc="-8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predict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0034" y="1946814"/>
            <a:ext cx="2248376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8100">
              <a:spcBef>
                <a:spcPts val="79"/>
              </a:spcBef>
              <a:tabLst>
                <a:tab pos="2092166" algn="l"/>
              </a:tabLst>
            </a:pPr>
            <a:r>
              <a:rPr sz="3300" spc="-165" dirty="0">
                <a:latin typeface="Arial"/>
                <a:cs typeface="Arial"/>
              </a:rPr>
              <a:t>y</a:t>
            </a:r>
            <a:r>
              <a:rPr sz="3300" spc="-172" dirty="0">
                <a:latin typeface="Arial"/>
                <a:cs typeface="Arial"/>
              </a:rPr>
              <a:t> </a:t>
            </a:r>
            <a:r>
              <a:rPr sz="3300" spc="-75" dirty="0">
                <a:latin typeface="Arial"/>
                <a:cs typeface="Arial"/>
              </a:rPr>
              <a:t>=p</a:t>
            </a:r>
            <a:r>
              <a:rPr sz="3263" b="1" spc="-113" baseline="-21072" dirty="0">
                <a:latin typeface="Arial"/>
                <a:cs typeface="Arial"/>
              </a:rPr>
              <a:t>α</a:t>
            </a:r>
            <a:r>
              <a:rPr sz="3263" b="1" spc="-118" baseline="-21072" dirty="0">
                <a:latin typeface="Arial"/>
                <a:cs typeface="Arial"/>
              </a:rPr>
              <a:t> </a:t>
            </a:r>
            <a:r>
              <a:rPr sz="3300" spc="-45" dirty="0">
                <a:latin typeface="Arial"/>
                <a:cs typeface="Arial"/>
              </a:rPr>
              <a:t>(</a:t>
            </a:r>
            <a:r>
              <a:rPr sz="3300" dirty="0">
                <a:latin typeface="Arial"/>
                <a:cs typeface="Arial"/>
              </a:rPr>
              <a:t>	</a:t>
            </a:r>
            <a:r>
              <a:rPr sz="3300" spc="-45" dirty="0">
                <a:latin typeface="Arial"/>
                <a:cs typeface="Arial"/>
              </a:rPr>
              <a:t>)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11246" y="1921280"/>
            <a:ext cx="915829" cy="766286"/>
            <a:chOff x="2624327" y="2561706"/>
            <a:chExt cx="1221105" cy="10217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8187" y="2561706"/>
              <a:ext cx="656860" cy="7134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31641" y="2582418"/>
              <a:ext cx="574675" cy="631190"/>
            </a:xfrm>
            <a:custGeom>
              <a:avLst/>
              <a:gdLst/>
              <a:ahLst/>
              <a:cxnLst/>
              <a:rect l="l" t="t" r="r" b="b"/>
              <a:pathLst>
                <a:path w="574675" h="631189">
                  <a:moveTo>
                    <a:pt x="478790" y="630936"/>
                  </a:moveTo>
                  <a:lnTo>
                    <a:pt x="497967" y="554355"/>
                  </a:lnTo>
                  <a:lnTo>
                    <a:pt x="574547" y="535178"/>
                  </a:lnTo>
                  <a:lnTo>
                    <a:pt x="478790" y="630936"/>
                  </a:lnTo>
                  <a:lnTo>
                    <a:pt x="0" y="630936"/>
                  </a:lnTo>
                  <a:lnTo>
                    <a:pt x="0" y="0"/>
                  </a:lnTo>
                  <a:lnTo>
                    <a:pt x="574547" y="0"/>
                  </a:lnTo>
                  <a:lnTo>
                    <a:pt x="574547" y="53517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2131" y="2825496"/>
              <a:ext cx="309371" cy="3368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4219" y="2668524"/>
              <a:ext cx="76200" cy="838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61181" y="2710434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0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9124" y="2668524"/>
              <a:ext cx="76200" cy="838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5015" y="2735567"/>
              <a:ext cx="675106" cy="7330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47593" y="2765298"/>
              <a:ext cx="574675" cy="632460"/>
            </a:xfrm>
            <a:custGeom>
              <a:avLst/>
              <a:gdLst/>
              <a:ahLst/>
              <a:cxnLst/>
              <a:rect l="l" t="t" r="r" b="b"/>
              <a:pathLst>
                <a:path w="574675" h="632460">
                  <a:moveTo>
                    <a:pt x="478790" y="632460"/>
                  </a:moveTo>
                  <a:lnTo>
                    <a:pt x="497967" y="555878"/>
                  </a:lnTo>
                  <a:lnTo>
                    <a:pt x="574547" y="536701"/>
                  </a:lnTo>
                  <a:lnTo>
                    <a:pt x="478790" y="632460"/>
                  </a:lnTo>
                  <a:lnTo>
                    <a:pt x="0" y="632460"/>
                  </a:lnTo>
                  <a:lnTo>
                    <a:pt x="0" y="0"/>
                  </a:lnTo>
                  <a:lnTo>
                    <a:pt x="574547" y="0"/>
                  </a:lnTo>
                  <a:lnTo>
                    <a:pt x="574547" y="53670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8084" y="3008376"/>
              <a:ext cx="309371" cy="3383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0171" y="2851404"/>
              <a:ext cx="76200" cy="853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77134" y="2894838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1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5076" y="2851404"/>
              <a:ext cx="76200" cy="853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3803" y="2638031"/>
              <a:ext cx="673595" cy="7330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56381" y="2667762"/>
              <a:ext cx="573405" cy="632460"/>
            </a:xfrm>
            <a:custGeom>
              <a:avLst/>
              <a:gdLst/>
              <a:ahLst/>
              <a:cxnLst/>
              <a:rect l="l" t="t" r="r" b="b"/>
              <a:pathLst>
                <a:path w="573404" h="632460">
                  <a:moveTo>
                    <a:pt x="477519" y="632460"/>
                  </a:moveTo>
                  <a:lnTo>
                    <a:pt x="496569" y="556005"/>
                  </a:lnTo>
                  <a:lnTo>
                    <a:pt x="573023" y="536955"/>
                  </a:lnTo>
                  <a:lnTo>
                    <a:pt x="477519" y="632460"/>
                  </a:lnTo>
                  <a:lnTo>
                    <a:pt x="0" y="632460"/>
                  </a:lnTo>
                  <a:lnTo>
                    <a:pt x="0" y="0"/>
                  </a:lnTo>
                  <a:lnTo>
                    <a:pt x="573023" y="0"/>
                  </a:lnTo>
                  <a:lnTo>
                    <a:pt x="573023" y="53695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5347" y="2910840"/>
              <a:ext cx="309372" cy="3383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7436" y="2753868"/>
              <a:ext cx="77724" cy="853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85922" y="2797302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1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2339" y="2753868"/>
              <a:ext cx="77724" cy="853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4327" y="2849867"/>
              <a:ext cx="675106" cy="73305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76905" y="2879598"/>
              <a:ext cx="574675" cy="632460"/>
            </a:xfrm>
            <a:custGeom>
              <a:avLst/>
              <a:gdLst/>
              <a:ahLst/>
              <a:cxnLst/>
              <a:rect l="l" t="t" r="r" b="b"/>
              <a:pathLst>
                <a:path w="574675" h="632460">
                  <a:moveTo>
                    <a:pt x="478789" y="632460"/>
                  </a:moveTo>
                  <a:lnTo>
                    <a:pt x="497967" y="555878"/>
                  </a:lnTo>
                  <a:lnTo>
                    <a:pt x="574547" y="536701"/>
                  </a:lnTo>
                  <a:lnTo>
                    <a:pt x="478789" y="632460"/>
                  </a:lnTo>
                  <a:lnTo>
                    <a:pt x="0" y="632460"/>
                  </a:lnTo>
                  <a:lnTo>
                    <a:pt x="0" y="0"/>
                  </a:lnTo>
                  <a:lnTo>
                    <a:pt x="574547" y="0"/>
                  </a:lnTo>
                  <a:lnTo>
                    <a:pt x="574547" y="53670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87395" y="3122676"/>
              <a:ext cx="309372" cy="3383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9483" y="2965704"/>
              <a:ext cx="77724" cy="853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07969" y="3009138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1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04387" y="2965704"/>
              <a:ext cx="77724" cy="8534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44270" y="4279011"/>
            <a:ext cx="3108959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3300" spc="-124" dirty="0">
                <a:latin typeface="Arial"/>
                <a:cs typeface="Arial"/>
              </a:rPr>
              <a:t>(y</a:t>
            </a:r>
            <a:r>
              <a:rPr sz="3263" spc="-185" baseline="-21072" dirty="0">
                <a:latin typeface="Arial"/>
                <a:cs typeface="Arial"/>
              </a:rPr>
              <a:t>1</a:t>
            </a:r>
            <a:r>
              <a:rPr sz="3300" spc="-124" dirty="0">
                <a:latin typeface="Arial"/>
                <a:cs typeface="Arial"/>
              </a:rPr>
              <a:t>,</a:t>
            </a:r>
            <a:r>
              <a:rPr sz="3300" spc="-169" dirty="0">
                <a:latin typeface="Arial"/>
                <a:cs typeface="Arial"/>
              </a:rPr>
              <a:t> </a:t>
            </a:r>
            <a:r>
              <a:rPr sz="3300" spc="-214" dirty="0">
                <a:latin typeface="Arial"/>
                <a:cs typeface="Arial"/>
              </a:rPr>
              <a:t>y</a:t>
            </a:r>
            <a:r>
              <a:rPr sz="3263" spc="-320" baseline="-21072" dirty="0">
                <a:latin typeface="Arial"/>
                <a:cs typeface="Arial"/>
              </a:rPr>
              <a:t>2</a:t>
            </a:r>
            <a:r>
              <a:rPr sz="3300" spc="-214" dirty="0">
                <a:latin typeface="Arial"/>
                <a:cs typeface="Arial"/>
              </a:rPr>
              <a:t>,…,y</a:t>
            </a:r>
            <a:r>
              <a:rPr sz="3263" spc="-320" baseline="-21072" dirty="0">
                <a:latin typeface="Arial"/>
                <a:cs typeface="Arial"/>
              </a:rPr>
              <a:t>M</a:t>
            </a:r>
            <a:r>
              <a:rPr sz="3300" spc="-214" dirty="0">
                <a:latin typeface="Arial"/>
                <a:cs typeface="Arial"/>
              </a:rPr>
              <a:t>)</a:t>
            </a:r>
            <a:r>
              <a:rPr sz="3300" spc="-172" dirty="0">
                <a:latin typeface="Arial"/>
                <a:cs typeface="Arial"/>
              </a:rPr>
              <a:t> </a:t>
            </a:r>
            <a:r>
              <a:rPr sz="3300" spc="-293" dirty="0">
                <a:latin typeface="Arial"/>
                <a:cs typeface="Arial"/>
              </a:rPr>
              <a:t>=</a:t>
            </a:r>
            <a:r>
              <a:rPr sz="3300" spc="-172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p</a:t>
            </a:r>
            <a:r>
              <a:rPr sz="3263" b="1" baseline="-21072" dirty="0">
                <a:latin typeface="Arial"/>
                <a:cs typeface="Arial"/>
              </a:rPr>
              <a:t>α</a:t>
            </a:r>
            <a:r>
              <a:rPr sz="3263" b="1" spc="50" baseline="-21072" dirty="0">
                <a:latin typeface="Arial"/>
                <a:cs typeface="Arial"/>
              </a:rPr>
              <a:t> </a:t>
            </a:r>
            <a:r>
              <a:rPr sz="3300" spc="-38" dirty="0">
                <a:latin typeface="Arial"/>
                <a:cs typeface="Arial"/>
              </a:rPr>
              <a:t>(</a:t>
            </a:r>
            <a:endParaRPr sz="3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67896" y="4279011"/>
            <a:ext cx="146685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300" spc="-98" dirty="0">
                <a:latin typeface="Arial"/>
                <a:cs typeface="Arial"/>
              </a:rPr>
              <a:t>)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358259" y="4248531"/>
            <a:ext cx="921544" cy="772954"/>
            <a:chOff x="4287011" y="5664708"/>
            <a:chExt cx="1228725" cy="1030605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41747" y="5664708"/>
              <a:ext cx="673595" cy="73154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894325" y="5694426"/>
              <a:ext cx="573405" cy="631190"/>
            </a:xfrm>
            <a:custGeom>
              <a:avLst/>
              <a:gdLst/>
              <a:ahLst/>
              <a:cxnLst/>
              <a:rect l="l" t="t" r="r" b="b"/>
              <a:pathLst>
                <a:path w="573404" h="631189">
                  <a:moveTo>
                    <a:pt x="477520" y="630936"/>
                  </a:moveTo>
                  <a:lnTo>
                    <a:pt x="496570" y="554532"/>
                  </a:lnTo>
                  <a:lnTo>
                    <a:pt x="573024" y="535432"/>
                  </a:lnTo>
                  <a:lnTo>
                    <a:pt x="477520" y="630936"/>
                  </a:lnTo>
                  <a:lnTo>
                    <a:pt x="0" y="630936"/>
                  </a:lnTo>
                  <a:lnTo>
                    <a:pt x="0" y="0"/>
                  </a:lnTo>
                  <a:lnTo>
                    <a:pt x="573024" y="0"/>
                  </a:lnTo>
                  <a:lnTo>
                    <a:pt x="573024" y="53543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3291" y="5937504"/>
              <a:ext cx="310896" cy="3368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45379" y="5780532"/>
              <a:ext cx="77724" cy="8382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023865" y="5822442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1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20283" y="5780532"/>
              <a:ext cx="77724" cy="838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7699" y="5847588"/>
              <a:ext cx="673595" cy="73305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510277" y="5877306"/>
              <a:ext cx="573405" cy="632460"/>
            </a:xfrm>
            <a:custGeom>
              <a:avLst/>
              <a:gdLst/>
              <a:ahLst/>
              <a:cxnLst/>
              <a:rect l="l" t="t" r="r" b="b"/>
              <a:pathLst>
                <a:path w="573404" h="632459">
                  <a:moveTo>
                    <a:pt x="477520" y="632460"/>
                  </a:moveTo>
                  <a:lnTo>
                    <a:pt x="496570" y="556056"/>
                  </a:lnTo>
                  <a:lnTo>
                    <a:pt x="573024" y="536956"/>
                  </a:lnTo>
                  <a:lnTo>
                    <a:pt x="477520" y="632460"/>
                  </a:lnTo>
                  <a:lnTo>
                    <a:pt x="0" y="632460"/>
                  </a:lnTo>
                  <a:lnTo>
                    <a:pt x="0" y="0"/>
                  </a:lnTo>
                  <a:lnTo>
                    <a:pt x="573024" y="0"/>
                  </a:lnTo>
                  <a:lnTo>
                    <a:pt x="573024" y="53695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19243" y="6120384"/>
              <a:ext cx="310895" cy="33832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61331" y="5963412"/>
              <a:ext cx="77723" cy="8534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639817" y="6006846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1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36235" y="5963412"/>
              <a:ext cx="77724" cy="853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4963" y="5750052"/>
              <a:ext cx="673595" cy="73305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717541" y="5779770"/>
              <a:ext cx="573405" cy="632460"/>
            </a:xfrm>
            <a:custGeom>
              <a:avLst/>
              <a:gdLst/>
              <a:ahLst/>
              <a:cxnLst/>
              <a:rect l="l" t="t" r="r" b="b"/>
              <a:pathLst>
                <a:path w="573404" h="632460">
                  <a:moveTo>
                    <a:pt x="477520" y="632459"/>
                  </a:moveTo>
                  <a:lnTo>
                    <a:pt x="496570" y="556056"/>
                  </a:lnTo>
                  <a:lnTo>
                    <a:pt x="573024" y="536955"/>
                  </a:lnTo>
                  <a:lnTo>
                    <a:pt x="477520" y="632459"/>
                  </a:lnTo>
                  <a:lnTo>
                    <a:pt x="0" y="632459"/>
                  </a:lnTo>
                  <a:lnTo>
                    <a:pt x="0" y="0"/>
                  </a:lnTo>
                  <a:lnTo>
                    <a:pt x="573024" y="0"/>
                  </a:lnTo>
                  <a:lnTo>
                    <a:pt x="573024" y="53695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26507" y="6022848"/>
              <a:ext cx="310895" cy="33832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68595" y="5865876"/>
              <a:ext cx="77724" cy="8534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847081" y="5909310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0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43500" y="5865876"/>
              <a:ext cx="77724" cy="8534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7011" y="5961888"/>
              <a:ext cx="673595" cy="73305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339589" y="5991606"/>
              <a:ext cx="573405" cy="632460"/>
            </a:xfrm>
            <a:custGeom>
              <a:avLst/>
              <a:gdLst/>
              <a:ahLst/>
              <a:cxnLst/>
              <a:rect l="l" t="t" r="r" b="b"/>
              <a:pathLst>
                <a:path w="573404" h="632459">
                  <a:moveTo>
                    <a:pt x="477520" y="632460"/>
                  </a:moveTo>
                  <a:lnTo>
                    <a:pt x="496570" y="556056"/>
                  </a:lnTo>
                  <a:lnTo>
                    <a:pt x="573024" y="536956"/>
                  </a:lnTo>
                  <a:lnTo>
                    <a:pt x="477520" y="632460"/>
                  </a:lnTo>
                  <a:lnTo>
                    <a:pt x="0" y="632460"/>
                  </a:lnTo>
                  <a:lnTo>
                    <a:pt x="0" y="0"/>
                  </a:lnTo>
                  <a:lnTo>
                    <a:pt x="573024" y="0"/>
                  </a:lnTo>
                  <a:lnTo>
                    <a:pt x="573024" y="53695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48555" y="6234684"/>
              <a:ext cx="310896" cy="33832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90643" y="6077712"/>
              <a:ext cx="77723" cy="8534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469129" y="6121146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561" y="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65547" y="6077712"/>
              <a:ext cx="77724" cy="8534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4680013" y="1099376"/>
            <a:ext cx="72104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6" dirty="0">
                <a:latin typeface="Arial"/>
                <a:cs typeface="Arial"/>
              </a:rPr>
              <a:t>Examples:</a:t>
            </a:r>
            <a:endParaRPr sz="135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7</a:t>
            </a:fld>
            <a:endParaRPr spc="-45" dirty="0"/>
          </a:p>
        </p:txBody>
      </p:sp>
      <p:sp>
        <p:nvSpPr>
          <p:cNvPr id="59" name="object 59"/>
          <p:cNvSpPr txBox="1"/>
          <p:nvPr/>
        </p:nvSpPr>
        <p:spPr>
          <a:xfrm>
            <a:off x="4680013" y="1305115"/>
            <a:ext cx="188833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4314" indent="-215265">
              <a:spcBef>
                <a:spcPts val="75"/>
              </a:spcBef>
              <a:buChar char="•"/>
              <a:tabLst>
                <a:tab pos="224314" algn="l"/>
                <a:tab pos="224790" algn="l"/>
              </a:tabLst>
            </a:pPr>
            <a:r>
              <a:rPr sz="1350" spc="-60" dirty="0">
                <a:latin typeface="Arial"/>
                <a:cs typeface="Arial"/>
              </a:rPr>
              <a:t>Document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classification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22913" y="1510627"/>
            <a:ext cx="210026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4314" indent="-215265">
              <a:spcBef>
                <a:spcPts val="75"/>
              </a:spcBef>
              <a:buChar char="•"/>
              <a:tabLst>
                <a:tab pos="224314" algn="l"/>
                <a:tab pos="224790" algn="l"/>
              </a:tabLst>
            </a:pPr>
            <a:r>
              <a:rPr sz="1350" spc="-83" dirty="0">
                <a:latin typeface="Arial"/>
                <a:cs typeface="Arial"/>
              </a:rPr>
              <a:t>Label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doc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with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its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“topic”</a:t>
            </a:r>
            <a:endParaRPr sz="13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680013" y="1716882"/>
            <a:ext cx="158686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4314" indent="-215265">
              <a:spcBef>
                <a:spcPts val="75"/>
              </a:spcBef>
              <a:buChar char="•"/>
              <a:tabLst>
                <a:tab pos="224314" algn="l"/>
                <a:tab pos="224790" algn="l"/>
              </a:tabLst>
            </a:pPr>
            <a:r>
              <a:rPr sz="1350" spc="-86" dirty="0">
                <a:latin typeface="Arial"/>
                <a:cs typeface="Arial"/>
              </a:rPr>
              <a:t>Image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classification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80013" y="1922621"/>
            <a:ext cx="2732246" cy="10483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67214" marR="3810" indent="-215265">
              <a:spcBef>
                <a:spcPts val="75"/>
              </a:spcBef>
              <a:buChar char="•"/>
              <a:tabLst>
                <a:tab pos="567214" algn="l"/>
                <a:tab pos="567690" algn="l"/>
              </a:tabLst>
            </a:pPr>
            <a:r>
              <a:rPr sz="1350" spc="-98" dirty="0">
                <a:latin typeface="Arial"/>
                <a:cs typeface="Arial"/>
              </a:rPr>
              <a:t>E.g.,</a:t>
            </a:r>
            <a:r>
              <a:rPr sz="1350" spc="-79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identify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the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(main)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item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in </a:t>
            </a:r>
            <a:r>
              <a:rPr sz="1350" spc="-83" dirty="0">
                <a:latin typeface="Arial"/>
                <a:cs typeface="Arial"/>
              </a:rPr>
              <a:t>an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image</a:t>
            </a:r>
            <a:endParaRPr sz="1350">
              <a:latin typeface="Arial"/>
              <a:cs typeface="Arial"/>
            </a:endParaRPr>
          </a:p>
          <a:p>
            <a:pPr marL="224314" indent="-215265">
              <a:buChar char="•"/>
              <a:tabLst>
                <a:tab pos="224314" algn="l"/>
                <a:tab pos="224790" algn="l"/>
              </a:tabLst>
            </a:pPr>
            <a:r>
              <a:rPr sz="1350" spc="-75" dirty="0">
                <a:latin typeface="Arial"/>
                <a:cs typeface="Arial"/>
              </a:rPr>
              <a:t>Robot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action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prediction</a:t>
            </a:r>
            <a:endParaRPr sz="1350">
              <a:latin typeface="Arial"/>
              <a:cs typeface="Arial"/>
            </a:endParaRPr>
          </a:p>
          <a:p>
            <a:pPr marL="567214" marR="7620" lvl="1" indent="-215265">
              <a:buChar char="•"/>
              <a:tabLst>
                <a:tab pos="567214" algn="l"/>
                <a:tab pos="567690" algn="l"/>
              </a:tabLst>
            </a:pPr>
            <a:r>
              <a:rPr sz="1350" spc="-49" dirty="0">
                <a:latin typeface="Arial"/>
                <a:cs typeface="Arial"/>
              </a:rPr>
              <a:t>Determine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what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action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robot </a:t>
            </a:r>
            <a:r>
              <a:rPr sz="1350" spc="-64" dirty="0">
                <a:latin typeface="Arial"/>
                <a:cs typeface="Arial"/>
              </a:rPr>
              <a:t>should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take</a:t>
            </a:r>
            <a:endParaRPr sz="1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17571" y="3426333"/>
            <a:ext cx="72104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6" dirty="0">
                <a:latin typeface="Arial"/>
                <a:cs typeface="Arial"/>
              </a:rPr>
              <a:t>Examples:</a:t>
            </a:r>
            <a:endParaRPr sz="13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17571" y="3632073"/>
            <a:ext cx="1880235" cy="12561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4314" indent="-215265">
              <a:spcBef>
                <a:spcPts val="75"/>
              </a:spcBef>
              <a:buChar char="•"/>
              <a:tabLst>
                <a:tab pos="224314" algn="l"/>
                <a:tab pos="224790" algn="l"/>
              </a:tabLst>
            </a:pPr>
            <a:r>
              <a:rPr sz="1350" spc="-71" dirty="0">
                <a:latin typeface="Arial"/>
                <a:cs typeface="Arial"/>
              </a:rPr>
              <a:t>Part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90" dirty="0">
                <a:latin typeface="Arial"/>
                <a:cs typeface="Arial"/>
              </a:rPr>
              <a:t>speech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tagging</a:t>
            </a:r>
            <a:endParaRPr sz="1350">
              <a:latin typeface="Arial"/>
              <a:cs typeface="Arial"/>
            </a:endParaRPr>
          </a:p>
          <a:p>
            <a:pPr marL="567214" marR="3810" lvl="1" indent="-215265">
              <a:buChar char="•"/>
              <a:tabLst>
                <a:tab pos="567214" algn="l"/>
                <a:tab pos="567690" algn="l"/>
              </a:tabLst>
            </a:pPr>
            <a:r>
              <a:rPr sz="1350" spc="-26" dirty="0">
                <a:latin typeface="Arial"/>
                <a:cs typeface="Arial"/>
              </a:rPr>
              <a:t>Identify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94" dirty="0">
                <a:latin typeface="Arial"/>
                <a:cs typeface="Arial"/>
              </a:rPr>
              <a:t>each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word </a:t>
            </a:r>
            <a:r>
              <a:rPr sz="1350" spc="-8" dirty="0">
                <a:latin typeface="Arial"/>
                <a:cs typeface="Arial"/>
              </a:rPr>
              <a:t>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sentence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35" dirty="0">
                <a:latin typeface="Arial"/>
                <a:cs typeface="Arial"/>
              </a:rPr>
              <a:t>as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a </a:t>
            </a:r>
            <a:r>
              <a:rPr sz="1350" spc="-53" dirty="0">
                <a:latin typeface="Arial"/>
                <a:cs typeface="Arial"/>
              </a:rPr>
              <a:t>noun,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verb,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etc.</a:t>
            </a:r>
            <a:endParaRPr sz="1350">
              <a:latin typeface="Arial"/>
              <a:cs typeface="Arial"/>
            </a:endParaRPr>
          </a:p>
          <a:p>
            <a:pPr marL="224314" marR="71438" indent="-215265">
              <a:buChar char="•"/>
              <a:tabLst>
                <a:tab pos="224314" algn="l"/>
                <a:tab pos="224790" algn="l"/>
              </a:tabLst>
            </a:pPr>
            <a:r>
              <a:rPr sz="1350" spc="-49" dirty="0">
                <a:latin typeface="Arial"/>
                <a:cs typeface="Arial"/>
              </a:rPr>
              <a:t>Action</a:t>
            </a:r>
            <a:r>
              <a:rPr sz="1350" spc="-19" dirty="0">
                <a:latin typeface="Arial"/>
                <a:cs typeface="Arial"/>
              </a:rPr>
              <a:t> </a:t>
            </a:r>
            <a:r>
              <a:rPr sz="1350" spc="-26" dirty="0">
                <a:latin typeface="Arial"/>
                <a:cs typeface="Arial"/>
              </a:rPr>
              <a:t>identification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in </a:t>
            </a:r>
            <a:r>
              <a:rPr sz="1350" spc="-8" dirty="0">
                <a:latin typeface="Arial"/>
                <a:cs typeface="Arial"/>
              </a:rPr>
              <a:t>video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046" y="779221"/>
            <a:ext cx="6172200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188" dirty="0"/>
              <a:t>Example:</a:t>
            </a:r>
            <a:r>
              <a:rPr sz="3000" spc="-139" dirty="0"/>
              <a:t> </a:t>
            </a:r>
            <a:r>
              <a:rPr sz="3000" spc="-131" dirty="0"/>
              <a:t>Part-</a:t>
            </a:r>
            <a:r>
              <a:rPr sz="3000" spc="-41" dirty="0"/>
              <a:t>of-</a:t>
            </a:r>
            <a:r>
              <a:rPr sz="3000" spc="-244" dirty="0"/>
              <a:t>Speech</a:t>
            </a:r>
            <a:r>
              <a:rPr sz="3000" spc="-150" dirty="0"/>
              <a:t> </a:t>
            </a:r>
            <a:r>
              <a:rPr sz="3000" spc="-217" dirty="0"/>
              <a:t>Sequence</a:t>
            </a:r>
            <a:r>
              <a:rPr sz="3000" spc="-139" dirty="0"/>
              <a:t> </a:t>
            </a:r>
            <a:r>
              <a:rPr sz="3000" spc="-255" dirty="0"/>
              <a:t>Tagging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1391107" y="3024663"/>
            <a:ext cx="6363653" cy="47080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90" dirty="0">
                <a:latin typeface="Arial"/>
                <a:cs typeface="Arial"/>
              </a:rPr>
              <a:t>p(British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101" dirty="0">
                <a:latin typeface="Arial"/>
                <a:cs typeface="Arial"/>
              </a:rPr>
              <a:t>Left</a:t>
            </a:r>
            <a:r>
              <a:rPr sz="3000" spc="-116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Waffles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109" dirty="0">
                <a:latin typeface="Arial"/>
                <a:cs typeface="Arial"/>
              </a:rPr>
              <a:t>on</a:t>
            </a:r>
            <a:r>
              <a:rPr sz="3000" spc="-113" dirty="0">
                <a:latin typeface="Arial"/>
                <a:cs typeface="Arial"/>
              </a:rPr>
              <a:t> </a:t>
            </a:r>
            <a:r>
              <a:rPr sz="3000" spc="-172" dirty="0">
                <a:latin typeface="Arial"/>
                <a:cs typeface="Arial"/>
              </a:rPr>
              <a:t>Falkland</a:t>
            </a:r>
            <a:r>
              <a:rPr sz="3000" spc="-116" dirty="0">
                <a:latin typeface="Arial"/>
                <a:cs typeface="Arial"/>
              </a:rPr>
              <a:t> </a:t>
            </a:r>
            <a:r>
              <a:rPr sz="3000" spc="-127" dirty="0">
                <a:latin typeface="Arial"/>
                <a:cs typeface="Arial"/>
              </a:rPr>
              <a:t>Islands)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1434" y="1841468"/>
            <a:ext cx="728663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56" dirty="0">
                <a:solidFill>
                  <a:srgbClr val="7E7E7E"/>
                </a:solidFill>
                <a:latin typeface="Arial"/>
                <a:cs typeface="Arial"/>
              </a:rPr>
              <a:t>Adjective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355" y="1841468"/>
            <a:ext cx="437198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71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9345" y="1841468"/>
            <a:ext cx="373856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90" dirty="0">
                <a:solidFill>
                  <a:srgbClr val="7E7E7E"/>
                </a:solidFill>
                <a:latin typeface="Arial"/>
                <a:cs typeface="Arial"/>
              </a:rPr>
              <a:t>Verb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0587" y="1841468"/>
            <a:ext cx="37195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94" dirty="0">
                <a:solidFill>
                  <a:srgbClr val="7E7E7E"/>
                </a:solidFill>
                <a:latin typeface="Arial"/>
                <a:cs typeface="Arial"/>
              </a:rPr>
              <a:t>Prep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2031" y="1841468"/>
            <a:ext cx="437198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71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9521" y="1841468"/>
            <a:ext cx="437198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71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383" y="1841468"/>
            <a:ext cx="230029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19" dirty="0">
                <a:solidFill>
                  <a:srgbClr val="7E7E7E"/>
                </a:solidFill>
                <a:latin typeface="Arial"/>
                <a:cs typeface="Arial"/>
              </a:rPr>
              <a:t>(i):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72421" y="1997392"/>
            <a:ext cx="400050" cy="3334"/>
          </a:xfrm>
          <a:custGeom>
            <a:avLst/>
            <a:gdLst/>
            <a:ahLst/>
            <a:cxnLst/>
            <a:rect l="l" t="t" r="r" b="b"/>
            <a:pathLst>
              <a:path w="533400" h="4444">
                <a:moveTo>
                  <a:pt x="0" y="4445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343971" y="2000821"/>
            <a:ext cx="257175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144071" y="1997392"/>
            <a:ext cx="400050" cy="3334"/>
          </a:xfrm>
          <a:custGeom>
            <a:avLst/>
            <a:gdLst/>
            <a:ahLst/>
            <a:cxnLst/>
            <a:rect l="l" t="t" r="r" b="b"/>
            <a:pathLst>
              <a:path w="533400" h="4444">
                <a:moveTo>
                  <a:pt x="0" y="4445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229921" y="1997392"/>
            <a:ext cx="400050" cy="3334"/>
          </a:xfrm>
          <a:custGeom>
            <a:avLst/>
            <a:gdLst/>
            <a:ahLst/>
            <a:cxnLst/>
            <a:rect l="l" t="t" r="r" b="b"/>
            <a:pathLst>
              <a:path w="533400" h="4444">
                <a:moveTo>
                  <a:pt x="0" y="4445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458021" y="1997392"/>
            <a:ext cx="400050" cy="3334"/>
          </a:xfrm>
          <a:custGeom>
            <a:avLst/>
            <a:gdLst/>
            <a:ahLst/>
            <a:cxnLst/>
            <a:rect l="l" t="t" r="r" b="b"/>
            <a:pathLst>
              <a:path w="533400" h="4444">
                <a:moveTo>
                  <a:pt x="0" y="4445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147125" y="2116264"/>
            <a:ext cx="462915" cy="931545"/>
          </a:xfrm>
          <a:custGeom>
            <a:avLst/>
            <a:gdLst/>
            <a:ahLst/>
            <a:cxnLst/>
            <a:rect l="l" t="t" r="r" b="b"/>
            <a:pathLst>
              <a:path w="617219" h="1242060">
                <a:moveTo>
                  <a:pt x="0" y="0"/>
                </a:moveTo>
                <a:lnTo>
                  <a:pt x="45942" y="36452"/>
                </a:lnTo>
                <a:lnTo>
                  <a:pt x="91658" y="72883"/>
                </a:lnTo>
                <a:lnTo>
                  <a:pt x="136920" y="109273"/>
                </a:lnTo>
                <a:lnTo>
                  <a:pt x="181501" y="145599"/>
                </a:lnTo>
                <a:lnTo>
                  <a:pt x="225174" y="181843"/>
                </a:lnTo>
                <a:lnTo>
                  <a:pt x="267713" y="217982"/>
                </a:lnTo>
                <a:lnTo>
                  <a:pt x="308889" y="253995"/>
                </a:lnTo>
                <a:lnTo>
                  <a:pt x="348477" y="289863"/>
                </a:lnTo>
                <a:lnTo>
                  <a:pt x="386249" y="325563"/>
                </a:lnTo>
                <a:lnTo>
                  <a:pt x="421979" y="361075"/>
                </a:lnTo>
                <a:lnTo>
                  <a:pt x="455438" y="396379"/>
                </a:lnTo>
                <a:lnTo>
                  <a:pt x="486401" y="431453"/>
                </a:lnTo>
                <a:lnTo>
                  <a:pt x="514641" y="466276"/>
                </a:lnTo>
                <a:lnTo>
                  <a:pt x="539930" y="500827"/>
                </a:lnTo>
                <a:lnTo>
                  <a:pt x="562041" y="535086"/>
                </a:lnTo>
                <a:lnTo>
                  <a:pt x="580748" y="569032"/>
                </a:lnTo>
                <a:lnTo>
                  <a:pt x="607040" y="635901"/>
                </a:lnTo>
                <a:lnTo>
                  <a:pt x="617173" y="707322"/>
                </a:lnTo>
                <a:lnTo>
                  <a:pt x="614476" y="745338"/>
                </a:lnTo>
                <a:lnTo>
                  <a:pt x="606460" y="782864"/>
                </a:lnTo>
                <a:lnTo>
                  <a:pt x="593506" y="819935"/>
                </a:lnTo>
                <a:lnTo>
                  <a:pt x="575994" y="856587"/>
                </a:lnTo>
                <a:lnTo>
                  <a:pt x="554302" y="892854"/>
                </a:lnTo>
                <a:lnTo>
                  <a:pt x="528812" y="928771"/>
                </a:lnTo>
                <a:lnTo>
                  <a:pt x="499903" y="964374"/>
                </a:lnTo>
                <a:lnTo>
                  <a:pt x="467955" y="999697"/>
                </a:lnTo>
                <a:lnTo>
                  <a:pt x="433348" y="1034775"/>
                </a:lnTo>
                <a:lnTo>
                  <a:pt x="396461" y="1069643"/>
                </a:lnTo>
                <a:lnTo>
                  <a:pt x="357675" y="1104336"/>
                </a:lnTo>
                <a:lnTo>
                  <a:pt x="317370" y="1138889"/>
                </a:lnTo>
                <a:lnTo>
                  <a:pt x="275924" y="1173338"/>
                </a:lnTo>
                <a:lnTo>
                  <a:pt x="233719" y="1207716"/>
                </a:lnTo>
                <a:lnTo>
                  <a:pt x="191134" y="1242059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3086671" y="2115121"/>
            <a:ext cx="462915" cy="931545"/>
          </a:xfrm>
          <a:custGeom>
            <a:avLst/>
            <a:gdLst/>
            <a:ahLst/>
            <a:cxnLst/>
            <a:rect l="l" t="t" r="r" b="b"/>
            <a:pathLst>
              <a:path w="617219" h="1242060">
                <a:moveTo>
                  <a:pt x="0" y="0"/>
                </a:moveTo>
                <a:lnTo>
                  <a:pt x="45942" y="36452"/>
                </a:lnTo>
                <a:lnTo>
                  <a:pt x="91658" y="72883"/>
                </a:lnTo>
                <a:lnTo>
                  <a:pt x="136920" y="109273"/>
                </a:lnTo>
                <a:lnTo>
                  <a:pt x="181501" y="145599"/>
                </a:lnTo>
                <a:lnTo>
                  <a:pt x="225174" y="181843"/>
                </a:lnTo>
                <a:lnTo>
                  <a:pt x="267713" y="217982"/>
                </a:lnTo>
                <a:lnTo>
                  <a:pt x="308889" y="253995"/>
                </a:lnTo>
                <a:lnTo>
                  <a:pt x="348477" y="289863"/>
                </a:lnTo>
                <a:lnTo>
                  <a:pt x="386249" y="325563"/>
                </a:lnTo>
                <a:lnTo>
                  <a:pt x="421979" y="361075"/>
                </a:lnTo>
                <a:lnTo>
                  <a:pt x="455438" y="396379"/>
                </a:lnTo>
                <a:lnTo>
                  <a:pt x="486401" y="431453"/>
                </a:lnTo>
                <a:lnTo>
                  <a:pt x="514641" y="466276"/>
                </a:lnTo>
                <a:lnTo>
                  <a:pt x="539930" y="500827"/>
                </a:lnTo>
                <a:lnTo>
                  <a:pt x="562041" y="535086"/>
                </a:lnTo>
                <a:lnTo>
                  <a:pt x="580748" y="569032"/>
                </a:lnTo>
                <a:lnTo>
                  <a:pt x="607040" y="635901"/>
                </a:lnTo>
                <a:lnTo>
                  <a:pt x="617173" y="707322"/>
                </a:lnTo>
                <a:lnTo>
                  <a:pt x="614476" y="745338"/>
                </a:lnTo>
                <a:lnTo>
                  <a:pt x="606460" y="782864"/>
                </a:lnTo>
                <a:lnTo>
                  <a:pt x="593506" y="819935"/>
                </a:lnTo>
                <a:lnTo>
                  <a:pt x="575994" y="856587"/>
                </a:lnTo>
                <a:lnTo>
                  <a:pt x="554302" y="892854"/>
                </a:lnTo>
                <a:lnTo>
                  <a:pt x="528812" y="928771"/>
                </a:lnTo>
                <a:lnTo>
                  <a:pt x="499903" y="964374"/>
                </a:lnTo>
                <a:lnTo>
                  <a:pt x="467955" y="999697"/>
                </a:lnTo>
                <a:lnTo>
                  <a:pt x="433348" y="1034775"/>
                </a:lnTo>
                <a:lnTo>
                  <a:pt x="396461" y="1069643"/>
                </a:lnTo>
                <a:lnTo>
                  <a:pt x="357675" y="1104336"/>
                </a:lnTo>
                <a:lnTo>
                  <a:pt x="317370" y="1138889"/>
                </a:lnTo>
                <a:lnTo>
                  <a:pt x="275924" y="1173338"/>
                </a:lnTo>
                <a:lnTo>
                  <a:pt x="233719" y="1207716"/>
                </a:lnTo>
                <a:lnTo>
                  <a:pt x="191135" y="124206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166806" y="2115121"/>
            <a:ext cx="462915" cy="931545"/>
          </a:xfrm>
          <a:custGeom>
            <a:avLst/>
            <a:gdLst/>
            <a:ahLst/>
            <a:cxnLst/>
            <a:rect l="l" t="t" r="r" b="b"/>
            <a:pathLst>
              <a:path w="617220" h="1242060">
                <a:moveTo>
                  <a:pt x="0" y="0"/>
                </a:moveTo>
                <a:lnTo>
                  <a:pt x="45942" y="36452"/>
                </a:lnTo>
                <a:lnTo>
                  <a:pt x="91658" y="72883"/>
                </a:lnTo>
                <a:lnTo>
                  <a:pt x="136920" y="109273"/>
                </a:lnTo>
                <a:lnTo>
                  <a:pt x="181501" y="145599"/>
                </a:lnTo>
                <a:lnTo>
                  <a:pt x="225174" y="181843"/>
                </a:lnTo>
                <a:lnTo>
                  <a:pt x="267713" y="217982"/>
                </a:lnTo>
                <a:lnTo>
                  <a:pt x="308889" y="253995"/>
                </a:lnTo>
                <a:lnTo>
                  <a:pt x="348477" y="289863"/>
                </a:lnTo>
                <a:lnTo>
                  <a:pt x="386249" y="325563"/>
                </a:lnTo>
                <a:lnTo>
                  <a:pt x="421979" y="361075"/>
                </a:lnTo>
                <a:lnTo>
                  <a:pt x="455438" y="396379"/>
                </a:lnTo>
                <a:lnTo>
                  <a:pt x="486401" y="431453"/>
                </a:lnTo>
                <a:lnTo>
                  <a:pt x="514641" y="466276"/>
                </a:lnTo>
                <a:lnTo>
                  <a:pt x="539930" y="500827"/>
                </a:lnTo>
                <a:lnTo>
                  <a:pt x="562041" y="535086"/>
                </a:lnTo>
                <a:lnTo>
                  <a:pt x="580748" y="569032"/>
                </a:lnTo>
                <a:lnTo>
                  <a:pt x="607040" y="635901"/>
                </a:lnTo>
                <a:lnTo>
                  <a:pt x="617173" y="707322"/>
                </a:lnTo>
                <a:lnTo>
                  <a:pt x="614476" y="745338"/>
                </a:lnTo>
                <a:lnTo>
                  <a:pt x="606460" y="782864"/>
                </a:lnTo>
                <a:lnTo>
                  <a:pt x="593506" y="819935"/>
                </a:lnTo>
                <a:lnTo>
                  <a:pt x="575994" y="856587"/>
                </a:lnTo>
                <a:lnTo>
                  <a:pt x="554302" y="892854"/>
                </a:lnTo>
                <a:lnTo>
                  <a:pt x="528812" y="928771"/>
                </a:lnTo>
                <a:lnTo>
                  <a:pt x="499903" y="964374"/>
                </a:lnTo>
                <a:lnTo>
                  <a:pt x="467955" y="999697"/>
                </a:lnTo>
                <a:lnTo>
                  <a:pt x="433348" y="1034775"/>
                </a:lnTo>
                <a:lnTo>
                  <a:pt x="396461" y="1069643"/>
                </a:lnTo>
                <a:lnTo>
                  <a:pt x="357675" y="1104336"/>
                </a:lnTo>
                <a:lnTo>
                  <a:pt x="317370" y="1138889"/>
                </a:lnTo>
                <a:lnTo>
                  <a:pt x="275924" y="1173338"/>
                </a:lnTo>
                <a:lnTo>
                  <a:pt x="233719" y="1207716"/>
                </a:lnTo>
                <a:lnTo>
                  <a:pt x="191135" y="124206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909756" y="2115121"/>
            <a:ext cx="462915" cy="931545"/>
          </a:xfrm>
          <a:custGeom>
            <a:avLst/>
            <a:gdLst/>
            <a:ahLst/>
            <a:cxnLst/>
            <a:rect l="l" t="t" r="r" b="b"/>
            <a:pathLst>
              <a:path w="617220" h="1242060">
                <a:moveTo>
                  <a:pt x="0" y="0"/>
                </a:moveTo>
                <a:lnTo>
                  <a:pt x="45942" y="36452"/>
                </a:lnTo>
                <a:lnTo>
                  <a:pt x="91658" y="72883"/>
                </a:lnTo>
                <a:lnTo>
                  <a:pt x="136920" y="109273"/>
                </a:lnTo>
                <a:lnTo>
                  <a:pt x="181501" y="145599"/>
                </a:lnTo>
                <a:lnTo>
                  <a:pt x="225174" y="181843"/>
                </a:lnTo>
                <a:lnTo>
                  <a:pt x="267713" y="217982"/>
                </a:lnTo>
                <a:lnTo>
                  <a:pt x="308889" y="253995"/>
                </a:lnTo>
                <a:lnTo>
                  <a:pt x="348477" y="289863"/>
                </a:lnTo>
                <a:lnTo>
                  <a:pt x="386249" y="325563"/>
                </a:lnTo>
                <a:lnTo>
                  <a:pt x="421979" y="361075"/>
                </a:lnTo>
                <a:lnTo>
                  <a:pt x="455438" y="396379"/>
                </a:lnTo>
                <a:lnTo>
                  <a:pt x="486401" y="431453"/>
                </a:lnTo>
                <a:lnTo>
                  <a:pt x="514641" y="466276"/>
                </a:lnTo>
                <a:lnTo>
                  <a:pt x="539930" y="500827"/>
                </a:lnTo>
                <a:lnTo>
                  <a:pt x="562041" y="535086"/>
                </a:lnTo>
                <a:lnTo>
                  <a:pt x="580748" y="569032"/>
                </a:lnTo>
                <a:lnTo>
                  <a:pt x="607040" y="635901"/>
                </a:lnTo>
                <a:lnTo>
                  <a:pt x="617173" y="707322"/>
                </a:lnTo>
                <a:lnTo>
                  <a:pt x="614476" y="745338"/>
                </a:lnTo>
                <a:lnTo>
                  <a:pt x="606460" y="782864"/>
                </a:lnTo>
                <a:lnTo>
                  <a:pt x="593506" y="819935"/>
                </a:lnTo>
                <a:lnTo>
                  <a:pt x="575994" y="856587"/>
                </a:lnTo>
                <a:lnTo>
                  <a:pt x="554302" y="892854"/>
                </a:lnTo>
                <a:lnTo>
                  <a:pt x="528812" y="928771"/>
                </a:lnTo>
                <a:lnTo>
                  <a:pt x="499903" y="964374"/>
                </a:lnTo>
                <a:lnTo>
                  <a:pt x="467955" y="999697"/>
                </a:lnTo>
                <a:lnTo>
                  <a:pt x="433348" y="1034775"/>
                </a:lnTo>
                <a:lnTo>
                  <a:pt x="396461" y="1069643"/>
                </a:lnTo>
                <a:lnTo>
                  <a:pt x="357675" y="1104336"/>
                </a:lnTo>
                <a:lnTo>
                  <a:pt x="317370" y="1138889"/>
                </a:lnTo>
                <a:lnTo>
                  <a:pt x="275924" y="1173338"/>
                </a:lnTo>
                <a:lnTo>
                  <a:pt x="233719" y="1207716"/>
                </a:lnTo>
                <a:lnTo>
                  <a:pt x="191135" y="124206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829871" y="2115121"/>
            <a:ext cx="462915" cy="931545"/>
          </a:xfrm>
          <a:custGeom>
            <a:avLst/>
            <a:gdLst/>
            <a:ahLst/>
            <a:cxnLst/>
            <a:rect l="l" t="t" r="r" b="b"/>
            <a:pathLst>
              <a:path w="617220" h="1242060">
                <a:moveTo>
                  <a:pt x="0" y="0"/>
                </a:moveTo>
                <a:lnTo>
                  <a:pt x="45942" y="36452"/>
                </a:lnTo>
                <a:lnTo>
                  <a:pt x="91658" y="72883"/>
                </a:lnTo>
                <a:lnTo>
                  <a:pt x="136920" y="109273"/>
                </a:lnTo>
                <a:lnTo>
                  <a:pt x="181501" y="145599"/>
                </a:lnTo>
                <a:lnTo>
                  <a:pt x="225174" y="181843"/>
                </a:lnTo>
                <a:lnTo>
                  <a:pt x="267713" y="217982"/>
                </a:lnTo>
                <a:lnTo>
                  <a:pt x="308889" y="253995"/>
                </a:lnTo>
                <a:lnTo>
                  <a:pt x="348477" y="289863"/>
                </a:lnTo>
                <a:lnTo>
                  <a:pt x="386249" y="325563"/>
                </a:lnTo>
                <a:lnTo>
                  <a:pt x="421979" y="361075"/>
                </a:lnTo>
                <a:lnTo>
                  <a:pt x="455438" y="396379"/>
                </a:lnTo>
                <a:lnTo>
                  <a:pt x="486401" y="431453"/>
                </a:lnTo>
                <a:lnTo>
                  <a:pt x="514641" y="466276"/>
                </a:lnTo>
                <a:lnTo>
                  <a:pt x="539930" y="500827"/>
                </a:lnTo>
                <a:lnTo>
                  <a:pt x="562041" y="535086"/>
                </a:lnTo>
                <a:lnTo>
                  <a:pt x="580748" y="569032"/>
                </a:lnTo>
                <a:lnTo>
                  <a:pt x="607040" y="635901"/>
                </a:lnTo>
                <a:lnTo>
                  <a:pt x="617173" y="707322"/>
                </a:lnTo>
                <a:lnTo>
                  <a:pt x="614476" y="745338"/>
                </a:lnTo>
                <a:lnTo>
                  <a:pt x="606460" y="782864"/>
                </a:lnTo>
                <a:lnTo>
                  <a:pt x="593506" y="819935"/>
                </a:lnTo>
                <a:lnTo>
                  <a:pt x="575994" y="856587"/>
                </a:lnTo>
                <a:lnTo>
                  <a:pt x="554302" y="892854"/>
                </a:lnTo>
                <a:lnTo>
                  <a:pt x="528812" y="928771"/>
                </a:lnTo>
                <a:lnTo>
                  <a:pt x="499903" y="964374"/>
                </a:lnTo>
                <a:lnTo>
                  <a:pt x="467955" y="999697"/>
                </a:lnTo>
                <a:lnTo>
                  <a:pt x="433348" y="1034775"/>
                </a:lnTo>
                <a:lnTo>
                  <a:pt x="396461" y="1069643"/>
                </a:lnTo>
                <a:lnTo>
                  <a:pt x="357675" y="1104336"/>
                </a:lnTo>
                <a:lnTo>
                  <a:pt x="317370" y="1138889"/>
                </a:lnTo>
                <a:lnTo>
                  <a:pt x="275924" y="1173338"/>
                </a:lnTo>
                <a:lnTo>
                  <a:pt x="233719" y="1207716"/>
                </a:lnTo>
                <a:lnTo>
                  <a:pt x="191135" y="124206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7081457" y="2115121"/>
            <a:ext cx="462915" cy="931545"/>
          </a:xfrm>
          <a:custGeom>
            <a:avLst/>
            <a:gdLst/>
            <a:ahLst/>
            <a:cxnLst/>
            <a:rect l="l" t="t" r="r" b="b"/>
            <a:pathLst>
              <a:path w="617220" h="1242060">
                <a:moveTo>
                  <a:pt x="0" y="0"/>
                </a:moveTo>
                <a:lnTo>
                  <a:pt x="45942" y="36452"/>
                </a:lnTo>
                <a:lnTo>
                  <a:pt x="91658" y="72883"/>
                </a:lnTo>
                <a:lnTo>
                  <a:pt x="136920" y="109273"/>
                </a:lnTo>
                <a:lnTo>
                  <a:pt x="181501" y="145599"/>
                </a:lnTo>
                <a:lnTo>
                  <a:pt x="225174" y="181843"/>
                </a:lnTo>
                <a:lnTo>
                  <a:pt x="267713" y="217982"/>
                </a:lnTo>
                <a:lnTo>
                  <a:pt x="308889" y="253995"/>
                </a:lnTo>
                <a:lnTo>
                  <a:pt x="348477" y="289863"/>
                </a:lnTo>
                <a:lnTo>
                  <a:pt x="386249" y="325563"/>
                </a:lnTo>
                <a:lnTo>
                  <a:pt x="421979" y="361075"/>
                </a:lnTo>
                <a:lnTo>
                  <a:pt x="455438" y="396379"/>
                </a:lnTo>
                <a:lnTo>
                  <a:pt x="486401" y="431453"/>
                </a:lnTo>
                <a:lnTo>
                  <a:pt x="514641" y="466276"/>
                </a:lnTo>
                <a:lnTo>
                  <a:pt x="539930" y="500827"/>
                </a:lnTo>
                <a:lnTo>
                  <a:pt x="562041" y="535086"/>
                </a:lnTo>
                <a:lnTo>
                  <a:pt x="580748" y="569032"/>
                </a:lnTo>
                <a:lnTo>
                  <a:pt x="607040" y="635901"/>
                </a:lnTo>
                <a:lnTo>
                  <a:pt x="617173" y="707322"/>
                </a:lnTo>
                <a:lnTo>
                  <a:pt x="614476" y="745338"/>
                </a:lnTo>
                <a:lnTo>
                  <a:pt x="606460" y="782864"/>
                </a:lnTo>
                <a:lnTo>
                  <a:pt x="593506" y="819935"/>
                </a:lnTo>
                <a:lnTo>
                  <a:pt x="575994" y="856587"/>
                </a:lnTo>
                <a:lnTo>
                  <a:pt x="554302" y="892854"/>
                </a:lnTo>
                <a:lnTo>
                  <a:pt x="528812" y="928771"/>
                </a:lnTo>
                <a:lnTo>
                  <a:pt x="499903" y="964374"/>
                </a:lnTo>
                <a:lnTo>
                  <a:pt x="467955" y="999697"/>
                </a:lnTo>
                <a:lnTo>
                  <a:pt x="433348" y="1034775"/>
                </a:lnTo>
                <a:lnTo>
                  <a:pt x="396461" y="1069643"/>
                </a:lnTo>
                <a:lnTo>
                  <a:pt x="357675" y="1104336"/>
                </a:lnTo>
                <a:lnTo>
                  <a:pt x="317370" y="1138889"/>
                </a:lnTo>
                <a:lnTo>
                  <a:pt x="275924" y="1173338"/>
                </a:lnTo>
                <a:lnTo>
                  <a:pt x="233719" y="1207716"/>
                </a:lnTo>
                <a:lnTo>
                  <a:pt x="191134" y="124206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8</a:t>
            </a:fld>
            <a:endParaRPr spc="-4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33106"/>
            <a:ext cx="6172200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188" dirty="0"/>
              <a:t>Example:</a:t>
            </a:r>
            <a:r>
              <a:rPr sz="3000" spc="-139" dirty="0"/>
              <a:t> </a:t>
            </a:r>
            <a:r>
              <a:rPr sz="3000" spc="-131" dirty="0"/>
              <a:t>Part-</a:t>
            </a:r>
            <a:r>
              <a:rPr sz="3000" spc="-41" dirty="0"/>
              <a:t>of-</a:t>
            </a:r>
            <a:r>
              <a:rPr sz="3000" spc="-244" dirty="0"/>
              <a:t>Speech</a:t>
            </a:r>
            <a:r>
              <a:rPr sz="3000" spc="-150" dirty="0"/>
              <a:t> </a:t>
            </a:r>
            <a:r>
              <a:rPr sz="3000" spc="-217" dirty="0"/>
              <a:t>Sequence</a:t>
            </a:r>
            <a:r>
              <a:rPr sz="3000" spc="-139" dirty="0"/>
              <a:t> </a:t>
            </a:r>
            <a:r>
              <a:rPr sz="3000" spc="-255" dirty="0"/>
              <a:t>Tagging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91666" y="2473318"/>
            <a:ext cx="6463189" cy="103730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641508" algn="l"/>
                <a:tab pos="1587818" algn="l"/>
                <a:tab pos="2585084" algn="l"/>
                <a:tab pos="3418046" algn="l"/>
                <a:tab pos="4299585" algn="l"/>
                <a:tab pos="5556885" algn="l"/>
              </a:tabLst>
            </a:pPr>
            <a:r>
              <a:rPr sz="2250" i="1" spc="-11" baseline="1388" dirty="0">
                <a:solidFill>
                  <a:srgbClr val="7E7E7E"/>
                </a:solidFill>
                <a:latin typeface="Arial"/>
                <a:cs typeface="Arial"/>
              </a:rPr>
              <a:t>(ii):</a:t>
            </a:r>
            <a:r>
              <a:rPr sz="2250" i="1" baseline="1388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i="1" spc="-15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r>
              <a:rPr sz="150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i="1" spc="-15" dirty="0">
                <a:solidFill>
                  <a:srgbClr val="7E7E7E"/>
                </a:solidFill>
                <a:latin typeface="Arial"/>
                <a:cs typeface="Arial"/>
              </a:rPr>
              <a:t>Verb</a:t>
            </a:r>
            <a:r>
              <a:rPr sz="150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i="1" spc="-15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r>
              <a:rPr sz="1500" i="1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2250" i="1" spc="-23" baseline="1388" dirty="0">
                <a:solidFill>
                  <a:srgbClr val="7E7E7E"/>
                </a:solidFill>
                <a:latin typeface="Arial"/>
                <a:cs typeface="Arial"/>
              </a:rPr>
              <a:t>Prep</a:t>
            </a:r>
            <a:r>
              <a:rPr sz="2250" i="1" baseline="1388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2250" i="1" spc="-23" baseline="1388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r>
              <a:rPr sz="2250" i="1" baseline="1388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2250" i="1" spc="-23" baseline="1388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endParaRPr sz="2250" baseline="1388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175">
              <a:latin typeface="Arial"/>
              <a:cs typeface="Arial"/>
            </a:endParaRPr>
          </a:p>
          <a:p>
            <a:pPr marL="108585">
              <a:spcBef>
                <a:spcPts val="4"/>
              </a:spcBef>
            </a:pPr>
            <a:r>
              <a:rPr sz="3000" spc="-90" dirty="0">
                <a:latin typeface="Arial"/>
                <a:cs typeface="Arial"/>
              </a:rPr>
              <a:t>p(British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101" dirty="0">
                <a:latin typeface="Arial"/>
                <a:cs typeface="Arial"/>
              </a:rPr>
              <a:t>Left</a:t>
            </a:r>
            <a:r>
              <a:rPr sz="3000" spc="-116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Waffles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109" dirty="0">
                <a:latin typeface="Arial"/>
                <a:cs typeface="Arial"/>
              </a:rPr>
              <a:t>on</a:t>
            </a:r>
            <a:r>
              <a:rPr sz="3000" spc="-113" dirty="0">
                <a:latin typeface="Arial"/>
                <a:cs typeface="Arial"/>
              </a:rPr>
              <a:t> </a:t>
            </a:r>
            <a:r>
              <a:rPr sz="3000" spc="-172" dirty="0">
                <a:latin typeface="Arial"/>
                <a:cs typeface="Arial"/>
              </a:rPr>
              <a:t>Falkland</a:t>
            </a:r>
            <a:r>
              <a:rPr sz="3000" spc="-116" dirty="0">
                <a:latin typeface="Arial"/>
                <a:cs typeface="Arial"/>
              </a:rPr>
              <a:t> </a:t>
            </a:r>
            <a:r>
              <a:rPr sz="3000" spc="-131" dirty="0">
                <a:latin typeface="Arial"/>
                <a:cs typeface="Arial"/>
              </a:rPr>
              <a:t>Islands)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1434" y="1841468"/>
            <a:ext cx="728663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56" dirty="0">
                <a:solidFill>
                  <a:srgbClr val="7E7E7E"/>
                </a:solidFill>
                <a:latin typeface="Arial"/>
                <a:cs typeface="Arial"/>
              </a:rPr>
              <a:t>Adjective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355" y="1841468"/>
            <a:ext cx="437198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71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9345" y="1841468"/>
            <a:ext cx="373856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90" dirty="0">
                <a:solidFill>
                  <a:srgbClr val="7E7E7E"/>
                </a:solidFill>
                <a:latin typeface="Arial"/>
                <a:cs typeface="Arial"/>
              </a:rPr>
              <a:t>Verb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0587" y="1841468"/>
            <a:ext cx="37195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94" dirty="0">
                <a:solidFill>
                  <a:srgbClr val="7E7E7E"/>
                </a:solidFill>
                <a:latin typeface="Arial"/>
                <a:cs typeface="Arial"/>
              </a:rPr>
              <a:t>Prep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2031" y="1841468"/>
            <a:ext cx="437198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71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9521" y="1841468"/>
            <a:ext cx="437198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71" dirty="0">
                <a:solidFill>
                  <a:srgbClr val="7E7E7E"/>
                </a:solidFill>
                <a:latin typeface="Arial"/>
                <a:cs typeface="Arial"/>
              </a:rPr>
              <a:t>Noun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383" y="1841468"/>
            <a:ext cx="230029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spc="-19" dirty="0">
                <a:solidFill>
                  <a:srgbClr val="7E7E7E"/>
                </a:solidFill>
                <a:latin typeface="Arial"/>
                <a:cs typeface="Arial"/>
              </a:rPr>
              <a:t>(i):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29408" y="2101977"/>
            <a:ext cx="742950" cy="1041559"/>
            <a:chOff x="1315211" y="2802635"/>
            <a:chExt cx="990600" cy="1388745"/>
          </a:xfrm>
        </p:grpSpPr>
        <p:sp>
          <p:nvSpPr>
            <p:cNvPr id="12" name="object 12"/>
            <p:cNvSpPr/>
            <p:nvPr/>
          </p:nvSpPr>
          <p:spPr>
            <a:xfrm>
              <a:off x="1334261" y="3501389"/>
              <a:ext cx="952500" cy="689610"/>
            </a:xfrm>
            <a:custGeom>
              <a:avLst/>
              <a:gdLst/>
              <a:ahLst/>
              <a:cxnLst/>
              <a:rect l="l" t="t" r="r" b="b"/>
              <a:pathLst>
                <a:path w="952500" h="689610">
                  <a:moveTo>
                    <a:pt x="0" y="179832"/>
                  </a:moveTo>
                  <a:lnTo>
                    <a:pt x="0" y="689610"/>
                  </a:lnTo>
                </a:path>
                <a:path w="952500" h="689610">
                  <a:moveTo>
                    <a:pt x="419100" y="4445"/>
                  </a:moveTo>
                  <a:lnTo>
                    <a:pt x="952500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8833" y="2821685"/>
              <a:ext cx="617220" cy="1242060"/>
            </a:xfrm>
            <a:custGeom>
              <a:avLst/>
              <a:gdLst/>
              <a:ahLst/>
              <a:cxnLst/>
              <a:rect l="l" t="t" r="r" b="b"/>
              <a:pathLst>
                <a:path w="617219" h="1242060">
                  <a:moveTo>
                    <a:pt x="0" y="0"/>
                  </a:moveTo>
                  <a:lnTo>
                    <a:pt x="45942" y="36452"/>
                  </a:lnTo>
                  <a:lnTo>
                    <a:pt x="91658" y="72883"/>
                  </a:lnTo>
                  <a:lnTo>
                    <a:pt x="136920" y="109273"/>
                  </a:lnTo>
                  <a:lnTo>
                    <a:pt x="181501" y="145599"/>
                  </a:lnTo>
                  <a:lnTo>
                    <a:pt x="225174" y="181843"/>
                  </a:lnTo>
                  <a:lnTo>
                    <a:pt x="267713" y="217982"/>
                  </a:lnTo>
                  <a:lnTo>
                    <a:pt x="308889" y="253995"/>
                  </a:lnTo>
                  <a:lnTo>
                    <a:pt x="348477" y="289863"/>
                  </a:lnTo>
                  <a:lnTo>
                    <a:pt x="386249" y="325563"/>
                  </a:lnTo>
                  <a:lnTo>
                    <a:pt x="421979" y="361075"/>
                  </a:lnTo>
                  <a:lnTo>
                    <a:pt x="455438" y="396379"/>
                  </a:lnTo>
                  <a:lnTo>
                    <a:pt x="486401" y="431453"/>
                  </a:lnTo>
                  <a:lnTo>
                    <a:pt x="514641" y="466276"/>
                  </a:lnTo>
                  <a:lnTo>
                    <a:pt x="539930" y="500827"/>
                  </a:lnTo>
                  <a:lnTo>
                    <a:pt x="562041" y="535086"/>
                  </a:lnTo>
                  <a:lnTo>
                    <a:pt x="580748" y="569032"/>
                  </a:lnTo>
                  <a:lnTo>
                    <a:pt x="607040" y="635901"/>
                  </a:lnTo>
                  <a:lnTo>
                    <a:pt x="617173" y="707322"/>
                  </a:lnTo>
                  <a:lnTo>
                    <a:pt x="614476" y="745338"/>
                  </a:lnTo>
                  <a:lnTo>
                    <a:pt x="606460" y="782864"/>
                  </a:lnTo>
                  <a:lnTo>
                    <a:pt x="593506" y="819935"/>
                  </a:lnTo>
                  <a:lnTo>
                    <a:pt x="575994" y="856587"/>
                  </a:lnTo>
                  <a:lnTo>
                    <a:pt x="554302" y="892854"/>
                  </a:lnTo>
                  <a:lnTo>
                    <a:pt x="528812" y="928771"/>
                  </a:lnTo>
                  <a:lnTo>
                    <a:pt x="499903" y="964374"/>
                  </a:lnTo>
                  <a:lnTo>
                    <a:pt x="467955" y="999697"/>
                  </a:lnTo>
                  <a:lnTo>
                    <a:pt x="433348" y="1034775"/>
                  </a:lnTo>
                  <a:lnTo>
                    <a:pt x="396461" y="1069643"/>
                  </a:lnTo>
                  <a:lnTo>
                    <a:pt x="357675" y="1104336"/>
                  </a:lnTo>
                  <a:lnTo>
                    <a:pt x="317370" y="1138889"/>
                  </a:lnTo>
                  <a:lnTo>
                    <a:pt x="275924" y="1173338"/>
                  </a:lnTo>
                  <a:lnTo>
                    <a:pt x="233719" y="1207716"/>
                  </a:lnTo>
                  <a:lnTo>
                    <a:pt x="191134" y="1242059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015233" y="2100834"/>
            <a:ext cx="771525" cy="1042511"/>
            <a:chOff x="2496311" y="2801111"/>
            <a:chExt cx="1028700" cy="1390015"/>
          </a:xfrm>
        </p:grpSpPr>
        <p:sp>
          <p:nvSpPr>
            <p:cNvPr id="15" name="object 15"/>
            <p:cNvSpPr/>
            <p:nvPr/>
          </p:nvSpPr>
          <p:spPr>
            <a:xfrm>
              <a:off x="2515361" y="3501389"/>
              <a:ext cx="990600" cy="689610"/>
            </a:xfrm>
            <a:custGeom>
              <a:avLst/>
              <a:gdLst/>
              <a:ahLst/>
              <a:cxnLst/>
              <a:rect l="l" t="t" r="r" b="b"/>
              <a:pathLst>
                <a:path w="990600" h="689610">
                  <a:moveTo>
                    <a:pt x="0" y="179832"/>
                  </a:moveTo>
                  <a:lnTo>
                    <a:pt x="0" y="689610"/>
                  </a:lnTo>
                </a:path>
                <a:path w="990600" h="689610">
                  <a:moveTo>
                    <a:pt x="457200" y="4445"/>
                  </a:moveTo>
                  <a:lnTo>
                    <a:pt x="990600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1561" y="2820161"/>
              <a:ext cx="617220" cy="1242060"/>
            </a:xfrm>
            <a:custGeom>
              <a:avLst/>
              <a:gdLst/>
              <a:ahLst/>
              <a:cxnLst/>
              <a:rect l="l" t="t" r="r" b="b"/>
              <a:pathLst>
                <a:path w="617219" h="1242060">
                  <a:moveTo>
                    <a:pt x="0" y="0"/>
                  </a:moveTo>
                  <a:lnTo>
                    <a:pt x="45942" y="36452"/>
                  </a:lnTo>
                  <a:lnTo>
                    <a:pt x="91658" y="72883"/>
                  </a:lnTo>
                  <a:lnTo>
                    <a:pt x="136920" y="109273"/>
                  </a:lnTo>
                  <a:lnTo>
                    <a:pt x="181501" y="145599"/>
                  </a:lnTo>
                  <a:lnTo>
                    <a:pt x="225174" y="181843"/>
                  </a:lnTo>
                  <a:lnTo>
                    <a:pt x="267713" y="217982"/>
                  </a:lnTo>
                  <a:lnTo>
                    <a:pt x="308889" y="253995"/>
                  </a:lnTo>
                  <a:lnTo>
                    <a:pt x="348477" y="289863"/>
                  </a:lnTo>
                  <a:lnTo>
                    <a:pt x="386249" y="325563"/>
                  </a:lnTo>
                  <a:lnTo>
                    <a:pt x="421979" y="361075"/>
                  </a:lnTo>
                  <a:lnTo>
                    <a:pt x="455438" y="396379"/>
                  </a:lnTo>
                  <a:lnTo>
                    <a:pt x="486401" y="431453"/>
                  </a:lnTo>
                  <a:lnTo>
                    <a:pt x="514641" y="466276"/>
                  </a:lnTo>
                  <a:lnTo>
                    <a:pt x="539930" y="500827"/>
                  </a:lnTo>
                  <a:lnTo>
                    <a:pt x="562041" y="535086"/>
                  </a:lnTo>
                  <a:lnTo>
                    <a:pt x="580748" y="569032"/>
                  </a:lnTo>
                  <a:lnTo>
                    <a:pt x="607040" y="635901"/>
                  </a:lnTo>
                  <a:lnTo>
                    <a:pt x="617173" y="707322"/>
                  </a:lnTo>
                  <a:lnTo>
                    <a:pt x="614476" y="745338"/>
                  </a:lnTo>
                  <a:lnTo>
                    <a:pt x="606460" y="782864"/>
                  </a:lnTo>
                  <a:lnTo>
                    <a:pt x="593506" y="819935"/>
                  </a:lnTo>
                  <a:lnTo>
                    <a:pt x="575994" y="856587"/>
                  </a:lnTo>
                  <a:lnTo>
                    <a:pt x="554302" y="892854"/>
                  </a:lnTo>
                  <a:lnTo>
                    <a:pt x="528812" y="928771"/>
                  </a:lnTo>
                  <a:lnTo>
                    <a:pt x="499903" y="964374"/>
                  </a:lnTo>
                  <a:lnTo>
                    <a:pt x="467955" y="999697"/>
                  </a:lnTo>
                  <a:lnTo>
                    <a:pt x="433348" y="1034775"/>
                  </a:lnTo>
                  <a:lnTo>
                    <a:pt x="396461" y="1069643"/>
                  </a:lnTo>
                  <a:lnTo>
                    <a:pt x="357675" y="1104336"/>
                  </a:lnTo>
                  <a:lnTo>
                    <a:pt x="317370" y="1138889"/>
                  </a:lnTo>
                  <a:lnTo>
                    <a:pt x="275924" y="1173338"/>
                  </a:lnTo>
                  <a:lnTo>
                    <a:pt x="233719" y="1207716"/>
                  </a:lnTo>
                  <a:lnTo>
                    <a:pt x="191135" y="124206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101083" y="2100834"/>
            <a:ext cx="542925" cy="1025366"/>
            <a:chOff x="3944111" y="2801111"/>
            <a:chExt cx="723900" cy="1367155"/>
          </a:xfrm>
        </p:grpSpPr>
        <p:sp>
          <p:nvSpPr>
            <p:cNvPr id="18" name="object 18"/>
            <p:cNvSpPr/>
            <p:nvPr/>
          </p:nvSpPr>
          <p:spPr>
            <a:xfrm>
              <a:off x="3963161" y="3505961"/>
              <a:ext cx="647700" cy="662305"/>
            </a:xfrm>
            <a:custGeom>
              <a:avLst/>
              <a:gdLst/>
              <a:ahLst/>
              <a:cxnLst/>
              <a:rect l="l" t="t" r="r" b="b"/>
              <a:pathLst>
                <a:path w="647700" h="662304">
                  <a:moveTo>
                    <a:pt x="0" y="152400"/>
                  </a:moveTo>
                  <a:lnTo>
                    <a:pt x="0" y="662177"/>
                  </a:lnTo>
                </a:path>
                <a:path w="647700" h="662304">
                  <a:moveTo>
                    <a:pt x="304800" y="0"/>
                  </a:moveTo>
                  <a:lnTo>
                    <a:pt x="647700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1741" y="2820161"/>
              <a:ext cx="617220" cy="1242060"/>
            </a:xfrm>
            <a:custGeom>
              <a:avLst/>
              <a:gdLst/>
              <a:ahLst/>
              <a:cxnLst/>
              <a:rect l="l" t="t" r="r" b="b"/>
              <a:pathLst>
                <a:path w="617220" h="1242060">
                  <a:moveTo>
                    <a:pt x="0" y="0"/>
                  </a:moveTo>
                  <a:lnTo>
                    <a:pt x="45942" y="36452"/>
                  </a:lnTo>
                  <a:lnTo>
                    <a:pt x="91658" y="72883"/>
                  </a:lnTo>
                  <a:lnTo>
                    <a:pt x="136920" y="109273"/>
                  </a:lnTo>
                  <a:lnTo>
                    <a:pt x="181501" y="145599"/>
                  </a:lnTo>
                  <a:lnTo>
                    <a:pt x="225174" y="181843"/>
                  </a:lnTo>
                  <a:lnTo>
                    <a:pt x="267713" y="217982"/>
                  </a:lnTo>
                  <a:lnTo>
                    <a:pt x="308889" y="253995"/>
                  </a:lnTo>
                  <a:lnTo>
                    <a:pt x="348477" y="289863"/>
                  </a:lnTo>
                  <a:lnTo>
                    <a:pt x="386249" y="325563"/>
                  </a:lnTo>
                  <a:lnTo>
                    <a:pt x="421979" y="361075"/>
                  </a:lnTo>
                  <a:lnTo>
                    <a:pt x="455438" y="396379"/>
                  </a:lnTo>
                  <a:lnTo>
                    <a:pt x="486401" y="431453"/>
                  </a:lnTo>
                  <a:lnTo>
                    <a:pt x="514641" y="466276"/>
                  </a:lnTo>
                  <a:lnTo>
                    <a:pt x="539930" y="500827"/>
                  </a:lnTo>
                  <a:lnTo>
                    <a:pt x="562041" y="535086"/>
                  </a:lnTo>
                  <a:lnTo>
                    <a:pt x="580748" y="569032"/>
                  </a:lnTo>
                  <a:lnTo>
                    <a:pt x="607040" y="635901"/>
                  </a:lnTo>
                  <a:lnTo>
                    <a:pt x="617173" y="707322"/>
                  </a:lnTo>
                  <a:lnTo>
                    <a:pt x="614476" y="745338"/>
                  </a:lnTo>
                  <a:lnTo>
                    <a:pt x="606460" y="782864"/>
                  </a:lnTo>
                  <a:lnTo>
                    <a:pt x="593506" y="819935"/>
                  </a:lnTo>
                  <a:lnTo>
                    <a:pt x="575994" y="856587"/>
                  </a:lnTo>
                  <a:lnTo>
                    <a:pt x="554302" y="892854"/>
                  </a:lnTo>
                  <a:lnTo>
                    <a:pt x="528812" y="928771"/>
                  </a:lnTo>
                  <a:lnTo>
                    <a:pt x="499903" y="964374"/>
                  </a:lnTo>
                  <a:lnTo>
                    <a:pt x="467955" y="999697"/>
                  </a:lnTo>
                  <a:lnTo>
                    <a:pt x="433348" y="1034775"/>
                  </a:lnTo>
                  <a:lnTo>
                    <a:pt x="396461" y="1069643"/>
                  </a:lnTo>
                  <a:lnTo>
                    <a:pt x="357675" y="1104336"/>
                  </a:lnTo>
                  <a:lnTo>
                    <a:pt x="317370" y="1138889"/>
                  </a:lnTo>
                  <a:lnTo>
                    <a:pt x="275924" y="1173338"/>
                  </a:lnTo>
                  <a:lnTo>
                    <a:pt x="233719" y="1207716"/>
                  </a:lnTo>
                  <a:lnTo>
                    <a:pt x="191135" y="124206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895469" y="2100834"/>
            <a:ext cx="662939" cy="1025366"/>
            <a:chOff x="5003291" y="2801111"/>
            <a:chExt cx="883919" cy="1367155"/>
          </a:xfrm>
        </p:grpSpPr>
        <p:sp>
          <p:nvSpPr>
            <p:cNvPr id="21" name="object 21"/>
            <p:cNvSpPr/>
            <p:nvPr/>
          </p:nvSpPr>
          <p:spPr>
            <a:xfrm>
              <a:off x="5029961" y="3501389"/>
              <a:ext cx="838200" cy="666750"/>
            </a:xfrm>
            <a:custGeom>
              <a:avLst/>
              <a:gdLst/>
              <a:ahLst/>
              <a:cxnLst/>
              <a:rect l="l" t="t" r="r" b="b"/>
              <a:pathLst>
                <a:path w="838200" h="666750">
                  <a:moveTo>
                    <a:pt x="0" y="156972"/>
                  </a:moveTo>
                  <a:lnTo>
                    <a:pt x="0" y="666750"/>
                  </a:lnTo>
                </a:path>
                <a:path w="838200" h="666750">
                  <a:moveTo>
                    <a:pt x="304800" y="4445"/>
                  </a:moveTo>
                  <a:lnTo>
                    <a:pt x="838200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2341" y="2820161"/>
              <a:ext cx="617220" cy="1242060"/>
            </a:xfrm>
            <a:custGeom>
              <a:avLst/>
              <a:gdLst/>
              <a:ahLst/>
              <a:cxnLst/>
              <a:rect l="l" t="t" r="r" b="b"/>
              <a:pathLst>
                <a:path w="617220" h="1242060">
                  <a:moveTo>
                    <a:pt x="0" y="0"/>
                  </a:moveTo>
                  <a:lnTo>
                    <a:pt x="45942" y="36452"/>
                  </a:lnTo>
                  <a:lnTo>
                    <a:pt x="91658" y="72883"/>
                  </a:lnTo>
                  <a:lnTo>
                    <a:pt x="136920" y="109273"/>
                  </a:lnTo>
                  <a:lnTo>
                    <a:pt x="181501" y="145599"/>
                  </a:lnTo>
                  <a:lnTo>
                    <a:pt x="225174" y="181843"/>
                  </a:lnTo>
                  <a:lnTo>
                    <a:pt x="267713" y="217982"/>
                  </a:lnTo>
                  <a:lnTo>
                    <a:pt x="308889" y="253995"/>
                  </a:lnTo>
                  <a:lnTo>
                    <a:pt x="348477" y="289863"/>
                  </a:lnTo>
                  <a:lnTo>
                    <a:pt x="386249" y="325563"/>
                  </a:lnTo>
                  <a:lnTo>
                    <a:pt x="421979" y="361075"/>
                  </a:lnTo>
                  <a:lnTo>
                    <a:pt x="455438" y="396379"/>
                  </a:lnTo>
                  <a:lnTo>
                    <a:pt x="486401" y="431453"/>
                  </a:lnTo>
                  <a:lnTo>
                    <a:pt x="514641" y="466276"/>
                  </a:lnTo>
                  <a:lnTo>
                    <a:pt x="539930" y="500827"/>
                  </a:lnTo>
                  <a:lnTo>
                    <a:pt x="562041" y="535086"/>
                  </a:lnTo>
                  <a:lnTo>
                    <a:pt x="580748" y="569032"/>
                  </a:lnTo>
                  <a:lnTo>
                    <a:pt x="607040" y="635901"/>
                  </a:lnTo>
                  <a:lnTo>
                    <a:pt x="617173" y="707322"/>
                  </a:lnTo>
                  <a:lnTo>
                    <a:pt x="614476" y="745338"/>
                  </a:lnTo>
                  <a:lnTo>
                    <a:pt x="606460" y="782864"/>
                  </a:lnTo>
                  <a:lnTo>
                    <a:pt x="593506" y="819935"/>
                  </a:lnTo>
                  <a:lnTo>
                    <a:pt x="575994" y="856587"/>
                  </a:lnTo>
                  <a:lnTo>
                    <a:pt x="554302" y="892854"/>
                  </a:lnTo>
                  <a:lnTo>
                    <a:pt x="528812" y="928771"/>
                  </a:lnTo>
                  <a:lnTo>
                    <a:pt x="499903" y="964374"/>
                  </a:lnTo>
                  <a:lnTo>
                    <a:pt x="467955" y="999697"/>
                  </a:lnTo>
                  <a:lnTo>
                    <a:pt x="433348" y="1034775"/>
                  </a:lnTo>
                  <a:lnTo>
                    <a:pt x="396461" y="1069643"/>
                  </a:lnTo>
                  <a:lnTo>
                    <a:pt x="357675" y="1104336"/>
                  </a:lnTo>
                  <a:lnTo>
                    <a:pt x="317370" y="1138889"/>
                  </a:lnTo>
                  <a:lnTo>
                    <a:pt x="275924" y="1173338"/>
                  </a:lnTo>
                  <a:lnTo>
                    <a:pt x="233719" y="1207716"/>
                  </a:lnTo>
                  <a:lnTo>
                    <a:pt x="191135" y="124206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815583" y="2100834"/>
            <a:ext cx="828675" cy="1025366"/>
            <a:chOff x="6230111" y="2801111"/>
            <a:chExt cx="1104900" cy="1367155"/>
          </a:xfrm>
        </p:grpSpPr>
        <p:sp>
          <p:nvSpPr>
            <p:cNvPr id="24" name="object 24"/>
            <p:cNvSpPr/>
            <p:nvPr/>
          </p:nvSpPr>
          <p:spPr>
            <a:xfrm>
              <a:off x="6249161" y="3501389"/>
              <a:ext cx="1066800" cy="666750"/>
            </a:xfrm>
            <a:custGeom>
              <a:avLst/>
              <a:gdLst/>
              <a:ahLst/>
              <a:cxnLst/>
              <a:rect l="l" t="t" r="r" b="b"/>
              <a:pathLst>
                <a:path w="1066800" h="666750">
                  <a:moveTo>
                    <a:pt x="0" y="156972"/>
                  </a:moveTo>
                  <a:lnTo>
                    <a:pt x="0" y="666750"/>
                  </a:lnTo>
                </a:path>
                <a:path w="1066800" h="666750">
                  <a:moveTo>
                    <a:pt x="533399" y="4445"/>
                  </a:moveTo>
                  <a:lnTo>
                    <a:pt x="1066799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249161" y="2820161"/>
              <a:ext cx="617220" cy="1242060"/>
            </a:xfrm>
            <a:custGeom>
              <a:avLst/>
              <a:gdLst/>
              <a:ahLst/>
              <a:cxnLst/>
              <a:rect l="l" t="t" r="r" b="b"/>
              <a:pathLst>
                <a:path w="617220" h="1242060">
                  <a:moveTo>
                    <a:pt x="0" y="0"/>
                  </a:moveTo>
                  <a:lnTo>
                    <a:pt x="45942" y="36452"/>
                  </a:lnTo>
                  <a:lnTo>
                    <a:pt x="91658" y="72883"/>
                  </a:lnTo>
                  <a:lnTo>
                    <a:pt x="136920" y="109273"/>
                  </a:lnTo>
                  <a:lnTo>
                    <a:pt x="181501" y="145599"/>
                  </a:lnTo>
                  <a:lnTo>
                    <a:pt x="225174" y="181843"/>
                  </a:lnTo>
                  <a:lnTo>
                    <a:pt x="267713" y="217982"/>
                  </a:lnTo>
                  <a:lnTo>
                    <a:pt x="308889" y="253995"/>
                  </a:lnTo>
                  <a:lnTo>
                    <a:pt x="348477" y="289863"/>
                  </a:lnTo>
                  <a:lnTo>
                    <a:pt x="386249" y="325563"/>
                  </a:lnTo>
                  <a:lnTo>
                    <a:pt x="421979" y="361075"/>
                  </a:lnTo>
                  <a:lnTo>
                    <a:pt x="455438" y="396379"/>
                  </a:lnTo>
                  <a:lnTo>
                    <a:pt x="486401" y="431453"/>
                  </a:lnTo>
                  <a:lnTo>
                    <a:pt x="514641" y="466276"/>
                  </a:lnTo>
                  <a:lnTo>
                    <a:pt x="539930" y="500827"/>
                  </a:lnTo>
                  <a:lnTo>
                    <a:pt x="562041" y="535086"/>
                  </a:lnTo>
                  <a:lnTo>
                    <a:pt x="580748" y="569032"/>
                  </a:lnTo>
                  <a:lnTo>
                    <a:pt x="607040" y="635901"/>
                  </a:lnTo>
                  <a:lnTo>
                    <a:pt x="617173" y="707322"/>
                  </a:lnTo>
                  <a:lnTo>
                    <a:pt x="614476" y="745338"/>
                  </a:lnTo>
                  <a:lnTo>
                    <a:pt x="606460" y="782864"/>
                  </a:lnTo>
                  <a:lnTo>
                    <a:pt x="593506" y="819935"/>
                  </a:lnTo>
                  <a:lnTo>
                    <a:pt x="575994" y="856587"/>
                  </a:lnTo>
                  <a:lnTo>
                    <a:pt x="554302" y="892854"/>
                  </a:lnTo>
                  <a:lnTo>
                    <a:pt x="528812" y="928771"/>
                  </a:lnTo>
                  <a:lnTo>
                    <a:pt x="499903" y="964374"/>
                  </a:lnTo>
                  <a:lnTo>
                    <a:pt x="467955" y="999697"/>
                  </a:lnTo>
                  <a:lnTo>
                    <a:pt x="433348" y="1034775"/>
                  </a:lnTo>
                  <a:lnTo>
                    <a:pt x="396461" y="1069643"/>
                  </a:lnTo>
                  <a:lnTo>
                    <a:pt x="357675" y="1104336"/>
                  </a:lnTo>
                  <a:lnTo>
                    <a:pt x="317370" y="1138889"/>
                  </a:lnTo>
                  <a:lnTo>
                    <a:pt x="275924" y="1173338"/>
                  </a:lnTo>
                  <a:lnTo>
                    <a:pt x="233719" y="1207716"/>
                  </a:lnTo>
                  <a:lnTo>
                    <a:pt x="191135" y="124206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067169" y="2100834"/>
            <a:ext cx="491490" cy="1025366"/>
            <a:chOff x="7898892" y="2801111"/>
            <a:chExt cx="655320" cy="1367155"/>
          </a:xfrm>
        </p:grpSpPr>
        <p:sp>
          <p:nvSpPr>
            <p:cNvPr id="27" name="object 27"/>
            <p:cNvSpPr/>
            <p:nvPr/>
          </p:nvSpPr>
          <p:spPr>
            <a:xfrm>
              <a:off x="7925562" y="3658361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777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917942" y="2820161"/>
              <a:ext cx="617220" cy="1242060"/>
            </a:xfrm>
            <a:custGeom>
              <a:avLst/>
              <a:gdLst/>
              <a:ahLst/>
              <a:cxnLst/>
              <a:rect l="l" t="t" r="r" b="b"/>
              <a:pathLst>
                <a:path w="617220" h="1242060">
                  <a:moveTo>
                    <a:pt x="0" y="0"/>
                  </a:moveTo>
                  <a:lnTo>
                    <a:pt x="45942" y="36452"/>
                  </a:lnTo>
                  <a:lnTo>
                    <a:pt x="91658" y="72883"/>
                  </a:lnTo>
                  <a:lnTo>
                    <a:pt x="136920" y="109273"/>
                  </a:lnTo>
                  <a:lnTo>
                    <a:pt x="181501" y="145599"/>
                  </a:lnTo>
                  <a:lnTo>
                    <a:pt x="225174" y="181843"/>
                  </a:lnTo>
                  <a:lnTo>
                    <a:pt x="267713" y="217982"/>
                  </a:lnTo>
                  <a:lnTo>
                    <a:pt x="308889" y="253995"/>
                  </a:lnTo>
                  <a:lnTo>
                    <a:pt x="348477" y="289863"/>
                  </a:lnTo>
                  <a:lnTo>
                    <a:pt x="386249" y="325563"/>
                  </a:lnTo>
                  <a:lnTo>
                    <a:pt x="421979" y="361075"/>
                  </a:lnTo>
                  <a:lnTo>
                    <a:pt x="455438" y="396379"/>
                  </a:lnTo>
                  <a:lnTo>
                    <a:pt x="486401" y="431453"/>
                  </a:lnTo>
                  <a:lnTo>
                    <a:pt x="514641" y="466276"/>
                  </a:lnTo>
                  <a:lnTo>
                    <a:pt x="539930" y="500827"/>
                  </a:lnTo>
                  <a:lnTo>
                    <a:pt x="562041" y="535086"/>
                  </a:lnTo>
                  <a:lnTo>
                    <a:pt x="580748" y="569032"/>
                  </a:lnTo>
                  <a:lnTo>
                    <a:pt x="607040" y="635901"/>
                  </a:lnTo>
                  <a:lnTo>
                    <a:pt x="617173" y="707322"/>
                  </a:lnTo>
                  <a:lnTo>
                    <a:pt x="614476" y="745338"/>
                  </a:lnTo>
                  <a:lnTo>
                    <a:pt x="606460" y="782864"/>
                  </a:lnTo>
                  <a:lnTo>
                    <a:pt x="593506" y="819935"/>
                  </a:lnTo>
                  <a:lnTo>
                    <a:pt x="575994" y="856587"/>
                  </a:lnTo>
                  <a:lnTo>
                    <a:pt x="554302" y="892854"/>
                  </a:lnTo>
                  <a:lnTo>
                    <a:pt x="528812" y="928771"/>
                  </a:lnTo>
                  <a:lnTo>
                    <a:pt x="499903" y="964374"/>
                  </a:lnTo>
                  <a:lnTo>
                    <a:pt x="467955" y="999697"/>
                  </a:lnTo>
                  <a:lnTo>
                    <a:pt x="433348" y="1034775"/>
                  </a:lnTo>
                  <a:lnTo>
                    <a:pt x="396461" y="1069643"/>
                  </a:lnTo>
                  <a:lnTo>
                    <a:pt x="357675" y="1104336"/>
                  </a:lnTo>
                  <a:lnTo>
                    <a:pt x="317370" y="1138889"/>
                  </a:lnTo>
                  <a:lnTo>
                    <a:pt x="275924" y="1173338"/>
                  </a:lnTo>
                  <a:lnTo>
                    <a:pt x="233719" y="1207716"/>
                  </a:lnTo>
                  <a:lnTo>
                    <a:pt x="191134" y="124206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9" name="object 29"/>
          <p:cNvSpPr/>
          <p:nvPr/>
        </p:nvSpPr>
        <p:spPr>
          <a:xfrm>
            <a:off x="3372421" y="1997392"/>
            <a:ext cx="400050" cy="3334"/>
          </a:xfrm>
          <a:custGeom>
            <a:avLst/>
            <a:gdLst/>
            <a:ahLst/>
            <a:cxnLst/>
            <a:rect l="l" t="t" r="r" b="b"/>
            <a:pathLst>
              <a:path w="533400" h="4444">
                <a:moveTo>
                  <a:pt x="0" y="4445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343971" y="2000821"/>
            <a:ext cx="257175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144071" y="1997392"/>
            <a:ext cx="400050" cy="3334"/>
          </a:xfrm>
          <a:custGeom>
            <a:avLst/>
            <a:gdLst/>
            <a:ahLst/>
            <a:cxnLst/>
            <a:rect l="l" t="t" r="r" b="b"/>
            <a:pathLst>
              <a:path w="533400" h="4444">
                <a:moveTo>
                  <a:pt x="0" y="4445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6229921" y="1997392"/>
            <a:ext cx="400050" cy="3334"/>
          </a:xfrm>
          <a:custGeom>
            <a:avLst/>
            <a:gdLst/>
            <a:ahLst/>
            <a:cxnLst/>
            <a:rect l="l" t="t" r="r" b="b"/>
            <a:pathLst>
              <a:path w="533400" h="4444">
                <a:moveTo>
                  <a:pt x="0" y="4445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8021" y="1997392"/>
            <a:ext cx="400050" cy="3334"/>
          </a:xfrm>
          <a:custGeom>
            <a:avLst/>
            <a:gdLst/>
            <a:ahLst/>
            <a:cxnLst/>
            <a:rect l="l" t="t" r="r" b="b"/>
            <a:pathLst>
              <a:path w="533400" h="4444">
                <a:moveTo>
                  <a:pt x="0" y="4445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60" smtClean="0"/>
              <a:pPr marL="115570">
                <a:lnSpc>
                  <a:spcPts val="1240"/>
                </a:lnSpc>
              </a:pPr>
              <a:t>9</a:t>
            </a:fld>
            <a:endParaRPr spc="-4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</TotalTime>
  <Words>3055</Words>
  <Application>Microsoft Macintosh PowerPoint</Application>
  <PresentationFormat>On-screen Show (16:9)</PresentationFormat>
  <Paragraphs>667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Arial-BoldItalicMT</vt:lpstr>
      <vt:lpstr>Calibri</vt:lpstr>
      <vt:lpstr>Cambria Math</vt:lpstr>
      <vt:lpstr>Rockwell</vt:lpstr>
      <vt:lpstr>STIXGeneral</vt:lpstr>
      <vt:lpstr>Times New Roman</vt:lpstr>
      <vt:lpstr>TimesNewRomanPS-BoldItalicMT</vt:lpstr>
      <vt:lpstr>Wingdings</vt:lpstr>
      <vt:lpstr>Office Theme</vt:lpstr>
      <vt:lpstr>CMSC 471: Some AI Techniques in Machine Learning</vt:lpstr>
      <vt:lpstr>Outline</vt:lpstr>
      <vt:lpstr>Classification </vt:lpstr>
      <vt:lpstr>Classification </vt:lpstr>
      <vt:lpstr>Classification </vt:lpstr>
      <vt:lpstr>Classification vs. Structured Prediction</vt:lpstr>
      <vt:lpstr>Classification vs. Structured Prediction</vt:lpstr>
      <vt:lpstr>Example: Part-of-Speech Sequence Tagging</vt:lpstr>
      <vt:lpstr>Example: Part-of-Speech Sequence Tagging</vt:lpstr>
      <vt:lpstr>Example: Handwriting Recognition</vt:lpstr>
      <vt:lpstr>Example: Machine Translation/Word Alignment </vt:lpstr>
      <vt:lpstr>Example: Word Alignment, Phrase Extraction</vt:lpstr>
      <vt:lpstr>Example: Object Recognition</vt:lpstr>
      <vt:lpstr>Example: Object Recognition</vt:lpstr>
      <vt:lpstr>Example: Object Recognition</vt:lpstr>
      <vt:lpstr>Example: Object Recognition</vt:lpstr>
      <vt:lpstr>Example: Sentence Parsing</vt:lpstr>
      <vt:lpstr>Outline</vt:lpstr>
      <vt:lpstr>Search in NLP</vt:lpstr>
      <vt:lpstr>PowerPoint Presentation</vt:lpstr>
      <vt:lpstr>PowerPoint Presentation</vt:lpstr>
      <vt:lpstr>Logic in NLP</vt:lpstr>
      <vt:lpstr>… and local chances to get involved</vt:lpstr>
      <vt:lpstr>Outline</vt:lpstr>
      <vt:lpstr>Linear Programming</vt:lpstr>
      <vt:lpstr>Example: The diet problem A student wants to spend as little money on food while getting sufficient amount of vitamin Z and nutrient X. Her options are:</vt:lpstr>
      <vt:lpstr>Example: The diet problem A student wants to spend as little money on food while getting sufficient amount of vitamin Z and nutrient X. Her options are:</vt:lpstr>
      <vt:lpstr>Example: The diet problem A student wants to spend as little money on food while getting sufficient amount of vitamin Z and nutrient X. Her options are:</vt:lpstr>
      <vt:lpstr>Example: The diet problem A student wants to spend as little money on food while getting sufficient amount of vitamin Z and nutrient X. Her options are:</vt:lpstr>
      <vt:lpstr>Example: The diet problem A student wants to spend as little money on food while getting sufficient amount of vitamin Z and nutrient X. Her options are:</vt:lpstr>
      <vt:lpstr>Geometric Views of the Constraints</vt:lpstr>
      <vt:lpstr>Integer Linear Programming</vt:lpstr>
      <vt:lpstr>Integer Linear Programming</vt:lpstr>
      <vt:lpstr>Integer Linear Programming</vt:lpstr>
      <vt:lpstr>Integer Linear Programming</vt:lpstr>
      <vt:lpstr>Integer Linear Programming</vt:lpstr>
      <vt:lpstr>Integer Linear Programming</vt:lpstr>
      <vt:lpstr>Also Cool: Extend ILP to IQP Integer Quadratic Programming (with Linear constraints)</vt:lpstr>
      <vt:lpstr>So, how do we solve ILPs and IQPs?</vt:lpstr>
      <vt:lpstr>PowerPoint Presentation</vt:lpstr>
      <vt:lpstr>Example: Sequence Tag Prediction as an IQP</vt:lpstr>
      <vt:lpstr>Example: Sequence Tag Prediction as an IQP</vt:lpstr>
      <vt:lpstr>Example: Sequence Tag Prediction as an IQP</vt:lpstr>
      <vt:lpstr>Example: Sequence Tag Prediction as an IQP</vt:lpstr>
      <vt:lpstr>Example: Sequence Tag Prediction as an IQP</vt:lpstr>
      <vt:lpstr>The Big Representational Choice</vt:lpstr>
      <vt:lpstr>Example of our Representation</vt:lpstr>
      <vt:lpstr>Example of our Representation</vt:lpstr>
      <vt:lpstr>Example: Sequence Tag Prediction as an IQP</vt:lpstr>
      <vt:lpstr>Example: Sequence Tag Prediction as an IQP</vt:lpstr>
      <vt:lpstr>score(</vt:lpstr>
      <vt:lpstr>score  ( )</vt:lpstr>
      <vt:lpstr>score  ( )</vt:lpstr>
      <vt:lpstr>Machine Learning Framework: Learning</vt:lpstr>
      <vt:lpstr>Machine Learning Framework: Learning</vt:lpstr>
      <vt:lpstr>Machine Learning Framework: Learning</vt:lpstr>
      <vt:lpstr>Gold/correct labels</vt:lpstr>
      <vt:lpstr>Classify with Goodness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Anantaa Kotal</dc:creator>
  <cp:lastModifiedBy>Anantaa Kotal</cp:lastModifiedBy>
  <cp:revision>5</cp:revision>
  <dcterms:created xsi:type="dcterms:W3CDTF">2022-10-19T15:21:51Z</dcterms:created>
  <dcterms:modified xsi:type="dcterms:W3CDTF">2022-10-31T18:06:17Z</dcterms:modified>
</cp:coreProperties>
</file>