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311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5" r:id="rId48"/>
    <p:sldId id="313" r:id="rId49"/>
    <p:sldId id="314" r:id="rId50"/>
    <p:sldId id="315" r:id="rId51"/>
    <p:sldId id="306" r:id="rId52"/>
    <p:sldId id="307" r:id="rId53"/>
    <p:sldId id="310" r:id="rId54"/>
    <p:sldId id="308" r:id="rId5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 varScale="1">
        <p:scale>
          <a:sx n="120" d="100"/>
          <a:sy n="120" d="100"/>
        </p:scale>
        <p:origin x="200" y="9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38745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42328" y="345758"/>
            <a:ext cx="7642859" cy="525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77766">
              <a:lnSpc>
                <a:spcPts val="930"/>
              </a:lnSpc>
            </a:pPr>
            <a:fld id="{81D60167-4931-47E6-BA6A-407CBD079E47}" type="slidenum">
              <a:rPr lang="en-US" spc="-45" smtClean="0"/>
              <a:pPr marL="1177766">
                <a:lnSpc>
                  <a:spcPts val="930"/>
                </a:lnSpc>
              </a:pPr>
              <a:t>‹#›</a:t>
            </a:fld>
            <a:endParaRPr lang="en-US" spc="-45" dirty="0"/>
          </a:p>
        </p:txBody>
      </p:sp>
    </p:spTree>
    <p:extLst>
      <p:ext uri="{BB962C8B-B14F-4D97-AF65-F5344CB8AC3E}">
        <p14:creationId xmlns:p14="http://schemas.microsoft.com/office/powerpoint/2010/main" val="349497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60375" y="972074"/>
            <a:ext cx="3832860" cy="317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63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08220" y="962369"/>
            <a:ext cx="3703320" cy="3462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77766">
              <a:lnSpc>
                <a:spcPts val="930"/>
              </a:lnSpc>
            </a:pPr>
            <a:fld id="{81D60167-4931-47E6-BA6A-407CBD079E47}" type="slidenum">
              <a:rPr lang="en-US" spc="-45" smtClean="0"/>
              <a:pPr marL="1177766">
                <a:lnSpc>
                  <a:spcPts val="930"/>
                </a:lnSpc>
              </a:pPr>
              <a:t>‹#›</a:t>
            </a:fld>
            <a:endParaRPr lang="en-US" spc="-45" dirty="0"/>
          </a:p>
        </p:txBody>
      </p:sp>
    </p:spTree>
    <p:extLst>
      <p:ext uri="{BB962C8B-B14F-4D97-AF65-F5344CB8AC3E}">
        <p14:creationId xmlns:p14="http://schemas.microsoft.com/office/powerpoint/2010/main" val="330935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073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9979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7678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989969"/>
            <a:ext cx="4040188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7255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9969"/>
            <a:ext cx="4041775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2058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535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4108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3734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0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9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13" Type="http://schemas.openxmlformats.org/officeDocument/2006/relationships/image" Target="../media/image20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12" Type="http://schemas.openxmlformats.org/officeDocument/2006/relationships/image" Target="../media/image19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13" Type="http://schemas.openxmlformats.org/officeDocument/2006/relationships/image" Target="../media/image20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12" Type="http://schemas.openxmlformats.org/officeDocument/2006/relationships/image" Target="../media/image19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jpg"/><Relationship Id="rId1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13" Type="http://schemas.openxmlformats.org/officeDocument/2006/relationships/image" Target="../media/image20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12" Type="http://schemas.openxmlformats.org/officeDocument/2006/relationships/image" Target="../media/image19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jpg"/><Relationship Id="rId1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imeline_of_machine_learning" TargetMode="External"/><Relationship Id="rId2" Type="http://schemas.openxmlformats.org/officeDocument/2006/relationships/hyperlink" Target="https://en.wikipedia.org/wiki/Perceptrons_(book)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Google-AIY-Vision-Kit-V1-1/dp/B078YJ64WR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iparade.com/wp-content/uploads/2012/01/ui-design-pure-css.jpg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jp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9.xml"/><Relationship Id="rId9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9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3236" y="1610391"/>
            <a:ext cx="3078480" cy="1006494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6191" algn="ctr">
              <a:lnSpc>
                <a:spcPts val="3953"/>
              </a:lnSpc>
              <a:spcBef>
                <a:spcPts val="98"/>
              </a:spcBef>
            </a:pPr>
            <a:r>
              <a:rPr sz="3300" spc="-476" dirty="0">
                <a:latin typeface="Arial"/>
                <a:cs typeface="Arial"/>
              </a:rPr>
              <a:t>CMSC</a:t>
            </a:r>
            <a:r>
              <a:rPr sz="3300" spc="-161" dirty="0">
                <a:latin typeface="Arial"/>
                <a:cs typeface="Arial"/>
              </a:rPr>
              <a:t> </a:t>
            </a:r>
            <a:r>
              <a:rPr sz="3300" spc="-15" dirty="0">
                <a:latin typeface="Arial"/>
                <a:cs typeface="Arial"/>
              </a:rPr>
              <a:t>471:</a:t>
            </a:r>
            <a:endParaRPr sz="3300">
              <a:latin typeface="Arial"/>
              <a:cs typeface="Arial"/>
            </a:endParaRPr>
          </a:p>
          <a:p>
            <a:pPr algn="ctr">
              <a:lnSpc>
                <a:spcPts val="3953"/>
              </a:lnSpc>
            </a:pPr>
            <a:r>
              <a:rPr sz="3300" spc="-113" dirty="0">
                <a:latin typeface="Arial"/>
                <a:cs typeface="Arial"/>
              </a:rPr>
              <a:t>Machine</a:t>
            </a:r>
            <a:r>
              <a:rPr sz="3300" spc="-199" dirty="0">
                <a:latin typeface="Arial"/>
                <a:cs typeface="Arial"/>
              </a:rPr>
              <a:t> </a:t>
            </a:r>
            <a:r>
              <a:rPr sz="3300" spc="-135" dirty="0">
                <a:latin typeface="Arial"/>
                <a:cs typeface="Arial"/>
              </a:rPr>
              <a:t>Learning</a:t>
            </a:r>
            <a:endParaRPr sz="3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2055" y="4949235"/>
            <a:ext cx="302310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lang="en-US" sz="1350" spc="-120" dirty="0">
                <a:latin typeface="Arial"/>
                <a:cs typeface="Arial"/>
              </a:rPr>
              <a:t>Many</a:t>
            </a:r>
            <a:r>
              <a:rPr sz="1350" spc="-64" dirty="0">
                <a:latin typeface="Arial"/>
                <a:cs typeface="Arial"/>
              </a:rPr>
              <a:t> slides</a:t>
            </a:r>
            <a:r>
              <a:rPr sz="1350" spc="-83" dirty="0">
                <a:latin typeface="Arial"/>
                <a:cs typeface="Arial"/>
              </a:rPr>
              <a:t> </a:t>
            </a:r>
            <a:r>
              <a:rPr sz="1350" spc="-60" dirty="0">
                <a:latin typeface="Arial"/>
                <a:cs typeface="Arial"/>
              </a:rPr>
              <a:t>courtesy </a:t>
            </a:r>
            <a:r>
              <a:rPr lang="en-US" sz="1350" spc="-60" dirty="0">
                <a:latin typeface="Arial"/>
                <a:cs typeface="Arial"/>
              </a:rPr>
              <a:t>Frank Ferraro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30941" y="4825841"/>
            <a:ext cx="77153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5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555019"/>
            <a:ext cx="6172200" cy="426976"/>
          </a:xfrm>
          <a:prstGeom prst="rect">
            <a:avLst/>
          </a:prstGeom>
        </p:spPr>
        <p:txBody>
          <a:bodyPr vert="horz" wrap="square" lIns="0" tIns="5715" rIns="0" bIns="0" rtlCol="0" anchor="ctr">
            <a:spAutoFit/>
          </a:bodyPr>
          <a:lstStyle/>
          <a:p>
            <a:pPr marL="2577465" marR="3810" indent="-1680686">
              <a:lnSpc>
                <a:spcPct val="101400"/>
              </a:lnSpc>
              <a:spcBef>
                <a:spcPts val="45"/>
              </a:spcBef>
            </a:pPr>
            <a:r>
              <a:rPr sz="2800" spc="-105" dirty="0"/>
              <a:t>Machine</a:t>
            </a:r>
            <a:r>
              <a:rPr sz="2800" spc="-101" dirty="0"/>
              <a:t> </a:t>
            </a:r>
            <a:r>
              <a:rPr sz="2800" spc="-146" dirty="0"/>
              <a:t>Learning</a:t>
            </a:r>
            <a:r>
              <a:rPr sz="2800" spc="-19" dirty="0"/>
              <a:t> </a:t>
            </a:r>
            <a:r>
              <a:rPr sz="2800" spc="-120" dirty="0"/>
              <a:t>Framework: </a:t>
            </a:r>
            <a:r>
              <a:rPr sz="2800" spc="-64" dirty="0"/>
              <a:t>Learning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260872" y="1832420"/>
            <a:ext cx="1771650" cy="205184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0543">
              <a:lnSpc>
                <a:spcPts val="1590"/>
              </a:lnSpc>
            </a:pPr>
            <a:r>
              <a:rPr sz="1350" spc="-56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350" spc="-9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0872" y="2346770"/>
            <a:ext cx="1771650" cy="205184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0543">
              <a:lnSpc>
                <a:spcPts val="1598"/>
              </a:lnSpc>
            </a:pPr>
            <a:r>
              <a:rPr sz="1350" spc="-56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350" spc="-9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0872" y="2861120"/>
            <a:ext cx="1771650" cy="205184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0543">
              <a:lnSpc>
                <a:spcPts val="1601"/>
              </a:lnSpc>
            </a:pPr>
            <a:r>
              <a:rPr sz="1350" spc="-56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350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51347" y="3423095"/>
            <a:ext cx="1790700" cy="247650"/>
            <a:chOff x="144462" y="4564126"/>
            <a:chExt cx="2387600" cy="330200"/>
          </a:xfrm>
        </p:grpSpPr>
        <p:sp>
          <p:nvSpPr>
            <p:cNvPr id="7" name="object 7"/>
            <p:cNvSpPr/>
            <p:nvPr/>
          </p:nvSpPr>
          <p:spPr>
            <a:xfrm>
              <a:off x="157162" y="4576826"/>
              <a:ext cx="2362200" cy="304800"/>
            </a:xfrm>
            <a:custGeom>
              <a:avLst/>
              <a:gdLst/>
              <a:ahLst/>
              <a:cxnLst/>
              <a:rect l="l" t="t" r="r" b="b"/>
              <a:pathLst>
                <a:path w="2362200" h="304800">
                  <a:moveTo>
                    <a:pt x="2362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362200" y="30480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157162" y="4576826"/>
              <a:ext cx="2362200" cy="304800"/>
            </a:xfrm>
            <a:custGeom>
              <a:avLst/>
              <a:gdLst/>
              <a:ahLst/>
              <a:cxnLst/>
              <a:rect l="l" t="t" r="r" b="b"/>
              <a:pathLst>
                <a:path w="2362200" h="304800">
                  <a:moveTo>
                    <a:pt x="0" y="304800"/>
                  </a:moveTo>
                  <a:lnTo>
                    <a:pt x="2362200" y="304800"/>
                  </a:lnTo>
                  <a:lnTo>
                    <a:pt x="2362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70397" y="3421428"/>
            <a:ext cx="176212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21018">
              <a:spcBef>
                <a:spcPts val="75"/>
              </a:spcBef>
            </a:pPr>
            <a:r>
              <a:rPr sz="1350" spc="-56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350" spc="-9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423095" y="2337245"/>
            <a:ext cx="1390650" cy="762000"/>
            <a:chOff x="3040126" y="3116326"/>
            <a:chExt cx="1854200" cy="1016000"/>
          </a:xfrm>
        </p:grpSpPr>
        <p:sp>
          <p:nvSpPr>
            <p:cNvPr id="11" name="object 11"/>
            <p:cNvSpPr/>
            <p:nvPr/>
          </p:nvSpPr>
          <p:spPr>
            <a:xfrm>
              <a:off x="3052826" y="3129026"/>
              <a:ext cx="1828800" cy="990600"/>
            </a:xfrm>
            <a:custGeom>
              <a:avLst/>
              <a:gdLst/>
              <a:ahLst/>
              <a:cxnLst/>
              <a:rect l="l" t="t" r="r" b="b"/>
              <a:pathLst>
                <a:path w="1828800" h="990600">
                  <a:moveTo>
                    <a:pt x="1663573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373"/>
                  </a:lnTo>
                  <a:lnTo>
                    <a:pt x="5897" y="869273"/>
                  </a:lnTo>
                  <a:lnTo>
                    <a:pt x="22540" y="908736"/>
                  </a:lnTo>
                  <a:lnTo>
                    <a:pt x="48355" y="942181"/>
                  </a:lnTo>
                  <a:lnTo>
                    <a:pt x="81769" y="968026"/>
                  </a:lnTo>
                  <a:lnTo>
                    <a:pt x="121208" y="984693"/>
                  </a:lnTo>
                  <a:lnTo>
                    <a:pt x="165100" y="990600"/>
                  </a:lnTo>
                  <a:lnTo>
                    <a:pt x="1663573" y="990600"/>
                  </a:lnTo>
                  <a:lnTo>
                    <a:pt x="1707473" y="984693"/>
                  </a:lnTo>
                  <a:lnTo>
                    <a:pt x="1746936" y="968026"/>
                  </a:lnTo>
                  <a:lnTo>
                    <a:pt x="1780381" y="942181"/>
                  </a:lnTo>
                  <a:lnTo>
                    <a:pt x="1806226" y="908736"/>
                  </a:lnTo>
                  <a:lnTo>
                    <a:pt x="1822893" y="869273"/>
                  </a:lnTo>
                  <a:lnTo>
                    <a:pt x="1828800" y="825373"/>
                  </a:lnTo>
                  <a:lnTo>
                    <a:pt x="1828800" y="165100"/>
                  </a:lnTo>
                  <a:lnTo>
                    <a:pt x="1822893" y="121208"/>
                  </a:lnTo>
                  <a:lnTo>
                    <a:pt x="1806226" y="81769"/>
                  </a:lnTo>
                  <a:lnTo>
                    <a:pt x="1780381" y="48355"/>
                  </a:lnTo>
                  <a:lnTo>
                    <a:pt x="1746936" y="22540"/>
                  </a:lnTo>
                  <a:lnTo>
                    <a:pt x="1707473" y="5897"/>
                  </a:lnTo>
                  <a:lnTo>
                    <a:pt x="16635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3052826" y="3129026"/>
              <a:ext cx="1828800" cy="990600"/>
            </a:xfrm>
            <a:custGeom>
              <a:avLst/>
              <a:gdLst/>
              <a:ahLst/>
              <a:cxnLst/>
              <a:rect l="l" t="t" r="r" b="b"/>
              <a:pathLst>
                <a:path w="1828800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1663573" y="0"/>
                  </a:lnTo>
                  <a:lnTo>
                    <a:pt x="1707473" y="5897"/>
                  </a:lnTo>
                  <a:lnTo>
                    <a:pt x="1746936" y="22540"/>
                  </a:lnTo>
                  <a:lnTo>
                    <a:pt x="1780381" y="48355"/>
                  </a:lnTo>
                  <a:lnTo>
                    <a:pt x="1806226" y="81769"/>
                  </a:lnTo>
                  <a:lnTo>
                    <a:pt x="1822893" y="121208"/>
                  </a:lnTo>
                  <a:lnTo>
                    <a:pt x="1828800" y="165100"/>
                  </a:lnTo>
                  <a:lnTo>
                    <a:pt x="1828800" y="825373"/>
                  </a:lnTo>
                  <a:lnTo>
                    <a:pt x="1822893" y="869273"/>
                  </a:lnTo>
                  <a:lnTo>
                    <a:pt x="1806226" y="908736"/>
                  </a:lnTo>
                  <a:lnTo>
                    <a:pt x="1780381" y="942181"/>
                  </a:lnTo>
                  <a:lnTo>
                    <a:pt x="1746936" y="968026"/>
                  </a:lnTo>
                  <a:lnTo>
                    <a:pt x="1707473" y="984693"/>
                  </a:lnTo>
                  <a:lnTo>
                    <a:pt x="1663573" y="990600"/>
                  </a:lnTo>
                  <a:lnTo>
                    <a:pt x="165100" y="990600"/>
                  </a:lnTo>
                  <a:lnTo>
                    <a:pt x="121208" y="984693"/>
                  </a:lnTo>
                  <a:lnTo>
                    <a:pt x="81769" y="968026"/>
                  </a:lnTo>
                  <a:lnTo>
                    <a:pt x="48355" y="942181"/>
                  </a:lnTo>
                  <a:lnTo>
                    <a:pt x="22540" y="908736"/>
                  </a:lnTo>
                  <a:lnTo>
                    <a:pt x="5897" y="869273"/>
                  </a:lnTo>
                  <a:lnTo>
                    <a:pt x="0" y="825373"/>
                  </a:lnTo>
                  <a:lnTo>
                    <a:pt x="0" y="1651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784759" y="2385584"/>
            <a:ext cx="665798" cy="624498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9525" marR="3810" indent="14288" algn="just">
              <a:lnSpc>
                <a:spcPct val="100800"/>
              </a:lnSpc>
              <a:spcBef>
                <a:spcPts val="64"/>
              </a:spcBef>
            </a:pPr>
            <a:r>
              <a:rPr sz="1350" spc="-26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1350" spc="-30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1350" spc="-45" dirty="0">
                <a:solidFill>
                  <a:srgbClr val="FFFFFF"/>
                </a:solidFill>
                <a:latin typeface="Arial"/>
                <a:cs typeface="Arial"/>
              </a:rPr>
              <a:t>Predictor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32695" y="3204020"/>
            <a:ext cx="200025" cy="685800"/>
          </a:xfrm>
          <a:custGeom>
            <a:avLst/>
            <a:gdLst/>
            <a:ahLst/>
            <a:cxnLst/>
            <a:rect l="l" t="t" r="r" b="b"/>
            <a:pathLst>
              <a:path w="266700" h="914400">
                <a:moveTo>
                  <a:pt x="266700" y="133350"/>
                </a:moveTo>
                <a:lnTo>
                  <a:pt x="200025" y="133350"/>
                </a:lnTo>
                <a:lnTo>
                  <a:pt x="200025" y="914400"/>
                </a:lnTo>
                <a:lnTo>
                  <a:pt x="66675" y="914400"/>
                </a:lnTo>
                <a:lnTo>
                  <a:pt x="66675" y="133350"/>
                </a:lnTo>
                <a:lnTo>
                  <a:pt x="0" y="133350"/>
                </a:lnTo>
                <a:lnTo>
                  <a:pt x="133350" y="0"/>
                </a:lnTo>
                <a:lnTo>
                  <a:pt x="266700" y="1333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15" name="object 15"/>
          <p:cNvGrpSpPr/>
          <p:nvPr/>
        </p:nvGrpSpPr>
        <p:grpSpPr>
          <a:xfrm>
            <a:off x="3423095" y="3994595"/>
            <a:ext cx="1390650" cy="304800"/>
            <a:chOff x="3040126" y="5326126"/>
            <a:chExt cx="1854200" cy="406400"/>
          </a:xfrm>
        </p:grpSpPr>
        <p:sp>
          <p:nvSpPr>
            <p:cNvPr id="16" name="object 16"/>
            <p:cNvSpPr/>
            <p:nvPr/>
          </p:nvSpPr>
          <p:spPr>
            <a:xfrm>
              <a:off x="3052826" y="5338826"/>
              <a:ext cx="1828800" cy="381000"/>
            </a:xfrm>
            <a:custGeom>
              <a:avLst/>
              <a:gdLst/>
              <a:ahLst/>
              <a:cxnLst/>
              <a:rect l="l" t="t" r="r" b="b"/>
              <a:pathLst>
                <a:path w="1828800" h="381000">
                  <a:moveTo>
                    <a:pt x="1765173" y="0"/>
                  </a:moveTo>
                  <a:lnTo>
                    <a:pt x="63500" y="0"/>
                  </a:lnTo>
                  <a:lnTo>
                    <a:pt x="38736" y="4974"/>
                  </a:lnTo>
                  <a:lnTo>
                    <a:pt x="18557" y="18557"/>
                  </a:lnTo>
                  <a:lnTo>
                    <a:pt x="4974" y="38736"/>
                  </a:lnTo>
                  <a:lnTo>
                    <a:pt x="0" y="63500"/>
                  </a:lnTo>
                  <a:lnTo>
                    <a:pt x="0" y="317436"/>
                  </a:lnTo>
                  <a:lnTo>
                    <a:pt x="4974" y="342151"/>
                  </a:lnTo>
                  <a:lnTo>
                    <a:pt x="18557" y="362335"/>
                  </a:lnTo>
                  <a:lnTo>
                    <a:pt x="38736" y="375945"/>
                  </a:lnTo>
                  <a:lnTo>
                    <a:pt x="63500" y="380936"/>
                  </a:lnTo>
                  <a:lnTo>
                    <a:pt x="1765173" y="380936"/>
                  </a:lnTo>
                  <a:lnTo>
                    <a:pt x="1789955" y="375945"/>
                  </a:lnTo>
                  <a:lnTo>
                    <a:pt x="1810178" y="362335"/>
                  </a:lnTo>
                  <a:lnTo>
                    <a:pt x="1823805" y="342151"/>
                  </a:lnTo>
                  <a:lnTo>
                    <a:pt x="1828800" y="317436"/>
                  </a:lnTo>
                  <a:lnTo>
                    <a:pt x="1828800" y="63500"/>
                  </a:lnTo>
                  <a:lnTo>
                    <a:pt x="1823805" y="38736"/>
                  </a:lnTo>
                  <a:lnTo>
                    <a:pt x="1810178" y="18557"/>
                  </a:lnTo>
                  <a:lnTo>
                    <a:pt x="1789955" y="4974"/>
                  </a:lnTo>
                  <a:lnTo>
                    <a:pt x="1765173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17"/>
            <p:cNvSpPr/>
            <p:nvPr/>
          </p:nvSpPr>
          <p:spPr>
            <a:xfrm>
              <a:off x="3052826" y="5338826"/>
              <a:ext cx="1828800" cy="381000"/>
            </a:xfrm>
            <a:custGeom>
              <a:avLst/>
              <a:gdLst/>
              <a:ahLst/>
              <a:cxnLst/>
              <a:rect l="l" t="t" r="r" b="b"/>
              <a:pathLst>
                <a:path w="1828800" h="381000">
                  <a:moveTo>
                    <a:pt x="0" y="63500"/>
                  </a:moveTo>
                  <a:lnTo>
                    <a:pt x="4974" y="38736"/>
                  </a:lnTo>
                  <a:lnTo>
                    <a:pt x="18557" y="18557"/>
                  </a:lnTo>
                  <a:lnTo>
                    <a:pt x="38736" y="4974"/>
                  </a:lnTo>
                  <a:lnTo>
                    <a:pt x="63500" y="0"/>
                  </a:lnTo>
                  <a:lnTo>
                    <a:pt x="1765173" y="0"/>
                  </a:lnTo>
                  <a:lnTo>
                    <a:pt x="1789955" y="4974"/>
                  </a:lnTo>
                  <a:lnTo>
                    <a:pt x="1810178" y="18557"/>
                  </a:lnTo>
                  <a:lnTo>
                    <a:pt x="1823805" y="38736"/>
                  </a:lnTo>
                  <a:lnTo>
                    <a:pt x="1828800" y="63500"/>
                  </a:lnTo>
                  <a:lnTo>
                    <a:pt x="1828800" y="317436"/>
                  </a:lnTo>
                  <a:lnTo>
                    <a:pt x="1823805" y="342151"/>
                  </a:lnTo>
                  <a:lnTo>
                    <a:pt x="1810178" y="362335"/>
                  </a:lnTo>
                  <a:lnTo>
                    <a:pt x="1789955" y="375945"/>
                  </a:lnTo>
                  <a:lnTo>
                    <a:pt x="1765173" y="380936"/>
                  </a:lnTo>
                  <a:lnTo>
                    <a:pt x="63500" y="380936"/>
                  </a:lnTo>
                  <a:lnTo>
                    <a:pt x="38736" y="375945"/>
                  </a:lnTo>
                  <a:lnTo>
                    <a:pt x="18557" y="362335"/>
                  </a:lnTo>
                  <a:lnTo>
                    <a:pt x="4974" y="342151"/>
                  </a:lnTo>
                  <a:lnTo>
                    <a:pt x="0" y="317436"/>
                  </a:lnTo>
                  <a:lnTo>
                    <a:pt x="0" y="63500"/>
                  </a:lnTo>
                  <a:close/>
                </a:path>
              </a:pathLst>
            </a:custGeom>
            <a:ln w="253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599182" y="1945005"/>
            <a:ext cx="834390" cy="2467451"/>
            <a:chOff x="1941576" y="2593339"/>
            <a:chExt cx="1112520" cy="3289935"/>
          </a:xfrm>
        </p:grpSpPr>
        <p:sp>
          <p:nvSpPr>
            <p:cNvPr id="19" name="object 19"/>
            <p:cNvSpPr/>
            <p:nvPr/>
          </p:nvSpPr>
          <p:spPr>
            <a:xfrm>
              <a:off x="2515108" y="2593339"/>
              <a:ext cx="539115" cy="2138045"/>
            </a:xfrm>
            <a:custGeom>
              <a:avLst/>
              <a:gdLst/>
              <a:ahLst/>
              <a:cxnLst/>
              <a:rect l="l" t="t" r="r" b="b"/>
              <a:pathLst>
                <a:path w="539114" h="2138045">
                  <a:moveTo>
                    <a:pt x="537591" y="1030859"/>
                  </a:moveTo>
                  <a:lnTo>
                    <a:pt x="536854" y="976757"/>
                  </a:lnTo>
                  <a:lnTo>
                    <a:pt x="536448" y="945781"/>
                  </a:lnTo>
                  <a:lnTo>
                    <a:pt x="506869" y="961085"/>
                  </a:lnTo>
                  <a:lnTo>
                    <a:pt x="8509" y="0"/>
                  </a:lnTo>
                  <a:lnTo>
                    <a:pt x="0" y="4445"/>
                  </a:lnTo>
                  <a:lnTo>
                    <a:pt x="495312" y="959675"/>
                  </a:lnTo>
                  <a:lnTo>
                    <a:pt x="494157" y="957707"/>
                  </a:lnTo>
                  <a:lnTo>
                    <a:pt x="484543" y="972654"/>
                  </a:lnTo>
                  <a:lnTo>
                    <a:pt x="468757" y="980821"/>
                  </a:lnTo>
                  <a:lnTo>
                    <a:pt x="471424" y="982776"/>
                  </a:lnTo>
                  <a:lnTo>
                    <a:pt x="6858" y="684022"/>
                  </a:lnTo>
                  <a:lnTo>
                    <a:pt x="1651" y="692023"/>
                  </a:lnTo>
                  <a:lnTo>
                    <a:pt x="470979" y="993749"/>
                  </a:lnTo>
                  <a:lnTo>
                    <a:pt x="453009" y="1021715"/>
                  </a:lnTo>
                  <a:lnTo>
                    <a:pt x="537591" y="1030859"/>
                  </a:lnTo>
                  <a:close/>
                </a:path>
                <a:path w="539114" h="2138045">
                  <a:moveTo>
                    <a:pt x="538861" y="1116076"/>
                  </a:moveTo>
                  <a:lnTo>
                    <a:pt x="538403" y="1085977"/>
                  </a:lnTo>
                  <a:lnTo>
                    <a:pt x="537591" y="1030986"/>
                  </a:lnTo>
                  <a:lnTo>
                    <a:pt x="453009" y="1040130"/>
                  </a:lnTo>
                  <a:lnTo>
                    <a:pt x="470979" y="1068108"/>
                  </a:lnTo>
                  <a:lnTo>
                    <a:pt x="1651" y="1369822"/>
                  </a:lnTo>
                  <a:lnTo>
                    <a:pt x="6858" y="1377823"/>
                  </a:lnTo>
                  <a:lnTo>
                    <a:pt x="476110" y="1076083"/>
                  </a:lnTo>
                  <a:lnTo>
                    <a:pt x="477075" y="1077595"/>
                  </a:lnTo>
                  <a:lnTo>
                    <a:pt x="470154" y="1082929"/>
                  </a:lnTo>
                  <a:lnTo>
                    <a:pt x="485178" y="1090193"/>
                  </a:lnTo>
                  <a:lnTo>
                    <a:pt x="494157" y="1104138"/>
                  </a:lnTo>
                  <a:lnTo>
                    <a:pt x="498589" y="1096670"/>
                  </a:lnTo>
                  <a:lnTo>
                    <a:pt x="500189" y="1097432"/>
                  </a:lnTo>
                  <a:lnTo>
                    <a:pt x="0" y="2133727"/>
                  </a:lnTo>
                  <a:lnTo>
                    <a:pt x="8509" y="2137918"/>
                  </a:lnTo>
                  <a:lnTo>
                    <a:pt x="508825" y="1101598"/>
                  </a:lnTo>
                  <a:lnTo>
                    <a:pt x="538861" y="1116076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0"/>
            <p:cNvSpPr/>
            <p:nvPr/>
          </p:nvSpPr>
          <p:spPr>
            <a:xfrm>
              <a:off x="1941576" y="4148073"/>
              <a:ext cx="1043305" cy="1735455"/>
            </a:xfrm>
            <a:custGeom>
              <a:avLst/>
              <a:gdLst/>
              <a:ahLst/>
              <a:cxnLst/>
              <a:rect l="l" t="t" r="r" b="b"/>
              <a:pathLst>
                <a:path w="1043305" h="1735454">
                  <a:moveTo>
                    <a:pt x="982857" y="50310"/>
                  </a:moveTo>
                  <a:lnTo>
                    <a:pt x="970828" y="72345"/>
                  </a:lnTo>
                  <a:lnTo>
                    <a:pt x="972819" y="143509"/>
                  </a:lnTo>
                  <a:lnTo>
                    <a:pt x="974090" y="214630"/>
                  </a:lnTo>
                  <a:lnTo>
                    <a:pt x="974597" y="285495"/>
                  </a:lnTo>
                  <a:lnTo>
                    <a:pt x="974330" y="355981"/>
                  </a:lnTo>
                  <a:lnTo>
                    <a:pt x="972566" y="424688"/>
                  </a:lnTo>
                  <a:lnTo>
                    <a:pt x="969391" y="493140"/>
                  </a:lnTo>
                  <a:lnTo>
                    <a:pt x="964438" y="560577"/>
                  </a:lnTo>
                  <a:lnTo>
                    <a:pt x="957453" y="626871"/>
                  </a:lnTo>
                  <a:lnTo>
                    <a:pt x="948055" y="691769"/>
                  </a:lnTo>
                  <a:lnTo>
                    <a:pt x="936371" y="755142"/>
                  </a:lnTo>
                  <a:lnTo>
                    <a:pt x="921766" y="817118"/>
                  </a:lnTo>
                  <a:lnTo>
                    <a:pt x="904240" y="877188"/>
                  </a:lnTo>
                  <a:lnTo>
                    <a:pt x="883538" y="935482"/>
                  </a:lnTo>
                  <a:lnTo>
                    <a:pt x="859155" y="991743"/>
                  </a:lnTo>
                  <a:lnTo>
                    <a:pt x="831215" y="1045844"/>
                  </a:lnTo>
                  <a:lnTo>
                    <a:pt x="799211" y="1097788"/>
                  </a:lnTo>
                  <a:lnTo>
                    <a:pt x="763397" y="1147826"/>
                  </a:lnTo>
                  <a:lnTo>
                    <a:pt x="724026" y="1196086"/>
                  </a:lnTo>
                  <a:lnTo>
                    <a:pt x="681355" y="1242441"/>
                  </a:lnTo>
                  <a:lnTo>
                    <a:pt x="635507" y="1287272"/>
                  </a:lnTo>
                  <a:lnTo>
                    <a:pt x="586867" y="1330706"/>
                  </a:lnTo>
                  <a:lnTo>
                    <a:pt x="535559" y="1372742"/>
                  </a:lnTo>
                  <a:lnTo>
                    <a:pt x="482092" y="1413510"/>
                  </a:lnTo>
                  <a:lnTo>
                    <a:pt x="426466" y="1453248"/>
                  </a:lnTo>
                  <a:lnTo>
                    <a:pt x="368935" y="1492135"/>
                  </a:lnTo>
                  <a:lnTo>
                    <a:pt x="309880" y="1530134"/>
                  </a:lnTo>
                  <a:lnTo>
                    <a:pt x="249555" y="1567548"/>
                  </a:lnTo>
                  <a:lnTo>
                    <a:pt x="188087" y="1604352"/>
                  </a:lnTo>
                  <a:lnTo>
                    <a:pt x="125856" y="1640776"/>
                  </a:lnTo>
                  <a:lnTo>
                    <a:pt x="0" y="1713077"/>
                  </a:lnTo>
                  <a:lnTo>
                    <a:pt x="12573" y="1735099"/>
                  </a:lnTo>
                  <a:lnTo>
                    <a:pt x="138556" y="1662811"/>
                  </a:lnTo>
                  <a:lnTo>
                    <a:pt x="200913" y="1626273"/>
                  </a:lnTo>
                  <a:lnTo>
                    <a:pt x="262636" y="1589354"/>
                  </a:lnTo>
                  <a:lnTo>
                    <a:pt x="323342" y="1551711"/>
                  </a:lnTo>
                  <a:lnTo>
                    <a:pt x="382778" y="1513509"/>
                  </a:lnTo>
                  <a:lnTo>
                    <a:pt x="440690" y="1474292"/>
                  </a:lnTo>
                  <a:lnTo>
                    <a:pt x="496824" y="1434211"/>
                  </a:lnTo>
                  <a:lnTo>
                    <a:pt x="551180" y="1392682"/>
                  </a:lnTo>
                  <a:lnTo>
                    <a:pt x="603123" y="1350137"/>
                  </a:lnTo>
                  <a:lnTo>
                    <a:pt x="652653" y="1306067"/>
                  </a:lnTo>
                  <a:lnTo>
                    <a:pt x="699262" y="1260475"/>
                  </a:lnTo>
                  <a:lnTo>
                    <a:pt x="742950" y="1212977"/>
                  </a:lnTo>
                  <a:lnTo>
                    <a:pt x="783336" y="1163573"/>
                  </a:lnTo>
                  <a:lnTo>
                    <a:pt x="820038" y="1112266"/>
                  </a:lnTo>
                  <a:lnTo>
                    <a:pt x="853059" y="1058799"/>
                  </a:lnTo>
                  <a:lnTo>
                    <a:pt x="882015" y="1002919"/>
                  </a:lnTo>
                  <a:lnTo>
                    <a:pt x="907034" y="945133"/>
                  </a:lnTo>
                  <a:lnTo>
                    <a:pt x="928369" y="885317"/>
                  </a:lnTo>
                  <a:lnTo>
                    <a:pt x="946276" y="823849"/>
                  </a:lnTo>
                  <a:lnTo>
                    <a:pt x="961136" y="760730"/>
                  </a:lnTo>
                  <a:lnTo>
                    <a:pt x="973074" y="695959"/>
                  </a:lnTo>
                  <a:lnTo>
                    <a:pt x="982599" y="630174"/>
                  </a:lnTo>
                  <a:lnTo>
                    <a:pt x="989711" y="563118"/>
                  </a:lnTo>
                  <a:lnTo>
                    <a:pt x="994663" y="494919"/>
                  </a:lnTo>
                  <a:lnTo>
                    <a:pt x="997966" y="425831"/>
                  </a:lnTo>
                  <a:lnTo>
                    <a:pt x="999619" y="355473"/>
                  </a:lnTo>
                  <a:lnTo>
                    <a:pt x="999997" y="285369"/>
                  </a:lnTo>
                  <a:lnTo>
                    <a:pt x="999490" y="214502"/>
                  </a:lnTo>
                  <a:lnTo>
                    <a:pt x="998093" y="143128"/>
                  </a:lnTo>
                  <a:lnTo>
                    <a:pt x="996096" y="71651"/>
                  </a:lnTo>
                  <a:lnTo>
                    <a:pt x="982857" y="50310"/>
                  </a:lnTo>
                  <a:close/>
                </a:path>
                <a:path w="1043305" h="1735454">
                  <a:moveTo>
                    <a:pt x="981456" y="0"/>
                  </a:moveTo>
                  <a:lnTo>
                    <a:pt x="928751" y="96519"/>
                  </a:lnTo>
                  <a:lnTo>
                    <a:pt x="925322" y="102615"/>
                  </a:lnTo>
                  <a:lnTo>
                    <a:pt x="927607" y="110362"/>
                  </a:lnTo>
                  <a:lnTo>
                    <a:pt x="933704" y="113792"/>
                  </a:lnTo>
                  <a:lnTo>
                    <a:pt x="939926" y="117093"/>
                  </a:lnTo>
                  <a:lnTo>
                    <a:pt x="947674" y="114807"/>
                  </a:lnTo>
                  <a:lnTo>
                    <a:pt x="950976" y="108712"/>
                  </a:lnTo>
                  <a:lnTo>
                    <a:pt x="970828" y="72345"/>
                  </a:lnTo>
                  <a:lnTo>
                    <a:pt x="969518" y="25526"/>
                  </a:lnTo>
                  <a:lnTo>
                    <a:pt x="994791" y="24892"/>
                  </a:lnTo>
                  <a:lnTo>
                    <a:pt x="996912" y="24892"/>
                  </a:lnTo>
                  <a:lnTo>
                    <a:pt x="981456" y="0"/>
                  </a:lnTo>
                  <a:close/>
                </a:path>
                <a:path w="1043305" h="1735454">
                  <a:moveTo>
                    <a:pt x="996912" y="24892"/>
                  </a:moveTo>
                  <a:lnTo>
                    <a:pt x="994791" y="24892"/>
                  </a:lnTo>
                  <a:lnTo>
                    <a:pt x="996096" y="71651"/>
                  </a:lnTo>
                  <a:lnTo>
                    <a:pt x="1021588" y="112775"/>
                  </a:lnTo>
                  <a:lnTo>
                    <a:pt x="1029462" y="114681"/>
                  </a:lnTo>
                  <a:lnTo>
                    <a:pt x="1035431" y="110870"/>
                  </a:lnTo>
                  <a:lnTo>
                    <a:pt x="1041400" y="107187"/>
                  </a:lnTo>
                  <a:lnTo>
                    <a:pt x="1043178" y="99440"/>
                  </a:lnTo>
                  <a:lnTo>
                    <a:pt x="1039494" y="93471"/>
                  </a:lnTo>
                  <a:lnTo>
                    <a:pt x="996912" y="24892"/>
                  </a:lnTo>
                  <a:close/>
                </a:path>
                <a:path w="1043305" h="1735454">
                  <a:moveTo>
                    <a:pt x="994791" y="24892"/>
                  </a:moveTo>
                  <a:lnTo>
                    <a:pt x="969518" y="25526"/>
                  </a:lnTo>
                  <a:lnTo>
                    <a:pt x="970828" y="72345"/>
                  </a:lnTo>
                  <a:lnTo>
                    <a:pt x="982857" y="50310"/>
                  </a:lnTo>
                  <a:lnTo>
                    <a:pt x="971423" y="31876"/>
                  </a:lnTo>
                  <a:lnTo>
                    <a:pt x="993267" y="31242"/>
                  </a:lnTo>
                  <a:lnTo>
                    <a:pt x="994968" y="31242"/>
                  </a:lnTo>
                  <a:lnTo>
                    <a:pt x="994791" y="24892"/>
                  </a:lnTo>
                  <a:close/>
                </a:path>
                <a:path w="1043305" h="1735454">
                  <a:moveTo>
                    <a:pt x="994968" y="31242"/>
                  </a:moveTo>
                  <a:lnTo>
                    <a:pt x="993267" y="31242"/>
                  </a:lnTo>
                  <a:lnTo>
                    <a:pt x="982857" y="50310"/>
                  </a:lnTo>
                  <a:lnTo>
                    <a:pt x="996096" y="71651"/>
                  </a:lnTo>
                  <a:lnTo>
                    <a:pt x="994968" y="31242"/>
                  </a:lnTo>
                  <a:close/>
                </a:path>
                <a:path w="1043305" h="1735454">
                  <a:moveTo>
                    <a:pt x="993267" y="31242"/>
                  </a:moveTo>
                  <a:lnTo>
                    <a:pt x="971423" y="31876"/>
                  </a:lnTo>
                  <a:lnTo>
                    <a:pt x="982857" y="50310"/>
                  </a:lnTo>
                  <a:lnTo>
                    <a:pt x="993267" y="31242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839040" y="4061162"/>
            <a:ext cx="893921" cy="6948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" algn="ctr">
              <a:lnSpc>
                <a:spcPts val="1196"/>
              </a:lnSpc>
            </a:pPr>
            <a:r>
              <a:rPr sz="1163" spc="-53" dirty="0">
                <a:solidFill>
                  <a:srgbClr val="7E7E7E"/>
                </a:solidFill>
                <a:latin typeface="Arial"/>
                <a:cs typeface="Arial"/>
              </a:rPr>
              <a:t>instances</a:t>
            </a:r>
            <a:r>
              <a:rPr sz="1163" spc="-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163" spc="-19" dirty="0">
                <a:solidFill>
                  <a:srgbClr val="7E7E7E"/>
                </a:solidFill>
                <a:latin typeface="Arial"/>
                <a:cs typeface="Arial"/>
              </a:rPr>
              <a:t>are</a:t>
            </a:r>
            <a:endParaRPr sz="1163">
              <a:latin typeface="Arial"/>
              <a:cs typeface="Arial"/>
            </a:endParaRPr>
          </a:p>
          <a:p>
            <a:pPr marL="9049" marR="3810" indent="-7144" algn="ctr">
              <a:lnSpc>
                <a:spcPct val="103000"/>
              </a:lnSpc>
              <a:spcBef>
                <a:spcPts val="26"/>
              </a:spcBef>
            </a:pPr>
            <a:r>
              <a:rPr sz="1163" spc="-8" dirty="0">
                <a:solidFill>
                  <a:srgbClr val="7E7E7E"/>
                </a:solidFill>
                <a:latin typeface="Arial"/>
                <a:cs typeface="Arial"/>
              </a:rPr>
              <a:t>typically examined </a:t>
            </a:r>
            <a:r>
              <a:rPr sz="1163" spc="-34" dirty="0">
                <a:solidFill>
                  <a:srgbClr val="7E7E7E"/>
                </a:solidFill>
                <a:latin typeface="Arial"/>
                <a:cs typeface="Arial"/>
              </a:rPr>
              <a:t>independently</a:t>
            </a:r>
            <a:endParaRPr sz="1163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19024" y="4065091"/>
            <a:ext cx="99488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spc="-34" dirty="0">
                <a:latin typeface="Arial"/>
                <a:cs typeface="Arial"/>
              </a:rPr>
              <a:t>Inductive</a:t>
            </a:r>
            <a:r>
              <a:rPr sz="1350" spc="-109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Bias</a:t>
            </a:r>
            <a:endParaRPr sz="135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r>
              <a:rPr lang="en-US" spc="-60"/>
              <a:t>10</a:t>
            </a:r>
            <a:endParaRPr spc="-19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0872" y="1832420"/>
            <a:ext cx="1771650" cy="205184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0543">
              <a:lnSpc>
                <a:spcPts val="1590"/>
              </a:lnSpc>
            </a:pPr>
            <a:r>
              <a:rPr sz="1350" spc="-56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350" spc="-9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0872" y="2346770"/>
            <a:ext cx="1771650" cy="205184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0543">
              <a:lnSpc>
                <a:spcPts val="1598"/>
              </a:lnSpc>
            </a:pPr>
            <a:r>
              <a:rPr sz="1350" spc="-56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350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0872" y="2861120"/>
            <a:ext cx="1771650" cy="205184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0543">
              <a:lnSpc>
                <a:spcPts val="1601"/>
              </a:lnSpc>
            </a:pPr>
            <a:r>
              <a:rPr sz="1350" spc="-56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350" spc="-9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51347" y="3423095"/>
            <a:ext cx="1790700" cy="247650"/>
            <a:chOff x="144462" y="4564126"/>
            <a:chExt cx="2387600" cy="330200"/>
          </a:xfrm>
        </p:grpSpPr>
        <p:sp>
          <p:nvSpPr>
            <p:cNvPr id="6" name="object 6"/>
            <p:cNvSpPr/>
            <p:nvPr/>
          </p:nvSpPr>
          <p:spPr>
            <a:xfrm>
              <a:off x="157162" y="4576826"/>
              <a:ext cx="2362200" cy="304800"/>
            </a:xfrm>
            <a:custGeom>
              <a:avLst/>
              <a:gdLst/>
              <a:ahLst/>
              <a:cxnLst/>
              <a:rect l="l" t="t" r="r" b="b"/>
              <a:pathLst>
                <a:path w="2362200" h="304800">
                  <a:moveTo>
                    <a:pt x="2362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362200" y="30480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157162" y="4576826"/>
              <a:ext cx="2362200" cy="304800"/>
            </a:xfrm>
            <a:custGeom>
              <a:avLst/>
              <a:gdLst/>
              <a:ahLst/>
              <a:cxnLst/>
              <a:rect l="l" t="t" r="r" b="b"/>
              <a:pathLst>
                <a:path w="2362200" h="304800">
                  <a:moveTo>
                    <a:pt x="0" y="304800"/>
                  </a:moveTo>
                  <a:lnTo>
                    <a:pt x="2362200" y="304800"/>
                  </a:lnTo>
                  <a:lnTo>
                    <a:pt x="2362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70397" y="3421428"/>
            <a:ext cx="176212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21018">
              <a:spcBef>
                <a:spcPts val="75"/>
              </a:spcBef>
            </a:pPr>
            <a:r>
              <a:rPr sz="1350" spc="-56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350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23095" y="2337245"/>
            <a:ext cx="1390650" cy="762000"/>
            <a:chOff x="3040126" y="3116326"/>
            <a:chExt cx="1854200" cy="1016000"/>
          </a:xfrm>
        </p:grpSpPr>
        <p:sp>
          <p:nvSpPr>
            <p:cNvPr id="10" name="object 10"/>
            <p:cNvSpPr/>
            <p:nvPr/>
          </p:nvSpPr>
          <p:spPr>
            <a:xfrm>
              <a:off x="3052826" y="3129026"/>
              <a:ext cx="1828800" cy="990600"/>
            </a:xfrm>
            <a:custGeom>
              <a:avLst/>
              <a:gdLst/>
              <a:ahLst/>
              <a:cxnLst/>
              <a:rect l="l" t="t" r="r" b="b"/>
              <a:pathLst>
                <a:path w="1828800" h="990600">
                  <a:moveTo>
                    <a:pt x="1663573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373"/>
                  </a:lnTo>
                  <a:lnTo>
                    <a:pt x="5897" y="869273"/>
                  </a:lnTo>
                  <a:lnTo>
                    <a:pt x="22540" y="908736"/>
                  </a:lnTo>
                  <a:lnTo>
                    <a:pt x="48355" y="942181"/>
                  </a:lnTo>
                  <a:lnTo>
                    <a:pt x="81769" y="968026"/>
                  </a:lnTo>
                  <a:lnTo>
                    <a:pt x="121208" y="984693"/>
                  </a:lnTo>
                  <a:lnTo>
                    <a:pt x="165100" y="990600"/>
                  </a:lnTo>
                  <a:lnTo>
                    <a:pt x="1663573" y="990600"/>
                  </a:lnTo>
                  <a:lnTo>
                    <a:pt x="1707473" y="984693"/>
                  </a:lnTo>
                  <a:lnTo>
                    <a:pt x="1746936" y="968026"/>
                  </a:lnTo>
                  <a:lnTo>
                    <a:pt x="1780381" y="942181"/>
                  </a:lnTo>
                  <a:lnTo>
                    <a:pt x="1806226" y="908736"/>
                  </a:lnTo>
                  <a:lnTo>
                    <a:pt x="1822893" y="869273"/>
                  </a:lnTo>
                  <a:lnTo>
                    <a:pt x="1828800" y="825373"/>
                  </a:lnTo>
                  <a:lnTo>
                    <a:pt x="1828800" y="165100"/>
                  </a:lnTo>
                  <a:lnTo>
                    <a:pt x="1822893" y="121208"/>
                  </a:lnTo>
                  <a:lnTo>
                    <a:pt x="1806226" y="81769"/>
                  </a:lnTo>
                  <a:lnTo>
                    <a:pt x="1780381" y="48355"/>
                  </a:lnTo>
                  <a:lnTo>
                    <a:pt x="1746936" y="22540"/>
                  </a:lnTo>
                  <a:lnTo>
                    <a:pt x="1707473" y="5897"/>
                  </a:lnTo>
                  <a:lnTo>
                    <a:pt x="16635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3052826" y="3129026"/>
              <a:ext cx="1828800" cy="990600"/>
            </a:xfrm>
            <a:custGeom>
              <a:avLst/>
              <a:gdLst/>
              <a:ahLst/>
              <a:cxnLst/>
              <a:rect l="l" t="t" r="r" b="b"/>
              <a:pathLst>
                <a:path w="1828800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1663573" y="0"/>
                  </a:lnTo>
                  <a:lnTo>
                    <a:pt x="1707473" y="5897"/>
                  </a:lnTo>
                  <a:lnTo>
                    <a:pt x="1746936" y="22540"/>
                  </a:lnTo>
                  <a:lnTo>
                    <a:pt x="1780381" y="48355"/>
                  </a:lnTo>
                  <a:lnTo>
                    <a:pt x="1806226" y="81769"/>
                  </a:lnTo>
                  <a:lnTo>
                    <a:pt x="1822893" y="121208"/>
                  </a:lnTo>
                  <a:lnTo>
                    <a:pt x="1828800" y="165100"/>
                  </a:lnTo>
                  <a:lnTo>
                    <a:pt x="1828800" y="825373"/>
                  </a:lnTo>
                  <a:lnTo>
                    <a:pt x="1822893" y="869273"/>
                  </a:lnTo>
                  <a:lnTo>
                    <a:pt x="1806226" y="908736"/>
                  </a:lnTo>
                  <a:lnTo>
                    <a:pt x="1780381" y="942181"/>
                  </a:lnTo>
                  <a:lnTo>
                    <a:pt x="1746936" y="968026"/>
                  </a:lnTo>
                  <a:lnTo>
                    <a:pt x="1707473" y="984693"/>
                  </a:lnTo>
                  <a:lnTo>
                    <a:pt x="1663573" y="990600"/>
                  </a:lnTo>
                  <a:lnTo>
                    <a:pt x="165100" y="990600"/>
                  </a:lnTo>
                  <a:lnTo>
                    <a:pt x="121208" y="984693"/>
                  </a:lnTo>
                  <a:lnTo>
                    <a:pt x="81769" y="968026"/>
                  </a:lnTo>
                  <a:lnTo>
                    <a:pt x="48355" y="942181"/>
                  </a:lnTo>
                  <a:lnTo>
                    <a:pt x="22540" y="908736"/>
                  </a:lnTo>
                  <a:lnTo>
                    <a:pt x="5897" y="869273"/>
                  </a:lnTo>
                  <a:lnTo>
                    <a:pt x="0" y="825373"/>
                  </a:lnTo>
                  <a:lnTo>
                    <a:pt x="0" y="1651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784759" y="2385584"/>
            <a:ext cx="665798" cy="624498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9525" marR="3810" indent="14288" algn="just">
              <a:lnSpc>
                <a:spcPct val="100800"/>
              </a:lnSpc>
              <a:spcBef>
                <a:spcPts val="64"/>
              </a:spcBef>
            </a:pPr>
            <a:r>
              <a:rPr sz="1350" spc="-26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1350" spc="-30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1350" spc="-45" dirty="0">
                <a:solidFill>
                  <a:srgbClr val="FFFFFF"/>
                </a:solidFill>
                <a:latin typeface="Arial"/>
                <a:cs typeface="Arial"/>
              </a:rPr>
              <a:t>Predictor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32695" y="3204020"/>
            <a:ext cx="200025" cy="685800"/>
          </a:xfrm>
          <a:custGeom>
            <a:avLst/>
            <a:gdLst/>
            <a:ahLst/>
            <a:cxnLst/>
            <a:rect l="l" t="t" r="r" b="b"/>
            <a:pathLst>
              <a:path w="266700" h="914400">
                <a:moveTo>
                  <a:pt x="266700" y="133350"/>
                </a:moveTo>
                <a:lnTo>
                  <a:pt x="200025" y="133350"/>
                </a:lnTo>
                <a:lnTo>
                  <a:pt x="200025" y="914400"/>
                </a:lnTo>
                <a:lnTo>
                  <a:pt x="66675" y="914400"/>
                </a:lnTo>
                <a:lnTo>
                  <a:pt x="66675" y="133350"/>
                </a:lnTo>
                <a:lnTo>
                  <a:pt x="0" y="133350"/>
                </a:lnTo>
                <a:lnTo>
                  <a:pt x="133350" y="0"/>
                </a:lnTo>
                <a:lnTo>
                  <a:pt x="266700" y="1333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14" name="object 14"/>
          <p:cNvGrpSpPr/>
          <p:nvPr/>
        </p:nvGrpSpPr>
        <p:grpSpPr>
          <a:xfrm>
            <a:off x="3423095" y="3994595"/>
            <a:ext cx="1390650" cy="304800"/>
            <a:chOff x="3040126" y="5326126"/>
            <a:chExt cx="1854200" cy="406400"/>
          </a:xfrm>
        </p:grpSpPr>
        <p:sp>
          <p:nvSpPr>
            <p:cNvPr id="15" name="object 15"/>
            <p:cNvSpPr/>
            <p:nvPr/>
          </p:nvSpPr>
          <p:spPr>
            <a:xfrm>
              <a:off x="3052826" y="5338826"/>
              <a:ext cx="1828800" cy="381000"/>
            </a:xfrm>
            <a:custGeom>
              <a:avLst/>
              <a:gdLst/>
              <a:ahLst/>
              <a:cxnLst/>
              <a:rect l="l" t="t" r="r" b="b"/>
              <a:pathLst>
                <a:path w="1828800" h="381000">
                  <a:moveTo>
                    <a:pt x="1765173" y="0"/>
                  </a:moveTo>
                  <a:lnTo>
                    <a:pt x="63500" y="0"/>
                  </a:lnTo>
                  <a:lnTo>
                    <a:pt x="38736" y="4974"/>
                  </a:lnTo>
                  <a:lnTo>
                    <a:pt x="18557" y="18557"/>
                  </a:lnTo>
                  <a:lnTo>
                    <a:pt x="4974" y="38736"/>
                  </a:lnTo>
                  <a:lnTo>
                    <a:pt x="0" y="63500"/>
                  </a:lnTo>
                  <a:lnTo>
                    <a:pt x="0" y="317436"/>
                  </a:lnTo>
                  <a:lnTo>
                    <a:pt x="4974" y="342151"/>
                  </a:lnTo>
                  <a:lnTo>
                    <a:pt x="18557" y="362335"/>
                  </a:lnTo>
                  <a:lnTo>
                    <a:pt x="38736" y="375945"/>
                  </a:lnTo>
                  <a:lnTo>
                    <a:pt x="63500" y="380936"/>
                  </a:lnTo>
                  <a:lnTo>
                    <a:pt x="1765173" y="380936"/>
                  </a:lnTo>
                  <a:lnTo>
                    <a:pt x="1789955" y="375945"/>
                  </a:lnTo>
                  <a:lnTo>
                    <a:pt x="1810178" y="362335"/>
                  </a:lnTo>
                  <a:lnTo>
                    <a:pt x="1823805" y="342151"/>
                  </a:lnTo>
                  <a:lnTo>
                    <a:pt x="1828800" y="317436"/>
                  </a:lnTo>
                  <a:lnTo>
                    <a:pt x="1828800" y="63500"/>
                  </a:lnTo>
                  <a:lnTo>
                    <a:pt x="1823805" y="38736"/>
                  </a:lnTo>
                  <a:lnTo>
                    <a:pt x="1810178" y="18557"/>
                  </a:lnTo>
                  <a:lnTo>
                    <a:pt x="1789955" y="4974"/>
                  </a:lnTo>
                  <a:lnTo>
                    <a:pt x="1765173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3052826" y="5338826"/>
              <a:ext cx="1828800" cy="381000"/>
            </a:xfrm>
            <a:custGeom>
              <a:avLst/>
              <a:gdLst/>
              <a:ahLst/>
              <a:cxnLst/>
              <a:rect l="l" t="t" r="r" b="b"/>
              <a:pathLst>
                <a:path w="1828800" h="381000">
                  <a:moveTo>
                    <a:pt x="0" y="63500"/>
                  </a:moveTo>
                  <a:lnTo>
                    <a:pt x="4974" y="38736"/>
                  </a:lnTo>
                  <a:lnTo>
                    <a:pt x="18557" y="18557"/>
                  </a:lnTo>
                  <a:lnTo>
                    <a:pt x="38736" y="4974"/>
                  </a:lnTo>
                  <a:lnTo>
                    <a:pt x="63500" y="0"/>
                  </a:lnTo>
                  <a:lnTo>
                    <a:pt x="1765173" y="0"/>
                  </a:lnTo>
                  <a:lnTo>
                    <a:pt x="1789955" y="4974"/>
                  </a:lnTo>
                  <a:lnTo>
                    <a:pt x="1810178" y="18557"/>
                  </a:lnTo>
                  <a:lnTo>
                    <a:pt x="1823805" y="38736"/>
                  </a:lnTo>
                  <a:lnTo>
                    <a:pt x="1828800" y="63500"/>
                  </a:lnTo>
                  <a:lnTo>
                    <a:pt x="1828800" y="317436"/>
                  </a:lnTo>
                  <a:lnTo>
                    <a:pt x="1823805" y="342151"/>
                  </a:lnTo>
                  <a:lnTo>
                    <a:pt x="1810178" y="362335"/>
                  </a:lnTo>
                  <a:lnTo>
                    <a:pt x="1789955" y="375945"/>
                  </a:lnTo>
                  <a:lnTo>
                    <a:pt x="1765173" y="380936"/>
                  </a:lnTo>
                  <a:lnTo>
                    <a:pt x="63500" y="380936"/>
                  </a:lnTo>
                  <a:lnTo>
                    <a:pt x="38736" y="375945"/>
                  </a:lnTo>
                  <a:lnTo>
                    <a:pt x="18557" y="362335"/>
                  </a:lnTo>
                  <a:lnTo>
                    <a:pt x="4974" y="342151"/>
                  </a:lnTo>
                  <a:lnTo>
                    <a:pt x="0" y="317436"/>
                  </a:lnTo>
                  <a:lnTo>
                    <a:pt x="0" y="63500"/>
                  </a:lnTo>
                  <a:close/>
                </a:path>
              </a:pathLst>
            </a:custGeom>
            <a:ln w="253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029331" y="1775270"/>
            <a:ext cx="4070509" cy="1773555"/>
            <a:chOff x="2515107" y="2367026"/>
            <a:chExt cx="5427345" cy="2364740"/>
          </a:xfrm>
        </p:grpSpPr>
        <p:sp>
          <p:nvSpPr>
            <p:cNvPr id="18" name="object 18"/>
            <p:cNvSpPr/>
            <p:nvPr/>
          </p:nvSpPr>
          <p:spPr>
            <a:xfrm>
              <a:off x="2515108" y="2367025"/>
              <a:ext cx="3128645" cy="2364740"/>
            </a:xfrm>
            <a:custGeom>
              <a:avLst/>
              <a:gdLst/>
              <a:ahLst/>
              <a:cxnLst/>
              <a:rect l="l" t="t" r="r" b="b"/>
              <a:pathLst>
                <a:path w="3128645" h="2364740">
                  <a:moveTo>
                    <a:pt x="537591" y="1257173"/>
                  </a:moveTo>
                  <a:lnTo>
                    <a:pt x="536854" y="1203071"/>
                  </a:lnTo>
                  <a:lnTo>
                    <a:pt x="536448" y="1172095"/>
                  </a:lnTo>
                  <a:lnTo>
                    <a:pt x="506869" y="1187399"/>
                  </a:lnTo>
                  <a:lnTo>
                    <a:pt x="8509" y="226314"/>
                  </a:lnTo>
                  <a:lnTo>
                    <a:pt x="0" y="230759"/>
                  </a:lnTo>
                  <a:lnTo>
                    <a:pt x="495312" y="1185989"/>
                  </a:lnTo>
                  <a:lnTo>
                    <a:pt x="494157" y="1184021"/>
                  </a:lnTo>
                  <a:lnTo>
                    <a:pt x="484543" y="1198968"/>
                  </a:lnTo>
                  <a:lnTo>
                    <a:pt x="468757" y="1207135"/>
                  </a:lnTo>
                  <a:lnTo>
                    <a:pt x="471424" y="1209090"/>
                  </a:lnTo>
                  <a:lnTo>
                    <a:pt x="6858" y="910336"/>
                  </a:lnTo>
                  <a:lnTo>
                    <a:pt x="1651" y="918337"/>
                  </a:lnTo>
                  <a:lnTo>
                    <a:pt x="470979" y="1220063"/>
                  </a:lnTo>
                  <a:lnTo>
                    <a:pt x="453009" y="1248029"/>
                  </a:lnTo>
                  <a:lnTo>
                    <a:pt x="537591" y="1257173"/>
                  </a:lnTo>
                  <a:close/>
                </a:path>
                <a:path w="3128645" h="2364740">
                  <a:moveTo>
                    <a:pt x="538861" y="1342390"/>
                  </a:moveTo>
                  <a:lnTo>
                    <a:pt x="538403" y="1312291"/>
                  </a:lnTo>
                  <a:lnTo>
                    <a:pt x="537591" y="1257300"/>
                  </a:lnTo>
                  <a:lnTo>
                    <a:pt x="453009" y="1266444"/>
                  </a:lnTo>
                  <a:lnTo>
                    <a:pt x="470979" y="1294422"/>
                  </a:lnTo>
                  <a:lnTo>
                    <a:pt x="1651" y="1596136"/>
                  </a:lnTo>
                  <a:lnTo>
                    <a:pt x="6858" y="1604137"/>
                  </a:lnTo>
                  <a:lnTo>
                    <a:pt x="476110" y="1302397"/>
                  </a:lnTo>
                  <a:lnTo>
                    <a:pt x="477075" y="1303909"/>
                  </a:lnTo>
                  <a:lnTo>
                    <a:pt x="470154" y="1309243"/>
                  </a:lnTo>
                  <a:lnTo>
                    <a:pt x="485178" y="1316507"/>
                  </a:lnTo>
                  <a:lnTo>
                    <a:pt x="494157" y="1330452"/>
                  </a:lnTo>
                  <a:lnTo>
                    <a:pt x="498589" y="1322984"/>
                  </a:lnTo>
                  <a:lnTo>
                    <a:pt x="500189" y="1323746"/>
                  </a:lnTo>
                  <a:lnTo>
                    <a:pt x="0" y="2360041"/>
                  </a:lnTo>
                  <a:lnTo>
                    <a:pt x="8509" y="2364232"/>
                  </a:lnTo>
                  <a:lnTo>
                    <a:pt x="508825" y="1327912"/>
                  </a:lnTo>
                  <a:lnTo>
                    <a:pt x="538861" y="1342390"/>
                  </a:lnTo>
                  <a:close/>
                </a:path>
                <a:path w="3128645" h="2364740">
                  <a:moveTo>
                    <a:pt x="3128391" y="0"/>
                  </a:moveTo>
                  <a:lnTo>
                    <a:pt x="3056382" y="45339"/>
                  </a:lnTo>
                  <a:lnTo>
                    <a:pt x="3084880" y="62623"/>
                  </a:lnTo>
                  <a:lnTo>
                    <a:pt x="2362327" y="1254760"/>
                  </a:lnTo>
                  <a:lnTo>
                    <a:pt x="2366454" y="1257236"/>
                  </a:lnTo>
                  <a:lnTo>
                    <a:pt x="2362581" y="1259967"/>
                  </a:lnTo>
                  <a:lnTo>
                    <a:pt x="3081299" y="2302103"/>
                  </a:lnTo>
                  <a:lnTo>
                    <a:pt x="3053842" y="2321052"/>
                  </a:lnTo>
                  <a:lnTo>
                    <a:pt x="3128391" y="2362073"/>
                  </a:lnTo>
                  <a:lnTo>
                    <a:pt x="3121444" y="2312543"/>
                  </a:lnTo>
                  <a:lnTo>
                    <a:pt x="3116580" y="2277745"/>
                  </a:lnTo>
                  <a:lnTo>
                    <a:pt x="3089122" y="2296693"/>
                  </a:lnTo>
                  <a:lnTo>
                    <a:pt x="2380069" y="1268641"/>
                  </a:lnTo>
                  <a:lnTo>
                    <a:pt x="3056953" y="1573263"/>
                  </a:lnTo>
                  <a:lnTo>
                    <a:pt x="3043301" y="1603629"/>
                  </a:lnTo>
                  <a:lnTo>
                    <a:pt x="3128391" y="1600073"/>
                  </a:lnTo>
                  <a:lnTo>
                    <a:pt x="3110750" y="1578483"/>
                  </a:lnTo>
                  <a:lnTo>
                    <a:pt x="3074543" y="1534160"/>
                  </a:lnTo>
                  <a:lnTo>
                    <a:pt x="3060890" y="1564500"/>
                  </a:lnTo>
                  <a:lnTo>
                    <a:pt x="2377135" y="1256779"/>
                  </a:lnTo>
                  <a:lnTo>
                    <a:pt x="3063900" y="879005"/>
                  </a:lnTo>
                  <a:lnTo>
                    <a:pt x="3080004" y="908304"/>
                  </a:lnTo>
                  <a:lnTo>
                    <a:pt x="3110153" y="864616"/>
                  </a:lnTo>
                  <a:lnTo>
                    <a:pt x="3128391" y="838200"/>
                  </a:lnTo>
                  <a:lnTo>
                    <a:pt x="3043301" y="841502"/>
                  </a:lnTo>
                  <a:lnTo>
                    <a:pt x="3059353" y="870737"/>
                  </a:lnTo>
                  <a:lnTo>
                    <a:pt x="2379815" y="1244473"/>
                  </a:lnTo>
                  <a:lnTo>
                    <a:pt x="3093021" y="67564"/>
                  </a:lnTo>
                  <a:lnTo>
                    <a:pt x="3121533" y="84836"/>
                  </a:lnTo>
                  <a:lnTo>
                    <a:pt x="3124200" y="51816"/>
                  </a:lnTo>
                  <a:lnTo>
                    <a:pt x="3128391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9"/>
            <p:cNvSpPr/>
            <p:nvPr/>
          </p:nvSpPr>
          <p:spPr>
            <a:xfrm>
              <a:off x="6862825" y="3281426"/>
              <a:ext cx="1066800" cy="609600"/>
            </a:xfrm>
            <a:custGeom>
              <a:avLst/>
              <a:gdLst/>
              <a:ahLst/>
              <a:cxnLst/>
              <a:rect l="l" t="t" r="r" b="b"/>
              <a:pathLst>
                <a:path w="1066800" h="609600">
                  <a:moveTo>
                    <a:pt x="965073" y="0"/>
                  </a:moveTo>
                  <a:lnTo>
                    <a:pt x="101600" y="0"/>
                  </a:lnTo>
                  <a:lnTo>
                    <a:pt x="62043" y="7981"/>
                  </a:lnTo>
                  <a:lnTo>
                    <a:pt x="29749" y="29749"/>
                  </a:lnTo>
                  <a:lnTo>
                    <a:pt x="7981" y="62043"/>
                  </a:lnTo>
                  <a:lnTo>
                    <a:pt x="0" y="101600"/>
                  </a:lnTo>
                  <a:lnTo>
                    <a:pt x="0" y="507873"/>
                  </a:lnTo>
                  <a:lnTo>
                    <a:pt x="7981" y="547429"/>
                  </a:lnTo>
                  <a:lnTo>
                    <a:pt x="29749" y="579723"/>
                  </a:lnTo>
                  <a:lnTo>
                    <a:pt x="62043" y="601491"/>
                  </a:lnTo>
                  <a:lnTo>
                    <a:pt x="101600" y="609473"/>
                  </a:lnTo>
                  <a:lnTo>
                    <a:pt x="965073" y="609473"/>
                  </a:lnTo>
                  <a:lnTo>
                    <a:pt x="1004649" y="601491"/>
                  </a:lnTo>
                  <a:lnTo>
                    <a:pt x="1036986" y="579723"/>
                  </a:lnTo>
                  <a:lnTo>
                    <a:pt x="1058799" y="547429"/>
                  </a:lnTo>
                  <a:lnTo>
                    <a:pt x="1066800" y="507873"/>
                  </a:lnTo>
                  <a:lnTo>
                    <a:pt x="1066800" y="101600"/>
                  </a:lnTo>
                  <a:lnTo>
                    <a:pt x="1058799" y="62043"/>
                  </a:lnTo>
                  <a:lnTo>
                    <a:pt x="1036986" y="29749"/>
                  </a:lnTo>
                  <a:lnTo>
                    <a:pt x="1004649" y="7981"/>
                  </a:lnTo>
                  <a:lnTo>
                    <a:pt x="9650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0"/>
            <p:cNvSpPr/>
            <p:nvPr/>
          </p:nvSpPr>
          <p:spPr>
            <a:xfrm>
              <a:off x="6862825" y="3281426"/>
              <a:ext cx="1066800" cy="609600"/>
            </a:xfrm>
            <a:custGeom>
              <a:avLst/>
              <a:gdLst/>
              <a:ahLst/>
              <a:cxnLst/>
              <a:rect l="l" t="t" r="r" b="b"/>
              <a:pathLst>
                <a:path w="1066800" h="609600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965073" y="0"/>
                  </a:lnTo>
                  <a:lnTo>
                    <a:pt x="1004649" y="7981"/>
                  </a:lnTo>
                  <a:lnTo>
                    <a:pt x="1036986" y="29749"/>
                  </a:lnTo>
                  <a:lnTo>
                    <a:pt x="1058799" y="62043"/>
                  </a:lnTo>
                  <a:lnTo>
                    <a:pt x="1066800" y="101600"/>
                  </a:lnTo>
                  <a:lnTo>
                    <a:pt x="1066800" y="507873"/>
                  </a:lnTo>
                  <a:lnTo>
                    <a:pt x="1058799" y="547429"/>
                  </a:lnTo>
                  <a:lnTo>
                    <a:pt x="1036986" y="579723"/>
                  </a:lnTo>
                  <a:lnTo>
                    <a:pt x="1004649" y="601491"/>
                  </a:lnTo>
                  <a:lnTo>
                    <a:pt x="965073" y="609473"/>
                  </a:lnTo>
                  <a:lnTo>
                    <a:pt x="101600" y="609473"/>
                  </a:lnTo>
                  <a:lnTo>
                    <a:pt x="62043" y="601491"/>
                  </a:lnTo>
                  <a:lnTo>
                    <a:pt x="29749" y="579723"/>
                  </a:lnTo>
                  <a:lnTo>
                    <a:pt x="7981" y="547429"/>
                  </a:lnTo>
                  <a:lnTo>
                    <a:pt x="0" y="507873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423469" y="2585799"/>
            <a:ext cx="540068" cy="173605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1050" spc="-38" dirty="0">
                <a:solidFill>
                  <a:srgbClr val="FFFFFF"/>
                </a:solidFill>
                <a:latin typeface="Arial"/>
                <a:cs typeface="Arial"/>
              </a:rPr>
              <a:t>Evaluator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599182" y="1365695"/>
            <a:ext cx="4776788" cy="3047047"/>
            <a:chOff x="1941576" y="1820926"/>
            <a:chExt cx="6369050" cy="4062729"/>
          </a:xfrm>
        </p:grpSpPr>
        <p:sp>
          <p:nvSpPr>
            <p:cNvPr id="23" name="object 23"/>
            <p:cNvSpPr/>
            <p:nvPr/>
          </p:nvSpPr>
          <p:spPr>
            <a:xfrm>
              <a:off x="1941576" y="4148074"/>
              <a:ext cx="1043305" cy="1735455"/>
            </a:xfrm>
            <a:custGeom>
              <a:avLst/>
              <a:gdLst/>
              <a:ahLst/>
              <a:cxnLst/>
              <a:rect l="l" t="t" r="r" b="b"/>
              <a:pathLst>
                <a:path w="1043305" h="1735454">
                  <a:moveTo>
                    <a:pt x="982857" y="50310"/>
                  </a:moveTo>
                  <a:lnTo>
                    <a:pt x="970828" y="72345"/>
                  </a:lnTo>
                  <a:lnTo>
                    <a:pt x="972819" y="143509"/>
                  </a:lnTo>
                  <a:lnTo>
                    <a:pt x="974090" y="214630"/>
                  </a:lnTo>
                  <a:lnTo>
                    <a:pt x="974597" y="285495"/>
                  </a:lnTo>
                  <a:lnTo>
                    <a:pt x="974330" y="355981"/>
                  </a:lnTo>
                  <a:lnTo>
                    <a:pt x="972566" y="424688"/>
                  </a:lnTo>
                  <a:lnTo>
                    <a:pt x="969391" y="493140"/>
                  </a:lnTo>
                  <a:lnTo>
                    <a:pt x="964438" y="560577"/>
                  </a:lnTo>
                  <a:lnTo>
                    <a:pt x="957453" y="626871"/>
                  </a:lnTo>
                  <a:lnTo>
                    <a:pt x="948055" y="691769"/>
                  </a:lnTo>
                  <a:lnTo>
                    <a:pt x="936371" y="755142"/>
                  </a:lnTo>
                  <a:lnTo>
                    <a:pt x="921766" y="817118"/>
                  </a:lnTo>
                  <a:lnTo>
                    <a:pt x="904240" y="877188"/>
                  </a:lnTo>
                  <a:lnTo>
                    <a:pt x="883538" y="935482"/>
                  </a:lnTo>
                  <a:lnTo>
                    <a:pt x="859155" y="991743"/>
                  </a:lnTo>
                  <a:lnTo>
                    <a:pt x="831215" y="1045844"/>
                  </a:lnTo>
                  <a:lnTo>
                    <a:pt x="799211" y="1097788"/>
                  </a:lnTo>
                  <a:lnTo>
                    <a:pt x="763397" y="1147826"/>
                  </a:lnTo>
                  <a:lnTo>
                    <a:pt x="724026" y="1196086"/>
                  </a:lnTo>
                  <a:lnTo>
                    <a:pt x="681355" y="1242441"/>
                  </a:lnTo>
                  <a:lnTo>
                    <a:pt x="635507" y="1287272"/>
                  </a:lnTo>
                  <a:lnTo>
                    <a:pt x="586867" y="1330706"/>
                  </a:lnTo>
                  <a:lnTo>
                    <a:pt x="535559" y="1372742"/>
                  </a:lnTo>
                  <a:lnTo>
                    <a:pt x="482092" y="1413510"/>
                  </a:lnTo>
                  <a:lnTo>
                    <a:pt x="426466" y="1453248"/>
                  </a:lnTo>
                  <a:lnTo>
                    <a:pt x="368935" y="1492135"/>
                  </a:lnTo>
                  <a:lnTo>
                    <a:pt x="309880" y="1530134"/>
                  </a:lnTo>
                  <a:lnTo>
                    <a:pt x="249555" y="1567548"/>
                  </a:lnTo>
                  <a:lnTo>
                    <a:pt x="188087" y="1604352"/>
                  </a:lnTo>
                  <a:lnTo>
                    <a:pt x="125856" y="1640776"/>
                  </a:lnTo>
                  <a:lnTo>
                    <a:pt x="0" y="1713077"/>
                  </a:lnTo>
                  <a:lnTo>
                    <a:pt x="12573" y="1735099"/>
                  </a:lnTo>
                  <a:lnTo>
                    <a:pt x="138556" y="1662811"/>
                  </a:lnTo>
                  <a:lnTo>
                    <a:pt x="200913" y="1626273"/>
                  </a:lnTo>
                  <a:lnTo>
                    <a:pt x="262636" y="1589354"/>
                  </a:lnTo>
                  <a:lnTo>
                    <a:pt x="323342" y="1551711"/>
                  </a:lnTo>
                  <a:lnTo>
                    <a:pt x="382778" y="1513509"/>
                  </a:lnTo>
                  <a:lnTo>
                    <a:pt x="440690" y="1474292"/>
                  </a:lnTo>
                  <a:lnTo>
                    <a:pt x="496824" y="1434211"/>
                  </a:lnTo>
                  <a:lnTo>
                    <a:pt x="551180" y="1392682"/>
                  </a:lnTo>
                  <a:lnTo>
                    <a:pt x="603123" y="1350137"/>
                  </a:lnTo>
                  <a:lnTo>
                    <a:pt x="652653" y="1306067"/>
                  </a:lnTo>
                  <a:lnTo>
                    <a:pt x="699262" y="1260475"/>
                  </a:lnTo>
                  <a:lnTo>
                    <a:pt x="742950" y="1212977"/>
                  </a:lnTo>
                  <a:lnTo>
                    <a:pt x="783336" y="1163573"/>
                  </a:lnTo>
                  <a:lnTo>
                    <a:pt x="820038" y="1112266"/>
                  </a:lnTo>
                  <a:lnTo>
                    <a:pt x="853059" y="1058799"/>
                  </a:lnTo>
                  <a:lnTo>
                    <a:pt x="882015" y="1002919"/>
                  </a:lnTo>
                  <a:lnTo>
                    <a:pt x="907034" y="945133"/>
                  </a:lnTo>
                  <a:lnTo>
                    <a:pt x="928369" y="885317"/>
                  </a:lnTo>
                  <a:lnTo>
                    <a:pt x="946276" y="823849"/>
                  </a:lnTo>
                  <a:lnTo>
                    <a:pt x="961136" y="760730"/>
                  </a:lnTo>
                  <a:lnTo>
                    <a:pt x="973074" y="695959"/>
                  </a:lnTo>
                  <a:lnTo>
                    <a:pt x="982599" y="630174"/>
                  </a:lnTo>
                  <a:lnTo>
                    <a:pt x="989711" y="563118"/>
                  </a:lnTo>
                  <a:lnTo>
                    <a:pt x="994663" y="494919"/>
                  </a:lnTo>
                  <a:lnTo>
                    <a:pt x="997966" y="425831"/>
                  </a:lnTo>
                  <a:lnTo>
                    <a:pt x="999619" y="355473"/>
                  </a:lnTo>
                  <a:lnTo>
                    <a:pt x="999997" y="285369"/>
                  </a:lnTo>
                  <a:lnTo>
                    <a:pt x="999490" y="214502"/>
                  </a:lnTo>
                  <a:lnTo>
                    <a:pt x="998093" y="143128"/>
                  </a:lnTo>
                  <a:lnTo>
                    <a:pt x="996096" y="71651"/>
                  </a:lnTo>
                  <a:lnTo>
                    <a:pt x="982857" y="50310"/>
                  </a:lnTo>
                  <a:close/>
                </a:path>
                <a:path w="1043305" h="1735454">
                  <a:moveTo>
                    <a:pt x="981456" y="0"/>
                  </a:moveTo>
                  <a:lnTo>
                    <a:pt x="928751" y="96519"/>
                  </a:lnTo>
                  <a:lnTo>
                    <a:pt x="925322" y="102615"/>
                  </a:lnTo>
                  <a:lnTo>
                    <a:pt x="927607" y="110362"/>
                  </a:lnTo>
                  <a:lnTo>
                    <a:pt x="933704" y="113792"/>
                  </a:lnTo>
                  <a:lnTo>
                    <a:pt x="939926" y="117093"/>
                  </a:lnTo>
                  <a:lnTo>
                    <a:pt x="947674" y="114807"/>
                  </a:lnTo>
                  <a:lnTo>
                    <a:pt x="950976" y="108712"/>
                  </a:lnTo>
                  <a:lnTo>
                    <a:pt x="970828" y="72345"/>
                  </a:lnTo>
                  <a:lnTo>
                    <a:pt x="969518" y="25526"/>
                  </a:lnTo>
                  <a:lnTo>
                    <a:pt x="994791" y="24892"/>
                  </a:lnTo>
                  <a:lnTo>
                    <a:pt x="996912" y="24892"/>
                  </a:lnTo>
                  <a:lnTo>
                    <a:pt x="981456" y="0"/>
                  </a:lnTo>
                  <a:close/>
                </a:path>
                <a:path w="1043305" h="1735454">
                  <a:moveTo>
                    <a:pt x="996912" y="24892"/>
                  </a:moveTo>
                  <a:lnTo>
                    <a:pt x="994791" y="24892"/>
                  </a:lnTo>
                  <a:lnTo>
                    <a:pt x="996096" y="71651"/>
                  </a:lnTo>
                  <a:lnTo>
                    <a:pt x="1021588" y="112775"/>
                  </a:lnTo>
                  <a:lnTo>
                    <a:pt x="1029462" y="114681"/>
                  </a:lnTo>
                  <a:lnTo>
                    <a:pt x="1035431" y="110870"/>
                  </a:lnTo>
                  <a:lnTo>
                    <a:pt x="1041400" y="107187"/>
                  </a:lnTo>
                  <a:lnTo>
                    <a:pt x="1043178" y="99440"/>
                  </a:lnTo>
                  <a:lnTo>
                    <a:pt x="1039494" y="93471"/>
                  </a:lnTo>
                  <a:lnTo>
                    <a:pt x="996912" y="24892"/>
                  </a:lnTo>
                  <a:close/>
                </a:path>
                <a:path w="1043305" h="1735454">
                  <a:moveTo>
                    <a:pt x="994791" y="24892"/>
                  </a:moveTo>
                  <a:lnTo>
                    <a:pt x="969518" y="25526"/>
                  </a:lnTo>
                  <a:lnTo>
                    <a:pt x="970828" y="72345"/>
                  </a:lnTo>
                  <a:lnTo>
                    <a:pt x="982857" y="50310"/>
                  </a:lnTo>
                  <a:lnTo>
                    <a:pt x="971423" y="31876"/>
                  </a:lnTo>
                  <a:lnTo>
                    <a:pt x="993267" y="31242"/>
                  </a:lnTo>
                  <a:lnTo>
                    <a:pt x="994968" y="31242"/>
                  </a:lnTo>
                  <a:lnTo>
                    <a:pt x="994791" y="24892"/>
                  </a:lnTo>
                  <a:close/>
                </a:path>
                <a:path w="1043305" h="1735454">
                  <a:moveTo>
                    <a:pt x="994968" y="31242"/>
                  </a:moveTo>
                  <a:lnTo>
                    <a:pt x="993267" y="31242"/>
                  </a:lnTo>
                  <a:lnTo>
                    <a:pt x="982857" y="50310"/>
                  </a:lnTo>
                  <a:lnTo>
                    <a:pt x="996096" y="71651"/>
                  </a:lnTo>
                  <a:lnTo>
                    <a:pt x="994968" y="31242"/>
                  </a:lnTo>
                  <a:close/>
                </a:path>
                <a:path w="1043305" h="1735454">
                  <a:moveTo>
                    <a:pt x="993267" y="31242"/>
                  </a:moveTo>
                  <a:lnTo>
                    <a:pt x="971423" y="31876"/>
                  </a:lnTo>
                  <a:lnTo>
                    <a:pt x="982857" y="50310"/>
                  </a:lnTo>
                  <a:lnTo>
                    <a:pt x="993267" y="31242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4" name="object 24"/>
            <p:cNvSpPr/>
            <p:nvPr/>
          </p:nvSpPr>
          <p:spPr>
            <a:xfrm>
              <a:off x="6468110" y="2362707"/>
              <a:ext cx="410209" cy="2371090"/>
            </a:xfrm>
            <a:custGeom>
              <a:avLst/>
              <a:gdLst/>
              <a:ahLst/>
              <a:cxnLst/>
              <a:rect l="l" t="t" r="r" b="b"/>
              <a:pathLst>
                <a:path w="410209" h="2371090">
                  <a:moveTo>
                    <a:pt x="61341" y="109093"/>
                  </a:moveTo>
                  <a:lnTo>
                    <a:pt x="27305" y="0"/>
                  </a:lnTo>
                  <a:lnTo>
                    <a:pt x="0" y="8509"/>
                  </a:lnTo>
                  <a:lnTo>
                    <a:pt x="34163" y="117602"/>
                  </a:lnTo>
                  <a:lnTo>
                    <a:pt x="61341" y="109093"/>
                  </a:lnTo>
                  <a:close/>
                </a:path>
                <a:path w="410209" h="2371090">
                  <a:moveTo>
                    <a:pt x="63360" y="2262505"/>
                  </a:moveTo>
                  <a:lnTo>
                    <a:pt x="36195" y="2253488"/>
                  </a:lnTo>
                  <a:lnTo>
                    <a:pt x="127" y="2361946"/>
                  </a:lnTo>
                  <a:lnTo>
                    <a:pt x="27178" y="2370963"/>
                  </a:lnTo>
                  <a:lnTo>
                    <a:pt x="63360" y="2262505"/>
                  </a:lnTo>
                  <a:close/>
                </a:path>
                <a:path w="410209" h="2371090">
                  <a:moveTo>
                    <a:pt x="104521" y="1533779"/>
                  </a:moveTo>
                  <a:lnTo>
                    <a:pt x="84328" y="1513586"/>
                  </a:lnTo>
                  <a:lnTo>
                    <a:pt x="3556" y="1594358"/>
                  </a:lnTo>
                  <a:lnTo>
                    <a:pt x="23749" y="1614551"/>
                  </a:lnTo>
                  <a:lnTo>
                    <a:pt x="104521" y="1533779"/>
                  </a:lnTo>
                  <a:close/>
                </a:path>
                <a:path w="410209" h="2371090">
                  <a:moveTo>
                    <a:pt x="104521" y="913130"/>
                  </a:moveTo>
                  <a:lnTo>
                    <a:pt x="23749" y="832358"/>
                  </a:lnTo>
                  <a:lnTo>
                    <a:pt x="3556" y="852551"/>
                  </a:lnTo>
                  <a:lnTo>
                    <a:pt x="84328" y="933323"/>
                  </a:lnTo>
                  <a:lnTo>
                    <a:pt x="104521" y="913130"/>
                  </a:lnTo>
                  <a:close/>
                </a:path>
                <a:path w="410209" h="2371090">
                  <a:moveTo>
                    <a:pt x="121031" y="299974"/>
                  </a:moveTo>
                  <a:lnTo>
                    <a:pt x="86995" y="190881"/>
                  </a:lnTo>
                  <a:lnTo>
                    <a:pt x="59690" y="199390"/>
                  </a:lnTo>
                  <a:lnTo>
                    <a:pt x="93713" y="308483"/>
                  </a:lnTo>
                  <a:lnTo>
                    <a:pt x="121031" y="299974"/>
                  </a:lnTo>
                  <a:close/>
                </a:path>
                <a:path w="410209" h="2371090">
                  <a:moveTo>
                    <a:pt x="126619" y="2072767"/>
                  </a:moveTo>
                  <a:lnTo>
                    <a:pt x="99441" y="2063750"/>
                  </a:lnTo>
                  <a:lnTo>
                    <a:pt x="63360" y="2172208"/>
                  </a:lnTo>
                  <a:lnTo>
                    <a:pt x="90411" y="2181225"/>
                  </a:lnTo>
                  <a:lnTo>
                    <a:pt x="126619" y="2072767"/>
                  </a:lnTo>
                  <a:close/>
                </a:path>
                <a:path w="410209" h="2371090">
                  <a:moveTo>
                    <a:pt x="180721" y="490982"/>
                  </a:moveTo>
                  <a:lnTo>
                    <a:pt x="146558" y="381889"/>
                  </a:lnTo>
                  <a:lnTo>
                    <a:pt x="119380" y="390398"/>
                  </a:lnTo>
                  <a:lnTo>
                    <a:pt x="153416" y="499491"/>
                  </a:lnTo>
                  <a:lnTo>
                    <a:pt x="180721" y="490982"/>
                  </a:lnTo>
                  <a:close/>
                </a:path>
                <a:path w="410209" h="2371090">
                  <a:moveTo>
                    <a:pt x="189865" y="1883029"/>
                  </a:moveTo>
                  <a:lnTo>
                    <a:pt x="162687" y="1874012"/>
                  </a:lnTo>
                  <a:lnTo>
                    <a:pt x="126619" y="1982470"/>
                  </a:lnTo>
                  <a:lnTo>
                    <a:pt x="153670" y="1991487"/>
                  </a:lnTo>
                  <a:lnTo>
                    <a:pt x="189865" y="1883029"/>
                  </a:lnTo>
                  <a:close/>
                </a:path>
                <a:path w="410209" h="2371090">
                  <a:moveTo>
                    <a:pt x="240411" y="681863"/>
                  </a:moveTo>
                  <a:lnTo>
                    <a:pt x="206248" y="572770"/>
                  </a:lnTo>
                  <a:lnTo>
                    <a:pt x="178943" y="581279"/>
                  </a:lnTo>
                  <a:lnTo>
                    <a:pt x="213106" y="690372"/>
                  </a:lnTo>
                  <a:lnTo>
                    <a:pt x="240411" y="681863"/>
                  </a:lnTo>
                  <a:close/>
                </a:path>
                <a:path w="410209" h="2371090">
                  <a:moveTo>
                    <a:pt x="245999" y="1392301"/>
                  </a:moveTo>
                  <a:lnTo>
                    <a:pt x="225806" y="1372108"/>
                  </a:lnTo>
                  <a:lnTo>
                    <a:pt x="145034" y="1452880"/>
                  </a:lnTo>
                  <a:lnTo>
                    <a:pt x="165214" y="1473073"/>
                  </a:lnTo>
                  <a:lnTo>
                    <a:pt x="245999" y="1392301"/>
                  </a:lnTo>
                  <a:close/>
                </a:path>
                <a:path w="410209" h="2371090">
                  <a:moveTo>
                    <a:pt x="245999" y="1054608"/>
                  </a:moveTo>
                  <a:lnTo>
                    <a:pt x="165214" y="973836"/>
                  </a:lnTo>
                  <a:lnTo>
                    <a:pt x="145034" y="994029"/>
                  </a:lnTo>
                  <a:lnTo>
                    <a:pt x="225806" y="1074801"/>
                  </a:lnTo>
                  <a:lnTo>
                    <a:pt x="245999" y="1054608"/>
                  </a:lnTo>
                  <a:close/>
                </a:path>
                <a:path w="410209" h="2371090">
                  <a:moveTo>
                    <a:pt x="253111" y="1693291"/>
                  </a:moveTo>
                  <a:lnTo>
                    <a:pt x="226060" y="1684274"/>
                  </a:lnTo>
                  <a:lnTo>
                    <a:pt x="189865" y="1792605"/>
                  </a:lnTo>
                  <a:lnTo>
                    <a:pt x="216916" y="1801749"/>
                  </a:lnTo>
                  <a:lnTo>
                    <a:pt x="253111" y="1693291"/>
                  </a:lnTo>
                  <a:close/>
                </a:path>
                <a:path w="410209" h="2371090">
                  <a:moveTo>
                    <a:pt x="299974" y="872744"/>
                  </a:moveTo>
                  <a:lnTo>
                    <a:pt x="265938" y="763651"/>
                  </a:lnTo>
                  <a:lnTo>
                    <a:pt x="238633" y="772160"/>
                  </a:lnTo>
                  <a:lnTo>
                    <a:pt x="272796" y="881253"/>
                  </a:lnTo>
                  <a:lnTo>
                    <a:pt x="299974" y="872744"/>
                  </a:lnTo>
                  <a:close/>
                </a:path>
                <a:path w="410209" h="2371090">
                  <a:moveTo>
                    <a:pt x="316357" y="1503553"/>
                  </a:moveTo>
                  <a:lnTo>
                    <a:pt x="289306" y="1494409"/>
                  </a:lnTo>
                  <a:lnTo>
                    <a:pt x="253111" y="1602867"/>
                  </a:lnTo>
                  <a:lnTo>
                    <a:pt x="280162" y="1611884"/>
                  </a:lnTo>
                  <a:lnTo>
                    <a:pt x="316357" y="1503553"/>
                  </a:lnTo>
                  <a:close/>
                </a:path>
                <a:path w="410209" h="2371090">
                  <a:moveTo>
                    <a:pt x="359664" y="1063752"/>
                  </a:moveTo>
                  <a:lnTo>
                    <a:pt x="325628" y="954532"/>
                  </a:lnTo>
                  <a:lnTo>
                    <a:pt x="298323" y="963168"/>
                  </a:lnTo>
                  <a:lnTo>
                    <a:pt x="332359" y="1072261"/>
                  </a:lnTo>
                  <a:lnTo>
                    <a:pt x="359664" y="1063752"/>
                  </a:lnTo>
                  <a:close/>
                </a:path>
                <a:path w="410209" h="2371090">
                  <a:moveTo>
                    <a:pt x="408178" y="1318387"/>
                  </a:moveTo>
                  <a:lnTo>
                    <a:pt x="394589" y="1223518"/>
                  </a:lnTo>
                  <a:lnTo>
                    <a:pt x="303784" y="1253744"/>
                  </a:lnTo>
                  <a:lnTo>
                    <a:pt x="323977" y="1273937"/>
                  </a:lnTo>
                  <a:lnTo>
                    <a:pt x="286385" y="1311529"/>
                  </a:lnTo>
                  <a:lnTo>
                    <a:pt x="306578" y="1331722"/>
                  </a:lnTo>
                  <a:lnTo>
                    <a:pt x="342036" y="1296276"/>
                  </a:lnTo>
                  <a:lnTo>
                    <a:pt x="348437" y="1298422"/>
                  </a:lnTo>
                  <a:lnTo>
                    <a:pt x="355777" y="1305750"/>
                  </a:lnTo>
                  <a:lnTo>
                    <a:pt x="352552" y="1304671"/>
                  </a:lnTo>
                  <a:lnTo>
                    <a:pt x="316357" y="1413129"/>
                  </a:lnTo>
                  <a:lnTo>
                    <a:pt x="343408" y="1422146"/>
                  </a:lnTo>
                  <a:lnTo>
                    <a:pt x="379603" y="1313688"/>
                  </a:lnTo>
                  <a:lnTo>
                    <a:pt x="366064" y="1309179"/>
                  </a:lnTo>
                  <a:lnTo>
                    <a:pt x="367525" y="1304798"/>
                  </a:lnTo>
                  <a:lnTo>
                    <a:pt x="408178" y="1318387"/>
                  </a:lnTo>
                  <a:close/>
                </a:path>
                <a:path w="410209" h="2371090">
                  <a:moveTo>
                    <a:pt x="409956" y="1128903"/>
                  </a:moveTo>
                  <a:lnTo>
                    <a:pt x="367538" y="1142149"/>
                  </a:lnTo>
                  <a:lnTo>
                    <a:pt x="364363" y="1132586"/>
                  </a:lnTo>
                  <a:lnTo>
                    <a:pt x="349021" y="1147927"/>
                  </a:lnTo>
                  <a:lnTo>
                    <a:pt x="341617" y="1150239"/>
                  </a:lnTo>
                  <a:lnTo>
                    <a:pt x="306578" y="1115187"/>
                  </a:lnTo>
                  <a:lnTo>
                    <a:pt x="286385" y="1135380"/>
                  </a:lnTo>
                  <a:lnTo>
                    <a:pt x="323977" y="1172972"/>
                  </a:lnTo>
                  <a:lnTo>
                    <a:pt x="303784" y="1193165"/>
                  </a:lnTo>
                  <a:lnTo>
                    <a:pt x="394589" y="1223391"/>
                  </a:lnTo>
                  <a:lnTo>
                    <a:pt x="404977" y="1159510"/>
                  </a:lnTo>
                  <a:lnTo>
                    <a:pt x="407238" y="1145540"/>
                  </a:lnTo>
                  <a:lnTo>
                    <a:pt x="409956" y="1128903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5" name="object 25"/>
            <p:cNvSpPr/>
            <p:nvPr/>
          </p:nvSpPr>
          <p:spPr>
            <a:xfrm>
              <a:off x="7929498" y="3547999"/>
              <a:ext cx="381000" cy="76200"/>
            </a:xfrm>
            <a:custGeom>
              <a:avLst/>
              <a:gdLst/>
              <a:ahLst/>
              <a:cxnLst/>
              <a:rect l="l" t="t" r="r" b="b"/>
              <a:pathLst>
                <a:path w="381000" h="76200">
                  <a:moveTo>
                    <a:pt x="304800" y="0"/>
                  </a:moveTo>
                  <a:lnTo>
                    <a:pt x="304800" y="76200"/>
                  </a:lnTo>
                  <a:lnTo>
                    <a:pt x="371570" y="42925"/>
                  </a:lnTo>
                  <a:lnTo>
                    <a:pt x="317500" y="42925"/>
                  </a:lnTo>
                  <a:lnTo>
                    <a:pt x="317500" y="33400"/>
                  </a:lnTo>
                  <a:lnTo>
                    <a:pt x="371380" y="33400"/>
                  </a:lnTo>
                  <a:lnTo>
                    <a:pt x="304800" y="0"/>
                  </a:lnTo>
                  <a:close/>
                </a:path>
                <a:path w="381000" h="76200">
                  <a:moveTo>
                    <a:pt x="304800" y="33400"/>
                  </a:moveTo>
                  <a:lnTo>
                    <a:pt x="0" y="33400"/>
                  </a:lnTo>
                  <a:lnTo>
                    <a:pt x="0" y="42925"/>
                  </a:lnTo>
                  <a:lnTo>
                    <a:pt x="304800" y="42925"/>
                  </a:lnTo>
                  <a:lnTo>
                    <a:pt x="304800" y="33400"/>
                  </a:lnTo>
                  <a:close/>
                </a:path>
                <a:path w="381000" h="76200">
                  <a:moveTo>
                    <a:pt x="371380" y="33400"/>
                  </a:moveTo>
                  <a:lnTo>
                    <a:pt x="317500" y="33400"/>
                  </a:lnTo>
                  <a:lnTo>
                    <a:pt x="317500" y="42925"/>
                  </a:lnTo>
                  <a:lnTo>
                    <a:pt x="371570" y="42925"/>
                  </a:lnTo>
                  <a:lnTo>
                    <a:pt x="381000" y="38226"/>
                  </a:lnTo>
                  <a:lnTo>
                    <a:pt x="371380" y="3340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6" name="object 26"/>
            <p:cNvSpPr/>
            <p:nvPr/>
          </p:nvSpPr>
          <p:spPr>
            <a:xfrm>
              <a:off x="7320026" y="1833626"/>
              <a:ext cx="209550" cy="1314450"/>
            </a:xfrm>
            <a:custGeom>
              <a:avLst/>
              <a:gdLst/>
              <a:ahLst/>
              <a:cxnLst/>
              <a:rect l="l" t="t" r="r" b="b"/>
              <a:pathLst>
                <a:path w="209550" h="1314450">
                  <a:moveTo>
                    <a:pt x="0" y="1209675"/>
                  </a:moveTo>
                  <a:lnTo>
                    <a:pt x="52324" y="1209675"/>
                  </a:lnTo>
                  <a:lnTo>
                    <a:pt x="52324" y="0"/>
                  </a:lnTo>
                  <a:lnTo>
                    <a:pt x="157099" y="0"/>
                  </a:lnTo>
                  <a:lnTo>
                    <a:pt x="157099" y="1209675"/>
                  </a:lnTo>
                  <a:lnTo>
                    <a:pt x="209550" y="1209675"/>
                  </a:lnTo>
                  <a:lnTo>
                    <a:pt x="104775" y="1314450"/>
                  </a:lnTo>
                  <a:lnTo>
                    <a:pt x="0" y="12096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7" name="object 27"/>
            <p:cNvSpPr/>
            <p:nvPr/>
          </p:nvSpPr>
          <p:spPr>
            <a:xfrm>
              <a:off x="5643626" y="2062226"/>
              <a:ext cx="838200" cy="609600"/>
            </a:xfrm>
            <a:custGeom>
              <a:avLst/>
              <a:gdLst/>
              <a:ahLst/>
              <a:cxnLst/>
              <a:rect l="l" t="t" r="r" b="b"/>
              <a:pathLst>
                <a:path w="838200" h="609600">
                  <a:moveTo>
                    <a:pt x="0" y="609600"/>
                  </a:moveTo>
                  <a:lnTo>
                    <a:pt x="838200" y="6096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0998" y="2277491"/>
              <a:ext cx="69087" cy="6502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238" y="2277491"/>
              <a:ext cx="69087" cy="6502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643626" y="2176526"/>
              <a:ext cx="838200" cy="1333500"/>
            </a:xfrm>
            <a:custGeom>
              <a:avLst/>
              <a:gdLst/>
              <a:ahLst/>
              <a:cxnLst/>
              <a:rect l="l" t="t" r="r" b="b"/>
              <a:pathLst>
                <a:path w="838200" h="1333500">
                  <a:moveTo>
                    <a:pt x="305435" y="273558"/>
                  </a:moveTo>
                  <a:lnTo>
                    <a:pt x="350849" y="296235"/>
                  </a:lnTo>
                  <a:lnTo>
                    <a:pt x="396257" y="307573"/>
                  </a:lnTo>
                  <a:lnTo>
                    <a:pt x="441653" y="307573"/>
                  </a:lnTo>
                  <a:lnTo>
                    <a:pt x="487030" y="296235"/>
                  </a:lnTo>
                  <a:lnTo>
                    <a:pt x="532384" y="273558"/>
                  </a:lnTo>
                </a:path>
                <a:path w="838200" h="1333500">
                  <a:moveTo>
                    <a:pt x="209550" y="190500"/>
                  </a:moveTo>
                  <a:lnTo>
                    <a:pt x="215079" y="146797"/>
                  </a:lnTo>
                  <a:lnTo>
                    <a:pt x="230832" y="106691"/>
                  </a:lnTo>
                  <a:lnTo>
                    <a:pt x="255556" y="71321"/>
                  </a:lnTo>
                  <a:lnTo>
                    <a:pt x="287998" y="41827"/>
                  </a:lnTo>
                  <a:lnTo>
                    <a:pt x="326904" y="19349"/>
                  </a:lnTo>
                  <a:lnTo>
                    <a:pt x="371022" y="5027"/>
                  </a:lnTo>
                  <a:lnTo>
                    <a:pt x="419100" y="0"/>
                  </a:lnTo>
                  <a:lnTo>
                    <a:pt x="467137" y="5027"/>
                  </a:lnTo>
                  <a:lnTo>
                    <a:pt x="511239" y="19349"/>
                  </a:lnTo>
                  <a:lnTo>
                    <a:pt x="550148" y="41827"/>
                  </a:lnTo>
                  <a:lnTo>
                    <a:pt x="582603" y="71321"/>
                  </a:lnTo>
                  <a:lnTo>
                    <a:pt x="607345" y="106691"/>
                  </a:lnTo>
                  <a:lnTo>
                    <a:pt x="623113" y="146797"/>
                  </a:lnTo>
                  <a:lnTo>
                    <a:pt x="628650" y="190500"/>
                  </a:lnTo>
                  <a:lnTo>
                    <a:pt x="623113" y="234162"/>
                  </a:lnTo>
                  <a:lnTo>
                    <a:pt x="607345" y="274253"/>
                  </a:lnTo>
                  <a:lnTo>
                    <a:pt x="582603" y="309625"/>
                  </a:lnTo>
                  <a:lnTo>
                    <a:pt x="550148" y="339132"/>
                  </a:lnTo>
                  <a:lnTo>
                    <a:pt x="511239" y="361627"/>
                  </a:lnTo>
                  <a:lnTo>
                    <a:pt x="467137" y="375965"/>
                  </a:lnTo>
                  <a:lnTo>
                    <a:pt x="419100" y="381000"/>
                  </a:lnTo>
                  <a:lnTo>
                    <a:pt x="371022" y="375965"/>
                  </a:lnTo>
                  <a:lnTo>
                    <a:pt x="326904" y="361627"/>
                  </a:lnTo>
                  <a:lnTo>
                    <a:pt x="287998" y="339132"/>
                  </a:lnTo>
                  <a:lnTo>
                    <a:pt x="255556" y="309625"/>
                  </a:lnTo>
                  <a:lnTo>
                    <a:pt x="230832" y="274253"/>
                  </a:lnTo>
                  <a:lnTo>
                    <a:pt x="215079" y="234162"/>
                  </a:lnTo>
                  <a:lnTo>
                    <a:pt x="209550" y="190500"/>
                  </a:lnTo>
                  <a:close/>
                </a:path>
                <a:path w="838200" h="1333500">
                  <a:moveTo>
                    <a:pt x="0" y="1333500"/>
                  </a:moveTo>
                  <a:lnTo>
                    <a:pt x="838200" y="1333500"/>
                  </a:lnTo>
                  <a:lnTo>
                    <a:pt x="838200" y="723900"/>
                  </a:lnTo>
                  <a:lnTo>
                    <a:pt x="0" y="723900"/>
                  </a:lnTo>
                  <a:lnTo>
                    <a:pt x="0" y="13335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0998" y="3115691"/>
              <a:ext cx="69087" cy="6502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238" y="3115691"/>
              <a:ext cx="69087" cy="6502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643626" y="3014726"/>
              <a:ext cx="838200" cy="1257300"/>
            </a:xfrm>
            <a:custGeom>
              <a:avLst/>
              <a:gdLst/>
              <a:ahLst/>
              <a:cxnLst/>
              <a:rect l="l" t="t" r="r" b="b"/>
              <a:pathLst>
                <a:path w="838200" h="1257300">
                  <a:moveTo>
                    <a:pt x="305435" y="273558"/>
                  </a:moveTo>
                  <a:lnTo>
                    <a:pt x="350849" y="296235"/>
                  </a:lnTo>
                  <a:lnTo>
                    <a:pt x="396257" y="307573"/>
                  </a:lnTo>
                  <a:lnTo>
                    <a:pt x="441653" y="307573"/>
                  </a:lnTo>
                  <a:lnTo>
                    <a:pt x="487030" y="296235"/>
                  </a:lnTo>
                  <a:lnTo>
                    <a:pt x="532384" y="273558"/>
                  </a:lnTo>
                </a:path>
                <a:path w="838200" h="1257300">
                  <a:moveTo>
                    <a:pt x="209550" y="190500"/>
                  </a:moveTo>
                  <a:lnTo>
                    <a:pt x="215079" y="146797"/>
                  </a:lnTo>
                  <a:lnTo>
                    <a:pt x="230832" y="106691"/>
                  </a:lnTo>
                  <a:lnTo>
                    <a:pt x="255556" y="71321"/>
                  </a:lnTo>
                  <a:lnTo>
                    <a:pt x="287998" y="41827"/>
                  </a:lnTo>
                  <a:lnTo>
                    <a:pt x="326904" y="19349"/>
                  </a:lnTo>
                  <a:lnTo>
                    <a:pt x="371022" y="5027"/>
                  </a:lnTo>
                  <a:lnTo>
                    <a:pt x="419100" y="0"/>
                  </a:lnTo>
                  <a:lnTo>
                    <a:pt x="467137" y="5027"/>
                  </a:lnTo>
                  <a:lnTo>
                    <a:pt x="511239" y="19349"/>
                  </a:lnTo>
                  <a:lnTo>
                    <a:pt x="550148" y="41827"/>
                  </a:lnTo>
                  <a:lnTo>
                    <a:pt x="582603" y="71321"/>
                  </a:lnTo>
                  <a:lnTo>
                    <a:pt x="607345" y="106691"/>
                  </a:lnTo>
                  <a:lnTo>
                    <a:pt x="623113" y="146797"/>
                  </a:lnTo>
                  <a:lnTo>
                    <a:pt x="628650" y="190500"/>
                  </a:lnTo>
                  <a:lnTo>
                    <a:pt x="623113" y="234162"/>
                  </a:lnTo>
                  <a:lnTo>
                    <a:pt x="607345" y="274253"/>
                  </a:lnTo>
                  <a:lnTo>
                    <a:pt x="582603" y="309625"/>
                  </a:lnTo>
                  <a:lnTo>
                    <a:pt x="550148" y="339132"/>
                  </a:lnTo>
                  <a:lnTo>
                    <a:pt x="511239" y="361627"/>
                  </a:lnTo>
                  <a:lnTo>
                    <a:pt x="467137" y="375965"/>
                  </a:lnTo>
                  <a:lnTo>
                    <a:pt x="419100" y="381000"/>
                  </a:lnTo>
                  <a:lnTo>
                    <a:pt x="371022" y="375965"/>
                  </a:lnTo>
                  <a:lnTo>
                    <a:pt x="326904" y="361627"/>
                  </a:lnTo>
                  <a:lnTo>
                    <a:pt x="287998" y="339132"/>
                  </a:lnTo>
                  <a:lnTo>
                    <a:pt x="255556" y="309625"/>
                  </a:lnTo>
                  <a:lnTo>
                    <a:pt x="230832" y="274253"/>
                  </a:lnTo>
                  <a:lnTo>
                    <a:pt x="215079" y="234162"/>
                  </a:lnTo>
                  <a:lnTo>
                    <a:pt x="209550" y="190500"/>
                  </a:lnTo>
                  <a:close/>
                </a:path>
                <a:path w="838200" h="1257300">
                  <a:moveTo>
                    <a:pt x="0" y="1257300"/>
                  </a:moveTo>
                  <a:lnTo>
                    <a:pt x="838200" y="1257300"/>
                  </a:lnTo>
                  <a:lnTo>
                    <a:pt x="838200" y="647700"/>
                  </a:lnTo>
                  <a:lnTo>
                    <a:pt x="0" y="647700"/>
                  </a:lnTo>
                  <a:lnTo>
                    <a:pt x="0" y="12573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0998" y="3877691"/>
              <a:ext cx="69087" cy="6502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238" y="3877691"/>
              <a:ext cx="69087" cy="6502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643626" y="3776726"/>
              <a:ext cx="838200" cy="1257300"/>
            </a:xfrm>
            <a:custGeom>
              <a:avLst/>
              <a:gdLst/>
              <a:ahLst/>
              <a:cxnLst/>
              <a:rect l="l" t="t" r="r" b="b"/>
              <a:pathLst>
                <a:path w="838200" h="1257300">
                  <a:moveTo>
                    <a:pt x="305435" y="273557"/>
                  </a:moveTo>
                  <a:lnTo>
                    <a:pt x="350849" y="296235"/>
                  </a:lnTo>
                  <a:lnTo>
                    <a:pt x="396257" y="307573"/>
                  </a:lnTo>
                  <a:lnTo>
                    <a:pt x="441653" y="307573"/>
                  </a:lnTo>
                  <a:lnTo>
                    <a:pt x="487030" y="296235"/>
                  </a:lnTo>
                  <a:lnTo>
                    <a:pt x="532384" y="273557"/>
                  </a:lnTo>
                </a:path>
                <a:path w="838200" h="1257300">
                  <a:moveTo>
                    <a:pt x="209550" y="190500"/>
                  </a:moveTo>
                  <a:lnTo>
                    <a:pt x="215079" y="146797"/>
                  </a:lnTo>
                  <a:lnTo>
                    <a:pt x="230832" y="106691"/>
                  </a:lnTo>
                  <a:lnTo>
                    <a:pt x="255556" y="71321"/>
                  </a:lnTo>
                  <a:lnTo>
                    <a:pt x="287998" y="41827"/>
                  </a:lnTo>
                  <a:lnTo>
                    <a:pt x="326904" y="19349"/>
                  </a:lnTo>
                  <a:lnTo>
                    <a:pt x="371022" y="5027"/>
                  </a:lnTo>
                  <a:lnTo>
                    <a:pt x="419100" y="0"/>
                  </a:lnTo>
                  <a:lnTo>
                    <a:pt x="467137" y="5027"/>
                  </a:lnTo>
                  <a:lnTo>
                    <a:pt x="511239" y="19349"/>
                  </a:lnTo>
                  <a:lnTo>
                    <a:pt x="550148" y="41827"/>
                  </a:lnTo>
                  <a:lnTo>
                    <a:pt x="582603" y="71321"/>
                  </a:lnTo>
                  <a:lnTo>
                    <a:pt x="607345" y="106691"/>
                  </a:lnTo>
                  <a:lnTo>
                    <a:pt x="623113" y="146797"/>
                  </a:lnTo>
                  <a:lnTo>
                    <a:pt x="628650" y="190500"/>
                  </a:lnTo>
                  <a:lnTo>
                    <a:pt x="623113" y="234162"/>
                  </a:lnTo>
                  <a:lnTo>
                    <a:pt x="607345" y="274253"/>
                  </a:lnTo>
                  <a:lnTo>
                    <a:pt x="582603" y="309625"/>
                  </a:lnTo>
                  <a:lnTo>
                    <a:pt x="550148" y="339132"/>
                  </a:lnTo>
                  <a:lnTo>
                    <a:pt x="511239" y="361627"/>
                  </a:lnTo>
                  <a:lnTo>
                    <a:pt x="467137" y="375965"/>
                  </a:lnTo>
                  <a:lnTo>
                    <a:pt x="419100" y="381000"/>
                  </a:lnTo>
                  <a:lnTo>
                    <a:pt x="371022" y="375965"/>
                  </a:lnTo>
                  <a:lnTo>
                    <a:pt x="326904" y="361627"/>
                  </a:lnTo>
                  <a:lnTo>
                    <a:pt x="287998" y="339132"/>
                  </a:lnTo>
                  <a:lnTo>
                    <a:pt x="255556" y="309625"/>
                  </a:lnTo>
                  <a:lnTo>
                    <a:pt x="230832" y="274253"/>
                  </a:lnTo>
                  <a:lnTo>
                    <a:pt x="215079" y="234162"/>
                  </a:lnTo>
                  <a:lnTo>
                    <a:pt x="209550" y="190500"/>
                  </a:lnTo>
                  <a:close/>
                </a:path>
                <a:path w="838200" h="1257300">
                  <a:moveTo>
                    <a:pt x="0" y="1257300"/>
                  </a:moveTo>
                  <a:lnTo>
                    <a:pt x="838200" y="1257300"/>
                  </a:lnTo>
                  <a:lnTo>
                    <a:pt x="838200" y="647700"/>
                  </a:lnTo>
                  <a:lnTo>
                    <a:pt x="0" y="647700"/>
                  </a:lnTo>
                  <a:lnTo>
                    <a:pt x="0" y="12573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0998" y="4639691"/>
              <a:ext cx="69087" cy="6502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238" y="4639691"/>
              <a:ext cx="69087" cy="6502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853176" y="4538726"/>
              <a:ext cx="419100" cy="381000"/>
            </a:xfrm>
            <a:custGeom>
              <a:avLst/>
              <a:gdLst/>
              <a:ahLst/>
              <a:cxnLst/>
              <a:rect l="l" t="t" r="r" b="b"/>
              <a:pathLst>
                <a:path w="419100" h="381000">
                  <a:moveTo>
                    <a:pt x="95885" y="273557"/>
                  </a:moveTo>
                  <a:lnTo>
                    <a:pt x="141299" y="296235"/>
                  </a:lnTo>
                  <a:lnTo>
                    <a:pt x="186707" y="307573"/>
                  </a:lnTo>
                  <a:lnTo>
                    <a:pt x="232103" y="307573"/>
                  </a:lnTo>
                  <a:lnTo>
                    <a:pt x="277480" y="296235"/>
                  </a:lnTo>
                  <a:lnTo>
                    <a:pt x="322834" y="273557"/>
                  </a:lnTo>
                </a:path>
                <a:path w="419100" h="381000">
                  <a:moveTo>
                    <a:pt x="0" y="190500"/>
                  </a:moveTo>
                  <a:lnTo>
                    <a:pt x="5529" y="146797"/>
                  </a:lnTo>
                  <a:lnTo>
                    <a:pt x="21282" y="106691"/>
                  </a:lnTo>
                  <a:lnTo>
                    <a:pt x="46006" y="71321"/>
                  </a:lnTo>
                  <a:lnTo>
                    <a:pt x="78448" y="41827"/>
                  </a:lnTo>
                  <a:lnTo>
                    <a:pt x="117354" y="19349"/>
                  </a:lnTo>
                  <a:lnTo>
                    <a:pt x="161472" y="5027"/>
                  </a:lnTo>
                  <a:lnTo>
                    <a:pt x="209550" y="0"/>
                  </a:lnTo>
                  <a:lnTo>
                    <a:pt x="257587" y="5027"/>
                  </a:lnTo>
                  <a:lnTo>
                    <a:pt x="301689" y="19349"/>
                  </a:lnTo>
                  <a:lnTo>
                    <a:pt x="340598" y="41827"/>
                  </a:lnTo>
                  <a:lnTo>
                    <a:pt x="373053" y="71321"/>
                  </a:lnTo>
                  <a:lnTo>
                    <a:pt x="397795" y="106691"/>
                  </a:lnTo>
                  <a:lnTo>
                    <a:pt x="413563" y="146797"/>
                  </a:lnTo>
                  <a:lnTo>
                    <a:pt x="419100" y="190500"/>
                  </a:lnTo>
                  <a:lnTo>
                    <a:pt x="413563" y="234162"/>
                  </a:lnTo>
                  <a:lnTo>
                    <a:pt x="397795" y="274253"/>
                  </a:lnTo>
                  <a:lnTo>
                    <a:pt x="373053" y="309625"/>
                  </a:lnTo>
                  <a:lnTo>
                    <a:pt x="340598" y="339132"/>
                  </a:lnTo>
                  <a:lnTo>
                    <a:pt x="301689" y="361627"/>
                  </a:lnTo>
                  <a:lnTo>
                    <a:pt x="257587" y="375965"/>
                  </a:lnTo>
                  <a:lnTo>
                    <a:pt x="209550" y="381000"/>
                  </a:lnTo>
                  <a:lnTo>
                    <a:pt x="161472" y="375965"/>
                  </a:lnTo>
                  <a:lnTo>
                    <a:pt x="117354" y="361627"/>
                  </a:lnTo>
                  <a:lnTo>
                    <a:pt x="78448" y="339132"/>
                  </a:lnTo>
                  <a:lnTo>
                    <a:pt x="46006" y="309625"/>
                  </a:lnTo>
                  <a:lnTo>
                    <a:pt x="21282" y="274253"/>
                  </a:lnTo>
                  <a:lnTo>
                    <a:pt x="5529" y="234162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495223" y="2528649"/>
            <a:ext cx="39004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75" dirty="0">
                <a:latin typeface="Arial"/>
                <a:cs typeface="Arial"/>
              </a:rPr>
              <a:t>score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166295" y="908494"/>
            <a:ext cx="1047750" cy="419100"/>
            <a:chOff x="6697726" y="1211325"/>
            <a:chExt cx="1397000" cy="558800"/>
          </a:xfrm>
        </p:grpSpPr>
        <p:sp>
          <p:nvSpPr>
            <p:cNvPr id="42" name="object 42"/>
            <p:cNvSpPr/>
            <p:nvPr/>
          </p:nvSpPr>
          <p:spPr>
            <a:xfrm>
              <a:off x="6710426" y="1224025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282573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373"/>
                  </a:lnTo>
                  <a:lnTo>
                    <a:pt x="6979" y="479018"/>
                  </a:lnTo>
                  <a:lnTo>
                    <a:pt x="26019" y="507317"/>
                  </a:lnTo>
                  <a:lnTo>
                    <a:pt x="54274" y="526401"/>
                  </a:lnTo>
                  <a:lnTo>
                    <a:pt x="88900" y="533400"/>
                  </a:lnTo>
                  <a:lnTo>
                    <a:pt x="1282573" y="533400"/>
                  </a:lnTo>
                  <a:lnTo>
                    <a:pt x="1317218" y="526401"/>
                  </a:lnTo>
                  <a:lnTo>
                    <a:pt x="1345517" y="507317"/>
                  </a:lnTo>
                  <a:lnTo>
                    <a:pt x="1364601" y="479018"/>
                  </a:lnTo>
                  <a:lnTo>
                    <a:pt x="1371600" y="444373"/>
                  </a:lnTo>
                  <a:lnTo>
                    <a:pt x="1371600" y="88900"/>
                  </a:lnTo>
                  <a:lnTo>
                    <a:pt x="1364601" y="54274"/>
                  </a:lnTo>
                  <a:lnTo>
                    <a:pt x="1345517" y="26019"/>
                  </a:lnTo>
                  <a:lnTo>
                    <a:pt x="1317218" y="6979"/>
                  </a:lnTo>
                  <a:lnTo>
                    <a:pt x="1282573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r>
                <a:rPr lang="en-US" sz="1350" dirty="0"/>
                <a:t> </a:t>
              </a:r>
              <a:r>
                <a:rPr lang="en-US" sz="1400" spc="-30" dirty="0"/>
                <a:t>Gold/correct </a:t>
              </a:r>
              <a:r>
                <a:rPr lang="en-US" sz="1400" spc="-8" dirty="0"/>
                <a:t>labels</a:t>
              </a:r>
              <a:endParaRPr lang="en-US" sz="1400" dirty="0"/>
            </a:p>
            <a:p>
              <a:endParaRPr sz="1350" dirty="0"/>
            </a:p>
          </p:txBody>
        </p:sp>
        <p:sp>
          <p:nvSpPr>
            <p:cNvPr id="43" name="object 43"/>
            <p:cNvSpPr/>
            <p:nvPr/>
          </p:nvSpPr>
          <p:spPr>
            <a:xfrm>
              <a:off x="6710426" y="1224025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1282573" y="0"/>
                  </a:lnTo>
                  <a:lnTo>
                    <a:pt x="1317218" y="6979"/>
                  </a:lnTo>
                  <a:lnTo>
                    <a:pt x="1345517" y="26019"/>
                  </a:lnTo>
                  <a:lnTo>
                    <a:pt x="1364601" y="54274"/>
                  </a:lnTo>
                  <a:lnTo>
                    <a:pt x="1371600" y="88900"/>
                  </a:lnTo>
                  <a:lnTo>
                    <a:pt x="1371600" y="444373"/>
                  </a:lnTo>
                  <a:lnTo>
                    <a:pt x="1364601" y="479018"/>
                  </a:lnTo>
                  <a:lnTo>
                    <a:pt x="1345517" y="507317"/>
                  </a:lnTo>
                  <a:lnTo>
                    <a:pt x="1317218" y="526401"/>
                  </a:lnTo>
                  <a:lnTo>
                    <a:pt x="1282573" y="533400"/>
                  </a:lnTo>
                  <a:lnTo>
                    <a:pt x="88900" y="533400"/>
                  </a:lnTo>
                  <a:lnTo>
                    <a:pt x="54274" y="526401"/>
                  </a:lnTo>
                  <a:lnTo>
                    <a:pt x="26019" y="507317"/>
                  </a:lnTo>
                  <a:lnTo>
                    <a:pt x="6979" y="479018"/>
                  </a:lnTo>
                  <a:lnTo>
                    <a:pt x="0" y="444373"/>
                  </a:lnTo>
                  <a:lnTo>
                    <a:pt x="0" y="88900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1110729" y="515817"/>
            <a:ext cx="5979395" cy="426976"/>
          </a:xfrm>
          <a:prstGeom prst="rect">
            <a:avLst/>
          </a:prstGeom>
        </p:spPr>
        <p:txBody>
          <a:bodyPr vert="horz" wrap="square" lIns="0" tIns="5715" rIns="0" bIns="0" rtlCol="0" anchor="ctr">
            <a:spAutoFit/>
          </a:bodyPr>
          <a:lstStyle/>
          <a:p>
            <a:pPr marL="1689735" marR="158591" indent="-1680686">
              <a:lnSpc>
                <a:spcPct val="101400"/>
              </a:lnSpc>
              <a:spcBef>
                <a:spcPts val="45"/>
              </a:spcBef>
            </a:pPr>
            <a:r>
              <a:rPr sz="2800" spc="-105" dirty="0"/>
              <a:t>Machine</a:t>
            </a:r>
            <a:r>
              <a:rPr sz="2800" spc="-101" dirty="0"/>
              <a:t> </a:t>
            </a:r>
            <a:r>
              <a:rPr sz="2800" spc="-146" dirty="0"/>
              <a:t>Learning</a:t>
            </a:r>
            <a:r>
              <a:rPr sz="2800" spc="-19" dirty="0"/>
              <a:t> </a:t>
            </a:r>
            <a:r>
              <a:rPr sz="2800" spc="-120" dirty="0"/>
              <a:t>Framework: </a:t>
            </a:r>
            <a:r>
              <a:rPr sz="2800" spc="-64" dirty="0"/>
              <a:t>Learning</a:t>
            </a:r>
            <a:endParaRPr sz="2800" dirty="0"/>
          </a:p>
        </p:txBody>
      </p:sp>
      <p:sp>
        <p:nvSpPr>
          <p:cNvPr id="45" name="object 45"/>
          <p:cNvSpPr txBox="1"/>
          <p:nvPr/>
        </p:nvSpPr>
        <p:spPr>
          <a:xfrm>
            <a:off x="1839040" y="4061162"/>
            <a:ext cx="893921" cy="6948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" algn="ctr">
              <a:lnSpc>
                <a:spcPts val="1196"/>
              </a:lnSpc>
            </a:pPr>
            <a:r>
              <a:rPr sz="1163" spc="-53" dirty="0">
                <a:solidFill>
                  <a:srgbClr val="7E7E7E"/>
                </a:solidFill>
                <a:latin typeface="Arial"/>
                <a:cs typeface="Arial"/>
              </a:rPr>
              <a:t>instances</a:t>
            </a:r>
            <a:r>
              <a:rPr sz="1163" spc="-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163" spc="-19" dirty="0">
                <a:solidFill>
                  <a:srgbClr val="7E7E7E"/>
                </a:solidFill>
                <a:latin typeface="Arial"/>
                <a:cs typeface="Arial"/>
              </a:rPr>
              <a:t>are</a:t>
            </a:r>
            <a:endParaRPr sz="1163">
              <a:latin typeface="Arial"/>
              <a:cs typeface="Arial"/>
            </a:endParaRPr>
          </a:p>
          <a:p>
            <a:pPr marL="9049" marR="3810" indent="-7144" algn="ctr">
              <a:lnSpc>
                <a:spcPct val="103000"/>
              </a:lnSpc>
              <a:spcBef>
                <a:spcPts val="26"/>
              </a:spcBef>
            </a:pPr>
            <a:r>
              <a:rPr sz="1163" spc="-8" dirty="0">
                <a:solidFill>
                  <a:srgbClr val="7E7E7E"/>
                </a:solidFill>
                <a:latin typeface="Arial"/>
                <a:cs typeface="Arial"/>
              </a:rPr>
              <a:t>typically examined </a:t>
            </a:r>
            <a:r>
              <a:rPr sz="1163" spc="-34" dirty="0">
                <a:solidFill>
                  <a:srgbClr val="7E7E7E"/>
                </a:solidFill>
                <a:latin typeface="Arial"/>
                <a:cs typeface="Arial"/>
              </a:rPr>
              <a:t>independently</a:t>
            </a:r>
            <a:endParaRPr sz="1163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619024" y="4065091"/>
            <a:ext cx="99488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spc="-34" dirty="0">
                <a:latin typeface="Arial"/>
                <a:cs typeface="Arial"/>
              </a:rPr>
              <a:t>Inductive</a:t>
            </a:r>
            <a:r>
              <a:rPr sz="1350" spc="-109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Bias</a:t>
            </a:r>
            <a:endParaRPr sz="135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r>
              <a:rPr lang="en-US" spc="-60"/>
              <a:t>11</a:t>
            </a:r>
            <a:endParaRPr spc="-19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0872" y="1832420"/>
            <a:ext cx="1771650" cy="228600"/>
          </a:xfrm>
          <a:custGeom>
            <a:avLst/>
            <a:gdLst/>
            <a:ahLst/>
            <a:cxnLst/>
            <a:rect l="l" t="t" r="r" b="b"/>
            <a:pathLst>
              <a:path w="2362200" h="304800">
                <a:moveTo>
                  <a:pt x="2362200" y="0"/>
                </a:moveTo>
                <a:lnTo>
                  <a:pt x="0" y="0"/>
                </a:lnTo>
                <a:lnTo>
                  <a:pt x="0" y="304800"/>
                </a:lnTo>
                <a:lnTo>
                  <a:pt x="2362200" y="304800"/>
                </a:lnTo>
                <a:lnTo>
                  <a:pt x="23622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1260872" y="1832420"/>
            <a:ext cx="1771650" cy="205184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0543">
              <a:lnSpc>
                <a:spcPts val="1590"/>
              </a:lnSpc>
            </a:pPr>
            <a:r>
              <a:rPr sz="1350" spc="-56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350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0872" y="2346770"/>
            <a:ext cx="1771650" cy="228600"/>
          </a:xfrm>
          <a:custGeom>
            <a:avLst/>
            <a:gdLst/>
            <a:ahLst/>
            <a:cxnLst/>
            <a:rect l="l" t="t" r="r" b="b"/>
            <a:pathLst>
              <a:path w="2362200" h="304800">
                <a:moveTo>
                  <a:pt x="2362200" y="0"/>
                </a:moveTo>
                <a:lnTo>
                  <a:pt x="0" y="0"/>
                </a:lnTo>
                <a:lnTo>
                  <a:pt x="0" y="304800"/>
                </a:lnTo>
                <a:lnTo>
                  <a:pt x="2362200" y="304800"/>
                </a:lnTo>
                <a:lnTo>
                  <a:pt x="23622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1260872" y="2346770"/>
            <a:ext cx="1771650" cy="205184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0543">
              <a:lnSpc>
                <a:spcPts val="1598"/>
              </a:lnSpc>
            </a:pPr>
            <a:r>
              <a:rPr sz="1350" spc="-56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350" spc="-9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60872" y="2861120"/>
            <a:ext cx="1771650" cy="228600"/>
          </a:xfrm>
          <a:custGeom>
            <a:avLst/>
            <a:gdLst/>
            <a:ahLst/>
            <a:cxnLst/>
            <a:rect l="l" t="t" r="r" b="b"/>
            <a:pathLst>
              <a:path w="2362200" h="304800">
                <a:moveTo>
                  <a:pt x="2362200" y="0"/>
                </a:moveTo>
                <a:lnTo>
                  <a:pt x="0" y="0"/>
                </a:lnTo>
                <a:lnTo>
                  <a:pt x="0" y="304800"/>
                </a:lnTo>
                <a:lnTo>
                  <a:pt x="2362200" y="304800"/>
                </a:lnTo>
                <a:lnTo>
                  <a:pt x="23622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1260872" y="2861120"/>
            <a:ext cx="1771650" cy="205184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0543">
              <a:lnSpc>
                <a:spcPts val="1601"/>
              </a:lnSpc>
            </a:pPr>
            <a:r>
              <a:rPr sz="1350" spc="-56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350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51347" y="3423095"/>
            <a:ext cx="1790700" cy="247650"/>
            <a:chOff x="144462" y="4564126"/>
            <a:chExt cx="2387600" cy="330200"/>
          </a:xfrm>
        </p:grpSpPr>
        <p:sp>
          <p:nvSpPr>
            <p:cNvPr id="9" name="object 9"/>
            <p:cNvSpPr/>
            <p:nvPr/>
          </p:nvSpPr>
          <p:spPr>
            <a:xfrm>
              <a:off x="157162" y="4576826"/>
              <a:ext cx="2362200" cy="304800"/>
            </a:xfrm>
            <a:custGeom>
              <a:avLst/>
              <a:gdLst/>
              <a:ahLst/>
              <a:cxnLst/>
              <a:rect l="l" t="t" r="r" b="b"/>
              <a:pathLst>
                <a:path w="2362200" h="304800">
                  <a:moveTo>
                    <a:pt x="2362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362200" y="30480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57162" y="4576826"/>
              <a:ext cx="2362200" cy="304800"/>
            </a:xfrm>
            <a:custGeom>
              <a:avLst/>
              <a:gdLst/>
              <a:ahLst/>
              <a:cxnLst/>
              <a:rect l="l" t="t" r="r" b="b"/>
              <a:pathLst>
                <a:path w="2362200" h="304800">
                  <a:moveTo>
                    <a:pt x="0" y="304800"/>
                  </a:moveTo>
                  <a:lnTo>
                    <a:pt x="2362200" y="304800"/>
                  </a:lnTo>
                  <a:lnTo>
                    <a:pt x="2362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70397" y="3421428"/>
            <a:ext cx="176212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21018">
              <a:spcBef>
                <a:spcPts val="75"/>
              </a:spcBef>
            </a:pPr>
            <a:r>
              <a:rPr sz="1350" spc="-56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350" spc="-9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9182" y="1365695"/>
            <a:ext cx="5258943" cy="304668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784759" y="2385584"/>
            <a:ext cx="664845" cy="624498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9525" marR="3810" indent="14288" algn="just">
              <a:lnSpc>
                <a:spcPct val="100800"/>
              </a:lnSpc>
              <a:spcBef>
                <a:spcPts val="64"/>
              </a:spcBef>
            </a:pPr>
            <a:r>
              <a:rPr sz="1350" spc="-30" dirty="0">
                <a:solidFill>
                  <a:srgbClr val="FFFFFF"/>
                </a:solidFill>
                <a:latin typeface="Arial"/>
                <a:cs typeface="Arial"/>
              </a:rPr>
              <a:t>Machine Learning </a:t>
            </a:r>
            <a:r>
              <a:rPr sz="1350" spc="-45" dirty="0">
                <a:solidFill>
                  <a:srgbClr val="FFFFFF"/>
                </a:solidFill>
                <a:latin typeface="Arial"/>
                <a:cs typeface="Arial"/>
              </a:rPr>
              <a:t>Predictor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32695" y="3204020"/>
            <a:ext cx="200025" cy="685800"/>
          </a:xfrm>
          <a:custGeom>
            <a:avLst/>
            <a:gdLst/>
            <a:ahLst/>
            <a:cxnLst/>
            <a:rect l="l" t="t" r="r" b="b"/>
            <a:pathLst>
              <a:path w="266700" h="914400">
                <a:moveTo>
                  <a:pt x="266700" y="133350"/>
                </a:moveTo>
                <a:lnTo>
                  <a:pt x="200025" y="133350"/>
                </a:lnTo>
                <a:lnTo>
                  <a:pt x="200025" y="914400"/>
                </a:lnTo>
                <a:lnTo>
                  <a:pt x="66675" y="914400"/>
                </a:lnTo>
                <a:lnTo>
                  <a:pt x="66675" y="133350"/>
                </a:lnTo>
                <a:lnTo>
                  <a:pt x="0" y="133350"/>
                </a:lnTo>
                <a:lnTo>
                  <a:pt x="133350" y="0"/>
                </a:lnTo>
                <a:lnTo>
                  <a:pt x="266700" y="1333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3619024" y="4022169"/>
            <a:ext cx="99488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34" dirty="0">
                <a:latin typeface="Arial"/>
                <a:cs typeface="Arial"/>
              </a:rPr>
              <a:t>Inductive</a:t>
            </a:r>
            <a:r>
              <a:rPr sz="1350" spc="-109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Bias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23469" y="2585799"/>
            <a:ext cx="540068" cy="173605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1050" spc="-38" dirty="0">
                <a:solidFill>
                  <a:srgbClr val="FFFFFF"/>
                </a:solidFill>
                <a:latin typeface="Arial"/>
                <a:cs typeface="Arial"/>
              </a:rPr>
              <a:t>Evaluator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95223" y="2528649"/>
            <a:ext cx="39004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75" dirty="0">
                <a:latin typeface="Arial"/>
                <a:cs typeface="Arial"/>
              </a:rPr>
              <a:t>score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39040" y="4023598"/>
            <a:ext cx="895826" cy="737766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9049" marR="3810" algn="ctr">
              <a:lnSpc>
                <a:spcPct val="103600"/>
              </a:lnSpc>
              <a:spcBef>
                <a:spcPts val="45"/>
              </a:spcBef>
            </a:pPr>
            <a:r>
              <a:rPr sz="1163" spc="-49" dirty="0">
                <a:solidFill>
                  <a:srgbClr val="7E7E7E"/>
                </a:solidFill>
                <a:latin typeface="Arial"/>
                <a:cs typeface="Arial"/>
              </a:rPr>
              <a:t>instances</a:t>
            </a:r>
            <a:r>
              <a:rPr sz="1163" spc="-26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163" spc="-19" dirty="0">
                <a:solidFill>
                  <a:srgbClr val="7E7E7E"/>
                </a:solidFill>
                <a:latin typeface="Arial"/>
                <a:cs typeface="Arial"/>
              </a:rPr>
              <a:t>are </a:t>
            </a:r>
            <a:r>
              <a:rPr sz="1163" spc="-8" dirty="0">
                <a:solidFill>
                  <a:srgbClr val="7E7E7E"/>
                </a:solidFill>
                <a:latin typeface="Arial"/>
                <a:cs typeface="Arial"/>
              </a:rPr>
              <a:t>typically examined </a:t>
            </a:r>
            <a:r>
              <a:rPr sz="1163" spc="-34" dirty="0">
                <a:solidFill>
                  <a:srgbClr val="7E7E7E"/>
                </a:solidFill>
                <a:latin typeface="Arial"/>
                <a:cs typeface="Arial"/>
              </a:rPr>
              <a:t>independently</a:t>
            </a:r>
            <a:endParaRPr sz="1163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166295" y="908494"/>
            <a:ext cx="1047750" cy="419100"/>
            <a:chOff x="6697726" y="1211325"/>
            <a:chExt cx="1397000" cy="558800"/>
          </a:xfrm>
        </p:grpSpPr>
        <p:sp>
          <p:nvSpPr>
            <p:cNvPr id="20" name="object 20"/>
            <p:cNvSpPr/>
            <p:nvPr/>
          </p:nvSpPr>
          <p:spPr>
            <a:xfrm>
              <a:off x="6710426" y="1224025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282573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373"/>
                  </a:lnTo>
                  <a:lnTo>
                    <a:pt x="6979" y="479018"/>
                  </a:lnTo>
                  <a:lnTo>
                    <a:pt x="26019" y="507317"/>
                  </a:lnTo>
                  <a:lnTo>
                    <a:pt x="54274" y="526401"/>
                  </a:lnTo>
                  <a:lnTo>
                    <a:pt x="88900" y="533400"/>
                  </a:lnTo>
                  <a:lnTo>
                    <a:pt x="1282573" y="533400"/>
                  </a:lnTo>
                  <a:lnTo>
                    <a:pt x="1317218" y="526401"/>
                  </a:lnTo>
                  <a:lnTo>
                    <a:pt x="1345517" y="507317"/>
                  </a:lnTo>
                  <a:lnTo>
                    <a:pt x="1364601" y="479018"/>
                  </a:lnTo>
                  <a:lnTo>
                    <a:pt x="1371600" y="444373"/>
                  </a:lnTo>
                  <a:lnTo>
                    <a:pt x="1371600" y="88900"/>
                  </a:lnTo>
                  <a:lnTo>
                    <a:pt x="1364601" y="54274"/>
                  </a:lnTo>
                  <a:lnTo>
                    <a:pt x="1345517" y="26019"/>
                  </a:lnTo>
                  <a:lnTo>
                    <a:pt x="1317218" y="6979"/>
                  </a:lnTo>
                  <a:lnTo>
                    <a:pt x="1282573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r>
                <a:rPr lang="en-US" sz="1350" dirty="0"/>
                <a:t>  </a:t>
              </a:r>
              <a:r>
                <a:rPr lang="en-US" sz="1400" spc="-30" dirty="0"/>
                <a:t>Gold/correct         </a:t>
              </a:r>
              <a:r>
                <a:rPr lang="en-US" sz="1400" spc="-8" dirty="0"/>
                <a:t>labels</a:t>
              </a:r>
              <a:endParaRPr sz="1350"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6710426" y="1224025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1282573" y="0"/>
                  </a:lnTo>
                  <a:lnTo>
                    <a:pt x="1317218" y="6979"/>
                  </a:lnTo>
                  <a:lnTo>
                    <a:pt x="1345517" y="26019"/>
                  </a:lnTo>
                  <a:lnTo>
                    <a:pt x="1364601" y="54274"/>
                  </a:lnTo>
                  <a:lnTo>
                    <a:pt x="1371600" y="88900"/>
                  </a:lnTo>
                  <a:lnTo>
                    <a:pt x="1371600" y="444373"/>
                  </a:lnTo>
                  <a:lnTo>
                    <a:pt x="1364601" y="479018"/>
                  </a:lnTo>
                  <a:lnTo>
                    <a:pt x="1345517" y="507317"/>
                  </a:lnTo>
                  <a:lnTo>
                    <a:pt x="1317218" y="526401"/>
                  </a:lnTo>
                  <a:lnTo>
                    <a:pt x="1282573" y="533400"/>
                  </a:lnTo>
                  <a:lnTo>
                    <a:pt x="88900" y="533400"/>
                  </a:lnTo>
                  <a:lnTo>
                    <a:pt x="54274" y="526401"/>
                  </a:lnTo>
                  <a:lnTo>
                    <a:pt x="26019" y="507317"/>
                  </a:lnTo>
                  <a:lnTo>
                    <a:pt x="6979" y="479018"/>
                  </a:lnTo>
                  <a:lnTo>
                    <a:pt x="0" y="444373"/>
                  </a:lnTo>
                  <a:lnTo>
                    <a:pt x="0" y="88900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020729" y="529703"/>
            <a:ext cx="4857750" cy="366832"/>
          </a:xfrm>
          <a:prstGeom prst="rect">
            <a:avLst/>
          </a:prstGeom>
        </p:spPr>
        <p:txBody>
          <a:bodyPr vert="horz" wrap="square" lIns="0" tIns="5715" rIns="0" bIns="0" rtlCol="0" anchor="ctr">
            <a:spAutoFit/>
          </a:bodyPr>
          <a:lstStyle/>
          <a:p>
            <a:pPr marL="1689735" marR="158591" indent="-1680686">
              <a:lnSpc>
                <a:spcPct val="101400"/>
              </a:lnSpc>
              <a:spcBef>
                <a:spcPts val="45"/>
              </a:spcBef>
            </a:pPr>
            <a:r>
              <a:rPr sz="2400" spc="-105" dirty="0"/>
              <a:t>Machine</a:t>
            </a:r>
            <a:r>
              <a:rPr sz="2400" spc="-101" dirty="0"/>
              <a:t> </a:t>
            </a:r>
            <a:r>
              <a:rPr sz="2400" spc="-146" dirty="0"/>
              <a:t>Learning</a:t>
            </a:r>
            <a:r>
              <a:rPr sz="2400" spc="-19" dirty="0"/>
              <a:t> </a:t>
            </a:r>
            <a:r>
              <a:rPr sz="2400" spc="-120" dirty="0"/>
              <a:t>Framework: </a:t>
            </a:r>
            <a:r>
              <a:rPr sz="2400" spc="-64" dirty="0"/>
              <a:t>Learning</a:t>
            </a:r>
            <a:endParaRPr sz="2400" dirty="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r>
              <a:rPr lang="en-US" spc="-60"/>
              <a:t>12</a:t>
            </a:r>
            <a:endParaRPr spc="-19" dirty="0"/>
          </a:p>
        </p:txBody>
      </p:sp>
      <p:sp>
        <p:nvSpPr>
          <p:cNvPr id="23" name="object 23"/>
          <p:cNvSpPr txBox="1"/>
          <p:nvPr/>
        </p:nvSpPr>
        <p:spPr>
          <a:xfrm>
            <a:off x="5743576" y="4302680"/>
            <a:ext cx="1093946" cy="414697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9525" marR="3810" indent="71438">
              <a:lnSpc>
                <a:spcPct val="100800"/>
              </a:lnSpc>
              <a:spcBef>
                <a:spcPts val="64"/>
              </a:spcBef>
            </a:pPr>
            <a:r>
              <a:rPr sz="1350" i="1" spc="-60" dirty="0">
                <a:solidFill>
                  <a:srgbClr val="7E7E7E"/>
                </a:solidFill>
                <a:latin typeface="Arial"/>
                <a:cs typeface="Arial"/>
              </a:rPr>
              <a:t>give</a:t>
            </a:r>
            <a:r>
              <a:rPr sz="1350" i="1" spc="-98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50" i="1" spc="-23" dirty="0">
                <a:solidFill>
                  <a:srgbClr val="7E7E7E"/>
                </a:solidFill>
                <a:latin typeface="Arial"/>
                <a:cs typeface="Arial"/>
              </a:rPr>
              <a:t>feedback </a:t>
            </a:r>
            <a:r>
              <a:rPr sz="1350" i="1" dirty="0">
                <a:solidFill>
                  <a:srgbClr val="7E7E7E"/>
                </a:solidFill>
                <a:latin typeface="Arial"/>
                <a:cs typeface="Arial"/>
              </a:rPr>
              <a:t>to</a:t>
            </a:r>
            <a:r>
              <a:rPr sz="1350" i="1" spc="-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50" i="1" spc="-49" dirty="0">
                <a:solidFill>
                  <a:srgbClr val="7E7E7E"/>
                </a:solidFill>
                <a:latin typeface="Arial"/>
                <a:cs typeface="Arial"/>
              </a:rPr>
              <a:t>the</a:t>
            </a:r>
            <a:r>
              <a:rPr sz="1350" i="1" spc="-53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50" i="1" spc="-41" dirty="0">
                <a:solidFill>
                  <a:srgbClr val="7E7E7E"/>
                </a:solidFill>
                <a:latin typeface="Arial"/>
                <a:cs typeface="Arial"/>
              </a:rPr>
              <a:t>predictor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247933"/>
            <a:ext cx="6172200" cy="1041150"/>
          </a:xfrm>
          <a:prstGeom prst="rect">
            <a:avLst/>
          </a:prstGeom>
        </p:spPr>
        <p:txBody>
          <a:bodyPr vert="horz" wrap="square" lIns="0" tIns="360521" rIns="0" bIns="0" rtlCol="0" anchor="ctr">
            <a:spAutoFit/>
          </a:bodyPr>
          <a:lstStyle/>
          <a:p>
            <a:pPr marL="1290638">
              <a:spcBef>
                <a:spcPts val="98"/>
              </a:spcBef>
            </a:pPr>
            <a:r>
              <a:rPr spc="-203" dirty="0"/>
              <a:t>Classify</a:t>
            </a:r>
            <a:r>
              <a:rPr spc="-161" dirty="0"/>
              <a:t> </a:t>
            </a:r>
            <a:r>
              <a:rPr dirty="0"/>
              <a:t>with</a:t>
            </a:r>
            <a:r>
              <a:rPr spc="-172" dirty="0"/>
              <a:t> </a:t>
            </a:r>
            <a:r>
              <a:rPr spc="-236" dirty="0">
                <a:solidFill>
                  <a:srgbClr val="4AACC5"/>
                </a:solidFill>
              </a:rPr>
              <a:t>Goodness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9531" y="2157983"/>
            <a:ext cx="1843564" cy="41548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076158" y="2157984"/>
            <a:ext cx="906780" cy="323374"/>
          </a:xfrm>
          <a:custGeom>
            <a:avLst/>
            <a:gdLst/>
            <a:ahLst/>
            <a:cxnLst/>
            <a:rect l="l" t="t" r="r" b="b"/>
            <a:pathLst>
              <a:path w="1209039" h="431164">
                <a:moveTo>
                  <a:pt x="374099" y="163067"/>
                </a:moveTo>
                <a:lnTo>
                  <a:pt x="280035" y="163067"/>
                </a:lnTo>
                <a:lnTo>
                  <a:pt x="290232" y="163591"/>
                </a:lnTo>
                <a:lnTo>
                  <a:pt x="299323" y="165163"/>
                </a:lnTo>
                <a:lnTo>
                  <a:pt x="329612" y="189327"/>
                </a:lnTo>
                <a:lnTo>
                  <a:pt x="338601" y="231812"/>
                </a:lnTo>
                <a:lnTo>
                  <a:pt x="338963" y="246507"/>
                </a:lnTo>
                <a:lnTo>
                  <a:pt x="338963" y="265811"/>
                </a:lnTo>
                <a:lnTo>
                  <a:pt x="298674" y="268974"/>
                </a:lnTo>
                <a:lnTo>
                  <a:pt x="263731" y="274637"/>
                </a:lnTo>
                <a:lnTo>
                  <a:pt x="209930" y="293370"/>
                </a:lnTo>
                <a:lnTo>
                  <a:pt x="177641" y="321944"/>
                </a:lnTo>
                <a:lnTo>
                  <a:pt x="166877" y="360425"/>
                </a:lnTo>
                <a:lnTo>
                  <a:pt x="167469" y="370574"/>
                </a:lnTo>
                <a:lnTo>
                  <a:pt x="187440" y="411352"/>
                </a:lnTo>
                <a:lnTo>
                  <a:pt x="231570" y="430109"/>
                </a:lnTo>
                <a:lnTo>
                  <a:pt x="242569" y="430657"/>
                </a:lnTo>
                <a:lnTo>
                  <a:pt x="255166" y="429986"/>
                </a:lnTo>
                <a:lnTo>
                  <a:pt x="302504" y="413254"/>
                </a:lnTo>
                <a:lnTo>
                  <a:pt x="323676" y="397128"/>
                </a:lnTo>
                <a:lnTo>
                  <a:pt x="257683" y="397128"/>
                </a:lnTo>
                <a:lnTo>
                  <a:pt x="249427" y="395859"/>
                </a:lnTo>
                <a:lnTo>
                  <a:pt x="242569" y="393318"/>
                </a:lnTo>
                <a:lnTo>
                  <a:pt x="235585" y="390905"/>
                </a:lnTo>
                <a:lnTo>
                  <a:pt x="229869" y="386334"/>
                </a:lnTo>
                <a:lnTo>
                  <a:pt x="218439" y="353060"/>
                </a:lnTo>
                <a:lnTo>
                  <a:pt x="220321" y="338417"/>
                </a:lnTo>
                <a:lnTo>
                  <a:pt x="248538" y="306324"/>
                </a:lnTo>
                <a:lnTo>
                  <a:pt x="286130" y="294544"/>
                </a:lnTo>
                <a:lnTo>
                  <a:pt x="338963" y="290195"/>
                </a:lnTo>
                <a:lnTo>
                  <a:pt x="389889" y="290195"/>
                </a:lnTo>
                <a:lnTo>
                  <a:pt x="389860" y="231812"/>
                </a:lnTo>
                <a:lnTo>
                  <a:pt x="384907" y="185356"/>
                </a:lnTo>
                <a:lnTo>
                  <a:pt x="375955" y="165421"/>
                </a:lnTo>
                <a:lnTo>
                  <a:pt x="374099" y="163067"/>
                </a:lnTo>
                <a:close/>
              </a:path>
              <a:path w="1209039" h="431164">
                <a:moveTo>
                  <a:pt x="391553" y="382142"/>
                </a:moveTo>
                <a:lnTo>
                  <a:pt x="339598" y="382142"/>
                </a:lnTo>
                <a:lnTo>
                  <a:pt x="344042" y="383413"/>
                </a:lnTo>
                <a:lnTo>
                  <a:pt x="342518" y="425958"/>
                </a:lnTo>
                <a:lnTo>
                  <a:pt x="424052" y="425958"/>
                </a:lnTo>
                <a:lnTo>
                  <a:pt x="423996" y="411337"/>
                </a:lnTo>
                <a:lnTo>
                  <a:pt x="415416" y="408939"/>
                </a:lnTo>
                <a:lnTo>
                  <a:pt x="409066" y="406653"/>
                </a:lnTo>
                <a:lnTo>
                  <a:pt x="405256" y="404495"/>
                </a:lnTo>
                <a:lnTo>
                  <a:pt x="401319" y="402336"/>
                </a:lnTo>
                <a:lnTo>
                  <a:pt x="398399" y="399668"/>
                </a:lnTo>
                <a:lnTo>
                  <a:pt x="396419" y="396509"/>
                </a:lnTo>
                <a:lnTo>
                  <a:pt x="394462" y="393573"/>
                </a:lnTo>
                <a:lnTo>
                  <a:pt x="392938" y="389382"/>
                </a:lnTo>
                <a:lnTo>
                  <a:pt x="391922" y="384301"/>
                </a:lnTo>
                <a:lnTo>
                  <a:pt x="391553" y="382142"/>
                </a:lnTo>
                <a:close/>
              </a:path>
              <a:path w="1209039" h="431164">
                <a:moveTo>
                  <a:pt x="389889" y="290195"/>
                </a:moveTo>
                <a:lnTo>
                  <a:pt x="338963" y="290195"/>
                </a:lnTo>
                <a:lnTo>
                  <a:pt x="338963" y="332232"/>
                </a:lnTo>
                <a:lnTo>
                  <a:pt x="338391" y="339683"/>
                </a:lnTo>
                <a:lnTo>
                  <a:pt x="318738" y="376094"/>
                </a:lnTo>
                <a:lnTo>
                  <a:pt x="277141" y="396509"/>
                </a:lnTo>
                <a:lnTo>
                  <a:pt x="267208" y="397128"/>
                </a:lnTo>
                <a:lnTo>
                  <a:pt x="323676" y="397128"/>
                </a:lnTo>
                <a:lnTo>
                  <a:pt x="326836" y="394481"/>
                </a:lnTo>
                <a:lnTo>
                  <a:pt x="339598" y="382142"/>
                </a:lnTo>
                <a:lnTo>
                  <a:pt x="391553" y="382142"/>
                </a:lnTo>
                <a:lnTo>
                  <a:pt x="389955" y="353060"/>
                </a:lnTo>
                <a:lnTo>
                  <a:pt x="389889" y="290195"/>
                </a:lnTo>
                <a:close/>
              </a:path>
              <a:path w="1209039" h="431164">
                <a:moveTo>
                  <a:pt x="306831" y="136398"/>
                </a:moveTo>
                <a:lnTo>
                  <a:pt x="268097" y="140335"/>
                </a:lnTo>
                <a:lnTo>
                  <a:pt x="229997" y="151384"/>
                </a:lnTo>
                <a:lnTo>
                  <a:pt x="182372" y="173227"/>
                </a:lnTo>
                <a:lnTo>
                  <a:pt x="182372" y="211962"/>
                </a:lnTo>
                <a:lnTo>
                  <a:pt x="221361" y="211962"/>
                </a:lnTo>
                <a:lnTo>
                  <a:pt x="225409" y="200533"/>
                </a:lnTo>
                <a:lnTo>
                  <a:pt x="230314" y="190627"/>
                </a:lnTo>
                <a:lnTo>
                  <a:pt x="268986" y="163831"/>
                </a:lnTo>
                <a:lnTo>
                  <a:pt x="280035" y="163067"/>
                </a:lnTo>
                <a:lnTo>
                  <a:pt x="374099" y="163067"/>
                </a:lnTo>
                <a:lnTo>
                  <a:pt x="369792" y="157606"/>
                </a:lnTo>
                <a:lnTo>
                  <a:pt x="333422" y="138699"/>
                </a:lnTo>
                <a:lnTo>
                  <a:pt x="320859" y="136971"/>
                </a:lnTo>
                <a:lnTo>
                  <a:pt x="306831" y="136398"/>
                </a:lnTo>
                <a:close/>
              </a:path>
              <a:path w="1209039" h="431164">
                <a:moveTo>
                  <a:pt x="542289" y="0"/>
                </a:moveTo>
                <a:lnTo>
                  <a:pt x="524763" y="0"/>
                </a:lnTo>
                <a:lnTo>
                  <a:pt x="452627" y="3048"/>
                </a:lnTo>
                <a:lnTo>
                  <a:pt x="452627" y="18414"/>
                </a:lnTo>
                <a:lnTo>
                  <a:pt x="462788" y="20192"/>
                </a:lnTo>
                <a:lnTo>
                  <a:pt x="469773" y="22098"/>
                </a:lnTo>
                <a:lnTo>
                  <a:pt x="473710" y="23875"/>
                </a:lnTo>
                <a:lnTo>
                  <a:pt x="477519" y="25653"/>
                </a:lnTo>
                <a:lnTo>
                  <a:pt x="480567" y="27939"/>
                </a:lnTo>
                <a:lnTo>
                  <a:pt x="482853" y="30987"/>
                </a:lnTo>
                <a:lnTo>
                  <a:pt x="485139" y="33909"/>
                </a:lnTo>
                <a:lnTo>
                  <a:pt x="490997" y="78136"/>
                </a:lnTo>
                <a:lnTo>
                  <a:pt x="491109" y="425958"/>
                </a:lnTo>
                <a:lnTo>
                  <a:pt x="511683" y="430657"/>
                </a:lnTo>
                <a:lnTo>
                  <a:pt x="532511" y="412623"/>
                </a:lnTo>
                <a:lnTo>
                  <a:pt x="684308" y="412623"/>
                </a:lnTo>
                <a:lnTo>
                  <a:pt x="691993" y="407162"/>
                </a:lnTo>
                <a:lnTo>
                  <a:pt x="612521" y="407162"/>
                </a:lnTo>
                <a:lnTo>
                  <a:pt x="605543" y="406993"/>
                </a:lnTo>
                <a:lnTo>
                  <a:pt x="559435" y="389127"/>
                </a:lnTo>
                <a:lnTo>
                  <a:pt x="543415" y="347880"/>
                </a:lnTo>
                <a:lnTo>
                  <a:pt x="542289" y="230759"/>
                </a:lnTo>
                <a:lnTo>
                  <a:pt x="544067" y="222630"/>
                </a:lnTo>
                <a:lnTo>
                  <a:pt x="570930" y="188636"/>
                </a:lnTo>
                <a:lnTo>
                  <a:pt x="571155" y="188467"/>
                </a:lnTo>
                <a:lnTo>
                  <a:pt x="543433" y="188467"/>
                </a:lnTo>
                <a:lnTo>
                  <a:pt x="542289" y="188087"/>
                </a:lnTo>
                <a:lnTo>
                  <a:pt x="542289" y="0"/>
                </a:lnTo>
                <a:close/>
              </a:path>
              <a:path w="1209039" h="431164">
                <a:moveTo>
                  <a:pt x="684308" y="412623"/>
                </a:moveTo>
                <a:lnTo>
                  <a:pt x="532511" y="412623"/>
                </a:lnTo>
                <a:lnTo>
                  <a:pt x="543079" y="417290"/>
                </a:lnTo>
                <a:lnTo>
                  <a:pt x="583287" y="428460"/>
                </a:lnTo>
                <a:lnTo>
                  <a:pt x="614934" y="430657"/>
                </a:lnTo>
                <a:lnTo>
                  <a:pt x="633908" y="429605"/>
                </a:lnTo>
                <a:lnTo>
                  <a:pt x="651573" y="426434"/>
                </a:lnTo>
                <a:lnTo>
                  <a:pt x="667904" y="421120"/>
                </a:lnTo>
                <a:lnTo>
                  <a:pt x="682878" y="413638"/>
                </a:lnTo>
                <a:lnTo>
                  <a:pt x="684308" y="412623"/>
                </a:lnTo>
                <a:close/>
              </a:path>
              <a:path w="1209039" h="431164">
                <a:moveTo>
                  <a:pt x="713100" y="172338"/>
                </a:moveTo>
                <a:lnTo>
                  <a:pt x="617601" y="172338"/>
                </a:lnTo>
                <a:lnTo>
                  <a:pt x="633485" y="174194"/>
                </a:lnTo>
                <a:lnTo>
                  <a:pt x="647239" y="179752"/>
                </a:lnTo>
                <a:lnTo>
                  <a:pt x="675752" y="218668"/>
                </a:lnTo>
                <a:lnTo>
                  <a:pt x="684117" y="262901"/>
                </a:lnTo>
                <a:lnTo>
                  <a:pt x="685164" y="290575"/>
                </a:lnTo>
                <a:lnTo>
                  <a:pt x="684020" y="317910"/>
                </a:lnTo>
                <a:lnTo>
                  <a:pt x="674824" y="361674"/>
                </a:lnTo>
                <a:lnTo>
                  <a:pt x="643969" y="399907"/>
                </a:lnTo>
                <a:lnTo>
                  <a:pt x="612521" y="407162"/>
                </a:lnTo>
                <a:lnTo>
                  <a:pt x="691993" y="407162"/>
                </a:lnTo>
                <a:lnTo>
                  <a:pt x="718151" y="378706"/>
                </a:lnTo>
                <a:lnTo>
                  <a:pt x="737473" y="325770"/>
                </a:lnTo>
                <a:lnTo>
                  <a:pt x="741172" y="281050"/>
                </a:lnTo>
                <a:lnTo>
                  <a:pt x="740388" y="258431"/>
                </a:lnTo>
                <a:lnTo>
                  <a:pt x="734132" y="218602"/>
                </a:lnTo>
                <a:lnTo>
                  <a:pt x="713771" y="173132"/>
                </a:lnTo>
                <a:lnTo>
                  <a:pt x="713100" y="172338"/>
                </a:lnTo>
                <a:close/>
              </a:path>
              <a:path w="1209039" h="431164">
                <a:moveTo>
                  <a:pt x="639063" y="136651"/>
                </a:moveTo>
                <a:lnTo>
                  <a:pt x="599392" y="144736"/>
                </a:lnTo>
                <a:lnTo>
                  <a:pt x="562578" y="169703"/>
                </a:lnTo>
                <a:lnTo>
                  <a:pt x="543433" y="188467"/>
                </a:lnTo>
                <a:lnTo>
                  <a:pt x="571155" y="188467"/>
                </a:lnTo>
                <a:lnTo>
                  <a:pt x="576849" y="184197"/>
                </a:lnTo>
                <a:lnTo>
                  <a:pt x="582793" y="180496"/>
                </a:lnTo>
                <a:lnTo>
                  <a:pt x="617601" y="172338"/>
                </a:lnTo>
                <a:lnTo>
                  <a:pt x="713100" y="172338"/>
                </a:lnTo>
                <a:lnTo>
                  <a:pt x="704365" y="162008"/>
                </a:lnTo>
                <a:lnTo>
                  <a:pt x="693674" y="152908"/>
                </a:lnTo>
                <a:lnTo>
                  <a:pt x="681694" y="145760"/>
                </a:lnTo>
                <a:lnTo>
                  <a:pt x="668607" y="140684"/>
                </a:lnTo>
                <a:lnTo>
                  <a:pt x="654401" y="137656"/>
                </a:lnTo>
                <a:lnTo>
                  <a:pt x="639063" y="136651"/>
                </a:lnTo>
                <a:close/>
              </a:path>
              <a:path w="1209039" h="431164">
                <a:moveTo>
                  <a:pt x="931926" y="136398"/>
                </a:moveTo>
                <a:lnTo>
                  <a:pt x="879348" y="146738"/>
                </a:lnTo>
                <a:lnTo>
                  <a:pt x="837993" y="177117"/>
                </a:lnTo>
                <a:lnTo>
                  <a:pt x="811714" y="224756"/>
                </a:lnTo>
                <a:lnTo>
                  <a:pt x="803765" y="263947"/>
                </a:lnTo>
                <a:lnTo>
                  <a:pt x="802766" y="285496"/>
                </a:lnTo>
                <a:lnTo>
                  <a:pt x="804719" y="319141"/>
                </a:lnTo>
                <a:lnTo>
                  <a:pt x="820340" y="373381"/>
                </a:lnTo>
                <a:lnTo>
                  <a:pt x="851511" y="410029"/>
                </a:lnTo>
                <a:lnTo>
                  <a:pt x="897802" y="428369"/>
                </a:lnTo>
                <a:lnTo>
                  <a:pt x="926591" y="430657"/>
                </a:lnTo>
                <a:lnTo>
                  <a:pt x="937783" y="430272"/>
                </a:lnTo>
                <a:lnTo>
                  <a:pt x="977836" y="420834"/>
                </a:lnTo>
                <a:lnTo>
                  <a:pt x="1011672" y="400415"/>
                </a:lnTo>
                <a:lnTo>
                  <a:pt x="1018347" y="394715"/>
                </a:lnTo>
                <a:lnTo>
                  <a:pt x="937513" y="394715"/>
                </a:lnTo>
                <a:lnTo>
                  <a:pt x="923798" y="393860"/>
                </a:lnTo>
                <a:lnTo>
                  <a:pt x="882285" y="373681"/>
                </a:lnTo>
                <a:lnTo>
                  <a:pt x="861315" y="330969"/>
                </a:lnTo>
                <a:lnTo>
                  <a:pt x="856895" y="285496"/>
                </a:lnTo>
                <a:lnTo>
                  <a:pt x="856868" y="279273"/>
                </a:lnTo>
                <a:lnTo>
                  <a:pt x="1044448" y="279273"/>
                </a:lnTo>
                <a:lnTo>
                  <a:pt x="1043592" y="259959"/>
                </a:lnTo>
                <a:lnTo>
                  <a:pt x="1043089" y="254508"/>
                </a:lnTo>
                <a:lnTo>
                  <a:pt x="858392" y="254508"/>
                </a:lnTo>
                <a:lnTo>
                  <a:pt x="860962" y="233052"/>
                </a:lnTo>
                <a:lnTo>
                  <a:pt x="879983" y="184403"/>
                </a:lnTo>
                <a:lnTo>
                  <a:pt x="914380" y="161418"/>
                </a:lnTo>
                <a:lnTo>
                  <a:pt x="928877" y="159892"/>
                </a:lnTo>
                <a:lnTo>
                  <a:pt x="1005235" y="159892"/>
                </a:lnTo>
                <a:lnTo>
                  <a:pt x="1002141" y="157178"/>
                </a:lnTo>
                <a:lnTo>
                  <a:pt x="959754" y="138779"/>
                </a:lnTo>
                <a:lnTo>
                  <a:pt x="946405" y="136993"/>
                </a:lnTo>
                <a:lnTo>
                  <a:pt x="931926" y="136398"/>
                </a:lnTo>
                <a:close/>
              </a:path>
              <a:path w="1209039" h="431164">
                <a:moveTo>
                  <a:pt x="1020317" y="355980"/>
                </a:moveTo>
                <a:lnTo>
                  <a:pt x="981455" y="385572"/>
                </a:lnTo>
                <a:lnTo>
                  <a:pt x="937513" y="394715"/>
                </a:lnTo>
                <a:lnTo>
                  <a:pt x="1018347" y="394715"/>
                </a:lnTo>
                <a:lnTo>
                  <a:pt x="1020206" y="393128"/>
                </a:lnTo>
                <a:lnTo>
                  <a:pt x="1029146" y="384794"/>
                </a:lnTo>
                <a:lnTo>
                  <a:pt x="1038478" y="375412"/>
                </a:lnTo>
                <a:lnTo>
                  <a:pt x="1020317" y="355980"/>
                </a:lnTo>
                <a:close/>
              </a:path>
              <a:path w="1209039" h="431164">
                <a:moveTo>
                  <a:pt x="1005235" y="159892"/>
                </a:moveTo>
                <a:lnTo>
                  <a:pt x="928877" y="159892"/>
                </a:lnTo>
                <a:lnTo>
                  <a:pt x="938569" y="160561"/>
                </a:lnTo>
                <a:lnTo>
                  <a:pt x="947261" y="162575"/>
                </a:lnTo>
                <a:lnTo>
                  <a:pt x="976913" y="192333"/>
                </a:lnTo>
                <a:lnTo>
                  <a:pt x="987298" y="239148"/>
                </a:lnTo>
                <a:lnTo>
                  <a:pt x="988440" y="254508"/>
                </a:lnTo>
                <a:lnTo>
                  <a:pt x="1043089" y="254508"/>
                </a:lnTo>
                <a:lnTo>
                  <a:pt x="1036574" y="213613"/>
                </a:lnTo>
                <a:lnTo>
                  <a:pt x="1016888" y="171958"/>
                </a:lnTo>
                <a:lnTo>
                  <a:pt x="1010056" y="164121"/>
                </a:lnTo>
                <a:lnTo>
                  <a:pt x="1005235" y="159892"/>
                </a:lnTo>
                <a:close/>
              </a:path>
              <a:path w="1209039" h="431164">
                <a:moveTo>
                  <a:pt x="1175385" y="0"/>
                </a:moveTo>
                <a:lnTo>
                  <a:pt x="1157477" y="0"/>
                </a:lnTo>
                <a:lnTo>
                  <a:pt x="1085850" y="3048"/>
                </a:lnTo>
                <a:lnTo>
                  <a:pt x="1085850" y="18414"/>
                </a:lnTo>
                <a:lnTo>
                  <a:pt x="1095883" y="20192"/>
                </a:lnTo>
                <a:lnTo>
                  <a:pt x="1102867" y="22098"/>
                </a:lnTo>
                <a:lnTo>
                  <a:pt x="1106804" y="23875"/>
                </a:lnTo>
                <a:lnTo>
                  <a:pt x="1110614" y="25653"/>
                </a:lnTo>
                <a:lnTo>
                  <a:pt x="1113789" y="27939"/>
                </a:lnTo>
                <a:lnTo>
                  <a:pt x="1116076" y="30987"/>
                </a:lnTo>
                <a:lnTo>
                  <a:pt x="1118362" y="33909"/>
                </a:lnTo>
                <a:lnTo>
                  <a:pt x="1124092" y="78136"/>
                </a:lnTo>
                <a:lnTo>
                  <a:pt x="1124134" y="359175"/>
                </a:lnTo>
                <a:lnTo>
                  <a:pt x="1123934" y="366077"/>
                </a:lnTo>
                <a:lnTo>
                  <a:pt x="1111250" y="403351"/>
                </a:lnTo>
                <a:lnTo>
                  <a:pt x="1107439" y="406146"/>
                </a:lnTo>
                <a:lnTo>
                  <a:pt x="1100454" y="408813"/>
                </a:lnTo>
                <a:lnTo>
                  <a:pt x="1090549" y="411352"/>
                </a:lnTo>
                <a:lnTo>
                  <a:pt x="1090549" y="425958"/>
                </a:lnTo>
                <a:lnTo>
                  <a:pt x="1208786" y="425958"/>
                </a:lnTo>
                <a:lnTo>
                  <a:pt x="1208786" y="411352"/>
                </a:lnTo>
                <a:lnTo>
                  <a:pt x="1198626" y="408813"/>
                </a:lnTo>
                <a:lnTo>
                  <a:pt x="1191387" y="405764"/>
                </a:lnTo>
                <a:lnTo>
                  <a:pt x="1175529" y="363343"/>
                </a:lnTo>
                <a:lnTo>
                  <a:pt x="1175478" y="359175"/>
                </a:lnTo>
                <a:lnTo>
                  <a:pt x="1175385" y="0"/>
                </a:lnTo>
                <a:close/>
              </a:path>
              <a:path w="1209039" h="431164">
                <a:moveTo>
                  <a:pt x="89535" y="0"/>
                </a:moveTo>
                <a:lnTo>
                  <a:pt x="71627" y="0"/>
                </a:lnTo>
                <a:lnTo>
                  <a:pt x="0" y="3048"/>
                </a:lnTo>
                <a:lnTo>
                  <a:pt x="0" y="18414"/>
                </a:lnTo>
                <a:lnTo>
                  <a:pt x="10033" y="20192"/>
                </a:lnTo>
                <a:lnTo>
                  <a:pt x="17017" y="22098"/>
                </a:lnTo>
                <a:lnTo>
                  <a:pt x="20954" y="23875"/>
                </a:lnTo>
                <a:lnTo>
                  <a:pt x="24764" y="25653"/>
                </a:lnTo>
                <a:lnTo>
                  <a:pt x="27939" y="27939"/>
                </a:lnTo>
                <a:lnTo>
                  <a:pt x="30225" y="30987"/>
                </a:lnTo>
                <a:lnTo>
                  <a:pt x="32512" y="33909"/>
                </a:lnTo>
                <a:lnTo>
                  <a:pt x="38242" y="78136"/>
                </a:lnTo>
                <a:lnTo>
                  <a:pt x="38284" y="359175"/>
                </a:lnTo>
                <a:lnTo>
                  <a:pt x="38084" y="366077"/>
                </a:lnTo>
                <a:lnTo>
                  <a:pt x="25400" y="403351"/>
                </a:lnTo>
                <a:lnTo>
                  <a:pt x="21589" y="406146"/>
                </a:lnTo>
                <a:lnTo>
                  <a:pt x="14604" y="408813"/>
                </a:lnTo>
                <a:lnTo>
                  <a:pt x="4699" y="411352"/>
                </a:lnTo>
                <a:lnTo>
                  <a:pt x="4699" y="425958"/>
                </a:lnTo>
                <a:lnTo>
                  <a:pt x="122936" y="425958"/>
                </a:lnTo>
                <a:lnTo>
                  <a:pt x="122936" y="411352"/>
                </a:lnTo>
                <a:lnTo>
                  <a:pt x="112775" y="408813"/>
                </a:lnTo>
                <a:lnTo>
                  <a:pt x="105537" y="405764"/>
                </a:lnTo>
                <a:lnTo>
                  <a:pt x="89679" y="363343"/>
                </a:lnTo>
                <a:lnTo>
                  <a:pt x="89628" y="359175"/>
                </a:lnTo>
                <a:lnTo>
                  <a:pt x="89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544878" y="3507010"/>
            <a:ext cx="275273" cy="30004"/>
          </a:xfrm>
          <a:custGeom>
            <a:avLst/>
            <a:gdLst/>
            <a:ahLst/>
            <a:cxnLst/>
            <a:rect l="l" t="t" r="r" b="b"/>
            <a:pathLst>
              <a:path w="367030" h="40004">
                <a:moveTo>
                  <a:pt x="366712" y="0"/>
                </a:moveTo>
                <a:lnTo>
                  <a:pt x="0" y="0"/>
                </a:lnTo>
                <a:lnTo>
                  <a:pt x="0" y="39624"/>
                </a:lnTo>
                <a:lnTo>
                  <a:pt x="366712" y="39624"/>
                </a:lnTo>
                <a:lnTo>
                  <a:pt x="366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544878" y="3414427"/>
            <a:ext cx="275273" cy="30004"/>
          </a:xfrm>
          <a:custGeom>
            <a:avLst/>
            <a:gdLst/>
            <a:ahLst/>
            <a:cxnLst/>
            <a:rect l="l" t="t" r="r" b="b"/>
            <a:pathLst>
              <a:path w="367030" h="40004">
                <a:moveTo>
                  <a:pt x="366712" y="0"/>
                </a:moveTo>
                <a:lnTo>
                  <a:pt x="0" y="0"/>
                </a:lnTo>
                <a:lnTo>
                  <a:pt x="0" y="39496"/>
                </a:lnTo>
                <a:lnTo>
                  <a:pt x="366712" y="39496"/>
                </a:lnTo>
                <a:lnTo>
                  <a:pt x="366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2504218" y="3517677"/>
            <a:ext cx="761048" cy="241459"/>
          </a:xfrm>
          <a:custGeom>
            <a:avLst/>
            <a:gdLst/>
            <a:ahLst/>
            <a:cxnLst/>
            <a:rect l="l" t="t" r="r" b="b"/>
            <a:pathLst>
              <a:path w="1014730" h="321945">
                <a:moveTo>
                  <a:pt x="316084" y="117729"/>
                </a:moveTo>
                <a:lnTo>
                  <a:pt x="247015" y="117729"/>
                </a:lnTo>
                <a:lnTo>
                  <a:pt x="254000" y="118871"/>
                </a:lnTo>
                <a:lnTo>
                  <a:pt x="259842" y="120904"/>
                </a:lnTo>
                <a:lnTo>
                  <a:pt x="282906" y="155281"/>
                </a:lnTo>
                <a:lnTo>
                  <a:pt x="284353" y="176783"/>
                </a:lnTo>
                <a:lnTo>
                  <a:pt x="284353" y="192531"/>
                </a:lnTo>
                <a:lnTo>
                  <a:pt x="252184" y="195171"/>
                </a:lnTo>
                <a:lnTo>
                  <a:pt x="224266" y="199644"/>
                </a:lnTo>
                <a:lnTo>
                  <a:pt x="181229" y="213994"/>
                </a:lnTo>
                <a:lnTo>
                  <a:pt x="148974" y="249695"/>
                </a:lnTo>
                <a:lnTo>
                  <a:pt x="146812" y="265556"/>
                </a:lnTo>
                <a:lnTo>
                  <a:pt x="146812" y="273812"/>
                </a:lnTo>
                <a:lnTo>
                  <a:pt x="148209" y="281431"/>
                </a:lnTo>
                <a:lnTo>
                  <a:pt x="151130" y="288289"/>
                </a:lnTo>
                <a:lnTo>
                  <a:pt x="153924" y="295148"/>
                </a:lnTo>
                <a:lnTo>
                  <a:pt x="157987" y="301117"/>
                </a:lnTo>
                <a:lnTo>
                  <a:pt x="163322" y="306069"/>
                </a:lnTo>
                <a:lnTo>
                  <a:pt x="168656" y="311150"/>
                </a:lnTo>
                <a:lnTo>
                  <a:pt x="208534" y="321944"/>
                </a:lnTo>
                <a:lnTo>
                  <a:pt x="215392" y="321944"/>
                </a:lnTo>
                <a:lnTo>
                  <a:pt x="221995" y="321310"/>
                </a:lnTo>
                <a:lnTo>
                  <a:pt x="228219" y="319913"/>
                </a:lnTo>
                <a:lnTo>
                  <a:pt x="234569" y="318643"/>
                </a:lnTo>
                <a:lnTo>
                  <a:pt x="270400" y="298364"/>
                </a:lnTo>
                <a:lnTo>
                  <a:pt x="275558" y="294005"/>
                </a:lnTo>
                <a:lnTo>
                  <a:pt x="228345" y="294005"/>
                </a:lnTo>
                <a:lnTo>
                  <a:pt x="219963" y="293504"/>
                </a:lnTo>
                <a:lnTo>
                  <a:pt x="190996" y="268430"/>
                </a:lnTo>
                <a:lnTo>
                  <a:pt x="190373" y="260095"/>
                </a:lnTo>
                <a:lnTo>
                  <a:pt x="191781" y="249233"/>
                </a:lnTo>
                <a:lnTo>
                  <a:pt x="226060" y="220499"/>
                </a:lnTo>
                <a:lnTo>
                  <a:pt x="284353" y="213106"/>
                </a:lnTo>
                <a:lnTo>
                  <a:pt x="327406" y="213106"/>
                </a:lnTo>
                <a:lnTo>
                  <a:pt x="327406" y="168529"/>
                </a:lnTo>
                <a:lnTo>
                  <a:pt x="320530" y="126025"/>
                </a:lnTo>
                <a:lnTo>
                  <a:pt x="317590" y="120030"/>
                </a:lnTo>
                <a:lnTo>
                  <a:pt x="316084" y="117729"/>
                </a:lnTo>
                <a:close/>
              </a:path>
              <a:path w="1014730" h="321945">
                <a:moveTo>
                  <a:pt x="327591" y="284988"/>
                </a:moveTo>
                <a:lnTo>
                  <a:pt x="285242" y="284988"/>
                </a:lnTo>
                <a:lnTo>
                  <a:pt x="286004" y="285242"/>
                </a:lnTo>
                <a:lnTo>
                  <a:pt x="286512" y="285495"/>
                </a:lnTo>
                <a:lnTo>
                  <a:pt x="287019" y="285495"/>
                </a:lnTo>
                <a:lnTo>
                  <a:pt x="287781" y="285750"/>
                </a:lnTo>
                <a:lnTo>
                  <a:pt x="288120" y="286004"/>
                </a:lnTo>
                <a:lnTo>
                  <a:pt x="288183" y="288289"/>
                </a:lnTo>
                <a:lnTo>
                  <a:pt x="287844" y="295148"/>
                </a:lnTo>
                <a:lnTo>
                  <a:pt x="287749" y="297814"/>
                </a:lnTo>
                <a:lnTo>
                  <a:pt x="287528" y="307213"/>
                </a:lnTo>
                <a:lnTo>
                  <a:pt x="287019" y="318007"/>
                </a:lnTo>
                <a:lnTo>
                  <a:pt x="354330" y="318007"/>
                </a:lnTo>
                <a:lnTo>
                  <a:pt x="354330" y="304038"/>
                </a:lnTo>
                <a:lnTo>
                  <a:pt x="346582" y="302006"/>
                </a:lnTo>
                <a:lnTo>
                  <a:pt x="340868" y="299846"/>
                </a:lnTo>
                <a:lnTo>
                  <a:pt x="337057" y="297814"/>
                </a:lnTo>
                <a:lnTo>
                  <a:pt x="333248" y="295656"/>
                </a:lnTo>
                <a:lnTo>
                  <a:pt x="330581" y="292735"/>
                </a:lnTo>
                <a:lnTo>
                  <a:pt x="329184" y="289179"/>
                </a:lnTo>
                <a:lnTo>
                  <a:pt x="327660" y="285495"/>
                </a:lnTo>
                <a:lnTo>
                  <a:pt x="327591" y="284988"/>
                </a:lnTo>
                <a:close/>
              </a:path>
              <a:path w="1014730" h="321945">
                <a:moveTo>
                  <a:pt x="327406" y="213106"/>
                </a:moveTo>
                <a:lnTo>
                  <a:pt x="284353" y="213106"/>
                </a:lnTo>
                <a:lnTo>
                  <a:pt x="284353" y="251968"/>
                </a:lnTo>
                <a:lnTo>
                  <a:pt x="282956" y="257429"/>
                </a:lnTo>
                <a:lnTo>
                  <a:pt x="257937" y="286638"/>
                </a:lnTo>
                <a:lnTo>
                  <a:pt x="236728" y="294005"/>
                </a:lnTo>
                <a:lnTo>
                  <a:pt x="275558" y="294005"/>
                </a:lnTo>
                <a:lnTo>
                  <a:pt x="280167" y="289843"/>
                </a:lnTo>
                <a:lnTo>
                  <a:pt x="285242" y="284988"/>
                </a:lnTo>
                <a:lnTo>
                  <a:pt x="327591" y="284988"/>
                </a:lnTo>
                <a:lnTo>
                  <a:pt x="327110" y="281431"/>
                </a:lnTo>
                <a:lnTo>
                  <a:pt x="327179" y="273685"/>
                </a:lnTo>
                <a:lnTo>
                  <a:pt x="327290" y="268430"/>
                </a:lnTo>
                <a:lnTo>
                  <a:pt x="327406" y="213106"/>
                </a:lnTo>
                <a:close/>
              </a:path>
              <a:path w="1014730" h="321945">
                <a:moveTo>
                  <a:pt x="259842" y="94868"/>
                </a:moveTo>
                <a:lnTo>
                  <a:pt x="221615" y="99187"/>
                </a:lnTo>
                <a:lnTo>
                  <a:pt x="181858" y="112897"/>
                </a:lnTo>
                <a:lnTo>
                  <a:pt x="159766" y="122808"/>
                </a:lnTo>
                <a:lnTo>
                  <a:pt x="159766" y="156082"/>
                </a:lnTo>
                <a:lnTo>
                  <a:pt x="192150" y="156082"/>
                </a:lnTo>
                <a:lnTo>
                  <a:pt x="195316" y="146770"/>
                </a:lnTo>
                <a:lnTo>
                  <a:pt x="199278" y="138826"/>
                </a:lnTo>
                <a:lnTo>
                  <a:pt x="238632" y="117729"/>
                </a:lnTo>
                <a:lnTo>
                  <a:pt x="316084" y="117729"/>
                </a:lnTo>
                <a:lnTo>
                  <a:pt x="314192" y="114837"/>
                </a:lnTo>
                <a:lnTo>
                  <a:pt x="275621" y="96012"/>
                </a:lnTo>
                <a:lnTo>
                  <a:pt x="267981" y="95250"/>
                </a:lnTo>
                <a:lnTo>
                  <a:pt x="259842" y="94868"/>
                </a:lnTo>
                <a:close/>
              </a:path>
              <a:path w="1014730" h="321945">
                <a:moveTo>
                  <a:pt x="461644" y="888"/>
                </a:moveTo>
                <a:lnTo>
                  <a:pt x="446024" y="888"/>
                </a:lnTo>
                <a:lnTo>
                  <a:pt x="387476" y="3048"/>
                </a:lnTo>
                <a:lnTo>
                  <a:pt x="387476" y="17399"/>
                </a:lnTo>
                <a:lnTo>
                  <a:pt x="393192" y="18287"/>
                </a:lnTo>
                <a:lnTo>
                  <a:pt x="397891" y="19304"/>
                </a:lnTo>
                <a:lnTo>
                  <a:pt x="401574" y="20446"/>
                </a:lnTo>
                <a:lnTo>
                  <a:pt x="405256" y="21462"/>
                </a:lnTo>
                <a:lnTo>
                  <a:pt x="408305" y="22860"/>
                </a:lnTo>
                <a:lnTo>
                  <a:pt x="410718" y="24637"/>
                </a:lnTo>
                <a:lnTo>
                  <a:pt x="413004" y="26415"/>
                </a:lnTo>
                <a:lnTo>
                  <a:pt x="414655" y="28575"/>
                </a:lnTo>
                <a:lnTo>
                  <a:pt x="415798" y="31368"/>
                </a:lnTo>
                <a:lnTo>
                  <a:pt x="416941" y="34036"/>
                </a:lnTo>
                <a:lnTo>
                  <a:pt x="417703" y="37464"/>
                </a:lnTo>
                <a:lnTo>
                  <a:pt x="418084" y="41529"/>
                </a:lnTo>
                <a:lnTo>
                  <a:pt x="418592" y="45593"/>
                </a:lnTo>
                <a:lnTo>
                  <a:pt x="418592" y="318388"/>
                </a:lnTo>
                <a:lnTo>
                  <a:pt x="421513" y="319150"/>
                </a:lnTo>
                <a:lnTo>
                  <a:pt x="424434" y="319786"/>
                </a:lnTo>
                <a:lnTo>
                  <a:pt x="427413" y="320176"/>
                </a:lnTo>
                <a:lnTo>
                  <a:pt x="433324" y="321182"/>
                </a:lnTo>
                <a:lnTo>
                  <a:pt x="436244" y="321944"/>
                </a:lnTo>
                <a:lnTo>
                  <a:pt x="441451" y="317626"/>
                </a:lnTo>
                <a:lnTo>
                  <a:pt x="446913" y="312927"/>
                </a:lnTo>
                <a:lnTo>
                  <a:pt x="452628" y="308229"/>
                </a:lnTo>
                <a:lnTo>
                  <a:pt x="574159" y="308229"/>
                </a:lnTo>
                <a:lnTo>
                  <a:pt x="576849" y="306720"/>
                </a:lnTo>
                <a:lnTo>
                  <a:pt x="584598" y="301087"/>
                </a:lnTo>
                <a:lnTo>
                  <a:pt x="584977" y="300736"/>
                </a:lnTo>
                <a:lnTo>
                  <a:pt x="506730" y="300736"/>
                </a:lnTo>
                <a:lnTo>
                  <a:pt x="498348" y="299719"/>
                </a:lnTo>
                <a:lnTo>
                  <a:pt x="484505" y="295656"/>
                </a:lnTo>
                <a:lnTo>
                  <a:pt x="478790" y="292226"/>
                </a:lnTo>
                <a:lnTo>
                  <a:pt x="474344" y="287274"/>
                </a:lnTo>
                <a:lnTo>
                  <a:pt x="469900" y="282448"/>
                </a:lnTo>
                <a:lnTo>
                  <a:pt x="461644" y="237362"/>
                </a:lnTo>
                <a:lnTo>
                  <a:pt x="461644" y="167131"/>
                </a:lnTo>
                <a:lnTo>
                  <a:pt x="485901" y="135508"/>
                </a:lnTo>
                <a:lnTo>
                  <a:pt x="488396" y="134112"/>
                </a:lnTo>
                <a:lnTo>
                  <a:pt x="461644" y="134112"/>
                </a:lnTo>
                <a:lnTo>
                  <a:pt x="461644" y="888"/>
                </a:lnTo>
                <a:close/>
              </a:path>
              <a:path w="1014730" h="321945">
                <a:moveTo>
                  <a:pt x="574159" y="308229"/>
                </a:moveTo>
                <a:lnTo>
                  <a:pt x="452628" y="308229"/>
                </a:lnTo>
                <a:lnTo>
                  <a:pt x="460513" y="311661"/>
                </a:lnTo>
                <a:lnTo>
                  <a:pt x="500633" y="321167"/>
                </a:lnTo>
                <a:lnTo>
                  <a:pt x="518668" y="321944"/>
                </a:lnTo>
                <a:lnTo>
                  <a:pt x="529502" y="321518"/>
                </a:lnTo>
                <a:lnTo>
                  <a:pt x="568457" y="311425"/>
                </a:lnTo>
                <a:lnTo>
                  <a:pt x="574159" y="308229"/>
                </a:lnTo>
                <a:close/>
              </a:path>
              <a:path w="1014730" h="321945">
                <a:moveTo>
                  <a:pt x="598783" y="124968"/>
                </a:moveTo>
                <a:lnTo>
                  <a:pt x="521335" y="124968"/>
                </a:lnTo>
                <a:lnTo>
                  <a:pt x="544337" y="130470"/>
                </a:lnTo>
                <a:lnTo>
                  <a:pt x="560768" y="146986"/>
                </a:lnTo>
                <a:lnTo>
                  <a:pt x="570626" y="174527"/>
                </a:lnTo>
                <a:lnTo>
                  <a:pt x="573913" y="213106"/>
                </a:lnTo>
                <a:lnTo>
                  <a:pt x="573008" y="233416"/>
                </a:lnTo>
                <a:lnTo>
                  <a:pt x="559435" y="278511"/>
                </a:lnTo>
                <a:lnTo>
                  <a:pt x="516636" y="300736"/>
                </a:lnTo>
                <a:lnTo>
                  <a:pt x="584977" y="300736"/>
                </a:lnTo>
                <a:lnTo>
                  <a:pt x="608712" y="269081"/>
                </a:lnTo>
                <a:lnTo>
                  <a:pt x="620045" y="221194"/>
                </a:lnTo>
                <a:lnTo>
                  <a:pt x="620522" y="206501"/>
                </a:lnTo>
                <a:lnTo>
                  <a:pt x="620162" y="193450"/>
                </a:lnTo>
                <a:lnTo>
                  <a:pt x="611417" y="148754"/>
                </a:lnTo>
                <a:lnTo>
                  <a:pt x="603035" y="131192"/>
                </a:lnTo>
                <a:lnTo>
                  <a:pt x="598783" y="124968"/>
                </a:lnTo>
                <a:close/>
              </a:path>
              <a:path w="1014730" h="321945">
                <a:moveTo>
                  <a:pt x="537463" y="94868"/>
                </a:moveTo>
                <a:lnTo>
                  <a:pt x="530606" y="95123"/>
                </a:lnTo>
                <a:lnTo>
                  <a:pt x="524256" y="95885"/>
                </a:lnTo>
                <a:lnTo>
                  <a:pt x="518413" y="97155"/>
                </a:lnTo>
                <a:lnTo>
                  <a:pt x="512572" y="98298"/>
                </a:lnTo>
                <a:lnTo>
                  <a:pt x="506856" y="100456"/>
                </a:lnTo>
                <a:lnTo>
                  <a:pt x="501015" y="103505"/>
                </a:lnTo>
                <a:lnTo>
                  <a:pt x="495300" y="106425"/>
                </a:lnTo>
                <a:lnTo>
                  <a:pt x="462025" y="134112"/>
                </a:lnTo>
                <a:lnTo>
                  <a:pt x="488396" y="134112"/>
                </a:lnTo>
                <a:lnTo>
                  <a:pt x="492251" y="131952"/>
                </a:lnTo>
                <a:lnTo>
                  <a:pt x="506603" y="126364"/>
                </a:lnTo>
                <a:lnTo>
                  <a:pt x="513842" y="124968"/>
                </a:lnTo>
                <a:lnTo>
                  <a:pt x="598783" y="124968"/>
                </a:lnTo>
                <a:lnTo>
                  <a:pt x="597916" y="123698"/>
                </a:lnTo>
                <a:lnTo>
                  <a:pt x="563895" y="98940"/>
                </a:lnTo>
                <a:lnTo>
                  <a:pt x="546750" y="95321"/>
                </a:lnTo>
                <a:lnTo>
                  <a:pt x="537463" y="94868"/>
                </a:lnTo>
                <a:close/>
              </a:path>
              <a:path w="1014730" h="321945">
                <a:moveTo>
                  <a:pt x="781050" y="94868"/>
                </a:moveTo>
                <a:lnTo>
                  <a:pt x="738251" y="103124"/>
                </a:lnTo>
                <a:lnTo>
                  <a:pt x="705231" y="126492"/>
                </a:lnTo>
                <a:lnTo>
                  <a:pt x="684022" y="162687"/>
                </a:lnTo>
                <a:lnTo>
                  <a:pt x="676711" y="207899"/>
                </a:lnTo>
                <a:lnTo>
                  <a:pt x="676678" y="209804"/>
                </a:lnTo>
                <a:lnTo>
                  <a:pt x="678227" y="235469"/>
                </a:lnTo>
                <a:lnTo>
                  <a:pt x="690800" y="277467"/>
                </a:lnTo>
                <a:lnTo>
                  <a:pt x="733075" y="314801"/>
                </a:lnTo>
                <a:lnTo>
                  <a:pt x="776732" y="321944"/>
                </a:lnTo>
                <a:lnTo>
                  <a:pt x="785241" y="321944"/>
                </a:lnTo>
                <a:lnTo>
                  <a:pt x="823087" y="311912"/>
                </a:lnTo>
                <a:lnTo>
                  <a:pt x="852462" y="292226"/>
                </a:lnTo>
                <a:lnTo>
                  <a:pt x="786130" y="292226"/>
                </a:lnTo>
                <a:lnTo>
                  <a:pt x="770560" y="290941"/>
                </a:lnTo>
                <a:lnTo>
                  <a:pt x="737235" y="271652"/>
                </a:lnTo>
                <a:lnTo>
                  <a:pt x="722822" y="229165"/>
                </a:lnTo>
                <a:lnTo>
                  <a:pt x="721868" y="209804"/>
                </a:lnTo>
                <a:lnTo>
                  <a:pt x="721868" y="207899"/>
                </a:lnTo>
                <a:lnTo>
                  <a:pt x="871601" y="207899"/>
                </a:lnTo>
                <a:lnTo>
                  <a:pt x="871319" y="199564"/>
                </a:lnTo>
                <a:lnTo>
                  <a:pt x="870870" y="191706"/>
                </a:lnTo>
                <a:lnTo>
                  <a:pt x="870428" y="186181"/>
                </a:lnTo>
                <a:lnTo>
                  <a:pt x="723138" y="186181"/>
                </a:lnTo>
                <a:lnTo>
                  <a:pt x="723997" y="178204"/>
                </a:lnTo>
                <a:lnTo>
                  <a:pt x="735838" y="140843"/>
                </a:lnTo>
                <a:lnTo>
                  <a:pt x="770636" y="116458"/>
                </a:lnTo>
                <a:lnTo>
                  <a:pt x="843653" y="116458"/>
                </a:lnTo>
                <a:lnTo>
                  <a:pt x="842843" y="115607"/>
                </a:lnTo>
                <a:lnTo>
                  <a:pt x="802671" y="96615"/>
                </a:lnTo>
                <a:lnTo>
                  <a:pt x="792265" y="95301"/>
                </a:lnTo>
                <a:lnTo>
                  <a:pt x="781050" y="94868"/>
                </a:lnTo>
                <a:close/>
              </a:path>
              <a:path w="1014730" h="321945">
                <a:moveTo>
                  <a:pt x="853059" y="259587"/>
                </a:moveTo>
                <a:lnTo>
                  <a:pt x="819531" y="284606"/>
                </a:lnTo>
                <a:lnTo>
                  <a:pt x="803275" y="290321"/>
                </a:lnTo>
                <a:lnTo>
                  <a:pt x="797813" y="291592"/>
                </a:lnTo>
                <a:lnTo>
                  <a:pt x="792099" y="292226"/>
                </a:lnTo>
                <a:lnTo>
                  <a:pt x="852462" y="292226"/>
                </a:lnTo>
                <a:lnTo>
                  <a:pt x="856392" y="288877"/>
                </a:lnTo>
                <a:lnTo>
                  <a:pt x="862274" y="283533"/>
                </a:lnTo>
                <a:lnTo>
                  <a:pt x="868299" y="277749"/>
                </a:lnTo>
                <a:lnTo>
                  <a:pt x="853059" y="259587"/>
                </a:lnTo>
                <a:close/>
              </a:path>
              <a:path w="1014730" h="321945">
                <a:moveTo>
                  <a:pt x="843653" y="116458"/>
                </a:moveTo>
                <a:lnTo>
                  <a:pt x="778510" y="116458"/>
                </a:lnTo>
                <a:lnTo>
                  <a:pt x="788939" y="117528"/>
                </a:lnTo>
                <a:lnTo>
                  <a:pt x="797941" y="120729"/>
                </a:lnTo>
                <a:lnTo>
                  <a:pt x="820277" y="155209"/>
                </a:lnTo>
                <a:lnTo>
                  <a:pt x="824611" y="186181"/>
                </a:lnTo>
                <a:lnTo>
                  <a:pt x="870428" y="186181"/>
                </a:lnTo>
                <a:lnTo>
                  <a:pt x="862965" y="146812"/>
                </a:lnTo>
                <a:lnTo>
                  <a:pt x="848487" y="121538"/>
                </a:lnTo>
                <a:lnTo>
                  <a:pt x="843653" y="116458"/>
                </a:lnTo>
                <a:close/>
              </a:path>
              <a:path w="1014730" h="321945">
                <a:moveTo>
                  <a:pt x="988568" y="0"/>
                </a:moveTo>
                <a:lnTo>
                  <a:pt x="972566" y="0"/>
                </a:lnTo>
                <a:lnTo>
                  <a:pt x="914400" y="3048"/>
                </a:lnTo>
                <a:lnTo>
                  <a:pt x="914400" y="17399"/>
                </a:lnTo>
                <a:lnTo>
                  <a:pt x="920495" y="18414"/>
                </a:lnTo>
                <a:lnTo>
                  <a:pt x="925449" y="19557"/>
                </a:lnTo>
                <a:lnTo>
                  <a:pt x="945007" y="51943"/>
                </a:lnTo>
                <a:lnTo>
                  <a:pt x="945388" y="57657"/>
                </a:lnTo>
                <a:lnTo>
                  <a:pt x="945510" y="271018"/>
                </a:lnTo>
                <a:lnTo>
                  <a:pt x="945388" y="277240"/>
                </a:lnTo>
                <a:lnTo>
                  <a:pt x="944880" y="286385"/>
                </a:lnTo>
                <a:lnTo>
                  <a:pt x="943991" y="290068"/>
                </a:lnTo>
                <a:lnTo>
                  <a:pt x="942340" y="292607"/>
                </a:lnTo>
                <a:lnTo>
                  <a:pt x="940688" y="295275"/>
                </a:lnTo>
                <a:lnTo>
                  <a:pt x="918337" y="304038"/>
                </a:lnTo>
                <a:lnTo>
                  <a:pt x="918337" y="318007"/>
                </a:lnTo>
                <a:lnTo>
                  <a:pt x="1014730" y="318007"/>
                </a:lnTo>
                <a:lnTo>
                  <a:pt x="1014730" y="304038"/>
                </a:lnTo>
                <a:lnTo>
                  <a:pt x="1008507" y="302006"/>
                </a:lnTo>
                <a:lnTo>
                  <a:pt x="1003681" y="300355"/>
                </a:lnTo>
                <a:lnTo>
                  <a:pt x="1000125" y="298957"/>
                </a:lnTo>
                <a:lnTo>
                  <a:pt x="996569" y="297688"/>
                </a:lnTo>
                <a:lnTo>
                  <a:pt x="994029" y="295782"/>
                </a:lnTo>
                <a:lnTo>
                  <a:pt x="990473" y="290702"/>
                </a:lnTo>
                <a:lnTo>
                  <a:pt x="989457" y="287019"/>
                </a:lnTo>
                <a:lnTo>
                  <a:pt x="988694" y="277749"/>
                </a:lnTo>
                <a:lnTo>
                  <a:pt x="988568" y="0"/>
                </a:lnTo>
                <a:close/>
              </a:path>
              <a:path w="1014730" h="321945">
                <a:moveTo>
                  <a:pt x="74168" y="0"/>
                </a:moveTo>
                <a:lnTo>
                  <a:pt x="58166" y="0"/>
                </a:lnTo>
                <a:lnTo>
                  <a:pt x="0" y="3048"/>
                </a:lnTo>
                <a:lnTo>
                  <a:pt x="0" y="17399"/>
                </a:lnTo>
                <a:lnTo>
                  <a:pt x="6095" y="18414"/>
                </a:lnTo>
                <a:lnTo>
                  <a:pt x="11049" y="19557"/>
                </a:lnTo>
                <a:lnTo>
                  <a:pt x="30606" y="51943"/>
                </a:lnTo>
                <a:lnTo>
                  <a:pt x="30987" y="57657"/>
                </a:lnTo>
                <a:lnTo>
                  <a:pt x="31110" y="271018"/>
                </a:lnTo>
                <a:lnTo>
                  <a:pt x="30987" y="277240"/>
                </a:lnTo>
                <a:lnTo>
                  <a:pt x="30480" y="286385"/>
                </a:lnTo>
                <a:lnTo>
                  <a:pt x="29591" y="290068"/>
                </a:lnTo>
                <a:lnTo>
                  <a:pt x="27940" y="292607"/>
                </a:lnTo>
                <a:lnTo>
                  <a:pt x="26288" y="295275"/>
                </a:lnTo>
                <a:lnTo>
                  <a:pt x="3937" y="304038"/>
                </a:lnTo>
                <a:lnTo>
                  <a:pt x="3937" y="318007"/>
                </a:lnTo>
                <a:lnTo>
                  <a:pt x="100330" y="318007"/>
                </a:lnTo>
                <a:lnTo>
                  <a:pt x="100330" y="304038"/>
                </a:lnTo>
                <a:lnTo>
                  <a:pt x="94106" y="302006"/>
                </a:lnTo>
                <a:lnTo>
                  <a:pt x="89281" y="300355"/>
                </a:lnTo>
                <a:lnTo>
                  <a:pt x="85725" y="298957"/>
                </a:lnTo>
                <a:lnTo>
                  <a:pt x="82168" y="297688"/>
                </a:lnTo>
                <a:lnTo>
                  <a:pt x="79629" y="295782"/>
                </a:lnTo>
                <a:lnTo>
                  <a:pt x="76073" y="290702"/>
                </a:lnTo>
                <a:lnTo>
                  <a:pt x="75056" y="287019"/>
                </a:lnTo>
                <a:lnTo>
                  <a:pt x="74294" y="277749"/>
                </a:lnTo>
                <a:lnTo>
                  <a:pt x="74168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2014281" y="3195923"/>
            <a:ext cx="508159" cy="240506"/>
          </a:xfrm>
          <a:custGeom>
            <a:avLst/>
            <a:gdLst/>
            <a:ahLst/>
            <a:cxnLst/>
            <a:rect l="l" t="t" r="r" b="b"/>
            <a:pathLst>
              <a:path w="677544" h="320675">
                <a:moveTo>
                  <a:pt x="563333" y="0"/>
                </a:moveTo>
                <a:lnTo>
                  <a:pt x="557745" y="0"/>
                </a:lnTo>
                <a:lnTo>
                  <a:pt x="548199" y="287"/>
                </a:lnTo>
                <a:lnTo>
                  <a:pt x="506183" y="10572"/>
                </a:lnTo>
                <a:lnTo>
                  <a:pt x="473925" y="42545"/>
                </a:lnTo>
                <a:lnTo>
                  <a:pt x="467067" y="75819"/>
                </a:lnTo>
                <a:lnTo>
                  <a:pt x="467615" y="86252"/>
                </a:lnTo>
                <a:lnTo>
                  <a:pt x="486197" y="126285"/>
                </a:lnTo>
                <a:lnTo>
                  <a:pt x="499325" y="136779"/>
                </a:lnTo>
                <a:lnTo>
                  <a:pt x="491445" y="142662"/>
                </a:lnTo>
                <a:lnTo>
                  <a:pt x="468157" y="179292"/>
                </a:lnTo>
                <a:lnTo>
                  <a:pt x="467702" y="194310"/>
                </a:lnTo>
                <a:lnTo>
                  <a:pt x="469607" y="201168"/>
                </a:lnTo>
                <a:lnTo>
                  <a:pt x="473290" y="207010"/>
                </a:lnTo>
                <a:lnTo>
                  <a:pt x="476973" y="212979"/>
                </a:lnTo>
                <a:lnTo>
                  <a:pt x="481926" y="217297"/>
                </a:lnTo>
                <a:lnTo>
                  <a:pt x="488022" y="220091"/>
                </a:lnTo>
                <a:lnTo>
                  <a:pt x="480123" y="224301"/>
                </a:lnTo>
                <a:lnTo>
                  <a:pt x="454280" y="258109"/>
                </a:lnTo>
                <a:lnTo>
                  <a:pt x="453732" y="265303"/>
                </a:lnTo>
                <a:lnTo>
                  <a:pt x="454209" y="272968"/>
                </a:lnTo>
                <a:lnTo>
                  <a:pt x="476426" y="305490"/>
                </a:lnTo>
                <a:lnTo>
                  <a:pt x="517232" y="318008"/>
                </a:lnTo>
                <a:lnTo>
                  <a:pt x="561682" y="320675"/>
                </a:lnTo>
                <a:lnTo>
                  <a:pt x="574017" y="320339"/>
                </a:lnTo>
                <a:lnTo>
                  <a:pt x="616642" y="312285"/>
                </a:lnTo>
                <a:lnTo>
                  <a:pt x="642074" y="299466"/>
                </a:lnTo>
                <a:lnTo>
                  <a:pt x="561682" y="299466"/>
                </a:lnTo>
                <a:lnTo>
                  <a:pt x="545611" y="298922"/>
                </a:lnTo>
                <a:lnTo>
                  <a:pt x="502967" y="285982"/>
                </a:lnTo>
                <a:lnTo>
                  <a:pt x="493483" y="255524"/>
                </a:lnTo>
                <a:lnTo>
                  <a:pt x="495515" y="248793"/>
                </a:lnTo>
                <a:lnTo>
                  <a:pt x="503643" y="236855"/>
                </a:lnTo>
                <a:lnTo>
                  <a:pt x="509485" y="231267"/>
                </a:lnTo>
                <a:lnTo>
                  <a:pt x="517105" y="226187"/>
                </a:lnTo>
                <a:lnTo>
                  <a:pt x="666178" y="226187"/>
                </a:lnTo>
                <a:lnTo>
                  <a:pt x="662520" y="217043"/>
                </a:lnTo>
                <a:lnTo>
                  <a:pt x="630262" y="195326"/>
                </a:lnTo>
                <a:lnTo>
                  <a:pt x="597750" y="191643"/>
                </a:lnTo>
                <a:lnTo>
                  <a:pt x="532726" y="191643"/>
                </a:lnTo>
                <a:lnTo>
                  <a:pt x="526630" y="191389"/>
                </a:lnTo>
                <a:lnTo>
                  <a:pt x="521804" y="190627"/>
                </a:lnTo>
                <a:lnTo>
                  <a:pt x="516851" y="189992"/>
                </a:lnTo>
                <a:lnTo>
                  <a:pt x="513041" y="188849"/>
                </a:lnTo>
                <a:lnTo>
                  <a:pt x="507199" y="185293"/>
                </a:lnTo>
                <a:lnTo>
                  <a:pt x="505167" y="183007"/>
                </a:lnTo>
                <a:lnTo>
                  <a:pt x="502627" y="177165"/>
                </a:lnTo>
                <a:lnTo>
                  <a:pt x="501992" y="173482"/>
                </a:lnTo>
                <a:lnTo>
                  <a:pt x="501992" y="165100"/>
                </a:lnTo>
                <a:lnTo>
                  <a:pt x="518883" y="144907"/>
                </a:lnTo>
                <a:lnTo>
                  <a:pt x="591352" y="144907"/>
                </a:lnTo>
                <a:lnTo>
                  <a:pt x="593432" y="144399"/>
                </a:lnTo>
                <a:lnTo>
                  <a:pt x="624568" y="127381"/>
                </a:lnTo>
                <a:lnTo>
                  <a:pt x="558126" y="127381"/>
                </a:lnTo>
                <a:lnTo>
                  <a:pt x="547272" y="126497"/>
                </a:lnTo>
                <a:lnTo>
                  <a:pt x="513978" y="95853"/>
                </a:lnTo>
                <a:lnTo>
                  <a:pt x="511009" y="72263"/>
                </a:lnTo>
                <a:lnTo>
                  <a:pt x="511750" y="60285"/>
                </a:lnTo>
                <a:lnTo>
                  <a:pt x="537441" y="23955"/>
                </a:lnTo>
                <a:lnTo>
                  <a:pt x="557364" y="20701"/>
                </a:lnTo>
                <a:lnTo>
                  <a:pt x="677125" y="20701"/>
                </a:lnTo>
                <a:lnTo>
                  <a:pt x="677125" y="4572"/>
                </a:lnTo>
                <a:lnTo>
                  <a:pt x="591654" y="4572"/>
                </a:lnTo>
                <a:lnTo>
                  <a:pt x="585939" y="3048"/>
                </a:lnTo>
                <a:lnTo>
                  <a:pt x="580224" y="1905"/>
                </a:lnTo>
                <a:lnTo>
                  <a:pt x="568921" y="381"/>
                </a:lnTo>
                <a:lnTo>
                  <a:pt x="563333" y="0"/>
                </a:lnTo>
                <a:close/>
              </a:path>
              <a:path w="677544" h="320675">
                <a:moveTo>
                  <a:pt x="666178" y="226187"/>
                </a:moveTo>
                <a:lnTo>
                  <a:pt x="517105" y="226187"/>
                </a:lnTo>
                <a:lnTo>
                  <a:pt x="518883" y="226441"/>
                </a:lnTo>
                <a:lnTo>
                  <a:pt x="521296" y="226695"/>
                </a:lnTo>
                <a:lnTo>
                  <a:pt x="533869" y="227203"/>
                </a:lnTo>
                <a:lnTo>
                  <a:pt x="537044" y="227203"/>
                </a:lnTo>
                <a:lnTo>
                  <a:pt x="543267" y="227457"/>
                </a:lnTo>
                <a:lnTo>
                  <a:pt x="586193" y="227457"/>
                </a:lnTo>
                <a:lnTo>
                  <a:pt x="597123" y="227957"/>
                </a:lnTo>
                <a:lnTo>
                  <a:pt x="628738" y="248412"/>
                </a:lnTo>
                <a:lnTo>
                  <a:pt x="628733" y="258109"/>
                </a:lnTo>
                <a:lnTo>
                  <a:pt x="601670" y="293465"/>
                </a:lnTo>
                <a:lnTo>
                  <a:pt x="561682" y="299466"/>
                </a:lnTo>
                <a:lnTo>
                  <a:pt x="642074" y="299466"/>
                </a:lnTo>
                <a:lnTo>
                  <a:pt x="667632" y="263366"/>
                </a:lnTo>
                <a:lnTo>
                  <a:pt x="669505" y="239014"/>
                </a:lnTo>
                <a:lnTo>
                  <a:pt x="668108" y="231013"/>
                </a:lnTo>
                <a:lnTo>
                  <a:pt x="666178" y="226187"/>
                </a:lnTo>
                <a:close/>
              </a:path>
              <a:path w="677544" h="320675">
                <a:moveTo>
                  <a:pt x="591352" y="144907"/>
                </a:moveTo>
                <a:lnTo>
                  <a:pt x="518883" y="144907"/>
                </a:lnTo>
                <a:lnTo>
                  <a:pt x="523455" y="146431"/>
                </a:lnTo>
                <a:lnTo>
                  <a:pt x="528789" y="147701"/>
                </a:lnTo>
                <a:lnTo>
                  <a:pt x="534631" y="148336"/>
                </a:lnTo>
                <a:lnTo>
                  <a:pt x="540600" y="149098"/>
                </a:lnTo>
                <a:lnTo>
                  <a:pt x="547077" y="149479"/>
                </a:lnTo>
                <a:lnTo>
                  <a:pt x="554062" y="149479"/>
                </a:lnTo>
                <a:lnTo>
                  <a:pt x="564804" y="149149"/>
                </a:lnTo>
                <a:lnTo>
                  <a:pt x="574938" y="148177"/>
                </a:lnTo>
                <a:lnTo>
                  <a:pt x="584477" y="146585"/>
                </a:lnTo>
                <a:lnTo>
                  <a:pt x="591352" y="144907"/>
                </a:lnTo>
                <a:close/>
              </a:path>
              <a:path w="677544" h="320675">
                <a:moveTo>
                  <a:pt x="677125" y="20701"/>
                </a:moveTo>
                <a:lnTo>
                  <a:pt x="557364" y="20701"/>
                </a:lnTo>
                <a:lnTo>
                  <a:pt x="567199" y="21560"/>
                </a:lnTo>
                <a:lnTo>
                  <a:pt x="575938" y="24145"/>
                </a:lnTo>
                <a:lnTo>
                  <a:pt x="601328" y="62886"/>
                </a:lnTo>
                <a:lnTo>
                  <a:pt x="602068" y="75819"/>
                </a:lnTo>
                <a:lnTo>
                  <a:pt x="602068" y="83566"/>
                </a:lnTo>
                <a:lnTo>
                  <a:pt x="601306" y="90551"/>
                </a:lnTo>
                <a:lnTo>
                  <a:pt x="597750" y="103251"/>
                </a:lnTo>
                <a:lnTo>
                  <a:pt x="595083" y="108712"/>
                </a:lnTo>
                <a:lnTo>
                  <a:pt x="591400" y="113157"/>
                </a:lnTo>
                <a:lnTo>
                  <a:pt x="587717" y="117729"/>
                </a:lnTo>
                <a:lnTo>
                  <a:pt x="583272" y="121158"/>
                </a:lnTo>
                <a:lnTo>
                  <a:pt x="577811" y="123698"/>
                </a:lnTo>
                <a:lnTo>
                  <a:pt x="572223" y="126111"/>
                </a:lnTo>
                <a:lnTo>
                  <a:pt x="565746" y="127381"/>
                </a:lnTo>
                <a:lnTo>
                  <a:pt x="624568" y="127381"/>
                </a:lnTo>
                <a:lnTo>
                  <a:pt x="645360" y="89693"/>
                </a:lnTo>
                <a:lnTo>
                  <a:pt x="646899" y="72263"/>
                </a:lnTo>
                <a:lnTo>
                  <a:pt x="646899" y="64008"/>
                </a:lnTo>
                <a:lnTo>
                  <a:pt x="645756" y="56388"/>
                </a:lnTo>
                <a:lnTo>
                  <a:pt x="643216" y="49530"/>
                </a:lnTo>
                <a:lnTo>
                  <a:pt x="640803" y="42545"/>
                </a:lnTo>
                <a:lnTo>
                  <a:pt x="637247" y="36449"/>
                </a:lnTo>
                <a:lnTo>
                  <a:pt x="632675" y="30988"/>
                </a:lnTo>
                <a:lnTo>
                  <a:pt x="633056" y="30607"/>
                </a:lnTo>
                <a:lnTo>
                  <a:pt x="633183" y="30226"/>
                </a:lnTo>
                <a:lnTo>
                  <a:pt x="633437" y="29845"/>
                </a:lnTo>
                <a:lnTo>
                  <a:pt x="633564" y="29591"/>
                </a:lnTo>
                <a:lnTo>
                  <a:pt x="633691" y="29210"/>
                </a:lnTo>
                <a:lnTo>
                  <a:pt x="634072" y="28829"/>
                </a:lnTo>
                <a:lnTo>
                  <a:pt x="677125" y="28829"/>
                </a:lnTo>
                <a:lnTo>
                  <a:pt x="677125" y="20701"/>
                </a:lnTo>
                <a:close/>
              </a:path>
              <a:path w="677544" h="320675">
                <a:moveTo>
                  <a:pt x="677125" y="28829"/>
                </a:moveTo>
                <a:lnTo>
                  <a:pt x="634072" y="28829"/>
                </a:lnTo>
                <a:lnTo>
                  <a:pt x="641184" y="29083"/>
                </a:lnTo>
                <a:lnTo>
                  <a:pt x="655408" y="29845"/>
                </a:lnTo>
                <a:lnTo>
                  <a:pt x="662393" y="30099"/>
                </a:lnTo>
                <a:lnTo>
                  <a:pt x="669632" y="30607"/>
                </a:lnTo>
                <a:lnTo>
                  <a:pt x="677125" y="30988"/>
                </a:lnTo>
                <a:lnTo>
                  <a:pt x="677125" y="28829"/>
                </a:lnTo>
                <a:close/>
              </a:path>
              <a:path w="677544" h="320675">
                <a:moveTo>
                  <a:pt x="169233" y="22860"/>
                </a:moveTo>
                <a:lnTo>
                  <a:pt x="100114" y="22860"/>
                </a:lnTo>
                <a:lnTo>
                  <a:pt x="107175" y="24003"/>
                </a:lnTo>
                <a:lnTo>
                  <a:pt x="112991" y="26035"/>
                </a:lnTo>
                <a:lnTo>
                  <a:pt x="136056" y="60412"/>
                </a:lnTo>
                <a:lnTo>
                  <a:pt x="137502" y="81915"/>
                </a:lnTo>
                <a:lnTo>
                  <a:pt x="137502" y="97663"/>
                </a:lnTo>
                <a:lnTo>
                  <a:pt x="105315" y="100302"/>
                </a:lnTo>
                <a:lnTo>
                  <a:pt x="77408" y="104775"/>
                </a:lnTo>
                <a:lnTo>
                  <a:pt x="34429" y="119126"/>
                </a:lnTo>
                <a:lnTo>
                  <a:pt x="2150" y="154826"/>
                </a:lnTo>
                <a:lnTo>
                  <a:pt x="0" y="170688"/>
                </a:lnTo>
                <a:lnTo>
                  <a:pt x="0" y="178943"/>
                </a:lnTo>
                <a:lnTo>
                  <a:pt x="1422" y="186563"/>
                </a:lnTo>
                <a:lnTo>
                  <a:pt x="7099" y="200279"/>
                </a:lnTo>
                <a:lnTo>
                  <a:pt x="11188" y="206248"/>
                </a:lnTo>
                <a:lnTo>
                  <a:pt x="16497" y="211201"/>
                </a:lnTo>
                <a:lnTo>
                  <a:pt x="21818" y="216281"/>
                </a:lnTo>
                <a:lnTo>
                  <a:pt x="61645" y="227076"/>
                </a:lnTo>
                <a:lnTo>
                  <a:pt x="68491" y="227076"/>
                </a:lnTo>
                <a:lnTo>
                  <a:pt x="75082" y="226441"/>
                </a:lnTo>
                <a:lnTo>
                  <a:pt x="81419" y="225044"/>
                </a:lnTo>
                <a:lnTo>
                  <a:pt x="87756" y="223774"/>
                </a:lnTo>
                <a:lnTo>
                  <a:pt x="123550" y="203495"/>
                </a:lnTo>
                <a:lnTo>
                  <a:pt x="128708" y="199136"/>
                </a:lnTo>
                <a:lnTo>
                  <a:pt x="81534" y="199136"/>
                </a:lnTo>
                <a:lnTo>
                  <a:pt x="73149" y="198635"/>
                </a:lnTo>
                <a:lnTo>
                  <a:pt x="44133" y="173561"/>
                </a:lnTo>
                <a:lnTo>
                  <a:pt x="43497" y="165227"/>
                </a:lnTo>
                <a:lnTo>
                  <a:pt x="44918" y="154364"/>
                </a:lnTo>
                <a:lnTo>
                  <a:pt x="79208" y="125630"/>
                </a:lnTo>
                <a:lnTo>
                  <a:pt x="137502" y="118237"/>
                </a:lnTo>
                <a:lnTo>
                  <a:pt x="180555" y="118237"/>
                </a:lnTo>
                <a:lnTo>
                  <a:pt x="180555" y="73660"/>
                </a:lnTo>
                <a:lnTo>
                  <a:pt x="173680" y="31156"/>
                </a:lnTo>
                <a:lnTo>
                  <a:pt x="170740" y="25161"/>
                </a:lnTo>
                <a:lnTo>
                  <a:pt x="169233" y="22860"/>
                </a:lnTo>
                <a:close/>
              </a:path>
              <a:path w="677544" h="320675">
                <a:moveTo>
                  <a:pt x="180741" y="190119"/>
                </a:moveTo>
                <a:lnTo>
                  <a:pt x="138391" y="190119"/>
                </a:lnTo>
                <a:lnTo>
                  <a:pt x="139153" y="190373"/>
                </a:lnTo>
                <a:lnTo>
                  <a:pt x="139661" y="190627"/>
                </a:lnTo>
                <a:lnTo>
                  <a:pt x="140169" y="190627"/>
                </a:lnTo>
                <a:lnTo>
                  <a:pt x="140931" y="190881"/>
                </a:lnTo>
                <a:lnTo>
                  <a:pt x="141439" y="191262"/>
                </a:lnTo>
                <a:lnTo>
                  <a:pt x="140994" y="200279"/>
                </a:lnTo>
                <a:lnTo>
                  <a:pt x="140899" y="202946"/>
                </a:lnTo>
                <a:lnTo>
                  <a:pt x="140677" y="212344"/>
                </a:lnTo>
                <a:lnTo>
                  <a:pt x="140169" y="223139"/>
                </a:lnTo>
                <a:lnTo>
                  <a:pt x="207479" y="223139"/>
                </a:lnTo>
                <a:lnTo>
                  <a:pt x="207479" y="209169"/>
                </a:lnTo>
                <a:lnTo>
                  <a:pt x="199732" y="207137"/>
                </a:lnTo>
                <a:lnTo>
                  <a:pt x="194017" y="204978"/>
                </a:lnTo>
                <a:lnTo>
                  <a:pt x="190207" y="202946"/>
                </a:lnTo>
                <a:lnTo>
                  <a:pt x="186397" y="200787"/>
                </a:lnTo>
                <a:lnTo>
                  <a:pt x="183730" y="197866"/>
                </a:lnTo>
                <a:lnTo>
                  <a:pt x="182333" y="194310"/>
                </a:lnTo>
                <a:lnTo>
                  <a:pt x="180809" y="190627"/>
                </a:lnTo>
                <a:lnTo>
                  <a:pt x="180741" y="190119"/>
                </a:lnTo>
                <a:close/>
              </a:path>
              <a:path w="677544" h="320675">
                <a:moveTo>
                  <a:pt x="180555" y="118237"/>
                </a:moveTo>
                <a:lnTo>
                  <a:pt x="137502" y="118237"/>
                </a:lnTo>
                <a:lnTo>
                  <a:pt x="137502" y="157099"/>
                </a:lnTo>
                <a:lnTo>
                  <a:pt x="136105" y="162560"/>
                </a:lnTo>
                <a:lnTo>
                  <a:pt x="111086" y="191770"/>
                </a:lnTo>
                <a:lnTo>
                  <a:pt x="89839" y="199136"/>
                </a:lnTo>
                <a:lnTo>
                  <a:pt x="128708" y="199136"/>
                </a:lnTo>
                <a:lnTo>
                  <a:pt x="133317" y="194974"/>
                </a:lnTo>
                <a:lnTo>
                  <a:pt x="138391" y="190119"/>
                </a:lnTo>
                <a:lnTo>
                  <a:pt x="180741" y="190119"/>
                </a:lnTo>
                <a:lnTo>
                  <a:pt x="180260" y="186563"/>
                </a:lnTo>
                <a:lnTo>
                  <a:pt x="180329" y="178816"/>
                </a:lnTo>
                <a:lnTo>
                  <a:pt x="180440" y="173561"/>
                </a:lnTo>
                <a:lnTo>
                  <a:pt x="180555" y="118237"/>
                </a:lnTo>
                <a:close/>
              </a:path>
              <a:path w="677544" h="320675">
                <a:moveTo>
                  <a:pt x="112991" y="0"/>
                </a:moveTo>
                <a:lnTo>
                  <a:pt x="74714" y="4318"/>
                </a:lnTo>
                <a:lnTo>
                  <a:pt x="35027" y="18028"/>
                </a:lnTo>
                <a:lnTo>
                  <a:pt x="12890" y="27940"/>
                </a:lnTo>
                <a:lnTo>
                  <a:pt x="12890" y="61214"/>
                </a:lnTo>
                <a:lnTo>
                  <a:pt x="45250" y="61214"/>
                </a:lnTo>
                <a:lnTo>
                  <a:pt x="48471" y="51901"/>
                </a:lnTo>
                <a:lnTo>
                  <a:pt x="52460" y="43957"/>
                </a:lnTo>
                <a:lnTo>
                  <a:pt x="91808" y="22860"/>
                </a:lnTo>
                <a:lnTo>
                  <a:pt x="169233" y="22860"/>
                </a:lnTo>
                <a:lnTo>
                  <a:pt x="167341" y="19968"/>
                </a:lnTo>
                <a:lnTo>
                  <a:pt x="128771" y="1143"/>
                </a:lnTo>
                <a:lnTo>
                  <a:pt x="121131" y="381"/>
                </a:lnTo>
                <a:lnTo>
                  <a:pt x="112991" y="0"/>
                </a:lnTo>
                <a:close/>
              </a:path>
              <a:path w="677544" h="320675">
                <a:moveTo>
                  <a:pt x="321271" y="2159"/>
                </a:moveTo>
                <a:lnTo>
                  <a:pt x="305777" y="2159"/>
                </a:lnTo>
                <a:lnTo>
                  <a:pt x="248500" y="4572"/>
                </a:lnTo>
                <a:lnTo>
                  <a:pt x="248500" y="19431"/>
                </a:lnTo>
                <a:lnTo>
                  <a:pt x="256374" y="20701"/>
                </a:lnTo>
                <a:lnTo>
                  <a:pt x="262343" y="22479"/>
                </a:lnTo>
                <a:lnTo>
                  <a:pt x="277583" y="176911"/>
                </a:lnTo>
                <a:lnTo>
                  <a:pt x="277329" y="183769"/>
                </a:lnTo>
                <a:lnTo>
                  <a:pt x="262089" y="205486"/>
                </a:lnTo>
                <a:lnTo>
                  <a:pt x="251802" y="209169"/>
                </a:lnTo>
                <a:lnTo>
                  <a:pt x="251802" y="223139"/>
                </a:lnTo>
                <a:lnTo>
                  <a:pt x="350354" y="223139"/>
                </a:lnTo>
                <a:lnTo>
                  <a:pt x="350354" y="209169"/>
                </a:lnTo>
                <a:lnTo>
                  <a:pt x="339305" y="205994"/>
                </a:lnTo>
                <a:lnTo>
                  <a:pt x="335495" y="204851"/>
                </a:lnTo>
                <a:lnTo>
                  <a:pt x="331685" y="203835"/>
                </a:lnTo>
                <a:lnTo>
                  <a:pt x="328764" y="202057"/>
                </a:lnTo>
                <a:lnTo>
                  <a:pt x="326605" y="199517"/>
                </a:lnTo>
                <a:lnTo>
                  <a:pt x="324319" y="197104"/>
                </a:lnTo>
                <a:lnTo>
                  <a:pt x="320890" y="76835"/>
                </a:lnTo>
                <a:lnTo>
                  <a:pt x="322414" y="70358"/>
                </a:lnTo>
                <a:lnTo>
                  <a:pt x="325589" y="64262"/>
                </a:lnTo>
                <a:lnTo>
                  <a:pt x="328764" y="58039"/>
                </a:lnTo>
                <a:lnTo>
                  <a:pt x="332574" y="52705"/>
                </a:lnTo>
                <a:lnTo>
                  <a:pt x="337273" y="48006"/>
                </a:lnTo>
                <a:lnTo>
                  <a:pt x="341972" y="43434"/>
                </a:lnTo>
                <a:lnTo>
                  <a:pt x="343680" y="42164"/>
                </a:lnTo>
                <a:lnTo>
                  <a:pt x="320382" y="42164"/>
                </a:lnTo>
                <a:lnTo>
                  <a:pt x="319620" y="41656"/>
                </a:lnTo>
                <a:lnTo>
                  <a:pt x="319366" y="41656"/>
                </a:lnTo>
                <a:lnTo>
                  <a:pt x="319112" y="41529"/>
                </a:lnTo>
                <a:lnTo>
                  <a:pt x="318731" y="41402"/>
                </a:lnTo>
                <a:lnTo>
                  <a:pt x="318223" y="41021"/>
                </a:lnTo>
                <a:lnTo>
                  <a:pt x="321271" y="2159"/>
                </a:lnTo>
                <a:close/>
              </a:path>
              <a:path w="677544" h="320675">
                <a:moveTo>
                  <a:pt x="424014" y="33020"/>
                </a:moveTo>
                <a:lnTo>
                  <a:pt x="370674" y="33020"/>
                </a:lnTo>
                <a:lnTo>
                  <a:pt x="374230" y="33401"/>
                </a:lnTo>
                <a:lnTo>
                  <a:pt x="377151" y="34417"/>
                </a:lnTo>
                <a:lnTo>
                  <a:pt x="390994" y="46228"/>
                </a:lnTo>
                <a:lnTo>
                  <a:pt x="392772" y="49149"/>
                </a:lnTo>
                <a:lnTo>
                  <a:pt x="394423" y="52705"/>
                </a:lnTo>
                <a:lnTo>
                  <a:pt x="396074" y="56769"/>
                </a:lnTo>
                <a:lnTo>
                  <a:pt x="424014" y="56769"/>
                </a:lnTo>
                <a:lnTo>
                  <a:pt x="424014" y="33020"/>
                </a:lnTo>
                <a:close/>
              </a:path>
              <a:path w="677544" h="320675">
                <a:moveTo>
                  <a:pt x="398233" y="0"/>
                </a:moveTo>
                <a:lnTo>
                  <a:pt x="390232" y="0"/>
                </a:lnTo>
                <a:lnTo>
                  <a:pt x="382993" y="762"/>
                </a:lnTo>
                <a:lnTo>
                  <a:pt x="345655" y="17272"/>
                </a:lnTo>
                <a:lnTo>
                  <a:pt x="320382" y="42164"/>
                </a:lnTo>
                <a:lnTo>
                  <a:pt x="343680" y="42164"/>
                </a:lnTo>
                <a:lnTo>
                  <a:pt x="346925" y="39751"/>
                </a:lnTo>
                <a:lnTo>
                  <a:pt x="352259" y="36957"/>
                </a:lnTo>
                <a:lnTo>
                  <a:pt x="357593" y="34290"/>
                </a:lnTo>
                <a:lnTo>
                  <a:pt x="362292" y="33020"/>
                </a:lnTo>
                <a:lnTo>
                  <a:pt x="424014" y="33020"/>
                </a:lnTo>
                <a:lnTo>
                  <a:pt x="424014" y="2540"/>
                </a:lnTo>
                <a:lnTo>
                  <a:pt x="417825" y="1446"/>
                </a:lnTo>
                <a:lnTo>
                  <a:pt x="411457" y="650"/>
                </a:lnTo>
                <a:lnTo>
                  <a:pt x="404923" y="164"/>
                </a:lnTo>
                <a:lnTo>
                  <a:pt x="3982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2622137" y="3195923"/>
            <a:ext cx="659606" cy="170497"/>
          </a:xfrm>
          <a:custGeom>
            <a:avLst/>
            <a:gdLst/>
            <a:ahLst/>
            <a:cxnLst/>
            <a:rect l="l" t="t" r="r" b="b"/>
            <a:pathLst>
              <a:path w="879475" h="227329">
                <a:moveTo>
                  <a:pt x="587483" y="22860"/>
                </a:moveTo>
                <a:lnTo>
                  <a:pt x="518414" y="22860"/>
                </a:lnTo>
                <a:lnTo>
                  <a:pt x="525399" y="24003"/>
                </a:lnTo>
                <a:lnTo>
                  <a:pt x="531241" y="26035"/>
                </a:lnTo>
                <a:lnTo>
                  <a:pt x="554305" y="60412"/>
                </a:lnTo>
                <a:lnTo>
                  <a:pt x="555752" y="81915"/>
                </a:lnTo>
                <a:lnTo>
                  <a:pt x="555752" y="97663"/>
                </a:lnTo>
                <a:lnTo>
                  <a:pt x="523583" y="100302"/>
                </a:lnTo>
                <a:lnTo>
                  <a:pt x="495665" y="104775"/>
                </a:lnTo>
                <a:lnTo>
                  <a:pt x="452628" y="119126"/>
                </a:lnTo>
                <a:lnTo>
                  <a:pt x="420373" y="154826"/>
                </a:lnTo>
                <a:lnTo>
                  <a:pt x="418211" y="170688"/>
                </a:lnTo>
                <a:lnTo>
                  <a:pt x="418211" y="178943"/>
                </a:lnTo>
                <a:lnTo>
                  <a:pt x="419608" y="186563"/>
                </a:lnTo>
                <a:lnTo>
                  <a:pt x="422529" y="193421"/>
                </a:lnTo>
                <a:lnTo>
                  <a:pt x="425323" y="200279"/>
                </a:lnTo>
                <a:lnTo>
                  <a:pt x="429387" y="206248"/>
                </a:lnTo>
                <a:lnTo>
                  <a:pt x="434721" y="211201"/>
                </a:lnTo>
                <a:lnTo>
                  <a:pt x="440055" y="216281"/>
                </a:lnTo>
                <a:lnTo>
                  <a:pt x="479933" y="227076"/>
                </a:lnTo>
                <a:lnTo>
                  <a:pt x="486791" y="227076"/>
                </a:lnTo>
                <a:lnTo>
                  <a:pt x="493394" y="226441"/>
                </a:lnTo>
                <a:lnTo>
                  <a:pt x="499618" y="225044"/>
                </a:lnTo>
                <a:lnTo>
                  <a:pt x="505968" y="223774"/>
                </a:lnTo>
                <a:lnTo>
                  <a:pt x="541799" y="203495"/>
                </a:lnTo>
                <a:lnTo>
                  <a:pt x="546957" y="199136"/>
                </a:lnTo>
                <a:lnTo>
                  <a:pt x="499744" y="199136"/>
                </a:lnTo>
                <a:lnTo>
                  <a:pt x="491363" y="198635"/>
                </a:lnTo>
                <a:lnTo>
                  <a:pt x="462395" y="173561"/>
                </a:lnTo>
                <a:lnTo>
                  <a:pt x="461772" y="165227"/>
                </a:lnTo>
                <a:lnTo>
                  <a:pt x="463180" y="154364"/>
                </a:lnTo>
                <a:lnTo>
                  <a:pt x="497459" y="125630"/>
                </a:lnTo>
                <a:lnTo>
                  <a:pt x="555752" y="118237"/>
                </a:lnTo>
                <a:lnTo>
                  <a:pt x="598805" y="118237"/>
                </a:lnTo>
                <a:lnTo>
                  <a:pt x="598805" y="73660"/>
                </a:lnTo>
                <a:lnTo>
                  <a:pt x="591929" y="31156"/>
                </a:lnTo>
                <a:lnTo>
                  <a:pt x="588989" y="25161"/>
                </a:lnTo>
                <a:lnTo>
                  <a:pt x="587483" y="22860"/>
                </a:lnTo>
                <a:close/>
              </a:path>
              <a:path w="879475" h="227329">
                <a:moveTo>
                  <a:pt x="598990" y="190119"/>
                </a:moveTo>
                <a:lnTo>
                  <a:pt x="556641" y="190119"/>
                </a:lnTo>
                <a:lnTo>
                  <a:pt x="557403" y="190373"/>
                </a:lnTo>
                <a:lnTo>
                  <a:pt x="557911" y="190627"/>
                </a:lnTo>
                <a:lnTo>
                  <a:pt x="558419" y="190627"/>
                </a:lnTo>
                <a:lnTo>
                  <a:pt x="559181" y="190881"/>
                </a:lnTo>
                <a:lnTo>
                  <a:pt x="559519" y="191135"/>
                </a:lnTo>
                <a:lnTo>
                  <a:pt x="559582" y="193421"/>
                </a:lnTo>
                <a:lnTo>
                  <a:pt x="559243" y="200279"/>
                </a:lnTo>
                <a:lnTo>
                  <a:pt x="559148" y="202946"/>
                </a:lnTo>
                <a:lnTo>
                  <a:pt x="558927" y="212344"/>
                </a:lnTo>
                <a:lnTo>
                  <a:pt x="558419" y="223139"/>
                </a:lnTo>
                <a:lnTo>
                  <a:pt x="625729" y="223139"/>
                </a:lnTo>
                <a:lnTo>
                  <a:pt x="625729" y="209169"/>
                </a:lnTo>
                <a:lnTo>
                  <a:pt x="617982" y="207137"/>
                </a:lnTo>
                <a:lnTo>
                  <a:pt x="612267" y="204978"/>
                </a:lnTo>
                <a:lnTo>
                  <a:pt x="608457" y="202946"/>
                </a:lnTo>
                <a:lnTo>
                  <a:pt x="604647" y="200787"/>
                </a:lnTo>
                <a:lnTo>
                  <a:pt x="601980" y="197866"/>
                </a:lnTo>
                <a:lnTo>
                  <a:pt x="600583" y="194310"/>
                </a:lnTo>
                <a:lnTo>
                  <a:pt x="599059" y="190627"/>
                </a:lnTo>
                <a:lnTo>
                  <a:pt x="598990" y="190119"/>
                </a:lnTo>
                <a:close/>
              </a:path>
              <a:path w="879475" h="227329">
                <a:moveTo>
                  <a:pt x="598805" y="118237"/>
                </a:moveTo>
                <a:lnTo>
                  <a:pt x="555752" y="118237"/>
                </a:lnTo>
                <a:lnTo>
                  <a:pt x="555752" y="157099"/>
                </a:lnTo>
                <a:lnTo>
                  <a:pt x="554355" y="162560"/>
                </a:lnTo>
                <a:lnTo>
                  <a:pt x="529336" y="191770"/>
                </a:lnTo>
                <a:lnTo>
                  <a:pt x="508127" y="199136"/>
                </a:lnTo>
                <a:lnTo>
                  <a:pt x="546957" y="199136"/>
                </a:lnTo>
                <a:lnTo>
                  <a:pt x="551566" y="194974"/>
                </a:lnTo>
                <a:lnTo>
                  <a:pt x="556641" y="190119"/>
                </a:lnTo>
                <a:lnTo>
                  <a:pt x="598990" y="190119"/>
                </a:lnTo>
                <a:lnTo>
                  <a:pt x="598509" y="186563"/>
                </a:lnTo>
                <a:lnTo>
                  <a:pt x="598578" y="178816"/>
                </a:lnTo>
                <a:lnTo>
                  <a:pt x="598689" y="173561"/>
                </a:lnTo>
                <a:lnTo>
                  <a:pt x="598805" y="118237"/>
                </a:lnTo>
                <a:close/>
              </a:path>
              <a:path w="879475" h="227329">
                <a:moveTo>
                  <a:pt x="531241" y="0"/>
                </a:moveTo>
                <a:lnTo>
                  <a:pt x="493014" y="4318"/>
                </a:lnTo>
                <a:lnTo>
                  <a:pt x="453257" y="18028"/>
                </a:lnTo>
                <a:lnTo>
                  <a:pt x="431165" y="27940"/>
                </a:lnTo>
                <a:lnTo>
                  <a:pt x="431165" y="61214"/>
                </a:lnTo>
                <a:lnTo>
                  <a:pt x="463550" y="61214"/>
                </a:lnTo>
                <a:lnTo>
                  <a:pt x="466715" y="51901"/>
                </a:lnTo>
                <a:lnTo>
                  <a:pt x="470677" y="43957"/>
                </a:lnTo>
                <a:lnTo>
                  <a:pt x="510031" y="22860"/>
                </a:lnTo>
                <a:lnTo>
                  <a:pt x="587483" y="22860"/>
                </a:lnTo>
                <a:lnTo>
                  <a:pt x="585591" y="19968"/>
                </a:lnTo>
                <a:lnTo>
                  <a:pt x="547020" y="1143"/>
                </a:lnTo>
                <a:lnTo>
                  <a:pt x="539380" y="381"/>
                </a:lnTo>
                <a:lnTo>
                  <a:pt x="531241" y="0"/>
                </a:lnTo>
                <a:close/>
              </a:path>
              <a:path w="879475" h="227329">
                <a:moveTo>
                  <a:pt x="752856" y="4572"/>
                </a:moveTo>
                <a:lnTo>
                  <a:pt x="656971" y="4572"/>
                </a:lnTo>
                <a:lnTo>
                  <a:pt x="656971" y="18542"/>
                </a:lnTo>
                <a:lnTo>
                  <a:pt x="660273" y="19177"/>
                </a:lnTo>
                <a:lnTo>
                  <a:pt x="663321" y="19939"/>
                </a:lnTo>
                <a:lnTo>
                  <a:pt x="666242" y="21209"/>
                </a:lnTo>
                <a:lnTo>
                  <a:pt x="669036" y="22352"/>
                </a:lnTo>
                <a:lnTo>
                  <a:pt x="671957" y="24130"/>
                </a:lnTo>
                <a:lnTo>
                  <a:pt x="674751" y="26670"/>
                </a:lnTo>
                <a:lnTo>
                  <a:pt x="677544" y="29083"/>
                </a:lnTo>
                <a:lnTo>
                  <a:pt x="680719" y="32258"/>
                </a:lnTo>
                <a:lnTo>
                  <a:pt x="684022" y="36195"/>
                </a:lnTo>
                <a:lnTo>
                  <a:pt x="687451" y="40132"/>
                </a:lnTo>
                <a:lnTo>
                  <a:pt x="691388" y="45085"/>
                </a:lnTo>
                <a:lnTo>
                  <a:pt x="695833" y="51054"/>
                </a:lnTo>
                <a:lnTo>
                  <a:pt x="745236" y="116078"/>
                </a:lnTo>
                <a:lnTo>
                  <a:pt x="697103" y="173482"/>
                </a:lnTo>
                <a:lnTo>
                  <a:pt x="669671" y="201041"/>
                </a:lnTo>
                <a:lnTo>
                  <a:pt x="652399" y="209169"/>
                </a:lnTo>
                <a:lnTo>
                  <a:pt x="652399" y="223139"/>
                </a:lnTo>
                <a:lnTo>
                  <a:pt x="734314" y="223139"/>
                </a:lnTo>
                <a:lnTo>
                  <a:pt x="734314" y="208534"/>
                </a:lnTo>
                <a:lnTo>
                  <a:pt x="727964" y="207772"/>
                </a:lnTo>
                <a:lnTo>
                  <a:pt x="723265" y="206248"/>
                </a:lnTo>
                <a:lnTo>
                  <a:pt x="717169" y="201422"/>
                </a:lnTo>
                <a:lnTo>
                  <a:pt x="715772" y="198755"/>
                </a:lnTo>
                <a:lnTo>
                  <a:pt x="715841" y="192786"/>
                </a:lnTo>
                <a:lnTo>
                  <a:pt x="723392" y="178816"/>
                </a:lnTo>
                <a:lnTo>
                  <a:pt x="759841" y="133985"/>
                </a:lnTo>
                <a:lnTo>
                  <a:pt x="806702" y="133985"/>
                </a:lnTo>
                <a:lnTo>
                  <a:pt x="786511" y="108204"/>
                </a:lnTo>
                <a:lnTo>
                  <a:pt x="802061" y="89535"/>
                </a:lnTo>
                <a:lnTo>
                  <a:pt x="771906" y="89535"/>
                </a:lnTo>
                <a:lnTo>
                  <a:pt x="743077" y="50419"/>
                </a:lnTo>
                <a:lnTo>
                  <a:pt x="739648" y="46228"/>
                </a:lnTo>
                <a:lnTo>
                  <a:pt x="737235" y="42545"/>
                </a:lnTo>
                <a:lnTo>
                  <a:pt x="734187" y="36449"/>
                </a:lnTo>
                <a:lnTo>
                  <a:pt x="733425" y="33528"/>
                </a:lnTo>
                <a:lnTo>
                  <a:pt x="733501" y="27559"/>
                </a:lnTo>
                <a:lnTo>
                  <a:pt x="752856" y="18542"/>
                </a:lnTo>
                <a:lnTo>
                  <a:pt x="752856" y="4572"/>
                </a:lnTo>
                <a:close/>
              </a:path>
              <a:path w="879475" h="227329">
                <a:moveTo>
                  <a:pt x="806702" y="133985"/>
                </a:moveTo>
                <a:lnTo>
                  <a:pt x="759841" y="133985"/>
                </a:lnTo>
                <a:lnTo>
                  <a:pt x="793496" y="179197"/>
                </a:lnTo>
                <a:lnTo>
                  <a:pt x="796290" y="183007"/>
                </a:lnTo>
                <a:lnTo>
                  <a:pt x="798194" y="186182"/>
                </a:lnTo>
                <a:lnTo>
                  <a:pt x="798957" y="188849"/>
                </a:lnTo>
                <a:lnTo>
                  <a:pt x="799846" y="191389"/>
                </a:lnTo>
                <a:lnTo>
                  <a:pt x="800329" y="193929"/>
                </a:lnTo>
                <a:lnTo>
                  <a:pt x="800354" y="199390"/>
                </a:lnTo>
                <a:lnTo>
                  <a:pt x="798830" y="201930"/>
                </a:lnTo>
                <a:lnTo>
                  <a:pt x="795909" y="204089"/>
                </a:lnTo>
                <a:lnTo>
                  <a:pt x="792861" y="206248"/>
                </a:lnTo>
                <a:lnTo>
                  <a:pt x="788162" y="207772"/>
                </a:lnTo>
                <a:lnTo>
                  <a:pt x="781812" y="208534"/>
                </a:lnTo>
                <a:lnTo>
                  <a:pt x="781812" y="223139"/>
                </a:lnTo>
                <a:lnTo>
                  <a:pt x="878967" y="223139"/>
                </a:lnTo>
                <a:lnTo>
                  <a:pt x="878967" y="209169"/>
                </a:lnTo>
                <a:lnTo>
                  <a:pt x="876046" y="208407"/>
                </a:lnTo>
                <a:lnTo>
                  <a:pt x="873252" y="207264"/>
                </a:lnTo>
                <a:lnTo>
                  <a:pt x="851154" y="189992"/>
                </a:lnTo>
                <a:lnTo>
                  <a:pt x="847598" y="186182"/>
                </a:lnTo>
                <a:lnTo>
                  <a:pt x="843788" y="181483"/>
                </a:lnTo>
                <a:lnTo>
                  <a:pt x="839724" y="176149"/>
                </a:lnTo>
                <a:lnTo>
                  <a:pt x="806702" y="133985"/>
                </a:lnTo>
                <a:close/>
              </a:path>
              <a:path w="879475" h="227329">
                <a:moveTo>
                  <a:pt x="876427" y="4572"/>
                </a:moveTo>
                <a:lnTo>
                  <a:pt x="796163" y="4572"/>
                </a:lnTo>
                <a:lnTo>
                  <a:pt x="796163" y="18542"/>
                </a:lnTo>
                <a:lnTo>
                  <a:pt x="802005" y="19431"/>
                </a:lnTo>
                <a:lnTo>
                  <a:pt x="806323" y="20955"/>
                </a:lnTo>
                <a:lnTo>
                  <a:pt x="809244" y="22987"/>
                </a:lnTo>
                <a:lnTo>
                  <a:pt x="812038" y="25146"/>
                </a:lnTo>
                <a:lnTo>
                  <a:pt x="813435" y="27559"/>
                </a:lnTo>
                <a:lnTo>
                  <a:pt x="813435" y="34290"/>
                </a:lnTo>
                <a:lnTo>
                  <a:pt x="802894" y="51943"/>
                </a:lnTo>
                <a:lnTo>
                  <a:pt x="771906" y="89535"/>
                </a:lnTo>
                <a:lnTo>
                  <a:pt x="802061" y="89535"/>
                </a:lnTo>
                <a:lnTo>
                  <a:pt x="834644" y="50419"/>
                </a:lnTo>
                <a:lnTo>
                  <a:pt x="840335" y="44013"/>
                </a:lnTo>
                <a:lnTo>
                  <a:pt x="876427" y="18542"/>
                </a:lnTo>
                <a:lnTo>
                  <a:pt x="876427" y="4572"/>
                </a:lnTo>
                <a:close/>
              </a:path>
              <a:path w="879475" h="227329">
                <a:moveTo>
                  <a:pt x="72771" y="2159"/>
                </a:moveTo>
                <a:lnTo>
                  <a:pt x="57277" y="2159"/>
                </a:lnTo>
                <a:lnTo>
                  <a:pt x="0" y="4572"/>
                </a:lnTo>
                <a:lnTo>
                  <a:pt x="0" y="19431"/>
                </a:lnTo>
                <a:lnTo>
                  <a:pt x="5715" y="20574"/>
                </a:lnTo>
                <a:lnTo>
                  <a:pt x="10287" y="21717"/>
                </a:lnTo>
                <a:lnTo>
                  <a:pt x="13843" y="22987"/>
                </a:lnTo>
                <a:lnTo>
                  <a:pt x="17525" y="24257"/>
                </a:lnTo>
                <a:lnTo>
                  <a:pt x="20193" y="25654"/>
                </a:lnTo>
                <a:lnTo>
                  <a:pt x="27929" y="40894"/>
                </a:lnTo>
                <a:lnTo>
                  <a:pt x="28321" y="43561"/>
                </a:lnTo>
                <a:lnTo>
                  <a:pt x="28575" y="46736"/>
                </a:lnTo>
                <a:lnTo>
                  <a:pt x="28829" y="50800"/>
                </a:lnTo>
                <a:lnTo>
                  <a:pt x="28956" y="54737"/>
                </a:lnTo>
                <a:lnTo>
                  <a:pt x="29068" y="177292"/>
                </a:lnTo>
                <a:lnTo>
                  <a:pt x="28815" y="183896"/>
                </a:lnTo>
                <a:lnTo>
                  <a:pt x="13589" y="205486"/>
                </a:lnTo>
                <a:lnTo>
                  <a:pt x="3302" y="209169"/>
                </a:lnTo>
                <a:lnTo>
                  <a:pt x="3302" y="223139"/>
                </a:lnTo>
                <a:lnTo>
                  <a:pt x="99314" y="223139"/>
                </a:lnTo>
                <a:lnTo>
                  <a:pt x="99314" y="209169"/>
                </a:lnTo>
                <a:lnTo>
                  <a:pt x="92710" y="207010"/>
                </a:lnTo>
                <a:lnTo>
                  <a:pt x="87630" y="205232"/>
                </a:lnTo>
                <a:lnTo>
                  <a:pt x="72390" y="78486"/>
                </a:lnTo>
                <a:lnTo>
                  <a:pt x="72152" y="73152"/>
                </a:lnTo>
                <a:lnTo>
                  <a:pt x="94487" y="41402"/>
                </a:lnTo>
                <a:lnTo>
                  <a:pt x="97049" y="39751"/>
                </a:lnTo>
                <a:lnTo>
                  <a:pt x="72390" y="39751"/>
                </a:lnTo>
                <a:lnTo>
                  <a:pt x="71881" y="39497"/>
                </a:lnTo>
                <a:lnTo>
                  <a:pt x="71500" y="39243"/>
                </a:lnTo>
                <a:lnTo>
                  <a:pt x="70612" y="39243"/>
                </a:lnTo>
                <a:lnTo>
                  <a:pt x="70231" y="39116"/>
                </a:lnTo>
                <a:lnTo>
                  <a:pt x="69723" y="38862"/>
                </a:lnTo>
                <a:lnTo>
                  <a:pt x="71247" y="20574"/>
                </a:lnTo>
                <a:lnTo>
                  <a:pt x="71881" y="14605"/>
                </a:lnTo>
                <a:lnTo>
                  <a:pt x="72358" y="8763"/>
                </a:lnTo>
                <a:lnTo>
                  <a:pt x="72771" y="2159"/>
                </a:lnTo>
                <a:close/>
              </a:path>
              <a:path w="879475" h="227329">
                <a:moveTo>
                  <a:pt x="199622" y="30099"/>
                </a:moveTo>
                <a:lnTo>
                  <a:pt x="124587" y="30099"/>
                </a:lnTo>
                <a:lnTo>
                  <a:pt x="131318" y="30353"/>
                </a:lnTo>
                <a:lnTo>
                  <a:pt x="137287" y="31369"/>
                </a:lnTo>
                <a:lnTo>
                  <a:pt x="142367" y="33020"/>
                </a:lnTo>
                <a:lnTo>
                  <a:pt x="147447" y="34544"/>
                </a:lnTo>
                <a:lnTo>
                  <a:pt x="151637" y="37846"/>
                </a:lnTo>
                <a:lnTo>
                  <a:pt x="164195" y="81311"/>
                </a:lnTo>
                <a:lnTo>
                  <a:pt x="164846" y="177292"/>
                </a:lnTo>
                <a:lnTo>
                  <a:pt x="164592" y="183896"/>
                </a:lnTo>
                <a:lnTo>
                  <a:pt x="163590" y="192786"/>
                </a:lnTo>
                <a:lnTo>
                  <a:pt x="163533" y="193040"/>
                </a:lnTo>
                <a:lnTo>
                  <a:pt x="162433" y="196342"/>
                </a:lnTo>
                <a:lnTo>
                  <a:pt x="160528" y="198755"/>
                </a:lnTo>
                <a:lnTo>
                  <a:pt x="158750" y="201168"/>
                </a:lnTo>
                <a:lnTo>
                  <a:pt x="156083" y="202946"/>
                </a:lnTo>
                <a:lnTo>
                  <a:pt x="144653" y="207137"/>
                </a:lnTo>
                <a:lnTo>
                  <a:pt x="138811" y="209169"/>
                </a:lnTo>
                <a:lnTo>
                  <a:pt x="138811" y="223139"/>
                </a:lnTo>
                <a:lnTo>
                  <a:pt x="234823" y="223139"/>
                </a:lnTo>
                <a:lnTo>
                  <a:pt x="234823" y="209169"/>
                </a:lnTo>
                <a:lnTo>
                  <a:pt x="228092" y="207264"/>
                </a:lnTo>
                <a:lnTo>
                  <a:pt x="222885" y="205613"/>
                </a:lnTo>
                <a:lnTo>
                  <a:pt x="208280" y="182626"/>
                </a:lnTo>
                <a:lnTo>
                  <a:pt x="208372" y="72382"/>
                </a:lnTo>
                <a:lnTo>
                  <a:pt x="209931" y="66929"/>
                </a:lnTo>
                <a:lnTo>
                  <a:pt x="217043" y="54991"/>
                </a:lnTo>
                <a:lnTo>
                  <a:pt x="221487" y="49657"/>
                </a:lnTo>
                <a:lnTo>
                  <a:pt x="230600" y="41656"/>
                </a:lnTo>
                <a:lnTo>
                  <a:pt x="204343" y="41656"/>
                </a:lnTo>
                <a:lnTo>
                  <a:pt x="200511" y="31680"/>
                </a:lnTo>
                <a:lnTo>
                  <a:pt x="199622" y="30099"/>
                </a:lnTo>
                <a:close/>
              </a:path>
              <a:path w="879475" h="227329">
                <a:moveTo>
                  <a:pt x="335525" y="30099"/>
                </a:moveTo>
                <a:lnTo>
                  <a:pt x="267335" y="30099"/>
                </a:lnTo>
                <a:lnTo>
                  <a:pt x="273234" y="30876"/>
                </a:lnTo>
                <a:lnTo>
                  <a:pt x="278256" y="32258"/>
                </a:lnTo>
                <a:lnTo>
                  <a:pt x="299416" y="70389"/>
                </a:lnTo>
                <a:lnTo>
                  <a:pt x="300863" y="177292"/>
                </a:lnTo>
                <a:lnTo>
                  <a:pt x="300609" y="183896"/>
                </a:lnTo>
                <a:lnTo>
                  <a:pt x="288544" y="204343"/>
                </a:lnTo>
                <a:lnTo>
                  <a:pt x="285115" y="205486"/>
                </a:lnTo>
                <a:lnTo>
                  <a:pt x="274574" y="209169"/>
                </a:lnTo>
                <a:lnTo>
                  <a:pt x="274574" y="223139"/>
                </a:lnTo>
                <a:lnTo>
                  <a:pt x="370078" y="223139"/>
                </a:lnTo>
                <a:lnTo>
                  <a:pt x="370078" y="209169"/>
                </a:lnTo>
                <a:lnTo>
                  <a:pt x="363347" y="207137"/>
                </a:lnTo>
                <a:lnTo>
                  <a:pt x="358267" y="205359"/>
                </a:lnTo>
                <a:lnTo>
                  <a:pt x="351155" y="202565"/>
                </a:lnTo>
                <a:lnTo>
                  <a:pt x="348488" y="200660"/>
                </a:lnTo>
                <a:lnTo>
                  <a:pt x="346964" y="197993"/>
                </a:lnTo>
                <a:lnTo>
                  <a:pt x="345313" y="195326"/>
                </a:lnTo>
                <a:lnTo>
                  <a:pt x="344424" y="191770"/>
                </a:lnTo>
                <a:lnTo>
                  <a:pt x="343986" y="183896"/>
                </a:lnTo>
                <a:lnTo>
                  <a:pt x="343916" y="76708"/>
                </a:lnTo>
                <a:lnTo>
                  <a:pt x="343725" y="66468"/>
                </a:lnTo>
                <a:lnTo>
                  <a:pt x="342963" y="57086"/>
                </a:lnTo>
                <a:lnTo>
                  <a:pt x="341630" y="48561"/>
                </a:lnTo>
                <a:lnTo>
                  <a:pt x="339725" y="40894"/>
                </a:lnTo>
                <a:lnTo>
                  <a:pt x="337296" y="33916"/>
                </a:lnTo>
                <a:lnTo>
                  <a:pt x="335525" y="30099"/>
                </a:lnTo>
                <a:close/>
              </a:path>
              <a:path w="879475" h="227329">
                <a:moveTo>
                  <a:pt x="280416" y="0"/>
                </a:moveTo>
                <a:lnTo>
                  <a:pt x="244729" y="9398"/>
                </a:lnTo>
                <a:lnTo>
                  <a:pt x="239014" y="12573"/>
                </a:lnTo>
                <a:lnTo>
                  <a:pt x="204343" y="41656"/>
                </a:lnTo>
                <a:lnTo>
                  <a:pt x="230600" y="41656"/>
                </a:lnTo>
                <a:lnTo>
                  <a:pt x="231902" y="40513"/>
                </a:lnTo>
                <a:lnTo>
                  <a:pt x="237617" y="36830"/>
                </a:lnTo>
                <a:lnTo>
                  <a:pt x="249809" y="31496"/>
                </a:lnTo>
                <a:lnTo>
                  <a:pt x="255524" y="30099"/>
                </a:lnTo>
                <a:lnTo>
                  <a:pt x="335525" y="30099"/>
                </a:lnTo>
                <a:lnTo>
                  <a:pt x="334390" y="27654"/>
                </a:lnTo>
                <a:lnTo>
                  <a:pt x="300910" y="2413"/>
                </a:lnTo>
                <a:lnTo>
                  <a:pt x="287655" y="333"/>
                </a:lnTo>
                <a:lnTo>
                  <a:pt x="280416" y="0"/>
                </a:lnTo>
                <a:close/>
              </a:path>
              <a:path w="879475" h="227329">
                <a:moveTo>
                  <a:pt x="144525" y="0"/>
                </a:moveTo>
                <a:lnTo>
                  <a:pt x="111760" y="8763"/>
                </a:lnTo>
                <a:lnTo>
                  <a:pt x="106044" y="11811"/>
                </a:lnTo>
                <a:lnTo>
                  <a:pt x="72390" y="39751"/>
                </a:lnTo>
                <a:lnTo>
                  <a:pt x="97049" y="39751"/>
                </a:lnTo>
                <a:lnTo>
                  <a:pt x="100203" y="37719"/>
                </a:lnTo>
                <a:lnTo>
                  <a:pt x="106425" y="34798"/>
                </a:lnTo>
                <a:lnTo>
                  <a:pt x="112775" y="32004"/>
                </a:lnTo>
                <a:lnTo>
                  <a:pt x="118744" y="30353"/>
                </a:lnTo>
                <a:lnTo>
                  <a:pt x="124587" y="30099"/>
                </a:lnTo>
                <a:lnTo>
                  <a:pt x="199622" y="30099"/>
                </a:lnTo>
                <a:lnTo>
                  <a:pt x="195691" y="23098"/>
                </a:lnTo>
                <a:lnTo>
                  <a:pt x="155934" y="623"/>
                </a:lnTo>
                <a:lnTo>
                  <a:pt x="144525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404234" y="3388994"/>
            <a:ext cx="1012508" cy="220980"/>
          </a:xfrm>
          <a:custGeom>
            <a:avLst/>
            <a:gdLst/>
            <a:ahLst/>
            <a:cxnLst/>
            <a:rect l="l" t="t" r="r" b="b"/>
            <a:pathLst>
              <a:path w="1350010" h="294639">
                <a:moveTo>
                  <a:pt x="1237107" y="0"/>
                </a:moveTo>
                <a:lnTo>
                  <a:pt x="1184529" y="10340"/>
                </a:lnTo>
                <a:lnTo>
                  <a:pt x="1143174" y="40719"/>
                </a:lnTo>
                <a:lnTo>
                  <a:pt x="1116895" y="88358"/>
                </a:lnTo>
                <a:lnTo>
                  <a:pt x="1108946" y="127549"/>
                </a:lnTo>
                <a:lnTo>
                  <a:pt x="1107947" y="149097"/>
                </a:lnTo>
                <a:lnTo>
                  <a:pt x="1109900" y="182743"/>
                </a:lnTo>
                <a:lnTo>
                  <a:pt x="1125521" y="236983"/>
                </a:lnTo>
                <a:lnTo>
                  <a:pt x="1156692" y="273631"/>
                </a:lnTo>
                <a:lnTo>
                  <a:pt x="1202983" y="291971"/>
                </a:lnTo>
                <a:lnTo>
                  <a:pt x="1231772" y="294258"/>
                </a:lnTo>
                <a:lnTo>
                  <a:pt x="1242964" y="293874"/>
                </a:lnTo>
                <a:lnTo>
                  <a:pt x="1283017" y="284436"/>
                </a:lnTo>
                <a:lnTo>
                  <a:pt x="1316853" y="264017"/>
                </a:lnTo>
                <a:lnTo>
                  <a:pt x="1323528" y="258317"/>
                </a:lnTo>
                <a:lnTo>
                  <a:pt x="1242695" y="258317"/>
                </a:lnTo>
                <a:lnTo>
                  <a:pt x="1228979" y="257462"/>
                </a:lnTo>
                <a:lnTo>
                  <a:pt x="1187466" y="237283"/>
                </a:lnTo>
                <a:lnTo>
                  <a:pt x="1166496" y="194571"/>
                </a:lnTo>
                <a:lnTo>
                  <a:pt x="1162076" y="149097"/>
                </a:lnTo>
                <a:lnTo>
                  <a:pt x="1162049" y="142875"/>
                </a:lnTo>
                <a:lnTo>
                  <a:pt x="1349629" y="142875"/>
                </a:lnTo>
                <a:lnTo>
                  <a:pt x="1348773" y="123561"/>
                </a:lnTo>
                <a:lnTo>
                  <a:pt x="1348270" y="118109"/>
                </a:lnTo>
                <a:lnTo>
                  <a:pt x="1163573" y="118109"/>
                </a:lnTo>
                <a:lnTo>
                  <a:pt x="1166143" y="96654"/>
                </a:lnTo>
                <a:lnTo>
                  <a:pt x="1185164" y="48006"/>
                </a:lnTo>
                <a:lnTo>
                  <a:pt x="1219614" y="25020"/>
                </a:lnTo>
                <a:lnTo>
                  <a:pt x="1234185" y="23494"/>
                </a:lnTo>
                <a:lnTo>
                  <a:pt x="1310416" y="23494"/>
                </a:lnTo>
                <a:lnTo>
                  <a:pt x="1307322" y="20780"/>
                </a:lnTo>
                <a:lnTo>
                  <a:pt x="1264935" y="2381"/>
                </a:lnTo>
                <a:lnTo>
                  <a:pt x="1251586" y="595"/>
                </a:lnTo>
                <a:lnTo>
                  <a:pt x="1237107" y="0"/>
                </a:lnTo>
                <a:close/>
              </a:path>
              <a:path w="1350010" h="294639">
                <a:moveTo>
                  <a:pt x="1325498" y="219582"/>
                </a:moveTo>
                <a:lnTo>
                  <a:pt x="1286636" y="249173"/>
                </a:lnTo>
                <a:lnTo>
                  <a:pt x="1242695" y="258317"/>
                </a:lnTo>
                <a:lnTo>
                  <a:pt x="1323528" y="258317"/>
                </a:lnTo>
                <a:lnTo>
                  <a:pt x="1325387" y="256730"/>
                </a:lnTo>
                <a:lnTo>
                  <a:pt x="1334327" y="248396"/>
                </a:lnTo>
                <a:lnTo>
                  <a:pt x="1343659" y="239013"/>
                </a:lnTo>
                <a:lnTo>
                  <a:pt x="1325498" y="219582"/>
                </a:lnTo>
                <a:close/>
              </a:path>
              <a:path w="1350010" h="294639">
                <a:moveTo>
                  <a:pt x="1310416" y="23494"/>
                </a:moveTo>
                <a:lnTo>
                  <a:pt x="1234185" y="23494"/>
                </a:lnTo>
                <a:lnTo>
                  <a:pt x="1243804" y="24163"/>
                </a:lnTo>
                <a:lnTo>
                  <a:pt x="1252458" y="26177"/>
                </a:lnTo>
                <a:lnTo>
                  <a:pt x="1282094" y="55935"/>
                </a:lnTo>
                <a:lnTo>
                  <a:pt x="1292479" y="102750"/>
                </a:lnTo>
                <a:lnTo>
                  <a:pt x="1293621" y="118109"/>
                </a:lnTo>
                <a:lnTo>
                  <a:pt x="1348270" y="118109"/>
                </a:lnTo>
                <a:lnTo>
                  <a:pt x="1341755" y="77215"/>
                </a:lnTo>
                <a:lnTo>
                  <a:pt x="1322070" y="35559"/>
                </a:lnTo>
                <a:lnTo>
                  <a:pt x="1315237" y="27723"/>
                </a:lnTo>
                <a:lnTo>
                  <a:pt x="1310416" y="23494"/>
                </a:lnTo>
                <a:close/>
              </a:path>
              <a:path w="1350010" h="294639">
                <a:moveTo>
                  <a:pt x="668528" y="0"/>
                </a:moveTo>
                <a:lnTo>
                  <a:pt x="616092" y="9269"/>
                </a:lnTo>
                <a:lnTo>
                  <a:pt x="574135" y="37337"/>
                </a:lnTo>
                <a:lnTo>
                  <a:pt x="546346" y="84835"/>
                </a:lnTo>
                <a:lnTo>
                  <a:pt x="537773" y="126364"/>
                </a:lnTo>
                <a:lnTo>
                  <a:pt x="536702" y="149987"/>
                </a:lnTo>
                <a:lnTo>
                  <a:pt x="538747" y="183515"/>
                </a:lnTo>
                <a:lnTo>
                  <a:pt x="555079" y="237426"/>
                </a:lnTo>
                <a:lnTo>
                  <a:pt x="587462" y="273792"/>
                </a:lnTo>
                <a:lnTo>
                  <a:pt x="634706" y="291992"/>
                </a:lnTo>
                <a:lnTo>
                  <a:pt x="663829" y="294258"/>
                </a:lnTo>
                <a:lnTo>
                  <a:pt x="683692" y="293211"/>
                </a:lnTo>
                <a:lnTo>
                  <a:pt x="702151" y="290067"/>
                </a:lnTo>
                <a:lnTo>
                  <a:pt x="719228" y="284829"/>
                </a:lnTo>
                <a:lnTo>
                  <a:pt x="734948" y="277494"/>
                </a:lnTo>
                <a:lnTo>
                  <a:pt x="745051" y="270763"/>
                </a:lnTo>
                <a:lnTo>
                  <a:pt x="668273" y="270763"/>
                </a:lnTo>
                <a:lnTo>
                  <a:pt x="651150" y="268714"/>
                </a:lnTo>
                <a:lnTo>
                  <a:pt x="612520" y="237870"/>
                </a:lnTo>
                <a:lnTo>
                  <a:pt x="597836" y="197913"/>
                </a:lnTo>
                <a:lnTo>
                  <a:pt x="592962" y="143763"/>
                </a:lnTo>
                <a:lnTo>
                  <a:pt x="594155" y="116494"/>
                </a:lnTo>
                <a:lnTo>
                  <a:pt x="603732" y="72005"/>
                </a:lnTo>
                <a:lnTo>
                  <a:pt x="635571" y="31305"/>
                </a:lnTo>
                <a:lnTo>
                  <a:pt x="667384" y="23494"/>
                </a:lnTo>
                <a:lnTo>
                  <a:pt x="749799" y="23494"/>
                </a:lnTo>
                <a:lnTo>
                  <a:pt x="746734" y="20788"/>
                </a:lnTo>
                <a:lnTo>
                  <a:pt x="724550" y="9239"/>
                </a:lnTo>
                <a:lnTo>
                  <a:pt x="698486" y="2309"/>
                </a:lnTo>
                <a:lnTo>
                  <a:pt x="668528" y="0"/>
                </a:lnTo>
                <a:close/>
              </a:path>
              <a:path w="1350010" h="294639">
                <a:moveTo>
                  <a:pt x="749799" y="23494"/>
                </a:moveTo>
                <a:lnTo>
                  <a:pt x="667384" y="23494"/>
                </a:lnTo>
                <a:lnTo>
                  <a:pt x="677838" y="24330"/>
                </a:lnTo>
                <a:lnTo>
                  <a:pt x="687673" y="26844"/>
                </a:lnTo>
                <a:lnTo>
                  <a:pt x="720439" y="54355"/>
                </a:lnTo>
                <a:lnTo>
                  <a:pt x="736034" y="94761"/>
                </a:lnTo>
                <a:lnTo>
                  <a:pt x="741553" y="152019"/>
                </a:lnTo>
                <a:lnTo>
                  <a:pt x="741295" y="163689"/>
                </a:lnTo>
                <a:lnTo>
                  <a:pt x="735401" y="207609"/>
                </a:lnTo>
                <a:lnTo>
                  <a:pt x="720274" y="242841"/>
                </a:lnTo>
                <a:lnTo>
                  <a:pt x="686752" y="268366"/>
                </a:lnTo>
                <a:lnTo>
                  <a:pt x="668273" y="270763"/>
                </a:lnTo>
                <a:lnTo>
                  <a:pt x="745051" y="270763"/>
                </a:lnTo>
                <a:lnTo>
                  <a:pt x="772382" y="242651"/>
                </a:lnTo>
                <a:lnTo>
                  <a:pt x="793718" y="188944"/>
                </a:lnTo>
                <a:lnTo>
                  <a:pt x="797814" y="143382"/>
                </a:lnTo>
                <a:lnTo>
                  <a:pt x="795766" y="110734"/>
                </a:lnTo>
                <a:lnTo>
                  <a:pt x="789622" y="82121"/>
                </a:lnTo>
                <a:lnTo>
                  <a:pt x="779383" y="57532"/>
                </a:lnTo>
                <a:lnTo>
                  <a:pt x="765047" y="36956"/>
                </a:lnTo>
                <a:lnTo>
                  <a:pt x="749799" y="23494"/>
                </a:lnTo>
                <a:close/>
              </a:path>
              <a:path w="1350010" h="294639">
                <a:moveTo>
                  <a:pt x="941832" y="2285"/>
                </a:moveTo>
                <a:lnTo>
                  <a:pt x="923670" y="2285"/>
                </a:lnTo>
                <a:lnTo>
                  <a:pt x="854074" y="5333"/>
                </a:lnTo>
                <a:lnTo>
                  <a:pt x="854074" y="20827"/>
                </a:lnTo>
                <a:lnTo>
                  <a:pt x="862965" y="22351"/>
                </a:lnTo>
                <a:lnTo>
                  <a:pt x="869822" y="24256"/>
                </a:lnTo>
                <a:lnTo>
                  <a:pt x="874648" y="26542"/>
                </a:lnTo>
                <a:lnTo>
                  <a:pt x="879602" y="28828"/>
                </a:lnTo>
                <a:lnTo>
                  <a:pt x="883157" y="32384"/>
                </a:lnTo>
                <a:lnTo>
                  <a:pt x="890170" y="225738"/>
                </a:lnTo>
                <a:lnTo>
                  <a:pt x="889857" y="234092"/>
                </a:lnTo>
                <a:lnTo>
                  <a:pt x="874648" y="268731"/>
                </a:lnTo>
                <a:lnTo>
                  <a:pt x="871473" y="270509"/>
                </a:lnTo>
                <a:lnTo>
                  <a:pt x="866012" y="272541"/>
                </a:lnTo>
                <a:lnTo>
                  <a:pt x="858519" y="274954"/>
                </a:lnTo>
                <a:lnTo>
                  <a:pt x="858519" y="289559"/>
                </a:lnTo>
                <a:lnTo>
                  <a:pt x="978407" y="289559"/>
                </a:lnTo>
                <a:lnTo>
                  <a:pt x="978407" y="274954"/>
                </a:lnTo>
                <a:lnTo>
                  <a:pt x="968374" y="273176"/>
                </a:lnTo>
                <a:lnTo>
                  <a:pt x="960755" y="270763"/>
                </a:lnTo>
                <a:lnTo>
                  <a:pt x="941770" y="227615"/>
                </a:lnTo>
                <a:lnTo>
                  <a:pt x="941578" y="101472"/>
                </a:lnTo>
                <a:lnTo>
                  <a:pt x="942720" y="93217"/>
                </a:lnTo>
                <a:lnTo>
                  <a:pt x="963775" y="58310"/>
                </a:lnTo>
                <a:lnTo>
                  <a:pt x="966936" y="55244"/>
                </a:lnTo>
                <a:lnTo>
                  <a:pt x="942720" y="55244"/>
                </a:lnTo>
                <a:lnTo>
                  <a:pt x="938530" y="54356"/>
                </a:lnTo>
                <a:lnTo>
                  <a:pt x="941832" y="2285"/>
                </a:lnTo>
                <a:close/>
              </a:path>
              <a:path w="1350010" h="294639">
                <a:moveTo>
                  <a:pt x="1071245" y="39496"/>
                </a:moveTo>
                <a:lnTo>
                  <a:pt x="1009777" y="39496"/>
                </a:lnTo>
                <a:lnTo>
                  <a:pt x="1017143" y="41909"/>
                </a:lnTo>
                <a:lnTo>
                  <a:pt x="1022477" y="46862"/>
                </a:lnTo>
                <a:lnTo>
                  <a:pt x="1026429" y="51032"/>
                </a:lnTo>
                <a:lnTo>
                  <a:pt x="1030287" y="56308"/>
                </a:lnTo>
                <a:lnTo>
                  <a:pt x="1034049" y="62704"/>
                </a:lnTo>
                <a:lnTo>
                  <a:pt x="1037717" y="70231"/>
                </a:lnTo>
                <a:lnTo>
                  <a:pt x="1071245" y="70231"/>
                </a:lnTo>
                <a:lnTo>
                  <a:pt x="1071245" y="39496"/>
                </a:lnTo>
                <a:close/>
              </a:path>
              <a:path w="1350010" h="294639">
                <a:moveTo>
                  <a:pt x="1040003" y="0"/>
                </a:moveTo>
                <a:lnTo>
                  <a:pt x="995326" y="9677"/>
                </a:lnTo>
                <a:lnTo>
                  <a:pt x="958516" y="37465"/>
                </a:lnTo>
                <a:lnTo>
                  <a:pt x="942720" y="55244"/>
                </a:lnTo>
                <a:lnTo>
                  <a:pt x="966936" y="55244"/>
                </a:lnTo>
                <a:lnTo>
                  <a:pt x="968819" y="53419"/>
                </a:lnTo>
                <a:lnTo>
                  <a:pt x="973959" y="49218"/>
                </a:lnTo>
                <a:lnTo>
                  <a:pt x="979169" y="45719"/>
                </a:lnTo>
                <a:lnTo>
                  <a:pt x="986282" y="41656"/>
                </a:lnTo>
                <a:lnTo>
                  <a:pt x="993267" y="39496"/>
                </a:lnTo>
                <a:lnTo>
                  <a:pt x="1071245" y="39496"/>
                </a:lnTo>
                <a:lnTo>
                  <a:pt x="1071245" y="1777"/>
                </a:lnTo>
                <a:lnTo>
                  <a:pt x="1064077" y="964"/>
                </a:lnTo>
                <a:lnTo>
                  <a:pt x="1056481" y="412"/>
                </a:lnTo>
                <a:lnTo>
                  <a:pt x="1048456" y="99"/>
                </a:lnTo>
                <a:lnTo>
                  <a:pt x="1040003" y="0"/>
                </a:lnTo>
                <a:close/>
              </a:path>
              <a:path w="1350010" h="294639">
                <a:moveTo>
                  <a:pt x="402717" y="0"/>
                </a:moveTo>
                <a:lnTo>
                  <a:pt x="348995" y="10340"/>
                </a:lnTo>
                <a:lnTo>
                  <a:pt x="306720" y="40798"/>
                </a:lnTo>
                <a:lnTo>
                  <a:pt x="279378" y="88590"/>
                </a:lnTo>
                <a:lnTo>
                  <a:pt x="271047" y="127642"/>
                </a:lnTo>
                <a:lnTo>
                  <a:pt x="270002" y="149097"/>
                </a:lnTo>
                <a:lnTo>
                  <a:pt x="271859" y="182268"/>
                </a:lnTo>
                <a:lnTo>
                  <a:pt x="286718" y="236180"/>
                </a:lnTo>
                <a:lnTo>
                  <a:pt x="316317" y="273256"/>
                </a:lnTo>
                <a:lnTo>
                  <a:pt x="359370" y="291925"/>
                </a:lnTo>
                <a:lnTo>
                  <a:pt x="385825" y="294258"/>
                </a:lnTo>
                <a:lnTo>
                  <a:pt x="393283" y="294090"/>
                </a:lnTo>
                <a:lnTo>
                  <a:pt x="433538" y="285410"/>
                </a:lnTo>
                <a:lnTo>
                  <a:pt x="470991" y="262362"/>
                </a:lnTo>
                <a:lnTo>
                  <a:pt x="475407" y="258317"/>
                </a:lnTo>
                <a:lnTo>
                  <a:pt x="399795" y="258317"/>
                </a:lnTo>
                <a:lnTo>
                  <a:pt x="389651" y="257794"/>
                </a:lnTo>
                <a:lnTo>
                  <a:pt x="351504" y="240030"/>
                </a:lnTo>
                <a:lnTo>
                  <a:pt x="331358" y="200977"/>
                </a:lnTo>
                <a:lnTo>
                  <a:pt x="325864" y="156983"/>
                </a:lnTo>
                <a:lnTo>
                  <a:pt x="325628" y="144652"/>
                </a:lnTo>
                <a:lnTo>
                  <a:pt x="326221" y="125602"/>
                </a:lnTo>
                <a:lnTo>
                  <a:pt x="335025" y="77596"/>
                </a:lnTo>
                <a:lnTo>
                  <a:pt x="360553" y="36829"/>
                </a:lnTo>
                <a:lnTo>
                  <a:pt x="397382" y="23494"/>
                </a:lnTo>
                <a:lnTo>
                  <a:pt x="489331" y="23494"/>
                </a:lnTo>
                <a:lnTo>
                  <a:pt x="489331" y="11810"/>
                </a:lnTo>
                <a:lnTo>
                  <a:pt x="447802" y="2793"/>
                </a:lnTo>
                <a:lnTo>
                  <a:pt x="414744" y="168"/>
                </a:lnTo>
                <a:lnTo>
                  <a:pt x="402717" y="0"/>
                </a:lnTo>
                <a:close/>
              </a:path>
              <a:path w="1350010" h="294639">
                <a:moveTo>
                  <a:pt x="474853" y="221995"/>
                </a:moveTo>
                <a:lnTo>
                  <a:pt x="438022" y="250316"/>
                </a:lnTo>
                <a:lnTo>
                  <a:pt x="399795" y="258317"/>
                </a:lnTo>
                <a:lnTo>
                  <a:pt x="475407" y="258317"/>
                </a:lnTo>
                <a:lnTo>
                  <a:pt x="477679" y="256222"/>
                </a:lnTo>
                <a:lnTo>
                  <a:pt x="484413" y="249511"/>
                </a:lnTo>
                <a:lnTo>
                  <a:pt x="491744" y="241681"/>
                </a:lnTo>
                <a:lnTo>
                  <a:pt x="474853" y="221995"/>
                </a:lnTo>
                <a:close/>
              </a:path>
              <a:path w="1350010" h="294639">
                <a:moveTo>
                  <a:pt x="489331" y="23494"/>
                </a:moveTo>
                <a:lnTo>
                  <a:pt x="407161" y="23494"/>
                </a:lnTo>
                <a:lnTo>
                  <a:pt x="415290" y="24891"/>
                </a:lnTo>
                <a:lnTo>
                  <a:pt x="421767" y="27939"/>
                </a:lnTo>
                <a:lnTo>
                  <a:pt x="448897" y="64902"/>
                </a:lnTo>
                <a:lnTo>
                  <a:pt x="451611" y="74040"/>
                </a:lnTo>
                <a:lnTo>
                  <a:pt x="489331" y="74040"/>
                </a:lnTo>
                <a:lnTo>
                  <a:pt x="489331" y="23494"/>
                </a:lnTo>
                <a:close/>
              </a:path>
              <a:path w="1350010" h="294639">
                <a:moveTo>
                  <a:pt x="29209" y="218694"/>
                </a:moveTo>
                <a:lnTo>
                  <a:pt x="0" y="218694"/>
                </a:lnTo>
                <a:lnTo>
                  <a:pt x="0" y="280923"/>
                </a:lnTo>
                <a:lnTo>
                  <a:pt x="45846" y="290575"/>
                </a:lnTo>
                <a:lnTo>
                  <a:pt x="94361" y="294258"/>
                </a:lnTo>
                <a:lnTo>
                  <a:pt x="106048" y="293993"/>
                </a:lnTo>
                <a:lnTo>
                  <a:pt x="147970" y="287264"/>
                </a:lnTo>
                <a:lnTo>
                  <a:pt x="178650" y="270763"/>
                </a:lnTo>
                <a:lnTo>
                  <a:pt x="96519" y="270763"/>
                </a:lnTo>
                <a:lnTo>
                  <a:pt x="83375" y="270000"/>
                </a:lnTo>
                <a:lnTo>
                  <a:pt x="45658" y="251323"/>
                </a:lnTo>
                <a:lnTo>
                  <a:pt x="33708" y="231459"/>
                </a:lnTo>
                <a:lnTo>
                  <a:pt x="29209" y="218694"/>
                </a:lnTo>
                <a:close/>
              </a:path>
              <a:path w="1350010" h="294639">
                <a:moveTo>
                  <a:pt x="116458" y="0"/>
                </a:moveTo>
                <a:lnTo>
                  <a:pt x="70810" y="5357"/>
                </a:lnTo>
                <a:lnTo>
                  <a:pt x="35718" y="21145"/>
                </a:lnTo>
                <a:lnTo>
                  <a:pt x="9620" y="56594"/>
                </a:lnTo>
                <a:lnTo>
                  <a:pt x="6350" y="79375"/>
                </a:lnTo>
                <a:lnTo>
                  <a:pt x="6923" y="89040"/>
                </a:lnTo>
                <a:lnTo>
                  <a:pt x="26796" y="127555"/>
                </a:lnTo>
                <a:lnTo>
                  <a:pt x="60451" y="150098"/>
                </a:lnTo>
                <a:lnTo>
                  <a:pt x="99454" y="167622"/>
                </a:lnTo>
                <a:lnTo>
                  <a:pt x="111680" y="173275"/>
                </a:lnTo>
                <a:lnTo>
                  <a:pt x="143960" y="195357"/>
                </a:lnTo>
                <a:lnTo>
                  <a:pt x="153288" y="214502"/>
                </a:lnTo>
                <a:lnTo>
                  <a:pt x="153288" y="233552"/>
                </a:lnTo>
                <a:lnTo>
                  <a:pt x="151764" y="241045"/>
                </a:lnTo>
                <a:lnTo>
                  <a:pt x="145414" y="252983"/>
                </a:lnTo>
                <a:lnTo>
                  <a:pt x="141096" y="257682"/>
                </a:lnTo>
                <a:lnTo>
                  <a:pt x="135762" y="261112"/>
                </a:lnTo>
                <a:lnTo>
                  <a:pt x="130428" y="264667"/>
                </a:lnTo>
                <a:lnTo>
                  <a:pt x="124332" y="267081"/>
                </a:lnTo>
                <a:lnTo>
                  <a:pt x="117475" y="268604"/>
                </a:lnTo>
                <a:lnTo>
                  <a:pt x="110617" y="270001"/>
                </a:lnTo>
                <a:lnTo>
                  <a:pt x="103631" y="270763"/>
                </a:lnTo>
                <a:lnTo>
                  <a:pt x="178650" y="270763"/>
                </a:lnTo>
                <a:lnTo>
                  <a:pt x="201580" y="231155"/>
                </a:lnTo>
                <a:lnTo>
                  <a:pt x="203581" y="209550"/>
                </a:lnTo>
                <a:lnTo>
                  <a:pt x="203007" y="199735"/>
                </a:lnTo>
                <a:lnTo>
                  <a:pt x="183070" y="161004"/>
                </a:lnTo>
                <a:lnTo>
                  <a:pt x="148399" y="137556"/>
                </a:lnTo>
                <a:lnTo>
                  <a:pt x="107630" y="118895"/>
                </a:lnTo>
                <a:lnTo>
                  <a:pt x="95996" y="113442"/>
                </a:lnTo>
                <a:lnTo>
                  <a:pt x="58165" y="81787"/>
                </a:lnTo>
                <a:lnTo>
                  <a:pt x="56261" y="74294"/>
                </a:lnTo>
                <a:lnTo>
                  <a:pt x="56261" y="65150"/>
                </a:lnTo>
                <a:lnTo>
                  <a:pt x="78130" y="29763"/>
                </a:lnTo>
                <a:lnTo>
                  <a:pt x="108331" y="23494"/>
                </a:lnTo>
                <a:lnTo>
                  <a:pt x="200406" y="23494"/>
                </a:lnTo>
                <a:lnTo>
                  <a:pt x="200406" y="9525"/>
                </a:lnTo>
                <a:lnTo>
                  <a:pt x="154431" y="1904"/>
                </a:lnTo>
                <a:lnTo>
                  <a:pt x="126178" y="119"/>
                </a:lnTo>
                <a:lnTo>
                  <a:pt x="116458" y="0"/>
                </a:lnTo>
                <a:close/>
              </a:path>
              <a:path w="1350010" h="294639">
                <a:moveTo>
                  <a:pt x="200406" y="23494"/>
                </a:moveTo>
                <a:lnTo>
                  <a:pt x="108331" y="23494"/>
                </a:lnTo>
                <a:lnTo>
                  <a:pt x="116210" y="23754"/>
                </a:lnTo>
                <a:lnTo>
                  <a:pt x="123459" y="24526"/>
                </a:lnTo>
                <a:lnTo>
                  <a:pt x="160651" y="47656"/>
                </a:lnTo>
                <a:lnTo>
                  <a:pt x="171831" y="70231"/>
                </a:lnTo>
                <a:lnTo>
                  <a:pt x="200406" y="70231"/>
                </a:lnTo>
                <a:lnTo>
                  <a:pt x="200406" y="23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4473607" y="3283553"/>
            <a:ext cx="141446" cy="423863"/>
          </a:xfrm>
          <a:custGeom>
            <a:avLst/>
            <a:gdLst/>
            <a:ahLst/>
            <a:cxnLst/>
            <a:rect l="l" t="t" r="r" b="b"/>
            <a:pathLst>
              <a:path w="188595" h="565150">
                <a:moveTo>
                  <a:pt x="180086" y="0"/>
                </a:moveTo>
                <a:lnTo>
                  <a:pt x="139156" y="14817"/>
                </a:lnTo>
                <a:lnTo>
                  <a:pt x="103250" y="36242"/>
                </a:lnTo>
                <a:lnTo>
                  <a:pt x="72393" y="64311"/>
                </a:lnTo>
                <a:lnTo>
                  <a:pt x="46608" y="99059"/>
                </a:lnTo>
                <a:lnTo>
                  <a:pt x="26199" y="139019"/>
                </a:lnTo>
                <a:lnTo>
                  <a:pt x="11636" y="182895"/>
                </a:lnTo>
                <a:lnTo>
                  <a:pt x="2907" y="230701"/>
                </a:lnTo>
                <a:lnTo>
                  <a:pt x="0" y="282447"/>
                </a:lnTo>
                <a:lnTo>
                  <a:pt x="2903" y="334357"/>
                </a:lnTo>
                <a:lnTo>
                  <a:pt x="11604" y="382254"/>
                </a:lnTo>
                <a:lnTo>
                  <a:pt x="26092" y="426126"/>
                </a:lnTo>
                <a:lnTo>
                  <a:pt x="46354" y="465962"/>
                </a:lnTo>
                <a:lnTo>
                  <a:pt x="72143" y="500562"/>
                </a:lnTo>
                <a:lnTo>
                  <a:pt x="103028" y="528542"/>
                </a:lnTo>
                <a:lnTo>
                  <a:pt x="139009" y="549902"/>
                </a:lnTo>
                <a:lnTo>
                  <a:pt x="180086" y="564641"/>
                </a:lnTo>
                <a:lnTo>
                  <a:pt x="187198" y="541781"/>
                </a:lnTo>
                <a:lnTo>
                  <a:pt x="155025" y="527544"/>
                </a:lnTo>
                <a:lnTo>
                  <a:pt x="127269" y="507698"/>
                </a:lnTo>
                <a:lnTo>
                  <a:pt x="84962" y="451230"/>
                </a:lnTo>
                <a:lnTo>
                  <a:pt x="70294" y="415204"/>
                </a:lnTo>
                <a:lnTo>
                  <a:pt x="59817" y="374570"/>
                </a:lnTo>
                <a:lnTo>
                  <a:pt x="53530" y="329340"/>
                </a:lnTo>
                <a:lnTo>
                  <a:pt x="51435" y="279526"/>
                </a:lnTo>
                <a:lnTo>
                  <a:pt x="53530" y="231356"/>
                </a:lnTo>
                <a:lnTo>
                  <a:pt x="59817" y="187436"/>
                </a:lnTo>
                <a:lnTo>
                  <a:pt x="70294" y="147778"/>
                </a:lnTo>
                <a:lnTo>
                  <a:pt x="84962" y="112394"/>
                </a:lnTo>
                <a:lnTo>
                  <a:pt x="127476" y="56784"/>
                </a:lnTo>
                <a:lnTo>
                  <a:pt x="188087" y="22986"/>
                </a:lnTo>
                <a:lnTo>
                  <a:pt x="1800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9534" y="3286696"/>
            <a:ext cx="1691926" cy="415481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6454902" y="3283553"/>
            <a:ext cx="1078706" cy="423863"/>
            <a:chOff x="7082535" y="4378071"/>
            <a:chExt cx="1438275" cy="565150"/>
          </a:xfrm>
        </p:grpSpPr>
        <p:sp>
          <p:nvSpPr>
            <p:cNvPr id="14" name="object 14"/>
            <p:cNvSpPr/>
            <p:nvPr/>
          </p:nvSpPr>
          <p:spPr>
            <a:xfrm>
              <a:off x="7082535" y="4382262"/>
              <a:ext cx="1209040" cy="431165"/>
            </a:xfrm>
            <a:custGeom>
              <a:avLst/>
              <a:gdLst/>
              <a:ahLst/>
              <a:cxnLst/>
              <a:rect l="l" t="t" r="r" b="b"/>
              <a:pathLst>
                <a:path w="1209040" h="431164">
                  <a:moveTo>
                    <a:pt x="374099" y="163068"/>
                  </a:moveTo>
                  <a:lnTo>
                    <a:pt x="280035" y="163068"/>
                  </a:lnTo>
                  <a:lnTo>
                    <a:pt x="290232" y="163591"/>
                  </a:lnTo>
                  <a:lnTo>
                    <a:pt x="299323" y="165163"/>
                  </a:lnTo>
                  <a:lnTo>
                    <a:pt x="329612" y="189327"/>
                  </a:lnTo>
                  <a:lnTo>
                    <a:pt x="338601" y="231812"/>
                  </a:lnTo>
                  <a:lnTo>
                    <a:pt x="338963" y="246506"/>
                  </a:lnTo>
                  <a:lnTo>
                    <a:pt x="338963" y="265811"/>
                  </a:lnTo>
                  <a:lnTo>
                    <a:pt x="298674" y="268974"/>
                  </a:lnTo>
                  <a:lnTo>
                    <a:pt x="263731" y="274637"/>
                  </a:lnTo>
                  <a:lnTo>
                    <a:pt x="209931" y="293369"/>
                  </a:lnTo>
                  <a:lnTo>
                    <a:pt x="177641" y="321944"/>
                  </a:lnTo>
                  <a:lnTo>
                    <a:pt x="166878" y="360425"/>
                  </a:lnTo>
                  <a:lnTo>
                    <a:pt x="167469" y="370574"/>
                  </a:lnTo>
                  <a:lnTo>
                    <a:pt x="187440" y="411352"/>
                  </a:lnTo>
                  <a:lnTo>
                    <a:pt x="231570" y="430109"/>
                  </a:lnTo>
                  <a:lnTo>
                    <a:pt x="242570" y="430656"/>
                  </a:lnTo>
                  <a:lnTo>
                    <a:pt x="255166" y="429986"/>
                  </a:lnTo>
                  <a:lnTo>
                    <a:pt x="302504" y="413254"/>
                  </a:lnTo>
                  <a:lnTo>
                    <a:pt x="323676" y="397129"/>
                  </a:lnTo>
                  <a:lnTo>
                    <a:pt x="257683" y="397129"/>
                  </a:lnTo>
                  <a:lnTo>
                    <a:pt x="249428" y="395858"/>
                  </a:lnTo>
                  <a:lnTo>
                    <a:pt x="242570" y="393319"/>
                  </a:lnTo>
                  <a:lnTo>
                    <a:pt x="235585" y="390906"/>
                  </a:lnTo>
                  <a:lnTo>
                    <a:pt x="229870" y="386333"/>
                  </a:lnTo>
                  <a:lnTo>
                    <a:pt x="218440" y="353060"/>
                  </a:lnTo>
                  <a:lnTo>
                    <a:pt x="220321" y="338417"/>
                  </a:lnTo>
                  <a:lnTo>
                    <a:pt x="248539" y="306324"/>
                  </a:lnTo>
                  <a:lnTo>
                    <a:pt x="286131" y="294544"/>
                  </a:lnTo>
                  <a:lnTo>
                    <a:pt x="338963" y="290194"/>
                  </a:lnTo>
                  <a:lnTo>
                    <a:pt x="389890" y="290194"/>
                  </a:lnTo>
                  <a:lnTo>
                    <a:pt x="389860" y="231812"/>
                  </a:lnTo>
                  <a:lnTo>
                    <a:pt x="384907" y="185356"/>
                  </a:lnTo>
                  <a:lnTo>
                    <a:pt x="375955" y="165421"/>
                  </a:lnTo>
                  <a:lnTo>
                    <a:pt x="374099" y="163068"/>
                  </a:lnTo>
                  <a:close/>
                </a:path>
                <a:path w="1209040" h="431164">
                  <a:moveTo>
                    <a:pt x="391553" y="382143"/>
                  </a:moveTo>
                  <a:lnTo>
                    <a:pt x="339598" y="382143"/>
                  </a:lnTo>
                  <a:lnTo>
                    <a:pt x="344043" y="383413"/>
                  </a:lnTo>
                  <a:lnTo>
                    <a:pt x="342519" y="425957"/>
                  </a:lnTo>
                  <a:lnTo>
                    <a:pt x="424053" y="425957"/>
                  </a:lnTo>
                  <a:lnTo>
                    <a:pt x="423996" y="411337"/>
                  </a:lnTo>
                  <a:lnTo>
                    <a:pt x="415417" y="408939"/>
                  </a:lnTo>
                  <a:lnTo>
                    <a:pt x="409067" y="406654"/>
                  </a:lnTo>
                  <a:lnTo>
                    <a:pt x="405257" y="404494"/>
                  </a:lnTo>
                  <a:lnTo>
                    <a:pt x="401320" y="402336"/>
                  </a:lnTo>
                  <a:lnTo>
                    <a:pt x="398399" y="399669"/>
                  </a:lnTo>
                  <a:lnTo>
                    <a:pt x="396419" y="396509"/>
                  </a:lnTo>
                  <a:lnTo>
                    <a:pt x="394462" y="393573"/>
                  </a:lnTo>
                  <a:lnTo>
                    <a:pt x="392938" y="389381"/>
                  </a:lnTo>
                  <a:lnTo>
                    <a:pt x="391922" y="384301"/>
                  </a:lnTo>
                  <a:lnTo>
                    <a:pt x="391553" y="382143"/>
                  </a:lnTo>
                  <a:close/>
                </a:path>
                <a:path w="1209040" h="431164">
                  <a:moveTo>
                    <a:pt x="389890" y="290194"/>
                  </a:moveTo>
                  <a:lnTo>
                    <a:pt x="338963" y="290194"/>
                  </a:lnTo>
                  <a:lnTo>
                    <a:pt x="338963" y="332231"/>
                  </a:lnTo>
                  <a:lnTo>
                    <a:pt x="338391" y="339683"/>
                  </a:lnTo>
                  <a:lnTo>
                    <a:pt x="318738" y="376094"/>
                  </a:lnTo>
                  <a:lnTo>
                    <a:pt x="277141" y="396509"/>
                  </a:lnTo>
                  <a:lnTo>
                    <a:pt x="267208" y="397129"/>
                  </a:lnTo>
                  <a:lnTo>
                    <a:pt x="323676" y="397129"/>
                  </a:lnTo>
                  <a:lnTo>
                    <a:pt x="326836" y="394481"/>
                  </a:lnTo>
                  <a:lnTo>
                    <a:pt x="339598" y="382143"/>
                  </a:lnTo>
                  <a:lnTo>
                    <a:pt x="391553" y="382143"/>
                  </a:lnTo>
                  <a:lnTo>
                    <a:pt x="389955" y="353060"/>
                  </a:lnTo>
                  <a:lnTo>
                    <a:pt x="389890" y="290194"/>
                  </a:lnTo>
                  <a:close/>
                </a:path>
                <a:path w="1209040" h="431164">
                  <a:moveTo>
                    <a:pt x="306832" y="136398"/>
                  </a:moveTo>
                  <a:lnTo>
                    <a:pt x="268097" y="140335"/>
                  </a:lnTo>
                  <a:lnTo>
                    <a:pt x="229997" y="151383"/>
                  </a:lnTo>
                  <a:lnTo>
                    <a:pt x="182372" y="173227"/>
                  </a:lnTo>
                  <a:lnTo>
                    <a:pt x="182372" y="211962"/>
                  </a:lnTo>
                  <a:lnTo>
                    <a:pt x="221361" y="211962"/>
                  </a:lnTo>
                  <a:lnTo>
                    <a:pt x="225409" y="200532"/>
                  </a:lnTo>
                  <a:lnTo>
                    <a:pt x="230314" y="190626"/>
                  </a:lnTo>
                  <a:lnTo>
                    <a:pt x="268986" y="163831"/>
                  </a:lnTo>
                  <a:lnTo>
                    <a:pt x="280035" y="163068"/>
                  </a:lnTo>
                  <a:lnTo>
                    <a:pt x="374099" y="163068"/>
                  </a:lnTo>
                  <a:lnTo>
                    <a:pt x="369792" y="157606"/>
                  </a:lnTo>
                  <a:lnTo>
                    <a:pt x="333422" y="138699"/>
                  </a:lnTo>
                  <a:lnTo>
                    <a:pt x="320859" y="136971"/>
                  </a:lnTo>
                  <a:lnTo>
                    <a:pt x="306832" y="136398"/>
                  </a:lnTo>
                  <a:close/>
                </a:path>
                <a:path w="1209040" h="431164">
                  <a:moveTo>
                    <a:pt x="542290" y="0"/>
                  </a:moveTo>
                  <a:lnTo>
                    <a:pt x="524764" y="0"/>
                  </a:lnTo>
                  <a:lnTo>
                    <a:pt x="452628" y="3048"/>
                  </a:lnTo>
                  <a:lnTo>
                    <a:pt x="452628" y="18414"/>
                  </a:lnTo>
                  <a:lnTo>
                    <a:pt x="462788" y="20193"/>
                  </a:lnTo>
                  <a:lnTo>
                    <a:pt x="469773" y="22098"/>
                  </a:lnTo>
                  <a:lnTo>
                    <a:pt x="473710" y="23875"/>
                  </a:lnTo>
                  <a:lnTo>
                    <a:pt x="477520" y="25654"/>
                  </a:lnTo>
                  <a:lnTo>
                    <a:pt x="480568" y="27939"/>
                  </a:lnTo>
                  <a:lnTo>
                    <a:pt x="482854" y="30987"/>
                  </a:lnTo>
                  <a:lnTo>
                    <a:pt x="485140" y="33908"/>
                  </a:lnTo>
                  <a:lnTo>
                    <a:pt x="490997" y="78136"/>
                  </a:lnTo>
                  <a:lnTo>
                    <a:pt x="491109" y="425957"/>
                  </a:lnTo>
                  <a:lnTo>
                    <a:pt x="511683" y="430656"/>
                  </a:lnTo>
                  <a:lnTo>
                    <a:pt x="532511" y="412623"/>
                  </a:lnTo>
                  <a:lnTo>
                    <a:pt x="684308" y="412623"/>
                  </a:lnTo>
                  <a:lnTo>
                    <a:pt x="691993" y="407162"/>
                  </a:lnTo>
                  <a:lnTo>
                    <a:pt x="612521" y="407162"/>
                  </a:lnTo>
                  <a:lnTo>
                    <a:pt x="605543" y="406993"/>
                  </a:lnTo>
                  <a:lnTo>
                    <a:pt x="559435" y="389127"/>
                  </a:lnTo>
                  <a:lnTo>
                    <a:pt x="543415" y="347880"/>
                  </a:lnTo>
                  <a:lnTo>
                    <a:pt x="542290" y="230758"/>
                  </a:lnTo>
                  <a:lnTo>
                    <a:pt x="544068" y="222631"/>
                  </a:lnTo>
                  <a:lnTo>
                    <a:pt x="570930" y="188636"/>
                  </a:lnTo>
                  <a:lnTo>
                    <a:pt x="571155" y="188468"/>
                  </a:lnTo>
                  <a:lnTo>
                    <a:pt x="543433" y="188468"/>
                  </a:lnTo>
                  <a:lnTo>
                    <a:pt x="542290" y="188087"/>
                  </a:lnTo>
                  <a:lnTo>
                    <a:pt x="542290" y="0"/>
                  </a:lnTo>
                  <a:close/>
                </a:path>
                <a:path w="1209040" h="431164">
                  <a:moveTo>
                    <a:pt x="684308" y="412623"/>
                  </a:moveTo>
                  <a:lnTo>
                    <a:pt x="532511" y="412623"/>
                  </a:lnTo>
                  <a:lnTo>
                    <a:pt x="543079" y="417290"/>
                  </a:lnTo>
                  <a:lnTo>
                    <a:pt x="583287" y="428460"/>
                  </a:lnTo>
                  <a:lnTo>
                    <a:pt x="614934" y="430656"/>
                  </a:lnTo>
                  <a:lnTo>
                    <a:pt x="633908" y="429605"/>
                  </a:lnTo>
                  <a:lnTo>
                    <a:pt x="651573" y="426434"/>
                  </a:lnTo>
                  <a:lnTo>
                    <a:pt x="667904" y="421120"/>
                  </a:lnTo>
                  <a:lnTo>
                    <a:pt x="682879" y="413638"/>
                  </a:lnTo>
                  <a:lnTo>
                    <a:pt x="684308" y="412623"/>
                  </a:lnTo>
                  <a:close/>
                </a:path>
                <a:path w="1209040" h="431164">
                  <a:moveTo>
                    <a:pt x="713100" y="172338"/>
                  </a:moveTo>
                  <a:lnTo>
                    <a:pt x="617601" y="172338"/>
                  </a:lnTo>
                  <a:lnTo>
                    <a:pt x="633485" y="174194"/>
                  </a:lnTo>
                  <a:lnTo>
                    <a:pt x="647239" y="179752"/>
                  </a:lnTo>
                  <a:lnTo>
                    <a:pt x="675752" y="218668"/>
                  </a:lnTo>
                  <a:lnTo>
                    <a:pt x="684117" y="262901"/>
                  </a:lnTo>
                  <a:lnTo>
                    <a:pt x="685165" y="290575"/>
                  </a:lnTo>
                  <a:lnTo>
                    <a:pt x="684020" y="317910"/>
                  </a:lnTo>
                  <a:lnTo>
                    <a:pt x="674824" y="361674"/>
                  </a:lnTo>
                  <a:lnTo>
                    <a:pt x="643969" y="399907"/>
                  </a:lnTo>
                  <a:lnTo>
                    <a:pt x="612521" y="407162"/>
                  </a:lnTo>
                  <a:lnTo>
                    <a:pt x="691993" y="407162"/>
                  </a:lnTo>
                  <a:lnTo>
                    <a:pt x="718151" y="378706"/>
                  </a:lnTo>
                  <a:lnTo>
                    <a:pt x="737473" y="325770"/>
                  </a:lnTo>
                  <a:lnTo>
                    <a:pt x="741172" y="281050"/>
                  </a:lnTo>
                  <a:lnTo>
                    <a:pt x="740388" y="258431"/>
                  </a:lnTo>
                  <a:lnTo>
                    <a:pt x="734132" y="218602"/>
                  </a:lnTo>
                  <a:lnTo>
                    <a:pt x="713771" y="173132"/>
                  </a:lnTo>
                  <a:lnTo>
                    <a:pt x="713100" y="172338"/>
                  </a:lnTo>
                  <a:close/>
                </a:path>
                <a:path w="1209040" h="431164">
                  <a:moveTo>
                    <a:pt x="639064" y="136651"/>
                  </a:moveTo>
                  <a:lnTo>
                    <a:pt x="599392" y="144736"/>
                  </a:lnTo>
                  <a:lnTo>
                    <a:pt x="562578" y="169703"/>
                  </a:lnTo>
                  <a:lnTo>
                    <a:pt x="543433" y="188468"/>
                  </a:lnTo>
                  <a:lnTo>
                    <a:pt x="571155" y="188468"/>
                  </a:lnTo>
                  <a:lnTo>
                    <a:pt x="576849" y="184197"/>
                  </a:lnTo>
                  <a:lnTo>
                    <a:pt x="582793" y="180496"/>
                  </a:lnTo>
                  <a:lnTo>
                    <a:pt x="617601" y="172338"/>
                  </a:lnTo>
                  <a:lnTo>
                    <a:pt x="713100" y="172338"/>
                  </a:lnTo>
                  <a:lnTo>
                    <a:pt x="704365" y="162008"/>
                  </a:lnTo>
                  <a:lnTo>
                    <a:pt x="693674" y="152907"/>
                  </a:lnTo>
                  <a:lnTo>
                    <a:pt x="681694" y="145760"/>
                  </a:lnTo>
                  <a:lnTo>
                    <a:pt x="668607" y="140684"/>
                  </a:lnTo>
                  <a:lnTo>
                    <a:pt x="654401" y="137656"/>
                  </a:lnTo>
                  <a:lnTo>
                    <a:pt x="639064" y="136651"/>
                  </a:lnTo>
                  <a:close/>
                </a:path>
                <a:path w="1209040" h="431164">
                  <a:moveTo>
                    <a:pt x="931926" y="136398"/>
                  </a:moveTo>
                  <a:lnTo>
                    <a:pt x="879348" y="146738"/>
                  </a:lnTo>
                  <a:lnTo>
                    <a:pt x="837993" y="177117"/>
                  </a:lnTo>
                  <a:lnTo>
                    <a:pt x="811714" y="224756"/>
                  </a:lnTo>
                  <a:lnTo>
                    <a:pt x="803765" y="263947"/>
                  </a:lnTo>
                  <a:lnTo>
                    <a:pt x="802767" y="285495"/>
                  </a:lnTo>
                  <a:lnTo>
                    <a:pt x="804719" y="319141"/>
                  </a:lnTo>
                  <a:lnTo>
                    <a:pt x="820340" y="373381"/>
                  </a:lnTo>
                  <a:lnTo>
                    <a:pt x="851511" y="410029"/>
                  </a:lnTo>
                  <a:lnTo>
                    <a:pt x="897802" y="428369"/>
                  </a:lnTo>
                  <a:lnTo>
                    <a:pt x="926592" y="430656"/>
                  </a:lnTo>
                  <a:lnTo>
                    <a:pt x="937783" y="430272"/>
                  </a:lnTo>
                  <a:lnTo>
                    <a:pt x="977836" y="420834"/>
                  </a:lnTo>
                  <a:lnTo>
                    <a:pt x="1011672" y="400415"/>
                  </a:lnTo>
                  <a:lnTo>
                    <a:pt x="1018347" y="394715"/>
                  </a:lnTo>
                  <a:lnTo>
                    <a:pt x="937514" y="394715"/>
                  </a:lnTo>
                  <a:lnTo>
                    <a:pt x="923798" y="393860"/>
                  </a:lnTo>
                  <a:lnTo>
                    <a:pt x="882285" y="373681"/>
                  </a:lnTo>
                  <a:lnTo>
                    <a:pt x="861315" y="330969"/>
                  </a:lnTo>
                  <a:lnTo>
                    <a:pt x="856895" y="285495"/>
                  </a:lnTo>
                  <a:lnTo>
                    <a:pt x="856869" y="279273"/>
                  </a:lnTo>
                  <a:lnTo>
                    <a:pt x="1044448" y="279273"/>
                  </a:lnTo>
                  <a:lnTo>
                    <a:pt x="1043592" y="259959"/>
                  </a:lnTo>
                  <a:lnTo>
                    <a:pt x="1043089" y="254507"/>
                  </a:lnTo>
                  <a:lnTo>
                    <a:pt x="858393" y="254507"/>
                  </a:lnTo>
                  <a:lnTo>
                    <a:pt x="860962" y="233052"/>
                  </a:lnTo>
                  <a:lnTo>
                    <a:pt x="879983" y="184404"/>
                  </a:lnTo>
                  <a:lnTo>
                    <a:pt x="914380" y="161418"/>
                  </a:lnTo>
                  <a:lnTo>
                    <a:pt x="928878" y="159893"/>
                  </a:lnTo>
                  <a:lnTo>
                    <a:pt x="1005235" y="159893"/>
                  </a:lnTo>
                  <a:lnTo>
                    <a:pt x="1002141" y="157178"/>
                  </a:lnTo>
                  <a:lnTo>
                    <a:pt x="959754" y="138779"/>
                  </a:lnTo>
                  <a:lnTo>
                    <a:pt x="946405" y="136993"/>
                  </a:lnTo>
                  <a:lnTo>
                    <a:pt x="931926" y="136398"/>
                  </a:lnTo>
                  <a:close/>
                </a:path>
                <a:path w="1209040" h="431164">
                  <a:moveTo>
                    <a:pt x="1020318" y="355981"/>
                  </a:moveTo>
                  <a:lnTo>
                    <a:pt x="981456" y="385571"/>
                  </a:lnTo>
                  <a:lnTo>
                    <a:pt x="937514" y="394715"/>
                  </a:lnTo>
                  <a:lnTo>
                    <a:pt x="1018347" y="394715"/>
                  </a:lnTo>
                  <a:lnTo>
                    <a:pt x="1020206" y="393128"/>
                  </a:lnTo>
                  <a:lnTo>
                    <a:pt x="1029146" y="384794"/>
                  </a:lnTo>
                  <a:lnTo>
                    <a:pt x="1038479" y="375412"/>
                  </a:lnTo>
                  <a:lnTo>
                    <a:pt x="1020318" y="355981"/>
                  </a:lnTo>
                  <a:close/>
                </a:path>
                <a:path w="1209040" h="431164">
                  <a:moveTo>
                    <a:pt x="1005235" y="159893"/>
                  </a:moveTo>
                  <a:lnTo>
                    <a:pt x="928878" y="159893"/>
                  </a:lnTo>
                  <a:lnTo>
                    <a:pt x="938569" y="160561"/>
                  </a:lnTo>
                  <a:lnTo>
                    <a:pt x="947261" y="162575"/>
                  </a:lnTo>
                  <a:lnTo>
                    <a:pt x="976913" y="192333"/>
                  </a:lnTo>
                  <a:lnTo>
                    <a:pt x="987298" y="239148"/>
                  </a:lnTo>
                  <a:lnTo>
                    <a:pt x="988441" y="254507"/>
                  </a:lnTo>
                  <a:lnTo>
                    <a:pt x="1043089" y="254507"/>
                  </a:lnTo>
                  <a:lnTo>
                    <a:pt x="1036574" y="213613"/>
                  </a:lnTo>
                  <a:lnTo>
                    <a:pt x="1016889" y="171957"/>
                  </a:lnTo>
                  <a:lnTo>
                    <a:pt x="1010056" y="164121"/>
                  </a:lnTo>
                  <a:lnTo>
                    <a:pt x="1005235" y="159893"/>
                  </a:lnTo>
                  <a:close/>
                </a:path>
                <a:path w="1209040" h="431164">
                  <a:moveTo>
                    <a:pt x="1175385" y="0"/>
                  </a:moveTo>
                  <a:lnTo>
                    <a:pt x="1157478" y="0"/>
                  </a:lnTo>
                  <a:lnTo>
                    <a:pt x="1085850" y="3048"/>
                  </a:lnTo>
                  <a:lnTo>
                    <a:pt x="1085850" y="18414"/>
                  </a:lnTo>
                  <a:lnTo>
                    <a:pt x="1095883" y="20193"/>
                  </a:lnTo>
                  <a:lnTo>
                    <a:pt x="1102868" y="22098"/>
                  </a:lnTo>
                  <a:lnTo>
                    <a:pt x="1106805" y="23875"/>
                  </a:lnTo>
                  <a:lnTo>
                    <a:pt x="1110615" y="25654"/>
                  </a:lnTo>
                  <a:lnTo>
                    <a:pt x="1113790" y="27939"/>
                  </a:lnTo>
                  <a:lnTo>
                    <a:pt x="1116076" y="30987"/>
                  </a:lnTo>
                  <a:lnTo>
                    <a:pt x="1118362" y="33908"/>
                  </a:lnTo>
                  <a:lnTo>
                    <a:pt x="1124092" y="78136"/>
                  </a:lnTo>
                  <a:lnTo>
                    <a:pt x="1124134" y="359175"/>
                  </a:lnTo>
                  <a:lnTo>
                    <a:pt x="1123934" y="366077"/>
                  </a:lnTo>
                  <a:lnTo>
                    <a:pt x="1111250" y="403351"/>
                  </a:lnTo>
                  <a:lnTo>
                    <a:pt x="1107440" y="406145"/>
                  </a:lnTo>
                  <a:lnTo>
                    <a:pt x="1100455" y="408813"/>
                  </a:lnTo>
                  <a:lnTo>
                    <a:pt x="1090549" y="411352"/>
                  </a:lnTo>
                  <a:lnTo>
                    <a:pt x="1090549" y="425957"/>
                  </a:lnTo>
                  <a:lnTo>
                    <a:pt x="1208786" y="425957"/>
                  </a:lnTo>
                  <a:lnTo>
                    <a:pt x="1208786" y="411352"/>
                  </a:lnTo>
                  <a:lnTo>
                    <a:pt x="1198626" y="408813"/>
                  </a:lnTo>
                  <a:lnTo>
                    <a:pt x="1191387" y="405764"/>
                  </a:lnTo>
                  <a:lnTo>
                    <a:pt x="1175529" y="363343"/>
                  </a:lnTo>
                  <a:lnTo>
                    <a:pt x="1175478" y="359175"/>
                  </a:lnTo>
                  <a:lnTo>
                    <a:pt x="1175385" y="0"/>
                  </a:lnTo>
                  <a:close/>
                </a:path>
                <a:path w="1209040" h="431164">
                  <a:moveTo>
                    <a:pt x="89535" y="0"/>
                  </a:moveTo>
                  <a:lnTo>
                    <a:pt x="71628" y="0"/>
                  </a:lnTo>
                  <a:lnTo>
                    <a:pt x="0" y="3048"/>
                  </a:lnTo>
                  <a:lnTo>
                    <a:pt x="0" y="18414"/>
                  </a:lnTo>
                  <a:lnTo>
                    <a:pt x="10033" y="20193"/>
                  </a:lnTo>
                  <a:lnTo>
                    <a:pt x="17018" y="22098"/>
                  </a:lnTo>
                  <a:lnTo>
                    <a:pt x="20955" y="23875"/>
                  </a:lnTo>
                  <a:lnTo>
                    <a:pt x="24765" y="25654"/>
                  </a:lnTo>
                  <a:lnTo>
                    <a:pt x="27940" y="27939"/>
                  </a:lnTo>
                  <a:lnTo>
                    <a:pt x="30225" y="30987"/>
                  </a:lnTo>
                  <a:lnTo>
                    <a:pt x="32512" y="33908"/>
                  </a:lnTo>
                  <a:lnTo>
                    <a:pt x="38242" y="78136"/>
                  </a:lnTo>
                  <a:lnTo>
                    <a:pt x="38284" y="359175"/>
                  </a:lnTo>
                  <a:lnTo>
                    <a:pt x="38084" y="366077"/>
                  </a:lnTo>
                  <a:lnTo>
                    <a:pt x="25400" y="403351"/>
                  </a:lnTo>
                  <a:lnTo>
                    <a:pt x="21590" y="406145"/>
                  </a:lnTo>
                  <a:lnTo>
                    <a:pt x="14605" y="408813"/>
                  </a:lnTo>
                  <a:lnTo>
                    <a:pt x="4699" y="411352"/>
                  </a:lnTo>
                  <a:lnTo>
                    <a:pt x="4699" y="425957"/>
                  </a:lnTo>
                  <a:lnTo>
                    <a:pt x="122936" y="425957"/>
                  </a:lnTo>
                  <a:lnTo>
                    <a:pt x="122936" y="411352"/>
                  </a:lnTo>
                  <a:lnTo>
                    <a:pt x="112775" y="408813"/>
                  </a:lnTo>
                  <a:lnTo>
                    <a:pt x="105537" y="405764"/>
                  </a:lnTo>
                  <a:lnTo>
                    <a:pt x="89679" y="363343"/>
                  </a:lnTo>
                  <a:lnTo>
                    <a:pt x="89628" y="359175"/>
                  </a:lnTo>
                  <a:lnTo>
                    <a:pt x="89535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8332342" y="4378071"/>
              <a:ext cx="188595" cy="565150"/>
            </a:xfrm>
            <a:custGeom>
              <a:avLst/>
              <a:gdLst/>
              <a:ahLst/>
              <a:cxnLst/>
              <a:rect l="l" t="t" r="r" b="b"/>
              <a:pathLst>
                <a:path w="188595" h="565150">
                  <a:moveTo>
                    <a:pt x="8000" y="0"/>
                  </a:moveTo>
                  <a:lnTo>
                    <a:pt x="0" y="22986"/>
                  </a:lnTo>
                  <a:lnTo>
                    <a:pt x="32670" y="37153"/>
                  </a:lnTo>
                  <a:lnTo>
                    <a:pt x="60769" y="56784"/>
                  </a:lnTo>
                  <a:lnTo>
                    <a:pt x="103250" y="112394"/>
                  </a:lnTo>
                  <a:lnTo>
                    <a:pt x="117846" y="147778"/>
                  </a:lnTo>
                  <a:lnTo>
                    <a:pt x="128285" y="187436"/>
                  </a:lnTo>
                  <a:lnTo>
                    <a:pt x="134558" y="231356"/>
                  </a:lnTo>
                  <a:lnTo>
                    <a:pt x="136651" y="279526"/>
                  </a:lnTo>
                  <a:lnTo>
                    <a:pt x="134556" y="329340"/>
                  </a:lnTo>
                  <a:lnTo>
                    <a:pt x="128270" y="374570"/>
                  </a:lnTo>
                  <a:lnTo>
                    <a:pt x="117792" y="415204"/>
                  </a:lnTo>
                  <a:lnTo>
                    <a:pt x="103124" y="451230"/>
                  </a:lnTo>
                  <a:lnTo>
                    <a:pt x="60817" y="507698"/>
                  </a:lnTo>
                  <a:lnTo>
                    <a:pt x="888" y="541781"/>
                  </a:lnTo>
                  <a:lnTo>
                    <a:pt x="8000" y="564641"/>
                  </a:lnTo>
                  <a:lnTo>
                    <a:pt x="49077" y="549902"/>
                  </a:lnTo>
                  <a:lnTo>
                    <a:pt x="85058" y="528542"/>
                  </a:lnTo>
                  <a:lnTo>
                    <a:pt x="115943" y="500562"/>
                  </a:lnTo>
                  <a:lnTo>
                    <a:pt x="141731" y="465962"/>
                  </a:lnTo>
                  <a:lnTo>
                    <a:pt x="161994" y="426126"/>
                  </a:lnTo>
                  <a:lnTo>
                    <a:pt x="176482" y="382254"/>
                  </a:lnTo>
                  <a:lnTo>
                    <a:pt x="185183" y="334357"/>
                  </a:lnTo>
                  <a:lnTo>
                    <a:pt x="188086" y="282447"/>
                  </a:lnTo>
                  <a:lnTo>
                    <a:pt x="185181" y="230701"/>
                  </a:lnTo>
                  <a:lnTo>
                    <a:pt x="176466" y="182895"/>
                  </a:lnTo>
                  <a:lnTo>
                    <a:pt x="161940" y="139019"/>
                  </a:lnTo>
                  <a:lnTo>
                    <a:pt x="141604" y="99059"/>
                  </a:lnTo>
                  <a:lnTo>
                    <a:pt x="115764" y="64311"/>
                  </a:lnTo>
                  <a:lnTo>
                    <a:pt x="84899" y="36242"/>
                  </a:lnTo>
                  <a:lnTo>
                    <a:pt x="48986" y="14817"/>
                  </a:lnTo>
                  <a:lnTo>
                    <a:pt x="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r>
              <a:rPr lang="en-US" spc="-60"/>
              <a:t>13</a:t>
            </a:r>
            <a:endParaRPr spc="-19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247933"/>
            <a:ext cx="6172200" cy="1041150"/>
          </a:xfrm>
          <a:prstGeom prst="rect">
            <a:avLst/>
          </a:prstGeom>
        </p:spPr>
        <p:txBody>
          <a:bodyPr vert="horz" wrap="square" lIns="0" tIns="360521" rIns="0" bIns="0" rtlCol="0" anchor="ctr">
            <a:spAutoFit/>
          </a:bodyPr>
          <a:lstStyle/>
          <a:p>
            <a:pPr marL="1183481">
              <a:spcBef>
                <a:spcPts val="98"/>
              </a:spcBef>
            </a:pPr>
            <a:r>
              <a:rPr spc="-195" dirty="0"/>
              <a:t>ML</a:t>
            </a:r>
            <a:r>
              <a:rPr spc="-146" dirty="0"/>
              <a:t> </a:t>
            </a:r>
            <a:r>
              <a:rPr spc="-158" dirty="0"/>
              <a:t>Framework</a:t>
            </a:r>
            <a:r>
              <a:rPr spc="-199" dirty="0"/>
              <a:t> </a:t>
            </a:r>
            <a:r>
              <a:rPr spc="-217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32720" y="2596801"/>
            <a:ext cx="1200150" cy="968342"/>
          </a:xfrm>
          <a:prstGeom prst="rect">
            <a:avLst/>
          </a:prstGeom>
          <a:solidFill>
            <a:srgbClr val="F1DCDB"/>
          </a:solidFill>
          <a:ln w="9525">
            <a:solidFill>
              <a:srgbClr val="D9959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5730">
              <a:lnSpc>
                <a:spcPts val="2408"/>
              </a:lnSpc>
            </a:pPr>
            <a:r>
              <a:rPr sz="2063" spc="-41" dirty="0">
                <a:latin typeface="Arial"/>
                <a:cs typeface="Arial"/>
              </a:rPr>
              <a:t>Classifier</a:t>
            </a:r>
            <a:endParaRPr sz="2063">
              <a:latin typeface="Arial"/>
              <a:cs typeface="Arial"/>
            </a:endParaRPr>
          </a:p>
          <a:p>
            <a:pPr marL="182880">
              <a:spcBef>
                <a:spcPts val="60"/>
              </a:spcBef>
            </a:pPr>
            <a:r>
              <a:rPr sz="2063" spc="-8" dirty="0">
                <a:latin typeface="Arial"/>
                <a:cs typeface="Arial"/>
              </a:rPr>
              <a:t>(trained</a:t>
            </a:r>
            <a:endParaRPr sz="2063">
              <a:latin typeface="Arial"/>
              <a:cs typeface="Arial"/>
            </a:endParaRPr>
          </a:p>
          <a:p>
            <a:pPr marL="211455">
              <a:spcBef>
                <a:spcPts val="56"/>
              </a:spcBef>
            </a:pPr>
            <a:r>
              <a:rPr sz="2063" b="1" spc="-8" dirty="0">
                <a:latin typeface="Arial"/>
                <a:cs typeface="Arial"/>
              </a:rPr>
              <a:t>model</a:t>
            </a:r>
            <a:r>
              <a:rPr sz="2063" spc="-8" dirty="0">
                <a:latin typeface="Arial"/>
                <a:cs typeface="Arial"/>
              </a:rPr>
              <a:t>)</a:t>
            </a:r>
            <a:endParaRPr sz="2063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82315" y="1489472"/>
            <a:ext cx="2400300" cy="3028950"/>
            <a:chOff x="319087" y="1985962"/>
            <a:chExt cx="3200400" cy="4038600"/>
          </a:xfrm>
        </p:grpSpPr>
        <p:sp>
          <p:nvSpPr>
            <p:cNvPr id="5" name="object 5"/>
            <p:cNvSpPr/>
            <p:nvPr/>
          </p:nvSpPr>
          <p:spPr>
            <a:xfrm>
              <a:off x="319087" y="1985962"/>
              <a:ext cx="3200400" cy="4038600"/>
            </a:xfrm>
            <a:custGeom>
              <a:avLst/>
              <a:gdLst/>
              <a:ahLst/>
              <a:cxnLst/>
              <a:rect l="l" t="t" r="r" b="b"/>
              <a:pathLst>
                <a:path w="3200400" h="4038600">
                  <a:moveTo>
                    <a:pt x="3200400" y="0"/>
                  </a:moveTo>
                  <a:lnTo>
                    <a:pt x="0" y="0"/>
                  </a:lnTo>
                  <a:lnTo>
                    <a:pt x="0" y="4038600"/>
                  </a:lnTo>
                  <a:lnTo>
                    <a:pt x="3200400" y="4038600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9C09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825" y="2581275"/>
              <a:ext cx="1076325" cy="7715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8725" y="3419475"/>
              <a:ext cx="1066800" cy="6667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4025" y="2581275"/>
              <a:ext cx="733425" cy="7715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825" y="4191000"/>
              <a:ext cx="828675" cy="7715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4825" y="5095875"/>
              <a:ext cx="1009650" cy="7715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38425" y="2581275"/>
              <a:ext cx="600075" cy="77152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09725" y="5095875"/>
              <a:ext cx="590550" cy="77152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57325" y="4191000"/>
              <a:ext cx="923925" cy="7715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4825" y="3419475"/>
              <a:ext cx="571500" cy="7715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33650" y="4191000"/>
              <a:ext cx="657225" cy="7715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57450" y="5095875"/>
              <a:ext cx="571500" cy="7715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57450" y="3419475"/>
              <a:ext cx="971550" cy="77152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382315" y="1489472"/>
            <a:ext cx="2400300" cy="307777"/>
          </a:xfrm>
          <a:prstGeom prst="rect">
            <a:avLst/>
          </a:prstGeom>
          <a:ln w="9525">
            <a:solidFill>
              <a:srgbClr val="97470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15779">
              <a:lnSpc>
                <a:spcPts val="2374"/>
              </a:lnSpc>
            </a:pPr>
            <a:r>
              <a:rPr sz="2063" i="1" spc="-83" dirty="0">
                <a:latin typeface="Arial"/>
                <a:cs typeface="Arial"/>
              </a:rPr>
              <a:t>Training</a:t>
            </a:r>
            <a:r>
              <a:rPr sz="2063" i="1" spc="-38" dirty="0">
                <a:latin typeface="Arial"/>
                <a:cs typeface="Arial"/>
              </a:rPr>
              <a:t> </a:t>
            </a:r>
            <a:r>
              <a:rPr sz="2063" i="1" spc="-15" dirty="0">
                <a:latin typeface="Arial"/>
                <a:cs typeface="Arial"/>
              </a:rPr>
              <a:t>data</a:t>
            </a:r>
            <a:endParaRPr sz="2063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32670" y="1718120"/>
            <a:ext cx="1371600" cy="857250"/>
          </a:xfrm>
          <a:custGeom>
            <a:avLst/>
            <a:gdLst/>
            <a:ahLst/>
            <a:cxnLst/>
            <a:rect l="l" t="t" r="r" b="b"/>
            <a:pathLst>
              <a:path w="1828800" h="1143000">
                <a:moveTo>
                  <a:pt x="0" y="484886"/>
                </a:moveTo>
                <a:lnTo>
                  <a:pt x="1130173" y="484886"/>
                </a:lnTo>
                <a:lnTo>
                  <a:pt x="1130173" y="846836"/>
                </a:lnTo>
                <a:lnTo>
                  <a:pt x="916686" y="846836"/>
                </a:lnTo>
                <a:lnTo>
                  <a:pt x="1372743" y="1143000"/>
                </a:lnTo>
                <a:lnTo>
                  <a:pt x="1828800" y="846836"/>
                </a:lnTo>
                <a:lnTo>
                  <a:pt x="1615186" y="846836"/>
                </a:lnTo>
                <a:lnTo>
                  <a:pt x="1615186" y="0"/>
                </a:lnTo>
                <a:lnTo>
                  <a:pt x="0" y="0"/>
                </a:lnTo>
                <a:lnTo>
                  <a:pt x="0" y="48488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3890963" y="1692782"/>
            <a:ext cx="1098823" cy="329963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spcBef>
                <a:spcPts val="98"/>
              </a:spcBef>
            </a:pPr>
            <a:r>
              <a:rPr sz="2063" cap="small" spc="-251" dirty="0">
                <a:latin typeface="Arial"/>
                <a:cs typeface="Arial"/>
              </a:rPr>
              <a:t>T</a:t>
            </a:r>
            <a:r>
              <a:rPr sz="2063" cap="small" spc="-293" dirty="0">
                <a:latin typeface="Arial"/>
                <a:cs typeface="Arial"/>
              </a:rPr>
              <a:t>r</a:t>
            </a:r>
            <a:r>
              <a:rPr sz="2063" cap="small" spc="-150" dirty="0">
                <a:latin typeface="Arial"/>
                <a:cs typeface="Arial"/>
              </a:rPr>
              <a:t>a</a:t>
            </a:r>
            <a:r>
              <a:rPr sz="2063" cap="small" spc="-15" dirty="0">
                <a:latin typeface="Arial"/>
                <a:cs typeface="Arial"/>
              </a:rPr>
              <a:t>i</a:t>
            </a:r>
            <a:r>
              <a:rPr sz="2063" cap="small" spc="-127" dirty="0">
                <a:latin typeface="Arial"/>
                <a:cs typeface="Arial"/>
              </a:rPr>
              <a:t>n</a:t>
            </a:r>
            <a:r>
              <a:rPr sz="2063" cap="small" spc="-15" dirty="0">
                <a:latin typeface="Arial"/>
                <a:cs typeface="Arial"/>
              </a:rPr>
              <a:t>i</a:t>
            </a:r>
            <a:r>
              <a:rPr sz="2063" cap="small" spc="-127" dirty="0">
                <a:latin typeface="Arial"/>
                <a:cs typeface="Arial"/>
              </a:rPr>
              <a:t>n</a:t>
            </a:r>
            <a:r>
              <a:rPr sz="2063" cap="small" spc="-217" dirty="0">
                <a:latin typeface="Arial"/>
                <a:cs typeface="Arial"/>
              </a:rPr>
              <a:t>g</a:t>
            </a:r>
            <a:endParaRPr sz="2063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r>
              <a:rPr lang="en-US" spc="-60"/>
              <a:t>14</a:t>
            </a:r>
            <a:endParaRPr spc="-19" dirty="0"/>
          </a:p>
        </p:txBody>
      </p:sp>
      <p:sp>
        <p:nvSpPr>
          <p:cNvPr id="21" name="object 21"/>
          <p:cNvSpPr txBox="1"/>
          <p:nvPr/>
        </p:nvSpPr>
        <p:spPr>
          <a:xfrm>
            <a:off x="5549932" y="1285398"/>
            <a:ext cx="2183606" cy="42559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700" spc="-176" dirty="0">
                <a:latin typeface="Arial"/>
                <a:cs typeface="Arial"/>
              </a:rPr>
              <a:t>Puppy</a:t>
            </a:r>
            <a:r>
              <a:rPr sz="2700" spc="-98" dirty="0">
                <a:latin typeface="Arial"/>
                <a:cs typeface="Arial"/>
              </a:rPr>
              <a:t> </a:t>
            </a:r>
            <a:r>
              <a:rPr sz="2700" spc="-90" dirty="0">
                <a:latin typeface="Arial"/>
                <a:cs typeface="Arial"/>
              </a:rPr>
              <a:t>classifier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247933"/>
            <a:ext cx="6172200" cy="1041150"/>
          </a:xfrm>
          <a:prstGeom prst="rect">
            <a:avLst/>
          </a:prstGeom>
        </p:spPr>
        <p:txBody>
          <a:bodyPr vert="horz" wrap="square" lIns="0" tIns="360521" rIns="0" bIns="0" rtlCol="0" anchor="ctr">
            <a:spAutoFit/>
          </a:bodyPr>
          <a:lstStyle/>
          <a:p>
            <a:pPr marL="1183481">
              <a:spcBef>
                <a:spcPts val="98"/>
              </a:spcBef>
            </a:pPr>
            <a:r>
              <a:rPr spc="-195" dirty="0"/>
              <a:t>ML</a:t>
            </a:r>
            <a:r>
              <a:rPr spc="-146" dirty="0"/>
              <a:t> </a:t>
            </a:r>
            <a:r>
              <a:rPr spc="-158" dirty="0"/>
              <a:t>Framework</a:t>
            </a:r>
            <a:r>
              <a:rPr spc="-199" dirty="0"/>
              <a:t> </a:t>
            </a:r>
            <a:r>
              <a:rPr spc="-217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32720" y="2596801"/>
            <a:ext cx="1200150" cy="968342"/>
          </a:xfrm>
          <a:prstGeom prst="rect">
            <a:avLst/>
          </a:prstGeom>
          <a:solidFill>
            <a:srgbClr val="F1DCDB"/>
          </a:solidFill>
          <a:ln w="9525">
            <a:solidFill>
              <a:srgbClr val="D9959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5730">
              <a:lnSpc>
                <a:spcPts val="2408"/>
              </a:lnSpc>
            </a:pPr>
            <a:r>
              <a:rPr sz="2063" spc="-41" dirty="0">
                <a:latin typeface="Arial"/>
                <a:cs typeface="Arial"/>
              </a:rPr>
              <a:t>Classifier</a:t>
            </a:r>
            <a:endParaRPr sz="2063">
              <a:latin typeface="Arial"/>
              <a:cs typeface="Arial"/>
            </a:endParaRPr>
          </a:p>
          <a:p>
            <a:pPr marL="182880">
              <a:spcBef>
                <a:spcPts val="60"/>
              </a:spcBef>
            </a:pPr>
            <a:r>
              <a:rPr sz="2063" spc="-8" dirty="0">
                <a:latin typeface="Arial"/>
                <a:cs typeface="Arial"/>
              </a:rPr>
              <a:t>(trained</a:t>
            </a:r>
            <a:endParaRPr sz="2063">
              <a:latin typeface="Arial"/>
              <a:cs typeface="Arial"/>
            </a:endParaRPr>
          </a:p>
          <a:p>
            <a:pPr marL="211455">
              <a:spcBef>
                <a:spcPts val="56"/>
              </a:spcBef>
            </a:pPr>
            <a:r>
              <a:rPr sz="2063" b="1" spc="-8" dirty="0">
                <a:latin typeface="Arial"/>
                <a:cs typeface="Arial"/>
              </a:rPr>
              <a:t>model</a:t>
            </a:r>
            <a:r>
              <a:rPr sz="2063" spc="-8" dirty="0">
                <a:latin typeface="Arial"/>
                <a:cs typeface="Arial"/>
              </a:rPr>
              <a:t>)</a:t>
            </a:r>
            <a:endParaRPr sz="2063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82315" y="1489472"/>
            <a:ext cx="2400300" cy="3028950"/>
            <a:chOff x="319087" y="1985962"/>
            <a:chExt cx="3200400" cy="4038600"/>
          </a:xfrm>
        </p:grpSpPr>
        <p:sp>
          <p:nvSpPr>
            <p:cNvPr id="5" name="object 5"/>
            <p:cNvSpPr/>
            <p:nvPr/>
          </p:nvSpPr>
          <p:spPr>
            <a:xfrm>
              <a:off x="319087" y="1985962"/>
              <a:ext cx="3200400" cy="4038600"/>
            </a:xfrm>
            <a:custGeom>
              <a:avLst/>
              <a:gdLst/>
              <a:ahLst/>
              <a:cxnLst/>
              <a:rect l="l" t="t" r="r" b="b"/>
              <a:pathLst>
                <a:path w="3200400" h="4038600">
                  <a:moveTo>
                    <a:pt x="3200400" y="0"/>
                  </a:moveTo>
                  <a:lnTo>
                    <a:pt x="0" y="0"/>
                  </a:lnTo>
                  <a:lnTo>
                    <a:pt x="0" y="4038600"/>
                  </a:lnTo>
                  <a:lnTo>
                    <a:pt x="3200400" y="4038600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9C09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825" y="2581275"/>
              <a:ext cx="1076325" cy="7715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8725" y="3419475"/>
              <a:ext cx="1066800" cy="6667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4025" y="2581275"/>
              <a:ext cx="733425" cy="7715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825" y="4191000"/>
              <a:ext cx="828675" cy="7715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4825" y="5095875"/>
              <a:ext cx="1009650" cy="7715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38425" y="2581275"/>
              <a:ext cx="600075" cy="77152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09725" y="5095875"/>
              <a:ext cx="590550" cy="77152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57325" y="4191000"/>
              <a:ext cx="923925" cy="7715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4825" y="3419475"/>
              <a:ext cx="571500" cy="7715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33650" y="4191000"/>
              <a:ext cx="657225" cy="7715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57450" y="5095875"/>
              <a:ext cx="571500" cy="7715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57450" y="3419475"/>
              <a:ext cx="971550" cy="77152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382315" y="1489472"/>
            <a:ext cx="2400300" cy="307777"/>
          </a:xfrm>
          <a:prstGeom prst="rect">
            <a:avLst/>
          </a:prstGeom>
          <a:ln w="9525">
            <a:solidFill>
              <a:srgbClr val="97470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15779">
              <a:lnSpc>
                <a:spcPts val="2374"/>
              </a:lnSpc>
            </a:pPr>
            <a:r>
              <a:rPr sz="2063" i="1" spc="-83" dirty="0">
                <a:latin typeface="Arial"/>
                <a:cs typeface="Arial"/>
              </a:rPr>
              <a:t>Training</a:t>
            </a:r>
            <a:r>
              <a:rPr sz="2063" i="1" spc="-38" dirty="0">
                <a:latin typeface="Arial"/>
                <a:cs typeface="Arial"/>
              </a:rPr>
              <a:t> </a:t>
            </a:r>
            <a:r>
              <a:rPr sz="2063" i="1" spc="-15" dirty="0">
                <a:latin typeface="Arial"/>
                <a:cs typeface="Arial"/>
              </a:rPr>
              <a:t>data</a:t>
            </a:r>
            <a:endParaRPr sz="2063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40013" y="2718245"/>
            <a:ext cx="1014413" cy="742950"/>
          </a:xfrm>
          <a:custGeom>
            <a:avLst/>
            <a:gdLst/>
            <a:ahLst/>
            <a:cxnLst/>
            <a:rect l="l" t="t" r="r" b="b"/>
            <a:pathLst>
              <a:path w="1352550" h="990600">
                <a:moveTo>
                  <a:pt x="0" y="495300"/>
                </a:moveTo>
                <a:lnTo>
                  <a:pt x="495300" y="0"/>
                </a:lnTo>
                <a:lnTo>
                  <a:pt x="495300" y="247523"/>
                </a:lnTo>
                <a:lnTo>
                  <a:pt x="1352550" y="247523"/>
                </a:lnTo>
                <a:lnTo>
                  <a:pt x="1352550" y="742950"/>
                </a:lnTo>
                <a:lnTo>
                  <a:pt x="495300" y="742950"/>
                </a:lnTo>
                <a:lnTo>
                  <a:pt x="495300" y="990600"/>
                </a:lnTo>
                <a:lnTo>
                  <a:pt x="0" y="4953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5804059" y="2906792"/>
            <a:ext cx="603886" cy="329481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2063" cap="small" spc="-251" dirty="0">
                <a:latin typeface="Arial"/>
                <a:cs typeface="Arial"/>
              </a:rPr>
              <a:t>T</a:t>
            </a:r>
            <a:r>
              <a:rPr sz="2063" cap="small" spc="-94" dirty="0">
                <a:latin typeface="Arial"/>
                <a:cs typeface="Arial"/>
              </a:rPr>
              <a:t>e</a:t>
            </a:r>
            <a:r>
              <a:rPr sz="2063" cap="small" spc="-146" dirty="0">
                <a:latin typeface="Arial"/>
                <a:cs typeface="Arial"/>
              </a:rPr>
              <a:t>s</a:t>
            </a:r>
            <a:r>
              <a:rPr sz="2063" cap="small" spc="-188" dirty="0">
                <a:latin typeface="Arial"/>
                <a:cs typeface="Arial"/>
              </a:rPr>
              <a:t>t</a:t>
            </a:r>
            <a:endParaRPr sz="2063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625626" y="3639788"/>
            <a:ext cx="1207294" cy="771525"/>
          </a:xfrm>
          <a:custGeom>
            <a:avLst/>
            <a:gdLst/>
            <a:ahLst/>
            <a:cxnLst/>
            <a:rect l="l" t="t" r="r" b="b"/>
            <a:pathLst>
              <a:path w="1609725" h="1028700">
                <a:moveTo>
                  <a:pt x="458850" y="0"/>
                </a:moveTo>
                <a:lnTo>
                  <a:pt x="458850" y="388747"/>
                </a:lnTo>
                <a:lnTo>
                  <a:pt x="1343152" y="388747"/>
                </a:lnTo>
                <a:lnTo>
                  <a:pt x="1343152" y="207772"/>
                </a:lnTo>
                <a:lnTo>
                  <a:pt x="1609725" y="618236"/>
                </a:lnTo>
                <a:lnTo>
                  <a:pt x="1343152" y="1028636"/>
                </a:lnTo>
                <a:lnTo>
                  <a:pt x="1343152" y="847648"/>
                </a:lnTo>
                <a:lnTo>
                  <a:pt x="0" y="847648"/>
                </a:lnTo>
                <a:lnTo>
                  <a:pt x="0" y="0"/>
                </a:lnTo>
                <a:lnTo>
                  <a:pt x="45885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 txBox="1"/>
          <p:nvPr/>
        </p:nvSpPr>
        <p:spPr>
          <a:xfrm>
            <a:off x="5998369" y="3753135"/>
            <a:ext cx="654844" cy="660245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algn="ctr">
              <a:spcBef>
                <a:spcPts val="98"/>
              </a:spcBef>
            </a:pPr>
            <a:r>
              <a:rPr sz="2063" spc="-90" dirty="0">
                <a:latin typeface="Arial"/>
                <a:cs typeface="Arial"/>
              </a:rPr>
              <a:t>Label:</a:t>
            </a:r>
            <a:endParaRPr sz="2063">
              <a:latin typeface="Arial"/>
              <a:cs typeface="Arial"/>
            </a:endParaRPr>
          </a:p>
          <a:p>
            <a:pPr algn="ctr">
              <a:spcBef>
                <a:spcPts val="60"/>
              </a:spcBef>
            </a:pPr>
            <a:r>
              <a:rPr sz="2063" i="1" spc="-169" dirty="0">
                <a:latin typeface="Arial"/>
                <a:cs typeface="Arial"/>
              </a:rPr>
              <a:t>+</a:t>
            </a:r>
            <a:endParaRPr sz="2063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490145" y="2289619"/>
            <a:ext cx="1285875" cy="1357313"/>
            <a:chOff x="7129526" y="3052826"/>
            <a:chExt cx="1714500" cy="1809750"/>
          </a:xfrm>
        </p:grpSpPr>
        <p:sp>
          <p:nvSpPr>
            <p:cNvPr id="24" name="object 24"/>
            <p:cNvSpPr/>
            <p:nvPr/>
          </p:nvSpPr>
          <p:spPr>
            <a:xfrm>
              <a:off x="7129526" y="3052826"/>
              <a:ext cx="1714500" cy="1809750"/>
            </a:xfrm>
            <a:custGeom>
              <a:avLst/>
              <a:gdLst/>
              <a:ahLst/>
              <a:cxnLst/>
              <a:rect l="l" t="t" r="r" b="b"/>
              <a:pathLst>
                <a:path w="1714500" h="1809750">
                  <a:moveTo>
                    <a:pt x="1714500" y="0"/>
                  </a:moveTo>
                  <a:lnTo>
                    <a:pt x="0" y="0"/>
                  </a:lnTo>
                  <a:lnTo>
                    <a:pt x="0" y="1809750"/>
                  </a:lnTo>
                  <a:lnTo>
                    <a:pt x="1714500" y="1809750"/>
                  </a:lnTo>
                  <a:lnTo>
                    <a:pt x="1714500" y="0"/>
                  </a:lnTo>
                  <a:close/>
                </a:path>
              </a:pathLst>
            </a:custGeom>
            <a:solidFill>
              <a:srgbClr val="E6DFEB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39000" y="3543300"/>
              <a:ext cx="1495425" cy="117157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6490145" y="2289620"/>
            <a:ext cx="1285875" cy="307777"/>
          </a:xfrm>
          <a:prstGeom prst="rect">
            <a:avLst/>
          </a:prstGeom>
          <a:ln w="9525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6209">
              <a:lnSpc>
                <a:spcPts val="2381"/>
              </a:lnSpc>
            </a:pPr>
            <a:r>
              <a:rPr sz="2063" i="1" spc="-180" dirty="0">
                <a:latin typeface="Arial"/>
                <a:cs typeface="Arial"/>
              </a:rPr>
              <a:t>Test</a:t>
            </a:r>
            <a:r>
              <a:rPr sz="2063" i="1" spc="-79" dirty="0">
                <a:latin typeface="Arial"/>
                <a:cs typeface="Arial"/>
              </a:rPr>
              <a:t> </a:t>
            </a:r>
            <a:r>
              <a:rPr sz="2063" i="1" spc="-15" dirty="0">
                <a:latin typeface="Arial"/>
                <a:cs typeface="Arial"/>
              </a:rPr>
              <a:t>data</a:t>
            </a:r>
            <a:endParaRPr sz="2063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27697" y="4796254"/>
            <a:ext cx="20526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196"/>
              </a:lnSpc>
            </a:pPr>
            <a:r>
              <a:rPr sz="1163" spc="-19" dirty="0">
                <a:solidFill>
                  <a:srgbClr val="EDEBE0"/>
                </a:solidFill>
                <a:latin typeface="Arial"/>
                <a:cs typeface="Arial"/>
              </a:rPr>
              <a:t>15</a:t>
            </a:r>
            <a:endParaRPr sz="1163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49932" y="1281779"/>
            <a:ext cx="2183606" cy="42559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700" spc="-176" dirty="0">
                <a:latin typeface="Arial"/>
                <a:cs typeface="Arial"/>
              </a:rPr>
              <a:t>Puppy</a:t>
            </a:r>
            <a:r>
              <a:rPr sz="2700" spc="-98" dirty="0">
                <a:latin typeface="Arial"/>
                <a:cs typeface="Arial"/>
              </a:rPr>
              <a:t> </a:t>
            </a:r>
            <a:r>
              <a:rPr sz="2700" spc="-90" dirty="0">
                <a:latin typeface="Arial"/>
                <a:cs typeface="Arial"/>
              </a:rPr>
              <a:t>classifier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90145" y="2289619"/>
            <a:ext cx="1285875" cy="1357313"/>
          </a:xfrm>
          <a:custGeom>
            <a:avLst/>
            <a:gdLst/>
            <a:ahLst/>
            <a:cxnLst/>
            <a:rect l="l" t="t" r="r" b="b"/>
            <a:pathLst>
              <a:path w="1714500" h="1809750">
                <a:moveTo>
                  <a:pt x="1714500" y="0"/>
                </a:moveTo>
                <a:lnTo>
                  <a:pt x="0" y="0"/>
                </a:lnTo>
                <a:lnTo>
                  <a:pt x="0" y="1809750"/>
                </a:lnTo>
                <a:lnTo>
                  <a:pt x="1714500" y="1809750"/>
                </a:lnTo>
                <a:lnTo>
                  <a:pt x="1714500" y="0"/>
                </a:lnTo>
                <a:close/>
              </a:path>
            </a:pathLst>
          </a:custGeom>
          <a:solidFill>
            <a:srgbClr val="E6DFE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5900" y="247933"/>
            <a:ext cx="6172200" cy="1041150"/>
          </a:xfrm>
          <a:prstGeom prst="rect">
            <a:avLst/>
          </a:prstGeom>
        </p:spPr>
        <p:txBody>
          <a:bodyPr vert="horz" wrap="square" lIns="0" tIns="360521" rIns="0" bIns="0" rtlCol="0" anchor="ctr">
            <a:spAutoFit/>
          </a:bodyPr>
          <a:lstStyle/>
          <a:p>
            <a:pPr marL="1183481">
              <a:spcBef>
                <a:spcPts val="98"/>
              </a:spcBef>
            </a:pPr>
            <a:r>
              <a:rPr spc="-195" dirty="0"/>
              <a:t>ML</a:t>
            </a:r>
            <a:r>
              <a:rPr spc="-146" dirty="0"/>
              <a:t> </a:t>
            </a:r>
            <a:r>
              <a:rPr spc="-158" dirty="0"/>
              <a:t>Framework</a:t>
            </a:r>
            <a:r>
              <a:rPr spc="-199" dirty="0"/>
              <a:t> </a:t>
            </a:r>
            <a:r>
              <a:rPr spc="-217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32720" y="2596801"/>
            <a:ext cx="1200150" cy="968342"/>
          </a:xfrm>
          <a:prstGeom prst="rect">
            <a:avLst/>
          </a:prstGeom>
          <a:solidFill>
            <a:srgbClr val="F1DCDB"/>
          </a:solidFill>
          <a:ln w="9525">
            <a:solidFill>
              <a:srgbClr val="D9959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5730">
              <a:lnSpc>
                <a:spcPts val="2408"/>
              </a:lnSpc>
            </a:pPr>
            <a:r>
              <a:rPr sz="2063" spc="-41" dirty="0">
                <a:latin typeface="Arial"/>
                <a:cs typeface="Arial"/>
              </a:rPr>
              <a:t>Classifier</a:t>
            </a:r>
            <a:endParaRPr sz="2063">
              <a:latin typeface="Arial"/>
              <a:cs typeface="Arial"/>
            </a:endParaRPr>
          </a:p>
          <a:p>
            <a:pPr marL="182880">
              <a:spcBef>
                <a:spcPts val="60"/>
              </a:spcBef>
            </a:pPr>
            <a:r>
              <a:rPr sz="2063" spc="-8" dirty="0">
                <a:latin typeface="Arial"/>
                <a:cs typeface="Arial"/>
              </a:rPr>
              <a:t>(trained</a:t>
            </a:r>
            <a:endParaRPr sz="2063">
              <a:latin typeface="Arial"/>
              <a:cs typeface="Arial"/>
            </a:endParaRPr>
          </a:p>
          <a:p>
            <a:pPr marL="211455">
              <a:spcBef>
                <a:spcPts val="56"/>
              </a:spcBef>
            </a:pPr>
            <a:r>
              <a:rPr sz="2063" b="1" spc="-8" dirty="0">
                <a:latin typeface="Arial"/>
                <a:cs typeface="Arial"/>
              </a:rPr>
              <a:t>model</a:t>
            </a:r>
            <a:r>
              <a:rPr sz="2063" spc="-8" dirty="0">
                <a:latin typeface="Arial"/>
                <a:cs typeface="Arial"/>
              </a:rPr>
              <a:t>)</a:t>
            </a:r>
            <a:endParaRPr sz="2063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82315" y="1489472"/>
            <a:ext cx="2400300" cy="3028950"/>
            <a:chOff x="319087" y="1985962"/>
            <a:chExt cx="3200400" cy="4038600"/>
          </a:xfrm>
        </p:grpSpPr>
        <p:sp>
          <p:nvSpPr>
            <p:cNvPr id="6" name="object 6"/>
            <p:cNvSpPr/>
            <p:nvPr/>
          </p:nvSpPr>
          <p:spPr>
            <a:xfrm>
              <a:off x="319087" y="1985962"/>
              <a:ext cx="3200400" cy="4038600"/>
            </a:xfrm>
            <a:custGeom>
              <a:avLst/>
              <a:gdLst/>
              <a:ahLst/>
              <a:cxnLst/>
              <a:rect l="l" t="t" r="r" b="b"/>
              <a:pathLst>
                <a:path w="3200400" h="4038600">
                  <a:moveTo>
                    <a:pt x="3200400" y="0"/>
                  </a:moveTo>
                  <a:lnTo>
                    <a:pt x="0" y="0"/>
                  </a:lnTo>
                  <a:lnTo>
                    <a:pt x="0" y="4038600"/>
                  </a:lnTo>
                  <a:lnTo>
                    <a:pt x="3200400" y="4038600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9C09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825" y="2581275"/>
              <a:ext cx="1076325" cy="7715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8725" y="3419475"/>
              <a:ext cx="1066800" cy="6667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4025" y="2581275"/>
              <a:ext cx="733425" cy="7715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825" y="4191000"/>
              <a:ext cx="828675" cy="7715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4825" y="5095875"/>
              <a:ext cx="1009650" cy="77152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38425" y="2581275"/>
              <a:ext cx="600075" cy="77152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09725" y="5095875"/>
              <a:ext cx="590550" cy="7715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57325" y="4191000"/>
              <a:ext cx="923925" cy="7715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4825" y="3419475"/>
              <a:ext cx="571500" cy="7715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33650" y="4191000"/>
              <a:ext cx="657225" cy="7715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57450" y="5095875"/>
              <a:ext cx="571500" cy="7715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57450" y="3419475"/>
              <a:ext cx="971550" cy="771525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382315" y="1489472"/>
            <a:ext cx="2400300" cy="307777"/>
          </a:xfrm>
          <a:prstGeom prst="rect">
            <a:avLst/>
          </a:prstGeom>
          <a:ln w="9525">
            <a:solidFill>
              <a:srgbClr val="97470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15779">
              <a:lnSpc>
                <a:spcPts val="2374"/>
              </a:lnSpc>
            </a:pPr>
            <a:r>
              <a:rPr sz="2063" i="1" spc="-83" dirty="0">
                <a:latin typeface="Arial"/>
                <a:cs typeface="Arial"/>
              </a:rPr>
              <a:t>Training</a:t>
            </a:r>
            <a:r>
              <a:rPr sz="2063" i="1" spc="-38" dirty="0">
                <a:latin typeface="Arial"/>
                <a:cs typeface="Arial"/>
              </a:rPr>
              <a:t> </a:t>
            </a:r>
            <a:r>
              <a:rPr sz="2063" i="1" spc="-15" dirty="0">
                <a:latin typeface="Arial"/>
                <a:cs typeface="Arial"/>
              </a:rPr>
              <a:t>data</a:t>
            </a:r>
            <a:endParaRPr sz="2063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40013" y="2718245"/>
            <a:ext cx="1014413" cy="742950"/>
          </a:xfrm>
          <a:custGeom>
            <a:avLst/>
            <a:gdLst/>
            <a:ahLst/>
            <a:cxnLst/>
            <a:rect l="l" t="t" r="r" b="b"/>
            <a:pathLst>
              <a:path w="1352550" h="990600">
                <a:moveTo>
                  <a:pt x="0" y="495300"/>
                </a:moveTo>
                <a:lnTo>
                  <a:pt x="495300" y="0"/>
                </a:lnTo>
                <a:lnTo>
                  <a:pt x="495300" y="247523"/>
                </a:lnTo>
                <a:lnTo>
                  <a:pt x="1352550" y="247523"/>
                </a:lnTo>
                <a:lnTo>
                  <a:pt x="1352550" y="742950"/>
                </a:lnTo>
                <a:lnTo>
                  <a:pt x="495300" y="742950"/>
                </a:lnTo>
                <a:lnTo>
                  <a:pt x="495300" y="990600"/>
                </a:lnTo>
                <a:lnTo>
                  <a:pt x="0" y="4953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5804059" y="2906792"/>
            <a:ext cx="502444" cy="64694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2063" cap="small" spc="-251" dirty="0">
                <a:latin typeface="Arial"/>
                <a:cs typeface="Arial"/>
              </a:rPr>
              <a:t>T</a:t>
            </a:r>
            <a:r>
              <a:rPr sz="2063" cap="small" spc="-94" dirty="0">
                <a:latin typeface="Arial"/>
                <a:cs typeface="Arial"/>
              </a:rPr>
              <a:t>e</a:t>
            </a:r>
            <a:r>
              <a:rPr sz="2063" cap="small" spc="-146" dirty="0">
                <a:latin typeface="Arial"/>
                <a:cs typeface="Arial"/>
              </a:rPr>
              <a:t>s</a:t>
            </a:r>
            <a:r>
              <a:rPr sz="2063" cap="small" spc="-188" dirty="0">
                <a:latin typeface="Arial"/>
                <a:cs typeface="Arial"/>
              </a:rPr>
              <a:t>t</a:t>
            </a:r>
            <a:endParaRPr sz="2063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614910" y="2657476"/>
            <a:ext cx="3078956" cy="1764506"/>
            <a:chOff x="4629213" y="3543300"/>
            <a:chExt cx="4105275" cy="2352675"/>
          </a:xfrm>
        </p:grpSpPr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39000" y="3543300"/>
              <a:ext cx="1495425" cy="117157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643501" y="4853050"/>
              <a:ext cx="1609725" cy="1028700"/>
            </a:xfrm>
            <a:custGeom>
              <a:avLst/>
              <a:gdLst/>
              <a:ahLst/>
              <a:cxnLst/>
              <a:rect l="l" t="t" r="r" b="b"/>
              <a:pathLst>
                <a:path w="1609725" h="1028700">
                  <a:moveTo>
                    <a:pt x="458850" y="0"/>
                  </a:moveTo>
                  <a:lnTo>
                    <a:pt x="458850" y="388747"/>
                  </a:lnTo>
                  <a:lnTo>
                    <a:pt x="1343152" y="388747"/>
                  </a:lnTo>
                  <a:lnTo>
                    <a:pt x="1343152" y="207772"/>
                  </a:lnTo>
                  <a:lnTo>
                    <a:pt x="1609725" y="618236"/>
                  </a:lnTo>
                  <a:lnTo>
                    <a:pt x="1343152" y="1028636"/>
                  </a:lnTo>
                  <a:lnTo>
                    <a:pt x="1343152" y="847648"/>
                  </a:lnTo>
                  <a:lnTo>
                    <a:pt x="0" y="847648"/>
                  </a:lnTo>
                  <a:lnTo>
                    <a:pt x="0" y="0"/>
                  </a:lnTo>
                  <a:lnTo>
                    <a:pt x="45885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998369" y="3753135"/>
            <a:ext cx="654844" cy="660245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algn="ctr">
              <a:spcBef>
                <a:spcPts val="98"/>
              </a:spcBef>
            </a:pPr>
            <a:r>
              <a:rPr sz="2063" spc="-90" dirty="0">
                <a:latin typeface="Arial"/>
                <a:cs typeface="Arial"/>
              </a:rPr>
              <a:t>Label:</a:t>
            </a:r>
            <a:endParaRPr sz="2063">
              <a:latin typeface="Arial"/>
              <a:cs typeface="Arial"/>
            </a:endParaRPr>
          </a:p>
          <a:p>
            <a:pPr algn="ctr">
              <a:spcBef>
                <a:spcPts val="60"/>
              </a:spcBef>
            </a:pPr>
            <a:r>
              <a:rPr sz="2063" i="1" spc="-169" dirty="0">
                <a:latin typeface="Arial"/>
                <a:cs typeface="Arial"/>
              </a:rPr>
              <a:t>+</a:t>
            </a:r>
            <a:endParaRPr sz="2063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90145" y="2289620"/>
            <a:ext cx="1285875" cy="307777"/>
          </a:xfrm>
          <a:prstGeom prst="rect">
            <a:avLst/>
          </a:prstGeom>
          <a:ln w="9525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6209">
              <a:lnSpc>
                <a:spcPts val="2381"/>
              </a:lnSpc>
            </a:pPr>
            <a:r>
              <a:rPr sz="2063" i="1" spc="-180" dirty="0">
                <a:latin typeface="Arial"/>
                <a:cs typeface="Arial"/>
              </a:rPr>
              <a:t>Test</a:t>
            </a:r>
            <a:r>
              <a:rPr sz="2063" i="1" spc="-79" dirty="0">
                <a:latin typeface="Arial"/>
                <a:cs typeface="Arial"/>
              </a:rPr>
              <a:t> </a:t>
            </a:r>
            <a:r>
              <a:rPr sz="2063" i="1" spc="-15" dirty="0">
                <a:latin typeface="Arial"/>
                <a:cs typeface="Arial"/>
              </a:rPr>
              <a:t>data</a:t>
            </a:r>
            <a:endParaRPr sz="2063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832670" y="1718120"/>
            <a:ext cx="1371600" cy="857250"/>
          </a:xfrm>
          <a:custGeom>
            <a:avLst/>
            <a:gdLst/>
            <a:ahLst/>
            <a:cxnLst/>
            <a:rect l="l" t="t" r="r" b="b"/>
            <a:pathLst>
              <a:path w="1828800" h="1143000">
                <a:moveTo>
                  <a:pt x="0" y="484886"/>
                </a:moveTo>
                <a:lnTo>
                  <a:pt x="1130173" y="484886"/>
                </a:lnTo>
                <a:lnTo>
                  <a:pt x="1130173" y="846836"/>
                </a:lnTo>
                <a:lnTo>
                  <a:pt x="916686" y="846836"/>
                </a:lnTo>
                <a:lnTo>
                  <a:pt x="1372743" y="1143000"/>
                </a:lnTo>
                <a:lnTo>
                  <a:pt x="1828800" y="846836"/>
                </a:lnTo>
                <a:lnTo>
                  <a:pt x="1615186" y="846836"/>
                </a:lnTo>
                <a:lnTo>
                  <a:pt x="1615186" y="0"/>
                </a:lnTo>
                <a:lnTo>
                  <a:pt x="0" y="0"/>
                </a:lnTo>
                <a:lnTo>
                  <a:pt x="0" y="48488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 txBox="1"/>
          <p:nvPr/>
        </p:nvSpPr>
        <p:spPr>
          <a:xfrm>
            <a:off x="3890963" y="1692782"/>
            <a:ext cx="1046321" cy="647421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spcBef>
                <a:spcPts val="98"/>
              </a:spcBef>
            </a:pPr>
            <a:r>
              <a:rPr sz="2063" cap="small" spc="-251" dirty="0">
                <a:latin typeface="Arial"/>
                <a:cs typeface="Arial"/>
              </a:rPr>
              <a:t>T</a:t>
            </a:r>
            <a:r>
              <a:rPr sz="2063" cap="small" spc="-71" dirty="0">
                <a:latin typeface="Arial"/>
                <a:cs typeface="Arial"/>
              </a:rPr>
              <a:t>r</a:t>
            </a:r>
            <a:r>
              <a:rPr sz="2063" cap="small" spc="75" dirty="0">
                <a:latin typeface="Arial"/>
                <a:cs typeface="Arial"/>
              </a:rPr>
              <a:t>a</a:t>
            </a:r>
            <a:r>
              <a:rPr sz="2063" cap="small" spc="41" dirty="0">
                <a:latin typeface="Arial"/>
                <a:cs typeface="Arial"/>
              </a:rPr>
              <a:t>i</a:t>
            </a:r>
            <a:r>
              <a:rPr sz="2063" cap="small" spc="-101" dirty="0">
                <a:latin typeface="Arial"/>
                <a:cs typeface="Arial"/>
              </a:rPr>
              <a:t>n</a:t>
            </a:r>
            <a:r>
              <a:rPr sz="2063" cap="small" spc="-206" dirty="0">
                <a:latin typeface="Arial"/>
                <a:cs typeface="Arial"/>
              </a:rPr>
              <a:t> </a:t>
            </a:r>
            <a:r>
              <a:rPr sz="2063" cap="small" spc="41" dirty="0">
                <a:latin typeface="Arial"/>
                <a:cs typeface="Arial"/>
              </a:rPr>
              <a:t>i</a:t>
            </a:r>
            <a:r>
              <a:rPr sz="2063" cap="small" spc="-101" dirty="0">
                <a:latin typeface="Arial"/>
                <a:cs typeface="Arial"/>
              </a:rPr>
              <a:t>n</a:t>
            </a:r>
            <a:r>
              <a:rPr sz="2063" cap="small" spc="-206" dirty="0">
                <a:latin typeface="Arial"/>
                <a:cs typeface="Arial"/>
              </a:rPr>
              <a:t> </a:t>
            </a:r>
            <a:r>
              <a:rPr sz="2063" cap="small" spc="-217" dirty="0">
                <a:latin typeface="Arial"/>
                <a:cs typeface="Arial"/>
              </a:rPr>
              <a:t>g</a:t>
            </a:r>
            <a:endParaRPr sz="2063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27697" y="4796254"/>
            <a:ext cx="20526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196"/>
              </a:lnSpc>
            </a:pPr>
            <a:r>
              <a:rPr sz="1163" spc="-19" dirty="0">
                <a:solidFill>
                  <a:srgbClr val="EDEBE0"/>
                </a:solidFill>
                <a:latin typeface="Arial"/>
                <a:cs typeface="Arial"/>
              </a:rPr>
              <a:t>16</a:t>
            </a:r>
            <a:endParaRPr sz="1163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49932" y="1285398"/>
            <a:ext cx="2183606" cy="42559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700" spc="-176" dirty="0">
                <a:latin typeface="Arial"/>
                <a:cs typeface="Arial"/>
              </a:rPr>
              <a:t>Puppy</a:t>
            </a:r>
            <a:r>
              <a:rPr sz="2700" spc="-98" dirty="0">
                <a:latin typeface="Arial"/>
                <a:cs typeface="Arial"/>
              </a:rPr>
              <a:t> </a:t>
            </a:r>
            <a:r>
              <a:rPr sz="2700" spc="-90" dirty="0">
                <a:latin typeface="Arial"/>
                <a:cs typeface="Arial"/>
              </a:rPr>
              <a:t>classifier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247933"/>
            <a:ext cx="6172200" cy="1041150"/>
          </a:xfrm>
          <a:prstGeom prst="rect">
            <a:avLst/>
          </a:prstGeom>
        </p:spPr>
        <p:txBody>
          <a:bodyPr vert="horz" wrap="square" lIns="0" tIns="360521" rIns="0" bIns="0" rtlCol="0" anchor="ctr">
            <a:spAutoFit/>
          </a:bodyPr>
          <a:lstStyle/>
          <a:p>
            <a:pPr marL="1183481">
              <a:spcBef>
                <a:spcPts val="98"/>
              </a:spcBef>
            </a:pPr>
            <a:r>
              <a:rPr spc="-195" dirty="0"/>
              <a:t>ML</a:t>
            </a:r>
            <a:r>
              <a:rPr spc="-146" dirty="0"/>
              <a:t> </a:t>
            </a:r>
            <a:r>
              <a:rPr spc="-158" dirty="0"/>
              <a:t>Framework</a:t>
            </a:r>
            <a:r>
              <a:rPr spc="-199" dirty="0"/>
              <a:t> </a:t>
            </a:r>
            <a:r>
              <a:rPr spc="-217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32720" y="2596801"/>
            <a:ext cx="1200150" cy="968342"/>
          </a:xfrm>
          <a:prstGeom prst="rect">
            <a:avLst/>
          </a:prstGeom>
          <a:solidFill>
            <a:srgbClr val="F1DCDB"/>
          </a:solidFill>
          <a:ln w="9525">
            <a:solidFill>
              <a:srgbClr val="D9959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5730">
              <a:lnSpc>
                <a:spcPts val="2408"/>
              </a:lnSpc>
            </a:pPr>
            <a:r>
              <a:rPr sz="2063" spc="-41" dirty="0">
                <a:latin typeface="Arial"/>
                <a:cs typeface="Arial"/>
              </a:rPr>
              <a:t>Classifier</a:t>
            </a:r>
            <a:endParaRPr sz="2063">
              <a:latin typeface="Arial"/>
              <a:cs typeface="Arial"/>
            </a:endParaRPr>
          </a:p>
          <a:p>
            <a:pPr marL="182880">
              <a:spcBef>
                <a:spcPts val="60"/>
              </a:spcBef>
            </a:pPr>
            <a:r>
              <a:rPr sz="2063" spc="-8" dirty="0">
                <a:latin typeface="Arial"/>
                <a:cs typeface="Arial"/>
              </a:rPr>
              <a:t>(trained</a:t>
            </a:r>
            <a:endParaRPr sz="2063">
              <a:latin typeface="Arial"/>
              <a:cs typeface="Arial"/>
            </a:endParaRPr>
          </a:p>
          <a:p>
            <a:pPr marL="211455">
              <a:spcBef>
                <a:spcPts val="56"/>
              </a:spcBef>
            </a:pPr>
            <a:r>
              <a:rPr sz="2063" b="1" spc="-8" dirty="0">
                <a:latin typeface="Arial"/>
                <a:cs typeface="Arial"/>
              </a:rPr>
              <a:t>model</a:t>
            </a:r>
            <a:r>
              <a:rPr sz="2063" spc="-8" dirty="0">
                <a:latin typeface="Arial"/>
                <a:cs typeface="Arial"/>
              </a:rPr>
              <a:t>)</a:t>
            </a:r>
            <a:endParaRPr sz="2063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7462" y="1485900"/>
            <a:ext cx="2808726" cy="3036094"/>
            <a:chOff x="314325" y="1981200"/>
            <a:chExt cx="3209925" cy="4048125"/>
          </a:xfrm>
        </p:grpSpPr>
        <p:sp>
          <p:nvSpPr>
            <p:cNvPr id="5" name="object 5"/>
            <p:cNvSpPr/>
            <p:nvPr/>
          </p:nvSpPr>
          <p:spPr>
            <a:xfrm>
              <a:off x="319087" y="1985962"/>
              <a:ext cx="3200400" cy="4038600"/>
            </a:xfrm>
            <a:custGeom>
              <a:avLst/>
              <a:gdLst/>
              <a:ahLst/>
              <a:cxnLst/>
              <a:rect l="l" t="t" r="r" b="b"/>
              <a:pathLst>
                <a:path w="3200400" h="4038600">
                  <a:moveTo>
                    <a:pt x="3200400" y="0"/>
                  </a:moveTo>
                  <a:lnTo>
                    <a:pt x="0" y="0"/>
                  </a:lnTo>
                  <a:lnTo>
                    <a:pt x="0" y="4038600"/>
                  </a:lnTo>
                  <a:lnTo>
                    <a:pt x="3200400" y="4038600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9C09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319087" y="1985962"/>
              <a:ext cx="3200400" cy="4038600"/>
            </a:xfrm>
            <a:custGeom>
              <a:avLst/>
              <a:gdLst/>
              <a:ahLst/>
              <a:cxnLst/>
              <a:rect l="l" t="t" r="r" b="b"/>
              <a:pathLst>
                <a:path w="3200400" h="4038600">
                  <a:moveTo>
                    <a:pt x="0" y="4038600"/>
                  </a:moveTo>
                  <a:lnTo>
                    <a:pt x="3200400" y="403860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4038600"/>
                  </a:lnTo>
                  <a:close/>
                </a:path>
              </a:pathLst>
            </a:custGeom>
            <a:ln w="9525">
              <a:solidFill>
                <a:srgbClr val="974707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88569" y="1463992"/>
            <a:ext cx="1723073" cy="329963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spcBef>
                <a:spcPts val="98"/>
              </a:spcBef>
            </a:pPr>
            <a:r>
              <a:rPr sz="2063" i="1" spc="-83" dirty="0">
                <a:latin typeface="Arial"/>
                <a:cs typeface="Arial"/>
              </a:rPr>
              <a:t>Training</a:t>
            </a:r>
            <a:r>
              <a:rPr sz="2063" i="1" spc="-64" dirty="0">
                <a:latin typeface="Arial"/>
                <a:cs typeface="Arial"/>
              </a:rPr>
              <a:t> </a:t>
            </a:r>
            <a:r>
              <a:rPr sz="2063" i="1" spc="-34" dirty="0">
                <a:latin typeface="Arial"/>
                <a:cs typeface="Arial"/>
              </a:rPr>
              <a:t>data,</a:t>
            </a:r>
            <a:r>
              <a:rPr sz="2063" i="1" spc="-60" dirty="0">
                <a:latin typeface="Arial"/>
                <a:cs typeface="Arial"/>
              </a:rPr>
              <a:t> </a:t>
            </a:r>
            <a:r>
              <a:rPr sz="2063" i="1" spc="-341" dirty="0">
                <a:latin typeface="Arial"/>
                <a:cs typeface="Arial"/>
              </a:rPr>
              <a:t>X</a:t>
            </a:r>
            <a:endParaRPr sz="2063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40013" y="2718245"/>
            <a:ext cx="1014413" cy="742950"/>
          </a:xfrm>
          <a:custGeom>
            <a:avLst/>
            <a:gdLst/>
            <a:ahLst/>
            <a:cxnLst/>
            <a:rect l="l" t="t" r="r" b="b"/>
            <a:pathLst>
              <a:path w="1352550" h="990600">
                <a:moveTo>
                  <a:pt x="0" y="495300"/>
                </a:moveTo>
                <a:lnTo>
                  <a:pt x="495300" y="0"/>
                </a:lnTo>
                <a:lnTo>
                  <a:pt x="495300" y="247523"/>
                </a:lnTo>
                <a:lnTo>
                  <a:pt x="1352550" y="247523"/>
                </a:lnTo>
                <a:lnTo>
                  <a:pt x="1352550" y="742950"/>
                </a:lnTo>
                <a:lnTo>
                  <a:pt x="495300" y="742950"/>
                </a:lnTo>
                <a:lnTo>
                  <a:pt x="495300" y="990600"/>
                </a:lnTo>
                <a:lnTo>
                  <a:pt x="0" y="4953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5804059" y="2906792"/>
            <a:ext cx="586197" cy="329481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2063" cap="small" spc="-251" dirty="0">
                <a:latin typeface="Arial"/>
                <a:cs typeface="Arial"/>
              </a:rPr>
              <a:t>T</a:t>
            </a:r>
            <a:r>
              <a:rPr sz="2063" cap="small" spc="-259" dirty="0">
                <a:latin typeface="Arial"/>
                <a:cs typeface="Arial"/>
              </a:rPr>
              <a:t>e</a:t>
            </a:r>
            <a:r>
              <a:rPr sz="2063" cap="small" spc="-319" dirty="0">
                <a:latin typeface="Arial"/>
                <a:cs typeface="Arial"/>
              </a:rPr>
              <a:t>s</a:t>
            </a:r>
            <a:r>
              <a:rPr sz="2063" cap="small" spc="-188" dirty="0">
                <a:latin typeface="Arial"/>
                <a:cs typeface="Arial"/>
              </a:rPr>
              <a:t>t</a:t>
            </a:r>
            <a:endParaRPr sz="2063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25626" y="3639788"/>
            <a:ext cx="1207294" cy="771525"/>
          </a:xfrm>
          <a:custGeom>
            <a:avLst/>
            <a:gdLst/>
            <a:ahLst/>
            <a:cxnLst/>
            <a:rect l="l" t="t" r="r" b="b"/>
            <a:pathLst>
              <a:path w="1609725" h="1028700">
                <a:moveTo>
                  <a:pt x="458850" y="0"/>
                </a:moveTo>
                <a:lnTo>
                  <a:pt x="458850" y="388747"/>
                </a:lnTo>
                <a:lnTo>
                  <a:pt x="1343152" y="388747"/>
                </a:lnTo>
                <a:lnTo>
                  <a:pt x="1343152" y="207772"/>
                </a:lnTo>
                <a:lnTo>
                  <a:pt x="1609725" y="618236"/>
                </a:lnTo>
                <a:lnTo>
                  <a:pt x="1343152" y="1028636"/>
                </a:lnTo>
                <a:lnTo>
                  <a:pt x="1343152" y="847648"/>
                </a:lnTo>
                <a:lnTo>
                  <a:pt x="0" y="847648"/>
                </a:lnTo>
                <a:lnTo>
                  <a:pt x="0" y="0"/>
                </a:lnTo>
                <a:lnTo>
                  <a:pt x="45885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5986272" y="3753135"/>
            <a:ext cx="655320" cy="660245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algn="ctr">
              <a:spcBef>
                <a:spcPts val="98"/>
              </a:spcBef>
            </a:pPr>
            <a:r>
              <a:rPr sz="2063" spc="-90" dirty="0">
                <a:latin typeface="Arial"/>
                <a:cs typeface="Arial"/>
              </a:rPr>
              <a:t>Label:</a:t>
            </a:r>
            <a:endParaRPr sz="2063">
              <a:latin typeface="Arial"/>
              <a:cs typeface="Arial"/>
            </a:endParaRPr>
          </a:p>
          <a:p>
            <a:pPr marL="10478" algn="ctr">
              <a:spcBef>
                <a:spcPts val="60"/>
              </a:spcBef>
            </a:pPr>
            <a:r>
              <a:rPr sz="2063" i="1" spc="-169" dirty="0">
                <a:latin typeface="Arial"/>
                <a:cs typeface="Arial"/>
              </a:rPr>
              <a:t>+</a:t>
            </a:r>
            <a:endParaRPr sz="2063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90145" y="2289619"/>
            <a:ext cx="1285875" cy="727122"/>
          </a:xfrm>
          <a:prstGeom prst="rect">
            <a:avLst/>
          </a:prstGeom>
          <a:solidFill>
            <a:srgbClr val="E6DFEB"/>
          </a:solidFill>
          <a:ln w="9525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6209">
              <a:lnSpc>
                <a:spcPts val="2381"/>
              </a:lnSpc>
            </a:pPr>
            <a:r>
              <a:rPr sz="2063" i="1" spc="-180" dirty="0">
                <a:latin typeface="Arial"/>
                <a:cs typeface="Arial"/>
              </a:rPr>
              <a:t>Test</a:t>
            </a:r>
            <a:r>
              <a:rPr sz="2063" i="1" spc="-79" dirty="0">
                <a:latin typeface="Arial"/>
                <a:cs typeface="Arial"/>
              </a:rPr>
              <a:t> </a:t>
            </a:r>
            <a:r>
              <a:rPr sz="2063" i="1" spc="-15" dirty="0">
                <a:latin typeface="Arial"/>
                <a:cs typeface="Arial"/>
              </a:rPr>
              <a:t>data</a:t>
            </a:r>
            <a:endParaRPr sz="2063">
              <a:latin typeface="Arial"/>
              <a:cs typeface="Arial"/>
            </a:endParaRPr>
          </a:p>
          <a:p>
            <a:pPr marL="156209" marR="337661">
              <a:lnSpc>
                <a:spcPct val="100800"/>
              </a:lnSpc>
              <a:spcBef>
                <a:spcPts val="127"/>
              </a:spcBef>
            </a:pPr>
            <a:r>
              <a:rPr sz="1350" i="1" spc="-30" dirty="0">
                <a:latin typeface="Arial"/>
                <a:cs typeface="Arial"/>
              </a:rPr>
              <a:t>x</a:t>
            </a:r>
            <a:r>
              <a:rPr sz="1350" spc="-45" baseline="-16203" dirty="0">
                <a:latin typeface="Arial"/>
                <a:cs typeface="Arial"/>
              </a:rPr>
              <a:t>1</a:t>
            </a:r>
            <a:r>
              <a:rPr sz="1350" spc="-33" baseline="-16203" dirty="0">
                <a:latin typeface="Arial"/>
                <a:cs typeface="Arial"/>
              </a:rPr>
              <a:t> </a:t>
            </a:r>
            <a:r>
              <a:rPr sz="1350" spc="-124" dirty="0">
                <a:latin typeface="Arial"/>
                <a:cs typeface="Arial"/>
              </a:rPr>
              <a:t>=</a:t>
            </a:r>
            <a:r>
              <a:rPr sz="1350" spc="-94" dirty="0">
                <a:latin typeface="Arial"/>
                <a:cs typeface="Arial"/>
              </a:rPr>
              <a:t> </a:t>
            </a:r>
            <a:r>
              <a:rPr sz="1350" spc="-135" dirty="0">
                <a:latin typeface="Arial"/>
                <a:cs typeface="Arial"/>
              </a:rPr>
              <a:t>&lt;Fuzzy, </a:t>
            </a:r>
            <a:r>
              <a:rPr sz="1350" spc="-64" dirty="0">
                <a:latin typeface="Arial"/>
                <a:cs typeface="Arial"/>
              </a:rPr>
              <a:t>Pointy,</a:t>
            </a:r>
            <a:r>
              <a:rPr sz="1350" spc="-105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4&gt;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32670" y="1718120"/>
            <a:ext cx="1371600" cy="857250"/>
          </a:xfrm>
          <a:custGeom>
            <a:avLst/>
            <a:gdLst/>
            <a:ahLst/>
            <a:cxnLst/>
            <a:rect l="l" t="t" r="r" b="b"/>
            <a:pathLst>
              <a:path w="1828800" h="1143000">
                <a:moveTo>
                  <a:pt x="0" y="484886"/>
                </a:moveTo>
                <a:lnTo>
                  <a:pt x="1130173" y="484886"/>
                </a:lnTo>
                <a:lnTo>
                  <a:pt x="1130173" y="846836"/>
                </a:lnTo>
                <a:lnTo>
                  <a:pt x="916686" y="846836"/>
                </a:lnTo>
                <a:lnTo>
                  <a:pt x="1372743" y="1143000"/>
                </a:lnTo>
                <a:lnTo>
                  <a:pt x="1828800" y="846836"/>
                </a:lnTo>
                <a:lnTo>
                  <a:pt x="1615186" y="846836"/>
                </a:lnTo>
                <a:lnTo>
                  <a:pt x="1615186" y="0"/>
                </a:lnTo>
                <a:lnTo>
                  <a:pt x="0" y="0"/>
                </a:lnTo>
                <a:lnTo>
                  <a:pt x="0" y="48488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890963" y="1692782"/>
            <a:ext cx="1006554" cy="329963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spcBef>
                <a:spcPts val="98"/>
              </a:spcBef>
            </a:pPr>
            <a:r>
              <a:rPr sz="2063" cap="small" spc="-251" dirty="0">
                <a:latin typeface="Arial"/>
                <a:cs typeface="Arial"/>
              </a:rPr>
              <a:t>T</a:t>
            </a:r>
            <a:r>
              <a:rPr sz="2063" cap="small" spc="-293" dirty="0">
                <a:latin typeface="Arial"/>
                <a:cs typeface="Arial"/>
              </a:rPr>
              <a:t>r</a:t>
            </a:r>
            <a:r>
              <a:rPr sz="2063" cap="small" spc="-150" dirty="0">
                <a:latin typeface="Arial"/>
                <a:cs typeface="Arial"/>
              </a:rPr>
              <a:t>a</a:t>
            </a:r>
            <a:r>
              <a:rPr sz="2063" cap="small" spc="-15" dirty="0">
                <a:latin typeface="Arial"/>
                <a:cs typeface="Arial"/>
              </a:rPr>
              <a:t>i</a:t>
            </a:r>
            <a:r>
              <a:rPr sz="2063" cap="small" spc="-127" dirty="0">
                <a:latin typeface="Arial"/>
                <a:cs typeface="Arial"/>
              </a:rPr>
              <a:t>n</a:t>
            </a:r>
            <a:r>
              <a:rPr sz="2063" cap="small" spc="-15" dirty="0">
                <a:latin typeface="Arial"/>
                <a:cs typeface="Arial"/>
              </a:rPr>
              <a:t>i</a:t>
            </a:r>
            <a:r>
              <a:rPr sz="2063" cap="small" spc="-127" dirty="0">
                <a:latin typeface="Arial"/>
                <a:cs typeface="Arial"/>
              </a:rPr>
              <a:t>n</a:t>
            </a:r>
            <a:r>
              <a:rPr sz="2063" cap="small" spc="-217" dirty="0">
                <a:latin typeface="Arial"/>
                <a:cs typeface="Arial"/>
              </a:rPr>
              <a:t>g</a:t>
            </a:r>
            <a:endParaRPr sz="2063" dirty="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851599"/>
              </p:ext>
            </p:extLst>
          </p:nvPr>
        </p:nvGraphicFramePr>
        <p:xfrm>
          <a:off x="1150883" y="1881188"/>
          <a:ext cx="2531844" cy="2241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584">
                <a:tc>
                  <a:txBody>
                    <a:bodyPr/>
                    <a:lstStyle/>
                    <a:p>
                      <a:pPr marL="235585" marR="152400" indent="-66675">
                        <a:lnSpc>
                          <a:spcPct val="100800"/>
                        </a:lnSpc>
                        <a:spcBef>
                          <a:spcPts val="220"/>
                        </a:spcBef>
                      </a:pPr>
                      <a:r>
                        <a:rPr sz="1400" i="1" spc="-155" dirty="0">
                          <a:latin typeface="Arial"/>
                          <a:cs typeface="Arial"/>
                        </a:rPr>
                        <a:t>Text- </a:t>
                      </a:r>
                      <a:r>
                        <a:rPr sz="1400" i="1" spc="-25" dirty="0">
                          <a:latin typeface="Arial"/>
                          <a:cs typeface="Arial"/>
                        </a:rPr>
                        <a:t>ure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400" i="1" spc="-20" dirty="0">
                          <a:latin typeface="Arial"/>
                          <a:cs typeface="Arial"/>
                        </a:rPr>
                        <a:t>Ears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400" i="1" spc="-20" dirty="0">
                          <a:latin typeface="Arial"/>
                          <a:cs typeface="Arial"/>
                        </a:rPr>
                        <a:t>Legs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400" i="1" spc="-10" dirty="0">
                          <a:latin typeface="Arial"/>
                          <a:cs typeface="Arial"/>
                        </a:rPr>
                        <a:t>Class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Fuzzy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766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Round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766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766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+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57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Slimy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5243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Missing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5243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0" marR="0" marT="35243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Fuzzy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Pointy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Fuzzy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Round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+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71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Fuzzy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671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Pointy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671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671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+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762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654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</a:p>
                  </a:txBody>
                  <a:tcPr marL="0" marR="0" marT="27146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5549932" y="1285398"/>
            <a:ext cx="2183606" cy="42559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700" spc="-176" dirty="0">
                <a:latin typeface="Arial"/>
                <a:cs typeface="Arial"/>
              </a:rPr>
              <a:t>Puppy</a:t>
            </a:r>
            <a:r>
              <a:rPr sz="2700" spc="-98" dirty="0">
                <a:latin typeface="Arial"/>
                <a:cs typeface="Arial"/>
              </a:rPr>
              <a:t> </a:t>
            </a:r>
            <a:r>
              <a:rPr sz="2700" spc="-90" dirty="0">
                <a:latin typeface="Arial"/>
                <a:cs typeface="Arial"/>
              </a:rPr>
              <a:t>classifier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43000" y="0"/>
            <a:ext cx="0" cy="535182"/>
          </a:xfrm>
          <a:prstGeom prst="rect">
            <a:avLst/>
          </a:prstGeom>
        </p:spPr>
        <p:txBody>
          <a:bodyPr vert="horz" wrap="square" lIns="0" tIns="301406" rIns="0" bIns="0" rtlCol="0">
            <a:spAutoFit/>
          </a:bodyPr>
          <a:lstStyle/>
          <a:p>
            <a:pPr marL="1120616">
              <a:lnSpc>
                <a:spcPts val="930"/>
              </a:lnSpc>
            </a:pPr>
            <a:r>
              <a:rPr lang="en-US" spc="-19"/>
              <a:t>18</a:t>
            </a:r>
            <a:endParaRPr spc="-19" dirty="0"/>
          </a:p>
        </p:txBody>
      </p:sp>
      <p:sp>
        <p:nvSpPr>
          <p:cNvPr id="5" name="object 5"/>
          <p:cNvSpPr txBox="1"/>
          <p:nvPr/>
        </p:nvSpPr>
        <p:spPr>
          <a:xfrm>
            <a:off x="1171575" y="4961453"/>
            <a:ext cx="151399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88"/>
              </a:lnSpc>
            </a:pPr>
            <a:r>
              <a:rPr sz="1050" spc="-53" dirty="0">
                <a:solidFill>
                  <a:srgbClr val="A6A6A6"/>
                </a:solidFill>
                <a:latin typeface="Arial"/>
                <a:cs typeface="Arial"/>
              </a:rPr>
              <a:t>Courtesy</a:t>
            </a:r>
            <a:r>
              <a:rPr sz="1050" spc="-68" dirty="0">
                <a:solidFill>
                  <a:srgbClr val="A6A6A6"/>
                </a:solidFill>
                <a:latin typeface="Arial"/>
                <a:cs typeface="Arial"/>
              </a:rPr>
              <a:t> Hamed</a:t>
            </a:r>
            <a:r>
              <a:rPr sz="1050" spc="-26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050" spc="-41" dirty="0">
                <a:solidFill>
                  <a:srgbClr val="A6A6A6"/>
                </a:solidFill>
                <a:latin typeface="Arial"/>
                <a:cs typeface="Arial"/>
              </a:rPr>
              <a:t>Pirsiavash</a:t>
            </a:r>
            <a:endParaRPr sz="10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17332" y="1605629"/>
            <a:ext cx="6099810" cy="751168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 marR="3810" indent="164306">
              <a:spcBef>
                <a:spcPts val="98"/>
              </a:spcBef>
            </a:pPr>
            <a:r>
              <a:rPr sz="2400" spc="-60" dirty="0">
                <a:latin typeface="Arial"/>
                <a:cs typeface="Arial"/>
              </a:rPr>
              <a:t>What</a:t>
            </a:r>
            <a:r>
              <a:rPr sz="2400" spc="-176" dirty="0">
                <a:latin typeface="Arial"/>
                <a:cs typeface="Arial"/>
              </a:rPr>
              <a:t> </a:t>
            </a:r>
            <a:r>
              <a:rPr sz="2400" spc="-64" dirty="0">
                <a:latin typeface="Arial"/>
                <a:cs typeface="Arial"/>
              </a:rPr>
              <a:t>do</a:t>
            </a:r>
            <a:r>
              <a:rPr sz="2400" spc="-188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we</a:t>
            </a:r>
            <a:r>
              <a:rPr sz="2400" spc="-169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know</a:t>
            </a:r>
            <a:r>
              <a:rPr sz="2400" spc="-161" dirty="0">
                <a:latin typeface="Arial"/>
                <a:cs typeface="Arial"/>
              </a:rPr>
              <a:t> </a:t>
            </a:r>
            <a:r>
              <a:rPr sz="2400" i="1" spc="-90" dirty="0">
                <a:latin typeface="Arial"/>
                <a:cs typeface="Arial"/>
              </a:rPr>
              <a:t>before</a:t>
            </a:r>
            <a:r>
              <a:rPr sz="2400" i="1" spc="-169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we</a:t>
            </a:r>
            <a:r>
              <a:rPr sz="2400" spc="-169" dirty="0">
                <a:latin typeface="Arial"/>
                <a:cs typeface="Arial"/>
              </a:rPr>
              <a:t> </a:t>
            </a:r>
            <a:r>
              <a:rPr sz="2400" spc="-188" dirty="0">
                <a:latin typeface="Arial"/>
                <a:cs typeface="Arial"/>
              </a:rPr>
              <a:t>see</a:t>
            </a:r>
            <a:r>
              <a:rPr sz="2400" spc="-169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the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data,</a:t>
            </a:r>
            <a:r>
              <a:rPr sz="2400" spc="-188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and </a:t>
            </a:r>
            <a:r>
              <a:rPr sz="2400" spc="-49" dirty="0">
                <a:latin typeface="Arial"/>
                <a:cs typeface="Arial"/>
              </a:rPr>
              <a:t>how</a:t>
            </a:r>
            <a:r>
              <a:rPr sz="2400" spc="-176" dirty="0">
                <a:latin typeface="Arial"/>
                <a:cs typeface="Arial"/>
              </a:rPr>
              <a:t> </a:t>
            </a:r>
            <a:r>
              <a:rPr sz="2400" spc="-139" dirty="0">
                <a:latin typeface="Arial"/>
                <a:cs typeface="Arial"/>
              </a:rPr>
              <a:t>does</a:t>
            </a:r>
            <a:r>
              <a:rPr sz="2400" spc="-176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53" dirty="0">
                <a:latin typeface="Arial"/>
                <a:cs typeface="Arial"/>
              </a:rPr>
              <a:t> </a:t>
            </a:r>
            <a:r>
              <a:rPr sz="2400" spc="-64" dirty="0">
                <a:latin typeface="Arial"/>
                <a:cs typeface="Arial"/>
              </a:rPr>
              <a:t>influence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26" dirty="0">
                <a:latin typeface="Arial"/>
                <a:cs typeface="Arial"/>
              </a:rPr>
              <a:t>our</a:t>
            </a:r>
            <a:r>
              <a:rPr sz="2400" spc="-131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modeling</a:t>
            </a:r>
            <a:r>
              <a:rPr sz="2400" spc="-203" dirty="0">
                <a:latin typeface="Arial"/>
                <a:cs typeface="Arial"/>
              </a:rPr>
              <a:t> </a:t>
            </a:r>
            <a:r>
              <a:rPr sz="2400" spc="-94" dirty="0">
                <a:latin typeface="Arial"/>
                <a:cs typeface="Arial"/>
              </a:rPr>
              <a:t>decisions?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01264" y="627534"/>
            <a:ext cx="4131945" cy="89813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932021" marR="3810" indent="-922496">
              <a:lnSpc>
                <a:spcPct val="101400"/>
              </a:lnSpc>
              <a:spcBef>
                <a:spcPts val="45"/>
              </a:spcBef>
            </a:pPr>
            <a:r>
              <a:rPr sz="2963" spc="-161" dirty="0">
                <a:latin typeface="Arial"/>
                <a:cs typeface="Arial"/>
              </a:rPr>
              <a:t>General</a:t>
            </a:r>
            <a:r>
              <a:rPr sz="2963" spc="-30" dirty="0">
                <a:latin typeface="Arial"/>
                <a:cs typeface="Arial"/>
              </a:rPr>
              <a:t> </a:t>
            </a:r>
            <a:r>
              <a:rPr sz="2963" spc="-176" dirty="0">
                <a:latin typeface="Arial"/>
                <a:cs typeface="Arial"/>
              </a:rPr>
              <a:t>ML</a:t>
            </a:r>
            <a:r>
              <a:rPr sz="2963" spc="-109" dirty="0">
                <a:latin typeface="Arial"/>
                <a:cs typeface="Arial"/>
              </a:rPr>
              <a:t> Consideration: </a:t>
            </a:r>
            <a:r>
              <a:rPr sz="2963" spc="-79" dirty="0">
                <a:latin typeface="Arial"/>
                <a:cs typeface="Arial"/>
              </a:rPr>
              <a:t>Inductive</a:t>
            </a:r>
            <a:r>
              <a:rPr sz="2963" spc="-83" dirty="0">
                <a:latin typeface="Arial"/>
                <a:cs typeface="Arial"/>
              </a:rPr>
              <a:t> </a:t>
            </a:r>
            <a:r>
              <a:rPr sz="2963" spc="-244" dirty="0">
                <a:latin typeface="Arial"/>
                <a:cs typeface="Arial"/>
              </a:rPr>
              <a:t>Bias</a:t>
            </a:r>
            <a:endParaRPr sz="2963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5425" y="545415"/>
            <a:ext cx="4146233" cy="911981"/>
          </a:xfrm>
          <a:prstGeom prst="rect">
            <a:avLst/>
          </a:prstGeom>
        </p:spPr>
        <p:txBody>
          <a:bodyPr vert="horz" wrap="square" lIns="0" tIns="5715" rIns="0" bIns="0" rtlCol="0" anchor="ctr">
            <a:spAutoFit/>
          </a:bodyPr>
          <a:lstStyle/>
          <a:p>
            <a:pPr marL="932021" marR="3810" indent="-922496">
              <a:lnSpc>
                <a:spcPct val="101400"/>
              </a:lnSpc>
              <a:spcBef>
                <a:spcPts val="45"/>
              </a:spcBef>
            </a:pPr>
            <a:r>
              <a:rPr sz="2963" spc="-153" dirty="0"/>
              <a:t>General</a:t>
            </a:r>
            <a:r>
              <a:rPr sz="2963" spc="-26" dirty="0"/>
              <a:t> </a:t>
            </a:r>
            <a:r>
              <a:rPr sz="2963" spc="-176" dirty="0"/>
              <a:t>ML</a:t>
            </a:r>
            <a:r>
              <a:rPr sz="2963" spc="-109" dirty="0"/>
              <a:t> </a:t>
            </a:r>
            <a:r>
              <a:rPr sz="2963" spc="-105" dirty="0"/>
              <a:t>Consideration: </a:t>
            </a:r>
            <a:r>
              <a:rPr sz="2963" spc="-75" dirty="0"/>
              <a:t>Inductive</a:t>
            </a:r>
            <a:r>
              <a:rPr sz="2963" spc="-79" dirty="0"/>
              <a:t> </a:t>
            </a:r>
            <a:r>
              <a:rPr sz="2963" spc="-244" dirty="0"/>
              <a:t>Bias</a:t>
            </a:r>
            <a:endParaRPr sz="2963" dirty="0"/>
          </a:p>
        </p:txBody>
      </p:sp>
      <p:sp>
        <p:nvSpPr>
          <p:cNvPr id="3" name="object 3"/>
          <p:cNvSpPr txBox="1"/>
          <p:nvPr/>
        </p:nvSpPr>
        <p:spPr>
          <a:xfrm>
            <a:off x="1751648" y="2737723"/>
            <a:ext cx="13001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135" dirty="0">
                <a:latin typeface="Arial Narrow"/>
                <a:cs typeface="Arial Narrow"/>
              </a:rPr>
              <a:t>A</a:t>
            </a:r>
            <a:endParaRPr sz="135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4742" y="3883771"/>
            <a:ext cx="14144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161" dirty="0">
                <a:latin typeface="Arial Narrow"/>
                <a:cs typeface="Arial Narrow"/>
              </a:rPr>
              <a:t>C</a:t>
            </a:r>
            <a:endParaRPr sz="1350">
              <a:latin typeface="Arial Narrow"/>
              <a:cs typeface="Arial Narro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21643" y="2678830"/>
            <a:ext cx="968216" cy="903923"/>
            <a:chOff x="1038190" y="3571774"/>
            <a:chExt cx="1290955" cy="12052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190" y="3571774"/>
              <a:ext cx="1290643" cy="12049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81087" y="3586226"/>
              <a:ext cx="1209675" cy="1123950"/>
            </a:xfrm>
            <a:custGeom>
              <a:avLst/>
              <a:gdLst/>
              <a:ahLst/>
              <a:cxnLst/>
              <a:rect l="l" t="t" r="r" b="b"/>
              <a:pathLst>
                <a:path w="1209675" h="1123950">
                  <a:moveTo>
                    <a:pt x="0" y="1123950"/>
                  </a:moveTo>
                  <a:lnTo>
                    <a:pt x="1209675" y="1123950"/>
                  </a:lnTo>
                  <a:lnTo>
                    <a:pt x="1209675" y="0"/>
                  </a:lnTo>
                  <a:lnTo>
                    <a:pt x="0" y="0"/>
                  </a:lnTo>
                  <a:lnTo>
                    <a:pt x="0" y="11239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500" y="3819461"/>
              <a:ext cx="690562" cy="70008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81093" y="3838606"/>
              <a:ext cx="600075" cy="609600"/>
            </a:xfrm>
            <a:custGeom>
              <a:avLst/>
              <a:gdLst/>
              <a:ahLst/>
              <a:cxnLst/>
              <a:rect l="l" t="t" r="r" b="b"/>
              <a:pathLst>
                <a:path w="600075" h="609600">
                  <a:moveTo>
                    <a:pt x="300021" y="0"/>
                  </a:moveTo>
                  <a:lnTo>
                    <a:pt x="254096" y="3569"/>
                  </a:lnTo>
                  <a:lnTo>
                    <a:pt x="209049" y="14279"/>
                  </a:lnTo>
                  <a:lnTo>
                    <a:pt x="165754" y="32129"/>
                  </a:lnTo>
                  <a:lnTo>
                    <a:pt x="125085" y="57119"/>
                  </a:lnTo>
                  <a:lnTo>
                    <a:pt x="87915" y="89249"/>
                  </a:lnTo>
                  <a:lnTo>
                    <a:pt x="56266" y="127022"/>
                  </a:lnTo>
                  <a:lnTo>
                    <a:pt x="31649" y="168348"/>
                  </a:lnTo>
                  <a:lnTo>
                    <a:pt x="14066" y="212341"/>
                  </a:lnTo>
                  <a:lnTo>
                    <a:pt x="3516" y="258110"/>
                  </a:lnTo>
                  <a:lnTo>
                    <a:pt x="0" y="304768"/>
                  </a:lnTo>
                  <a:lnTo>
                    <a:pt x="3516" y="351426"/>
                  </a:lnTo>
                  <a:lnTo>
                    <a:pt x="14066" y="397195"/>
                  </a:lnTo>
                  <a:lnTo>
                    <a:pt x="31649" y="441187"/>
                  </a:lnTo>
                  <a:lnTo>
                    <a:pt x="56266" y="482514"/>
                  </a:lnTo>
                  <a:lnTo>
                    <a:pt x="87915" y="520287"/>
                  </a:lnTo>
                  <a:lnTo>
                    <a:pt x="125085" y="552416"/>
                  </a:lnTo>
                  <a:lnTo>
                    <a:pt x="165754" y="577406"/>
                  </a:lnTo>
                  <a:lnTo>
                    <a:pt x="209049" y="595256"/>
                  </a:lnTo>
                  <a:lnTo>
                    <a:pt x="254096" y="605966"/>
                  </a:lnTo>
                  <a:lnTo>
                    <a:pt x="300021" y="609536"/>
                  </a:lnTo>
                  <a:lnTo>
                    <a:pt x="345950" y="605966"/>
                  </a:lnTo>
                  <a:lnTo>
                    <a:pt x="391008" y="595256"/>
                  </a:lnTo>
                  <a:lnTo>
                    <a:pt x="434322" y="577406"/>
                  </a:lnTo>
                  <a:lnTo>
                    <a:pt x="475018" y="552416"/>
                  </a:lnTo>
                  <a:lnTo>
                    <a:pt x="512222" y="520287"/>
                  </a:lnTo>
                  <a:lnTo>
                    <a:pt x="543838" y="482514"/>
                  </a:lnTo>
                  <a:lnTo>
                    <a:pt x="568427" y="441187"/>
                  </a:lnTo>
                  <a:lnTo>
                    <a:pt x="585991" y="397195"/>
                  </a:lnTo>
                  <a:lnTo>
                    <a:pt x="596530" y="351426"/>
                  </a:lnTo>
                  <a:lnTo>
                    <a:pt x="600043" y="304768"/>
                  </a:lnTo>
                  <a:lnTo>
                    <a:pt x="596530" y="258110"/>
                  </a:lnTo>
                  <a:lnTo>
                    <a:pt x="585991" y="212341"/>
                  </a:lnTo>
                  <a:lnTo>
                    <a:pt x="568427" y="168348"/>
                  </a:lnTo>
                  <a:lnTo>
                    <a:pt x="543838" y="127022"/>
                  </a:lnTo>
                  <a:lnTo>
                    <a:pt x="512222" y="89249"/>
                  </a:lnTo>
                  <a:lnTo>
                    <a:pt x="475018" y="57119"/>
                  </a:lnTo>
                  <a:lnTo>
                    <a:pt x="434322" y="32129"/>
                  </a:lnTo>
                  <a:lnTo>
                    <a:pt x="391008" y="14279"/>
                  </a:lnTo>
                  <a:lnTo>
                    <a:pt x="345950" y="3569"/>
                  </a:lnTo>
                  <a:lnTo>
                    <a:pt x="300021" y="0"/>
                  </a:lnTo>
                  <a:close/>
                </a:path>
              </a:pathLst>
            </a:custGeom>
            <a:solidFill>
              <a:srgbClr val="C72405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57438" y="2593024"/>
            <a:ext cx="1111568" cy="1047274"/>
            <a:chOff x="3219251" y="3457365"/>
            <a:chExt cx="1482090" cy="139636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19251" y="3457365"/>
              <a:ext cx="1481471" cy="139576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357626" y="3586226"/>
              <a:ext cx="1209675" cy="1123950"/>
            </a:xfrm>
            <a:custGeom>
              <a:avLst/>
              <a:gdLst/>
              <a:ahLst/>
              <a:cxnLst/>
              <a:rect l="l" t="t" r="r" b="b"/>
              <a:pathLst>
                <a:path w="1209675" h="1123950">
                  <a:moveTo>
                    <a:pt x="0" y="1123950"/>
                  </a:moveTo>
                  <a:lnTo>
                    <a:pt x="1209675" y="1123950"/>
                  </a:lnTo>
                  <a:lnTo>
                    <a:pt x="1209675" y="0"/>
                  </a:lnTo>
                  <a:lnTo>
                    <a:pt x="0" y="0"/>
                  </a:lnTo>
                  <a:lnTo>
                    <a:pt x="0" y="11239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9975" y="3819461"/>
              <a:ext cx="690562" cy="70008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657568" y="3838606"/>
              <a:ext cx="600075" cy="609600"/>
            </a:xfrm>
            <a:custGeom>
              <a:avLst/>
              <a:gdLst/>
              <a:ahLst/>
              <a:cxnLst/>
              <a:rect l="l" t="t" r="r" b="b"/>
              <a:pathLst>
                <a:path w="600075" h="609600">
                  <a:moveTo>
                    <a:pt x="300021" y="0"/>
                  </a:moveTo>
                  <a:lnTo>
                    <a:pt x="254096" y="3569"/>
                  </a:lnTo>
                  <a:lnTo>
                    <a:pt x="209049" y="14279"/>
                  </a:lnTo>
                  <a:lnTo>
                    <a:pt x="165754" y="32129"/>
                  </a:lnTo>
                  <a:lnTo>
                    <a:pt x="125085" y="57119"/>
                  </a:lnTo>
                  <a:lnTo>
                    <a:pt x="87915" y="89249"/>
                  </a:lnTo>
                  <a:lnTo>
                    <a:pt x="56266" y="127022"/>
                  </a:lnTo>
                  <a:lnTo>
                    <a:pt x="31649" y="168348"/>
                  </a:lnTo>
                  <a:lnTo>
                    <a:pt x="14066" y="212341"/>
                  </a:lnTo>
                  <a:lnTo>
                    <a:pt x="3516" y="258110"/>
                  </a:lnTo>
                  <a:lnTo>
                    <a:pt x="0" y="304768"/>
                  </a:lnTo>
                  <a:lnTo>
                    <a:pt x="3516" y="351426"/>
                  </a:lnTo>
                  <a:lnTo>
                    <a:pt x="14066" y="397195"/>
                  </a:lnTo>
                  <a:lnTo>
                    <a:pt x="31649" y="441187"/>
                  </a:lnTo>
                  <a:lnTo>
                    <a:pt x="56266" y="482514"/>
                  </a:lnTo>
                  <a:lnTo>
                    <a:pt x="87915" y="520287"/>
                  </a:lnTo>
                  <a:lnTo>
                    <a:pt x="125085" y="552416"/>
                  </a:lnTo>
                  <a:lnTo>
                    <a:pt x="165754" y="577406"/>
                  </a:lnTo>
                  <a:lnTo>
                    <a:pt x="209049" y="595256"/>
                  </a:lnTo>
                  <a:lnTo>
                    <a:pt x="254096" y="605966"/>
                  </a:lnTo>
                  <a:lnTo>
                    <a:pt x="300021" y="609536"/>
                  </a:lnTo>
                  <a:lnTo>
                    <a:pt x="345950" y="605966"/>
                  </a:lnTo>
                  <a:lnTo>
                    <a:pt x="391008" y="595256"/>
                  </a:lnTo>
                  <a:lnTo>
                    <a:pt x="434322" y="577406"/>
                  </a:lnTo>
                  <a:lnTo>
                    <a:pt x="475018" y="552416"/>
                  </a:lnTo>
                  <a:lnTo>
                    <a:pt x="512222" y="520287"/>
                  </a:lnTo>
                  <a:lnTo>
                    <a:pt x="543838" y="482514"/>
                  </a:lnTo>
                  <a:lnTo>
                    <a:pt x="568427" y="441187"/>
                  </a:lnTo>
                  <a:lnTo>
                    <a:pt x="585991" y="397195"/>
                  </a:lnTo>
                  <a:lnTo>
                    <a:pt x="596530" y="351426"/>
                  </a:lnTo>
                  <a:lnTo>
                    <a:pt x="600043" y="304768"/>
                  </a:lnTo>
                  <a:lnTo>
                    <a:pt x="596530" y="258110"/>
                  </a:lnTo>
                  <a:lnTo>
                    <a:pt x="585991" y="212341"/>
                  </a:lnTo>
                  <a:lnTo>
                    <a:pt x="568427" y="168348"/>
                  </a:lnTo>
                  <a:lnTo>
                    <a:pt x="543838" y="127022"/>
                  </a:lnTo>
                  <a:lnTo>
                    <a:pt x="512222" y="89249"/>
                  </a:lnTo>
                  <a:lnTo>
                    <a:pt x="475018" y="57119"/>
                  </a:lnTo>
                  <a:lnTo>
                    <a:pt x="434322" y="32129"/>
                  </a:lnTo>
                  <a:lnTo>
                    <a:pt x="391008" y="14279"/>
                  </a:lnTo>
                  <a:lnTo>
                    <a:pt x="345950" y="3569"/>
                  </a:lnTo>
                  <a:lnTo>
                    <a:pt x="300021" y="0"/>
                  </a:lnTo>
                  <a:close/>
                </a:path>
              </a:pathLst>
            </a:custGeom>
            <a:solidFill>
              <a:srgbClr val="0364C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921643" y="3821879"/>
            <a:ext cx="968216" cy="911066"/>
            <a:chOff x="1038190" y="5095838"/>
            <a:chExt cx="1290955" cy="121475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8190" y="5095838"/>
              <a:ext cx="1290643" cy="121451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81087" y="5110162"/>
              <a:ext cx="1209675" cy="1133475"/>
            </a:xfrm>
            <a:custGeom>
              <a:avLst/>
              <a:gdLst/>
              <a:ahLst/>
              <a:cxnLst/>
              <a:rect l="l" t="t" r="r" b="b"/>
              <a:pathLst>
                <a:path w="1209675" h="1133475">
                  <a:moveTo>
                    <a:pt x="0" y="1133475"/>
                  </a:moveTo>
                  <a:lnTo>
                    <a:pt x="1209675" y="1133475"/>
                  </a:lnTo>
                  <a:lnTo>
                    <a:pt x="1209675" y="0"/>
                  </a:lnTo>
                  <a:lnTo>
                    <a:pt x="0" y="0"/>
                  </a:lnTo>
                  <a:lnTo>
                    <a:pt x="0" y="11334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3500" y="5353049"/>
              <a:ext cx="690562" cy="69056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381125" y="5372099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100" y="0"/>
                  </a:moveTo>
                  <a:lnTo>
                    <a:pt x="0" y="600075"/>
                  </a:lnTo>
                  <a:lnTo>
                    <a:pt x="600075" y="600075"/>
                  </a:lnTo>
                  <a:lnTo>
                    <a:pt x="300100" y="0"/>
                  </a:lnTo>
                  <a:close/>
                </a:path>
              </a:pathLst>
            </a:custGeom>
            <a:solidFill>
              <a:srgbClr val="0364C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557438" y="3736072"/>
            <a:ext cx="1111568" cy="1054418"/>
            <a:chOff x="3219251" y="4981430"/>
            <a:chExt cx="1482090" cy="140589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19251" y="4981430"/>
              <a:ext cx="1481471" cy="140529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357626" y="5110162"/>
              <a:ext cx="1209675" cy="1133475"/>
            </a:xfrm>
            <a:custGeom>
              <a:avLst/>
              <a:gdLst/>
              <a:ahLst/>
              <a:cxnLst/>
              <a:rect l="l" t="t" r="r" b="b"/>
              <a:pathLst>
                <a:path w="1209675" h="1133475">
                  <a:moveTo>
                    <a:pt x="0" y="1133475"/>
                  </a:moveTo>
                  <a:lnTo>
                    <a:pt x="1209675" y="1133475"/>
                  </a:lnTo>
                  <a:lnTo>
                    <a:pt x="1209675" y="0"/>
                  </a:lnTo>
                  <a:lnTo>
                    <a:pt x="0" y="0"/>
                  </a:lnTo>
                  <a:lnTo>
                    <a:pt x="0" y="11334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9975" y="5353050"/>
              <a:ext cx="690562" cy="69056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657600" y="5372100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100" y="0"/>
                  </a:moveTo>
                  <a:lnTo>
                    <a:pt x="0" y="600075"/>
                  </a:lnTo>
                  <a:lnTo>
                    <a:pt x="600075" y="600075"/>
                  </a:lnTo>
                  <a:lnTo>
                    <a:pt x="300100" y="0"/>
                  </a:lnTo>
                  <a:close/>
                </a:path>
              </a:pathLst>
            </a:custGeom>
            <a:solidFill>
              <a:srgbClr val="C72405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379756" y="2737723"/>
            <a:ext cx="12954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127" dirty="0">
                <a:latin typeface="Arial Narrow"/>
                <a:cs typeface="Arial Narrow"/>
              </a:rPr>
              <a:t>B</a:t>
            </a:r>
            <a:endParaRPr sz="1350">
              <a:latin typeface="Arial Narrow"/>
              <a:cs typeface="Arial Narrow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r>
              <a:rPr lang="en-US" spc="-60"/>
              <a:t>19</a:t>
            </a:r>
            <a:endParaRPr spc="-19" dirty="0"/>
          </a:p>
        </p:txBody>
      </p:sp>
      <p:sp>
        <p:nvSpPr>
          <p:cNvPr id="30" name="object 30"/>
          <p:cNvSpPr txBox="1"/>
          <p:nvPr/>
        </p:nvSpPr>
        <p:spPr>
          <a:xfrm>
            <a:off x="1171575" y="4961453"/>
            <a:ext cx="151399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88"/>
              </a:lnSpc>
            </a:pPr>
            <a:r>
              <a:rPr sz="1050" spc="-53" dirty="0">
                <a:solidFill>
                  <a:srgbClr val="A6A6A6"/>
                </a:solidFill>
                <a:latin typeface="Arial"/>
                <a:cs typeface="Arial"/>
              </a:rPr>
              <a:t>Courtesy</a:t>
            </a:r>
            <a:r>
              <a:rPr sz="1050" spc="-68" dirty="0">
                <a:solidFill>
                  <a:srgbClr val="A6A6A6"/>
                </a:solidFill>
                <a:latin typeface="Arial"/>
                <a:cs typeface="Arial"/>
              </a:rPr>
              <a:t> Hamed</a:t>
            </a:r>
            <a:r>
              <a:rPr sz="1050" spc="-26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050" spc="-41" dirty="0">
                <a:solidFill>
                  <a:srgbClr val="A6A6A6"/>
                </a:solidFill>
                <a:latin typeface="Arial"/>
                <a:cs typeface="Arial"/>
              </a:rPr>
              <a:t>Pirsiavash</a:t>
            </a:r>
            <a:endParaRPr sz="10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67279" y="3883771"/>
            <a:ext cx="13954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146" dirty="0">
                <a:latin typeface="Arial Narrow"/>
                <a:cs typeface="Arial Narrow"/>
              </a:rPr>
              <a:t>D</a:t>
            </a:r>
            <a:endParaRPr sz="1350">
              <a:latin typeface="Arial Narrow"/>
              <a:cs typeface="Arial Narro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96815" y="3590211"/>
            <a:ext cx="228314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i="1" spc="-26" dirty="0">
                <a:solidFill>
                  <a:srgbClr val="7E7E7E"/>
                </a:solidFill>
                <a:latin typeface="Arial"/>
                <a:cs typeface="Arial"/>
              </a:rPr>
              <a:t>Partition</a:t>
            </a:r>
            <a:r>
              <a:rPr sz="1350" i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50" i="1" spc="-94" dirty="0">
                <a:solidFill>
                  <a:srgbClr val="7E7E7E"/>
                </a:solidFill>
                <a:latin typeface="Arial"/>
                <a:cs typeface="Arial"/>
              </a:rPr>
              <a:t>these</a:t>
            </a:r>
            <a:r>
              <a:rPr sz="1350" i="1" spc="-1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50" i="1" dirty="0">
                <a:solidFill>
                  <a:srgbClr val="7E7E7E"/>
                </a:solidFill>
                <a:latin typeface="Arial"/>
                <a:cs typeface="Arial"/>
              </a:rPr>
              <a:t>into</a:t>
            </a:r>
            <a:r>
              <a:rPr sz="1350" i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50" i="1" dirty="0">
                <a:solidFill>
                  <a:srgbClr val="7E7E7E"/>
                </a:solidFill>
                <a:latin typeface="Arial"/>
                <a:cs typeface="Arial"/>
              </a:rPr>
              <a:t>two</a:t>
            </a:r>
            <a:r>
              <a:rPr sz="1350" i="1" spc="-56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50" i="1" spc="-113" dirty="0">
                <a:solidFill>
                  <a:srgbClr val="7E7E7E"/>
                </a:solidFill>
                <a:latin typeface="Arial"/>
                <a:cs typeface="Arial"/>
              </a:rPr>
              <a:t>groups…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17332" y="1548479"/>
            <a:ext cx="6099810" cy="751168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 marR="3810" indent="164306">
              <a:spcBef>
                <a:spcPts val="98"/>
              </a:spcBef>
            </a:pPr>
            <a:r>
              <a:rPr sz="2400" spc="-60" dirty="0">
                <a:latin typeface="Arial"/>
                <a:cs typeface="Arial"/>
              </a:rPr>
              <a:t>What</a:t>
            </a:r>
            <a:r>
              <a:rPr sz="2400" spc="-236" dirty="0">
                <a:latin typeface="Arial"/>
                <a:cs typeface="Arial"/>
              </a:rPr>
              <a:t> </a:t>
            </a:r>
            <a:r>
              <a:rPr sz="2400" spc="-64" dirty="0">
                <a:latin typeface="Arial"/>
                <a:cs typeface="Arial"/>
              </a:rPr>
              <a:t>do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we</a:t>
            </a:r>
            <a:r>
              <a:rPr sz="2400" spc="-172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know</a:t>
            </a:r>
            <a:r>
              <a:rPr sz="2400" spc="-221" dirty="0">
                <a:latin typeface="Arial"/>
                <a:cs typeface="Arial"/>
              </a:rPr>
              <a:t> </a:t>
            </a:r>
            <a:r>
              <a:rPr sz="2400" i="1" spc="-86" dirty="0">
                <a:latin typeface="Arial"/>
                <a:cs typeface="Arial"/>
              </a:rPr>
              <a:t>before</a:t>
            </a:r>
            <a:r>
              <a:rPr sz="2400" i="1" spc="-113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we</a:t>
            </a:r>
            <a:r>
              <a:rPr sz="2400" spc="-172" dirty="0">
                <a:latin typeface="Arial"/>
                <a:cs typeface="Arial"/>
              </a:rPr>
              <a:t> </a:t>
            </a:r>
            <a:r>
              <a:rPr sz="2400" spc="-188" dirty="0">
                <a:latin typeface="Arial"/>
                <a:cs typeface="Arial"/>
              </a:rPr>
              <a:t>see</a:t>
            </a:r>
            <a:r>
              <a:rPr sz="2400" spc="-172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the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data,</a:t>
            </a:r>
            <a:r>
              <a:rPr sz="2400" spc="-191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and </a:t>
            </a:r>
            <a:r>
              <a:rPr sz="2400" spc="-49" dirty="0">
                <a:latin typeface="Arial"/>
                <a:cs typeface="Arial"/>
              </a:rPr>
              <a:t>how</a:t>
            </a:r>
            <a:r>
              <a:rPr sz="2400" spc="-176" dirty="0">
                <a:latin typeface="Arial"/>
                <a:cs typeface="Arial"/>
              </a:rPr>
              <a:t> </a:t>
            </a:r>
            <a:r>
              <a:rPr sz="2400" spc="-139" dirty="0">
                <a:latin typeface="Arial"/>
                <a:cs typeface="Arial"/>
              </a:rPr>
              <a:t>does</a:t>
            </a:r>
            <a:r>
              <a:rPr sz="2400" spc="-176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53" dirty="0">
                <a:latin typeface="Arial"/>
                <a:cs typeface="Arial"/>
              </a:rPr>
              <a:t> </a:t>
            </a:r>
            <a:r>
              <a:rPr sz="2400" spc="-64" dirty="0">
                <a:latin typeface="Arial"/>
                <a:cs typeface="Arial"/>
              </a:rPr>
              <a:t>influence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26" dirty="0">
                <a:latin typeface="Arial"/>
                <a:cs typeface="Arial"/>
              </a:rPr>
              <a:t>our</a:t>
            </a:r>
            <a:r>
              <a:rPr sz="2400" spc="-131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modeling</a:t>
            </a:r>
            <a:r>
              <a:rPr sz="2400" spc="-203" dirty="0">
                <a:latin typeface="Arial"/>
                <a:cs typeface="Arial"/>
              </a:rPr>
              <a:t> </a:t>
            </a:r>
            <a:r>
              <a:rPr sz="2400" spc="-94" dirty="0">
                <a:latin typeface="Arial"/>
                <a:cs typeface="Arial"/>
              </a:rPr>
              <a:t>decisions?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r>
              <a:rPr lang="en-US" spc="-60"/>
              <a:t>2</a:t>
            </a:r>
            <a:endParaRPr spc="-4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7683" y="541185"/>
            <a:ext cx="4308634" cy="633346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z="4050" spc="-191" dirty="0"/>
              <a:t>Why</a:t>
            </a:r>
            <a:r>
              <a:rPr sz="4050" spc="-195" dirty="0"/>
              <a:t> </a:t>
            </a:r>
            <a:r>
              <a:rPr sz="4050" spc="-146" dirty="0"/>
              <a:t>study</a:t>
            </a:r>
            <a:r>
              <a:rPr sz="4050" spc="-199" dirty="0"/>
              <a:t> </a:t>
            </a:r>
            <a:r>
              <a:rPr sz="4050" spc="-139" dirty="0"/>
              <a:t>learning?</a:t>
            </a:r>
            <a:endParaRPr sz="4050" dirty="0"/>
          </a:p>
        </p:txBody>
      </p:sp>
      <p:sp>
        <p:nvSpPr>
          <p:cNvPr id="3" name="object 3"/>
          <p:cNvSpPr txBox="1"/>
          <p:nvPr/>
        </p:nvSpPr>
        <p:spPr>
          <a:xfrm>
            <a:off x="390197" y="1174531"/>
            <a:ext cx="8363606" cy="3685561"/>
          </a:xfrm>
          <a:prstGeom prst="rect">
            <a:avLst/>
          </a:prstGeom>
        </p:spPr>
        <p:txBody>
          <a:bodyPr vert="horz" wrap="square" lIns="0" tIns="75248" rIns="0" bIns="0" rtlCol="0">
            <a:spAutoFit/>
          </a:bodyPr>
          <a:lstStyle/>
          <a:p>
            <a:pPr marL="266700" indent="-257651">
              <a:spcBef>
                <a:spcPts val="593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1950" b="1" spc="-150" dirty="0">
                <a:latin typeface="Arial"/>
                <a:cs typeface="Arial"/>
              </a:rPr>
              <a:t>Discover</a:t>
            </a:r>
            <a:r>
              <a:rPr sz="1950" b="1" spc="-274" dirty="0">
                <a:latin typeface="Arial"/>
                <a:cs typeface="Arial"/>
              </a:rPr>
              <a:t> </a:t>
            </a:r>
            <a:r>
              <a:rPr sz="1950" spc="-75" dirty="0">
                <a:latin typeface="Arial"/>
                <a:cs typeface="Arial"/>
              </a:rPr>
              <a:t>new</a:t>
            </a:r>
            <a:r>
              <a:rPr sz="1950" spc="-79" dirty="0">
                <a:latin typeface="Arial"/>
                <a:cs typeface="Arial"/>
              </a:rPr>
              <a:t> </a:t>
            </a:r>
            <a:r>
              <a:rPr sz="1950" spc="-71" dirty="0">
                <a:latin typeface="Arial"/>
                <a:cs typeface="Arial"/>
              </a:rPr>
              <a:t>things</a:t>
            </a:r>
            <a:r>
              <a:rPr sz="1950" spc="-113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or</a:t>
            </a:r>
            <a:r>
              <a:rPr sz="1950" spc="-26" dirty="0">
                <a:latin typeface="Arial"/>
                <a:cs typeface="Arial"/>
              </a:rPr>
              <a:t> </a:t>
            </a:r>
            <a:r>
              <a:rPr sz="1950" spc="-38" dirty="0">
                <a:latin typeface="Arial"/>
                <a:cs typeface="Arial"/>
              </a:rPr>
              <a:t>structure</a:t>
            </a:r>
            <a:r>
              <a:rPr sz="1950" spc="-217" dirty="0">
                <a:latin typeface="Arial"/>
                <a:cs typeface="Arial"/>
              </a:rPr>
              <a:t> </a:t>
            </a:r>
            <a:r>
              <a:rPr sz="1950" spc="-71" dirty="0">
                <a:latin typeface="Arial"/>
                <a:cs typeface="Arial"/>
              </a:rPr>
              <a:t>previously</a:t>
            </a:r>
            <a:r>
              <a:rPr sz="1950" spc="-124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unknown</a:t>
            </a:r>
            <a:endParaRPr sz="1950" dirty="0">
              <a:latin typeface="Arial"/>
              <a:cs typeface="Arial"/>
            </a:endParaRPr>
          </a:p>
          <a:p>
            <a:pPr marL="352901">
              <a:spcBef>
                <a:spcPts val="458"/>
              </a:spcBef>
            </a:pPr>
            <a:r>
              <a:rPr dirty="0">
                <a:latin typeface="Arial"/>
                <a:cs typeface="Arial"/>
              </a:rPr>
              <a:t>–</a:t>
            </a:r>
            <a:r>
              <a:rPr spc="229" dirty="0">
                <a:latin typeface="Arial"/>
                <a:cs typeface="Arial"/>
              </a:rPr>
              <a:t> </a:t>
            </a:r>
            <a:r>
              <a:rPr spc="-124" dirty="0">
                <a:latin typeface="Arial"/>
                <a:cs typeface="Arial"/>
              </a:rPr>
              <a:t>Examples:</a:t>
            </a:r>
            <a:r>
              <a:rPr spc="-116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data</a:t>
            </a:r>
            <a:r>
              <a:rPr spc="-101" dirty="0">
                <a:latin typeface="Arial"/>
                <a:cs typeface="Arial"/>
              </a:rPr>
              <a:t> </a:t>
            </a:r>
            <a:r>
              <a:rPr spc="-60" dirty="0">
                <a:latin typeface="Arial"/>
                <a:cs typeface="Arial"/>
              </a:rPr>
              <a:t>mining,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53" dirty="0">
                <a:latin typeface="Arial"/>
                <a:cs typeface="Arial"/>
              </a:rPr>
              <a:t>scientific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discovery</a:t>
            </a:r>
            <a:endParaRPr dirty="0">
              <a:latin typeface="Arial"/>
              <a:cs typeface="Arial"/>
            </a:endParaRPr>
          </a:p>
          <a:p>
            <a:pPr marL="266700" indent="-257651">
              <a:spcBef>
                <a:spcPts val="450"/>
              </a:spcBef>
              <a:buChar char="•"/>
              <a:tabLst>
                <a:tab pos="266700" algn="l"/>
                <a:tab pos="267176" algn="l"/>
              </a:tabLst>
            </a:pPr>
            <a:r>
              <a:rPr sz="1950" spc="-68" dirty="0">
                <a:latin typeface="Arial"/>
                <a:cs typeface="Arial"/>
              </a:rPr>
              <a:t>Fill </a:t>
            </a:r>
            <a:r>
              <a:rPr sz="1950" spc="-15" dirty="0">
                <a:latin typeface="Arial"/>
                <a:cs typeface="Arial"/>
              </a:rPr>
              <a:t>in</a:t>
            </a:r>
            <a:r>
              <a:rPr sz="1950" spc="-79" dirty="0">
                <a:latin typeface="Arial"/>
                <a:cs typeface="Arial"/>
              </a:rPr>
              <a:t> </a:t>
            </a:r>
            <a:r>
              <a:rPr sz="1950" spc="-75" dirty="0">
                <a:latin typeface="Arial"/>
                <a:cs typeface="Arial"/>
              </a:rPr>
              <a:t>skeletal</a:t>
            </a:r>
            <a:r>
              <a:rPr sz="1950" spc="-184" dirty="0">
                <a:latin typeface="Arial"/>
                <a:cs typeface="Arial"/>
              </a:rPr>
              <a:t> </a:t>
            </a:r>
            <a:r>
              <a:rPr sz="1950" spc="-30" dirty="0">
                <a:latin typeface="Arial"/>
                <a:cs typeface="Arial"/>
              </a:rPr>
              <a:t>or</a:t>
            </a:r>
            <a:r>
              <a:rPr sz="1950" spc="-86" dirty="0">
                <a:latin typeface="Arial"/>
                <a:cs typeface="Arial"/>
              </a:rPr>
              <a:t> </a:t>
            </a:r>
            <a:r>
              <a:rPr sz="1950" b="1" spc="-113" dirty="0">
                <a:latin typeface="Arial"/>
                <a:cs typeface="Arial"/>
              </a:rPr>
              <a:t>incomplete</a:t>
            </a:r>
            <a:r>
              <a:rPr sz="1950" b="1" spc="-278" dirty="0">
                <a:latin typeface="Arial"/>
                <a:cs typeface="Arial"/>
              </a:rPr>
              <a:t> </a:t>
            </a:r>
            <a:r>
              <a:rPr sz="1950" b="1" spc="-146" dirty="0">
                <a:latin typeface="Arial"/>
                <a:cs typeface="Arial"/>
              </a:rPr>
              <a:t>specifications</a:t>
            </a:r>
            <a:r>
              <a:rPr sz="1950" b="1" spc="-191" dirty="0">
                <a:latin typeface="Arial"/>
                <a:cs typeface="Arial"/>
              </a:rPr>
              <a:t> </a:t>
            </a:r>
            <a:r>
              <a:rPr sz="1950" spc="-19" dirty="0">
                <a:latin typeface="Arial"/>
                <a:cs typeface="Arial"/>
              </a:rPr>
              <a:t>in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146" dirty="0">
                <a:latin typeface="Arial"/>
                <a:cs typeface="Arial"/>
              </a:rPr>
              <a:t>a</a:t>
            </a:r>
            <a:r>
              <a:rPr sz="1950" spc="-49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domain</a:t>
            </a:r>
            <a:endParaRPr sz="1950" dirty="0">
              <a:latin typeface="Arial"/>
              <a:cs typeface="Arial"/>
            </a:endParaRPr>
          </a:p>
          <a:p>
            <a:pPr marL="352901" lvl="1" indent="-171926">
              <a:spcBef>
                <a:spcPts val="458"/>
              </a:spcBef>
              <a:buChar char="–"/>
              <a:tabLst>
                <a:tab pos="352901" algn="l"/>
              </a:tabLst>
            </a:pPr>
            <a:r>
              <a:rPr spc="-127" dirty="0">
                <a:latin typeface="Arial"/>
                <a:cs typeface="Arial"/>
              </a:rPr>
              <a:t>Large,</a:t>
            </a:r>
            <a:r>
              <a:rPr spc="-83" dirty="0">
                <a:latin typeface="Arial"/>
                <a:cs typeface="Arial"/>
              </a:rPr>
              <a:t> complex</a:t>
            </a:r>
            <a:r>
              <a:rPr spc="-135" dirty="0">
                <a:latin typeface="Arial"/>
                <a:cs typeface="Arial"/>
              </a:rPr>
              <a:t> </a:t>
            </a:r>
            <a:r>
              <a:rPr spc="-116" dirty="0">
                <a:latin typeface="Arial"/>
                <a:cs typeface="Arial"/>
              </a:rPr>
              <a:t>systems</a:t>
            </a:r>
            <a:r>
              <a:rPr spc="-233" dirty="0">
                <a:latin typeface="Arial"/>
                <a:cs typeface="Arial"/>
              </a:rPr>
              <a:t> </a:t>
            </a:r>
            <a:r>
              <a:rPr spc="-45" dirty="0">
                <a:latin typeface="Arial"/>
                <a:cs typeface="Arial"/>
              </a:rPr>
              <a:t>can’t</a:t>
            </a:r>
            <a:r>
              <a:rPr spc="-64" dirty="0">
                <a:latin typeface="Arial"/>
                <a:cs typeface="Arial"/>
              </a:rPr>
              <a:t> </a:t>
            </a:r>
            <a:r>
              <a:rPr spc="-86" dirty="0">
                <a:latin typeface="Arial"/>
                <a:cs typeface="Arial"/>
              </a:rPr>
              <a:t>be</a:t>
            </a:r>
            <a:r>
              <a:rPr spc="-79" dirty="0">
                <a:latin typeface="Arial"/>
                <a:cs typeface="Arial"/>
              </a:rPr>
              <a:t> </a:t>
            </a:r>
            <a:r>
              <a:rPr spc="-56" dirty="0">
                <a:latin typeface="Arial"/>
                <a:cs typeface="Arial"/>
              </a:rPr>
              <a:t>completely</a:t>
            </a:r>
            <a:r>
              <a:rPr spc="-17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built</a:t>
            </a:r>
            <a:r>
              <a:rPr spc="-64" dirty="0">
                <a:latin typeface="Arial"/>
                <a:cs typeface="Arial"/>
              </a:rPr>
              <a:t> </a:t>
            </a:r>
            <a:r>
              <a:rPr spc="-79" dirty="0">
                <a:latin typeface="Arial"/>
                <a:cs typeface="Arial"/>
              </a:rPr>
              <a:t>by</a:t>
            </a:r>
            <a:r>
              <a:rPr spc="-113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hand</a:t>
            </a:r>
            <a:endParaRPr dirty="0">
              <a:latin typeface="Arial"/>
              <a:cs typeface="Arial"/>
            </a:endParaRPr>
          </a:p>
          <a:p>
            <a:pPr marL="180975" indent="171450">
              <a:spcBef>
                <a:spcPts val="38"/>
              </a:spcBef>
            </a:pPr>
            <a:r>
              <a:rPr dirty="0">
                <a:latin typeface="Arial"/>
                <a:cs typeface="Arial"/>
              </a:rPr>
              <a:t>&amp;</a:t>
            </a:r>
            <a:r>
              <a:rPr spc="-64" dirty="0">
                <a:latin typeface="Arial"/>
                <a:cs typeface="Arial"/>
              </a:rPr>
              <a:t> </a:t>
            </a:r>
            <a:r>
              <a:rPr spc="-49" dirty="0">
                <a:latin typeface="Arial"/>
                <a:cs typeface="Arial"/>
              </a:rPr>
              <a:t>require</a:t>
            </a:r>
            <a:r>
              <a:rPr spc="-71" dirty="0">
                <a:latin typeface="Arial"/>
                <a:cs typeface="Arial"/>
              </a:rPr>
              <a:t> </a:t>
            </a:r>
            <a:r>
              <a:rPr spc="-86" dirty="0">
                <a:latin typeface="Arial"/>
                <a:cs typeface="Arial"/>
              </a:rPr>
              <a:t>dynamic</a:t>
            </a:r>
            <a:r>
              <a:rPr spc="-41" dirty="0">
                <a:latin typeface="Arial"/>
                <a:cs typeface="Arial"/>
              </a:rPr>
              <a:t> </a:t>
            </a:r>
            <a:r>
              <a:rPr spc="-60" dirty="0">
                <a:latin typeface="Arial"/>
                <a:cs typeface="Arial"/>
              </a:rPr>
              <a:t>updating</a:t>
            </a:r>
            <a:r>
              <a:rPr spc="-13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64" dirty="0">
                <a:latin typeface="Arial"/>
                <a:cs typeface="Arial"/>
              </a:rPr>
              <a:t> </a:t>
            </a:r>
            <a:r>
              <a:rPr spc="-56" dirty="0">
                <a:latin typeface="Arial"/>
                <a:cs typeface="Arial"/>
              </a:rPr>
              <a:t>incorporate</a:t>
            </a:r>
            <a:r>
              <a:rPr spc="-127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new</a:t>
            </a:r>
            <a:r>
              <a:rPr spc="-124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info.</a:t>
            </a:r>
            <a:endParaRPr dirty="0">
              <a:latin typeface="Arial"/>
              <a:cs typeface="Arial"/>
            </a:endParaRPr>
          </a:p>
          <a:p>
            <a:pPr marL="352901" lvl="1" indent="-171926">
              <a:spcBef>
                <a:spcPts val="431"/>
              </a:spcBef>
              <a:buChar char="–"/>
              <a:tabLst>
                <a:tab pos="352901" algn="l"/>
              </a:tabLst>
            </a:pPr>
            <a:r>
              <a:rPr spc="-105" dirty="0">
                <a:latin typeface="Arial"/>
                <a:cs typeface="Arial"/>
              </a:rPr>
              <a:t>Learning</a:t>
            </a:r>
            <a:r>
              <a:rPr spc="-23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new </a:t>
            </a:r>
            <a:r>
              <a:rPr spc="-75" dirty="0">
                <a:latin typeface="Arial"/>
                <a:cs typeface="Arial"/>
              </a:rPr>
              <a:t>characteristics</a:t>
            </a:r>
            <a:r>
              <a:rPr spc="-169" dirty="0">
                <a:latin typeface="Arial"/>
                <a:cs typeface="Arial"/>
              </a:rPr>
              <a:t> </a:t>
            </a:r>
            <a:r>
              <a:rPr spc="-113" dirty="0">
                <a:latin typeface="Arial"/>
                <a:cs typeface="Arial"/>
              </a:rPr>
              <a:t>expands</a:t>
            </a:r>
            <a:r>
              <a:rPr spc="-109" dirty="0">
                <a:latin typeface="Arial"/>
                <a:cs typeface="Arial"/>
              </a:rPr>
              <a:t> </a:t>
            </a:r>
            <a:r>
              <a:rPr spc="-23" dirty="0">
                <a:latin typeface="Arial"/>
                <a:cs typeface="Arial"/>
              </a:rPr>
              <a:t>the</a:t>
            </a:r>
            <a:r>
              <a:rPr spc="-135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domain</a:t>
            </a:r>
            <a:r>
              <a:rPr spc="-64" dirty="0">
                <a:latin typeface="Arial"/>
                <a:cs typeface="Arial"/>
              </a:rPr>
              <a:t> </a:t>
            </a:r>
            <a:r>
              <a:rPr spc="-19" dirty="0">
                <a:latin typeface="Arial"/>
                <a:cs typeface="Arial"/>
              </a:rPr>
              <a:t>or</a:t>
            </a:r>
            <a:endParaRPr dirty="0">
              <a:latin typeface="Arial"/>
              <a:cs typeface="Arial"/>
            </a:endParaRPr>
          </a:p>
          <a:p>
            <a:pPr marL="352901">
              <a:spcBef>
                <a:spcPts val="34"/>
              </a:spcBef>
            </a:pPr>
            <a:r>
              <a:rPr spc="-68" dirty="0">
                <a:latin typeface="Arial"/>
                <a:cs typeface="Arial"/>
              </a:rPr>
              <a:t>expertise</a:t>
            </a:r>
            <a:r>
              <a:rPr spc="-139" dirty="0">
                <a:latin typeface="Arial"/>
                <a:cs typeface="Arial"/>
              </a:rPr>
              <a:t> </a:t>
            </a:r>
            <a:r>
              <a:rPr spc="-98" dirty="0">
                <a:latin typeface="Arial"/>
                <a:cs typeface="Arial"/>
              </a:rPr>
              <a:t>and</a:t>
            </a:r>
            <a:r>
              <a:rPr spc="-71" dirty="0">
                <a:latin typeface="Arial"/>
                <a:cs typeface="Arial"/>
              </a:rPr>
              <a:t> </a:t>
            </a:r>
            <a:r>
              <a:rPr spc="-124" dirty="0">
                <a:latin typeface="Arial"/>
                <a:cs typeface="Arial"/>
              </a:rPr>
              <a:t>lessens</a:t>
            </a:r>
            <a:r>
              <a:rPr spc="-116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“brittleness”</a:t>
            </a:r>
            <a:r>
              <a:rPr spc="-20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68" dirty="0">
                <a:latin typeface="Arial"/>
                <a:cs typeface="Arial"/>
              </a:rPr>
              <a:t> </a:t>
            </a:r>
            <a:r>
              <a:rPr spc="-19" dirty="0">
                <a:latin typeface="Arial"/>
                <a:cs typeface="Arial"/>
              </a:rPr>
              <a:t>the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system</a:t>
            </a:r>
            <a:endParaRPr dirty="0">
              <a:latin typeface="Arial"/>
              <a:cs typeface="Arial"/>
            </a:endParaRPr>
          </a:p>
          <a:p>
            <a:pPr marL="266700" marR="17621" indent="-257651">
              <a:lnSpc>
                <a:spcPct val="101099"/>
              </a:lnSpc>
              <a:spcBef>
                <a:spcPts val="368"/>
              </a:spcBef>
              <a:buChar char="•"/>
              <a:tabLst>
                <a:tab pos="266700" algn="l"/>
                <a:tab pos="267176" algn="l"/>
              </a:tabLst>
            </a:pPr>
            <a:r>
              <a:rPr sz="1950" spc="-83" dirty="0">
                <a:latin typeface="Arial"/>
                <a:cs typeface="Arial"/>
              </a:rPr>
              <a:t>Acquire</a:t>
            </a:r>
            <a:r>
              <a:rPr sz="1950" spc="-86" dirty="0">
                <a:latin typeface="Arial"/>
                <a:cs typeface="Arial"/>
              </a:rPr>
              <a:t> </a:t>
            </a:r>
            <a:r>
              <a:rPr sz="1950" spc="-94" dirty="0">
                <a:latin typeface="Arial"/>
                <a:cs typeface="Arial"/>
              </a:rPr>
              <a:t>models</a:t>
            </a:r>
            <a:r>
              <a:rPr sz="1950" spc="-109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automatically</a:t>
            </a:r>
            <a:r>
              <a:rPr sz="1950" spc="-233" dirty="0">
                <a:latin typeface="Arial"/>
                <a:cs typeface="Arial"/>
              </a:rPr>
              <a:t> </a:t>
            </a:r>
            <a:r>
              <a:rPr sz="1950" spc="-38" dirty="0">
                <a:latin typeface="Arial"/>
                <a:cs typeface="Arial"/>
              </a:rPr>
              <a:t>directly</a:t>
            </a:r>
            <a:r>
              <a:rPr sz="1950" spc="-120" dirty="0">
                <a:latin typeface="Arial"/>
                <a:cs typeface="Arial"/>
              </a:rPr>
              <a:t> </a:t>
            </a:r>
            <a:r>
              <a:rPr sz="1950" spc="-19" dirty="0">
                <a:latin typeface="Arial"/>
                <a:cs typeface="Arial"/>
              </a:rPr>
              <a:t>from</a:t>
            </a:r>
            <a:r>
              <a:rPr sz="1950" spc="-56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data</a:t>
            </a:r>
            <a:r>
              <a:rPr sz="1950" spc="-169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rather </a:t>
            </a:r>
            <a:r>
              <a:rPr sz="1950" spc="-41" dirty="0">
                <a:latin typeface="Arial"/>
                <a:cs typeface="Arial"/>
              </a:rPr>
              <a:t>than</a:t>
            </a:r>
            <a:r>
              <a:rPr sz="1950" spc="-153" dirty="0">
                <a:latin typeface="Arial"/>
                <a:cs typeface="Arial"/>
              </a:rPr>
              <a:t> </a:t>
            </a:r>
            <a:r>
              <a:rPr sz="1950" spc="-86" dirty="0">
                <a:latin typeface="Arial"/>
                <a:cs typeface="Arial"/>
              </a:rPr>
              <a:t>by</a:t>
            </a:r>
            <a:r>
              <a:rPr sz="1950" spc="-60" dirty="0">
                <a:latin typeface="Arial"/>
                <a:cs typeface="Arial"/>
              </a:rPr>
              <a:t> </a:t>
            </a:r>
            <a:r>
              <a:rPr sz="1950" spc="-83" dirty="0">
                <a:latin typeface="Arial"/>
                <a:cs typeface="Arial"/>
              </a:rPr>
              <a:t>manual</a:t>
            </a:r>
            <a:r>
              <a:rPr sz="1950" spc="-131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programming</a:t>
            </a:r>
            <a:endParaRPr sz="1950" dirty="0">
              <a:latin typeface="Arial"/>
              <a:cs typeface="Arial"/>
            </a:endParaRPr>
          </a:p>
          <a:p>
            <a:pPr marL="266700" marR="36671" indent="-257651">
              <a:lnSpc>
                <a:spcPts val="2310"/>
              </a:lnSpc>
              <a:spcBef>
                <a:spcPts val="581"/>
              </a:spcBef>
              <a:buChar char="•"/>
              <a:tabLst>
                <a:tab pos="266700" algn="l"/>
                <a:tab pos="267176" algn="l"/>
              </a:tabLst>
            </a:pPr>
            <a:r>
              <a:rPr sz="1950" spc="-68" dirty="0">
                <a:latin typeface="Arial"/>
                <a:cs typeface="Arial"/>
              </a:rPr>
              <a:t>Build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105" dirty="0">
                <a:latin typeface="Arial"/>
                <a:cs typeface="Arial"/>
              </a:rPr>
              <a:t>agents</a:t>
            </a:r>
            <a:r>
              <a:rPr sz="1950" spc="-101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that</a:t>
            </a:r>
            <a:r>
              <a:rPr sz="1950" spc="-169" dirty="0">
                <a:latin typeface="Arial"/>
                <a:cs typeface="Arial"/>
              </a:rPr>
              <a:t> </a:t>
            </a:r>
            <a:r>
              <a:rPr sz="1950" spc="-113" dirty="0">
                <a:latin typeface="Arial"/>
                <a:cs typeface="Arial"/>
              </a:rPr>
              <a:t>can</a:t>
            </a:r>
            <a:r>
              <a:rPr sz="1950" spc="-139" dirty="0">
                <a:latin typeface="Arial"/>
                <a:cs typeface="Arial"/>
              </a:rPr>
              <a:t> </a:t>
            </a:r>
            <a:r>
              <a:rPr sz="1950" b="1" spc="-109" dirty="0">
                <a:latin typeface="Arial"/>
                <a:cs typeface="Arial"/>
              </a:rPr>
              <a:t>adapt</a:t>
            </a:r>
            <a:r>
              <a:rPr sz="1950" b="1" spc="-6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to</a:t>
            </a:r>
            <a:r>
              <a:rPr sz="1950" spc="-153" dirty="0">
                <a:latin typeface="Arial"/>
                <a:cs typeface="Arial"/>
              </a:rPr>
              <a:t> </a:t>
            </a:r>
            <a:r>
              <a:rPr sz="1950" spc="-120" dirty="0">
                <a:latin typeface="Arial"/>
                <a:cs typeface="Arial"/>
              </a:rPr>
              <a:t>users,</a:t>
            </a:r>
            <a:r>
              <a:rPr sz="1950" spc="-53" dirty="0">
                <a:latin typeface="Arial"/>
                <a:cs typeface="Arial"/>
              </a:rPr>
              <a:t> </a:t>
            </a:r>
            <a:r>
              <a:rPr sz="1950" spc="-26" dirty="0">
                <a:latin typeface="Arial"/>
                <a:cs typeface="Arial"/>
              </a:rPr>
              <a:t>other</a:t>
            </a:r>
            <a:r>
              <a:rPr sz="1950" spc="-83" dirty="0">
                <a:latin typeface="Arial"/>
                <a:cs typeface="Arial"/>
              </a:rPr>
              <a:t> </a:t>
            </a:r>
            <a:r>
              <a:rPr sz="1950" spc="-98" dirty="0">
                <a:latin typeface="Arial"/>
                <a:cs typeface="Arial"/>
              </a:rPr>
              <a:t>agents,</a:t>
            </a:r>
            <a:r>
              <a:rPr sz="1950" spc="-169" dirty="0">
                <a:latin typeface="Arial"/>
                <a:cs typeface="Arial"/>
              </a:rPr>
              <a:t> </a:t>
            </a:r>
            <a:r>
              <a:rPr sz="1950" spc="-19" dirty="0">
                <a:latin typeface="Arial"/>
                <a:cs typeface="Arial"/>
              </a:rPr>
              <a:t>and </a:t>
            </a:r>
            <a:r>
              <a:rPr sz="1950" spc="-8" dirty="0">
                <a:latin typeface="Arial"/>
                <a:cs typeface="Arial"/>
              </a:rPr>
              <a:t>their</a:t>
            </a:r>
            <a:r>
              <a:rPr sz="1950" spc="-101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environment</a:t>
            </a:r>
            <a:endParaRPr sz="1950" dirty="0">
              <a:latin typeface="Arial"/>
              <a:cs typeface="Arial"/>
            </a:endParaRPr>
          </a:p>
          <a:p>
            <a:pPr marL="266700" indent="-257651">
              <a:spcBef>
                <a:spcPts val="401"/>
              </a:spcBef>
              <a:buChar char="•"/>
              <a:tabLst>
                <a:tab pos="266700" algn="l"/>
                <a:tab pos="267176" algn="l"/>
              </a:tabLst>
            </a:pPr>
            <a:r>
              <a:rPr sz="1950" spc="-90" dirty="0">
                <a:latin typeface="Arial"/>
                <a:cs typeface="Arial"/>
              </a:rPr>
              <a:t>Understand</a:t>
            </a:r>
            <a:r>
              <a:rPr sz="1950" spc="-139" dirty="0">
                <a:latin typeface="Arial"/>
                <a:cs typeface="Arial"/>
              </a:rPr>
              <a:t> </a:t>
            </a:r>
            <a:r>
              <a:rPr sz="1950" spc="-94" dirty="0">
                <a:latin typeface="Arial"/>
                <a:cs typeface="Arial"/>
              </a:rPr>
              <a:t>and</a:t>
            </a:r>
            <a:r>
              <a:rPr sz="1950" spc="-83" dirty="0">
                <a:latin typeface="Arial"/>
                <a:cs typeface="Arial"/>
              </a:rPr>
              <a:t> </a:t>
            </a:r>
            <a:r>
              <a:rPr sz="1950" spc="-64" dirty="0">
                <a:latin typeface="Arial"/>
                <a:cs typeface="Arial"/>
              </a:rPr>
              <a:t>improve</a:t>
            </a:r>
            <a:r>
              <a:rPr sz="1950" spc="-83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efficiency</a:t>
            </a:r>
            <a:r>
              <a:rPr sz="1950" spc="-169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of</a:t>
            </a:r>
            <a:r>
              <a:rPr sz="1950" spc="-49" dirty="0">
                <a:latin typeface="Arial"/>
                <a:cs typeface="Arial"/>
              </a:rPr>
              <a:t> </a:t>
            </a:r>
            <a:r>
              <a:rPr sz="1950" b="1" spc="-150" dirty="0">
                <a:latin typeface="Arial"/>
                <a:cs typeface="Arial"/>
              </a:rPr>
              <a:t>human</a:t>
            </a:r>
            <a:r>
              <a:rPr sz="1950" b="1" spc="-113" dirty="0">
                <a:latin typeface="Arial"/>
                <a:cs typeface="Arial"/>
              </a:rPr>
              <a:t> </a:t>
            </a:r>
            <a:r>
              <a:rPr sz="1950" b="1" spc="-8" dirty="0">
                <a:latin typeface="Arial"/>
                <a:cs typeface="Arial"/>
              </a:rPr>
              <a:t>learning</a:t>
            </a:r>
            <a:endParaRPr sz="1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559" y="156706"/>
            <a:ext cx="4131945" cy="911981"/>
          </a:xfrm>
          <a:prstGeom prst="rect">
            <a:avLst/>
          </a:prstGeom>
        </p:spPr>
        <p:txBody>
          <a:bodyPr vert="horz" wrap="square" lIns="0" tIns="5715" rIns="0" bIns="0" rtlCol="0" anchor="ctr">
            <a:spAutoFit/>
          </a:bodyPr>
          <a:lstStyle/>
          <a:p>
            <a:pPr marL="932021" marR="3810" indent="-922496">
              <a:lnSpc>
                <a:spcPct val="101400"/>
              </a:lnSpc>
              <a:spcBef>
                <a:spcPts val="45"/>
              </a:spcBef>
            </a:pPr>
            <a:r>
              <a:rPr sz="2963" spc="-161" dirty="0"/>
              <a:t>General</a:t>
            </a:r>
            <a:r>
              <a:rPr sz="2963" spc="-30" dirty="0"/>
              <a:t> </a:t>
            </a:r>
            <a:r>
              <a:rPr sz="2963" spc="-176" dirty="0"/>
              <a:t>ML</a:t>
            </a:r>
            <a:r>
              <a:rPr sz="2963" spc="-109" dirty="0"/>
              <a:t> Consideration: </a:t>
            </a:r>
            <a:r>
              <a:rPr sz="2963" spc="-79" dirty="0"/>
              <a:t>Inductive</a:t>
            </a:r>
            <a:r>
              <a:rPr sz="2963" spc="-83" dirty="0"/>
              <a:t> </a:t>
            </a:r>
            <a:r>
              <a:rPr sz="2963" spc="-244" dirty="0"/>
              <a:t>Bias</a:t>
            </a:r>
            <a:endParaRPr sz="2963"/>
          </a:p>
        </p:txBody>
      </p:sp>
      <p:sp>
        <p:nvSpPr>
          <p:cNvPr id="3" name="object 3"/>
          <p:cNvSpPr txBox="1"/>
          <p:nvPr/>
        </p:nvSpPr>
        <p:spPr>
          <a:xfrm>
            <a:off x="1751648" y="2737723"/>
            <a:ext cx="13001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135" dirty="0">
                <a:latin typeface="Arial Narrow"/>
                <a:cs typeface="Arial Narrow"/>
              </a:rPr>
              <a:t>A</a:t>
            </a:r>
            <a:endParaRPr sz="135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4742" y="3883771"/>
            <a:ext cx="14144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161" dirty="0">
                <a:latin typeface="Arial Narrow"/>
                <a:cs typeface="Arial Narrow"/>
              </a:rPr>
              <a:t>C</a:t>
            </a:r>
            <a:endParaRPr sz="1350">
              <a:latin typeface="Arial Narrow"/>
              <a:cs typeface="Arial Narro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21643" y="2678830"/>
            <a:ext cx="968216" cy="903923"/>
            <a:chOff x="1038190" y="3571774"/>
            <a:chExt cx="1290955" cy="12052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190" y="3571774"/>
              <a:ext cx="1290643" cy="12049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81087" y="3586226"/>
              <a:ext cx="1209675" cy="1123950"/>
            </a:xfrm>
            <a:custGeom>
              <a:avLst/>
              <a:gdLst/>
              <a:ahLst/>
              <a:cxnLst/>
              <a:rect l="l" t="t" r="r" b="b"/>
              <a:pathLst>
                <a:path w="1209675" h="1123950">
                  <a:moveTo>
                    <a:pt x="0" y="1123950"/>
                  </a:moveTo>
                  <a:lnTo>
                    <a:pt x="1209675" y="1123950"/>
                  </a:lnTo>
                  <a:lnTo>
                    <a:pt x="1209675" y="0"/>
                  </a:lnTo>
                  <a:lnTo>
                    <a:pt x="0" y="0"/>
                  </a:lnTo>
                  <a:lnTo>
                    <a:pt x="0" y="11239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500" y="3819461"/>
              <a:ext cx="690562" cy="70008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81093" y="3838606"/>
              <a:ext cx="600075" cy="609600"/>
            </a:xfrm>
            <a:custGeom>
              <a:avLst/>
              <a:gdLst/>
              <a:ahLst/>
              <a:cxnLst/>
              <a:rect l="l" t="t" r="r" b="b"/>
              <a:pathLst>
                <a:path w="600075" h="609600">
                  <a:moveTo>
                    <a:pt x="300021" y="0"/>
                  </a:moveTo>
                  <a:lnTo>
                    <a:pt x="254096" y="3569"/>
                  </a:lnTo>
                  <a:lnTo>
                    <a:pt x="209049" y="14279"/>
                  </a:lnTo>
                  <a:lnTo>
                    <a:pt x="165754" y="32129"/>
                  </a:lnTo>
                  <a:lnTo>
                    <a:pt x="125085" y="57119"/>
                  </a:lnTo>
                  <a:lnTo>
                    <a:pt x="87915" y="89249"/>
                  </a:lnTo>
                  <a:lnTo>
                    <a:pt x="56266" y="127022"/>
                  </a:lnTo>
                  <a:lnTo>
                    <a:pt x="31649" y="168348"/>
                  </a:lnTo>
                  <a:lnTo>
                    <a:pt x="14066" y="212341"/>
                  </a:lnTo>
                  <a:lnTo>
                    <a:pt x="3516" y="258110"/>
                  </a:lnTo>
                  <a:lnTo>
                    <a:pt x="0" y="304768"/>
                  </a:lnTo>
                  <a:lnTo>
                    <a:pt x="3516" y="351426"/>
                  </a:lnTo>
                  <a:lnTo>
                    <a:pt x="14066" y="397195"/>
                  </a:lnTo>
                  <a:lnTo>
                    <a:pt x="31649" y="441187"/>
                  </a:lnTo>
                  <a:lnTo>
                    <a:pt x="56266" y="482514"/>
                  </a:lnTo>
                  <a:lnTo>
                    <a:pt x="87915" y="520287"/>
                  </a:lnTo>
                  <a:lnTo>
                    <a:pt x="125085" y="552416"/>
                  </a:lnTo>
                  <a:lnTo>
                    <a:pt x="165754" y="577406"/>
                  </a:lnTo>
                  <a:lnTo>
                    <a:pt x="209049" y="595256"/>
                  </a:lnTo>
                  <a:lnTo>
                    <a:pt x="254096" y="605966"/>
                  </a:lnTo>
                  <a:lnTo>
                    <a:pt x="300021" y="609536"/>
                  </a:lnTo>
                  <a:lnTo>
                    <a:pt x="345950" y="605966"/>
                  </a:lnTo>
                  <a:lnTo>
                    <a:pt x="391008" y="595256"/>
                  </a:lnTo>
                  <a:lnTo>
                    <a:pt x="434322" y="577406"/>
                  </a:lnTo>
                  <a:lnTo>
                    <a:pt x="475018" y="552416"/>
                  </a:lnTo>
                  <a:lnTo>
                    <a:pt x="512222" y="520287"/>
                  </a:lnTo>
                  <a:lnTo>
                    <a:pt x="543838" y="482514"/>
                  </a:lnTo>
                  <a:lnTo>
                    <a:pt x="568427" y="441187"/>
                  </a:lnTo>
                  <a:lnTo>
                    <a:pt x="585991" y="397195"/>
                  </a:lnTo>
                  <a:lnTo>
                    <a:pt x="596530" y="351426"/>
                  </a:lnTo>
                  <a:lnTo>
                    <a:pt x="600043" y="304768"/>
                  </a:lnTo>
                  <a:lnTo>
                    <a:pt x="596530" y="258110"/>
                  </a:lnTo>
                  <a:lnTo>
                    <a:pt x="585991" y="212341"/>
                  </a:lnTo>
                  <a:lnTo>
                    <a:pt x="568427" y="168348"/>
                  </a:lnTo>
                  <a:lnTo>
                    <a:pt x="543838" y="127022"/>
                  </a:lnTo>
                  <a:lnTo>
                    <a:pt x="512222" y="89249"/>
                  </a:lnTo>
                  <a:lnTo>
                    <a:pt x="475018" y="57119"/>
                  </a:lnTo>
                  <a:lnTo>
                    <a:pt x="434322" y="32129"/>
                  </a:lnTo>
                  <a:lnTo>
                    <a:pt x="391008" y="14279"/>
                  </a:lnTo>
                  <a:lnTo>
                    <a:pt x="345950" y="3569"/>
                  </a:lnTo>
                  <a:lnTo>
                    <a:pt x="300021" y="0"/>
                  </a:lnTo>
                  <a:close/>
                </a:path>
              </a:pathLst>
            </a:custGeom>
            <a:solidFill>
              <a:srgbClr val="C72405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57438" y="2593024"/>
            <a:ext cx="1111568" cy="1047274"/>
            <a:chOff x="3219251" y="3457365"/>
            <a:chExt cx="1482090" cy="139636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19251" y="3457365"/>
              <a:ext cx="1481471" cy="139576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357626" y="3586226"/>
              <a:ext cx="1209675" cy="1123950"/>
            </a:xfrm>
            <a:custGeom>
              <a:avLst/>
              <a:gdLst/>
              <a:ahLst/>
              <a:cxnLst/>
              <a:rect l="l" t="t" r="r" b="b"/>
              <a:pathLst>
                <a:path w="1209675" h="1123950">
                  <a:moveTo>
                    <a:pt x="0" y="1123950"/>
                  </a:moveTo>
                  <a:lnTo>
                    <a:pt x="1209675" y="1123950"/>
                  </a:lnTo>
                  <a:lnTo>
                    <a:pt x="1209675" y="0"/>
                  </a:lnTo>
                  <a:lnTo>
                    <a:pt x="0" y="0"/>
                  </a:lnTo>
                  <a:lnTo>
                    <a:pt x="0" y="11239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9975" y="3819461"/>
              <a:ext cx="690562" cy="70008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657568" y="3838606"/>
              <a:ext cx="600075" cy="609600"/>
            </a:xfrm>
            <a:custGeom>
              <a:avLst/>
              <a:gdLst/>
              <a:ahLst/>
              <a:cxnLst/>
              <a:rect l="l" t="t" r="r" b="b"/>
              <a:pathLst>
                <a:path w="600075" h="609600">
                  <a:moveTo>
                    <a:pt x="300021" y="0"/>
                  </a:moveTo>
                  <a:lnTo>
                    <a:pt x="254096" y="3569"/>
                  </a:lnTo>
                  <a:lnTo>
                    <a:pt x="209049" y="14279"/>
                  </a:lnTo>
                  <a:lnTo>
                    <a:pt x="165754" y="32129"/>
                  </a:lnTo>
                  <a:lnTo>
                    <a:pt x="125085" y="57119"/>
                  </a:lnTo>
                  <a:lnTo>
                    <a:pt x="87915" y="89249"/>
                  </a:lnTo>
                  <a:lnTo>
                    <a:pt x="56266" y="127022"/>
                  </a:lnTo>
                  <a:lnTo>
                    <a:pt x="31649" y="168348"/>
                  </a:lnTo>
                  <a:lnTo>
                    <a:pt x="14066" y="212341"/>
                  </a:lnTo>
                  <a:lnTo>
                    <a:pt x="3516" y="258110"/>
                  </a:lnTo>
                  <a:lnTo>
                    <a:pt x="0" y="304768"/>
                  </a:lnTo>
                  <a:lnTo>
                    <a:pt x="3516" y="351426"/>
                  </a:lnTo>
                  <a:lnTo>
                    <a:pt x="14066" y="397195"/>
                  </a:lnTo>
                  <a:lnTo>
                    <a:pt x="31649" y="441187"/>
                  </a:lnTo>
                  <a:lnTo>
                    <a:pt x="56266" y="482514"/>
                  </a:lnTo>
                  <a:lnTo>
                    <a:pt x="87915" y="520287"/>
                  </a:lnTo>
                  <a:lnTo>
                    <a:pt x="125085" y="552416"/>
                  </a:lnTo>
                  <a:lnTo>
                    <a:pt x="165754" y="577406"/>
                  </a:lnTo>
                  <a:lnTo>
                    <a:pt x="209049" y="595256"/>
                  </a:lnTo>
                  <a:lnTo>
                    <a:pt x="254096" y="605966"/>
                  </a:lnTo>
                  <a:lnTo>
                    <a:pt x="300021" y="609536"/>
                  </a:lnTo>
                  <a:lnTo>
                    <a:pt x="345950" y="605966"/>
                  </a:lnTo>
                  <a:lnTo>
                    <a:pt x="391008" y="595256"/>
                  </a:lnTo>
                  <a:lnTo>
                    <a:pt x="434322" y="577406"/>
                  </a:lnTo>
                  <a:lnTo>
                    <a:pt x="475018" y="552416"/>
                  </a:lnTo>
                  <a:lnTo>
                    <a:pt x="512222" y="520287"/>
                  </a:lnTo>
                  <a:lnTo>
                    <a:pt x="543838" y="482514"/>
                  </a:lnTo>
                  <a:lnTo>
                    <a:pt x="568427" y="441187"/>
                  </a:lnTo>
                  <a:lnTo>
                    <a:pt x="585991" y="397195"/>
                  </a:lnTo>
                  <a:lnTo>
                    <a:pt x="596530" y="351426"/>
                  </a:lnTo>
                  <a:lnTo>
                    <a:pt x="600043" y="304768"/>
                  </a:lnTo>
                  <a:lnTo>
                    <a:pt x="596530" y="258110"/>
                  </a:lnTo>
                  <a:lnTo>
                    <a:pt x="585991" y="212341"/>
                  </a:lnTo>
                  <a:lnTo>
                    <a:pt x="568427" y="168348"/>
                  </a:lnTo>
                  <a:lnTo>
                    <a:pt x="543838" y="127022"/>
                  </a:lnTo>
                  <a:lnTo>
                    <a:pt x="512222" y="89249"/>
                  </a:lnTo>
                  <a:lnTo>
                    <a:pt x="475018" y="57119"/>
                  </a:lnTo>
                  <a:lnTo>
                    <a:pt x="434322" y="32129"/>
                  </a:lnTo>
                  <a:lnTo>
                    <a:pt x="391008" y="14279"/>
                  </a:lnTo>
                  <a:lnTo>
                    <a:pt x="345950" y="3569"/>
                  </a:lnTo>
                  <a:lnTo>
                    <a:pt x="300021" y="0"/>
                  </a:lnTo>
                  <a:close/>
                </a:path>
              </a:pathLst>
            </a:custGeom>
            <a:solidFill>
              <a:srgbClr val="0364C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921643" y="3821879"/>
            <a:ext cx="968216" cy="911066"/>
            <a:chOff x="1038190" y="5095838"/>
            <a:chExt cx="1290955" cy="121475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8190" y="5095838"/>
              <a:ext cx="1290643" cy="121451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81087" y="5110162"/>
              <a:ext cx="1209675" cy="1133475"/>
            </a:xfrm>
            <a:custGeom>
              <a:avLst/>
              <a:gdLst/>
              <a:ahLst/>
              <a:cxnLst/>
              <a:rect l="l" t="t" r="r" b="b"/>
              <a:pathLst>
                <a:path w="1209675" h="1133475">
                  <a:moveTo>
                    <a:pt x="0" y="1133475"/>
                  </a:moveTo>
                  <a:lnTo>
                    <a:pt x="1209675" y="1133475"/>
                  </a:lnTo>
                  <a:lnTo>
                    <a:pt x="1209675" y="0"/>
                  </a:lnTo>
                  <a:lnTo>
                    <a:pt x="0" y="0"/>
                  </a:lnTo>
                  <a:lnTo>
                    <a:pt x="0" y="11334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3500" y="5353049"/>
              <a:ext cx="690562" cy="69056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381125" y="5372099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100" y="0"/>
                  </a:moveTo>
                  <a:lnTo>
                    <a:pt x="0" y="600075"/>
                  </a:lnTo>
                  <a:lnTo>
                    <a:pt x="600075" y="600075"/>
                  </a:lnTo>
                  <a:lnTo>
                    <a:pt x="300100" y="0"/>
                  </a:lnTo>
                  <a:close/>
                </a:path>
              </a:pathLst>
            </a:custGeom>
            <a:solidFill>
              <a:srgbClr val="0364C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557438" y="3736072"/>
            <a:ext cx="1111568" cy="1054418"/>
            <a:chOff x="3219251" y="4981430"/>
            <a:chExt cx="1482090" cy="140589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19251" y="4981430"/>
              <a:ext cx="1481471" cy="140529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357626" y="5110162"/>
              <a:ext cx="1209675" cy="1133475"/>
            </a:xfrm>
            <a:custGeom>
              <a:avLst/>
              <a:gdLst/>
              <a:ahLst/>
              <a:cxnLst/>
              <a:rect l="l" t="t" r="r" b="b"/>
              <a:pathLst>
                <a:path w="1209675" h="1133475">
                  <a:moveTo>
                    <a:pt x="0" y="1133475"/>
                  </a:moveTo>
                  <a:lnTo>
                    <a:pt x="1209675" y="1133475"/>
                  </a:lnTo>
                  <a:lnTo>
                    <a:pt x="1209675" y="0"/>
                  </a:lnTo>
                  <a:lnTo>
                    <a:pt x="0" y="0"/>
                  </a:lnTo>
                  <a:lnTo>
                    <a:pt x="0" y="11334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9975" y="5353050"/>
              <a:ext cx="690562" cy="69056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657600" y="5372100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100" y="0"/>
                  </a:moveTo>
                  <a:lnTo>
                    <a:pt x="0" y="600075"/>
                  </a:lnTo>
                  <a:lnTo>
                    <a:pt x="600075" y="600075"/>
                  </a:lnTo>
                  <a:lnTo>
                    <a:pt x="300100" y="0"/>
                  </a:lnTo>
                  <a:close/>
                </a:path>
              </a:pathLst>
            </a:custGeom>
            <a:solidFill>
              <a:srgbClr val="C72405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379756" y="2737723"/>
            <a:ext cx="12954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127" dirty="0">
                <a:latin typeface="Arial Narrow"/>
                <a:cs typeface="Arial Narrow"/>
              </a:rPr>
              <a:t>B</a:t>
            </a:r>
            <a:endParaRPr sz="1350">
              <a:latin typeface="Arial Narrow"/>
              <a:cs typeface="Arial Narrow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r>
              <a:rPr lang="en-US" spc="-60"/>
              <a:t>20</a:t>
            </a:r>
            <a:endParaRPr spc="-19" dirty="0"/>
          </a:p>
        </p:txBody>
      </p:sp>
      <p:sp>
        <p:nvSpPr>
          <p:cNvPr id="30" name="object 30"/>
          <p:cNvSpPr txBox="1"/>
          <p:nvPr/>
        </p:nvSpPr>
        <p:spPr>
          <a:xfrm>
            <a:off x="1171575" y="4961453"/>
            <a:ext cx="151399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88"/>
              </a:lnSpc>
            </a:pPr>
            <a:r>
              <a:rPr sz="1050" spc="-53" dirty="0">
                <a:solidFill>
                  <a:srgbClr val="A6A6A6"/>
                </a:solidFill>
                <a:latin typeface="Arial"/>
                <a:cs typeface="Arial"/>
              </a:rPr>
              <a:t>Courtesy</a:t>
            </a:r>
            <a:r>
              <a:rPr sz="1050" spc="-68" dirty="0">
                <a:solidFill>
                  <a:srgbClr val="A6A6A6"/>
                </a:solidFill>
                <a:latin typeface="Arial"/>
                <a:cs typeface="Arial"/>
              </a:rPr>
              <a:t> Hamed</a:t>
            </a:r>
            <a:r>
              <a:rPr sz="1050" spc="-26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050" spc="-41" dirty="0">
                <a:solidFill>
                  <a:srgbClr val="A6A6A6"/>
                </a:solidFill>
                <a:latin typeface="Arial"/>
                <a:cs typeface="Arial"/>
              </a:rPr>
              <a:t>Pirsiavash</a:t>
            </a:r>
            <a:endParaRPr sz="10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67279" y="3883771"/>
            <a:ext cx="13954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146" dirty="0">
                <a:latin typeface="Arial Narrow"/>
                <a:cs typeface="Arial Narrow"/>
              </a:rPr>
              <a:t>D</a:t>
            </a:r>
            <a:endParaRPr sz="1350">
              <a:latin typeface="Arial Narrow"/>
              <a:cs typeface="Arial Narro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61395" y="3049857"/>
            <a:ext cx="2156460" cy="8059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</a:pPr>
            <a:r>
              <a:rPr sz="1350" i="1" spc="-30" dirty="0">
                <a:solidFill>
                  <a:srgbClr val="7E7E7E"/>
                </a:solidFill>
                <a:latin typeface="Arial"/>
                <a:cs typeface="Arial"/>
              </a:rPr>
              <a:t>Partition</a:t>
            </a:r>
            <a:r>
              <a:rPr sz="1350" i="1" spc="-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50" i="1" spc="-94" dirty="0">
                <a:solidFill>
                  <a:srgbClr val="7E7E7E"/>
                </a:solidFill>
                <a:latin typeface="Arial"/>
                <a:cs typeface="Arial"/>
              </a:rPr>
              <a:t>these</a:t>
            </a:r>
            <a:r>
              <a:rPr sz="1350" i="1" spc="8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50" i="1" spc="-15" dirty="0">
                <a:solidFill>
                  <a:srgbClr val="7E7E7E"/>
                </a:solidFill>
                <a:latin typeface="Arial"/>
                <a:cs typeface="Arial"/>
              </a:rPr>
              <a:t>into</a:t>
            </a:r>
            <a:r>
              <a:rPr sz="1350" i="1" spc="-10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50" i="1" dirty="0">
                <a:solidFill>
                  <a:srgbClr val="7E7E7E"/>
                </a:solidFill>
                <a:latin typeface="Arial"/>
                <a:cs typeface="Arial"/>
              </a:rPr>
              <a:t>two</a:t>
            </a:r>
            <a:r>
              <a:rPr sz="1350" i="1" spc="-4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50" i="1" spc="-45" dirty="0">
                <a:solidFill>
                  <a:srgbClr val="7E7E7E"/>
                </a:solidFill>
                <a:latin typeface="Arial"/>
                <a:cs typeface="Arial"/>
              </a:rPr>
              <a:t>groups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50">
              <a:latin typeface="Arial"/>
              <a:cs typeface="Arial"/>
            </a:endParaRPr>
          </a:p>
          <a:p>
            <a:pPr>
              <a:spcBef>
                <a:spcPts val="34"/>
              </a:spcBef>
            </a:pPr>
            <a:endParaRPr sz="1125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350" i="1" spc="-86" dirty="0">
                <a:solidFill>
                  <a:srgbClr val="7E7E7E"/>
                </a:solidFill>
                <a:latin typeface="Arial"/>
                <a:cs typeface="Arial"/>
              </a:rPr>
              <a:t>Who</a:t>
            </a:r>
            <a:r>
              <a:rPr sz="1350" i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50" i="1" spc="-75" dirty="0">
                <a:solidFill>
                  <a:srgbClr val="7E7E7E"/>
                </a:solidFill>
                <a:latin typeface="Arial"/>
                <a:cs typeface="Arial"/>
              </a:rPr>
              <a:t>selected</a:t>
            </a:r>
            <a:r>
              <a:rPr sz="1350" i="1" spc="4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50" i="1" spc="-71" dirty="0">
                <a:solidFill>
                  <a:srgbClr val="FF0000"/>
                </a:solidFill>
                <a:latin typeface="Arial"/>
                <a:cs typeface="Arial"/>
              </a:rPr>
              <a:t>red</a:t>
            </a:r>
            <a:r>
              <a:rPr sz="1350" i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50" i="1" spc="-98" dirty="0">
                <a:solidFill>
                  <a:srgbClr val="7E7E7E"/>
                </a:solidFill>
                <a:latin typeface="Arial"/>
                <a:cs typeface="Arial"/>
              </a:rPr>
              <a:t>vs.</a:t>
            </a:r>
            <a:r>
              <a:rPr sz="1350" i="1" spc="-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50" i="1" spc="-15" dirty="0">
                <a:solidFill>
                  <a:srgbClr val="006FC0"/>
                </a:solidFill>
                <a:latin typeface="Arial"/>
                <a:cs typeface="Arial"/>
              </a:rPr>
              <a:t>blue</a:t>
            </a:r>
            <a:r>
              <a:rPr sz="1350" i="1" spc="-15" dirty="0">
                <a:solidFill>
                  <a:srgbClr val="7E7E7E"/>
                </a:solidFill>
                <a:latin typeface="Arial"/>
                <a:cs typeface="Arial"/>
              </a:rPr>
              <a:t>?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17332" y="1548479"/>
            <a:ext cx="6099810" cy="751168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 marR="3810" indent="164306">
              <a:spcBef>
                <a:spcPts val="98"/>
              </a:spcBef>
            </a:pPr>
            <a:r>
              <a:rPr sz="2400" spc="-60" dirty="0">
                <a:latin typeface="Arial"/>
                <a:cs typeface="Arial"/>
              </a:rPr>
              <a:t>What</a:t>
            </a:r>
            <a:r>
              <a:rPr sz="2400" spc="-176" dirty="0">
                <a:latin typeface="Arial"/>
                <a:cs typeface="Arial"/>
              </a:rPr>
              <a:t> </a:t>
            </a:r>
            <a:r>
              <a:rPr sz="2400" spc="-64" dirty="0">
                <a:latin typeface="Arial"/>
                <a:cs typeface="Arial"/>
              </a:rPr>
              <a:t>do</a:t>
            </a:r>
            <a:r>
              <a:rPr sz="2400" spc="-188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we</a:t>
            </a:r>
            <a:r>
              <a:rPr sz="2400" spc="-169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know</a:t>
            </a:r>
            <a:r>
              <a:rPr sz="2400" spc="-161" dirty="0">
                <a:latin typeface="Arial"/>
                <a:cs typeface="Arial"/>
              </a:rPr>
              <a:t> </a:t>
            </a:r>
            <a:r>
              <a:rPr sz="2400" i="1" spc="-90" dirty="0">
                <a:latin typeface="Arial"/>
                <a:cs typeface="Arial"/>
              </a:rPr>
              <a:t>before</a:t>
            </a:r>
            <a:r>
              <a:rPr sz="2400" i="1" spc="-169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we</a:t>
            </a:r>
            <a:r>
              <a:rPr sz="2400" spc="-169" dirty="0">
                <a:latin typeface="Arial"/>
                <a:cs typeface="Arial"/>
              </a:rPr>
              <a:t> </a:t>
            </a:r>
            <a:r>
              <a:rPr sz="2400" spc="-188" dirty="0">
                <a:latin typeface="Arial"/>
                <a:cs typeface="Arial"/>
              </a:rPr>
              <a:t>see</a:t>
            </a:r>
            <a:r>
              <a:rPr sz="2400" spc="-169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the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data,</a:t>
            </a:r>
            <a:r>
              <a:rPr sz="2400" spc="-188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and </a:t>
            </a:r>
            <a:r>
              <a:rPr sz="2400" spc="-49" dirty="0">
                <a:latin typeface="Arial"/>
                <a:cs typeface="Arial"/>
              </a:rPr>
              <a:t>how</a:t>
            </a:r>
            <a:r>
              <a:rPr sz="2400" spc="-176" dirty="0">
                <a:latin typeface="Arial"/>
                <a:cs typeface="Arial"/>
              </a:rPr>
              <a:t> </a:t>
            </a:r>
            <a:r>
              <a:rPr sz="2400" spc="-139" dirty="0">
                <a:latin typeface="Arial"/>
                <a:cs typeface="Arial"/>
              </a:rPr>
              <a:t>does</a:t>
            </a:r>
            <a:r>
              <a:rPr sz="2400" spc="-176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53" dirty="0">
                <a:latin typeface="Arial"/>
                <a:cs typeface="Arial"/>
              </a:rPr>
              <a:t> </a:t>
            </a:r>
            <a:r>
              <a:rPr sz="2400" spc="-64" dirty="0">
                <a:latin typeface="Arial"/>
                <a:cs typeface="Arial"/>
              </a:rPr>
              <a:t>influence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26" dirty="0">
                <a:latin typeface="Arial"/>
                <a:cs typeface="Arial"/>
              </a:rPr>
              <a:t>our</a:t>
            </a:r>
            <a:r>
              <a:rPr sz="2400" spc="-131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modeling</a:t>
            </a:r>
            <a:r>
              <a:rPr sz="2400" spc="-203" dirty="0">
                <a:latin typeface="Arial"/>
                <a:cs typeface="Arial"/>
              </a:rPr>
              <a:t> </a:t>
            </a:r>
            <a:r>
              <a:rPr sz="2400" spc="-94" dirty="0">
                <a:latin typeface="Arial"/>
                <a:cs typeface="Arial"/>
              </a:rPr>
              <a:t>decisions?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3180" y="507801"/>
            <a:ext cx="4131945" cy="911981"/>
          </a:xfrm>
          <a:prstGeom prst="rect">
            <a:avLst/>
          </a:prstGeom>
        </p:spPr>
        <p:txBody>
          <a:bodyPr vert="horz" wrap="square" lIns="0" tIns="5715" rIns="0" bIns="0" rtlCol="0" anchor="ctr">
            <a:spAutoFit/>
          </a:bodyPr>
          <a:lstStyle/>
          <a:p>
            <a:pPr marL="932021" marR="3810" indent="-922496">
              <a:lnSpc>
                <a:spcPct val="101400"/>
              </a:lnSpc>
              <a:spcBef>
                <a:spcPts val="45"/>
              </a:spcBef>
            </a:pPr>
            <a:r>
              <a:rPr sz="2963" spc="-161" dirty="0"/>
              <a:t>General</a:t>
            </a:r>
            <a:r>
              <a:rPr sz="2963" spc="-30" dirty="0"/>
              <a:t> </a:t>
            </a:r>
            <a:r>
              <a:rPr sz="2963" spc="-176" dirty="0"/>
              <a:t>ML</a:t>
            </a:r>
            <a:r>
              <a:rPr sz="2963" spc="-109" dirty="0"/>
              <a:t> Consideration: </a:t>
            </a:r>
            <a:r>
              <a:rPr sz="2963" spc="-79" dirty="0"/>
              <a:t>Inductive</a:t>
            </a:r>
            <a:r>
              <a:rPr sz="2963" spc="-83" dirty="0"/>
              <a:t> </a:t>
            </a:r>
            <a:r>
              <a:rPr sz="2963" spc="-244" dirty="0"/>
              <a:t>Bias</a:t>
            </a:r>
            <a:endParaRPr sz="2963" dirty="0"/>
          </a:p>
        </p:txBody>
      </p:sp>
      <p:sp>
        <p:nvSpPr>
          <p:cNvPr id="3" name="object 3"/>
          <p:cNvSpPr txBox="1"/>
          <p:nvPr/>
        </p:nvSpPr>
        <p:spPr>
          <a:xfrm>
            <a:off x="1751648" y="2737723"/>
            <a:ext cx="13001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135" dirty="0">
                <a:latin typeface="Arial Narrow"/>
                <a:cs typeface="Arial Narrow"/>
              </a:rPr>
              <a:t>A</a:t>
            </a:r>
            <a:endParaRPr sz="135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4742" y="3883771"/>
            <a:ext cx="14144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161" dirty="0">
                <a:latin typeface="Arial Narrow"/>
                <a:cs typeface="Arial Narrow"/>
              </a:rPr>
              <a:t>C</a:t>
            </a:r>
            <a:endParaRPr sz="1350">
              <a:latin typeface="Arial Narrow"/>
              <a:cs typeface="Arial Narro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21643" y="2678830"/>
            <a:ext cx="968216" cy="903923"/>
            <a:chOff x="1038190" y="3571774"/>
            <a:chExt cx="1290955" cy="12052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190" y="3571774"/>
              <a:ext cx="1290643" cy="12049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81087" y="3586226"/>
              <a:ext cx="1209675" cy="1123950"/>
            </a:xfrm>
            <a:custGeom>
              <a:avLst/>
              <a:gdLst/>
              <a:ahLst/>
              <a:cxnLst/>
              <a:rect l="l" t="t" r="r" b="b"/>
              <a:pathLst>
                <a:path w="1209675" h="1123950">
                  <a:moveTo>
                    <a:pt x="0" y="1123950"/>
                  </a:moveTo>
                  <a:lnTo>
                    <a:pt x="1209675" y="1123950"/>
                  </a:lnTo>
                  <a:lnTo>
                    <a:pt x="1209675" y="0"/>
                  </a:lnTo>
                  <a:lnTo>
                    <a:pt x="0" y="0"/>
                  </a:lnTo>
                  <a:lnTo>
                    <a:pt x="0" y="11239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500" y="3819461"/>
              <a:ext cx="690562" cy="70008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81093" y="3838606"/>
              <a:ext cx="600075" cy="609600"/>
            </a:xfrm>
            <a:custGeom>
              <a:avLst/>
              <a:gdLst/>
              <a:ahLst/>
              <a:cxnLst/>
              <a:rect l="l" t="t" r="r" b="b"/>
              <a:pathLst>
                <a:path w="600075" h="609600">
                  <a:moveTo>
                    <a:pt x="300021" y="0"/>
                  </a:moveTo>
                  <a:lnTo>
                    <a:pt x="254096" y="3569"/>
                  </a:lnTo>
                  <a:lnTo>
                    <a:pt x="209049" y="14279"/>
                  </a:lnTo>
                  <a:lnTo>
                    <a:pt x="165754" y="32129"/>
                  </a:lnTo>
                  <a:lnTo>
                    <a:pt x="125085" y="57119"/>
                  </a:lnTo>
                  <a:lnTo>
                    <a:pt x="87915" y="89249"/>
                  </a:lnTo>
                  <a:lnTo>
                    <a:pt x="56266" y="127022"/>
                  </a:lnTo>
                  <a:lnTo>
                    <a:pt x="31649" y="168348"/>
                  </a:lnTo>
                  <a:lnTo>
                    <a:pt x="14066" y="212341"/>
                  </a:lnTo>
                  <a:lnTo>
                    <a:pt x="3516" y="258110"/>
                  </a:lnTo>
                  <a:lnTo>
                    <a:pt x="0" y="304768"/>
                  </a:lnTo>
                  <a:lnTo>
                    <a:pt x="3516" y="351426"/>
                  </a:lnTo>
                  <a:lnTo>
                    <a:pt x="14066" y="397195"/>
                  </a:lnTo>
                  <a:lnTo>
                    <a:pt x="31649" y="441187"/>
                  </a:lnTo>
                  <a:lnTo>
                    <a:pt x="56266" y="482514"/>
                  </a:lnTo>
                  <a:lnTo>
                    <a:pt x="87915" y="520287"/>
                  </a:lnTo>
                  <a:lnTo>
                    <a:pt x="125085" y="552416"/>
                  </a:lnTo>
                  <a:lnTo>
                    <a:pt x="165754" y="577406"/>
                  </a:lnTo>
                  <a:lnTo>
                    <a:pt x="209049" y="595256"/>
                  </a:lnTo>
                  <a:lnTo>
                    <a:pt x="254096" y="605966"/>
                  </a:lnTo>
                  <a:lnTo>
                    <a:pt x="300021" y="609536"/>
                  </a:lnTo>
                  <a:lnTo>
                    <a:pt x="345950" y="605966"/>
                  </a:lnTo>
                  <a:lnTo>
                    <a:pt x="391008" y="595256"/>
                  </a:lnTo>
                  <a:lnTo>
                    <a:pt x="434322" y="577406"/>
                  </a:lnTo>
                  <a:lnTo>
                    <a:pt x="475018" y="552416"/>
                  </a:lnTo>
                  <a:lnTo>
                    <a:pt x="512222" y="520287"/>
                  </a:lnTo>
                  <a:lnTo>
                    <a:pt x="543838" y="482514"/>
                  </a:lnTo>
                  <a:lnTo>
                    <a:pt x="568427" y="441187"/>
                  </a:lnTo>
                  <a:lnTo>
                    <a:pt x="585991" y="397195"/>
                  </a:lnTo>
                  <a:lnTo>
                    <a:pt x="596530" y="351426"/>
                  </a:lnTo>
                  <a:lnTo>
                    <a:pt x="600043" y="304768"/>
                  </a:lnTo>
                  <a:lnTo>
                    <a:pt x="596530" y="258110"/>
                  </a:lnTo>
                  <a:lnTo>
                    <a:pt x="585991" y="212341"/>
                  </a:lnTo>
                  <a:lnTo>
                    <a:pt x="568427" y="168348"/>
                  </a:lnTo>
                  <a:lnTo>
                    <a:pt x="543838" y="127022"/>
                  </a:lnTo>
                  <a:lnTo>
                    <a:pt x="512222" y="89249"/>
                  </a:lnTo>
                  <a:lnTo>
                    <a:pt x="475018" y="57119"/>
                  </a:lnTo>
                  <a:lnTo>
                    <a:pt x="434322" y="32129"/>
                  </a:lnTo>
                  <a:lnTo>
                    <a:pt x="391008" y="14279"/>
                  </a:lnTo>
                  <a:lnTo>
                    <a:pt x="345950" y="3569"/>
                  </a:lnTo>
                  <a:lnTo>
                    <a:pt x="300021" y="0"/>
                  </a:lnTo>
                  <a:close/>
                </a:path>
              </a:pathLst>
            </a:custGeom>
            <a:solidFill>
              <a:srgbClr val="C72405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57438" y="2593024"/>
            <a:ext cx="1111568" cy="1047274"/>
            <a:chOff x="3219251" y="3457365"/>
            <a:chExt cx="1482090" cy="139636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19251" y="3457365"/>
              <a:ext cx="1481471" cy="139576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357626" y="3586226"/>
              <a:ext cx="1209675" cy="1123950"/>
            </a:xfrm>
            <a:custGeom>
              <a:avLst/>
              <a:gdLst/>
              <a:ahLst/>
              <a:cxnLst/>
              <a:rect l="l" t="t" r="r" b="b"/>
              <a:pathLst>
                <a:path w="1209675" h="1123950">
                  <a:moveTo>
                    <a:pt x="0" y="1123950"/>
                  </a:moveTo>
                  <a:lnTo>
                    <a:pt x="1209675" y="1123950"/>
                  </a:lnTo>
                  <a:lnTo>
                    <a:pt x="1209675" y="0"/>
                  </a:lnTo>
                  <a:lnTo>
                    <a:pt x="0" y="0"/>
                  </a:lnTo>
                  <a:lnTo>
                    <a:pt x="0" y="11239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9975" y="3819461"/>
              <a:ext cx="690562" cy="70008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657568" y="3838606"/>
              <a:ext cx="600075" cy="609600"/>
            </a:xfrm>
            <a:custGeom>
              <a:avLst/>
              <a:gdLst/>
              <a:ahLst/>
              <a:cxnLst/>
              <a:rect l="l" t="t" r="r" b="b"/>
              <a:pathLst>
                <a:path w="600075" h="609600">
                  <a:moveTo>
                    <a:pt x="300021" y="0"/>
                  </a:moveTo>
                  <a:lnTo>
                    <a:pt x="254096" y="3569"/>
                  </a:lnTo>
                  <a:lnTo>
                    <a:pt x="209049" y="14279"/>
                  </a:lnTo>
                  <a:lnTo>
                    <a:pt x="165754" y="32129"/>
                  </a:lnTo>
                  <a:lnTo>
                    <a:pt x="125085" y="57119"/>
                  </a:lnTo>
                  <a:lnTo>
                    <a:pt x="87915" y="89249"/>
                  </a:lnTo>
                  <a:lnTo>
                    <a:pt x="56266" y="127022"/>
                  </a:lnTo>
                  <a:lnTo>
                    <a:pt x="31649" y="168348"/>
                  </a:lnTo>
                  <a:lnTo>
                    <a:pt x="14066" y="212341"/>
                  </a:lnTo>
                  <a:lnTo>
                    <a:pt x="3516" y="258110"/>
                  </a:lnTo>
                  <a:lnTo>
                    <a:pt x="0" y="304768"/>
                  </a:lnTo>
                  <a:lnTo>
                    <a:pt x="3516" y="351426"/>
                  </a:lnTo>
                  <a:lnTo>
                    <a:pt x="14066" y="397195"/>
                  </a:lnTo>
                  <a:lnTo>
                    <a:pt x="31649" y="441187"/>
                  </a:lnTo>
                  <a:lnTo>
                    <a:pt x="56266" y="482514"/>
                  </a:lnTo>
                  <a:lnTo>
                    <a:pt x="87915" y="520287"/>
                  </a:lnTo>
                  <a:lnTo>
                    <a:pt x="125085" y="552416"/>
                  </a:lnTo>
                  <a:lnTo>
                    <a:pt x="165754" y="577406"/>
                  </a:lnTo>
                  <a:lnTo>
                    <a:pt x="209049" y="595256"/>
                  </a:lnTo>
                  <a:lnTo>
                    <a:pt x="254096" y="605966"/>
                  </a:lnTo>
                  <a:lnTo>
                    <a:pt x="300021" y="609536"/>
                  </a:lnTo>
                  <a:lnTo>
                    <a:pt x="345950" y="605966"/>
                  </a:lnTo>
                  <a:lnTo>
                    <a:pt x="391008" y="595256"/>
                  </a:lnTo>
                  <a:lnTo>
                    <a:pt x="434322" y="577406"/>
                  </a:lnTo>
                  <a:lnTo>
                    <a:pt x="475018" y="552416"/>
                  </a:lnTo>
                  <a:lnTo>
                    <a:pt x="512222" y="520287"/>
                  </a:lnTo>
                  <a:lnTo>
                    <a:pt x="543838" y="482514"/>
                  </a:lnTo>
                  <a:lnTo>
                    <a:pt x="568427" y="441187"/>
                  </a:lnTo>
                  <a:lnTo>
                    <a:pt x="585991" y="397195"/>
                  </a:lnTo>
                  <a:lnTo>
                    <a:pt x="596530" y="351426"/>
                  </a:lnTo>
                  <a:lnTo>
                    <a:pt x="600043" y="304768"/>
                  </a:lnTo>
                  <a:lnTo>
                    <a:pt x="596530" y="258110"/>
                  </a:lnTo>
                  <a:lnTo>
                    <a:pt x="585991" y="212341"/>
                  </a:lnTo>
                  <a:lnTo>
                    <a:pt x="568427" y="168348"/>
                  </a:lnTo>
                  <a:lnTo>
                    <a:pt x="543838" y="127022"/>
                  </a:lnTo>
                  <a:lnTo>
                    <a:pt x="512222" y="89249"/>
                  </a:lnTo>
                  <a:lnTo>
                    <a:pt x="475018" y="57119"/>
                  </a:lnTo>
                  <a:lnTo>
                    <a:pt x="434322" y="32129"/>
                  </a:lnTo>
                  <a:lnTo>
                    <a:pt x="391008" y="14279"/>
                  </a:lnTo>
                  <a:lnTo>
                    <a:pt x="345950" y="3569"/>
                  </a:lnTo>
                  <a:lnTo>
                    <a:pt x="300021" y="0"/>
                  </a:lnTo>
                  <a:close/>
                </a:path>
              </a:pathLst>
            </a:custGeom>
            <a:solidFill>
              <a:srgbClr val="0364C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921643" y="3821879"/>
            <a:ext cx="968216" cy="911066"/>
            <a:chOff x="1038190" y="5095838"/>
            <a:chExt cx="1290955" cy="121475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8190" y="5095838"/>
              <a:ext cx="1290643" cy="121451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81087" y="5110162"/>
              <a:ext cx="1209675" cy="1133475"/>
            </a:xfrm>
            <a:custGeom>
              <a:avLst/>
              <a:gdLst/>
              <a:ahLst/>
              <a:cxnLst/>
              <a:rect l="l" t="t" r="r" b="b"/>
              <a:pathLst>
                <a:path w="1209675" h="1133475">
                  <a:moveTo>
                    <a:pt x="0" y="1133475"/>
                  </a:moveTo>
                  <a:lnTo>
                    <a:pt x="1209675" y="1133475"/>
                  </a:lnTo>
                  <a:lnTo>
                    <a:pt x="1209675" y="0"/>
                  </a:lnTo>
                  <a:lnTo>
                    <a:pt x="0" y="0"/>
                  </a:lnTo>
                  <a:lnTo>
                    <a:pt x="0" y="11334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3500" y="5353049"/>
              <a:ext cx="690562" cy="69056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381125" y="5372099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100" y="0"/>
                  </a:moveTo>
                  <a:lnTo>
                    <a:pt x="0" y="600075"/>
                  </a:lnTo>
                  <a:lnTo>
                    <a:pt x="600075" y="600075"/>
                  </a:lnTo>
                  <a:lnTo>
                    <a:pt x="300100" y="0"/>
                  </a:lnTo>
                  <a:close/>
                </a:path>
              </a:pathLst>
            </a:custGeom>
            <a:solidFill>
              <a:srgbClr val="0364C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557438" y="3736072"/>
            <a:ext cx="1111568" cy="1054418"/>
            <a:chOff x="3219251" y="4981430"/>
            <a:chExt cx="1482090" cy="140589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19251" y="4981430"/>
              <a:ext cx="1481471" cy="140529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357626" y="5110162"/>
              <a:ext cx="1209675" cy="1133475"/>
            </a:xfrm>
            <a:custGeom>
              <a:avLst/>
              <a:gdLst/>
              <a:ahLst/>
              <a:cxnLst/>
              <a:rect l="l" t="t" r="r" b="b"/>
              <a:pathLst>
                <a:path w="1209675" h="1133475">
                  <a:moveTo>
                    <a:pt x="0" y="1133475"/>
                  </a:moveTo>
                  <a:lnTo>
                    <a:pt x="1209675" y="1133475"/>
                  </a:lnTo>
                  <a:lnTo>
                    <a:pt x="1209675" y="0"/>
                  </a:lnTo>
                  <a:lnTo>
                    <a:pt x="0" y="0"/>
                  </a:lnTo>
                  <a:lnTo>
                    <a:pt x="0" y="11334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9975" y="5353050"/>
              <a:ext cx="690562" cy="69056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657600" y="5372100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100" y="0"/>
                  </a:moveTo>
                  <a:lnTo>
                    <a:pt x="0" y="600075"/>
                  </a:lnTo>
                  <a:lnTo>
                    <a:pt x="600075" y="600075"/>
                  </a:lnTo>
                  <a:lnTo>
                    <a:pt x="300100" y="0"/>
                  </a:lnTo>
                  <a:close/>
                </a:path>
              </a:pathLst>
            </a:custGeom>
            <a:solidFill>
              <a:srgbClr val="C72405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379756" y="2737723"/>
            <a:ext cx="12954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127" dirty="0">
                <a:latin typeface="Arial Narrow"/>
                <a:cs typeface="Arial Narrow"/>
              </a:rPr>
              <a:t>B</a:t>
            </a:r>
            <a:endParaRPr sz="1350">
              <a:latin typeface="Arial Narrow"/>
              <a:cs typeface="Arial Narro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67279" y="3883771"/>
            <a:ext cx="13954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146" dirty="0">
                <a:latin typeface="Arial Narrow"/>
                <a:cs typeface="Arial Narrow"/>
              </a:rPr>
              <a:t>D</a:t>
            </a:r>
            <a:endParaRPr sz="1350">
              <a:latin typeface="Arial Narrow"/>
              <a:cs typeface="Arial Narro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54251" y="3049857"/>
            <a:ext cx="21636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i="1" spc="-30" dirty="0">
                <a:solidFill>
                  <a:srgbClr val="7E7E7E"/>
                </a:solidFill>
                <a:latin typeface="Arial"/>
                <a:cs typeface="Arial"/>
              </a:rPr>
              <a:t>Partition</a:t>
            </a:r>
            <a:r>
              <a:rPr sz="1350" i="1" spc="-53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50" i="1" spc="-94" dirty="0">
                <a:solidFill>
                  <a:srgbClr val="7E7E7E"/>
                </a:solidFill>
                <a:latin typeface="Arial"/>
                <a:cs typeface="Arial"/>
              </a:rPr>
              <a:t>these</a:t>
            </a:r>
            <a:r>
              <a:rPr sz="1350" i="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50" i="1" spc="-8" dirty="0">
                <a:solidFill>
                  <a:srgbClr val="7E7E7E"/>
                </a:solidFill>
                <a:latin typeface="Arial"/>
                <a:cs typeface="Arial"/>
              </a:rPr>
              <a:t>into</a:t>
            </a:r>
            <a:r>
              <a:rPr sz="1350" i="1" spc="-53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50" i="1" dirty="0">
                <a:solidFill>
                  <a:srgbClr val="7E7E7E"/>
                </a:solidFill>
                <a:latin typeface="Arial"/>
                <a:cs typeface="Arial"/>
              </a:rPr>
              <a:t>two</a:t>
            </a:r>
            <a:r>
              <a:rPr sz="1350" i="1" spc="-4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50" i="1" spc="-56" dirty="0">
                <a:solidFill>
                  <a:srgbClr val="7E7E7E"/>
                </a:solidFill>
                <a:latin typeface="Arial"/>
                <a:cs typeface="Arial"/>
              </a:rPr>
              <a:t>groups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97792" y="3621167"/>
            <a:ext cx="1883093" cy="69057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3813">
              <a:spcBef>
                <a:spcPts val="75"/>
              </a:spcBef>
            </a:pPr>
            <a:r>
              <a:rPr sz="1350" i="1" spc="-86" dirty="0">
                <a:solidFill>
                  <a:srgbClr val="7E7E7E"/>
                </a:solidFill>
                <a:latin typeface="Arial"/>
                <a:cs typeface="Arial"/>
              </a:rPr>
              <a:t>Who</a:t>
            </a:r>
            <a:r>
              <a:rPr sz="1350" i="1" spc="-53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50" i="1" spc="-86" dirty="0">
                <a:solidFill>
                  <a:srgbClr val="7E7E7E"/>
                </a:solidFill>
                <a:latin typeface="Arial"/>
                <a:cs typeface="Arial"/>
              </a:rPr>
              <a:t>selected</a:t>
            </a:r>
            <a:r>
              <a:rPr sz="1350" i="1" spc="1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50" i="1" spc="-60" dirty="0">
                <a:solidFill>
                  <a:srgbClr val="FF0000"/>
                </a:solidFill>
                <a:latin typeface="Arial"/>
                <a:cs typeface="Arial"/>
              </a:rPr>
              <a:t>red</a:t>
            </a:r>
            <a:r>
              <a:rPr sz="1350" i="1" spc="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50" i="1" spc="-98" dirty="0">
                <a:solidFill>
                  <a:srgbClr val="7E7E7E"/>
                </a:solidFill>
                <a:latin typeface="Arial"/>
                <a:cs typeface="Arial"/>
              </a:rPr>
              <a:t>vs.</a:t>
            </a:r>
            <a:r>
              <a:rPr sz="1350" i="1" spc="-9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50" i="1" spc="-34" dirty="0">
                <a:solidFill>
                  <a:srgbClr val="006FC0"/>
                </a:solidFill>
                <a:latin typeface="Arial"/>
                <a:cs typeface="Arial"/>
              </a:rPr>
              <a:t>blue</a:t>
            </a:r>
            <a:r>
              <a:rPr sz="1350" i="1" spc="-34" dirty="0">
                <a:solidFill>
                  <a:srgbClr val="7E7E7E"/>
                </a:solidFill>
                <a:latin typeface="Arial"/>
                <a:cs typeface="Arial"/>
              </a:rPr>
              <a:t>?</a:t>
            </a:r>
            <a:endParaRPr sz="1350">
              <a:latin typeface="Arial"/>
              <a:cs typeface="Arial"/>
            </a:endParaRPr>
          </a:p>
          <a:p>
            <a:pPr>
              <a:spcBef>
                <a:spcPts val="11"/>
              </a:spcBef>
            </a:pPr>
            <a:endParaRPr sz="1725">
              <a:latin typeface="Arial"/>
              <a:cs typeface="Arial"/>
            </a:endParaRPr>
          </a:p>
          <a:p>
            <a:pPr marL="9525">
              <a:tabLst>
                <a:tab pos="1294448" algn="l"/>
                <a:tab pos="1793558" algn="l"/>
              </a:tabLst>
            </a:pPr>
            <a:r>
              <a:rPr sz="1350" i="1" spc="-86" dirty="0">
                <a:solidFill>
                  <a:srgbClr val="7E7E7E"/>
                </a:solidFill>
                <a:latin typeface="Arial"/>
                <a:cs typeface="Arial"/>
              </a:rPr>
              <a:t>Who</a:t>
            </a:r>
            <a:r>
              <a:rPr sz="1350" i="1" spc="-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50" i="1" spc="-8" dirty="0">
                <a:solidFill>
                  <a:srgbClr val="7E7E7E"/>
                </a:solidFill>
                <a:latin typeface="Arial"/>
                <a:cs typeface="Arial"/>
              </a:rPr>
              <a:t>selected</a:t>
            </a:r>
            <a:r>
              <a:rPr sz="1350" i="1" dirty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1350" i="1" spc="-19" dirty="0">
                <a:solidFill>
                  <a:srgbClr val="7E7E7E"/>
                </a:solidFill>
                <a:latin typeface="Arial"/>
                <a:cs typeface="Arial"/>
              </a:rPr>
              <a:t>vs.</a:t>
            </a:r>
            <a:r>
              <a:rPr sz="1350" i="1" dirty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1350" i="1" spc="-90" dirty="0">
                <a:solidFill>
                  <a:srgbClr val="7E7E7E"/>
                </a:solidFill>
                <a:latin typeface="Arial"/>
                <a:cs typeface="Arial"/>
              </a:rPr>
              <a:t>?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693523" y="4086037"/>
            <a:ext cx="268605" cy="247174"/>
            <a:chOff x="7400697" y="5448049"/>
            <a:chExt cx="358140" cy="329565"/>
          </a:xfrm>
        </p:grpSpPr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00697" y="5448049"/>
              <a:ext cx="357641" cy="32898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429499" y="5448299"/>
              <a:ext cx="304800" cy="266700"/>
            </a:xfrm>
            <a:custGeom>
              <a:avLst/>
              <a:gdLst/>
              <a:ahLst/>
              <a:cxnLst/>
              <a:rect l="l" t="t" r="r" b="b"/>
              <a:pathLst>
                <a:path w="304800" h="266700">
                  <a:moveTo>
                    <a:pt x="152400" y="0"/>
                  </a:moveTo>
                  <a:lnTo>
                    <a:pt x="0" y="266700"/>
                  </a:lnTo>
                  <a:lnTo>
                    <a:pt x="304800" y="2667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6200690" y="4093275"/>
            <a:ext cx="282416" cy="253841"/>
            <a:chOff x="6743586" y="5457699"/>
            <a:chExt cx="376555" cy="338455"/>
          </a:xfrm>
        </p:grpSpPr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43586" y="5457699"/>
              <a:ext cx="376464" cy="33838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783583" y="5468884"/>
              <a:ext cx="301625" cy="264160"/>
            </a:xfrm>
            <a:custGeom>
              <a:avLst/>
              <a:gdLst/>
              <a:ahLst/>
              <a:cxnLst/>
              <a:rect l="l" t="t" r="r" b="b"/>
              <a:pathLst>
                <a:path w="301625" h="264160">
                  <a:moveTo>
                    <a:pt x="173928" y="0"/>
                  </a:moveTo>
                  <a:lnTo>
                    <a:pt x="127270" y="0"/>
                  </a:lnTo>
                  <a:lnTo>
                    <a:pt x="82374" y="12527"/>
                  </a:lnTo>
                  <a:lnTo>
                    <a:pt x="42793" y="37581"/>
                  </a:lnTo>
                  <a:lnTo>
                    <a:pt x="14264" y="72183"/>
                  </a:lnTo>
                  <a:lnTo>
                    <a:pt x="0" y="111437"/>
                  </a:lnTo>
                  <a:lnTo>
                    <a:pt x="0" y="152241"/>
                  </a:lnTo>
                  <a:lnTo>
                    <a:pt x="14264" y="191492"/>
                  </a:lnTo>
                  <a:lnTo>
                    <a:pt x="42793" y="226087"/>
                  </a:lnTo>
                  <a:lnTo>
                    <a:pt x="82374" y="251087"/>
                  </a:lnTo>
                  <a:lnTo>
                    <a:pt x="127270" y="263587"/>
                  </a:lnTo>
                  <a:lnTo>
                    <a:pt x="173928" y="263587"/>
                  </a:lnTo>
                  <a:lnTo>
                    <a:pt x="218793" y="251087"/>
                  </a:lnTo>
                  <a:lnTo>
                    <a:pt x="258312" y="226087"/>
                  </a:lnTo>
                  <a:lnTo>
                    <a:pt x="286903" y="191492"/>
                  </a:lnTo>
                  <a:lnTo>
                    <a:pt x="301198" y="152241"/>
                  </a:lnTo>
                  <a:lnTo>
                    <a:pt x="301198" y="111437"/>
                  </a:lnTo>
                  <a:lnTo>
                    <a:pt x="286903" y="72183"/>
                  </a:lnTo>
                  <a:lnTo>
                    <a:pt x="258312" y="37581"/>
                  </a:lnTo>
                  <a:lnTo>
                    <a:pt x="218793" y="12527"/>
                  </a:lnTo>
                  <a:lnTo>
                    <a:pt x="1739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517332" y="1548479"/>
            <a:ext cx="6099810" cy="751168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 marR="3810" indent="164306">
              <a:spcBef>
                <a:spcPts val="98"/>
              </a:spcBef>
            </a:pPr>
            <a:r>
              <a:rPr sz="2400" spc="-60" dirty="0">
                <a:latin typeface="Arial"/>
                <a:cs typeface="Arial"/>
              </a:rPr>
              <a:t>What</a:t>
            </a:r>
            <a:r>
              <a:rPr sz="2400" spc="-236" dirty="0">
                <a:latin typeface="Arial"/>
                <a:cs typeface="Arial"/>
              </a:rPr>
              <a:t> </a:t>
            </a:r>
            <a:r>
              <a:rPr sz="2400" spc="-64" dirty="0">
                <a:latin typeface="Arial"/>
                <a:cs typeface="Arial"/>
              </a:rPr>
              <a:t>do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we</a:t>
            </a:r>
            <a:r>
              <a:rPr sz="2400" spc="-172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know</a:t>
            </a:r>
            <a:r>
              <a:rPr sz="2400" spc="-221" dirty="0">
                <a:latin typeface="Arial"/>
                <a:cs typeface="Arial"/>
              </a:rPr>
              <a:t> </a:t>
            </a:r>
            <a:r>
              <a:rPr sz="2400" i="1" spc="-86" dirty="0">
                <a:latin typeface="Arial"/>
                <a:cs typeface="Arial"/>
              </a:rPr>
              <a:t>before</a:t>
            </a:r>
            <a:r>
              <a:rPr sz="2400" i="1" spc="-113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we</a:t>
            </a:r>
            <a:r>
              <a:rPr sz="2400" spc="-172" dirty="0">
                <a:latin typeface="Arial"/>
                <a:cs typeface="Arial"/>
              </a:rPr>
              <a:t> </a:t>
            </a:r>
            <a:r>
              <a:rPr sz="2400" spc="-188" dirty="0">
                <a:latin typeface="Arial"/>
                <a:cs typeface="Arial"/>
              </a:rPr>
              <a:t>see</a:t>
            </a:r>
            <a:r>
              <a:rPr sz="2400" spc="-172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the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data,</a:t>
            </a:r>
            <a:r>
              <a:rPr sz="2400" spc="-191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and </a:t>
            </a:r>
            <a:r>
              <a:rPr sz="2400" spc="-49" dirty="0">
                <a:latin typeface="Arial"/>
                <a:cs typeface="Arial"/>
              </a:rPr>
              <a:t>how</a:t>
            </a:r>
            <a:r>
              <a:rPr sz="2400" spc="-176" dirty="0">
                <a:latin typeface="Arial"/>
                <a:cs typeface="Arial"/>
              </a:rPr>
              <a:t> </a:t>
            </a:r>
            <a:r>
              <a:rPr sz="2400" spc="-139" dirty="0">
                <a:latin typeface="Arial"/>
                <a:cs typeface="Arial"/>
              </a:rPr>
              <a:t>does</a:t>
            </a:r>
            <a:r>
              <a:rPr sz="2400" spc="-176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53" dirty="0">
                <a:latin typeface="Arial"/>
                <a:cs typeface="Arial"/>
              </a:rPr>
              <a:t> </a:t>
            </a:r>
            <a:r>
              <a:rPr sz="2400" spc="-64" dirty="0">
                <a:latin typeface="Arial"/>
                <a:cs typeface="Arial"/>
              </a:rPr>
              <a:t>influence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26" dirty="0">
                <a:latin typeface="Arial"/>
                <a:cs typeface="Arial"/>
              </a:rPr>
              <a:t>our</a:t>
            </a:r>
            <a:r>
              <a:rPr sz="2400" spc="-131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modeling</a:t>
            </a:r>
            <a:r>
              <a:rPr sz="2400" spc="-203" dirty="0">
                <a:latin typeface="Arial"/>
                <a:cs typeface="Arial"/>
              </a:rPr>
              <a:t> </a:t>
            </a:r>
            <a:r>
              <a:rPr sz="2400" spc="-94" dirty="0">
                <a:latin typeface="Arial"/>
                <a:cs typeface="Arial"/>
              </a:rPr>
              <a:t>decisions?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r>
              <a:rPr lang="en-US" spc="-60"/>
              <a:t>21</a:t>
            </a:r>
            <a:endParaRPr spc="-19" dirty="0"/>
          </a:p>
        </p:txBody>
      </p:sp>
      <p:sp>
        <p:nvSpPr>
          <p:cNvPr id="37" name="object 37"/>
          <p:cNvSpPr txBox="1"/>
          <p:nvPr/>
        </p:nvSpPr>
        <p:spPr>
          <a:xfrm>
            <a:off x="1171575" y="4961453"/>
            <a:ext cx="151399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88"/>
              </a:lnSpc>
            </a:pPr>
            <a:r>
              <a:rPr sz="1050" spc="-53" dirty="0">
                <a:solidFill>
                  <a:srgbClr val="A6A6A6"/>
                </a:solidFill>
                <a:latin typeface="Arial"/>
                <a:cs typeface="Arial"/>
              </a:rPr>
              <a:t>Courtesy</a:t>
            </a:r>
            <a:r>
              <a:rPr sz="1050" spc="-68" dirty="0">
                <a:solidFill>
                  <a:srgbClr val="A6A6A6"/>
                </a:solidFill>
                <a:latin typeface="Arial"/>
                <a:cs typeface="Arial"/>
              </a:rPr>
              <a:t> Hamed</a:t>
            </a:r>
            <a:r>
              <a:rPr sz="1050" spc="-26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050" spc="-41" dirty="0">
                <a:solidFill>
                  <a:srgbClr val="A6A6A6"/>
                </a:solidFill>
                <a:latin typeface="Arial"/>
                <a:cs typeface="Arial"/>
              </a:rPr>
              <a:t>Pirsiavash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7628" y="567241"/>
            <a:ext cx="5693931" cy="451470"/>
          </a:xfrm>
          <a:prstGeom prst="rect">
            <a:avLst/>
          </a:prstGeom>
        </p:spPr>
        <p:txBody>
          <a:bodyPr vert="horz" wrap="square" lIns="0" tIns="5715" rIns="0" bIns="0" rtlCol="0" anchor="ctr">
            <a:spAutoFit/>
          </a:bodyPr>
          <a:lstStyle/>
          <a:p>
            <a:pPr marL="932021" marR="3810" indent="-922496">
              <a:lnSpc>
                <a:spcPct val="101400"/>
              </a:lnSpc>
              <a:spcBef>
                <a:spcPts val="45"/>
              </a:spcBef>
            </a:pPr>
            <a:r>
              <a:rPr sz="2963" spc="-153" dirty="0"/>
              <a:t>General</a:t>
            </a:r>
            <a:r>
              <a:rPr sz="2963" spc="-26" dirty="0"/>
              <a:t> </a:t>
            </a:r>
            <a:r>
              <a:rPr sz="2963" spc="-176" dirty="0"/>
              <a:t>ML</a:t>
            </a:r>
            <a:r>
              <a:rPr sz="2963" spc="-109" dirty="0"/>
              <a:t> </a:t>
            </a:r>
            <a:r>
              <a:rPr sz="2963" spc="-105" dirty="0"/>
              <a:t>Consideration: </a:t>
            </a:r>
            <a:r>
              <a:rPr sz="2963" spc="-75" dirty="0"/>
              <a:t>Inductive</a:t>
            </a:r>
            <a:r>
              <a:rPr sz="2963" spc="-79" dirty="0"/>
              <a:t> </a:t>
            </a:r>
            <a:r>
              <a:rPr sz="2963" spc="-244" dirty="0"/>
              <a:t>Bias</a:t>
            </a:r>
            <a:endParaRPr sz="2963" dirty="0"/>
          </a:p>
        </p:txBody>
      </p:sp>
      <p:sp>
        <p:nvSpPr>
          <p:cNvPr id="3" name="object 3"/>
          <p:cNvSpPr txBox="1"/>
          <p:nvPr/>
        </p:nvSpPr>
        <p:spPr>
          <a:xfrm>
            <a:off x="1750933" y="3407692"/>
            <a:ext cx="14144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161" dirty="0">
                <a:latin typeface="Arial Narrow"/>
                <a:cs typeface="Arial Narrow"/>
              </a:rPr>
              <a:t>C</a:t>
            </a:r>
            <a:endParaRPr sz="1350">
              <a:latin typeface="Arial Narrow"/>
              <a:cs typeface="Arial Narro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27834" y="2203894"/>
            <a:ext cx="968216" cy="903923"/>
            <a:chOff x="1038190" y="2581174"/>
            <a:chExt cx="1290955" cy="12052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190" y="2581174"/>
              <a:ext cx="1290643" cy="12049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81087" y="2595626"/>
              <a:ext cx="1209675" cy="1123950"/>
            </a:xfrm>
            <a:custGeom>
              <a:avLst/>
              <a:gdLst/>
              <a:ahLst/>
              <a:cxnLst/>
              <a:rect l="l" t="t" r="r" b="b"/>
              <a:pathLst>
                <a:path w="1209675" h="1123950">
                  <a:moveTo>
                    <a:pt x="0" y="1123950"/>
                  </a:moveTo>
                  <a:lnTo>
                    <a:pt x="1209675" y="1123950"/>
                  </a:lnTo>
                  <a:lnTo>
                    <a:pt x="1209675" y="0"/>
                  </a:lnTo>
                  <a:lnTo>
                    <a:pt x="0" y="0"/>
                  </a:lnTo>
                  <a:lnTo>
                    <a:pt x="0" y="11239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500" y="2828861"/>
              <a:ext cx="690562" cy="7000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81093" y="2848006"/>
              <a:ext cx="600075" cy="609600"/>
            </a:xfrm>
            <a:custGeom>
              <a:avLst/>
              <a:gdLst/>
              <a:ahLst/>
              <a:cxnLst/>
              <a:rect l="l" t="t" r="r" b="b"/>
              <a:pathLst>
                <a:path w="600075" h="609600">
                  <a:moveTo>
                    <a:pt x="300021" y="0"/>
                  </a:moveTo>
                  <a:lnTo>
                    <a:pt x="254096" y="3569"/>
                  </a:lnTo>
                  <a:lnTo>
                    <a:pt x="209049" y="14279"/>
                  </a:lnTo>
                  <a:lnTo>
                    <a:pt x="165754" y="32129"/>
                  </a:lnTo>
                  <a:lnTo>
                    <a:pt x="125085" y="57119"/>
                  </a:lnTo>
                  <a:lnTo>
                    <a:pt x="87915" y="89249"/>
                  </a:lnTo>
                  <a:lnTo>
                    <a:pt x="56266" y="127022"/>
                  </a:lnTo>
                  <a:lnTo>
                    <a:pt x="31649" y="168348"/>
                  </a:lnTo>
                  <a:lnTo>
                    <a:pt x="14066" y="212341"/>
                  </a:lnTo>
                  <a:lnTo>
                    <a:pt x="3516" y="258110"/>
                  </a:lnTo>
                  <a:lnTo>
                    <a:pt x="0" y="304768"/>
                  </a:lnTo>
                  <a:lnTo>
                    <a:pt x="3516" y="351426"/>
                  </a:lnTo>
                  <a:lnTo>
                    <a:pt x="14066" y="397195"/>
                  </a:lnTo>
                  <a:lnTo>
                    <a:pt x="31649" y="441187"/>
                  </a:lnTo>
                  <a:lnTo>
                    <a:pt x="56266" y="482514"/>
                  </a:lnTo>
                  <a:lnTo>
                    <a:pt x="87915" y="520287"/>
                  </a:lnTo>
                  <a:lnTo>
                    <a:pt x="125085" y="552416"/>
                  </a:lnTo>
                  <a:lnTo>
                    <a:pt x="165754" y="577406"/>
                  </a:lnTo>
                  <a:lnTo>
                    <a:pt x="209049" y="595256"/>
                  </a:lnTo>
                  <a:lnTo>
                    <a:pt x="254096" y="605966"/>
                  </a:lnTo>
                  <a:lnTo>
                    <a:pt x="300021" y="609536"/>
                  </a:lnTo>
                  <a:lnTo>
                    <a:pt x="345950" y="605966"/>
                  </a:lnTo>
                  <a:lnTo>
                    <a:pt x="391008" y="595256"/>
                  </a:lnTo>
                  <a:lnTo>
                    <a:pt x="434322" y="577406"/>
                  </a:lnTo>
                  <a:lnTo>
                    <a:pt x="475018" y="552416"/>
                  </a:lnTo>
                  <a:lnTo>
                    <a:pt x="512222" y="520287"/>
                  </a:lnTo>
                  <a:lnTo>
                    <a:pt x="543838" y="482514"/>
                  </a:lnTo>
                  <a:lnTo>
                    <a:pt x="568427" y="441187"/>
                  </a:lnTo>
                  <a:lnTo>
                    <a:pt x="585991" y="397195"/>
                  </a:lnTo>
                  <a:lnTo>
                    <a:pt x="596530" y="351426"/>
                  </a:lnTo>
                  <a:lnTo>
                    <a:pt x="600043" y="304768"/>
                  </a:lnTo>
                  <a:lnTo>
                    <a:pt x="596530" y="258110"/>
                  </a:lnTo>
                  <a:lnTo>
                    <a:pt x="585991" y="212341"/>
                  </a:lnTo>
                  <a:lnTo>
                    <a:pt x="568427" y="168348"/>
                  </a:lnTo>
                  <a:lnTo>
                    <a:pt x="543838" y="127022"/>
                  </a:lnTo>
                  <a:lnTo>
                    <a:pt x="512222" y="89249"/>
                  </a:lnTo>
                  <a:lnTo>
                    <a:pt x="475018" y="57119"/>
                  </a:lnTo>
                  <a:lnTo>
                    <a:pt x="434322" y="32129"/>
                  </a:lnTo>
                  <a:lnTo>
                    <a:pt x="391008" y="14279"/>
                  </a:lnTo>
                  <a:lnTo>
                    <a:pt x="345950" y="3569"/>
                  </a:lnTo>
                  <a:lnTo>
                    <a:pt x="300021" y="0"/>
                  </a:lnTo>
                  <a:close/>
                </a:path>
              </a:pathLst>
            </a:custGeom>
            <a:solidFill>
              <a:srgbClr val="C72405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63629" y="2118088"/>
            <a:ext cx="1111568" cy="1047274"/>
            <a:chOff x="3219251" y="2466765"/>
            <a:chExt cx="1482090" cy="139636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19251" y="2466765"/>
              <a:ext cx="1481471" cy="139576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357626" y="2595625"/>
              <a:ext cx="1209675" cy="1123950"/>
            </a:xfrm>
            <a:custGeom>
              <a:avLst/>
              <a:gdLst/>
              <a:ahLst/>
              <a:cxnLst/>
              <a:rect l="l" t="t" r="r" b="b"/>
              <a:pathLst>
                <a:path w="1209675" h="1123950">
                  <a:moveTo>
                    <a:pt x="0" y="1123950"/>
                  </a:moveTo>
                  <a:lnTo>
                    <a:pt x="1209675" y="1123950"/>
                  </a:lnTo>
                  <a:lnTo>
                    <a:pt x="1209675" y="0"/>
                  </a:lnTo>
                  <a:lnTo>
                    <a:pt x="0" y="0"/>
                  </a:lnTo>
                  <a:lnTo>
                    <a:pt x="0" y="11239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9975" y="2828861"/>
              <a:ext cx="690562" cy="70008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657568" y="2848006"/>
              <a:ext cx="600075" cy="609600"/>
            </a:xfrm>
            <a:custGeom>
              <a:avLst/>
              <a:gdLst/>
              <a:ahLst/>
              <a:cxnLst/>
              <a:rect l="l" t="t" r="r" b="b"/>
              <a:pathLst>
                <a:path w="600075" h="609600">
                  <a:moveTo>
                    <a:pt x="300021" y="0"/>
                  </a:moveTo>
                  <a:lnTo>
                    <a:pt x="254096" y="3569"/>
                  </a:lnTo>
                  <a:lnTo>
                    <a:pt x="209049" y="14279"/>
                  </a:lnTo>
                  <a:lnTo>
                    <a:pt x="165754" y="32129"/>
                  </a:lnTo>
                  <a:lnTo>
                    <a:pt x="125085" y="57119"/>
                  </a:lnTo>
                  <a:lnTo>
                    <a:pt x="87915" y="89249"/>
                  </a:lnTo>
                  <a:lnTo>
                    <a:pt x="56266" y="127022"/>
                  </a:lnTo>
                  <a:lnTo>
                    <a:pt x="31649" y="168348"/>
                  </a:lnTo>
                  <a:lnTo>
                    <a:pt x="14066" y="212341"/>
                  </a:lnTo>
                  <a:lnTo>
                    <a:pt x="3516" y="258110"/>
                  </a:lnTo>
                  <a:lnTo>
                    <a:pt x="0" y="304768"/>
                  </a:lnTo>
                  <a:lnTo>
                    <a:pt x="3516" y="351426"/>
                  </a:lnTo>
                  <a:lnTo>
                    <a:pt x="14066" y="397195"/>
                  </a:lnTo>
                  <a:lnTo>
                    <a:pt x="31649" y="441187"/>
                  </a:lnTo>
                  <a:lnTo>
                    <a:pt x="56266" y="482514"/>
                  </a:lnTo>
                  <a:lnTo>
                    <a:pt x="87915" y="520287"/>
                  </a:lnTo>
                  <a:lnTo>
                    <a:pt x="125085" y="552416"/>
                  </a:lnTo>
                  <a:lnTo>
                    <a:pt x="165754" y="577406"/>
                  </a:lnTo>
                  <a:lnTo>
                    <a:pt x="209049" y="595256"/>
                  </a:lnTo>
                  <a:lnTo>
                    <a:pt x="254096" y="605966"/>
                  </a:lnTo>
                  <a:lnTo>
                    <a:pt x="300021" y="609536"/>
                  </a:lnTo>
                  <a:lnTo>
                    <a:pt x="345950" y="605966"/>
                  </a:lnTo>
                  <a:lnTo>
                    <a:pt x="391008" y="595256"/>
                  </a:lnTo>
                  <a:lnTo>
                    <a:pt x="434322" y="577406"/>
                  </a:lnTo>
                  <a:lnTo>
                    <a:pt x="475018" y="552416"/>
                  </a:lnTo>
                  <a:lnTo>
                    <a:pt x="512222" y="520287"/>
                  </a:lnTo>
                  <a:lnTo>
                    <a:pt x="543838" y="482514"/>
                  </a:lnTo>
                  <a:lnTo>
                    <a:pt x="568427" y="441187"/>
                  </a:lnTo>
                  <a:lnTo>
                    <a:pt x="585991" y="397195"/>
                  </a:lnTo>
                  <a:lnTo>
                    <a:pt x="596530" y="351426"/>
                  </a:lnTo>
                  <a:lnTo>
                    <a:pt x="600043" y="304768"/>
                  </a:lnTo>
                  <a:lnTo>
                    <a:pt x="596530" y="258110"/>
                  </a:lnTo>
                  <a:lnTo>
                    <a:pt x="585991" y="212341"/>
                  </a:lnTo>
                  <a:lnTo>
                    <a:pt x="568427" y="168348"/>
                  </a:lnTo>
                  <a:lnTo>
                    <a:pt x="543838" y="127022"/>
                  </a:lnTo>
                  <a:lnTo>
                    <a:pt x="512222" y="89249"/>
                  </a:lnTo>
                  <a:lnTo>
                    <a:pt x="475018" y="57119"/>
                  </a:lnTo>
                  <a:lnTo>
                    <a:pt x="434322" y="32129"/>
                  </a:lnTo>
                  <a:lnTo>
                    <a:pt x="391008" y="14279"/>
                  </a:lnTo>
                  <a:lnTo>
                    <a:pt x="345950" y="3569"/>
                  </a:lnTo>
                  <a:lnTo>
                    <a:pt x="300021" y="0"/>
                  </a:lnTo>
                  <a:close/>
                </a:path>
              </a:pathLst>
            </a:custGeom>
            <a:solidFill>
              <a:srgbClr val="0364C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23523" y="1244564"/>
            <a:ext cx="6096953" cy="1563153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 marR="3810" indent="164306">
              <a:spcBef>
                <a:spcPts val="94"/>
              </a:spcBef>
            </a:pPr>
            <a:r>
              <a:rPr sz="2400" spc="-56" dirty="0">
                <a:latin typeface="Arial"/>
                <a:cs typeface="Arial"/>
              </a:rPr>
              <a:t>What</a:t>
            </a:r>
            <a:r>
              <a:rPr sz="2400" spc="-176" dirty="0">
                <a:latin typeface="Arial"/>
                <a:cs typeface="Arial"/>
              </a:rPr>
              <a:t> </a:t>
            </a:r>
            <a:r>
              <a:rPr sz="2400" spc="-64" dirty="0">
                <a:latin typeface="Arial"/>
                <a:cs typeface="Arial"/>
              </a:rPr>
              <a:t>do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we</a:t>
            </a:r>
            <a:r>
              <a:rPr sz="2400" spc="-176" dirty="0">
                <a:latin typeface="Arial"/>
                <a:cs typeface="Arial"/>
              </a:rPr>
              <a:t> </a:t>
            </a:r>
            <a:r>
              <a:rPr sz="2400" spc="-56" dirty="0">
                <a:latin typeface="Arial"/>
                <a:cs typeface="Arial"/>
              </a:rPr>
              <a:t>know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i="1" spc="-90" dirty="0">
                <a:latin typeface="Arial"/>
                <a:cs typeface="Arial"/>
              </a:rPr>
              <a:t>before</a:t>
            </a:r>
            <a:r>
              <a:rPr sz="2400" i="1" spc="-172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we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88" dirty="0">
                <a:latin typeface="Arial"/>
                <a:cs typeface="Arial"/>
              </a:rPr>
              <a:t>see</a:t>
            </a:r>
            <a:r>
              <a:rPr sz="2400" spc="-169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the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data,</a:t>
            </a:r>
            <a:r>
              <a:rPr sz="2400" spc="-188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and </a:t>
            </a:r>
            <a:r>
              <a:rPr sz="2400" spc="-49" dirty="0">
                <a:latin typeface="Arial"/>
                <a:cs typeface="Arial"/>
              </a:rPr>
              <a:t>how</a:t>
            </a:r>
            <a:r>
              <a:rPr sz="2400" spc="-176" dirty="0">
                <a:latin typeface="Arial"/>
                <a:cs typeface="Arial"/>
              </a:rPr>
              <a:t> </a:t>
            </a:r>
            <a:r>
              <a:rPr sz="2400" spc="-139" dirty="0">
                <a:latin typeface="Arial"/>
                <a:cs typeface="Arial"/>
              </a:rPr>
              <a:t>does</a:t>
            </a:r>
            <a:r>
              <a:rPr sz="2400" spc="-176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53" dirty="0">
                <a:latin typeface="Arial"/>
                <a:cs typeface="Arial"/>
              </a:rPr>
              <a:t> </a:t>
            </a:r>
            <a:r>
              <a:rPr sz="2400" spc="-64" dirty="0">
                <a:latin typeface="Arial"/>
                <a:cs typeface="Arial"/>
              </a:rPr>
              <a:t>influence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26" dirty="0">
                <a:latin typeface="Arial"/>
                <a:cs typeface="Arial"/>
              </a:rPr>
              <a:t>our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modeling</a:t>
            </a:r>
            <a:r>
              <a:rPr sz="2400" spc="-203" dirty="0"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decisions?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34"/>
              </a:spcBef>
            </a:pPr>
            <a:endParaRPr sz="1913" dirty="0">
              <a:latin typeface="Arial"/>
              <a:cs typeface="Arial"/>
            </a:endParaRPr>
          </a:p>
          <a:p>
            <a:pPr marL="243840">
              <a:tabLst>
                <a:tab pos="1871663" algn="l"/>
              </a:tabLst>
            </a:pPr>
            <a:r>
              <a:rPr sz="1350" spc="94" dirty="0">
                <a:latin typeface="Arial Narrow"/>
                <a:cs typeface="Arial Narrow"/>
              </a:rPr>
              <a:t>A</a:t>
            </a:r>
            <a:r>
              <a:rPr sz="1350" dirty="0">
                <a:latin typeface="Arial Narrow"/>
                <a:cs typeface="Arial Narrow"/>
              </a:rPr>
              <a:t>	</a:t>
            </a:r>
            <a:r>
              <a:rPr sz="1350" spc="86" dirty="0">
                <a:latin typeface="Arial Narrow"/>
                <a:cs typeface="Arial Narrow"/>
              </a:rPr>
              <a:t>B</a:t>
            </a:r>
            <a:endParaRPr sz="1350" dirty="0">
              <a:latin typeface="Arial Narrow"/>
              <a:cs typeface="Arial Narrow"/>
            </a:endParaRPr>
          </a:p>
          <a:p>
            <a:pPr marL="3553301">
              <a:spcBef>
                <a:spcPts val="836"/>
              </a:spcBef>
            </a:pPr>
            <a:r>
              <a:rPr sz="1350" i="1" spc="-30" dirty="0">
                <a:solidFill>
                  <a:srgbClr val="7E7E7E"/>
                </a:solidFill>
                <a:latin typeface="Arial"/>
                <a:cs typeface="Arial"/>
              </a:rPr>
              <a:t>Partition</a:t>
            </a:r>
            <a:r>
              <a:rPr sz="1350" i="1" spc="-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50" i="1" spc="-94" dirty="0">
                <a:solidFill>
                  <a:srgbClr val="7E7E7E"/>
                </a:solidFill>
                <a:latin typeface="Arial"/>
                <a:cs typeface="Arial"/>
              </a:rPr>
              <a:t>these</a:t>
            </a:r>
            <a:r>
              <a:rPr sz="1350" i="1" spc="8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50" i="1" spc="-15" dirty="0">
                <a:solidFill>
                  <a:srgbClr val="7E7E7E"/>
                </a:solidFill>
                <a:latin typeface="Arial"/>
                <a:cs typeface="Arial"/>
              </a:rPr>
              <a:t>into</a:t>
            </a:r>
            <a:r>
              <a:rPr sz="1350" i="1" spc="-10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50" i="1" dirty="0">
                <a:solidFill>
                  <a:srgbClr val="7E7E7E"/>
                </a:solidFill>
                <a:latin typeface="Arial"/>
                <a:cs typeface="Arial"/>
              </a:rPr>
              <a:t>two</a:t>
            </a:r>
            <a:r>
              <a:rPr sz="1350" i="1" spc="-4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50" i="1" spc="-8" dirty="0">
                <a:solidFill>
                  <a:srgbClr val="7E7E7E"/>
                </a:solidFill>
                <a:latin typeface="Arial"/>
                <a:cs typeface="Arial"/>
              </a:rPr>
              <a:t>groups</a:t>
            </a:r>
            <a:endParaRPr sz="1350" dirty="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927834" y="3346990"/>
            <a:ext cx="968216" cy="911066"/>
            <a:chOff x="1038190" y="4105301"/>
            <a:chExt cx="1290955" cy="121475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8190" y="4105301"/>
              <a:ext cx="1290643" cy="121451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81087" y="4119625"/>
              <a:ext cx="1209675" cy="1133475"/>
            </a:xfrm>
            <a:custGeom>
              <a:avLst/>
              <a:gdLst/>
              <a:ahLst/>
              <a:cxnLst/>
              <a:rect l="l" t="t" r="r" b="b"/>
              <a:pathLst>
                <a:path w="1209675" h="1133475">
                  <a:moveTo>
                    <a:pt x="0" y="1133475"/>
                  </a:moveTo>
                  <a:lnTo>
                    <a:pt x="1209675" y="1133475"/>
                  </a:lnTo>
                  <a:lnTo>
                    <a:pt x="1209675" y="0"/>
                  </a:lnTo>
                  <a:lnTo>
                    <a:pt x="0" y="0"/>
                  </a:lnTo>
                  <a:lnTo>
                    <a:pt x="0" y="11334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3500" y="4362386"/>
              <a:ext cx="690562" cy="69056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381125" y="4381499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100" y="0"/>
                  </a:moveTo>
                  <a:lnTo>
                    <a:pt x="0" y="600075"/>
                  </a:lnTo>
                  <a:lnTo>
                    <a:pt x="600075" y="600075"/>
                  </a:lnTo>
                  <a:lnTo>
                    <a:pt x="300100" y="0"/>
                  </a:lnTo>
                  <a:close/>
                </a:path>
              </a:pathLst>
            </a:custGeom>
            <a:solidFill>
              <a:srgbClr val="0364C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563629" y="3261184"/>
            <a:ext cx="1111568" cy="1054418"/>
            <a:chOff x="3219251" y="3990893"/>
            <a:chExt cx="1482090" cy="140589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19251" y="3990893"/>
              <a:ext cx="1481471" cy="140529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357626" y="4119626"/>
              <a:ext cx="1209675" cy="1133475"/>
            </a:xfrm>
            <a:custGeom>
              <a:avLst/>
              <a:gdLst/>
              <a:ahLst/>
              <a:cxnLst/>
              <a:rect l="l" t="t" r="r" b="b"/>
              <a:pathLst>
                <a:path w="1209675" h="1133475">
                  <a:moveTo>
                    <a:pt x="0" y="1133475"/>
                  </a:moveTo>
                  <a:lnTo>
                    <a:pt x="1209675" y="1133475"/>
                  </a:lnTo>
                  <a:lnTo>
                    <a:pt x="1209675" y="0"/>
                  </a:lnTo>
                  <a:lnTo>
                    <a:pt x="0" y="0"/>
                  </a:lnTo>
                  <a:lnTo>
                    <a:pt x="0" y="11334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9975" y="4362386"/>
              <a:ext cx="690562" cy="69056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657600" y="4381500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100" y="0"/>
                  </a:moveTo>
                  <a:lnTo>
                    <a:pt x="0" y="600075"/>
                  </a:lnTo>
                  <a:lnTo>
                    <a:pt x="600075" y="600075"/>
                  </a:lnTo>
                  <a:lnTo>
                    <a:pt x="300100" y="0"/>
                  </a:lnTo>
                  <a:close/>
                </a:path>
              </a:pathLst>
            </a:custGeom>
            <a:solidFill>
              <a:srgbClr val="C72405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373470" y="3407692"/>
            <a:ext cx="13954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146" dirty="0">
                <a:latin typeface="Arial Narrow"/>
                <a:cs typeface="Arial Narrow"/>
              </a:rPr>
              <a:t>D</a:t>
            </a:r>
            <a:endParaRPr sz="1350">
              <a:latin typeface="Arial Narrow"/>
              <a:cs typeface="Arial Narro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96840" y="3145278"/>
            <a:ext cx="1890236" cy="69057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0956">
              <a:spcBef>
                <a:spcPts val="75"/>
              </a:spcBef>
            </a:pPr>
            <a:r>
              <a:rPr sz="1350" i="1" spc="-86" dirty="0">
                <a:solidFill>
                  <a:srgbClr val="7E7E7E"/>
                </a:solidFill>
                <a:latin typeface="Arial"/>
                <a:cs typeface="Arial"/>
              </a:rPr>
              <a:t>Who</a:t>
            </a:r>
            <a:r>
              <a:rPr sz="1350" i="1" spc="-53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50" i="1" spc="-86" dirty="0">
                <a:solidFill>
                  <a:srgbClr val="7E7E7E"/>
                </a:solidFill>
                <a:latin typeface="Arial"/>
                <a:cs typeface="Arial"/>
              </a:rPr>
              <a:t>selected</a:t>
            </a:r>
            <a:r>
              <a:rPr sz="1350" i="1" spc="1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50" i="1" spc="-60" dirty="0">
                <a:solidFill>
                  <a:srgbClr val="FF0000"/>
                </a:solidFill>
                <a:latin typeface="Arial"/>
                <a:cs typeface="Arial"/>
              </a:rPr>
              <a:t>red</a:t>
            </a:r>
            <a:r>
              <a:rPr sz="1350" i="1" spc="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50" i="1" spc="-98" dirty="0">
                <a:solidFill>
                  <a:srgbClr val="7E7E7E"/>
                </a:solidFill>
                <a:latin typeface="Arial"/>
                <a:cs typeface="Arial"/>
              </a:rPr>
              <a:t>vs.</a:t>
            </a:r>
            <a:r>
              <a:rPr sz="1350" i="1" spc="-9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50" i="1" spc="-34" dirty="0">
                <a:solidFill>
                  <a:srgbClr val="006FC0"/>
                </a:solidFill>
                <a:latin typeface="Arial"/>
                <a:cs typeface="Arial"/>
              </a:rPr>
              <a:t>blue</a:t>
            </a:r>
            <a:r>
              <a:rPr sz="1350" i="1" spc="-34" dirty="0">
                <a:solidFill>
                  <a:srgbClr val="7E7E7E"/>
                </a:solidFill>
                <a:latin typeface="Arial"/>
                <a:cs typeface="Arial"/>
              </a:rPr>
              <a:t>?</a:t>
            </a:r>
            <a:endParaRPr sz="1350">
              <a:latin typeface="Arial"/>
              <a:cs typeface="Arial"/>
            </a:endParaRPr>
          </a:p>
          <a:p>
            <a:pPr>
              <a:spcBef>
                <a:spcPts val="8"/>
              </a:spcBef>
            </a:pPr>
            <a:endParaRPr sz="1725">
              <a:latin typeface="Arial"/>
              <a:cs typeface="Arial"/>
            </a:endParaRPr>
          </a:p>
          <a:p>
            <a:pPr marL="9525">
              <a:spcBef>
                <a:spcPts val="4"/>
              </a:spcBef>
              <a:tabLst>
                <a:tab pos="1301591" algn="l"/>
                <a:tab pos="1800701" algn="l"/>
              </a:tabLst>
            </a:pPr>
            <a:r>
              <a:rPr sz="1350" i="1" spc="-86" dirty="0">
                <a:solidFill>
                  <a:srgbClr val="7E7E7E"/>
                </a:solidFill>
                <a:latin typeface="Arial"/>
                <a:cs typeface="Arial"/>
              </a:rPr>
              <a:t>Who</a:t>
            </a:r>
            <a:r>
              <a:rPr sz="1350" i="1" spc="-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50" i="1" spc="-8" dirty="0">
                <a:solidFill>
                  <a:srgbClr val="7E7E7E"/>
                </a:solidFill>
                <a:latin typeface="Arial"/>
                <a:cs typeface="Arial"/>
              </a:rPr>
              <a:t>selected</a:t>
            </a:r>
            <a:r>
              <a:rPr sz="1350" i="1" dirty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1350" i="1" spc="-19" dirty="0">
                <a:solidFill>
                  <a:srgbClr val="7E7E7E"/>
                </a:solidFill>
                <a:latin typeface="Arial"/>
                <a:cs typeface="Arial"/>
              </a:rPr>
              <a:t>vs.</a:t>
            </a:r>
            <a:r>
              <a:rPr sz="1350" i="1" dirty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1350" i="1" spc="-90" dirty="0">
                <a:solidFill>
                  <a:srgbClr val="7E7E7E"/>
                </a:solidFill>
                <a:latin typeface="Arial"/>
                <a:cs typeface="Arial"/>
              </a:rPr>
              <a:t>?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699714" y="3611053"/>
            <a:ext cx="268605" cy="247174"/>
            <a:chOff x="7400697" y="4457385"/>
            <a:chExt cx="358140" cy="329565"/>
          </a:xfrm>
        </p:grpSpPr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00697" y="4457385"/>
              <a:ext cx="357641" cy="32898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429499" y="4457699"/>
              <a:ext cx="304800" cy="266700"/>
            </a:xfrm>
            <a:custGeom>
              <a:avLst/>
              <a:gdLst/>
              <a:ahLst/>
              <a:cxnLst/>
              <a:rect l="l" t="t" r="r" b="b"/>
              <a:pathLst>
                <a:path w="304800" h="266700">
                  <a:moveTo>
                    <a:pt x="152400" y="0"/>
                  </a:moveTo>
                  <a:lnTo>
                    <a:pt x="0" y="266700"/>
                  </a:lnTo>
                  <a:lnTo>
                    <a:pt x="304800" y="2667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206881" y="3618292"/>
            <a:ext cx="282416" cy="253841"/>
            <a:chOff x="6743586" y="4467036"/>
            <a:chExt cx="376555" cy="338455"/>
          </a:xfrm>
        </p:grpSpPr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43586" y="4467036"/>
              <a:ext cx="376464" cy="338388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783583" y="4478284"/>
              <a:ext cx="301625" cy="264160"/>
            </a:xfrm>
            <a:custGeom>
              <a:avLst/>
              <a:gdLst/>
              <a:ahLst/>
              <a:cxnLst/>
              <a:rect l="l" t="t" r="r" b="b"/>
              <a:pathLst>
                <a:path w="301625" h="264160">
                  <a:moveTo>
                    <a:pt x="173928" y="0"/>
                  </a:moveTo>
                  <a:lnTo>
                    <a:pt x="127270" y="0"/>
                  </a:lnTo>
                  <a:lnTo>
                    <a:pt x="82374" y="12527"/>
                  </a:lnTo>
                  <a:lnTo>
                    <a:pt x="42793" y="37581"/>
                  </a:lnTo>
                  <a:lnTo>
                    <a:pt x="14264" y="72178"/>
                  </a:lnTo>
                  <a:lnTo>
                    <a:pt x="0" y="111420"/>
                  </a:lnTo>
                  <a:lnTo>
                    <a:pt x="0" y="152211"/>
                  </a:lnTo>
                  <a:lnTo>
                    <a:pt x="14264" y="191453"/>
                  </a:lnTo>
                  <a:lnTo>
                    <a:pt x="42793" y="226049"/>
                  </a:lnTo>
                  <a:lnTo>
                    <a:pt x="82374" y="251043"/>
                  </a:lnTo>
                  <a:lnTo>
                    <a:pt x="127270" y="263540"/>
                  </a:lnTo>
                  <a:lnTo>
                    <a:pt x="173928" y="263540"/>
                  </a:lnTo>
                  <a:lnTo>
                    <a:pt x="218793" y="251043"/>
                  </a:lnTo>
                  <a:lnTo>
                    <a:pt x="258312" y="226049"/>
                  </a:lnTo>
                  <a:lnTo>
                    <a:pt x="286903" y="191453"/>
                  </a:lnTo>
                  <a:lnTo>
                    <a:pt x="301198" y="152211"/>
                  </a:lnTo>
                  <a:lnTo>
                    <a:pt x="301198" y="111420"/>
                  </a:lnTo>
                  <a:lnTo>
                    <a:pt x="286903" y="72178"/>
                  </a:lnTo>
                  <a:lnTo>
                    <a:pt x="258312" y="37581"/>
                  </a:lnTo>
                  <a:lnTo>
                    <a:pt x="218793" y="12527"/>
                  </a:lnTo>
                  <a:lnTo>
                    <a:pt x="1739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520791" y="4282801"/>
            <a:ext cx="4329113" cy="855522"/>
          </a:xfrm>
          <a:prstGeom prst="rect">
            <a:avLst/>
          </a:prstGeom>
          <a:solidFill>
            <a:srgbClr val="4AACC5"/>
          </a:solidFill>
        </p:spPr>
        <p:txBody>
          <a:bodyPr vert="horz" wrap="square" lIns="0" tIns="24288" rIns="0" bIns="0" rtlCol="0">
            <a:spAutoFit/>
          </a:bodyPr>
          <a:lstStyle/>
          <a:p>
            <a:pPr marL="234791" marR="220504" algn="ctr">
              <a:lnSpc>
                <a:spcPct val="100400"/>
              </a:lnSpc>
              <a:spcBef>
                <a:spcPts val="191"/>
              </a:spcBef>
            </a:pPr>
            <a:r>
              <a:rPr spc="-79" dirty="0">
                <a:solidFill>
                  <a:srgbClr val="FFFFFF"/>
                </a:solidFill>
                <a:latin typeface="Arial"/>
                <a:cs typeface="Arial"/>
              </a:rPr>
              <a:t>Tip:</a:t>
            </a:r>
            <a:r>
              <a:rPr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09" dirty="0">
                <a:solidFill>
                  <a:srgbClr val="FFFFFF"/>
                </a:solidFill>
                <a:latin typeface="Arial"/>
                <a:cs typeface="Arial"/>
              </a:rPr>
              <a:t>Remember</a:t>
            </a:r>
            <a:r>
              <a:rPr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4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pc="-7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53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pc="-9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9" dirty="0">
                <a:solidFill>
                  <a:srgbClr val="FFFFFF"/>
                </a:solidFill>
                <a:latin typeface="Arial"/>
                <a:cs typeface="Arial"/>
              </a:rPr>
              <a:t>own </a:t>
            </a:r>
            <a:r>
              <a:rPr spc="-41" dirty="0">
                <a:solidFill>
                  <a:srgbClr val="FFFFFF"/>
                </a:solidFill>
                <a:latin typeface="Arial"/>
                <a:cs typeface="Arial"/>
              </a:rPr>
              <a:t>biases/interpretation</a:t>
            </a:r>
            <a:r>
              <a:rPr spc="-16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9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pc="-4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56" dirty="0">
                <a:solidFill>
                  <a:srgbClr val="FFFFFF"/>
                </a:solidFill>
                <a:latin typeface="Arial"/>
                <a:cs typeface="Arial"/>
              </a:rPr>
              <a:t>influencing</a:t>
            </a:r>
            <a:r>
              <a:rPr spc="-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pc="-8" dirty="0">
                <a:solidFill>
                  <a:srgbClr val="FFFFFF"/>
                </a:solidFill>
                <a:latin typeface="Arial"/>
                <a:cs typeface="Arial"/>
              </a:rPr>
              <a:t>approach</a:t>
            </a:r>
            <a:endParaRPr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6965791" y="6338693"/>
            <a:ext cx="21151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r>
              <a:rPr lang="en-US" spc="-60"/>
              <a:t>22</a:t>
            </a:r>
            <a:endParaRPr spc="-19" dirty="0"/>
          </a:p>
        </p:txBody>
      </p:sp>
      <p:sp>
        <p:nvSpPr>
          <p:cNvPr id="35" name="object 35"/>
          <p:cNvSpPr txBox="1"/>
          <p:nvPr/>
        </p:nvSpPr>
        <p:spPr>
          <a:xfrm>
            <a:off x="486383" y="4992563"/>
            <a:ext cx="151399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88"/>
              </a:lnSpc>
            </a:pPr>
            <a:r>
              <a:rPr sz="1050" spc="-53" dirty="0">
                <a:solidFill>
                  <a:srgbClr val="A6A6A6"/>
                </a:solidFill>
                <a:latin typeface="Arial"/>
                <a:cs typeface="Arial"/>
              </a:rPr>
              <a:t>Courtesy</a:t>
            </a:r>
            <a:r>
              <a:rPr sz="1050" spc="-68" dirty="0">
                <a:solidFill>
                  <a:srgbClr val="A6A6A6"/>
                </a:solidFill>
                <a:latin typeface="Arial"/>
                <a:cs typeface="Arial"/>
              </a:rPr>
              <a:t> Hamed</a:t>
            </a:r>
            <a:r>
              <a:rPr sz="1050" spc="-26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050" spc="-41" dirty="0">
                <a:solidFill>
                  <a:srgbClr val="A6A6A6"/>
                </a:solidFill>
                <a:latin typeface="Arial"/>
                <a:cs typeface="Arial"/>
              </a:rPr>
              <a:t>Pirsiavash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r>
              <a:rPr lang="en-US" spc="-60"/>
              <a:t>23</a:t>
            </a:r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4504" y="3315688"/>
            <a:ext cx="1280160" cy="468463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2963" b="1" spc="-191" dirty="0">
                <a:latin typeface="Arial"/>
                <a:cs typeface="Arial"/>
              </a:rPr>
              <a:t>AI</a:t>
            </a:r>
            <a:r>
              <a:rPr sz="2963" b="1" spc="-165" dirty="0">
                <a:latin typeface="Arial"/>
                <a:cs typeface="Arial"/>
              </a:rPr>
              <a:t> </a:t>
            </a:r>
            <a:r>
              <a:rPr sz="2963" b="1" dirty="0">
                <a:latin typeface="Arial"/>
                <a:cs typeface="Arial"/>
              </a:rPr>
              <a:t>&amp;</a:t>
            </a:r>
            <a:r>
              <a:rPr sz="2963" b="1" spc="-158" dirty="0">
                <a:latin typeface="Arial"/>
                <a:cs typeface="Arial"/>
              </a:rPr>
              <a:t> </a:t>
            </a:r>
            <a:r>
              <a:rPr sz="2963" b="1" spc="-251" dirty="0">
                <a:latin typeface="Arial"/>
                <a:cs typeface="Arial"/>
              </a:rPr>
              <a:t>ML</a:t>
            </a:r>
            <a:endParaRPr sz="2963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6008" y="467004"/>
            <a:ext cx="5182031" cy="689612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pc="-191" dirty="0"/>
              <a:t>AI</a:t>
            </a:r>
            <a:r>
              <a:rPr spc="-153" dirty="0"/>
              <a:t> </a:t>
            </a:r>
            <a:r>
              <a:rPr spc="-161" dirty="0"/>
              <a:t>and </a:t>
            </a:r>
            <a:r>
              <a:rPr spc="-165" dirty="0"/>
              <a:t>Learning</a:t>
            </a:r>
            <a:r>
              <a:rPr spc="-210" dirty="0"/>
              <a:t> </a:t>
            </a:r>
            <a:r>
              <a:rPr spc="-285" dirty="0"/>
              <a:t>Today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7613" y="953243"/>
            <a:ext cx="7504468" cy="3807352"/>
          </a:xfrm>
          <a:prstGeom prst="rect">
            <a:avLst/>
          </a:prstGeom>
        </p:spPr>
        <p:txBody>
          <a:bodyPr vert="horz" wrap="square" lIns="0" tIns="74771" rIns="0" bIns="0" rtlCol="0">
            <a:spAutoFit/>
          </a:bodyPr>
          <a:lstStyle/>
          <a:p>
            <a:pPr marL="266700" indent="-257651">
              <a:spcBef>
                <a:spcPts val="589"/>
              </a:spcBef>
              <a:buChar char="•"/>
              <a:tabLst>
                <a:tab pos="266700" algn="l"/>
                <a:tab pos="267176" algn="l"/>
              </a:tabLst>
            </a:pPr>
            <a:r>
              <a:rPr sz="2063" spc="-101" dirty="0">
                <a:latin typeface="Arial"/>
                <a:cs typeface="Arial"/>
              </a:rPr>
              <a:t>50s&amp;60s:</a:t>
            </a:r>
            <a:r>
              <a:rPr sz="2063" spc="-41" dirty="0">
                <a:latin typeface="Arial"/>
                <a:cs typeface="Arial"/>
              </a:rPr>
              <a:t> </a:t>
            </a:r>
            <a:r>
              <a:rPr sz="2063" spc="-49" dirty="0">
                <a:latin typeface="Arial"/>
                <a:cs typeface="Arial"/>
              </a:rPr>
              <a:t>neural</a:t>
            </a:r>
            <a:r>
              <a:rPr sz="2063" spc="-98" dirty="0">
                <a:latin typeface="Arial"/>
                <a:cs typeface="Arial"/>
              </a:rPr>
              <a:t> </a:t>
            </a:r>
            <a:r>
              <a:rPr sz="2063" spc="-19" dirty="0">
                <a:latin typeface="Arial"/>
                <a:cs typeface="Arial"/>
              </a:rPr>
              <a:t>network</a:t>
            </a:r>
            <a:r>
              <a:rPr sz="2063" spc="-94" dirty="0">
                <a:latin typeface="Arial"/>
                <a:cs typeface="Arial"/>
              </a:rPr>
              <a:t> </a:t>
            </a:r>
            <a:r>
              <a:rPr sz="2063" spc="-60" dirty="0">
                <a:latin typeface="Arial"/>
                <a:cs typeface="Arial"/>
              </a:rPr>
              <a:t>learning</a:t>
            </a:r>
            <a:r>
              <a:rPr sz="2063" spc="-11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popular</a:t>
            </a:r>
            <a:endParaRPr sz="2063" dirty="0">
              <a:latin typeface="Arial"/>
              <a:cs typeface="Arial"/>
            </a:endParaRPr>
          </a:p>
          <a:p>
            <a:pPr marL="188119">
              <a:spcBef>
                <a:spcPts val="435"/>
              </a:spcBef>
            </a:pPr>
            <a:r>
              <a:rPr spc="-38" dirty="0">
                <a:latin typeface="Arial"/>
                <a:cs typeface="Arial"/>
              </a:rPr>
              <a:t>Marvin</a:t>
            </a:r>
            <a:r>
              <a:rPr spc="26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Minsky</a:t>
            </a:r>
            <a:r>
              <a:rPr spc="-127" dirty="0">
                <a:latin typeface="Arial"/>
                <a:cs typeface="Arial"/>
              </a:rPr>
              <a:t> </a:t>
            </a:r>
            <a:r>
              <a:rPr spc="-45" dirty="0">
                <a:latin typeface="Arial"/>
                <a:cs typeface="Arial"/>
              </a:rPr>
              <a:t>did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60" dirty="0">
                <a:latin typeface="Arial"/>
                <a:cs typeface="Arial"/>
              </a:rPr>
              <a:t>neural </a:t>
            </a:r>
            <a:r>
              <a:rPr spc="-49" dirty="0">
                <a:latin typeface="Arial"/>
                <a:cs typeface="Arial"/>
              </a:rPr>
              <a:t>networks</a:t>
            </a:r>
            <a:r>
              <a:rPr spc="-18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for</a:t>
            </a:r>
            <a:r>
              <a:rPr spc="-109" dirty="0">
                <a:latin typeface="Arial"/>
                <a:cs typeface="Arial"/>
              </a:rPr>
              <a:t> </a:t>
            </a:r>
            <a:r>
              <a:rPr spc="-94" dirty="0">
                <a:latin typeface="Arial"/>
                <a:cs typeface="Arial"/>
              </a:rPr>
              <a:t>his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dissertation</a:t>
            </a:r>
            <a:endParaRPr dirty="0">
              <a:latin typeface="Arial"/>
              <a:cs typeface="Arial"/>
            </a:endParaRPr>
          </a:p>
          <a:p>
            <a:pPr marL="266700" marR="3810" indent="-257651">
              <a:lnSpc>
                <a:spcPct val="102400"/>
              </a:lnSpc>
              <a:spcBef>
                <a:spcPts val="503"/>
              </a:spcBef>
              <a:buChar char="•"/>
              <a:tabLst>
                <a:tab pos="266700" algn="l"/>
                <a:tab pos="267176" algn="l"/>
              </a:tabLst>
            </a:pPr>
            <a:r>
              <a:rPr sz="2063" dirty="0">
                <a:latin typeface="Arial"/>
                <a:cs typeface="Arial"/>
              </a:rPr>
              <a:t>Mid</a:t>
            </a:r>
            <a:r>
              <a:rPr sz="2063" spc="-90" dirty="0">
                <a:latin typeface="Arial"/>
                <a:cs typeface="Arial"/>
              </a:rPr>
              <a:t> </a:t>
            </a:r>
            <a:r>
              <a:rPr sz="2063" spc="-113" dirty="0">
                <a:latin typeface="Arial"/>
                <a:cs typeface="Arial"/>
              </a:rPr>
              <a:t>60s:</a:t>
            </a:r>
            <a:r>
              <a:rPr sz="2063" spc="-64" dirty="0">
                <a:latin typeface="Arial"/>
                <a:cs typeface="Arial"/>
              </a:rPr>
              <a:t> </a:t>
            </a:r>
            <a:r>
              <a:rPr sz="2063" spc="-83" dirty="0">
                <a:latin typeface="Arial"/>
                <a:cs typeface="Arial"/>
              </a:rPr>
              <a:t>replaced</a:t>
            </a:r>
            <a:r>
              <a:rPr sz="2063" spc="-53" dirty="0">
                <a:latin typeface="Arial"/>
                <a:cs typeface="Arial"/>
              </a:rPr>
              <a:t> </a:t>
            </a:r>
            <a:r>
              <a:rPr sz="2063" spc="-94" dirty="0">
                <a:latin typeface="Arial"/>
                <a:cs typeface="Arial"/>
              </a:rPr>
              <a:t>by</a:t>
            </a:r>
            <a:r>
              <a:rPr sz="2063" spc="-60" dirty="0">
                <a:latin typeface="Arial"/>
                <a:cs typeface="Arial"/>
              </a:rPr>
              <a:t> </a:t>
            </a:r>
            <a:r>
              <a:rPr sz="2063" spc="-79" dirty="0">
                <a:latin typeface="Arial"/>
                <a:cs typeface="Arial"/>
              </a:rPr>
              <a:t>paradigm</a:t>
            </a:r>
            <a:r>
              <a:rPr sz="2063" spc="49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of</a:t>
            </a:r>
            <a:r>
              <a:rPr sz="2063" spc="-146" dirty="0">
                <a:latin typeface="Arial"/>
                <a:cs typeface="Arial"/>
              </a:rPr>
              <a:t> </a:t>
            </a:r>
            <a:r>
              <a:rPr sz="2063" spc="-71" dirty="0">
                <a:latin typeface="Arial"/>
                <a:cs typeface="Arial"/>
              </a:rPr>
              <a:t>manually</a:t>
            </a:r>
            <a:r>
              <a:rPr sz="2063" spc="-15" dirty="0">
                <a:latin typeface="Arial"/>
                <a:cs typeface="Arial"/>
              </a:rPr>
              <a:t> </a:t>
            </a:r>
            <a:r>
              <a:rPr sz="2063" spc="-68" dirty="0">
                <a:latin typeface="Arial"/>
                <a:cs typeface="Arial"/>
              </a:rPr>
              <a:t>encoding </a:t>
            </a:r>
            <a:r>
              <a:rPr sz="2063" spc="41" dirty="0">
                <a:latin typeface="Arial"/>
                <a:cs typeface="Arial"/>
              </a:rPr>
              <a:t>&amp;</a:t>
            </a:r>
            <a:r>
              <a:rPr sz="2063" spc="-131" dirty="0">
                <a:latin typeface="Arial"/>
                <a:cs typeface="Arial"/>
              </a:rPr>
              <a:t> </a:t>
            </a:r>
            <a:r>
              <a:rPr sz="2063" spc="-116" dirty="0">
                <a:latin typeface="Arial"/>
                <a:cs typeface="Arial"/>
              </a:rPr>
              <a:t>using</a:t>
            </a:r>
            <a:r>
              <a:rPr sz="2063" spc="-19" dirty="0">
                <a:latin typeface="Arial"/>
                <a:cs typeface="Arial"/>
              </a:rPr>
              <a:t> </a:t>
            </a:r>
            <a:r>
              <a:rPr sz="2063" spc="-79" dirty="0">
                <a:latin typeface="Arial"/>
                <a:cs typeface="Arial"/>
              </a:rPr>
              <a:t>symbolic</a:t>
            </a:r>
            <a:r>
              <a:rPr sz="2063" spc="15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knowledge</a:t>
            </a:r>
            <a:endParaRPr sz="2063" dirty="0">
              <a:latin typeface="Arial"/>
              <a:cs typeface="Arial"/>
            </a:endParaRPr>
          </a:p>
          <a:p>
            <a:pPr marL="266700">
              <a:lnSpc>
                <a:spcPts val="2149"/>
              </a:lnSpc>
              <a:spcBef>
                <a:spcPts val="435"/>
              </a:spcBef>
            </a:pPr>
            <a:r>
              <a:rPr spc="-153" dirty="0">
                <a:latin typeface="Arial"/>
                <a:cs typeface="Arial"/>
              </a:rPr>
              <a:t>Cf.</a:t>
            </a:r>
            <a:r>
              <a:rPr spc="-79" dirty="0">
                <a:latin typeface="Arial"/>
                <a:cs typeface="Arial"/>
              </a:rPr>
              <a:t> </a:t>
            </a:r>
            <a:r>
              <a:rPr u="sng" spc="-83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Perceptrons</a:t>
            </a:r>
            <a:r>
              <a:rPr spc="-83" dirty="0">
                <a:latin typeface="Arial"/>
                <a:cs typeface="Arial"/>
              </a:rPr>
              <a:t>,</a:t>
            </a:r>
            <a:r>
              <a:rPr spc="-199" dirty="0">
                <a:latin typeface="Arial"/>
                <a:cs typeface="Arial"/>
              </a:rPr>
              <a:t> </a:t>
            </a:r>
            <a:r>
              <a:rPr spc="-71" dirty="0">
                <a:latin typeface="Arial"/>
                <a:cs typeface="Arial"/>
              </a:rPr>
              <a:t>Minsky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&amp;</a:t>
            </a:r>
            <a:r>
              <a:rPr spc="-53" dirty="0">
                <a:latin typeface="Arial"/>
                <a:cs typeface="Arial"/>
              </a:rPr>
              <a:t> </a:t>
            </a:r>
            <a:r>
              <a:rPr spc="-86" dirty="0">
                <a:latin typeface="Arial"/>
                <a:cs typeface="Arial"/>
              </a:rPr>
              <a:t>Papert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64" dirty="0">
                <a:latin typeface="Arial"/>
                <a:cs typeface="Arial"/>
              </a:rPr>
              <a:t>book</a:t>
            </a:r>
            <a:r>
              <a:rPr spc="-109" dirty="0">
                <a:latin typeface="Arial"/>
                <a:cs typeface="Arial"/>
              </a:rPr>
              <a:t> </a:t>
            </a:r>
            <a:r>
              <a:rPr spc="-83" dirty="0">
                <a:latin typeface="Arial"/>
                <a:cs typeface="Arial"/>
              </a:rPr>
              <a:t>showed</a:t>
            </a:r>
            <a:r>
              <a:rPr spc="-124" dirty="0">
                <a:latin typeface="Arial"/>
                <a:cs typeface="Arial"/>
              </a:rPr>
              <a:t> </a:t>
            </a:r>
            <a:r>
              <a:rPr spc="-34" dirty="0">
                <a:latin typeface="Arial"/>
                <a:cs typeface="Arial"/>
              </a:rPr>
              <a:t>limitations</a:t>
            </a:r>
            <a:r>
              <a:rPr spc="-113" dirty="0">
                <a:latin typeface="Arial"/>
                <a:cs typeface="Arial"/>
              </a:rPr>
              <a:t> </a:t>
            </a:r>
            <a:r>
              <a:rPr spc="-19" dirty="0">
                <a:latin typeface="Arial"/>
                <a:cs typeface="Arial"/>
              </a:rPr>
              <a:t>of</a:t>
            </a:r>
            <a:endParaRPr dirty="0">
              <a:latin typeface="Arial"/>
              <a:cs typeface="Arial"/>
            </a:endParaRPr>
          </a:p>
          <a:p>
            <a:pPr marL="266700">
              <a:lnSpc>
                <a:spcPts val="2149"/>
              </a:lnSpc>
            </a:pPr>
            <a:r>
              <a:rPr spc="-53" dirty="0">
                <a:latin typeface="Arial"/>
                <a:cs typeface="Arial"/>
              </a:rPr>
              <a:t>perceptron</a:t>
            </a:r>
            <a:r>
              <a:rPr spc="-131" dirty="0">
                <a:latin typeface="Arial"/>
                <a:cs typeface="Arial"/>
              </a:rPr>
              <a:t> </a:t>
            </a:r>
            <a:r>
              <a:rPr spc="-60" dirty="0">
                <a:latin typeface="Arial"/>
                <a:cs typeface="Arial"/>
              </a:rPr>
              <a:t>model</a:t>
            </a:r>
            <a:r>
              <a:rPr spc="-16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64" dirty="0">
                <a:latin typeface="Arial"/>
                <a:cs typeface="Arial"/>
              </a:rPr>
              <a:t> </a:t>
            </a:r>
            <a:r>
              <a:rPr spc="-75" dirty="0">
                <a:latin typeface="Arial"/>
                <a:cs typeface="Arial"/>
              </a:rPr>
              <a:t>neural</a:t>
            </a:r>
            <a:r>
              <a:rPr spc="-38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networks</a:t>
            </a:r>
            <a:endParaRPr dirty="0">
              <a:latin typeface="Arial"/>
              <a:cs typeface="Arial"/>
            </a:endParaRPr>
          </a:p>
          <a:p>
            <a:pPr marL="266700" marR="391001" indent="-257651">
              <a:lnSpc>
                <a:spcPct val="102400"/>
              </a:lnSpc>
              <a:spcBef>
                <a:spcPts val="506"/>
              </a:spcBef>
              <a:buChar char="•"/>
              <a:tabLst>
                <a:tab pos="266700" algn="l"/>
                <a:tab pos="267176" algn="l"/>
              </a:tabLst>
            </a:pPr>
            <a:r>
              <a:rPr sz="2063" spc="-113" dirty="0">
                <a:latin typeface="Arial"/>
                <a:cs typeface="Arial"/>
              </a:rPr>
              <a:t>90s:</a:t>
            </a:r>
            <a:r>
              <a:rPr sz="2063" spc="-64" dirty="0">
                <a:latin typeface="Arial"/>
                <a:cs typeface="Arial"/>
              </a:rPr>
              <a:t> </a:t>
            </a:r>
            <a:r>
              <a:rPr sz="2063" spc="-45" dirty="0">
                <a:latin typeface="Arial"/>
                <a:cs typeface="Arial"/>
              </a:rPr>
              <a:t>more</a:t>
            </a:r>
            <a:r>
              <a:rPr sz="2063" spc="-146" dirty="0">
                <a:latin typeface="Arial"/>
                <a:cs typeface="Arial"/>
              </a:rPr>
              <a:t> </a:t>
            </a:r>
            <a:r>
              <a:rPr sz="2063" spc="-64" dirty="0">
                <a:latin typeface="Arial"/>
                <a:cs typeface="Arial"/>
              </a:rPr>
              <a:t>data</a:t>
            </a:r>
            <a:r>
              <a:rPr sz="2063" spc="-83" dirty="0">
                <a:latin typeface="Arial"/>
                <a:cs typeface="Arial"/>
              </a:rPr>
              <a:t> </a:t>
            </a:r>
            <a:r>
              <a:rPr sz="2063" spc="41" dirty="0">
                <a:latin typeface="Arial"/>
                <a:cs typeface="Arial"/>
              </a:rPr>
              <a:t>&amp;</a:t>
            </a:r>
            <a:r>
              <a:rPr sz="2063" spc="-116" dirty="0">
                <a:latin typeface="Arial"/>
                <a:cs typeface="Arial"/>
              </a:rPr>
              <a:t> </a:t>
            </a:r>
            <a:r>
              <a:rPr sz="2063" spc="-124" dirty="0">
                <a:latin typeface="Arial"/>
                <a:cs typeface="Arial"/>
              </a:rPr>
              <a:t>Web</a:t>
            </a:r>
            <a:r>
              <a:rPr sz="2063" spc="-98" dirty="0">
                <a:latin typeface="Arial"/>
                <a:cs typeface="Arial"/>
              </a:rPr>
              <a:t> </a:t>
            </a:r>
            <a:r>
              <a:rPr sz="2063" spc="-71" dirty="0">
                <a:latin typeface="Arial"/>
                <a:cs typeface="Arial"/>
              </a:rPr>
              <a:t>drove</a:t>
            </a:r>
            <a:r>
              <a:rPr sz="2063" spc="-94" dirty="0">
                <a:latin typeface="Arial"/>
                <a:cs typeface="Arial"/>
              </a:rPr>
              <a:t> </a:t>
            </a:r>
            <a:r>
              <a:rPr sz="2063" spc="-30" dirty="0">
                <a:latin typeface="Arial"/>
                <a:cs typeface="Arial"/>
              </a:rPr>
              <a:t>interest</a:t>
            </a:r>
            <a:r>
              <a:rPr sz="2063" spc="11" dirty="0">
                <a:latin typeface="Arial"/>
                <a:cs typeface="Arial"/>
              </a:rPr>
              <a:t> </a:t>
            </a:r>
            <a:r>
              <a:rPr sz="2063" spc="-26" dirty="0">
                <a:latin typeface="Arial"/>
                <a:cs typeface="Arial"/>
              </a:rPr>
              <a:t>in</a:t>
            </a:r>
            <a:r>
              <a:rPr sz="2063" spc="-109" dirty="0">
                <a:latin typeface="Arial"/>
                <a:cs typeface="Arial"/>
              </a:rPr>
              <a:t> </a:t>
            </a:r>
            <a:r>
              <a:rPr sz="2063" spc="-45" dirty="0">
                <a:latin typeface="Arial"/>
                <a:cs typeface="Arial"/>
              </a:rPr>
              <a:t>statistical </a:t>
            </a:r>
            <a:r>
              <a:rPr sz="2063" spc="-90" dirty="0">
                <a:latin typeface="Arial"/>
                <a:cs typeface="Arial"/>
              </a:rPr>
              <a:t>machine</a:t>
            </a:r>
            <a:r>
              <a:rPr sz="2063" spc="-53" dirty="0">
                <a:latin typeface="Arial"/>
                <a:cs typeface="Arial"/>
              </a:rPr>
              <a:t> </a:t>
            </a:r>
            <a:r>
              <a:rPr sz="2063" spc="-64" dirty="0">
                <a:latin typeface="Arial"/>
                <a:cs typeface="Arial"/>
              </a:rPr>
              <a:t>learning</a:t>
            </a:r>
            <a:r>
              <a:rPr sz="2063" spc="-60" dirty="0">
                <a:latin typeface="Arial"/>
                <a:cs typeface="Arial"/>
              </a:rPr>
              <a:t> </a:t>
            </a:r>
            <a:r>
              <a:rPr sz="2063" spc="-71" dirty="0">
                <a:latin typeface="Arial"/>
                <a:cs typeface="Arial"/>
              </a:rPr>
              <a:t>techniques</a:t>
            </a:r>
            <a:r>
              <a:rPr sz="2063" spc="60" dirty="0">
                <a:latin typeface="Arial"/>
                <a:cs typeface="Arial"/>
              </a:rPr>
              <a:t> </a:t>
            </a:r>
            <a:r>
              <a:rPr sz="2063" spc="41" dirty="0">
                <a:latin typeface="Arial"/>
                <a:cs typeface="Arial"/>
              </a:rPr>
              <a:t>&amp;</a:t>
            </a:r>
            <a:r>
              <a:rPr sz="2063" spc="-131" dirty="0">
                <a:latin typeface="Arial"/>
                <a:cs typeface="Arial"/>
              </a:rPr>
              <a:t> </a:t>
            </a:r>
            <a:r>
              <a:rPr sz="2063" spc="-79" dirty="0">
                <a:latin typeface="Arial"/>
                <a:cs typeface="Arial"/>
              </a:rPr>
              <a:t>data</a:t>
            </a:r>
            <a:r>
              <a:rPr sz="2063" spc="-64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mining</a:t>
            </a:r>
            <a:endParaRPr sz="2063" dirty="0">
              <a:latin typeface="Arial"/>
              <a:cs typeface="Arial"/>
            </a:endParaRPr>
          </a:p>
          <a:p>
            <a:pPr marL="266700" marR="289560" indent="-257651">
              <a:lnSpc>
                <a:spcPct val="102400"/>
              </a:lnSpc>
              <a:spcBef>
                <a:spcPts val="450"/>
              </a:spcBef>
              <a:buChar char="•"/>
              <a:tabLst>
                <a:tab pos="266700" algn="l"/>
                <a:tab pos="267176" algn="l"/>
              </a:tabLst>
            </a:pPr>
            <a:r>
              <a:rPr sz="2063" spc="-53" dirty="0">
                <a:latin typeface="Arial"/>
                <a:cs typeface="Arial"/>
              </a:rPr>
              <a:t>Now:</a:t>
            </a:r>
            <a:r>
              <a:rPr sz="2063" spc="-94" dirty="0">
                <a:latin typeface="Arial"/>
                <a:cs typeface="Arial"/>
              </a:rPr>
              <a:t> </a:t>
            </a:r>
            <a:r>
              <a:rPr sz="2063" spc="-90" dirty="0">
                <a:latin typeface="Arial"/>
                <a:cs typeface="Arial"/>
              </a:rPr>
              <a:t>machine</a:t>
            </a:r>
            <a:r>
              <a:rPr sz="2063" spc="-49" dirty="0">
                <a:latin typeface="Arial"/>
                <a:cs typeface="Arial"/>
              </a:rPr>
              <a:t> </a:t>
            </a:r>
            <a:r>
              <a:rPr sz="2063" spc="-60" dirty="0">
                <a:latin typeface="Arial"/>
                <a:cs typeface="Arial"/>
              </a:rPr>
              <a:t>learning</a:t>
            </a:r>
            <a:r>
              <a:rPr sz="2063" spc="-83" dirty="0">
                <a:latin typeface="Arial"/>
                <a:cs typeface="Arial"/>
              </a:rPr>
              <a:t> </a:t>
            </a:r>
            <a:r>
              <a:rPr sz="2063" spc="-71" dirty="0">
                <a:latin typeface="Arial"/>
                <a:cs typeface="Arial"/>
              </a:rPr>
              <a:t>techniques</a:t>
            </a:r>
            <a:r>
              <a:rPr sz="2063" spc="68" dirty="0">
                <a:latin typeface="Arial"/>
                <a:cs typeface="Arial"/>
              </a:rPr>
              <a:t> </a:t>
            </a:r>
            <a:r>
              <a:rPr sz="2063" spc="41" dirty="0">
                <a:latin typeface="Arial"/>
                <a:cs typeface="Arial"/>
              </a:rPr>
              <a:t>&amp;</a:t>
            </a:r>
            <a:r>
              <a:rPr sz="2063" spc="-131" dirty="0">
                <a:latin typeface="Arial"/>
                <a:cs typeface="Arial"/>
              </a:rPr>
              <a:t> </a:t>
            </a:r>
            <a:r>
              <a:rPr sz="2063" spc="-86" dirty="0">
                <a:latin typeface="Arial"/>
                <a:cs typeface="Arial"/>
              </a:rPr>
              <a:t>big</a:t>
            </a:r>
            <a:r>
              <a:rPr sz="2063" spc="-53" dirty="0">
                <a:latin typeface="Arial"/>
                <a:cs typeface="Arial"/>
              </a:rPr>
              <a:t> </a:t>
            </a:r>
            <a:r>
              <a:rPr sz="2063" spc="-64" dirty="0">
                <a:latin typeface="Arial"/>
                <a:cs typeface="Arial"/>
              </a:rPr>
              <a:t>data</a:t>
            </a:r>
            <a:r>
              <a:rPr sz="2063" spc="-83" dirty="0">
                <a:latin typeface="Arial"/>
                <a:cs typeface="Arial"/>
              </a:rPr>
              <a:t> </a:t>
            </a:r>
            <a:r>
              <a:rPr sz="2063" spc="-49" dirty="0">
                <a:latin typeface="Arial"/>
                <a:cs typeface="Arial"/>
              </a:rPr>
              <a:t>play </a:t>
            </a:r>
            <a:r>
              <a:rPr sz="2063" spc="-94" dirty="0">
                <a:latin typeface="Arial"/>
                <a:cs typeface="Arial"/>
              </a:rPr>
              <a:t>biggest</a:t>
            </a:r>
            <a:r>
              <a:rPr sz="2063" spc="-53" dirty="0">
                <a:latin typeface="Arial"/>
                <a:cs typeface="Arial"/>
              </a:rPr>
              <a:t> </a:t>
            </a:r>
            <a:r>
              <a:rPr sz="2063" spc="-23" dirty="0">
                <a:latin typeface="Arial"/>
                <a:cs typeface="Arial"/>
              </a:rPr>
              <a:t>driver</a:t>
            </a:r>
            <a:r>
              <a:rPr sz="2063" spc="-83" dirty="0">
                <a:latin typeface="Arial"/>
                <a:cs typeface="Arial"/>
              </a:rPr>
              <a:t> </a:t>
            </a:r>
            <a:r>
              <a:rPr sz="2063" spc="-26" dirty="0">
                <a:latin typeface="Arial"/>
                <a:cs typeface="Arial"/>
              </a:rPr>
              <a:t>in</a:t>
            </a:r>
            <a:r>
              <a:rPr sz="2063" spc="-120" dirty="0">
                <a:latin typeface="Arial"/>
                <a:cs typeface="Arial"/>
              </a:rPr>
              <a:t> </a:t>
            </a:r>
            <a:r>
              <a:rPr sz="2063" spc="-68" dirty="0">
                <a:latin typeface="Arial"/>
                <a:cs typeface="Arial"/>
              </a:rPr>
              <a:t>almost</a:t>
            </a:r>
            <a:r>
              <a:rPr sz="2063" spc="-94" dirty="0">
                <a:latin typeface="Arial"/>
                <a:cs typeface="Arial"/>
              </a:rPr>
              <a:t> </a:t>
            </a:r>
            <a:r>
              <a:rPr sz="2063" spc="-15" dirty="0">
                <a:latin typeface="Arial"/>
                <a:cs typeface="Arial"/>
              </a:rPr>
              <a:t>all</a:t>
            </a:r>
            <a:r>
              <a:rPr sz="2063" spc="-83" dirty="0">
                <a:latin typeface="Arial"/>
                <a:cs typeface="Arial"/>
              </a:rPr>
              <a:t> </a:t>
            </a:r>
            <a:r>
              <a:rPr sz="2063" spc="-120" dirty="0">
                <a:latin typeface="Arial"/>
                <a:cs typeface="Arial"/>
              </a:rPr>
              <a:t>successful</a:t>
            </a:r>
            <a:r>
              <a:rPr sz="2063" spc="19" dirty="0">
                <a:latin typeface="Arial"/>
                <a:cs typeface="Arial"/>
              </a:rPr>
              <a:t> </a:t>
            </a:r>
            <a:r>
              <a:rPr sz="2063" spc="-135" dirty="0">
                <a:latin typeface="Arial"/>
                <a:cs typeface="Arial"/>
              </a:rPr>
              <a:t>AI</a:t>
            </a:r>
            <a:r>
              <a:rPr sz="2063" spc="-34" dirty="0">
                <a:latin typeface="Arial"/>
                <a:cs typeface="Arial"/>
              </a:rPr>
              <a:t> </a:t>
            </a:r>
            <a:r>
              <a:rPr sz="2063" spc="-15" dirty="0">
                <a:latin typeface="Arial"/>
                <a:cs typeface="Arial"/>
              </a:rPr>
              <a:t>systems</a:t>
            </a:r>
            <a:endParaRPr sz="2063" dirty="0">
              <a:latin typeface="Arial"/>
              <a:cs typeface="Arial"/>
            </a:endParaRPr>
          </a:p>
          <a:p>
            <a:pPr marL="266700">
              <a:spcBef>
                <a:spcPts val="491"/>
              </a:spcBef>
            </a:pPr>
            <a:r>
              <a:rPr spc="-559" dirty="0">
                <a:latin typeface="Arial"/>
                <a:cs typeface="Arial"/>
              </a:rPr>
              <a:t>…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98" dirty="0">
                <a:latin typeface="Arial"/>
                <a:cs typeface="Arial"/>
              </a:rPr>
              <a:t>and</a:t>
            </a:r>
            <a:r>
              <a:rPr spc="-68" dirty="0">
                <a:latin typeface="Arial"/>
                <a:cs typeface="Arial"/>
              </a:rPr>
              <a:t> </a:t>
            </a:r>
            <a:r>
              <a:rPr spc="-75" dirty="0">
                <a:latin typeface="Arial"/>
                <a:cs typeface="Arial"/>
              </a:rPr>
              <a:t>neural</a:t>
            </a:r>
            <a:r>
              <a:rPr spc="-38" dirty="0">
                <a:latin typeface="Arial"/>
                <a:cs typeface="Arial"/>
              </a:rPr>
              <a:t> </a:t>
            </a:r>
            <a:r>
              <a:rPr spc="-53" dirty="0">
                <a:latin typeface="Arial"/>
                <a:cs typeface="Arial"/>
              </a:rPr>
              <a:t>networks</a:t>
            </a:r>
            <a:r>
              <a:rPr spc="-172" dirty="0">
                <a:latin typeface="Arial"/>
                <a:cs typeface="Arial"/>
              </a:rPr>
              <a:t> </a:t>
            </a:r>
            <a:r>
              <a:rPr spc="-94" dirty="0">
                <a:latin typeface="Arial"/>
                <a:cs typeface="Arial"/>
              </a:rPr>
              <a:t>are</a:t>
            </a:r>
            <a:r>
              <a:rPr spc="-79" dirty="0">
                <a:latin typeface="Arial"/>
                <a:cs typeface="Arial"/>
              </a:rPr>
              <a:t> </a:t>
            </a:r>
            <a:r>
              <a:rPr spc="-23" dirty="0">
                <a:latin typeface="Arial"/>
                <a:cs typeface="Arial"/>
              </a:rPr>
              <a:t>the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38" dirty="0">
                <a:latin typeface="Arial"/>
                <a:cs typeface="Arial"/>
              </a:rPr>
              <a:t>current</a:t>
            </a:r>
            <a:r>
              <a:rPr spc="-127" dirty="0">
                <a:latin typeface="Arial"/>
                <a:cs typeface="Arial"/>
              </a:rPr>
              <a:t> </a:t>
            </a:r>
            <a:r>
              <a:rPr spc="-53" dirty="0">
                <a:latin typeface="Arial"/>
                <a:cs typeface="Arial"/>
              </a:rPr>
              <a:t>favorite</a:t>
            </a:r>
            <a:r>
              <a:rPr spc="-19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approach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9847" y="4760595"/>
            <a:ext cx="267747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83" dirty="0">
                <a:latin typeface="Arial"/>
                <a:cs typeface="Arial"/>
              </a:rPr>
              <a:t>seeAlso:</a:t>
            </a:r>
            <a:r>
              <a:rPr sz="1350" spc="-30" dirty="0">
                <a:latin typeface="Arial"/>
                <a:cs typeface="Arial"/>
              </a:rPr>
              <a:t> </a:t>
            </a:r>
            <a:r>
              <a:rPr sz="1350" u="heavy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Timeline</a:t>
            </a:r>
            <a:r>
              <a:rPr sz="1350" u="heavy" spc="-188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35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of</a:t>
            </a:r>
            <a:r>
              <a:rPr sz="1350" u="heavy" spc="-23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350" u="heavy" spc="-5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machine</a:t>
            </a:r>
            <a:r>
              <a:rPr sz="1350" u="heavy" spc="-12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35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learning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73791" y="4825841"/>
            <a:ext cx="1333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38" dirty="0">
                <a:solidFill>
                  <a:srgbClr val="888888"/>
                </a:solidFill>
                <a:latin typeface="Arial"/>
                <a:cs typeface="Arial"/>
              </a:rPr>
              <a:t>24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2069" y="69055"/>
            <a:ext cx="4005263" cy="5005388"/>
            <a:chOff x="225425" y="92073"/>
            <a:chExt cx="5340350" cy="6673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95248"/>
              <a:ext cx="5334000" cy="6667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27012" y="93661"/>
              <a:ext cx="5337175" cy="6670675"/>
            </a:xfrm>
            <a:custGeom>
              <a:avLst/>
              <a:gdLst/>
              <a:ahLst/>
              <a:cxnLst/>
              <a:rect l="l" t="t" r="r" b="b"/>
              <a:pathLst>
                <a:path w="5337175" h="6670675">
                  <a:moveTo>
                    <a:pt x="0" y="6670675"/>
                  </a:moveTo>
                  <a:lnTo>
                    <a:pt x="5337175" y="6670675"/>
                  </a:lnTo>
                  <a:lnTo>
                    <a:pt x="5337175" y="0"/>
                  </a:lnTo>
                  <a:lnTo>
                    <a:pt x="0" y="0"/>
                  </a:lnTo>
                  <a:lnTo>
                    <a:pt x="0" y="66706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549930" y="2069964"/>
            <a:ext cx="2994979" cy="2089514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 marR="3810">
              <a:spcBef>
                <a:spcPts val="94"/>
              </a:spcBef>
            </a:pPr>
            <a:r>
              <a:rPr sz="1500" spc="-135" dirty="0">
                <a:latin typeface="Arial"/>
                <a:cs typeface="Arial"/>
              </a:rPr>
              <a:t>A</a:t>
            </a:r>
            <a:r>
              <a:rPr sz="1500" spc="-101" dirty="0">
                <a:latin typeface="Arial"/>
                <a:cs typeface="Arial"/>
              </a:rPr>
              <a:t> </a:t>
            </a:r>
            <a:r>
              <a:rPr sz="1500" spc="-56" dirty="0">
                <a:latin typeface="Arial"/>
                <a:cs typeface="Arial"/>
              </a:rPr>
              <a:t>man</a:t>
            </a:r>
            <a:r>
              <a:rPr sz="1500" spc="-71" dirty="0">
                <a:latin typeface="Arial"/>
                <a:cs typeface="Arial"/>
              </a:rPr>
              <a:t> </a:t>
            </a:r>
            <a:r>
              <a:rPr sz="1500" spc="-53" dirty="0">
                <a:latin typeface="Arial"/>
                <a:cs typeface="Arial"/>
              </a:rPr>
              <a:t>adjusting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spc="-23" dirty="0">
                <a:latin typeface="Arial"/>
                <a:cs typeface="Arial"/>
              </a:rPr>
              <a:t>the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spc="-8" dirty="0">
                <a:latin typeface="Arial"/>
                <a:cs typeface="Arial"/>
              </a:rPr>
              <a:t>random </a:t>
            </a:r>
            <a:r>
              <a:rPr sz="1500" spc="-38" dirty="0">
                <a:latin typeface="Arial"/>
                <a:cs typeface="Arial"/>
              </a:rPr>
              <a:t>wiring</a:t>
            </a:r>
            <a:r>
              <a:rPr sz="1500" spc="-49" dirty="0">
                <a:latin typeface="Arial"/>
                <a:cs typeface="Arial"/>
              </a:rPr>
              <a:t> </a:t>
            </a:r>
            <a:r>
              <a:rPr sz="1500" spc="-26" dirty="0">
                <a:latin typeface="Arial"/>
                <a:cs typeface="Arial"/>
              </a:rPr>
              <a:t>network</a:t>
            </a:r>
            <a:r>
              <a:rPr sz="1500" spc="-23" dirty="0">
                <a:latin typeface="Arial"/>
                <a:cs typeface="Arial"/>
              </a:rPr>
              <a:t> </a:t>
            </a:r>
            <a:r>
              <a:rPr sz="1500" spc="-56" dirty="0">
                <a:latin typeface="Arial"/>
                <a:cs typeface="Arial"/>
              </a:rPr>
              <a:t>between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-19" dirty="0">
                <a:latin typeface="Arial"/>
                <a:cs typeface="Arial"/>
              </a:rPr>
              <a:t>the </a:t>
            </a:r>
            <a:r>
              <a:rPr sz="1500" spc="-15" dirty="0">
                <a:latin typeface="Arial"/>
                <a:cs typeface="Arial"/>
              </a:rPr>
              <a:t>light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-98" dirty="0">
                <a:latin typeface="Arial"/>
                <a:cs typeface="Arial"/>
              </a:rPr>
              <a:t>sensors</a:t>
            </a:r>
            <a:r>
              <a:rPr sz="1500" spc="-150" dirty="0">
                <a:latin typeface="Arial"/>
                <a:cs typeface="Arial"/>
              </a:rPr>
              <a:t> </a:t>
            </a:r>
            <a:r>
              <a:rPr sz="1500" spc="-75" dirty="0">
                <a:latin typeface="Arial"/>
                <a:cs typeface="Arial"/>
              </a:rPr>
              <a:t>and</a:t>
            </a:r>
            <a:r>
              <a:rPr sz="1500" spc="-64" dirty="0">
                <a:latin typeface="Arial"/>
                <a:cs typeface="Arial"/>
              </a:rPr>
              <a:t> </a:t>
            </a:r>
            <a:r>
              <a:rPr sz="1500" spc="-8" dirty="0">
                <a:latin typeface="Arial"/>
                <a:cs typeface="Arial"/>
              </a:rPr>
              <a:t>association </a:t>
            </a:r>
            <a:r>
              <a:rPr sz="1500" dirty="0">
                <a:latin typeface="Arial"/>
                <a:cs typeface="Arial"/>
              </a:rPr>
              <a:t>unit</a:t>
            </a:r>
            <a:r>
              <a:rPr sz="1500" spc="-79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spc="-45" dirty="0">
                <a:latin typeface="Arial"/>
                <a:cs typeface="Arial"/>
              </a:rPr>
              <a:t>scientist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-109" dirty="0">
                <a:latin typeface="Arial"/>
                <a:cs typeface="Arial"/>
              </a:rPr>
              <a:t>Frank</a:t>
            </a:r>
            <a:r>
              <a:rPr sz="1500" spc="-34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Rosen- </a:t>
            </a:r>
            <a:r>
              <a:rPr sz="1500" spc="-19" dirty="0">
                <a:latin typeface="Arial"/>
                <a:cs typeface="Arial"/>
              </a:rPr>
              <a:t>blatt's</a:t>
            </a:r>
            <a:r>
              <a:rPr sz="1500" spc="-101" dirty="0">
                <a:latin typeface="Arial"/>
                <a:cs typeface="Arial"/>
              </a:rPr>
              <a:t> </a:t>
            </a:r>
            <a:r>
              <a:rPr sz="1500" spc="-68" dirty="0">
                <a:latin typeface="Arial"/>
                <a:cs typeface="Arial"/>
              </a:rPr>
              <a:t>Perceptron,</a:t>
            </a:r>
            <a:r>
              <a:rPr sz="1500" spc="-53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or</a:t>
            </a:r>
            <a:r>
              <a:rPr sz="1500" spc="-34" dirty="0">
                <a:latin typeface="Arial"/>
                <a:cs typeface="Arial"/>
              </a:rPr>
              <a:t> </a:t>
            </a:r>
            <a:r>
              <a:rPr sz="1500" spc="-143" dirty="0">
                <a:latin typeface="Arial"/>
                <a:cs typeface="Arial"/>
              </a:rPr>
              <a:t>MARK</a:t>
            </a:r>
            <a:r>
              <a:rPr sz="1500" spc="-188" dirty="0">
                <a:latin typeface="Arial"/>
                <a:cs typeface="Arial"/>
              </a:rPr>
              <a:t> </a:t>
            </a:r>
            <a:r>
              <a:rPr sz="1500" spc="-38" dirty="0">
                <a:latin typeface="Arial"/>
                <a:cs typeface="Arial"/>
              </a:rPr>
              <a:t>1 </a:t>
            </a:r>
            <a:r>
              <a:rPr sz="1500" spc="-56" dirty="0">
                <a:latin typeface="Arial"/>
                <a:cs typeface="Arial"/>
              </a:rPr>
              <a:t>computer,</a:t>
            </a:r>
            <a:r>
              <a:rPr sz="1500" spc="-113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at</a:t>
            </a:r>
            <a:r>
              <a:rPr sz="1500" spc="-71" dirty="0">
                <a:latin typeface="Arial"/>
                <a:cs typeface="Arial"/>
              </a:rPr>
              <a:t> </a:t>
            </a:r>
            <a:r>
              <a:rPr sz="1500" spc="-23" dirty="0">
                <a:latin typeface="Arial"/>
                <a:cs typeface="Arial"/>
              </a:rPr>
              <a:t>the</a:t>
            </a:r>
            <a:r>
              <a:rPr sz="1500" spc="-94" dirty="0">
                <a:latin typeface="Arial"/>
                <a:cs typeface="Arial"/>
              </a:rPr>
              <a:t> </a:t>
            </a:r>
            <a:r>
              <a:rPr sz="1500" spc="-8" dirty="0">
                <a:latin typeface="Arial"/>
                <a:cs typeface="Arial"/>
              </a:rPr>
              <a:t>Cornell </a:t>
            </a:r>
            <a:r>
              <a:rPr sz="1500" spc="-56" dirty="0">
                <a:latin typeface="Arial"/>
                <a:cs typeface="Arial"/>
              </a:rPr>
              <a:t>Aeronautical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8" dirty="0">
                <a:latin typeface="Arial"/>
                <a:cs typeface="Arial"/>
              </a:rPr>
              <a:t>Laboratory, </a:t>
            </a:r>
            <a:r>
              <a:rPr sz="1500" spc="-56" dirty="0">
                <a:latin typeface="Arial"/>
                <a:cs typeface="Arial"/>
              </a:rPr>
              <a:t>Buffalo,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spc="-86" dirty="0">
                <a:latin typeface="Arial"/>
                <a:cs typeface="Arial"/>
              </a:rPr>
              <a:t>New</a:t>
            </a:r>
            <a:r>
              <a:rPr sz="1500" spc="-19" dirty="0">
                <a:latin typeface="Arial"/>
                <a:cs typeface="Arial"/>
              </a:rPr>
              <a:t> </a:t>
            </a:r>
            <a:r>
              <a:rPr sz="1500" spc="-113" dirty="0">
                <a:latin typeface="Arial"/>
                <a:cs typeface="Arial"/>
              </a:rPr>
              <a:t>York,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79" dirty="0">
                <a:latin typeface="Arial"/>
                <a:cs typeface="Arial"/>
              </a:rPr>
              <a:t>circa</a:t>
            </a:r>
            <a:r>
              <a:rPr sz="1500" spc="-56" dirty="0">
                <a:latin typeface="Arial"/>
                <a:cs typeface="Arial"/>
              </a:rPr>
              <a:t> </a:t>
            </a:r>
            <a:r>
              <a:rPr sz="1500" spc="-34" dirty="0">
                <a:latin typeface="Arial"/>
                <a:cs typeface="Arial"/>
              </a:rPr>
              <a:t>1960. </a:t>
            </a:r>
            <a:r>
              <a:rPr sz="1500" spc="-116" dirty="0">
                <a:latin typeface="Arial"/>
                <a:cs typeface="Arial"/>
              </a:rPr>
              <a:t>The</a:t>
            </a:r>
            <a:r>
              <a:rPr sz="1500" spc="-86" dirty="0">
                <a:latin typeface="Arial"/>
                <a:cs typeface="Arial"/>
              </a:rPr>
              <a:t> </a:t>
            </a:r>
            <a:r>
              <a:rPr sz="1500" spc="-71" dirty="0">
                <a:latin typeface="Arial"/>
                <a:cs typeface="Arial"/>
              </a:rPr>
              <a:t>machine</a:t>
            </a:r>
            <a:r>
              <a:rPr sz="1500" spc="-83" dirty="0">
                <a:latin typeface="Arial"/>
                <a:cs typeface="Arial"/>
              </a:rPr>
              <a:t> </a:t>
            </a:r>
            <a:r>
              <a:rPr sz="1500" spc="-86" dirty="0">
                <a:latin typeface="Arial"/>
                <a:cs typeface="Arial"/>
              </a:rPr>
              <a:t>is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79" dirty="0">
                <a:latin typeface="Arial"/>
                <a:cs typeface="Arial"/>
              </a:rPr>
              <a:t>designed</a:t>
            </a:r>
            <a:r>
              <a:rPr sz="1500" spc="-68" dirty="0">
                <a:latin typeface="Arial"/>
                <a:cs typeface="Arial"/>
              </a:rPr>
              <a:t> </a:t>
            </a:r>
            <a:r>
              <a:rPr sz="1500" spc="-19" dirty="0">
                <a:latin typeface="Arial"/>
                <a:cs typeface="Arial"/>
              </a:rPr>
              <a:t>to </a:t>
            </a:r>
            <a:r>
              <a:rPr sz="1500" spc="-98" dirty="0">
                <a:latin typeface="Arial"/>
                <a:cs typeface="Arial"/>
              </a:rPr>
              <a:t>use </a:t>
            </a:r>
            <a:r>
              <a:rPr sz="1500" spc="-113" dirty="0">
                <a:latin typeface="Arial"/>
                <a:cs typeface="Arial"/>
              </a:rPr>
              <a:t>a</a:t>
            </a:r>
            <a:r>
              <a:rPr sz="1500" spc="-71" dirty="0">
                <a:latin typeface="Arial"/>
                <a:cs typeface="Arial"/>
              </a:rPr>
              <a:t> </a:t>
            </a:r>
            <a:r>
              <a:rPr sz="1500" spc="-38" dirty="0">
                <a:latin typeface="Arial"/>
                <a:cs typeface="Arial"/>
              </a:rPr>
              <a:t>type</a:t>
            </a:r>
            <a:r>
              <a:rPr sz="1500" spc="-98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83" dirty="0">
                <a:latin typeface="Arial"/>
                <a:cs typeface="Arial"/>
              </a:rPr>
              <a:t> </a:t>
            </a:r>
            <a:r>
              <a:rPr sz="1500" spc="-23" dirty="0">
                <a:latin typeface="Arial"/>
                <a:cs typeface="Arial"/>
              </a:rPr>
              <a:t>artificial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8" dirty="0">
                <a:latin typeface="Arial"/>
                <a:cs typeface="Arial"/>
              </a:rPr>
              <a:t>neural </a:t>
            </a:r>
            <a:r>
              <a:rPr sz="1500" spc="-34" dirty="0">
                <a:latin typeface="Arial"/>
                <a:cs typeface="Arial"/>
              </a:rPr>
              <a:t>network,</a:t>
            </a:r>
            <a:r>
              <a:rPr sz="1500" spc="-56" dirty="0">
                <a:latin typeface="Arial"/>
                <a:cs typeface="Arial"/>
              </a:rPr>
              <a:t> </a:t>
            </a:r>
            <a:r>
              <a:rPr sz="1500" spc="-49" dirty="0">
                <a:latin typeface="Arial"/>
                <a:cs typeface="Arial"/>
              </a:rPr>
              <a:t>known</a:t>
            </a:r>
            <a:r>
              <a:rPr sz="1500" spc="-79" dirty="0">
                <a:latin typeface="Arial"/>
                <a:cs typeface="Arial"/>
              </a:rPr>
              <a:t> </a:t>
            </a:r>
            <a:r>
              <a:rPr sz="1500" spc="-139" dirty="0">
                <a:latin typeface="Arial"/>
                <a:cs typeface="Arial"/>
              </a:rPr>
              <a:t>as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38" dirty="0">
                <a:latin typeface="Arial"/>
                <a:cs typeface="Arial"/>
              </a:rPr>
              <a:t>a </a:t>
            </a:r>
            <a:r>
              <a:rPr sz="1500" spc="-8" dirty="0">
                <a:latin typeface="Arial"/>
                <a:cs typeface="Arial"/>
              </a:rPr>
              <a:t>perceptron.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r>
              <a:rPr lang="en-US" spc="-60"/>
              <a:t>25</a:t>
            </a:r>
            <a:endParaRPr spc="-19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42362" y="493003"/>
            <a:ext cx="1542573" cy="1358642"/>
          </a:xfrm>
          <a:prstGeom prst="rect">
            <a:avLst/>
          </a:prstGeom>
        </p:spPr>
        <p:txBody>
          <a:bodyPr vert="horz" wrap="square" lIns="0" tIns="5715" rIns="0" bIns="0" rtlCol="0" anchor="ctr">
            <a:spAutoFit/>
          </a:bodyPr>
          <a:lstStyle/>
          <a:p>
            <a:pPr marL="9525" marR="3810" indent="-7620">
              <a:lnSpc>
                <a:spcPct val="101400"/>
              </a:lnSpc>
              <a:spcBef>
                <a:spcPts val="45"/>
              </a:spcBef>
            </a:pPr>
            <a:r>
              <a:rPr sz="2963" b="1" spc="-38" dirty="0">
                <a:solidFill>
                  <a:srgbClr val="1F487C"/>
                </a:solidFill>
                <a:latin typeface="Arial"/>
                <a:cs typeface="Arial"/>
              </a:rPr>
              <a:t>Neural </a:t>
            </a:r>
            <a:r>
              <a:rPr sz="2963" b="1" spc="-176" dirty="0">
                <a:solidFill>
                  <a:srgbClr val="1F487C"/>
                </a:solidFill>
                <a:latin typeface="Arial"/>
                <a:cs typeface="Arial"/>
              </a:rPr>
              <a:t>Networks </a:t>
            </a:r>
            <a:r>
              <a:rPr sz="2963" b="1" spc="-15" dirty="0">
                <a:solidFill>
                  <a:srgbClr val="1F487C"/>
                </a:solidFill>
                <a:latin typeface="Arial"/>
                <a:cs typeface="Arial"/>
              </a:rPr>
              <a:t>1960</a:t>
            </a:r>
            <a:endParaRPr sz="2963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58376" y="192004"/>
            <a:ext cx="1497329" cy="1372972"/>
          </a:xfrm>
          <a:prstGeom prst="rect">
            <a:avLst/>
          </a:prstGeom>
        </p:spPr>
        <p:txBody>
          <a:bodyPr vert="horz" wrap="square" lIns="0" tIns="6191" rIns="0" bIns="0" rtlCol="0" anchor="ctr">
            <a:spAutoFit/>
          </a:bodyPr>
          <a:lstStyle/>
          <a:p>
            <a:pPr marL="9525" marR="3810" indent="3334">
              <a:lnSpc>
                <a:spcPct val="101400"/>
              </a:lnSpc>
              <a:spcBef>
                <a:spcPts val="49"/>
              </a:spcBef>
            </a:pPr>
            <a:r>
              <a:rPr sz="2963" spc="-8" dirty="0"/>
              <a:t>Neural </a:t>
            </a:r>
            <a:r>
              <a:rPr sz="2963" spc="-98" dirty="0"/>
              <a:t>Networks </a:t>
            </a:r>
            <a:r>
              <a:rPr sz="2963" spc="-15" dirty="0"/>
              <a:t>2020</a:t>
            </a:r>
            <a:endParaRPr sz="2963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1" y="0"/>
            <a:ext cx="4246535" cy="51434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38751" y="1670161"/>
            <a:ext cx="2566034" cy="3232135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63353" marR="3810">
              <a:spcBef>
                <a:spcPts val="94"/>
              </a:spcBef>
            </a:pPr>
            <a:r>
              <a:rPr sz="1500" spc="-98" dirty="0">
                <a:latin typeface="Arial"/>
                <a:cs typeface="Arial"/>
              </a:rPr>
              <a:t>Google’s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spc="-135" dirty="0">
                <a:latin typeface="Arial"/>
                <a:cs typeface="Arial"/>
              </a:rPr>
              <a:t>AIY</a:t>
            </a:r>
            <a:r>
              <a:rPr sz="1500" spc="-79" dirty="0">
                <a:latin typeface="Arial"/>
                <a:cs typeface="Arial"/>
              </a:rPr>
              <a:t> </a:t>
            </a:r>
            <a:r>
              <a:rPr sz="1500" spc="-68" dirty="0">
                <a:latin typeface="Arial"/>
                <a:cs typeface="Arial"/>
              </a:rPr>
              <a:t>Vision</a:t>
            </a:r>
            <a:r>
              <a:rPr sz="1500" spc="-83" dirty="0">
                <a:latin typeface="Arial"/>
                <a:cs typeface="Arial"/>
              </a:rPr>
              <a:t> </a:t>
            </a:r>
            <a:r>
              <a:rPr sz="1500" spc="-41" dirty="0">
                <a:latin typeface="Arial"/>
                <a:cs typeface="Arial"/>
              </a:rPr>
              <a:t>Kit</a:t>
            </a:r>
            <a:r>
              <a:rPr sz="1500" spc="-68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($89.99 </a:t>
            </a:r>
            <a:r>
              <a:rPr sz="1500" spc="-8" dirty="0">
                <a:latin typeface="Arial"/>
                <a:cs typeface="Arial"/>
              </a:rPr>
              <a:t>at</a:t>
            </a:r>
            <a:r>
              <a:rPr sz="1500" spc="-98" dirty="0">
                <a:latin typeface="Arial"/>
                <a:cs typeface="Arial"/>
              </a:rPr>
              <a:t> </a:t>
            </a:r>
            <a:r>
              <a:rPr sz="1500" spc="-60" dirty="0">
                <a:latin typeface="Arial"/>
                <a:cs typeface="Arial"/>
              </a:rPr>
              <a:t>Target)</a:t>
            </a:r>
            <a:r>
              <a:rPr sz="1500" spc="53" dirty="0">
                <a:latin typeface="Arial"/>
                <a:cs typeface="Arial"/>
              </a:rPr>
              <a:t> </a:t>
            </a:r>
            <a:r>
              <a:rPr sz="1500" spc="-86" dirty="0">
                <a:latin typeface="Arial"/>
                <a:cs typeface="Arial"/>
              </a:rPr>
              <a:t>is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-83" dirty="0">
                <a:latin typeface="Arial"/>
                <a:cs typeface="Arial"/>
              </a:rPr>
              <a:t>an</a:t>
            </a:r>
            <a:r>
              <a:rPr sz="1500" spc="-146" dirty="0">
                <a:latin typeface="Arial"/>
                <a:cs typeface="Arial"/>
              </a:rPr>
              <a:t> </a:t>
            </a:r>
            <a:r>
              <a:rPr sz="1500" spc="-8" dirty="0">
                <a:latin typeface="Arial"/>
                <a:cs typeface="Arial"/>
              </a:rPr>
              <a:t>intelligent </a:t>
            </a:r>
            <a:r>
              <a:rPr sz="1500" spc="-90" dirty="0">
                <a:latin typeface="Arial"/>
                <a:cs typeface="Arial"/>
              </a:rPr>
              <a:t>camera</a:t>
            </a:r>
            <a:r>
              <a:rPr sz="1500" spc="-71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that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-98" dirty="0">
                <a:latin typeface="Arial"/>
                <a:cs typeface="Arial"/>
              </a:rPr>
              <a:t>can</a:t>
            </a:r>
            <a:r>
              <a:rPr sz="1500" spc="-86" dirty="0">
                <a:latin typeface="Arial"/>
                <a:cs typeface="Arial"/>
              </a:rPr>
              <a:t> </a:t>
            </a:r>
            <a:r>
              <a:rPr sz="1500" spc="-8" dirty="0">
                <a:latin typeface="Arial"/>
                <a:cs typeface="Arial"/>
              </a:rPr>
              <a:t>recognize </a:t>
            </a:r>
            <a:r>
              <a:rPr sz="1500" spc="-56" dirty="0">
                <a:latin typeface="Arial"/>
                <a:cs typeface="Arial"/>
              </a:rPr>
              <a:t>objects, </a:t>
            </a:r>
            <a:r>
              <a:rPr sz="1500" spc="-38" dirty="0">
                <a:latin typeface="Arial"/>
                <a:cs typeface="Arial"/>
              </a:rPr>
              <a:t>detect</a:t>
            </a:r>
            <a:r>
              <a:rPr sz="1500" spc="-19" dirty="0">
                <a:latin typeface="Arial"/>
                <a:cs typeface="Arial"/>
              </a:rPr>
              <a:t> </a:t>
            </a:r>
            <a:r>
              <a:rPr sz="1500" spc="-113" dirty="0">
                <a:latin typeface="Arial"/>
                <a:cs typeface="Arial"/>
              </a:rPr>
              <a:t>faces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19" dirty="0">
                <a:latin typeface="Arial"/>
                <a:cs typeface="Arial"/>
              </a:rPr>
              <a:t>and </a:t>
            </a:r>
            <a:r>
              <a:rPr sz="1500" spc="-45" dirty="0">
                <a:latin typeface="Arial"/>
                <a:cs typeface="Arial"/>
              </a:rPr>
              <a:t>emotions.</a:t>
            </a:r>
            <a:r>
              <a:rPr sz="1500" spc="-98" dirty="0">
                <a:latin typeface="Arial"/>
                <a:cs typeface="Arial"/>
              </a:rPr>
              <a:t> </a:t>
            </a:r>
            <a:r>
              <a:rPr sz="1500" spc="-64" dirty="0">
                <a:latin typeface="Arial"/>
                <a:cs typeface="Arial"/>
              </a:rPr>
              <a:t>Download</a:t>
            </a:r>
            <a:r>
              <a:rPr sz="1500" spc="-113" dirty="0">
                <a:latin typeface="Arial"/>
                <a:cs typeface="Arial"/>
              </a:rPr>
              <a:t> </a:t>
            </a:r>
            <a:r>
              <a:rPr sz="1500" spc="-71" dirty="0">
                <a:latin typeface="Arial"/>
                <a:cs typeface="Arial"/>
              </a:rPr>
              <a:t>and</a:t>
            </a:r>
            <a:r>
              <a:rPr sz="1500" spc="-56" dirty="0">
                <a:latin typeface="Arial"/>
                <a:cs typeface="Arial"/>
              </a:rPr>
              <a:t> </a:t>
            </a:r>
            <a:r>
              <a:rPr sz="1500" spc="-98" dirty="0">
                <a:latin typeface="Arial"/>
                <a:cs typeface="Arial"/>
              </a:rPr>
              <a:t>use</a:t>
            </a:r>
            <a:r>
              <a:rPr sz="1500" spc="-71" dirty="0">
                <a:latin typeface="Arial"/>
                <a:cs typeface="Arial"/>
              </a:rPr>
              <a:t> </a:t>
            </a:r>
            <a:r>
              <a:rPr sz="1500" spc="-45" dirty="0">
                <a:latin typeface="Arial"/>
                <a:cs typeface="Arial"/>
              </a:rPr>
              <a:t>a variety</a:t>
            </a:r>
            <a:r>
              <a:rPr sz="1500" spc="-79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71" dirty="0">
                <a:latin typeface="Arial"/>
                <a:cs typeface="Arial"/>
              </a:rPr>
              <a:t> image</a:t>
            </a:r>
            <a:r>
              <a:rPr sz="1500" spc="-146" dirty="0">
                <a:latin typeface="Arial"/>
                <a:cs typeface="Arial"/>
              </a:rPr>
              <a:t> </a:t>
            </a:r>
            <a:r>
              <a:rPr sz="1500" spc="-8" dirty="0">
                <a:latin typeface="Arial"/>
                <a:cs typeface="Arial"/>
              </a:rPr>
              <a:t>recognition </a:t>
            </a:r>
            <a:r>
              <a:rPr sz="1500" spc="-64" dirty="0">
                <a:latin typeface="Arial"/>
                <a:cs typeface="Arial"/>
              </a:rPr>
              <a:t>neural</a:t>
            </a:r>
            <a:r>
              <a:rPr sz="1500" spc="-4" dirty="0">
                <a:latin typeface="Arial"/>
                <a:cs typeface="Arial"/>
              </a:rPr>
              <a:t> </a:t>
            </a:r>
            <a:r>
              <a:rPr sz="1500" spc="-49" dirty="0">
                <a:latin typeface="Arial"/>
                <a:cs typeface="Arial"/>
              </a:rPr>
              <a:t>networks</a:t>
            </a:r>
            <a:r>
              <a:rPr sz="1500" spc="-34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to</a:t>
            </a:r>
            <a:r>
              <a:rPr sz="1500" spc="-71" dirty="0">
                <a:latin typeface="Arial"/>
                <a:cs typeface="Arial"/>
              </a:rPr>
              <a:t> </a:t>
            </a:r>
            <a:r>
              <a:rPr sz="1500" spc="-8" dirty="0">
                <a:latin typeface="Arial"/>
                <a:cs typeface="Arial"/>
              </a:rPr>
              <a:t>customize </a:t>
            </a:r>
            <a:r>
              <a:rPr sz="1500" spc="-23" dirty="0">
                <a:latin typeface="Arial"/>
                <a:cs typeface="Arial"/>
              </a:rPr>
              <a:t>the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spc="-68" dirty="0">
                <a:latin typeface="Arial"/>
                <a:cs typeface="Arial"/>
              </a:rPr>
              <a:t>Vision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spc="-41" dirty="0">
                <a:latin typeface="Arial"/>
                <a:cs typeface="Arial"/>
              </a:rPr>
              <a:t>Kit</a:t>
            </a:r>
            <a:r>
              <a:rPr sz="1500" spc="-79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for</a:t>
            </a:r>
            <a:r>
              <a:rPr sz="1500" spc="-45" dirty="0">
                <a:latin typeface="Arial"/>
                <a:cs typeface="Arial"/>
              </a:rPr>
              <a:t> your</a:t>
            </a:r>
            <a:r>
              <a:rPr sz="1500" spc="-101" dirty="0">
                <a:latin typeface="Arial"/>
                <a:cs typeface="Arial"/>
              </a:rPr>
              <a:t> </a:t>
            </a:r>
            <a:r>
              <a:rPr sz="1500" spc="-19" dirty="0">
                <a:latin typeface="Arial"/>
                <a:cs typeface="Arial"/>
              </a:rPr>
              <a:t>own </a:t>
            </a:r>
            <a:r>
              <a:rPr sz="1500" spc="-23" dirty="0">
                <a:latin typeface="Arial"/>
                <a:cs typeface="Arial"/>
              </a:rPr>
              <a:t>creation.</a:t>
            </a:r>
            <a:r>
              <a:rPr sz="1500" spc="127" dirty="0">
                <a:latin typeface="Arial"/>
                <a:cs typeface="Arial"/>
              </a:rPr>
              <a:t> </a:t>
            </a:r>
            <a:r>
              <a:rPr sz="1500" spc="-68" dirty="0">
                <a:latin typeface="Arial"/>
                <a:cs typeface="Arial"/>
              </a:rPr>
              <a:t>Included</a:t>
            </a:r>
            <a:r>
              <a:rPr sz="1500" spc="-38" dirty="0">
                <a:latin typeface="Arial"/>
                <a:cs typeface="Arial"/>
              </a:rPr>
              <a:t> </a:t>
            </a:r>
            <a:r>
              <a:rPr sz="1500" spc="-23" dirty="0">
                <a:latin typeface="Arial"/>
                <a:cs typeface="Arial"/>
              </a:rPr>
              <a:t>in</a:t>
            </a:r>
            <a:r>
              <a:rPr sz="1500" spc="-94" dirty="0">
                <a:latin typeface="Arial"/>
                <a:cs typeface="Arial"/>
              </a:rPr>
              <a:t> </a:t>
            </a:r>
            <a:r>
              <a:rPr sz="1500" spc="-23" dirty="0">
                <a:latin typeface="Arial"/>
                <a:cs typeface="Arial"/>
              </a:rPr>
              <a:t>the</a:t>
            </a:r>
            <a:r>
              <a:rPr sz="1500" spc="-109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box: </a:t>
            </a:r>
            <a:r>
              <a:rPr sz="1500" spc="-90" dirty="0">
                <a:latin typeface="Arial"/>
                <a:cs typeface="Arial"/>
              </a:rPr>
              <a:t>Raspberry</a:t>
            </a:r>
            <a:r>
              <a:rPr sz="1500" spc="-71" dirty="0">
                <a:latin typeface="Arial"/>
                <a:cs typeface="Arial"/>
              </a:rPr>
              <a:t> </a:t>
            </a:r>
            <a:r>
              <a:rPr sz="1500" spc="-105" dirty="0">
                <a:latin typeface="Arial"/>
                <a:cs typeface="Arial"/>
              </a:rPr>
              <a:t>Pi</a:t>
            </a:r>
            <a:r>
              <a:rPr sz="1500" spc="-64" dirty="0">
                <a:latin typeface="Arial"/>
                <a:cs typeface="Arial"/>
              </a:rPr>
              <a:t> </a:t>
            </a:r>
            <a:r>
              <a:rPr sz="1500" spc="-90" dirty="0">
                <a:latin typeface="Arial"/>
                <a:cs typeface="Arial"/>
              </a:rPr>
              <a:t>Zero</a:t>
            </a:r>
            <a:r>
              <a:rPr sz="1500" spc="-131" dirty="0">
                <a:latin typeface="Arial"/>
                <a:cs typeface="Arial"/>
              </a:rPr>
              <a:t> </a:t>
            </a:r>
            <a:r>
              <a:rPr sz="1500" spc="-83" dirty="0">
                <a:latin typeface="Arial"/>
                <a:cs typeface="Arial"/>
              </a:rPr>
              <a:t>WH,</a:t>
            </a:r>
            <a:r>
              <a:rPr sz="1500" spc="-101" dirty="0">
                <a:latin typeface="Arial"/>
                <a:cs typeface="Arial"/>
              </a:rPr>
              <a:t> </a:t>
            </a:r>
            <a:r>
              <a:rPr sz="1500" spc="-19" dirty="0">
                <a:latin typeface="Arial"/>
                <a:cs typeface="Arial"/>
              </a:rPr>
              <a:t>Pi </a:t>
            </a:r>
            <a:r>
              <a:rPr sz="1500" spc="-124" dirty="0">
                <a:latin typeface="Arial"/>
                <a:cs typeface="Arial"/>
              </a:rPr>
              <a:t>Camera</a:t>
            </a:r>
            <a:r>
              <a:rPr sz="1500" spc="-56" dirty="0">
                <a:latin typeface="Arial"/>
                <a:cs typeface="Arial"/>
              </a:rPr>
              <a:t> </a:t>
            </a:r>
            <a:r>
              <a:rPr sz="1500" spc="-90" dirty="0">
                <a:latin typeface="Arial"/>
                <a:cs typeface="Arial"/>
              </a:rPr>
              <a:t>V2,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30" dirty="0">
                <a:latin typeface="Arial"/>
                <a:cs typeface="Arial"/>
              </a:rPr>
              <a:t>Micro</a:t>
            </a:r>
            <a:r>
              <a:rPr sz="1500" spc="-71" dirty="0">
                <a:latin typeface="Arial"/>
                <a:cs typeface="Arial"/>
              </a:rPr>
              <a:t> </a:t>
            </a:r>
            <a:r>
              <a:rPr sz="1500" spc="-248" dirty="0">
                <a:latin typeface="Arial"/>
                <a:cs typeface="Arial"/>
              </a:rPr>
              <a:t>SD</a:t>
            </a:r>
            <a:r>
              <a:rPr sz="1500" spc="-38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Card, </a:t>
            </a:r>
            <a:r>
              <a:rPr sz="1500" spc="-30" dirty="0">
                <a:latin typeface="Arial"/>
                <a:cs typeface="Arial"/>
              </a:rPr>
              <a:t>Micro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spc="-217" dirty="0">
                <a:latin typeface="Arial"/>
                <a:cs typeface="Arial"/>
              </a:rPr>
              <a:t>USB</a:t>
            </a:r>
            <a:r>
              <a:rPr sz="1500" spc="-56" dirty="0">
                <a:latin typeface="Arial"/>
                <a:cs typeface="Arial"/>
              </a:rPr>
              <a:t> </a:t>
            </a:r>
            <a:r>
              <a:rPr sz="1500" spc="-105" dirty="0">
                <a:latin typeface="Arial"/>
                <a:cs typeface="Arial"/>
              </a:rPr>
              <a:t>Cable,</a:t>
            </a:r>
            <a:r>
              <a:rPr sz="1500" spc="-53" dirty="0">
                <a:latin typeface="Arial"/>
                <a:cs typeface="Arial"/>
              </a:rPr>
              <a:t> </a:t>
            </a:r>
            <a:r>
              <a:rPr sz="1500" spc="-116" dirty="0">
                <a:latin typeface="Arial"/>
                <a:cs typeface="Arial"/>
              </a:rPr>
              <a:t>Push</a:t>
            </a:r>
            <a:r>
              <a:rPr sz="1500" spc="-86" dirty="0">
                <a:latin typeface="Arial"/>
                <a:cs typeface="Arial"/>
              </a:rPr>
              <a:t> </a:t>
            </a:r>
            <a:r>
              <a:rPr sz="1500" spc="-8" dirty="0">
                <a:latin typeface="Arial"/>
                <a:cs typeface="Arial"/>
              </a:rPr>
              <a:t>Button.</a:t>
            </a:r>
            <a:endParaRPr sz="150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1575">
              <a:latin typeface="Arial"/>
              <a:cs typeface="Arial"/>
            </a:endParaRPr>
          </a:p>
          <a:p>
            <a:pPr marL="9525"/>
            <a:r>
              <a:rPr sz="1350" b="1" spc="-90" dirty="0">
                <a:solidFill>
                  <a:srgbClr val="FF0000"/>
                </a:solidFill>
                <a:latin typeface="Arial"/>
                <a:cs typeface="Arial"/>
              </a:rPr>
              <a:t>Currently</a:t>
            </a:r>
            <a:r>
              <a:rPr sz="1350" b="1" spc="-15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50" b="1" spc="-68" dirty="0">
                <a:solidFill>
                  <a:srgbClr val="FF0000"/>
                </a:solidFill>
                <a:latin typeface="Arial"/>
                <a:cs typeface="Arial"/>
              </a:rPr>
              <a:t>$58.85</a:t>
            </a:r>
            <a:r>
              <a:rPr sz="135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50" b="1" spc="-105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1350" b="1" spc="-6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50" b="1" u="heavy" spc="-8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Amazon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r>
              <a:rPr lang="en-US" spc="-60"/>
              <a:t>26</a:t>
            </a:r>
            <a:endParaRPr spc="-19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233" y="476457"/>
            <a:ext cx="6172200" cy="836527"/>
          </a:xfrm>
          <a:prstGeom prst="rect">
            <a:avLst/>
          </a:prstGeom>
        </p:spPr>
        <p:txBody>
          <a:bodyPr vert="horz" wrap="square" lIns="0" tIns="325517" rIns="0" bIns="0" rtlCol="0" anchor="ctr">
            <a:spAutoFit/>
          </a:bodyPr>
          <a:lstStyle/>
          <a:p>
            <a:pPr marL="825818">
              <a:spcBef>
                <a:spcPts val="98"/>
              </a:spcBef>
            </a:pPr>
            <a:r>
              <a:rPr spc="-116" dirty="0"/>
              <a:t>Machine</a:t>
            </a:r>
            <a:r>
              <a:rPr spc="-180" dirty="0"/>
              <a:t> </a:t>
            </a:r>
            <a:r>
              <a:rPr spc="-161" dirty="0"/>
              <a:t>Learning</a:t>
            </a:r>
            <a:r>
              <a:rPr spc="-263" dirty="0"/>
              <a:t> </a:t>
            </a:r>
            <a:r>
              <a:rPr spc="-319" dirty="0"/>
              <a:t>Successes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1393688" y="1320262"/>
            <a:ext cx="2874645" cy="3705053"/>
          </a:xfrm>
          <a:prstGeom prst="rect">
            <a:avLst/>
          </a:prstGeom>
        </p:spPr>
        <p:txBody>
          <a:bodyPr vert="horz" wrap="square" lIns="0" tIns="80963" rIns="0" bIns="0" rtlCol="0">
            <a:spAutoFit/>
          </a:bodyPr>
          <a:lstStyle/>
          <a:p>
            <a:pPr marL="266700" indent="-257651">
              <a:spcBef>
                <a:spcPts val="638"/>
              </a:spcBef>
              <a:tabLst>
                <a:tab pos="266700" algn="l"/>
                <a:tab pos="267176" algn="l"/>
              </a:tabLst>
            </a:pPr>
            <a:r>
              <a:rPr spc="-161" dirty="0"/>
              <a:t>Games:</a:t>
            </a:r>
            <a:r>
              <a:rPr spc="4" dirty="0"/>
              <a:t> </a:t>
            </a:r>
            <a:r>
              <a:rPr spc="-150" dirty="0"/>
              <a:t>chess,</a:t>
            </a:r>
            <a:r>
              <a:rPr spc="45" dirty="0"/>
              <a:t> </a:t>
            </a:r>
            <a:r>
              <a:rPr spc="-120" dirty="0"/>
              <a:t>go,</a:t>
            </a:r>
            <a:r>
              <a:rPr spc="-71" dirty="0"/>
              <a:t> </a:t>
            </a:r>
            <a:r>
              <a:rPr spc="-41" dirty="0"/>
              <a:t>poker</a:t>
            </a:r>
          </a:p>
          <a:p>
            <a:pPr marL="266700" indent="-257651">
              <a:spcBef>
                <a:spcPts val="566"/>
              </a:spcBef>
              <a:tabLst>
                <a:tab pos="266700" algn="l"/>
                <a:tab pos="267176" algn="l"/>
              </a:tabLst>
            </a:pPr>
            <a:r>
              <a:rPr spc="-165" dirty="0"/>
              <a:t>Text</a:t>
            </a:r>
            <a:r>
              <a:rPr spc="-41" dirty="0"/>
              <a:t> sentiment</a:t>
            </a:r>
            <a:r>
              <a:rPr spc="-75" dirty="0"/>
              <a:t> </a:t>
            </a:r>
            <a:r>
              <a:rPr spc="-23" dirty="0"/>
              <a:t>analysis</a:t>
            </a:r>
          </a:p>
          <a:p>
            <a:pPr marL="266700" indent="-257651">
              <a:spcBef>
                <a:spcPts val="510"/>
              </a:spcBef>
              <a:tabLst>
                <a:tab pos="266700" algn="l"/>
                <a:tab pos="267176" algn="l"/>
              </a:tabLst>
            </a:pPr>
            <a:r>
              <a:rPr spc="-116" dirty="0"/>
              <a:t>Email</a:t>
            </a:r>
            <a:r>
              <a:rPr spc="-90" dirty="0"/>
              <a:t> </a:t>
            </a:r>
            <a:r>
              <a:rPr spc="-131" dirty="0"/>
              <a:t>spam</a:t>
            </a:r>
            <a:r>
              <a:rPr spc="15" dirty="0"/>
              <a:t> </a:t>
            </a:r>
            <a:r>
              <a:rPr spc="-8" dirty="0"/>
              <a:t>detection</a:t>
            </a:r>
          </a:p>
          <a:p>
            <a:pPr marL="266700" marR="104775" indent="-257651">
              <a:lnSpc>
                <a:spcPct val="102400"/>
              </a:lnSpc>
              <a:spcBef>
                <a:spcPts val="506"/>
              </a:spcBef>
              <a:tabLst>
                <a:tab pos="266700" algn="l"/>
                <a:tab pos="267176" algn="l"/>
              </a:tabLst>
            </a:pPr>
            <a:r>
              <a:rPr spc="-113" dirty="0"/>
              <a:t>Recommender</a:t>
            </a:r>
            <a:r>
              <a:rPr spc="30" dirty="0"/>
              <a:t> </a:t>
            </a:r>
            <a:r>
              <a:rPr spc="-124" dirty="0"/>
              <a:t>systems </a:t>
            </a:r>
            <a:r>
              <a:rPr spc="-79" dirty="0"/>
              <a:t>(e.g.,</a:t>
            </a:r>
            <a:r>
              <a:rPr spc="-56" dirty="0"/>
              <a:t> </a:t>
            </a:r>
            <a:r>
              <a:rPr spc="-30" dirty="0"/>
              <a:t>Netflix,</a:t>
            </a:r>
            <a:r>
              <a:rPr spc="-101" dirty="0"/>
              <a:t> </a:t>
            </a:r>
            <a:r>
              <a:rPr spc="-8" dirty="0"/>
              <a:t>Amazon)</a:t>
            </a:r>
          </a:p>
          <a:p>
            <a:pPr marL="266700" indent="-257651">
              <a:spcBef>
                <a:spcPts val="566"/>
              </a:spcBef>
              <a:tabLst>
                <a:tab pos="266700" algn="l"/>
                <a:tab pos="267176" algn="l"/>
              </a:tabLst>
            </a:pPr>
            <a:r>
              <a:rPr spc="-71" dirty="0"/>
              <a:t>Machine</a:t>
            </a:r>
            <a:r>
              <a:rPr spc="-45" dirty="0"/>
              <a:t> </a:t>
            </a:r>
            <a:r>
              <a:rPr spc="-8" dirty="0"/>
              <a:t>translation</a:t>
            </a:r>
          </a:p>
          <a:p>
            <a:pPr marL="266700" indent="-257651">
              <a:spcBef>
                <a:spcPts val="566"/>
              </a:spcBef>
              <a:tabLst>
                <a:tab pos="266700" algn="l"/>
                <a:tab pos="267176" algn="l"/>
              </a:tabLst>
            </a:pPr>
            <a:r>
              <a:rPr spc="-165" dirty="0"/>
              <a:t>Speech</a:t>
            </a:r>
            <a:r>
              <a:rPr spc="15" dirty="0"/>
              <a:t> </a:t>
            </a:r>
            <a:r>
              <a:rPr spc="-30" dirty="0"/>
              <a:t>understanding</a:t>
            </a:r>
          </a:p>
          <a:p>
            <a:pPr marL="266700" indent="-257651">
              <a:spcBef>
                <a:spcPts val="510"/>
              </a:spcBef>
              <a:tabLst>
                <a:tab pos="266700" algn="l"/>
                <a:tab pos="267176" algn="l"/>
              </a:tabLst>
            </a:pPr>
            <a:r>
              <a:rPr spc="-203" dirty="0"/>
              <a:t>SIRI,</a:t>
            </a:r>
            <a:r>
              <a:rPr spc="-34" dirty="0"/>
              <a:t> </a:t>
            </a:r>
            <a:r>
              <a:rPr spc="-131" dirty="0"/>
              <a:t>Alexa,</a:t>
            </a:r>
            <a:r>
              <a:rPr spc="19" dirty="0"/>
              <a:t> </a:t>
            </a:r>
            <a:r>
              <a:rPr spc="-8" dirty="0"/>
              <a:t>Google</a:t>
            </a:r>
          </a:p>
          <a:p>
            <a:pPr marL="266700">
              <a:spcBef>
                <a:spcPts val="60"/>
              </a:spcBef>
            </a:pPr>
            <a:r>
              <a:rPr spc="-98" dirty="0"/>
              <a:t>Assistant,</a:t>
            </a:r>
            <a:r>
              <a:rPr spc="-4" dirty="0"/>
              <a:t> </a:t>
            </a:r>
            <a:r>
              <a:rPr spc="-679" dirty="0"/>
              <a:t>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xfrm>
            <a:off x="4654572" y="1312984"/>
            <a:ext cx="2777490" cy="3146695"/>
          </a:xfrm>
          <a:prstGeom prst="rect">
            <a:avLst/>
          </a:prstGeom>
        </p:spPr>
        <p:txBody>
          <a:bodyPr vert="horz" wrap="square" lIns="0" tIns="80963" rIns="0" bIns="0" rtlCol="0">
            <a:spAutoFit/>
          </a:bodyPr>
          <a:lstStyle/>
          <a:p>
            <a:pPr marL="180975" indent="-171450">
              <a:spcBef>
                <a:spcPts val="638"/>
              </a:spcBef>
              <a:tabLst>
                <a:tab pos="180975" algn="l"/>
              </a:tabLst>
            </a:pPr>
            <a:r>
              <a:rPr spc="-98" dirty="0"/>
              <a:t>Autonomous</a:t>
            </a:r>
            <a:r>
              <a:rPr spc="-19" dirty="0"/>
              <a:t> </a:t>
            </a:r>
            <a:r>
              <a:rPr spc="-8" dirty="0"/>
              <a:t>vehicles</a:t>
            </a:r>
          </a:p>
          <a:p>
            <a:pPr marL="180975" marR="902018" indent="-171450">
              <a:spcBef>
                <a:spcPts val="566"/>
              </a:spcBef>
              <a:tabLst>
                <a:tab pos="180975" algn="l"/>
              </a:tabLst>
            </a:pPr>
            <a:r>
              <a:rPr spc="-71" dirty="0"/>
              <a:t>Individual</a:t>
            </a:r>
            <a:r>
              <a:rPr spc="-26" dirty="0"/>
              <a:t> </a:t>
            </a:r>
            <a:r>
              <a:rPr spc="-101" dirty="0"/>
              <a:t>face </a:t>
            </a:r>
            <a:r>
              <a:rPr spc="-8" dirty="0"/>
              <a:t>recognition</a:t>
            </a:r>
          </a:p>
          <a:p>
            <a:pPr marL="180975" marR="92392" indent="-171450">
              <a:spcBef>
                <a:spcPts val="574"/>
              </a:spcBef>
              <a:tabLst>
                <a:tab pos="180975" algn="l"/>
              </a:tabLst>
            </a:pPr>
            <a:r>
              <a:rPr spc="-94" dirty="0"/>
              <a:t>Understanding</a:t>
            </a:r>
            <a:r>
              <a:rPr spc="-79" dirty="0"/>
              <a:t> </a:t>
            </a:r>
            <a:r>
              <a:rPr spc="-34" dirty="0"/>
              <a:t>digital </a:t>
            </a:r>
            <a:r>
              <a:rPr spc="-23" dirty="0"/>
              <a:t>images</a:t>
            </a:r>
          </a:p>
          <a:p>
            <a:pPr marL="180975" marR="621983" indent="-171450">
              <a:spcBef>
                <a:spcPts val="514"/>
              </a:spcBef>
              <a:tabLst>
                <a:tab pos="180975" algn="l"/>
              </a:tabLst>
            </a:pPr>
            <a:r>
              <a:rPr spc="-86" dirty="0"/>
              <a:t>Credit</a:t>
            </a:r>
            <a:r>
              <a:rPr spc="-68" dirty="0"/>
              <a:t> </a:t>
            </a:r>
            <a:r>
              <a:rPr spc="-101" dirty="0"/>
              <a:t>card </a:t>
            </a:r>
            <a:r>
              <a:rPr spc="-45" dirty="0"/>
              <a:t>fraud </a:t>
            </a:r>
            <a:r>
              <a:rPr spc="-8" dirty="0"/>
              <a:t>detection</a:t>
            </a:r>
          </a:p>
          <a:p>
            <a:pPr marL="180975" indent="-171450">
              <a:spcBef>
                <a:spcPts val="566"/>
              </a:spcBef>
              <a:tabLst>
                <a:tab pos="180975" algn="l"/>
              </a:tabLst>
            </a:pPr>
            <a:r>
              <a:rPr spc="-139" dirty="0"/>
              <a:t>Showing</a:t>
            </a:r>
            <a:r>
              <a:rPr spc="-64" dirty="0"/>
              <a:t> </a:t>
            </a:r>
            <a:r>
              <a:rPr spc="-109" dirty="0"/>
              <a:t>annoying</a:t>
            </a:r>
            <a:r>
              <a:rPr spc="-11" dirty="0"/>
              <a:t> </a:t>
            </a:r>
            <a:r>
              <a:rPr spc="-113" dirty="0"/>
              <a:t>ads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r>
              <a:rPr lang="en-US" spc="-60"/>
              <a:t>28</a:t>
            </a:r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370" y="101585"/>
            <a:ext cx="7311259" cy="1121750"/>
          </a:xfrm>
          <a:prstGeom prst="rect">
            <a:avLst/>
          </a:prstGeom>
        </p:spPr>
        <p:txBody>
          <a:bodyPr vert="horz" wrap="square" lIns="0" tIns="440341" rIns="0" bIns="0" rtlCol="0" anchor="ctr">
            <a:spAutoFit/>
          </a:bodyPr>
          <a:lstStyle/>
          <a:p>
            <a:pPr marL="697230">
              <a:spcBef>
                <a:spcPts val="98"/>
              </a:spcBef>
            </a:pPr>
            <a:r>
              <a:rPr spc="-225" dirty="0"/>
              <a:t>The</a:t>
            </a:r>
            <a:r>
              <a:rPr spc="-195" dirty="0"/>
              <a:t> </a:t>
            </a:r>
            <a:r>
              <a:rPr spc="-210" dirty="0"/>
              <a:t>Big</a:t>
            </a:r>
            <a:r>
              <a:rPr spc="-221" dirty="0"/>
              <a:t> </a:t>
            </a:r>
            <a:r>
              <a:rPr spc="-165" dirty="0"/>
              <a:t>Idea</a:t>
            </a:r>
            <a:r>
              <a:rPr spc="-135" dirty="0"/>
              <a:t> </a:t>
            </a:r>
            <a:r>
              <a:rPr spc="-158" dirty="0"/>
              <a:t>and</a:t>
            </a:r>
            <a:r>
              <a:rPr spc="-176" dirty="0"/>
              <a:t> </a:t>
            </a:r>
            <a:r>
              <a:rPr spc="-105" dirty="0"/>
              <a:t>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5900" y="1400534"/>
            <a:ext cx="5780246" cy="3641381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9525" marR="360044">
              <a:lnSpc>
                <a:spcPts val="2872"/>
              </a:lnSpc>
              <a:spcBef>
                <a:spcPts val="195"/>
              </a:spcBef>
              <a:tabLst>
                <a:tab pos="4390549" algn="l"/>
              </a:tabLst>
            </a:pPr>
            <a:r>
              <a:rPr sz="2400" spc="-146" dirty="0">
                <a:latin typeface="Arial"/>
                <a:cs typeface="Arial"/>
              </a:rPr>
              <a:t>Given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143" dirty="0">
                <a:latin typeface="Arial"/>
                <a:cs typeface="Arial"/>
              </a:rPr>
              <a:t>some</a:t>
            </a:r>
            <a:r>
              <a:rPr sz="2400" spc="-172" dirty="0">
                <a:latin typeface="Arial"/>
                <a:cs typeface="Arial"/>
              </a:rPr>
              <a:t> </a:t>
            </a:r>
            <a:r>
              <a:rPr sz="2400" spc="-86" dirty="0">
                <a:latin typeface="Arial"/>
                <a:cs typeface="Arial"/>
              </a:rPr>
              <a:t>data,</a:t>
            </a:r>
            <a:r>
              <a:rPr sz="2400" spc="-188" dirty="0">
                <a:latin typeface="Arial"/>
                <a:cs typeface="Arial"/>
              </a:rPr>
              <a:t> </a:t>
            </a:r>
            <a:r>
              <a:rPr sz="2400" spc="-68" dirty="0">
                <a:latin typeface="Arial"/>
                <a:cs typeface="Arial"/>
              </a:rPr>
              <a:t>learn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71" dirty="0">
                <a:latin typeface="Arial"/>
                <a:cs typeface="Arial"/>
              </a:rPr>
              <a:t>model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of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49" dirty="0">
                <a:latin typeface="Arial"/>
                <a:cs typeface="Arial"/>
              </a:rPr>
              <a:t>how</a:t>
            </a:r>
            <a:r>
              <a:rPr sz="2400" spc="-188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the world</a:t>
            </a:r>
            <a:r>
              <a:rPr sz="2400" spc="-233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works</a:t>
            </a:r>
            <a:r>
              <a:rPr sz="2400" spc="-24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71" dirty="0">
                <a:latin typeface="Arial"/>
                <a:cs typeface="Arial"/>
              </a:rPr>
              <a:t>lets </a:t>
            </a:r>
            <a:r>
              <a:rPr sz="2400" spc="-90" dirty="0">
                <a:latin typeface="Arial"/>
                <a:cs typeface="Arial"/>
              </a:rPr>
              <a:t>you</a:t>
            </a:r>
            <a:r>
              <a:rPr sz="2400" spc="-172" dirty="0">
                <a:latin typeface="Arial"/>
                <a:cs typeface="Arial"/>
              </a:rPr>
              <a:t> </a:t>
            </a:r>
            <a:r>
              <a:rPr sz="2400" spc="-49" dirty="0">
                <a:latin typeface="Arial"/>
                <a:cs typeface="Arial"/>
              </a:rPr>
              <a:t>predict</a:t>
            </a:r>
            <a:r>
              <a:rPr sz="2400" spc="-169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new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  <a:p>
            <a:pPr marL="266700" indent="-257651">
              <a:spcBef>
                <a:spcPts val="1346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250" b="1" spc="-191" dirty="0">
                <a:solidFill>
                  <a:srgbClr val="001F5F"/>
                </a:solidFill>
                <a:latin typeface="Arial"/>
                <a:cs typeface="Arial"/>
              </a:rPr>
              <a:t>Training</a:t>
            </a:r>
            <a:r>
              <a:rPr sz="2250" b="1" spc="-109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50" b="1" spc="-176" dirty="0">
                <a:solidFill>
                  <a:srgbClr val="001F5F"/>
                </a:solidFill>
                <a:latin typeface="Arial"/>
                <a:cs typeface="Arial"/>
              </a:rPr>
              <a:t>Set:</a:t>
            </a:r>
            <a:r>
              <a:rPr sz="2250" b="1" spc="-9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50" spc="-127" dirty="0">
                <a:latin typeface="Arial"/>
                <a:cs typeface="Arial"/>
              </a:rPr>
              <a:t>Data</a:t>
            </a:r>
            <a:r>
              <a:rPr sz="2250" spc="-172" dirty="0">
                <a:latin typeface="Arial"/>
                <a:cs typeface="Arial"/>
              </a:rPr>
              <a:t> </a:t>
            </a:r>
            <a:r>
              <a:rPr sz="2250" spc="-26" dirty="0">
                <a:latin typeface="Arial"/>
                <a:cs typeface="Arial"/>
              </a:rPr>
              <a:t>from</a:t>
            </a:r>
            <a:r>
              <a:rPr sz="2250" spc="-49" dirty="0">
                <a:latin typeface="Arial"/>
                <a:cs typeface="Arial"/>
              </a:rPr>
              <a:t> </a:t>
            </a:r>
            <a:r>
              <a:rPr sz="2250" spc="-71" dirty="0">
                <a:latin typeface="Arial"/>
                <a:cs typeface="Arial"/>
              </a:rPr>
              <a:t>which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94" dirty="0">
                <a:latin typeface="Arial"/>
                <a:cs typeface="Arial"/>
              </a:rPr>
              <a:t>you</a:t>
            </a:r>
            <a:r>
              <a:rPr sz="2250" spc="-109" dirty="0">
                <a:latin typeface="Arial"/>
                <a:cs typeface="Arial"/>
              </a:rPr>
              <a:t> </a:t>
            </a:r>
            <a:r>
              <a:rPr sz="2250" spc="-79" dirty="0">
                <a:latin typeface="Arial"/>
                <a:cs typeface="Arial"/>
              </a:rPr>
              <a:t>learn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8" dirty="0">
                <a:latin typeface="Arial"/>
                <a:cs typeface="Arial"/>
              </a:rPr>
              <a:t>initially</a:t>
            </a:r>
            <a:endParaRPr sz="2250" dirty="0">
              <a:latin typeface="Arial"/>
              <a:cs typeface="Arial"/>
            </a:endParaRPr>
          </a:p>
          <a:p>
            <a:pPr marL="266700" indent="-257651">
              <a:spcBef>
                <a:spcPts val="510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250" b="1" spc="-105" dirty="0">
                <a:solidFill>
                  <a:srgbClr val="001F5F"/>
                </a:solidFill>
                <a:latin typeface="Arial"/>
                <a:cs typeface="Arial"/>
              </a:rPr>
              <a:t>Model:</a:t>
            </a:r>
            <a:r>
              <a:rPr sz="2250" b="1" spc="-101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50" spc="-64" dirty="0">
                <a:latin typeface="Arial"/>
                <a:cs typeface="Arial"/>
              </a:rPr>
              <a:t>What</a:t>
            </a:r>
            <a:r>
              <a:rPr sz="2250" spc="-131" dirty="0">
                <a:latin typeface="Arial"/>
                <a:cs typeface="Arial"/>
              </a:rPr>
              <a:t> </a:t>
            </a:r>
            <a:r>
              <a:rPr sz="2250" spc="-98" dirty="0">
                <a:latin typeface="Arial"/>
                <a:cs typeface="Arial"/>
              </a:rPr>
              <a:t>you</a:t>
            </a:r>
            <a:r>
              <a:rPr sz="2250" spc="-116" dirty="0">
                <a:latin typeface="Arial"/>
                <a:cs typeface="Arial"/>
              </a:rPr>
              <a:t> </a:t>
            </a:r>
            <a:r>
              <a:rPr sz="2250" spc="-71" dirty="0">
                <a:latin typeface="Arial"/>
                <a:cs typeface="Arial"/>
              </a:rPr>
              <a:t>learn;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80" dirty="0">
                <a:latin typeface="Arial"/>
                <a:cs typeface="Arial"/>
              </a:rPr>
              <a:t>a</a:t>
            </a:r>
            <a:r>
              <a:rPr sz="2250" spc="-68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“model”</a:t>
            </a:r>
            <a:r>
              <a:rPr sz="2250" spc="-153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24" dirty="0">
                <a:latin typeface="Arial"/>
                <a:cs typeface="Arial"/>
              </a:rPr>
              <a:t> </a:t>
            </a:r>
            <a:r>
              <a:rPr sz="2250" spc="-19" dirty="0">
                <a:latin typeface="Arial"/>
                <a:cs typeface="Arial"/>
              </a:rPr>
              <a:t>how</a:t>
            </a:r>
            <a:endParaRPr sz="2250" dirty="0">
              <a:latin typeface="Arial"/>
              <a:cs typeface="Arial"/>
            </a:endParaRPr>
          </a:p>
          <a:p>
            <a:pPr marL="266700">
              <a:spcBef>
                <a:spcPts val="4"/>
              </a:spcBef>
              <a:tabLst>
                <a:tab pos="1559719" algn="l"/>
              </a:tabLst>
            </a:pPr>
            <a:r>
              <a:rPr sz="2250" spc="-71" dirty="0">
                <a:latin typeface="Arial"/>
                <a:cs typeface="Arial"/>
              </a:rPr>
              <a:t>inputs</a:t>
            </a:r>
            <a:r>
              <a:rPr sz="2250" spc="-60" dirty="0">
                <a:latin typeface="Arial"/>
                <a:cs typeface="Arial"/>
              </a:rPr>
              <a:t> </a:t>
            </a:r>
            <a:r>
              <a:rPr sz="2250" spc="-19" dirty="0">
                <a:latin typeface="Arial"/>
                <a:cs typeface="Arial"/>
              </a:rPr>
              <a:t>are</a:t>
            </a:r>
            <a:r>
              <a:rPr sz="2250" dirty="0">
                <a:latin typeface="Arial"/>
                <a:cs typeface="Arial"/>
              </a:rPr>
              <a:t>	</a:t>
            </a:r>
            <a:r>
              <a:rPr sz="2250" spc="-127" dirty="0">
                <a:latin typeface="Arial"/>
                <a:cs typeface="Arial"/>
              </a:rPr>
              <a:t>associated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with</a:t>
            </a:r>
            <a:r>
              <a:rPr sz="2250" spc="-71" dirty="0">
                <a:latin typeface="Arial"/>
                <a:cs typeface="Arial"/>
              </a:rPr>
              <a:t> </a:t>
            </a:r>
            <a:r>
              <a:rPr sz="2250" spc="-8" dirty="0">
                <a:latin typeface="Arial"/>
                <a:cs typeface="Arial"/>
              </a:rPr>
              <a:t>outputs</a:t>
            </a:r>
            <a:endParaRPr sz="2250" dirty="0">
              <a:latin typeface="Arial"/>
              <a:cs typeface="Arial"/>
            </a:endParaRPr>
          </a:p>
          <a:p>
            <a:pPr marL="266700" indent="-257651">
              <a:spcBef>
                <a:spcPts val="566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250" b="1" spc="-225" dirty="0">
                <a:solidFill>
                  <a:srgbClr val="001F5F"/>
                </a:solidFill>
                <a:latin typeface="Arial"/>
                <a:cs typeface="Arial"/>
              </a:rPr>
              <a:t>Test</a:t>
            </a:r>
            <a:r>
              <a:rPr sz="2250" b="1" spc="-158" dirty="0">
                <a:solidFill>
                  <a:srgbClr val="001F5F"/>
                </a:solidFill>
                <a:latin typeface="Arial"/>
                <a:cs typeface="Arial"/>
              </a:rPr>
              <a:t> set:</a:t>
            </a:r>
            <a:r>
              <a:rPr sz="2250" b="1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50" spc="-109" dirty="0">
                <a:latin typeface="Arial"/>
                <a:cs typeface="Arial"/>
              </a:rPr>
              <a:t>New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90" dirty="0">
                <a:latin typeface="Arial"/>
                <a:cs typeface="Arial"/>
              </a:rPr>
              <a:t>data</a:t>
            </a:r>
            <a:r>
              <a:rPr sz="2250" spc="-109" dirty="0">
                <a:latin typeface="Arial"/>
                <a:cs typeface="Arial"/>
              </a:rPr>
              <a:t> </a:t>
            </a:r>
            <a:r>
              <a:rPr sz="2250" spc="-98" dirty="0">
                <a:latin typeface="Arial"/>
                <a:cs typeface="Arial"/>
              </a:rPr>
              <a:t>you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38" dirty="0">
                <a:latin typeface="Arial"/>
                <a:cs typeface="Arial"/>
              </a:rPr>
              <a:t>test</a:t>
            </a:r>
            <a:r>
              <a:rPr sz="2250" spc="-124" dirty="0">
                <a:latin typeface="Arial"/>
                <a:cs typeface="Arial"/>
              </a:rPr>
              <a:t> </a:t>
            </a:r>
            <a:r>
              <a:rPr sz="2250" spc="-68" dirty="0">
                <a:latin typeface="Arial"/>
                <a:cs typeface="Arial"/>
              </a:rPr>
              <a:t>your</a:t>
            </a:r>
            <a:r>
              <a:rPr sz="2250" spc="-98" dirty="0">
                <a:latin typeface="Arial"/>
                <a:cs typeface="Arial"/>
              </a:rPr>
              <a:t> </a:t>
            </a:r>
            <a:r>
              <a:rPr sz="2250" spc="-79" dirty="0">
                <a:latin typeface="Arial"/>
                <a:cs typeface="Arial"/>
              </a:rPr>
              <a:t>model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8" dirty="0">
                <a:latin typeface="Arial"/>
                <a:cs typeface="Arial"/>
              </a:rPr>
              <a:t>against</a:t>
            </a:r>
            <a:endParaRPr sz="2250" dirty="0">
              <a:latin typeface="Arial"/>
              <a:cs typeface="Arial"/>
            </a:endParaRPr>
          </a:p>
          <a:p>
            <a:pPr marL="266700" indent="-257651">
              <a:spcBef>
                <a:spcPts val="566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250" b="1" spc="-229" dirty="0">
                <a:solidFill>
                  <a:srgbClr val="001F5F"/>
                </a:solidFill>
                <a:latin typeface="Arial"/>
                <a:cs typeface="Arial"/>
              </a:rPr>
              <a:t>Corpus:</a:t>
            </a:r>
            <a:r>
              <a:rPr sz="2250" b="1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50" spc="-214" dirty="0">
                <a:latin typeface="Arial"/>
                <a:cs typeface="Arial"/>
              </a:rPr>
              <a:t>A</a:t>
            </a:r>
            <a:r>
              <a:rPr sz="2250" spc="-127" dirty="0">
                <a:latin typeface="Arial"/>
                <a:cs typeface="Arial"/>
              </a:rPr>
              <a:t> </a:t>
            </a:r>
            <a:r>
              <a:rPr sz="2250" spc="-94" dirty="0">
                <a:latin typeface="Arial"/>
                <a:cs typeface="Arial"/>
              </a:rPr>
              <a:t>body</a:t>
            </a:r>
            <a:r>
              <a:rPr sz="2250" spc="-127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01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text</a:t>
            </a:r>
            <a:r>
              <a:rPr sz="2250" spc="-94" dirty="0">
                <a:latin typeface="Arial"/>
                <a:cs typeface="Arial"/>
              </a:rPr>
              <a:t> </a:t>
            </a:r>
            <a:r>
              <a:rPr sz="2250" spc="-90" dirty="0">
                <a:latin typeface="Arial"/>
                <a:cs typeface="Arial"/>
              </a:rPr>
              <a:t>data</a:t>
            </a:r>
            <a:r>
              <a:rPr sz="2250" spc="-184" dirty="0">
                <a:latin typeface="Arial"/>
                <a:cs typeface="Arial"/>
              </a:rPr>
              <a:t> </a:t>
            </a:r>
            <a:r>
              <a:rPr sz="2250" spc="-41" dirty="0">
                <a:latin typeface="Arial"/>
                <a:cs typeface="Arial"/>
              </a:rPr>
              <a:t>(pl.:</a:t>
            </a:r>
            <a:r>
              <a:rPr sz="2250" spc="-60" dirty="0">
                <a:latin typeface="Arial"/>
                <a:cs typeface="Arial"/>
              </a:rPr>
              <a:t> </a:t>
            </a:r>
            <a:r>
              <a:rPr sz="2250" spc="-8" dirty="0">
                <a:latin typeface="Arial"/>
                <a:cs typeface="Arial"/>
              </a:rPr>
              <a:t>corpora)</a:t>
            </a:r>
            <a:endParaRPr sz="2250" dirty="0">
              <a:latin typeface="Arial"/>
              <a:cs typeface="Arial"/>
            </a:endParaRPr>
          </a:p>
          <a:p>
            <a:pPr marL="266700" marR="56198" indent="-257651">
              <a:spcBef>
                <a:spcPts val="510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250" b="1" spc="-158" dirty="0">
                <a:solidFill>
                  <a:srgbClr val="001F5F"/>
                </a:solidFill>
                <a:latin typeface="Arial"/>
                <a:cs typeface="Arial"/>
              </a:rPr>
              <a:t>Representation:</a:t>
            </a:r>
            <a:r>
              <a:rPr sz="2250" b="1" spc="-109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50" spc="-165" dirty="0">
                <a:latin typeface="Arial"/>
                <a:cs typeface="Arial"/>
              </a:rPr>
              <a:t>The</a:t>
            </a:r>
            <a:r>
              <a:rPr sz="2250" spc="-124" dirty="0">
                <a:latin typeface="Arial"/>
                <a:cs typeface="Arial"/>
              </a:rPr>
              <a:t> </a:t>
            </a:r>
            <a:r>
              <a:rPr sz="2250" spc="-68" dirty="0">
                <a:latin typeface="Arial"/>
                <a:cs typeface="Arial"/>
              </a:rPr>
              <a:t>computational</a:t>
            </a:r>
            <a:r>
              <a:rPr sz="2250" spc="-15" dirty="0">
                <a:latin typeface="Arial"/>
                <a:cs typeface="Arial"/>
              </a:rPr>
              <a:t> </a:t>
            </a:r>
            <a:r>
              <a:rPr sz="2250" spc="-94" dirty="0">
                <a:latin typeface="Arial"/>
                <a:cs typeface="Arial"/>
              </a:rPr>
              <a:t>expression </a:t>
            </a:r>
            <a:r>
              <a:rPr sz="2250" spc="-8" dirty="0">
                <a:latin typeface="Arial"/>
                <a:cs typeface="Arial"/>
              </a:rPr>
              <a:t>of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5" dirty="0">
                <a:latin typeface="Arial"/>
                <a:cs typeface="Arial"/>
              </a:rPr>
              <a:t>data</a:t>
            </a:r>
            <a:endParaRPr sz="22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r>
              <a:rPr lang="en-US" spc="-60"/>
              <a:t>29</a:t>
            </a:r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0893" y="560814"/>
            <a:ext cx="5947886" cy="468463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2963" spc="-8" dirty="0"/>
              <a:t>Major</a:t>
            </a:r>
            <a:r>
              <a:rPr sz="2963" spc="-150" dirty="0"/>
              <a:t> </a:t>
            </a:r>
            <a:r>
              <a:rPr sz="2963" spc="-105" dirty="0"/>
              <a:t>Machine</a:t>
            </a:r>
            <a:r>
              <a:rPr sz="2963" spc="-101" dirty="0"/>
              <a:t> </a:t>
            </a:r>
            <a:r>
              <a:rPr sz="2963" spc="-94" dirty="0"/>
              <a:t>learning</a:t>
            </a:r>
            <a:r>
              <a:rPr sz="2963" spc="-101" dirty="0"/>
              <a:t> </a:t>
            </a:r>
            <a:r>
              <a:rPr sz="2963" spc="-135" dirty="0"/>
              <a:t>paradigms</a:t>
            </a:r>
            <a:r>
              <a:rPr sz="2963" spc="-38" dirty="0"/>
              <a:t> </a:t>
            </a:r>
            <a:r>
              <a:rPr sz="2963" spc="-19" dirty="0"/>
              <a:t>(1)</a:t>
            </a:r>
            <a:endParaRPr sz="2963" dirty="0"/>
          </a:p>
        </p:txBody>
      </p:sp>
      <p:sp>
        <p:nvSpPr>
          <p:cNvPr id="3" name="object 3"/>
          <p:cNvSpPr txBox="1"/>
          <p:nvPr/>
        </p:nvSpPr>
        <p:spPr>
          <a:xfrm>
            <a:off x="1430893" y="1376839"/>
            <a:ext cx="5909786" cy="2737384"/>
          </a:xfrm>
          <a:prstGeom prst="rect">
            <a:avLst/>
          </a:prstGeom>
        </p:spPr>
        <p:txBody>
          <a:bodyPr vert="horz" wrap="square" lIns="0" tIns="25241" rIns="0" bIns="0" rtlCol="0">
            <a:spAutoFit/>
          </a:bodyPr>
          <a:lstStyle/>
          <a:p>
            <a:pPr marL="266700" marR="390049" indent="-257651">
              <a:lnSpc>
                <a:spcPts val="2872"/>
              </a:lnSpc>
              <a:spcBef>
                <a:spcPts val="199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400" b="1" spc="-161" dirty="0">
                <a:latin typeface="Arial"/>
                <a:cs typeface="Arial"/>
              </a:rPr>
              <a:t>Rote</a:t>
            </a:r>
            <a:r>
              <a:rPr sz="2400" spc="-161" dirty="0">
                <a:latin typeface="Arial"/>
                <a:cs typeface="Arial"/>
              </a:rPr>
              <a:t>: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1-</a:t>
            </a:r>
            <a:r>
              <a:rPr sz="2400" spc="-127" dirty="0">
                <a:latin typeface="Arial"/>
                <a:cs typeface="Arial"/>
              </a:rPr>
              <a:t>1 </a:t>
            </a:r>
            <a:r>
              <a:rPr sz="2400" spc="-90" dirty="0">
                <a:latin typeface="Arial"/>
                <a:cs typeface="Arial"/>
              </a:rPr>
              <a:t>mapping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23" dirty="0">
                <a:latin typeface="Arial"/>
                <a:cs typeface="Arial"/>
              </a:rPr>
              <a:t>from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53" dirty="0">
                <a:latin typeface="Arial"/>
                <a:cs typeface="Arial"/>
              </a:rPr>
              <a:t>inputs</a:t>
            </a:r>
            <a:r>
              <a:rPr sz="2400" spc="-18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stored </a:t>
            </a:r>
            <a:r>
              <a:rPr sz="2400" spc="-71" dirty="0">
                <a:latin typeface="Arial"/>
                <a:cs typeface="Arial"/>
              </a:rPr>
              <a:t>representation,</a:t>
            </a:r>
            <a:r>
              <a:rPr sz="2400" spc="-161" dirty="0">
                <a:latin typeface="Arial"/>
                <a:cs typeface="Arial"/>
              </a:rPr>
              <a:t> </a:t>
            </a:r>
            <a:r>
              <a:rPr sz="2400" spc="-71" dirty="0">
                <a:latin typeface="Arial"/>
                <a:cs typeface="Arial"/>
              </a:rPr>
              <a:t>learning</a:t>
            </a:r>
            <a:r>
              <a:rPr sz="2400" spc="-188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by</a:t>
            </a:r>
            <a:r>
              <a:rPr sz="2400" spc="-143" dirty="0">
                <a:latin typeface="Arial"/>
                <a:cs typeface="Arial"/>
              </a:rPr>
              <a:t> </a:t>
            </a:r>
            <a:r>
              <a:rPr sz="2400" spc="-49" dirty="0">
                <a:latin typeface="Arial"/>
                <a:cs typeface="Arial"/>
              </a:rPr>
              <a:t>memorization, </a:t>
            </a:r>
            <a:r>
              <a:rPr sz="2400" spc="-101" dirty="0">
                <a:latin typeface="Arial"/>
                <a:cs typeface="Arial"/>
              </a:rPr>
              <a:t>association-</a:t>
            </a:r>
            <a:r>
              <a:rPr sz="2400" spc="-158" dirty="0">
                <a:latin typeface="Arial"/>
                <a:cs typeface="Arial"/>
              </a:rPr>
              <a:t>based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storage</a:t>
            </a:r>
            <a:r>
              <a:rPr sz="2400" spc="-191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&amp;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retrieval</a:t>
            </a:r>
            <a:endParaRPr sz="2400">
              <a:latin typeface="Arial"/>
              <a:cs typeface="Arial"/>
            </a:endParaRPr>
          </a:p>
          <a:p>
            <a:pPr marL="266700" marR="490538" indent="-257651">
              <a:spcBef>
                <a:spcPts val="518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400" b="1" spc="-150" dirty="0">
                <a:latin typeface="Arial"/>
                <a:cs typeface="Arial"/>
              </a:rPr>
              <a:t>Induction:</a:t>
            </a:r>
            <a:r>
              <a:rPr sz="2400" b="1" spc="-176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Use</a:t>
            </a:r>
            <a:r>
              <a:rPr sz="2400" spc="-143" dirty="0"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specific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143" dirty="0">
                <a:latin typeface="Arial"/>
                <a:cs typeface="Arial"/>
              </a:rPr>
              <a:t>examples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71" dirty="0">
                <a:latin typeface="Arial"/>
                <a:cs typeface="Arial"/>
              </a:rPr>
              <a:t>reach </a:t>
            </a:r>
            <a:r>
              <a:rPr sz="2400" spc="-109" dirty="0">
                <a:latin typeface="Arial"/>
                <a:cs typeface="Arial"/>
              </a:rPr>
              <a:t>general</a:t>
            </a:r>
            <a:r>
              <a:rPr sz="2400" spc="-131" dirty="0">
                <a:latin typeface="Arial"/>
                <a:cs typeface="Arial"/>
              </a:rPr>
              <a:t> </a:t>
            </a:r>
            <a:r>
              <a:rPr sz="2400" spc="-38" dirty="0">
                <a:latin typeface="Arial"/>
                <a:cs typeface="Arial"/>
              </a:rPr>
              <a:t>conclusions</a:t>
            </a:r>
            <a:endParaRPr sz="2400">
              <a:latin typeface="Arial"/>
              <a:cs typeface="Arial"/>
            </a:endParaRPr>
          </a:p>
          <a:p>
            <a:pPr marL="266700" marR="3810" indent="-257651">
              <a:lnSpc>
                <a:spcPct val="101699"/>
              </a:lnSpc>
              <a:spcBef>
                <a:spcPts val="499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400" b="1" spc="-176" dirty="0">
                <a:latin typeface="Arial"/>
                <a:cs typeface="Arial"/>
              </a:rPr>
              <a:t>Clustering</a:t>
            </a:r>
            <a:r>
              <a:rPr sz="2400" spc="-176" dirty="0">
                <a:latin typeface="Arial"/>
                <a:cs typeface="Arial"/>
              </a:rPr>
              <a:t>:</a:t>
            </a:r>
            <a:r>
              <a:rPr sz="2400" spc="-203" dirty="0">
                <a:latin typeface="Arial"/>
                <a:cs typeface="Arial"/>
              </a:rPr>
              <a:t> </a:t>
            </a:r>
            <a:r>
              <a:rPr sz="2400" spc="-116" dirty="0">
                <a:latin typeface="Arial"/>
                <a:cs typeface="Arial"/>
              </a:rPr>
              <a:t>Unsupervised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discovery</a:t>
            </a:r>
            <a:r>
              <a:rPr sz="2400" spc="-19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natural </a:t>
            </a:r>
            <a:r>
              <a:rPr sz="2400" spc="-113" dirty="0">
                <a:latin typeface="Arial"/>
                <a:cs typeface="Arial"/>
              </a:rPr>
              <a:t>groups</a:t>
            </a:r>
            <a:r>
              <a:rPr sz="2400" spc="-199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in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5021" y="1044178"/>
            <a:ext cx="6168259" cy="3382689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1838" spc="-109" dirty="0">
                <a:latin typeface="Arial"/>
                <a:cs typeface="Arial"/>
              </a:rPr>
              <a:t>Wesley</a:t>
            </a:r>
            <a:r>
              <a:rPr sz="1838" spc="-8" dirty="0">
                <a:latin typeface="Arial"/>
                <a:cs typeface="Arial"/>
              </a:rPr>
              <a:t> </a:t>
            </a:r>
            <a:r>
              <a:rPr sz="1838" spc="-139" dirty="0">
                <a:latin typeface="Arial"/>
                <a:cs typeface="Arial"/>
              </a:rPr>
              <a:t>has</a:t>
            </a:r>
            <a:r>
              <a:rPr sz="1838" spc="-60" dirty="0">
                <a:latin typeface="Arial"/>
                <a:cs typeface="Arial"/>
              </a:rPr>
              <a:t> </a:t>
            </a:r>
            <a:r>
              <a:rPr sz="1838" spc="-75" dirty="0">
                <a:latin typeface="Arial"/>
                <a:cs typeface="Arial"/>
              </a:rPr>
              <a:t>been</a:t>
            </a:r>
            <a:r>
              <a:rPr sz="1838" spc="30" dirty="0">
                <a:latin typeface="Arial"/>
                <a:cs typeface="Arial"/>
              </a:rPr>
              <a:t> </a:t>
            </a:r>
            <a:r>
              <a:rPr sz="1838" spc="-56" dirty="0">
                <a:latin typeface="Arial"/>
                <a:cs typeface="Arial"/>
              </a:rPr>
              <a:t>taking</a:t>
            </a:r>
            <a:r>
              <a:rPr sz="1838" spc="-98" dirty="0">
                <a:latin typeface="Arial"/>
                <a:cs typeface="Arial"/>
              </a:rPr>
              <a:t> an</a:t>
            </a:r>
            <a:r>
              <a:rPr sz="1838" spc="-79" dirty="0">
                <a:latin typeface="Arial"/>
                <a:cs typeface="Arial"/>
              </a:rPr>
              <a:t> </a:t>
            </a:r>
            <a:r>
              <a:rPr sz="1838" spc="-113" dirty="0">
                <a:latin typeface="Arial"/>
                <a:cs typeface="Arial"/>
              </a:rPr>
              <a:t>AI</a:t>
            </a:r>
            <a:r>
              <a:rPr sz="1838" spc="-86" dirty="0">
                <a:latin typeface="Arial"/>
                <a:cs typeface="Arial"/>
              </a:rPr>
              <a:t> </a:t>
            </a:r>
            <a:r>
              <a:rPr sz="1838" spc="-8" dirty="0">
                <a:latin typeface="Arial"/>
                <a:cs typeface="Arial"/>
              </a:rPr>
              <a:t>course</a:t>
            </a:r>
            <a:endParaRPr sz="1838" dirty="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1988" dirty="0">
              <a:latin typeface="Arial"/>
              <a:cs typeface="Arial"/>
            </a:endParaRPr>
          </a:p>
          <a:p>
            <a:pPr marL="9525">
              <a:lnSpc>
                <a:spcPts val="2002"/>
              </a:lnSpc>
            </a:pPr>
            <a:r>
              <a:rPr sz="1838" spc="-75" dirty="0">
                <a:latin typeface="Arial"/>
                <a:cs typeface="Arial"/>
              </a:rPr>
              <a:t>Geordi,</a:t>
            </a:r>
            <a:r>
              <a:rPr sz="1838" spc="-86" dirty="0">
                <a:latin typeface="Arial"/>
                <a:cs typeface="Arial"/>
              </a:rPr>
              <a:t> </a:t>
            </a:r>
            <a:r>
              <a:rPr sz="1838" dirty="0">
                <a:latin typeface="Arial"/>
                <a:cs typeface="Arial"/>
              </a:rPr>
              <a:t>the</a:t>
            </a:r>
            <a:r>
              <a:rPr sz="1838" spc="-75" dirty="0">
                <a:latin typeface="Arial"/>
                <a:cs typeface="Arial"/>
              </a:rPr>
              <a:t> </a:t>
            </a:r>
            <a:r>
              <a:rPr sz="1838" spc="-41" dirty="0">
                <a:latin typeface="Arial"/>
                <a:cs typeface="Arial"/>
              </a:rPr>
              <a:t>instructor,</a:t>
            </a:r>
            <a:r>
              <a:rPr sz="1838" spc="-86" dirty="0">
                <a:latin typeface="Arial"/>
                <a:cs typeface="Arial"/>
              </a:rPr>
              <a:t> </a:t>
            </a:r>
            <a:r>
              <a:rPr sz="1838" spc="-105" dirty="0">
                <a:latin typeface="Arial"/>
                <a:cs typeface="Arial"/>
              </a:rPr>
              <a:t>needs</a:t>
            </a:r>
            <a:r>
              <a:rPr sz="1838" spc="38" dirty="0">
                <a:latin typeface="Arial"/>
                <a:cs typeface="Arial"/>
              </a:rPr>
              <a:t> </a:t>
            </a:r>
            <a:r>
              <a:rPr sz="1838" dirty="0">
                <a:latin typeface="Arial"/>
                <a:cs typeface="Arial"/>
              </a:rPr>
              <a:t>to</a:t>
            </a:r>
            <a:r>
              <a:rPr sz="1838" spc="-109" dirty="0">
                <a:latin typeface="Arial"/>
                <a:cs typeface="Arial"/>
              </a:rPr>
              <a:t> </a:t>
            </a:r>
            <a:r>
              <a:rPr sz="1838" spc="-30" dirty="0">
                <a:latin typeface="Arial"/>
                <a:cs typeface="Arial"/>
              </a:rPr>
              <a:t>determine</a:t>
            </a:r>
            <a:r>
              <a:rPr sz="1838" spc="4" dirty="0">
                <a:latin typeface="Arial"/>
                <a:cs typeface="Arial"/>
              </a:rPr>
              <a:t> </a:t>
            </a:r>
            <a:r>
              <a:rPr sz="1838" spc="45" dirty="0">
                <a:latin typeface="Arial"/>
                <a:cs typeface="Arial"/>
              </a:rPr>
              <a:t>if</a:t>
            </a:r>
            <a:r>
              <a:rPr sz="1838" spc="-86" dirty="0">
                <a:latin typeface="Arial"/>
                <a:cs typeface="Arial"/>
              </a:rPr>
              <a:t> </a:t>
            </a:r>
            <a:r>
              <a:rPr sz="1838" spc="-109" dirty="0">
                <a:latin typeface="Arial"/>
                <a:cs typeface="Arial"/>
              </a:rPr>
              <a:t>Wesley</a:t>
            </a:r>
            <a:r>
              <a:rPr sz="1838" spc="-15" dirty="0">
                <a:latin typeface="Arial"/>
                <a:cs typeface="Arial"/>
              </a:rPr>
              <a:t> </a:t>
            </a:r>
            <a:r>
              <a:rPr sz="1838" spc="-19" dirty="0">
                <a:latin typeface="Arial"/>
                <a:cs typeface="Arial"/>
              </a:rPr>
              <a:t>has</a:t>
            </a:r>
            <a:endParaRPr sz="1838" dirty="0">
              <a:latin typeface="Arial"/>
              <a:cs typeface="Arial"/>
            </a:endParaRPr>
          </a:p>
          <a:p>
            <a:pPr marL="9525">
              <a:lnSpc>
                <a:spcPts val="2002"/>
              </a:lnSpc>
            </a:pPr>
            <a:r>
              <a:rPr sz="1838" dirty="0">
                <a:latin typeface="Arial"/>
                <a:cs typeface="Arial"/>
              </a:rPr>
              <a:t>“learned”</a:t>
            </a:r>
            <a:r>
              <a:rPr sz="1838" spc="-49" dirty="0">
                <a:latin typeface="Arial"/>
                <a:cs typeface="Arial"/>
              </a:rPr>
              <a:t> </a:t>
            </a:r>
            <a:r>
              <a:rPr sz="1838" dirty="0">
                <a:latin typeface="Arial"/>
                <a:cs typeface="Arial"/>
              </a:rPr>
              <a:t>the</a:t>
            </a:r>
            <a:r>
              <a:rPr sz="1838" spc="-38" dirty="0">
                <a:latin typeface="Arial"/>
                <a:cs typeface="Arial"/>
              </a:rPr>
              <a:t> </a:t>
            </a:r>
            <a:r>
              <a:rPr sz="1838" spc="-41" dirty="0">
                <a:latin typeface="Arial"/>
                <a:cs typeface="Arial"/>
              </a:rPr>
              <a:t>topics</a:t>
            </a:r>
            <a:r>
              <a:rPr sz="1838" spc="-4" dirty="0">
                <a:latin typeface="Arial"/>
                <a:cs typeface="Arial"/>
              </a:rPr>
              <a:t> </a:t>
            </a:r>
            <a:r>
              <a:rPr sz="1838" spc="-83" dirty="0">
                <a:latin typeface="Arial"/>
                <a:cs typeface="Arial"/>
              </a:rPr>
              <a:t>covered,</a:t>
            </a:r>
            <a:r>
              <a:rPr sz="1838" spc="-75" dirty="0">
                <a:latin typeface="Arial"/>
                <a:cs typeface="Arial"/>
              </a:rPr>
              <a:t> </a:t>
            </a:r>
            <a:r>
              <a:rPr sz="1838" dirty="0">
                <a:latin typeface="Arial"/>
                <a:cs typeface="Arial"/>
              </a:rPr>
              <a:t>at</a:t>
            </a:r>
            <a:r>
              <a:rPr sz="1838" spc="-71" dirty="0">
                <a:latin typeface="Arial"/>
                <a:cs typeface="Arial"/>
              </a:rPr>
              <a:t> </a:t>
            </a:r>
            <a:r>
              <a:rPr sz="1838" dirty="0">
                <a:latin typeface="Arial"/>
                <a:cs typeface="Arial"/>
              </a:rPr>
              <a:t>the</a:t>
            </a:r>
            <a:r>
              <a:rPr sz="1838" spc="-34" dirty="0">
                <a:latin typeface="Arial"/>
                <a:cs typeface="Arial"/>
              </a:rPr>
              <a:t> </a:t>
            </a:r>
            <a:r>
              <a:rPr sz="1838" spc="-79" dirty="0">
                <a:latin typeface="Arial"/>
                <a:cs typeface="Arial"/>
              </a:rPr>
              <a:t>end</a:t>
            </a:r>
            <a:r>
              <a:rPr sz="1838" spc="-34" dirty="0">
                <a:latin typeface="Arial"/>
                <a:cs typeface="Arial"/>
              </a:rPr>
              <a:t> </a:t>
            </a:r>
            <a:r>
              <a:rPr sz="1838" dirty="0">
                <a:latin typeface="Arial"/>
                <a:cs typeface="Arial"/>
              </a:rPr>
              <a:t>of</a:t>
            </a:r>
            <a:r>
              <a:rPr sz="1838" spc="-71" dirty="0">
                <a:latin typeface="Arial"/>
                <a:cs typeface="Arial"/>
              </a:rPr>
              <a:t> </a:t>
            </a:r>
            <a:r>
              <a:rPr sz="1838" dirty="0">
                <a:latin typeface="Arial"/>
                <a:cs typeface="Arial"/>
              </a:rPr>
              <a:t>the</a:t>
            </a:r>
            <a:r>
              <a:rPr sz="1838" spc="-38" dirty="0">
                <a:latin typeface="Arial"/>
                <a:cs typeface="Arial"/>
              </a:rPr>
              <a:t> </a:t>
            </a:r>
            <a:r>
              <a:rPr sz="1838" spc="-8" dirty="0">
                <a:latin typeface="Arial"/>
                <a:cs typeface="Arial"/>
              </a:rPr>
              <a:t>course</a:t>
            </a:r>
            <a:endParaRPr sz="1838" dirty="0">
              <a:latin typeface="Arial"/>
              <a:cs typeface="Arial"/>
            </a:endParaRPr>
          </a:p>
          <a:p>
            <a:pPr>
              <a:spcBef>
                <a:spcPts val="19"/>
              </a:spcBef>
            </a:pPr>
            <a:endParaRPr sz="1988" dirty="0">
              <a:latin typeface="Arial"/>
              <a:cs typeface="Arial"/>
            </a:endParaRPr>
          </a:p>
          <a:p>
            <a:pPr marL="9525"/>
            <a:r>
              <a:rPr sz="1838" spc="-34" dirty="0">
                <a:latin typeface="Arial"/>
                <a:cs typeface="Arial"/>
              </a:rPr>
              <a:t>What</a:t>
            </a:r>
            <a:r>
              <a:rPr sz="1838" spc="-94" dirty="0">
                <a:latin typeface="Arial"/>
                <a:cs typeface="Arial"/>
              </a:rPr>
              <a:t> </a:t>
            </a:r>
            <a:r>
              <a:rPr sz="1838" spc="-86" dirty="0">
                <a:latin typeface="Arial"/>
                <a:cs typeface="Arial"/>
              </a:rPr>
              <a:t>is</a:t>
            </a:r>
            <a:r>
              <a:rPr sz="1838" spc="-116" dirty="0">
                <a:latin typeface="Arial"/>
                <a:cs typeface="Arial"/>
              </a:rPr>
              <a:t> </a:t>
            </a:r>
            <a:r>
              <a:rPr sz="1838" spc="-139" dirty="0">
                <a:latin typeface="Arial"/>
                <a:cs typeface="Arial"/>
              </a:rPr>
              <a:t>a</a:t>
            </a:r>
            <a:r>
              <a:rPr sz="1838" spc="-113" dirty="0">
                <a:latin typeface="Arial"/>
                <a:cs typeface="Arial"/>
              </a:rPr>
              <a:t> </a:t>
            </a:r>
            <a:r>
              <a:rPr sz="1838" spc="-38" dirty="0">
                <a:latin typeface="Arial"/>
                <a:cs typeface="Arial"/>
              </a:rPr>
              <a:t>“reasonable”</a:t>
            </a:r>
            <a:r>
              <a:rPr sz="1838" spc="-34" dirty="0">
                <a:latin typeface="Arial"/>
                <a:cs typeface="Arial"/>
              </a:rPr>
              <a:t> </a:t>
            </a:r>
            <a:r>
              <a:rPr sz="1838" spc="-8" dirty="0">
                <a:latin typeface="Arial"/>
                <a:cs typeface="Arial"/>
              </a:rPr>
              <a:t>exam?</a:t>
            </a:r>
            <a:endParaRPr sz="1838" dirty="0">
              <a:latin typeface="Arial"/>
              <a:cs typeface="Arial"/>
            </a:endParaRPr>
          </a:p>
          <a:p>
            <a:pPr marL="173831">
              <a:spcBef>
                <a:spcPts val="49"/>
              </a:spcBef>
            </a:pPr>
            <a:r>
              <a:rPr sz="1613" spc="-94" dirty="0">
                <a:solidFill>
                  <a:srgbClr val="850F00"/>
                </a:solidFill>
                <a:latin typeface="Arial"/>
                <a:cs typeface="Arial"/>
              </a:rPr>
              <a:t>(Bad)</a:t>
            </a:r>
            <a:r>
              <a:rPr sz="1613" spc="-49" dirty="0">
                <a:solidFill>
                  <a:srgbClr val="850F00"/>
                </a:solidFill>
                <a:latin typeface="Arial"/>
                <a:cs typeface="Arial"/>
              </a:rPr>
              <a:t> </a:t>
            </a:r>
            <a:r>
              <a:rPr sz="1613" spc="-113" dirty="0">
                <a:solidFill>
                  <a:srgbClr val="850F00"/>
                </a:solidFill>
                <a:latin typeface="Arial"/>
                <a:cs typeface="Arial"/>
              </a:rPr>
              <a:t>Choice</a:t>
            </a:r>
            <a:r>
              <a:rPr sz="1613" spc="-23" dirty="0">
                <a:solidFill>
                  <a:srgbClr val="850F00"/>
                </a:solidFill>
                <a:latin typeface="Arial"/>
                <a:cs typeface="Arial"/>
              </a:rPr>
              <a:t> </a:t>
            </a:r>
            <a:r>
              <a:rPr sz="1613" dirty="0">
                <a:solidFill>
                  <a:srgbClr val="850F00"/>
                </a:solidFill>
                <a:latin typeface="Arial"/>
                <a:cs typeface="Arial"/>
              </a:rPr>
              <a:t>1:</a:t>
            </a:r>
            <a:r>
              <a:rPr sz="1613" spc="-34" dirty="0">
                <a:solidFill>
                  <a:srgbClr val="850F00"/>
                </a:solidFill>
                <a:latin typeface="Arial"/>
                <a:cs typeface="Arial"/>
              </a:rPr>
              <a:t> </a:t>
            </a:r>
            <a:r>
              <a:rPr sz="1613" spc="-49" dirty="0">
                <a:latin typeface="Arial"/>
                <a:cs typeface="Arial"/>
              </a:rPr>
              <a:t>History</a:t>
            </a:r>
            <a:r>
              <a:rPr sz="1613" spc="-60" dirty="0">
                <a:latin typeface="Arial"/>
                <a:cs typeface="Arial"/>
              </a:rPr>
              <a:t> </a:t>
            </a:r>
            <a:r>
              <a:rPr sz="1613" dirty="0">
                <a:latin typeface="Arial"/>
                <a:cs typeface="Arial"/>
              </a:rPr>
              <a:t>of</a:t>
            </a:r>
            <a:r>
              <a:rPr sz="1613" spc="19" dirty="0">
                <a:latin typeface="Arial"/>
                <a:cs typeface="Arial"/>
              </a:rPr>
              <a:t> </a:t>
            </a:r>
            <a:r>
              <a:rPr sz="1613" spc="-8" dirty="0">
                <a:latin typeface="Arial"/>
                <a:cs typeface="Arial"/>
              </a:rPr>
              <a:t>pottery</a:t>
            </a:r>
            <a:endParaRPr sz="1613" dirty="0">
              <a:latin typeface="Arial"/>
              <a:cs typeface="Arial"/>
            </a:endParaRPr>
          </a:p>
          <a:p>
            <a:pPr marL="345281">
              <a:spcBef>
                <a:spcPts val="90"/>
              </a:spcBef>
            </a:pPr>
            <a:r>
              <a:rPr sz="1163" spc="-64" dirty="0">
                <a:latin typeface="Arial"/>
                <a:cs typeface="Arial"/>
              </a:rPr>
              <a:t>Wesley’s</a:t>
            </a:r>
            <a:r>
              <a:rPr sz="1163" spc="-19" dirty="0">
                <a:latin typeface="Arial"/>
                <a:cs typeface="Arial"/>
              </a:rPr>
              <a:t> </a:t>
            </a:r>
            <a:r>
              <a:rPr sz="1163" spc="-26" dirty="0">
                <a:latin typeface="Arial"/>
                <a:cs typeface="Arial"/>
              </a:rPr>
              <a:t>performance</a:t>
            </a:r>
            <a:r>
              <a:rPr sz="1163" spc="56" dirty="0">
                <a:latin typeface="Arial"/>
                <a:cs typeface="Arial"/>
              </a:rPr>
              <a:t> </a:t>
            </a:r>
            <a:r>
              <a:rPr sz="1163" spc="-56" dirty="0">
                <a:latin typeface="Arial"/>
                <a:cs typeface="Arial"/>
              </a:rPr>
              <a:t>is </a:t>
            </a:r>
            <a:r>
              <a:rPr sz="1163" dirty="0">
                <a:latin typeface="Arial"/>
                <a:cs typeface="Arial"/>
              </a:rPr>
              <a:t>not</a:t>
            </a:r>
            <a:r>
              <a:rPr sz="1163" spc="-4" dirty="0">
                <a:latin typeface="Arial"/>
                <a:cs typeface="Arial"/>
              </a:rPr>
              <a:t> </a:t>
            </a:r>
            <a:r>
              <a:rPr sz="1163" spc="-30" dirty="0">
                <a:latin typeface="Arial"/>
                <a:cs typeface="Arial"/>
              </a:rPr>
              <a:t>indicative</a:t>
            </a:r>
            <a:r>
              <a:rPr sz="1163" spc="-68" dirty="0">
                <a:latin typeface="Arial"/>
                <a:cs typeface="Arial"/>
              </a:rPr>
              <a:t> </a:t>
            </a:r>
            <a:r>
              <a:rPr sz="1163" dirty="0">
                <a:latin typeface="Arial"/>
                <a:cs typeface="Arial"/>
              </a:rPr>
              <a:t>of</a:t>
            </a:r>
            <a:r>
              <a:rPr sz="1163" spc="-23" dirty="0">
                <a:latin typeface="Arial"/>
                <a:cs typeface="Arial"/>
              </a:rPr>
              <a:t> </a:t>
            </a:r>
            <a:r>
              <a:rPr sz="1163" dirty="0">
                <a:latin typeface="Arial"/>
                <a:cs typeface="Arial"/>
              </a:rPr>
              <a:t>what</a:t>
            </a:r>
            <a:r>
              <a:rPr sz="1163" spc="-4" dirty="0">
                <a:latin typeface="Arial"/>
                <a:cs typeface="Arial"/>
              </a:rPr>
              <a:t> </a:t>
            </a:r>
            <a:r>
              <a:rPr sz="1163" spc="-75" dirty="0">
                <a:latin typeface="Arial"/>
                <a:cs typeface="Arial"/>
              </a:rPr>
              <a:t>was</a:t>
            </a:r>
            <a:r>
              <a:rPr sz="1163" spc="-56" dirty="0">
                <a:latin typeface="Arial"/>
                <a:cs typeface="Arial"/>
              </a:rPr>
              <a:t> </a:t>
            </a:r>
            <a:r>
              <a:rPr sz="1163" spc="-30" dirty="0">
                <a:latin typeface="Arial"/>
                <a:cs typeface="Arial"/>
              </a:rPr>
              <a:t>learned</a:t>
            </a:r>
            <a:r>
              <a:rPr sz="1163" spc="49" dirty="0">
                <a:latin typeface="Arial"/>
                <a:cs typeface="Arial"/>
              </a:rPr>
              <a:t> </a:t>
            </a:r>
            <a:r>
              <a:rPr sz="1163" dirty="0">
                <a:latin typeface="Arial"/>
                <a:cs typeface="Arial"/>
              </a:rPr>
              <a:t>in</a:t>
            </a:r>
            <a:r>
              <a:rPr sz="1163" spc="-56" dirty="0">
                <a:latin typeface="Arial"/>
                <a:cs typeface="Arial"/>
              </a:rPr>
              <a:t> </a:t>
            </a:r>
            <a:r>
              <a:rPr sz="1163" spc="-19" dirty="0">
                <a:latin typeface="Arial"/>
                <a:cs typeface="Arial"/>
              </a:rPr>
              <a:t>AI</a:t>
            </a:r>
            <a:endParaRPr sz="1163" dirty="0">
              <a:latin typeface="Arial"/>
              <a:cs typeface="Arial"/>
            </a:endParaRPr>
          </a:p>
          <a:p>
            <a:pPr marL="173831">
              <a:spcBef>
                <a:spcPts val="15"/>
              </a:spcBef>
            </a:pPr>
            <a:r>
              <a:rPr sz="1613" spc="-94" dirty="0">
                <a:solidFill>
                  <a:srgbClr val="850F00"/>
                </a:solidFill>
                <a:latin typeface="Arial"/>
                <a:cs typeface="Arial"/>
              </a:rPr>
              <a:t>(Bad)</a:t>
            </a:r>
            <a:r>
              <a:rPr sz="1613" spc="-49" dirty="0">
                <a:solidFill>
                  <a:srgbClr val="850F00"/>
                </a:solidFill>
                <a:latin typeface="Arial"/>
                <a:cs typeface="Arial"/>
              </a:rPr>
              <a:t> </a:t>
            </a:r>
            <a:r>
              <a:rPr sz="1613" spc="-113" dirty="0">
                <a:solidFill>
                  <a:srgbClr val="850F00"/>
                </a:solidFill>
                <a:latin typeface="Arial"/>
                <a:cs typeface="Arial"/>
              </a:rPr>
              <a:t>Choice</a:t>
            </a:r>
            <a:r>
              <a:rPr sz="1613" spc="-26" dirty="0">
                <a:solidFill>
                  <a:srgbClr val="850F00"/>
                </a:solidFill>
                <a:latin typeface="Arial"/>
                <a:cs typeface="Arial"/>
              </a:rPr>
              <a:t> </a:t>
            </a:r>
            <a:r>
              <a:rPr sz="1613" dirty="0">
                <a:solidFill>
                  <a:srgbClr val="850F00"/>
                </a:solidFill>
                <a:latin typeface="Arial"/>
                <a:cs typeface="Arial"/>
              </a:rPr>
              <a:t>2:</a:t>
            </a:r>
            <a:r>
              <a:rPr sz="1613" spc="-49" dirty="0">
                <a:solidFill>
                  <a:srgbClr val="850F00"/>
                </a:solidFill>
                <a:latin typeface="Arial"/>
                <a:cs typeface="Arial"/>
              </a:rPr>
              <a:t> </a:t>
            </a:r>
            <a:r>
              <a:rPr sz="1613" spc="-75" dirty="0">
                <a:latin typeface="Arial"/>
                <a:cs typeface="Arial"/>
              </a:rPr>
              <a:t>Questions</a:t>
            </a:r>
            <a:r>
              <a:rPr sz="1613" spc="-19" dirty="0">
                <a:latin typeface="Arial"/>
                <a:cs typeface="Arial"/>
              </a:rPr>
              <a:t> </a:t>
            </a:r>
            <a:r>
              <a:rPr sz="1613" spc="-68" dirty="0">
                <a:latin typeface="Arial"/>
                <a:cs typeface="Arial"/>
              </a:rPr>
              <a:t>answered</a:t>
            </a:r>
            <a:r>
              <a:rPr sz="1613" spc="41" dirty="0">
                <a:latin typeface="Arial"/>
                <a:cs typeface="Arial"/>
              </a:rPr>
              <a:t> </a:t>
            </a:r>
            <a:r>
              <a:rPr sz="1613" spc="-45" dirty="0">
                <a:latin typeface="Arial"/>
                <a:cs typeface="Arial"/>
              </a:rPr>
              <a:t>during </a:t>
            </a:r>
            <a:r>
              <a:rPr sz="1613" spc="-8" dirty="0">
                <a:latin typeface="Arial"/>
                <a:cs typeface="Arial"/>
              </a:rPr>
              <a:t>lectures</a:t>
            </a:r>
            <a:endParaRPr sz="1613" dirty="0">
              <a:latin typeface="Arial"/>
              <a:cs typeface="Arial"/>
            </a:endParaRPr>
          </a:p>
          <a:p>
            <a:pPr marL="345281">
              <a:spcBef>
                <a:spcPts val="38"/>
              </a:spcBef>
            </a:pPr>
            <a:r>
              <a:rPr sz="1163" spc="-60" dirty="0">
                <a:latin typeface="Arial"/>
                <a:cs typeface="Arial"/>
              </a:rPr>
              <a:t>Open</a:t>
            </a:r>
            <a:r>
              <a:rPr sz="1163" spc="-19" dirty="0">
                <a:latin typeface="Arial"/>
                <a:cs typeface="Arial"/>
              </a:rPr>
              <a:t> </a:t>
            </a:r>
            <a:r>
              <a:rPr sz="1163" spc="-15" dirty="0">
                <a:latin typeface="Arial"/>
                <a:cs typeface="Arial"/>
              </a:rPr>
              <a:t>book?</a:t>
            </a:r>
            <a:endParaRPr sz="1163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Arial"/>
              <a:cs typeface="Arial"/>
            </a:endParaRPr>
          </a:p>
          <a:p>
            <a:pPr marL="9525">
              <a:lnSpc>
                <a:spcPts val="2002"/>
              </a:lnSpc>
              <a:spcBef>
                <a:spcPts val="941"/>
              </a:spcBef>
            </a:pPr>
            <a:r>
              <a:rPr sz="1838" spc="-165" dirty="0">
                <a:latin typeface="Arial"/>
                <a:cs typeface="Arial"/>
              </a:rPr>
              <a:t>A</a:t>
            </a:r>
            <a:r>
              <a:rPr sz="1838" spc="-68" dirty="0">
                <a:latin typeface="Arial"/>
                <a:cs typeface="Arial"/>
              </a:rPr>
              <a:t> </a:t>
            </a:r>
            <a:r>
              <a:rPr sz="1838" spc="-90" dirty="0">
                <a:solidFill>
                  <a:srgbClr val="4AACC5"/>
                </a:solidFill>
                <a:latin typeface="Arial"/>
                <a:cs typeface="Arial"/>
              </a:rPr>
              <a:t>good</a:t>
            </a:r>
            <a:r>
              <a:rPr sz="1838" spc="-86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1838" spc="-15" dirty="0">
                <a:solidFill>
                  <a:srgbClr val="4AACC5"/>
                </a:solidFill>
                <a:latin typeface="Arial"/>
                <a:cs typeface="Arial"/>
              </a:rPr>
              <a:t>test</a:t>
            </a:r>
            <a:r>
              <a:rPr sz="1838" spc="-60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1838" spc="-71" dirty="0">
                <a:latin typeface="Arial"/>
                <a:cs typeface="Arial"/>
              </a:rPr>
              <a:t>should</a:t>
            </a:r>
            <a:r>
              <a:rPr sz="1838" spc="-30" dirty="0">
                <a:latin typeface="Arial"/>
                <a:cs typeface="Arial"/>
              </a:rPr>
              <a:t> </a:t>
            </a:r>
            <a:r>
              <a:rPr sz="1838" spc="-15" dirty="0">
                <a:latin typeface="Arial"/>
                <a:cs typeface="Arial"/>
              </a:rPr>
              <a:t>test</a:t>
            </a:r>
            <a:r>
              <a:rPr sz="1838" spc="-64" dirty="0">
                <a:latin typeface="Arial"/>
                <a:cs typeface="Arial"/>
              </a:rPr>
              <a:t> </a:t>
            </a:r>
            <a:r>
              <a:rPr sz="1838" spc="-15" dirty="0">
                <a:latin typeface="Arial"/>
                <a:cs typeface="Arial"/>
              </a:rPr>
              <a:t>ability</a:t>
            </a:r>
            <a:r>
              <a:rPr sz="1838" spc="-120" dirty="0">
                <a:latin typeface="Arial"/>
                <a:cs typeface="Arial"/>
              </a:rPr>
              <a:t> </a:t>
            </a:r>
            <a:r>
              <a:rPr sz="1838" dirty="0">
                <a:latin typeface="Arial"/>
                <a:cs typeface="Arial"/>
              </a:rPr>
              <a:t>to</a:t>
            </a:r>
            <a:r>
              <a:rPr sz="1838" spc="-98" dirty="0">
                <a:latin typeface="Arial"/>
                <a:cs typeface="Arial"/>
              </a:rPr>
              <a:t> </a:t>
            </a:r>
            <a:r>
              <a:rPr sz="1838" spc="-75" dirty="0">
                <a:latin typeface="Arial"/>
                <a:cs typeface="Arial"/>
              </a:rPr>
              <a:t>answer</a:t>
            </a:r>
            <a:r>
              <a:rPr sz="1838" dirty="0">
                <a:latin typeface="Arial"/>
                <a:cs typeface="Arial"/>
              </a:rPr>
              <a:t> </a:t>
            </a:r>
            <a:r>
              <a:rPr sz="1838" spc="41" dirty="0">
                <a:latin typeface="Arial"/>
                <a:cs typeface="Arial"/>
              </a:rPr>
              <a:t>“related”</a:t>
            </a:r>
            <a:r>
              <a:rPr sz="1838" spc="-90" dirty="0">
                <a:latin typeface="Arial"/>
                <a:cs typeface="Arial"/>
              </a:rPr>
              <a:t> </a:t>
            </a:r>
            <a:r>
              <a:rPr sz="1838" dirty="0">
                <a:latin typeface="Arial"/>
                <a:cs typeface="Arial"/>
              </a:rPr>
              <a:t>but</a:t>
            </a:r>
            <a:r>
              <a:rPr sz="1838" spc="-11" dirty="0">
                <a:latin typeface="Arial"/>
                <a:cs typeface="Arial"/>
              </a:rPr>
              <a:t> </a:t>
            </a:r>
            <a:r>
              <a:rPr sz="1838" spc="83" dirty="0">
                <a:latin typeface="Arial"/>
                <a:cs typeface="Arial"/>
              </a:rPr>
              <a:t>“new”</a:t>
            </a:r>
            <a:endParaRPr sz="1838" dirty="0">
              <a:latin typeface="Arial"/>
              <a:cs typeface="Arial"/>
            </a:endParaRPr>
          </a:p>
          <a:p>
            <a:pPr marL="9525">
              <a:lnSpc>
                <a:spcPts val="2002"/>
              </a:lnSpc>
            </a:pPr>
            <a:r>
              <a:rPr sz="1838" spc="-68" dirty="0">
                <a:latin typeface="Arial"/>
                <a:cs typeface="Arial"/>
              </a:rPr>
              <a:t>questions</a:t>
            </a:r>
            <a:r>
              <a:rPr sz="1838" spc="-30" dirty="0">
                <a:latin typeface="Arial"/>
                <a:cs typeface="Arial"/>
              </a:rPr>
              <a:t> </a:t>
            </a:r>
            <a:r>
              <a:rPr sz="1838" spc="-71" dirty="0">
                <a:latin typeface="Arial"/>
                <a:cs typeface="Arial"/>
              </a:rPr>
              <a:t>on</a:t>
            </a:r>
            <a:r>
              <a:rPr sz="1838" spc="-90" dirty="0">
                <a:latin typeface="Arial"/>
                <a:cs typeface="Arial"/>
              </a:rPr>
              <a:t> </a:t>
            </a:r>
            <a:r>
              <a:rPr sz="1838" dirty="0">
                <a:latin typeface="Arial"/>
                <a:cs typeface="Arial"/>
              </a:rPr>
              <a:t>the</a:t>
            </a:r>
            <a:r>
              <a:rPr sz="1838" spc="-71" dirty="0">
                <a:latin typeface="Arial"/>
                <a:cs typeface="Arial"/>
              </a:rPr>
              <a:t> </a:t>
            </a:r>
            <a:r>
              <a:rPr sz="1838" spc="-15" dirty="0">
                <a:latin typeface="Arial"/>
                <a:cs typeface="Arial"/>
              </a:rPr>
              <a:t>exam</a:t>
            </a:r>
            <a:endParaRPr sz="1838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1973" y="184953"/>
            <a:ext cx="6168259" cy="857398"/>
          </a:xfrm>
          <a:prstGeom prst="rect">
            <a:avLst/>
          </a:prstGeom>
        </p:spPr>
        <p:txBody>
          <a:bodyPr vert="horz" wrap="square" lIns="0" tIns="369046" rIns="0" bIns="0" rtlCol="0" anchor="ctr">
            <a:spAutoFit/>
          </a:bodyPr>
          <a:lstStyle/>
          <a:p>
            <a:pPr marL="982980">
              <a:spcBef>
                <a:spcPts val="79"/>
              </a:spcBef>
            </a:pPr>
            <a:r>
              <a:rPr sz="3150" spc="-113" dirty="0"/>
              <a:t>What</a:t>
            </a:r>
            <a:r>
              <a:rPr sz="3150" spc="-124" dirty="0"/>
              <a:t> </a:t>
            </a:r>
            <a:r>
              <a:rPr sz="3150" spc="-191" dirty="0"/>
              <a:t>does</a:t>
            </a:r>
            <a:r>
              <a:rPr sz="3150" spc="-180" dirty="0"/>
              <a:t> </a:t>
            </a:r>
            <a:r>
              <a:rPr sz="3150" spc="98" dirty="0"/>
              <a:t>it</a:t>
            </a:r>
            <a:r>
              <a:rPr sz="3150" spc="-113" dirty="0"/>
              <a:t> </a:t>
            </a:r>
            <a:r>
              <a:rPr sz="3150" spc="-161" dirty="0"/>
              <a:t>mean</a:t>
            </a:r>
            <a:r>
              <a:rPr sz="3150" spc="-210" dirty="0"/>
              <a:t> </a:t>
            </a:r>
            <a:r>
              <a:rPr sz="3150" dirty="0"/>
              <a:t>to</a:t>
            </a:r>
            <a:r>
              <a:rPr sz="3150" spc="-113" dirty="0"/>
              <a:t> </a:t>
            </a:r>
            <a:r>
              <a:rPr sz="3150" spc="-90" dirty="0"/>
              <a:t>learn?</a:t>
            </a:r>
            <a:endParaRPr sz="3150" dirty="0"/>
          </a:p>
        </p:txBody>
      </p:sp>
      <p:grpSp>
        <p:nvGrpSpPr>
          <p:cNvPr id="4" name="object 4"/>
          <p:cNvGrpSpPr/>
          <p:nvPr/>
        </p:nvGrpSpPr>
        <p:grpSpPr>
          <a:xfrm>
            <a:off x="2622995" y="4394597"/>
            <a:ext cx="3676650" cy="704850"/>
            <a:chOff x="1973326" y="5859462"/>
            <a:chExt cx="4902200" cy="939800"/>
          </a:xfrm>
        </p:grpSpPr>
        <p:sp>
          <p:nvSpPr>
            <p:cNvPr id="5" name="object 5"/>
            <p:cNvSpPr/>
            <p:nvPr/>
          </p:nvSpPr>
          <p:spPr>
            <a:xfrm>
              <a:off x="1986026" y="5872162"/>
              <a:ext cx="4876800" cy="914400"/>
            </a:xfrm>
            <a:custGeom>
              <a:avLst/>
              <a:gdLst/>
              <a:ahLst/>
              <a:cxnLst/>
              <a:rect l="l" t="t" r="r" b="b"/>
              <a:pathLst>
                <a:path w="4876800" h="914400">
                  <a:moveTo>
                    <a:pt x="4724273" y="0"/>
                  </a:moveTo>
                  <a:lnTo>
                    <a:pt x="152400" y="0"/>
                  </a:lnTo>
                  <a:lnTo>
                    <a:pt x="104217" y="7769"/>
                  </a:lnTo>
                  <a:lnTo>
                    <a:pt x="62380" y="29405"/>
                  </a:lnTo>
                  <a:lnTo>
                    <a:pt x="29394" y="62396"/>
                  </a:lnTo>
                  <a:lnTo>
                    <a:pt x="7766" y="104231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68"/>
                  </a:lnTo>
                  <a:lnTo>
                    <a:pt x="29394" y="852003"/>
                  </a:lnTo>
                  <a:lnTo>
                    <a:pt x="62380" y="884994"/>
                  </a:lnTo>
                  <a:lnTo>
                    <a:pt x="104217" y="906630"/>
                  </a:lnTo>
                  <a:lnTo>
                    <a:pt x="152400" y="914400"/>
                  </a:lnTo>
                  <a:lnTo>
                    <a:pt x="4724273" y="914400"/>
                  </a:lnTo>
                  <a:lnTo>
                    <a:pt x="4772468" y="906630"/>
                  </a:lnTo>
                  <a:lnTo>
                    <a:pt x="4814337" y="884994"/>
                  </a:lnTo>
                  <a:lnTo>
                    <a:pt x="4847360" y="852003"/>
                  </a:lnTo>
                  <a:lnTo>
                    <a:pt x="4869020" y="810168"/>
                  </a:lnTo>
                  <a:lnTo>
                    <a:pt x="4876800" y="762000"/>
                  </a:lnTo>
                  <a:lnTo>
                    <a:pt x="4876800" y="152400"/>
                  </a:lnTo>
                  <a:lnTo>
                    <a:pt x="4869020" y="104231"/>
                  </a:lnTo>
                  <a:lnTo>
                    <a:pt x="4847360" y="62396"/>
                  </a:lnTo>
                  <a:lnTo>
                    <a:pt x="4814337" y="29405"/>
                  </a:lnTo>
                  <a:lnTo>
                    <a:pt x="4772468" y="7769"/>
                  </a:lnTo>
                  <a:lnTo>
                    <a:pt x="4724273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1986026" y="5872162"/>
              <a:ext cx="4876800" cy="914400"/>
            </a:xfrm>
            <a:custGeom>
              <a:avLst/>
              <a:gdLst/>
              <a:ahLst/>
              <a:cxnLst/>
              <a:rect l="l" t="t" r="r" b="b"/>
              <a:pathLst>
                <a:path w="4876800" h="914400">
                  <a:moveTo>
                    <a:pt x="0" y="152400"/>
                  </a:moveTo>
                  <a:lnTo>
                    <a:pt x="7766" y="104231"/>
                  </a:lnTo>
                  <a:lnTo>
                    <a:pt x="29394" y="62396"/>
                  </a:lnTo>
                  <a:lnTo>
                    <a:pt x="62380" y="29405"/>
                  </a:lnTo>
                  <a:lnTo>
                    <a:pt x="104217" y="7769"/>
                  </a:lnTo>
                  <a:lnTo>
                    <a:pt x="152400" y="0"/>
                  </a:lnTo>
                  <a:lnTo>
                    <a:pt x="4724273" y="0"/>
                  </a:lnTo>
                  <a:lnTo>
                    <a:pt x="4772468" y="7769"/>
                  </a:lnTo>
                  <a:lnTo>
                    <a:pt x="4814337" y="29405"/>
                  </a:lnTo>
                  <a:lnTo>
                    <a:pt x="4847360" y="62396"/>
                  </a:lnTo>
                  <a:lnTo>
                    <a:pt x="4869020" y="104231"/>
                  </a:lnTo>
                  <a:lnTo>
                    <a:pt x="4876800" y="152400"/>
                  </a:lnTo>
                  <a:lnTo>
                    <a:pt x="4876800" y="762000"/>
                  </a:lnTo>
                  <a:lnTo>
                    <a:pt x="4869020" y="810168"/>
                  </a:lnTo>
                  <a:lnTo>
                    <a:pt x="4847360" y="852003"/>
                  </a:lnTo>
                  <a:lnTo>
                    <a:pt x="4814337" y="884994"/>
                  </a:lnTo>
                  <a:lnTo>
                    <a:pt x="4772468" y="906630"/>
                  </a:lnTo>
                  <a:lnTo>
                    <a:pt x="4724273" y="914400"/>
                  </a:lnTo>
                  <a:lnTo>
                    <a:pt x="152400" y="914400"/>
                  </a:lnTo>
                  <a:lnTo>
                    <a:pt x="104217" y="906630"/>
                  </a:lnTo>
                  <a:lnTo>
                    <a:pt x="62380" y="884994"/>
                  </a:lnTo>
                  <a:lnTo>
                    <a:pt x="29394" y="852003"/>
                  </a:lnTo>
                  <a:lnTo>
                    <a:pt x="7766" y="810168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31369" y="4490084"/>
            <a:ext cx="2245995" cy="468463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spcBef>
                <a:spcPts val="98"/>
              </a:spcBef>
            </a:pPr>
            <a:r>
              <a:rPr sz="2963" spc="-116" dirty="0">
                <a:solidFill>
                  <a:srgbClr val="FFFFFF"/>
                </a:solidFill>
                <a:latin typeface="Arial"/>
                <a:cs typeface="Arial"/>
              </a:rPr>
              <a:t>Generalization</a:t>
            </a:r>
            <a:endParaRPr sz="2963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r>
              <a:rPr lang="en-US" spc="-60"/>
              <a:t>3</a:t>
            </a:r>
            <a:endParaRPr spc="-4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r>
              <a:rPr lang="en-US" spc="-60"/>
              <a:t>30</a:t>
            </a:r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818" y="680924"/>
            <a:ext cx="5938361" cy="468463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2963" spc="-8" dirty="0"/>
              <a:t>Major</a:t>
            </a:r>
            <a:r>
              <a:rPr sz="2963" spc="-143" dirty="0"/>
              <a:t> </a:t>
            </a:r>
            <a:r>
              <a:rPr sz="2963" spc="-105" dirty="0"/>
              <a:t>Machine</a:t>
            </a:r>
            <a:r>
              <a:rPr sz="2963" spc="-101" dirty="0"/>
              <a:t> </a:t>
            </a:r>
            <a:r>
              <a:rPr sz="2963" spc="-94" dirty="0"/>
              <a:t>learning</a:t>
            </a:r>
            <a:r>
              <a:rPr sz="2963" spc="-101" dirty="0"/>
              <a:t> </a:t>
            </a:r>
            <a:r>
              <a:rPr sz="2963" spc="-143" dirty="0"/>
              <a:t>paradigms</a:t>
            </a:r>
            <a:r>
              <a:rPr sz="2963" spc="-34" dirty="0"/>
              <a:t> </a:t>
            </a:r>
            <a:r>
              <a:rPr sz="2963" spc="-26" dirty="0"/>
              <a:t>(2)</a:t>
            </a:r>
            <a:endParaRPr sz="2963" dirty="0"/>
          </a:p>
        </p:txBody>
      </p:sp>
      <p:sp>
        <p:nvSpPr>
          <p:cNvPr id="3" name="object 3"/>
          <p:cNvSpPr txBox="1"/>
          <p:nvPr/>
        </p:nvSpPr>
        <p:spPr>
          <a:xfrm>
            <a:off x="1458039" y="1247735"/>
            <a:ext cx="6227921" cy="3334246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66700" marR="1008221" indent="-257651">
              <a:lnSpc>
                <a:spcPts val="2595"/>
              </a:lnSpc>
              <a:spcBef>
                <a:spcPts val="420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400" b="1" spc="-199" dirty="0">
                <a:latin typeface="Arial"/>
                <a:cs typeface="Arial"/>
              </a:rPr>
              <a:t>Analogy:</a:t>
            </a:r>
            <a:r>
              <a:rPr sz="2400" b="1" spc="-113" dirty="0">
                <a:latin typeface="Arial"/>
                <a:cs typeface="Arial"/>
              </a:rPr>
              <a:t> </a:t>
            </a:r>
            <a:r>
              <a:rPr sz="2400" spc="-116" dirty="0">
                <a:latin typeface="Arial"/>
                <a:cs typeface="Arial"/>
              </a:rPr>
              <a:t>Find</a:t>
            </a:r>
            <a:r>
              <a:rPr sz="2400" spc="-161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correspondence</a:t>
            </a:r>
            <a:r>
              <a:rPr sz="2400" spc="-266" dirty="0">
                <a:latin typeface="Arial"/>
                <a:cs typeface="Arial"/>
              </a:rPr>
              <a:t> </a:t>
            </a:r>
            <a:r>
              <a:rPr sz="2400" spc="-38" dirty="0">
                <a:latin typeface="Arial"/>
                <a:cs typeface="Arial"/>
              </a:rPr>
              <a:t>between </a:t>
            </a:r>
            <a:r>
              <a:rPr sz="2400" spc="-30" dirty="0">
                <a:latin typeface="Arial"/>
                <a:cs typeface="Arial"/>
              </a:rPr>
              <a:t>different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representations</a:t>
            </a:r>
            <a:endParaRPr sz="2400" dirty="0">
              <a:latin typeface="Arial"/>
              <a:cs typeface="Arial"/>
            </a:endParaRPr>
          </a:p>
          <a:p>
            <a:pPr marL="266700" indent="-257651">
              <a:spcBef>
                <a:spcPts val="233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400" b="1" spc="-188" dirty="0">
                <a:latin typeface="Arial"/>
                <a:cs typeface="Arial"/>
              </a:rPr>
              <a:t>Discovery</a:t>
            </a:r>
            <a:r>
              <a:rPr sz="2400" spc="-188" dirty="0">
                <a:latin typeface="Arial"/>
                <a:cs typeface="Arial"/>
              </a:rPr>
              <a:t>:</a:t>
            </a:r>
            <a:r>
              <a:rPr sz="2400" spc="-161" dirty="0">
                <a:latin typeface="Arial"/>
                <a:cs typeface="Arial"/>
              </a:rPr>
              <a:t> </a:t>
            </a:r>
            <a:r>
              <a:rPr sz="2400" spc="-109" dirty="0">
                <a:latin typeface="Arial"/>
                <a:cs typeface="Arial"/>
              </a:rPr>
              <a:t>Unsupervised,</a:t>
            </a:r>
            <a:r>
              <a:rPr sz="2400" spc="-233" dirty="0"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specific</a:t>
            </a:r>
            <a:r>
              <a:rPr sz="2400" spc="-191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goal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not</a:t>
            </a:r>
            <a:r>
              <a:rPr sz="2400" spc="-153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given</a:t>
            </a:r>
            <a:endParaRPr sz="2400" dirty="0">
              <a:latin typeface="Arial"/>
              <a:cs typeface="Arial"/>
            </a:endParaRPr>
          </a:p>
          <a:p>
            <a:pPr marL="266700" marR="687705" indent="-257651">
              <a:lnSpc>
                <a:spcPts val="2588"/>
              </a:lnSpc>
              <a:spcBef>
                <a:spcPts val="660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400" b="1" spc="-165" dirty="0">
                <a:latin typeface="Arial"/>
                <a:cs typeface="Arial"/>
              </a:rPr>
              <a:t>Genetic</a:t>
            </a:r>
            <a:r>
              <a:rPr sz="2400" b="1" spc="-158" dirty="0">
                <a:latin typeface="Arial"/>
                <a:cs typeface="Arial"/>
              </a:rPr>
              <a:t> </a:t>
            </a:r>
            <a:r>
              <a:rPr sz="2400" b="1" spc="-161" dirty="0">
                <a:latin typeface="Arial"/>
                <a:cs typeface="Arial"/>
              </a:rPr>
              <a:t>algorithms:</a:t>
            </a:r>
            <a:r>
              <a:rPr sz="2400" b="1" spc="-221" dirty="0">
                <a:latin typeface="Arial"/>
                <a:cs typeface="Arial"/>
              </a:rPr>
              <a:t> </a:t>
            </a:r>
            <a:r>
              <a:rPr sz="2400" i="1" spc="-94" dirty="0">
                <a:latin typeface="Arial"/>
                <a:cs typeface="Arial"/>
              </a:rPr>
              <a:t>Evolutionary</a:t>
            </a:r>
            <a:r>
              <a:rPr sz="2400" i="1" spc="-116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search </a:t>
            </a:r>
            <a:r>
              <a:rPr sz="2400" spc="-86" dirty="0">
                <a:latin typeface="Arial"/>
                <a:cs typeface="Arial"/>
              </a:rPr>
              <a:t>techniques,</a:t>
            </a:r>
            <a:r>
              <a:rPr sz="2400" spc="-244" dirty="0">
                <a:latin typeface="Arial"/>
                <a:cs typeface="Arial"/>
              </a:rPr>
              <a:t> </a:t>
            </a:r>
            <a:r>
              <a:rPr sz="2400" spc="-146" dirty="0">
                <a:latin typeface="Arial"/>
                <a:cs typeface="Arial"/>
              </a:rPr>
              <a:t>based</a:t>
            </a:r>
            <a:r>
              <a:rPr sz="2400" spc="-172" dirty="0">
                <a:latin typeface="Arial"/>
                <a:cs typeface="Arial"/>
              </a:rPr>
              <a:t> </a:t>
            </a:r>
            <a:r>
              <a:rPr sz="2400" spc="-64" dirty="0">
                <a:latin typeface="Arial"/>
                <a:cs typeface="Arial"/>
              </a:rPr>
              <a:t>on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i="1" spc="-86" dirty="0">
                <a:latin typeface="Arial"/>
                <a:cs typeface="Arial"/>
              </a:rPr>
              <a:t>survival</a:t>
            </a:r>
            <a:r>
              <a:rPr sz="2400" i="1" spc="-131" dirty="0">
                <a:latin typeface="Arial"/>
                <a:cs typeface="Arial"/>
              </a:rPr>
              <a:t> </a:t>
            </a:r>
            <a:r>
              <a:rPr sz="2400" i="1" spc="-19" dirty="0">
                <a:latin typeface="Arial"/>
                <a:cs typeface="Arial"/>
              </a:rPr>
              <a:t>of</a:t>
            </a:r>
            <a:r>
              <a:rPr sz="2400" i="1" spc="-150" dirty="0">
                <a:latin typeface="Arial"/>
                <a:cs typeface="Arial"/>
              </a:rPr>
              <a:t> </a:t>
            </a:r>
            <a:r>
              <a:rPr sz="2400" i="1" spc="-45" dirty="0">
                <a:latin typeface="Arial"/>
                <a:cs typeface="Arial"/>
              </a:rPr>
              <a:t>the</a:t>
            </a:r>
            <a:r>
              <a:rPr sz="2400" i="1" spc="-64" dirty="0">
                <a:latin typeface="Arial"/>
                <a:cs typeface="Arial"/>
              </a:rPr>
              <a:t> </a:t>
            </a:r>
            <a:r>
              <a:rPr sz="2400" i="1" spc="-8" dirty="0">
                <a:latin typeface="Arial"/>
                <a:cs typeface="Arial"/>
              </a:rPr>
              <a:t>fittest</a:t>
            </a:r>
            <a:endParaRPr sz="2400" dirty="0">
              <a:latin typeface="Arial"/>
              <a:cs typeface="Arial"/>
            </a:endParaRPr>
          </a:p>
          <a:p>
            <a:pPr marL="266700" marR="70961" indent="-257651">
              <a:lnSpc>
                <a:spcPts val="2595"/>
              </a:lnSpc>
              <a:spcBef>
                <a:spcPts val="566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400" b="1" spc="-165" dirty="0">
                <a:latin typeface="Arial"/>
                <a:cs typeface="Arial"/>
              </a:rPr>
              <a:t>Reinforcement:</a:t>
            </a:r>
            <a:r>
              <a:rPr sz="2400" b="1" spc="-221" dirty="0">
                <a:latin typeface="Arial"/>
                <a:cs typeface="Arial"/>
              </a:rPr>
              <a:t> </a:t>
            </a:r>
            <a:r>
              <a:rPr sz="2400" spc="-169" dirty="0">
                <a:latin typeface="Arial"/>
                <a:cs typeface="Arial"/>
              </a:rPr>
              <a:t>Feedback</a:t>
            </a:r>
            <a:r>
              <a:rPr sz="2400" spc="-139" dirty="0">
                <a:latin typeface="Arial"/>
                <a:cs typeface="Arial"/>
              </a:rPr>
              <a:t> </a:t>
            </a:r>
            <a:r>
              <a:rPr sz="2400" spc="-64" dirty="0">
                <a:latin typeface="Arial"/>
                <a:cs typeface="Arial"/>
              </a:rPr>
              <a:t>(positive</a:t>
            </a:r>
            <a:r>
              <a:rPr sz="2400" spc="-191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or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negative </a:t>
            </a:r>
            <a:r>
              <a:rPr sz="2400" spc="-75" dirty="0">
                <a:latin typeface="Arial"/>
                <a:cs typeface="Arial"/>
              </a:rPr>
              <a:t>reward)</a:t>
            </a:r>
            <a:r>
              <a:rPr sz="2400" spc="-206" dirty="0">
                <a:latin typeface="Arial"/>
                <a:cs typeface="Arial"/>
              </a:rPr>
              <a:t> </a:t>
            </a:r>
            <a:r>
              <a:rPr sz="2400" spc="-116" dirty="0">
                <a:latin typeface="Arial"/>
                <a:cs typeface="Arial"/>
              </a:rPr>
              <a:t>given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at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26" dirty="0">
                <a:latin typeface="Arial"/>
                <a:cs typeface="Arial"/>
              </a:rPr>
              <a:t>the</a:t>
            </a:r>
            <a:r>
              <a:rPr sz="2400" spc="-169" dirty="0"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end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sequence</a:t>
            </a:r>
            <a:r>
              <a:rPr sz="2400" spc="-16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71" dirty="0">
                <a:latin typeface="Arial"/>
                <a:cs typeface="Arial"/>
              </a:rPr>
              <a:t>steps</a:t>
            </a:r>
            <a:endParaRPr sz="2400" dirty="0">
              <a:latin typeface="Arial"/>
              <a:cs typeface="Arial"/>
            </a:endParaRPr>
          </a:p>
          <a:p>
            <a:pPr marL="266700" indent="-257651">
              <a:lnSpc>
                <a:spcPts val="2738"/>
              </a:lnSpc>
              <a:spcBef>
                <a:spcPts val="229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400" b="1" spc="-158" dirty="0">
                <a:latin typeface="Arial"/>
                <a:cs typeface="Arial"/>
              </a:rPr>
              <a:t>Deep</a:t>
            </a:r>
            <a:r>
              <a:rPr sz="2400" b="1" spc="-188" dirty="0">
                <a:latin typeface="Arial"/>
                <a:cs typeface="Arial"/>
              </a:rPr>
              <a:t> </a:t>
            </a:r>
            <a:r>
              <a:rPr sz="2400" b="1" spc="-153" dirty="0">
                <a:latin typeface="Arial"/>
                <a:cs typeface="Arial"/>
              </a:rPr>
              <a:t>learning:</a:t>
            </a:r>
            <a:r>
              <a:rPr sz="2400" b="1" spc="-172" dirty="0">
                <a:latin typeface="Arial"/>
                <a:cs typeface="Arial"/>
              </a:rPr>
              <a:t> </a:t>
            </a:r>
            <a:r>
              <a:rPr sz="2400" i="1" spc="-15" dirty="0">
                <a:latin typeface="Arial"/>
                <a:cs typeface="Arial"/>
              </a:rPr>
              <a:t>artificial</a:t>
            </a:r>
            <a:r>
              <a:rPr sz="2400" i="1" spc="-116" dirty="0">
                <a:latin typeface="Arial"/>
                <a:cs typeface="Arial"/>
              </a:rPr>
              <a:t> </a:t>
            </a:r>
            <a:r>
              <a:rPr sz="2400" i="1" spc="-75" dirty="0">
                <a:latin typeface="Arial"/>
                <a:cs typeface="Arial"/>
              </a:rPr>
              <a:t>neural</a:t>
            </a:r>
            <a:r>
              <a:rPr sz="2400" i="1" spc="-120" dirty="0">
                <a:latin typeface="Arial"/>
                <a:cs typeface="Arial"/>
              </a:rPr>
              <a:t> </a:t>
            </a:r>
            <a:r>
              <a:rPr sz="2400" i="1" spc="-8" dirty="0">
                <a:latin typeface="Arial"/>
                <a:cs typeface="Arial"/>
              </a:rPr>
              <a:t>networks</a:t>
            </a:r>
            <a:endParaRPr sz="2400" dirty="0">
              <a:latin typeface="Arial"/>
              <a:cs typeface="Arial"/>
            </a:endParaRPr>
          </a:p>
          <a:p>
            <a:pPr marL="266700">
              <a:lnSpc>
                <a:spcPts val="2738"/>
              </a:lnSpc>
            </a:pPr>
            <a:r>
              <a:rPr sz="2400" dirty="0">
                <a:latin typeface="Arial"/>
                <a:cs typeface="Arial"/>
              </a:rPr>
              <a:t>with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i="1" spc="-79" dirty="0">
                <a:latin typeface="Arial"/>
                <a:cs typeface="Arial"/>
              </a:rPr>
              <a:t>representation</a:t>
            </a:r>
            <a:r>
              <a:rPr sz="2400" i="1" spc="-184" dirty="0">
                <a:latin typeface="Arial"/>
                <a:cs typeface="Arial"/>
              </a:rPr>
              <a:t> </a:t>
            </a:r>
            <a:r>
              <a:rPr sz="2400" i="1" spc="-64" dirty="0">
                <a:latin typeface="Arial"/>
                <a:cs typeface="Arial"/>
              </a:rPr>
              <a:t>learning</a:t>
            </a:r>
            <a:r>
              <a:rPr sz="2400" i="1" spc="-180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for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131" dirty="0">
                <a:latin typeface="Arial"/>
                <a:cs typeface="Arial"/>
              </a:rPr>
              <a:t>ML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tasks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r>
              <a:rPr lang="en-US" spc="-60"/>
              <a:t>31</a:t>
            </a:r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4504" y="3315688"/>
            <a:ext cx="3324701" cy="468463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2963" b="1" spc="-465" dirty="0">
                <a:latin typeface="Arial"/>
                <a:cs typeface="Arial"/>
              </a:rPr>
              <a:t>CORE</a:t>
            </a:r>
            <a:r>
              <a:rPr sz="2963" b="1" spc="-139" dirty="0">
                <a:latin typeface="Arial"/>
                <a:cs typeface="Arial"/>
              </a:rPr>
              <a:t> </a:t>
            </a:r>
            <a:r>
              <a:rPr sz="2963" b="1" spc="-334" dirty="0">
                <a:latin typeface="Arial"/>
                <a:cs typeface="Arial"/>
              </a:rPr>
              <a:t>TERMINOLOGY</a:t>
            </a:r>
            <a:endParaRPr sz="2963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5231" y="163631"/>
            <a:ext cx="4696301" cy="898131"/>
          </a:xfrm>
          <a:prstGeom prst="rect">
            <a:avLst/>
          </a:prstGeom>
        </p:spPr>
        <p:txBody>
          <a:bodyPr vert="horz" wrap="square" lIns="0" tIns="5715" rIns="0" bIns="0" rtlCol="0" anchor="ctr">
            <a:spAutoFit/>
          </a:bodyPr>
          <a:lstStyle/>
          <a:p>
            <a:pPr marL="1010603" marR="3810" indent="-1001554">
              <a:lnSpc>
                <a:spcPct val="101400"/>
              </a:lnSpc>
              <a:spcBef>
                <a:spcPts val="45"/>
              </a:spcBef>
            </a:pPr>
            <a:r>
              <a:rPr sz="2963" spc="-153" dirty="0"/>
              <a:t>Three</a:t>
            </a:r>
            <a:r>
              <a:rPr sz="2963" spc="-38" dirty="0"/>
              <a:t> </a:t>
            </a:r>
            <a:r>
              <a:rPr sz="2963" spc="-240" dirty="0"/>
              <a:t>Axes</a:t>
            </a:r>
            <a:r>
              <a:rPr sz="2963" spc="-120" dirty="0"/>
              <a:t> </a:t>
            </a:r>
            <a:r>
              <a:rPr sz="2963" dirty="0"/>
              <a:t>for</a:t>
            </a:r>
            <a:r>
              <a:rPr sz="2963" spc="-101" dirty="0"/>
              <a:t> </a:t>
            </a:r>
            <a:r>
              <a:rPr sz="2963" spc="-124" dirty="0"/>
              <a:t>Thinking</a:t>
            </a:r>
            <a:r>
              <a:rPr sz="2963" spc="-71" dirty="0"/>
              <a:t> </a:t>
            </a:r>
            <a:r>
              <a:rPr sz="2963" spc="-38" dirty="0"/>
              <a:t>About </a:t>
            </a:r>
            <a:r>
              <a:rPr sz="2963" spc="-165" dirty="0"/>
              <a:t>Your</a:t>
            </a:r>
            <a:r>
              <a:rPr sz="2963" spc="-105" dirty="0"/>
              <a:t> </a:t>
            </a:r>
            <a:r>
              <a:rPr sz="2963" spc="-176" dirty="0"/>
              <a:t>ML</a:t>
            </a:r>
            <a:r>
              <a:rPr sz="2963" spc="-98" dirty="0"/>
              <a:t> </a:t>
            </a:r>
            <a:r>
              <a:rPr sz="2963" spc="-19" dirty="0"/>
              <a:t>Problem</a:t>
            </a:r>
            <a:endParaRPr sz="2963"/>
          </a:p>
        </p:txBody>
      </p:sp>
      <p:sp>
        <p:nvSpPr>
          <p:cNvPr id="3" name="object 3"/>
          <p:cNvSpPr txBox="1"/>
          <p:nvPr/>
        </p:nvSpPr>
        <p:spPr>
          <a:xfrm>
            <a:off x="1257300" y="1771651"/>
            <a:ext cx="1771650" cy="2256676"/>
          </a:xfrm>
          <a:prstGeom prst="rect">
            <a:avLst/>
          </a:prstGeom>
          <a:ln w="57150">
            <a:solidFill>
              <a:srgbClr val="4AACC5"/>
            </a:solidFill>
          </a:ln>
        </p:spPr>
        <p:txBody>
          <a:bodyPr vert="horz" wrap="square" lIns="0" tIns="151924" rIns="0" bIns="0" rtlCol="0">
            <a:spAutoFit/>
          </a:bodyPr>
          <a:lstStyle/>
          <a:p>
            <a:pPr marL="6191" algn="ctr">
              <a:spcBef>
                <a:spcPts val="1196"/>
              </a:spcBef>
            </a:pPr>
            <a:r>
              <a:rPr sz="2400" spc="-45" dirty="0">
                <a:latin typeface="Arial"/>
                <a:cs typeface="Arial"/>
              </a:rPr>
              <a:t>Classification</a:t>
            </a:r>
            <a:endParaRPr sz="2400">
              <a:latin typeface="Arial"/>
              <a:cs typeface="Arial"/>
            </a:endParaRPr>
          </a:p>
          <a:p>
            <a:pPr marL="212408" marR="213836" algn="ctr">
              <a:lnSpc>
                <a:spcPts val="6930"/>
              </a:lnSpc>
              <a:spcBef>
                <a:spcPts val="904"/>
              </a:spcBef>
            </a:pPr>
            <a:r>
              <a:rPr sz="2400" spc="-169" dirty="0">
                <a:latin typeface="Arial"/>
                <a:cs typeface="Arial"/>
              </a:rPr>
              <a:t>Regression </a:t>
            </a:r>
            <a:r>
              <a:rPr sz="2400" spc="-34" dirty="0">
                <a:latin typeface="Arial"/>
                <a:cs typeface="Arial"/>
              </a:rPr>
              <a:t>Clustering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14700" y="1771651"/>
            <a:ext cx="2286000" cy="2256676"/>
          </a:xfrm>
          <a:prstGeom prst="rect">
            <a:avLst/>
          </a:prstGeom>
          <a:ln w="57150">
            <a:solidFill>
              <a:srgbClr val="F79546"/>
            </a:solidFill>
          </a:ln>
        </p:spPr>
        <p:txBody>
          <a:bodyPr vert="horz" wrap="square" lIns="0" tIns="151924" rIns="0" bIns="0" rtlCol="0">
            <a:spAutoFit/>
          </a:bodyPr>
          <a:lstStyle/>
          <a:p>
            <a:pPr marL="128588">
              <a:spcBef>
                <a:spcPts val="1196"/>
              </a:spcBef>
            </a:pPr>
            <a:r>
              <a:rPr sz="2400" spc="-98" dirty="0">
                <a:latin typeface="Arial"/>
                <a:cs typeface="Arial"/>
              </a:rPr>
              <a:t>Fully-</a:t>
            </a:r>
            <a:r>
              <a:rPr sz="2400" spc="-34" dirty="0">
                <a:latin typeface="Arial"/>
                <a:cs typeface="Arial"/>
              </a:rPr>
              <a:t>supervised</a:t>
            </a:r>
            <a:endParaRPr sz="2400">
              <a:latin typeface="Arial"/>
              <a:cs typeface="Arial"/>
            </a:endParaRPr>
          </a:p>
          <a:p>
            <a:pPr marL="242888" marR="109538" indent="-121920">
              <a:lnSpc>
                <a:spcPts val="6930"/>
              </a:lnSpc>
              <a:spcBef>
                <a:spcPts val="904"/>
              </a:spcBef>
            </a:pPr>
            <a:r>
              <a:rPr sz="2400" spc="-165" dirty="0">
                <a:latin typeface="Arial"/>
                <a:cs typeface="Arial"/>
              </a:rPr>
              <a:t>Semi-</a:t>
            </a:r>
            <a:r>
              <a:rPr sz="2400" spc="-101" dirty="0">
                <a:latin typeface="Arial"/>
                <a:cs typeface="Arial"/>
              </a:rPr>
              <a:t>supervised Un-</a:t>
            </a:r>
            <a:r>
              <a:rPr sz="2400" spc="-34" dirty="0">
                <a:latin typeface="Arial"/>
                <a:cs typeface="Arial"/>
              </a:rPr>
              <a:t>supervised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72150" y="1771650"/>
            <a:ext cx="2114550" cy="2457450"/>
          </a:xfrm>
          <a:custGeom>
            <a:avLst/>
            <a:gdLst/>
            <a:ahLst/>
            <a:cxnLst/>
            <a:rect l="l" t="t" r="r" b="b"/>
            <a:pathLst>
              <a:path w="2819400" h="3276600">
                <a:moveTo>
                  <a:pt x="0" y="3276600"/>
                </a:moveTo>
                <a:lnTo>
                  <a:pt x="2819400" y="3276600"/>
                </a:lnTo>
                <a:lnTo>
                  <a:pt x="2819400" y="0"/>
                </a:lnTo>
                <a:lnTo>
                  <a:pt x="0" y="0"/>
                </a:lnTo>
                <a:lnTo>
                  <a:pt x="0" y="3276600"/>
                </a:lnTo>
                <a:close/>
              </a:path>
            </a:pathLst>
          </a:custGeom>
          <a:ln w="5715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5860066" y="1904761"/>
            <a:ext cx="962978" cy="242855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>
              <a:spcBef>
                <a:spcPts val="94"/>
              </a:spcBef>
            </a:pPr>
            <a:r>
              <a:rPr sz="1500" spc="-49" dirty="0">
                <a:latin typeface="Arial"/>
                <a:cs typeface="Arial"/>
              </a:rPr>
              <a:t>Probabilistic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17121" y="2455354"/>
            <a:ext cx="855821" cy="243336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>
              <a:spcBef>
                <a:spcPts val="98"/>
              </a:spcBef>
            </a:pPr>
            <a:r>
              <a:rPr sz="1500" spc="-68" dirty="0">
                <a:latin typeface="Arial"/>
                <a:cs typeface="Arial"/>
              </a:rPr>
              <a:t>Generative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5690" y="3006518"/>
            <a:ext cx="896779" cy="242855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>
              <a:spcBef>
                <a:spcPts val="94"/>
              </a:spcBef>
            </a:pPr>
            <a:r>
              <a:rPr sz="1500" spc="-49" dirty="0">
                <a:latin typeface="Arial"/>
                <a:cs typeface="Arial"/>
              </a:rPr>
              <a:t>Conditional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31515" y="3550205"/>
            <a:ext cx="626269" cy="242855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>
              <a:spcBef>
                <a:spcPts val="94"/>
              </a:spcBef>
            </a:pPr>
            <a:r>
              <a:rPr sz="1500" spc="-83" dirty="0">
                <a:latin typeface="Arial"/>
                <a:cs typeface="Arial"/>
              </a:rPr>
              <a:t>Spectral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68502" y="1904761"/>
            <a:ext cx="518160" cy="242855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>
              <a:spcBef>
                <a:spcPts val="94"/>
              </a:spcBef>
            </a:pPr>
            <a:r>
              <a:rPr sz="1500" spc="-68" dirty="0">
                <a:latin typeface="Arial"/>
                <a:cs typeface="Arial"/>
              </a:rPr>
              <a:t>Neural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61156" y="2455354"/>
            <a:ext cx="733901" cy="474169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R="3810" algn="ctr">
              <a:spcBef>
                <a:spcPts val="98"/>
              </a:spcBef>
            </a:pPr>
            <a:r>
              <a:rPr sz="1500" spc="-41" dirty="0">
                <a:latin typeface="Arial"/>
                <a:cs typeface="Arial"/>
              </a:rPr>
              <a:t>Memory-</a:t>
            </a:r>
            <a:endParaRPr sz="1500">
              <a:latin typeface="Arial"/>
              <a:cs typeface="Arial"/>
            </a:endParaRPr>
          </a:p>
          <a:p>
            <a:pPr marR="4763" algn="ctr">
              <a:spcBef>
                <a:spcPts val="4"/>
              </a:spcBef>
            </a:pPr>
            <a:r>
              <a:rPr sz="1500" spc="-8" dirty="0">
                <a:latin typeface="Arial"/>
                <a:cs typeface="Arial"/>
              </a:rPr>
              <a:t>based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61156" y="3195686"/>
            <a:ext cx="735330" cy="552555"/>
          </a:xfrm>
          <a:prstGeom prst="rect">
            <a:avLst/>
          </a:prstGeom>
        </p:spPr>
        <p:txBody>
          <a:bodyPr vert="horz" wrap="square" lIns="0" tIns="51911" rIns="0" bIns="0" rtlCol="0">
            <a:spAutoFit/>
          </a:bodyPr>
          <a:lstStyle/>
          <a:p>
            <a:pPr marR="3810" algn="ctr">
              <a:spcBef>
                <a:spcPts val="409"/>
              </a:spcBef>
            </a:pPr>
            <a:r>
              <a:rPr sz="1500" spc="-86" dirty="0">
                <a:latin typeface="Arial"/>
                <a:cs typeface="Arial"/>
              </a:rPr>
              <a:t>Exemplar</a:t>
            </a:r>
            <a:endParaRPr sz="1500">
              <a:latin typeface="Arial"/>
              <a:cs typeface="Arial"/>
            </a:endParaRPr>
          </a:p>
          <a:p>
            <a:pPr marR="9049" algn="ctr">
              <a:spcBef>
                <a:spcPts val="338"/>
              </a:spcBef>
            </a:pPr>
            <a:r>
              <a:rPr sz="1500" spc="-450" dirty="0">
                <a:latin typeface="Arial"/>
                <a:cs typeface="Arial"/>
              </a:rPr>
              <a:t>…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83984" y="4302681"/>
            <a:ext cx="1499235" cy="624498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9525" marR="3810" indent="35719" algn="just">
              <a:lnSpc>
                <a:spcPct val="100800"/>
              </a:lnSpc>
              <a:spcBef>
                <a:spcPts val="64"/>
              </a:spcBef>
            </a:pPr>
            <a:r>
              <a:rPr sz="1350" i="1" spc="-56" dirty="0">
                <a:latin typeface="Arial"/>
                <a:cs typeface="Arial"/>
              </a:rPr>
              <a:t>the</a:t>
            </a:r>
            <a:r>
              <a:rPr sz="1350" i="1" spc="-38" dirty="0">
                <a:latin typeface="Arial"/>
                <a:cs typeface="Arial"/>
              </a:rPr>
              <a:t> </a:t>
            </a:r>
            <a:r>
              <a:rPr sz="1350" b="1" i="1" spc="-49" dirty="0">
                <a:solidFill>
                  <a:srgbClr val="F79546"/>
                </a:solidFill>
                <a:latin typeface="Arial-BoldItalicMT"/>
                <a:cs typeface="Arial-BoldItalicMT"/>
              </a:rPr>
              <a:t>data</a:t>
            </a:r>
            <a:r>
              <a:rPr sz="1350" i="1" spc="-49" dirty="0">
                <a:latin typeface="Arial"/>
                <a:cs typeface="Arial"/>
              </a:rPr>
              <a:t>:</a:t>
            </a:r>
            <a:r>
              <a:rPr sz="1350" i="1" spc="-45" dirty="0">
                <a:latin typeface="Arial"/>
                <a:cs typeface="Arial"/>
              </a:rPr>
              <a:t> </a:t>
            </a:r>
            <a:r>
              <a:rPr sz="1350" i="1" spc="-41" dirty="0">
                <a:latin typeface="Arial"/>
                <a:cs typeface="Arial"/>
              </a:rPr>
              <a:t>amount</a:t>
            </a:r>
            <a:r>
              <a:rPr sz="1350" i="1" spc="-26" dirty="0">
                <a:latin typeface="Arial"/>
                <a:cs typeface="Arial"/>
              </a:rPr>
              <a:t> </a:t>
            </a:r>
            <a:r>
              <a:rPr sz="1350" i="1" spc="-19" dirty="0">
                <a:latin typeface="Arial"/>
                <a:cs typeface="Arial"/>
              </a:rPr>
              <a:t>of </a:t>
            </a:r>
            <a:r>
              <a:rPr sz="1350" i="1" spc="-71" dirty="0">
                <a:latin typeface="Arial"/>
                <a:cs typeface="Arial"/>
              </a:rPr>
              <a:t>human</a:t>
            </a:r>
            <a:r>
              <a:rPr sz="1350" i="1" spc="-11" dirty="0">
                <a:latin typeface="Arial"/>
                <a:cs typeface="Arial"/>
              </a:rPr>
              <a:t> </a:t>
            </a:r>
            <a:r>
              <a:rPr sz="1350" i="1" spc="-38" dirty="0">
                <a:latin typeface="Arial"/>
                <a:cs typeface="Arial"/>
              </a:rPr>
              <a:t>input/number </a:t>
            </a:r>
            <a:r>
              <a:rPr sz="1350" i="1" spc="-15" dirty="0">
                <a:latin typeface="Arial"/>
                <a:cs typeface="Arial"/>
              </a:rPr>
              <a:t>of</a:t>
            </a:r>
            <a:r>
              <a:rPr sz="1350" i="1" spc="-68" dirty="0">
                <a:latin typeface="Arial"/>
                <a:cs typeface="Arial"/>
              </a:rPr>
              <a:t> </a:t>
            </a:r>
            <a:r>
              <a:rPr sz="1350" i="1" spc="-60" dirty="0">
                <a:latin typeface="Arial"/>
                <a:cs typeface="Arial"/>
              </a:rPr>
              <a:t>labeled</a:t>
            </a:r>
            <a:r>
              <a:rPr sz="1350" i="1" spc="-11" dirty="0">
                <a:latin typeface="Arial"/>
                <a:cs typeface="Arial"/>
              </a:rPr>
              <a:t> </a:t>
            </a:r>
            <a:r>
              <a:rPr sz="1350" i="1" spc="-8" dirty="0">
                <a:latin typeface="Arial"/>
                <a:cs typeface="Arial"/>
              </a:rPr>
              <a:t>examples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22682" y="4302680"/>
            <a:ext cx="1343978" cy="414697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23813" marR="3810" indent="-14288">
              <a:lnSpc>
                <a:spcPct val="100800"/>
              </a:lnSpc>
              <a:spcBef>
                <a:spcPts val="64"/>
              </a:spcBef>
            </a:pPr>
            <a:r>
              <a:rPr sz="1350" i="1" spc="-49" dirty="0">
                <a:latin typeface="Arial"/>
                <a:cs typeface="Arial"/>
              </a:rPr>
              <a:t>the</a:t>
            </a:r>
            <a:r>
              <a:rPr sz="1350" i="1" spc="-30" dirty="0">
                <a:latin typeface="Arial"/>
                <a:cs typeface="Arial"/>
              </a:rPr>
              <a:t> </a:t>
            </a:r>
            <a:r>
              <a:rPr sz="1350" b="1" i="1" spc="-86" dirty="0">
                <a:solidFill>
                  <a:srgbClr val="8063A1"/>
                </a:solidFill>
                <a:latin typeface="Arial-BoldItalicMT"/>
                <a:cs typeface="Arial-BoldItalicMT"/>
              </a:rPr>
              <a:t>approach</a:t>
            </a:r>
            <a:r>
              <a:rPr sz="1350" i="1" spc="-86" dirty="0">
                <a:latin typeface="Arial"/>
                <a:cs typeface="Arial"/>
              </a:rPr>
              <a:t>:</a:t>
            </a:r>
            <a:r>
              <a:rPr sz="1350" i="1" spc="-90" dirty="0">
                <a:latin typeface="Arial"/>
                <a:cs typeface="Arial"/>
              </a:rPr>
              <a:t> </a:t>
            </a:r>
            <a:r>
              <a:rPr sz="1350" i="1" spc="-45" dirty="0">
                <a:latin typeface="Arial"/>
                <a:cs typeface="Arial"/>
              </a:rPr>
              <a:t>how </a:t>
            </a:r>
            <a:r>
              <a:rPr sz="1350" i="1" spc="-79" dirty="0">
                <a:latin typeface="Arial"/>
                <a:cs typeface="Arial"/>
              </a:rPr>
              <a:t>any</a:t>
            </a:r>
            <a:r>
              <a:rPr sz="1350" i="1" spc="-83" dirty="0">
                <a:latin typeface="Arial"/>
                <a:cs typeface="Arial"/>
              </a:rPr>
              <a:t> </a:t>
            </a:r>
            <a:r>
              <a:rPr sz="1350" i="1" spc="-41" dirty="0">
                <a:latin typeface="Arial"/>
                <a:cs typeface="Arial"/>
              </a:rPr>
              <a:t>data</a:t>
            </a:r>
            <a:r>
              <a:rPr sz="1350" i="1" spc="-56" dirty="0">
                <a:latin typeface="Arial"/>
                <a:cs typeface="Arial"/>
              </a:rPr>
              <a:t> </a:t>
            </a:r>
            <a:r>
              <a:rPr sz="1350" i="1" spc="-60" dirty="0">
                <a:latin typeface="Arial"/>
                <a:cs typeface="Arial"/>
              </a:rPr>
              <a:t>are</a:t>
            </a:r>
            <a:r>
              <a:rPr sz="1350" i="1" spc="-8" dirty="0">
                <a:latin typeface="Arial"/>
                <a:cs typeface="Arial"/>
              </a:rPr>
              <a:t> </a:t>
            </a:r>
            <a:r>
              <a:rPr sz="1350" i="1" spc="-34" dirty="0">
                <a:latin typeface="Arial"/>
                <a:cs typeface="Arial"/>
              </a:rPr>
              <a:t>being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23221" y="4717494"/>
            <a:ext cx="33670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i="1" spc="-101" dirty="0">
                <a:latin typeface="Arial"/>
                <a:cs typeface="Arial"/>
              </a:rPr>
              <a:t>used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9944" y="4302681"/>
            <a:ext cx="1367790" cy="624498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9525" marR="3810" algn="ctr">
              <a:lnSpc>
                <a:spcPct val="100800"/>
              </a:lnSpc>
              <a:spcBef>
                <a:spcPts val="64"/>
              </a:spcBef>
            </a:pPr>
            <a:r>
              <a:rPr sz="1350" i="1" spc="-49" dirty="0">
                <a:latin typeface="Arial"/>
                <a:cs typeface="Arial"/>
              </a:rPr>
              <a:t>the</a:t>
            </a:r>
            <a:r>
              <a:rPr sz="1350" i="1" spc="-68" dirty="0">
                <a:latin typeface="Arial"/>
                <a:cs typeface="Arial"/>
              </a:rPr>
              <a:t> </a:t>
            </a:r>
            <a:r>
              <a:rPr sz="1350" b="1" i="1" spc="-75" dirty="0">
                <a:solidFill>
                  <a:srgbClr val="4AACC5"/>
                </a:solidFill>
                <a:latin typeface="Arial-BoldItalicMT"/>
                <a:cs typeface="Arial-BoldItalicMT"/>
              </a:rPr>
              <a:t>task</a:t>
            </a:r>
            <a:r>
              <a:rPr sz="1350" i="1" spc="-75" dirty="0">
                <a:latin typeface="Arial"/>
                <a:cs typeface="Arial"/>
              </a:rPr>
              <a:t>:</a:t>
            </a:r>
            <a:r>
              <a:rPr sz="1350" i="1" spc="-64" dirty="0">
                <a:latin typeface="Arial"/>
                <a:cs typeface="Arial"/>
              </a:rPr>
              <a:t> </a:t>
            </a:r>
            <a:r>
              <a:rPr sz="1350" i="1" spc="-19" dirty="0">
                <a:latin typeface="Arial"/>
                <a:cs typeface="Arial"/>
              </a:rPr>
              <a:t>what</a:t>
            </a:r>
            <a:r>
              <a:rPr sz="1350" i="1" spc="-49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kind </a:t>
            </a:r>
            <a:r>
              <a:rPr sz="1350" i="1" spc="-23" dirty="0">
                <a:latin typeface="Arial"/>
                <a:cs typeface="Arial"/>
              </a:rPr>
              <a:t>of</a:t>
            </a:r>
            <a:r>
              <a:rPr sz="1350" i="1" spc="-64" dirty="0">
                <a:latin typeface="Arial"/>
                <a:cs typeface="Arial"/>
              </a:rPr>
              <a:t> </a:t>
            </a:r>
            <a:r>
              <a:rPr sz="1350" i="1" spc="-56" dirty="0">
                <a:latin typeface="Arial"/>
                <a:cs typeface="Arial"/>
              </a:rPr>
              <a:t>problem</a:t>
            </a:r>
            <a:r>
              <a:rPr sz="1350" i="1" spc="11" dirty="0">
                <a:latin typeface="Arial"/>
                <a:cs typeface="Arial"/>
              </a:rPr>
              <a:t> </a:t>
            </a:r>
            <a:r>
              <a:rPr sz="1350" i="1" spc="-71" dirty="0">
                <a:latin typeface="Arial"/>
                <a:cs typeface="Arial"/>
              </a:rPr>
              <a:t>are</a:t>
            </a:r>
            <a:r>
              <a:rPr sz="1350" i="1" spc="-68" dirty="0">
                <a:latin typeface="Arial"/>
                <a:cs typeface="Arial"/>
              </a:rPr>
              <a:t> </a:t>
            </a:r>
            <a:r>
              <a:rPr sz="1350" i="1" spc="-19" dirty="0">
                <a:latin typeface="Arial"/>
                <a:cs typeface="Arial"/>
              </a:rPr>
              <a:t>you </a:t>
            </a:r>
            <a:r>
              <a:rPr sz="1350" i="1" spc="-8" dirty="0">
                <a:latin typeface="Arial"/>
                <a:cs typeface="Arial"/>
              </a:rPr>
              <a:t>solving?</a:t>
            </a:r>
            <a:endParaRPr sz="13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73791" y="4825841"/>
            <a:ext cx="1333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38" dirty="0">
                <a:solidFill>
                  <a:srgbClr val="888888"/>
                </a:solidFill>
                <a:latin typeface="Arial"/>
                <a:cs typeface="Arial"/>
              </a:rPr>
              <a:t>32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513" y="441672"/>
            <a:ext cx="6479825" cy="689612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pc="-244" dirty="0"/>
              <a:t>Types</a:t>
            </a:r>
            <a:r>
              <a:rPr spc="-233" dirty="0"/>
              <a:t> </a:t>
            </a:r>
            <a:r>
              <a:rPr dirty="0"/>
              <a:t>of</a:t>
            </a:r>
            <a:r>
              <a:rPr spc="-120" dirty="0"/>
              <a:t> </a:t>
            </a:r>
            <a:r>
              <a:rPr spc="-101" dirty="0"/>
              <a:t>learning</a:t>
            </a:r>
            <a:r>
              <a:rPr spc="-274" dirty="0"/>
              <a:t> </a:t>
            </a:r>
            <a:r>
              <a:rPr spc="-86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891" y="988220"/>
            <a:ext cx="5995988" cy="3837621"/>
          </a:xfrm>
          <a:prstGeom prst="rect">
            <a:avLst/>
          </a:prstGeom>
        </p:spPr>
        <p:txBody>
          <a:bodyPr vert="horz" wrap="square" lIns="0" tIns="74771" rIns="0" bIns="0" rtlCol="0">
            <a:spAutoFit/>
          </a:bodyPr>
          <a:lstStyle/>
          <a:p>
            <a:pPr marL="266700" indent="-257651">
              <a:spcBef>
                <a:spcPts val="589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063" b="1" spc="-150" dirty="0">
                <a:latin typeface="Arial"/>
                <a:cs typeface="Arial"/>
              </a:rPr>
              <a:t>Supervised</a:t>
            </a:r>
            <a:r>
              <a:rPr sz="2063" spc="-150" dirty="0">
                <a:latin typeface="Arial"/>
                <a:cs typeface="Arial"/>
              </a:rPr>
              <a:t>:</a:t>
            </a:r>
            <a:r>
              <a:rPr sz="2063" spc="-64" dirty="0">
                <a:latin typeface="Arial"/>
                <a:cs typeface="Arial"/>
              </a:rPr>
              <a:t> </a:t>
            </a:r>
            <a:r>
              <a:rPr sz="2063" spc="-53" dirty="0">
                <a:latin typeface="Arial"/>
                <a:cs typeface="Arial"/>
              </a:rPr>
              <a:t>learn</a:t>
            </a:r>
            <a:r>
              <a:rPr sz="2063" spc="-94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from</a:t>
            </a:r>
            <a:r>
              <a:rPr sz="2063" spc="-143" dirty="0">
                <a:latin typeface="Arial"/>
                <a:cs typeface="Arial"/>
              </a:rPr>
              <a:t> </a:t>
            </a:r>
            <a:r>
              <a:rPr sz="2063" spc="-30" dirty="0">
                <a:latin typeface="Arial"/>
                <a:cs typeface="Arial"/>
              </a:rPr>
              <a:t>training</a:t>
            </a:r>
            <a:r>
              <a:rPr sz="2063" spc="-64" dirty="0">
                <a:latin typeface="Arial"/>
                <a:cs typeface="Arial"/>
              </a:rPr>
              <a:t> </a:t>
            </a:r>
            <a:r>
              <a:rPr sz="2063" spc="-23" dirty="0">
                <a:latin typeface="Arial"/>
                <a:cs typeface="Arial"/>
              </a:rPr>
              <a:t>examples</a:t>
            </a:r>
            <a:endParaRPr sz="2063" dirty="0">
              <a:latin typeface="Arial"/>
              <a:cs typeface="Arial"/>
            </a:endParaRPr>
          </a:p>
          <a:p>
            <a:pPr marL="567214" lvl="1" indent="-214789">
              <a:spcBef>
                <a:spcPts val="435"/>
              </a:spcBef>
              <a:buChar char="–"/>
              <a:tabLst>
                <a:tab pos="567214" algn="l"/>
              </a:tabLst>
            </a:pPr>
            <a:r>
              <a:rPr spc="-49" dirty="0">
                <a:latin typeface="Arial"/>
                <a:cs typeface="Arial"/>
              </a:rPr>
              <a:t>Regression:</a:t>
            </a:r>
            <a:endParaRPr dirty="0">
              <a:latin typeface="Arial"/>
              <a:cs typeface="Arial"/>
            </a:endParaRPr>
          </a:p>
          <a:p>
            <a:pPr marL="567214" lvl="1" indent="-214789">
              <a:spcBef>
                <a:spcPts val="488"/>
              </a:spcBef>
              <a:buChar char="–"/>
              <a:tabLst>
                <a:tab pos="567214" algn="l"/>
              </a:tabLst>
            </a:pPr>
            <a:r>
              <a:rPr spc="-83" dirty="0">
                <a:latin typeface="Arial"/>
                <a:cs typeface="Arial"/>
              </a:rPr>
              <a:t>Classification: </a:t>
            </a:r>
            <a:r>
              <a:rPr spc="-94" dirty="0">
                <a:latin typeface="Arial"/>
                <a:cs typeface="Arial"/>
              </a:rPr>
              <a:t>Decision </a:t>
            </a:r>
            <a:r>
              <a:rPr spc="-131" dirty="0">
                <a:latin typeface="Arial"/>
                <a:cs typeface="Arial"/>
              </a:rPr>
              <a:t>Trees,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19" dirty="0">
                <a:latin typeface="Arial"/>
                <a:cs typeface="Arial"/>
              </a:rPr>
              <a:t>SVM</a:t>
            </a:r>
            <a:endParaRPr dirty="0">
              <a:latin typeface="Arial"/>
              <a:cs typeface="Arial"/>
            </a:endParaRPr>
          </a:p>
          <a:p>
            <a:pPr marL="266700" indent="-257651">
              <a:spcBef>
                <a:spcPts val="506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063" b="1" spc="-146" dirty="0">
                <a:latin typeface="Arial"/>
                <a:cs typeface="Arial"/>
              </a:rPr>
              <a:t>Unsupervised</a:t>
            </a:r>
            <a:r>
              <a:rPr sz="2063" spc="-146" dirty="0">
                <a:latin typeface="Arial"/>
                <a:cs typeface="Arial"/>
              </a:rPr>
              <a:t>:</a:t>
            </a:r>
            <a:r>
              <a:rPr sz="2063" spc="-64" dirty="0">
                <a:latin typeface="Arial"/>
                <a:cs typeface="Arial"/>
              </a:rPr>
              <a:t> </a:t>
            </a:r>
            <a:r>
              <a:rPr sz="2063" spc="-56" dirty="0">
                <a:latin typeface="Arial"/>
                <a:cs typeface="Arial"/>
              </a:rPr>
              <a:t>learn</a:t>
            </a:r>
            <a:r>
              <a:rPr sz="2063" spc="-71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w/o</a:t>
            </a:r>
            <a:r>
              <a:rPr sz="2063" spc="-60" dirty="0">
                <a:latin typeface="Arial"/>
                <a:cs typeface="Arial"/>
              </a:rPr>
              <a:t> </a:t>
            </a:r>
            <a:r>
              <a:rPr sz="2063" spc="-30" dirty="0">
                <a:latin typeface="Arial"/>
                <a:cs typeface="Arial"/>
              </a:rPr>
              <a:t>training</a:t>
            </a:r>
            <a:r>
              <a:rPr sz="2063" spc="56" dirty="0">
                <a:latin typeface="Arial"/>
                <a:cs typeface="Arial"/>
              </a:rPr>
              <a:t> </a:t>
            </a:r>
            <a:r>
              <a:rPr sz="2063" spc="-23" dirty="0">
                <a:latin typeface="Arial"/>
                <a:cs typeface="Arial"/>
              </a:rPr>
              <a:t>examples</a:t>
            </a:r>
            <a:endParaRPr sz="2063" dirty="0">
              <a:latin typeface="Arial"/>
              <a:cs typeface="Arial"/>
            </a:endParaRPr>
          </a:p>
          <a:p>
            <a:pPr marL="567214" lvl="1" indent="-214789">
              <a:spcBef>
                <a:spcPts val="435"/>
              </a:spcBef>
              <a:buChar char="–"/>
              <a:tabLst>
                <a:tab pos="567214" algn="l"/>
              </a:tabLst>
            </a:pPr>
            <a:r>
              <a:rPr spc="-8" dirty="0">
                <a:latin typeface="Arial"/>
                <a:cs typeface="Arial"/>
              </a:rPr>
              <a:t>Clustering</a:t>
            </a:r>
            <a:endParaRPr dirty="0">
              <a:latin typeface="Arial"/>
              <a:cs typeface="Arial"/>
            </a:endParaRPr>
          </a:p>
          <a:p>
            <a:pPr marL="567214" lvl="1" indent="-214789">
              <a:spcBef>
                <a:spcPts val="431"/>
              </a:spcBef>
              <a:buChar char="–"/>
              <a:tabLst>
                <a:tab pos="567214" algn="l"/>
              </a:tabLst>
            </a:pPr>
            <a:r>
              <a:rPr spc="-68" dirty="0">
                <a:latin typeface="Arial"/>
                <a:cs typeface="Arial"/>
              </a:rPr>
              <a:t>Dimensionality</a:t>
            </a:r>
            <a:r>
              <a:rPr spc="-45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reduction</a:t>
            </a:r>
            <a:endParaRPr dirty="0">
              <a:latin typeface="Arial"/>
              <a:cs typeface="Arial"/>
            </a:endParaRPr>
          </a:p>
          <a:p>
            <a:pPr marL="567214" lvl="1" indent="-214789">
              <a:spcBef>
                <a:spcPts val="488"/>
              </a:spcBef>
              <a:buChar char="–"/>
              <a:tabLst>
                <a:tab pos="567214" algn="l"/>
              </a:tabLst>
            </a:pPr>
            <a:r>
              <a:rPr spc="-79" dirty="0">
                <a:latin typeface="Arial"/>
                <a:cs typeface="Arial"/>
              </a:rPr>
              <a:t>Word</a:t>
            </a:r>
            <a:r>
              <a:rPr spc="-71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embeddings</a:t>
            </a:r>
            <a:endParaRPr dirty="0">
              <a:latin typeface="Arial"/>
              <a:cs typeface="Arial"/>
            </a:endParaRPr>
          </a:p>
          <a:p>
            <a:pPr marL="266700" marR="16193" indent="-257651">
              <a:lnSpc>
                <a:spcPct val="102400"/>
              </a:lnSpc>
              <a:spcBef>
                <a:spcPts val="446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063" b="1" spc="-143" dirty="0">
                <a:latin typeface="Arial"/>
                <a:cs typeface="Arial"/>
              </a:rPr>
              <a:t>Reinforcement</a:t>
            </a:r>
            <a:r>
              <a:rPr sz="2063" b="1" spc="4" dirty="0">
                <a:latin typeface="Arial"/>
                <a:cs typeface="Arial"/>
              </a:rPr>
              <a:t> </a:t>
            </a:r>
            <a:r>
              <a:rPr sz="2063" b="1" spc="-124" dirty="0">
                <a:latin typeface="Arial"/>
                <a:cs typeface="Arial"/>
              </a:rPr>
              <a:t>learning:</a:t>
            </a:r>
            <a:r>
              <a:rPr sz="2063" b="1" spc="15" dirty="0">
                <a:latin typeface="Arial"/>
                <a:cs typeface="Arial"/>
              </a:rPr>
              <a:t> </a:t>
            </a:r>
            <a:r>
              <a:rPr sz="2063" spc="-64" dirty="0">
                <a:latin typeface="Arial"/>
                <a:cs typeface="Arial"/>
              </a:rPr>
              <a:t>improve</a:t>
            </a:r>
            <a:r>
              <a:rPr sz="2063" spc="-86" dirty="0">
                <a:latin typeface="Arial"/>
                <a:cs typeface="Arial"/>
              </a:rPr>
              <a:t> </a:t>
            </a:r>
            <a:r>
              <a:rPr sz="2063" spc="-56" dirty="0">
                <a:latin typeface="Arial"/>
                <a:cs typeface="Arial"/>
              </a:rPr>
              <a:t>performance</a:t>
            </a:r>
            <a:r>
              <a:rPr sz="2063" spc="30" dirty="0">
                <a:latin typeface="Arial"/>
                <a:cs typeface="Arial"/>
              </a:rPr>
              <a:t> </a:t>
            </a:r>
            <a:r>
              <a:rPr sz="2063" spc="-68" dirty="0">
                <a:latin typeface="Arial"/>
                <a:cs typeface="Arial"/>
              </a:rPr>
              <a:t>using </a:t>
            </a:r>
            <a:r>
              <a:rPr sz="2063" spc="-94" dirty="0">
                <a:latin typeface="Arial"/>
                <a:cs typeface="Arial"/>
              </a:rPr>
              <a:t>feedback</a:t>
            </a:r>
            <a:r>
              <a:rPr sz="2063" spc="-38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from</a:t>
            </a:r>
            <a:r>
              <a:rPr sz="2063" spc="-101" dirty="0">
                <a:latin typeface="Arial"/>
                <a:cs typeface="Arial"/>
              </a:rPr>
              <a:t> </a:t>
            </a:r>
            <a:r>
              <a:rPr sz="2063" spc="-75" dirty="0">
                <a:latin typeface="Arial"/>
                <a:cs typeface="Arial"/>
              </a:rPr>
              <a:t>actions</a:t>
            </a:r>
            <a:r>
              <a:rPr sz="2063" spc="-68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taken</a:t>
            </a:r>
            <a:endParaRPr sz="2063" dirty="0">
              <a:latin typeface="Arial"/>
              <a:cs typeface="Arial"/>
            </a:endParaRPr>
          </a:p>
          <a:p>
            <a:pPr marL="266700" indent="-257651">
              <a:spcBef>
                <a:spcPts val="510"/>
              </a:spcBef>
              <a:buChar char="•"/>
              <a:tabLst>
                <a:tab pos="266700" algn="l"/>
                <a:tab pos="267176" algn="l"/>
              </a:tabLst>
            </a:pPr>
            <a:r>
              <a:rPr sz="2063" spc="-109" dirty="0">
                <a:latin typeface="Arial"/>
                <a:cs typeface="Arial"/>
              </a:rPr>
              <a:t>Lots</a:t>
            </a:r>
            <a:r>
              <a:rPr sz="2063" spc="-83" dirty="0">
                <a:latin typeface="Arial"/>
                <a:cs typeface="Arial"/>
              </a:rPr>
              <a:t> </a:t>
            </a:r>
            <a:r>
              <a:rPr sz="2063" spc="-45" dirty="0">
                <a:latin typeface="Arial"/>
                <a:cs typeface="Arial"/>
              </a:rPr>
              <a:t>more</a:t>
            </a:r>
            <a:r>
              <a:rPr sz="2063" spc="-131" dirty="0">
                <a:latin typeface="Arial"/>
                <a:cs typeface="Arial"/>
              </a:rPr>
              <a:t> </a:t>
            </a:r>
            <a:r>
              <a:rPr sz="2063" spc="-75" dirty="0">
                <a:latin typeface="Arial"/>
                <a:cs typeface="Arial"/>
              </a:rPr>
              <a:t>we</a:t>
            </a:r>
            <a:r>
              <a:rPr sz="2063" spc="-79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won’t</a:t>
            </a:r>
            <a:r>
              <a:rPr sz="2063" spc="-19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cover</a:t>
            </a:r>
            <a:endParaRPr sz="2063" dirty="0">
              <a:latin typeface="Arial"/>
              <a:cs typeface="Arial"/>
            </a:endParaRPr>
          </a:p>
          <a:p>
            <a:pPr marL="567214" lvl="1" indent="-214789">
              <a:spcBef>
                <a:spcPts val="266"/>
              </a:spcBef>
              <a:buChar char="–"/>
              <a:tabLst>
                <a:tab pos="567214" algn="l"/>
              </a:tabLst>
            </a:pPr>
            <a:r>
              <a:rPr spc="-79" dirty="0">
                <a:latin typeface="Arial"/>
                <a:cs typeface="Arial"/>
              </a:rPr>
              <a:t>Hidden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71" dirty="0">
                <a:latin typeface="Arial"/>
                <a:cs typeface="Arial"/>
              </a:rPr>
              <a:t>Markov</a:t>
            </a:r>
            <a:r>
              <a:rPr spc="-45" dirty="0">
                <a:latin typeface="Arial"/>
                <a:cs typeface="Arial"/>
              </a:rPr>
              <a:t> </a:t>
            </a:r>
            <a:r>
              <a:rPr spc="-79" dirty="0">
                <a:latin typeface="Arial"/>
                <a:cs typeface="Arial"/>
              </a:rPr>
              <a:t>models,</a:t>
            </a:r>
            <a:r>
              <a:rPr spc="-139" dirty="0">
                <a:latin typeface="Arial"/>
                <a:cs typeface="Arial"/>
              </a:rPr>
              <a:t> </a:t>
            </a:r>
            <a:r>
              <a:rPr spc="-105" dirty="0">
                <a:latin typeface="Arial"/>
                <a:cs typeface="Arial"/>
              </a:rPr>
              <a:t>Learning</a:t>
            </a:r>
            <a:r>
              <a:rPr spc="-1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127" dirty="0">
                <a:latin typeface="Arial"/>
                <a:cs typeface="Arial"/>
              </a:rPr>
              <a:t> </a:t>
            </a:r>
            <a:r>
              <a:rPr spc="-75" dirty="0">
                <a:latin typeface="Arial"/>
                <a:cs typeface="Arial"/>
              </a:rPr>
              <a:t>rank,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116" dirty="0">
                <a:latin typeface="Arial"/>
                <a:cs typeface="Arial"/>
              </a:rPr>
              <a:t>Semi-</a:t>
            </a:r>
            <a:r>
              <a:rPr spc="-53" dirty="0">
                <a:latin typeface="Arial"/>
                <a:cs typeface="Arial"/>
              </a:rPr>
              <a:t>supervised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3121" y="4650582"/>
            <a:ext cx="2480309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71" dirty="0">
                <a:latin typeface="Arial"/>
                <a:cs typeface="Arial"/>
              </a:rPr>
              <a:t>learning,</a:t>
            </a:r>
            <a:r>
              <a:rPr spc="-26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Active</a:t>
            </a:r>
            <a:r>
              <a:rPr spc="-71" dirty="0">
                <a:latin typeface="Arial"/>
                <a:cs typeface="Arial"/>
              </a:rPr>
              <a:t> learning</a:t>
            </a:r>
            <a:r>
              <a:rPr spc="-23" dirty="0">
                <a:latin typeface="Arial"/>
                <a:cs typeface="Arial"/>
              </a:rPr>
              <a:t> </a:t>
            </a:r>
            <a:r>
              <a:rPr spc="-596" dirty="0">
                <a:latin typeface="Arial"/>
                <a:cs typeface="Arial"/>
              </a:rPr>
              <a:t>…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73791" y="4825841"/>
            <a:ext cx="1333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38" dirty="0">
                <a:solidFill>
                  <a:srgbClr val="888888"/>
                </a:solidFill>
                <a:latin typeface="Arial"/>
                <a:cs typeface="Arial"/>
              </a:rPr>
              <a:t>33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918" y="409525"/>
            <a:ext cx="6482953" cy="439582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r>
              <a:rPr lang="en-US" spc="-60"/>
              <a:t>34</a:t>
            </a:r>
            <a:endParaRPr spc="-19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r>
              <a:rPr lang="en-US" spc="-60"/>
              <a:t>35</a:t>
            </a:r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400" y="126129"/>
            <a:ext cx="6172200" cy="1064042"/>
          </a:xfrm>
          <a:prstGeom prst="rect">
            <a:avLst/>
          </a:prstGeom>
        </p:spPr>
        <p:txBody>
          <a:bodyPr vert="horz" wrap="square" lIns="0" tIns="383191" rIns="0" bIns="0" rtlCol="0" anchor="ctr">
            <a:spAutoFit/>
          </a:bodyPr>
          <a:lstStyle/>
          <a:p>
            <a:pPr marL="1555433">
              <a:spcBef>
                <a:spcPts val="98"/>
              </a:spcBef>
            </a:pPr>
            <a:r>
              <a:rPr spc="-180" dirty="0"/>
              <a:t>Supervised</a:t>
            </a:r>
            <a:r>
              <a:rPr spc="-244" dirty="0"/>
              <a:t> </a:t>
            </a:r>
            <a:r>
              <a:rPr spc="-83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183" y="1300529"/>
            <a:ext cx="7927383" cy="2929296"/>
          </a:xfrm>
          <a:prstGeom prst="rect">
            <a:avLst/>
          </a:prstGeom>
        </p:spPr>
        <p:txBody>
          <a:bodyPr vert="horz" wrap="square" lIns="0" tIns="25241" rIns="0" bIns="0" rtlCol="0">
            <a:spAutoFit/>
          </a:bodyPr>
          <a:lstStyle/>
          <a:p>
            <a:pPr marL="266700" marR="3810" indent="-257651">
              <a:lnSpc>
                <a:spcPts val="2872"/>
              </a:lnSpc>
              <a:spcBef>
                <a:spcPts val="199"/>
              </a:spcBef>
              <a:buChar char="•"/>
              <a:tabLst>
                <a:tab pos="266700" algn="l"/>
                <a:tab pos="267176" algn="l"/>
              </a:tabLst>
            </a:pPr>
            <a:r>
              <a:rPr sz="2400" spc="-146" dirty="0">
                <a:latin typeface="Arial"/>
                <a:cs typeface="Arial"/>
              </a:rPr>
              <a:t>Given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training</a:t>
            </a:r>
            <a:r>
              <a:rPr sz="2400" spc="-206" dirty="0">
                <a:latin typeface="Arial"/>
                <a:cs typeface="Arial"/>
              </a:rPr>
              <a:t> </a:t>
            </a:r>
            <a:r>
              <a:rPr sz="2400" spc="-143" dirty="0">
                <a:latin typeface="Arial"/>
                <a:cs typeface="Arial"/>
              </a:rPr>
              <a:t>examples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43" dirty="0">
                <a:latin typeface="Arial"/>
                <a:cs typeface="Arial"/>
              </a:rPr>
              <a:t> </a:t>
            </a:r>
            <a:r>
              <a:rPr sz="2400" spc="-49" dirty="0">
                <a:latin typeface="Arial"/>
                <a:cs typeface="Arial"/>
              </a:rPr>
              <a:t>inputs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&amp;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corres- </a:t>
            </a:r>
            <a:r>
              <a:rPr sz="2400" spc="-64" dirty="0">
                <a:latin typeface="Arial"/>
                <a:cs typeface="Arial"/>
              </a:rPr>
              <a:t>ponding</a:t>
            </a:r>
            <a:r>
              <a:rPr sz="2400" spc="-259" dirty="0">
                <a:latin typeface="Arial"/>
                <a:cs typeface="Arial"/>
              </a:rPr>
              <a:t> </a:t>
            </a:r>
            <a:r>
              <a:rPr sz="2400" spc="-41" dirty="0">
                <a:latin typeface="Arial"/>
                <a:cs typeface="Arial"/>
              </a:rPr>
              <a:t>outputs,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produce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“correct”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8" dirty="0">
                <a:latin typeface="Arial"/>
                <a:cs typeface="Arial"/>
              </a:rPr>
              <a:t>outputs</a:t>
            </a:r>
            <a:r>
              <a:rPr sz="2400" spc="-172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for </a:t>
            </a:r>
            <a:r>
              <a:rPr sz="2400" spc="-83" dirty="0">
                <a:latin typeface="Arial"/>
                <a:cs typeface="Arial"/>
              </a:rPr>
              <a:t>new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inputs</a:t>
            </a:r>
            <a:endParaRPr sz="2400" dirty="0">
              <a:latin typeface="Arial"/>
              <a:cs typeface="Arial"/>
            </a:endParaRPr>
          </a:p>
          <a:p>
            <a:pPr marL="266700" indent="-257651">
              <a:spcBef>
                <a:spcPts val="518"/>
              </a:spcBef>
              <a:buChar char="•"/>
              <a:tabLst>
                <a:tab pos="266700" algn="l"/>
                <a:tab pos="267176" algn="l"/>
              </a:tabLst>
            </a:pPr>
            <a:r>
              <a:rPr sz="2400" spc="-131" dirty="0">
                <a:latin typeface="Arial"/>
                <a:cs typeface="Arial"/>
              </a:rPr>
              <a:t>Two</a:t>
            </a:r>
            <a:r>
              <a:rPr sz="2400" spc="-172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important</a:t>
            </a:r>
            <a:r>
              <a:rPr sz="2400" spc="-153" dirty="0">
                <a:latin typeface="Arial"/>
                <a:cs typeface="Arial"/>
              </a:rPr>
              <a:t> </a:t>
            </a:r>
            <a:r>
              <a:rPr sz="2400" spc="-26" dirty="0">
                <a:latin typeface="Arial"/>
                <a:cs typeface="Arial"/>
              </a:rPr>
              <a:t>scenarios:</a:t>
            </a:r>
            <a:endParaRPr sz="2400" dirty="0">
              <a:latin typeface="Arial"/>
              <a:cs typeface="Arial"/>
            </a:endParaRPr>
          </a:p>
          <a:p>
            <a:pPr marL="273844" marR="130969" indent="-171450">
              <a:lnSpc>
                <a:spcPct val="102400"/>
              </a:lnSpc>
              <a:spcBef>
                <a:spcPts val="495"/>
              </a:spcBef>
            </a:pPr>
            <a:r>
              <a:rPr sz="2063" dirty="0">
                <a:latin typeface="Arial"/>
                <a:cs typeface="Arial"/>
              </a:rPr>
              <a:t>–</a:t>
            </a:r>
            <a:r>
              <a:rPr sz="2063" spc="-382" dirty="0">
                <a:latin typeface="Arial"/>
                <a:cs typeface="Arial"/>
              </a:rPr>
              <a:t> </a:t>
            </a:r>
            <a:r>
              <a:rPr sz="2063" b="1" spc="-153" dirty="0">
                <a:latin typeface="Arial"/>
                <a:cs typeface="Arial"/>
              </a:rPr>
              <a:t>Classification:</a:t>
            </a:r>
            <a:r>
              <a:rPr sz="2063" b="1" spc="-26" dirty="0">
                <a:latin typeface="Arial"/>
                <a:cs typeface="Arial"/>
              </a:rPr>
              <a:t> </a:t>
            </a:r>
            <a:r>
              <a:rPr sz="2063" spc="-19" dirty="0">
                <a:latin typeface="Arial"/>
                <a:cs typeface="Arial"/>
              </a:rPr>
              <a:t>outputs</a:t>
            </a:r>
            <a:r>
              <a:rPr sz="2063" spc="-68" dirty="0">
                <a:latin typeface="Arial"/>
                <a:cs typeface="Arial"/>
              </a:rPr>
              <a:t> </a:t>
            </a:r>
            <a:r>
              <a:rPr sz="2063" spc="-41" dirty="0">
                <a:latin typeface="Arial"/>
                <a:cs typeface="Arial"/>
              </a:rPr>
              <a:t>typically</a:t>
            </a:r>
            <a:r>
              <a:rPr sz="2063" spc="-60" dirty="0">
                <a:latin typeface="Arial"/>
                <a:cs typeface="Arial"/>
              </a:rPr>
              <a:t> </a:t>
            </a:r>
            <a:r>
              <a:rPr sz="2063" spc="-90" dirty="0">
                <a:latin typeface="Arial"/>
                <a:cs typeface="Arial"/>
              </a:rPr>
              <a:t>labels</a:t>
            </a:r>
            <a:r>
              <a:rPr sz="2063" spc="-41" dirty="0">
                <a:latin typeface="Arial"/>
                <a:cs typeface="Arial"/>
              </a:rPr>
              <a:t> </a:t>
            </a:r>
            <a:r>
              <a:rPr sz="2063" spc="-30" dirty="0">
                <a:latin typeface="Arial"/>
                <a:cs typeface="Arial"/>
              </a:rPr>
              <a:t>(goodRisk, </a:t>
            </a:r>
            <a:r>
              <a:rPr sz="2063" spc="-120" dirty="0">
                <a:latin typeface="Arial"/>
                <a:cs typeface="Arial"/>
              </a:rPr>
              <a:t>badRisk);</a:t>
            </a:r>
            <a:r>
              <a:rPr sz="2063" spc="-15" dirty="0">
                <a:latin typeface="Arial"/>
                <a:cs typeface="Arial"/>
              </a:rPr>
              <a:t> </a:t>
            </a:r>
            <a:r>
              <a:rPr sz="2063" spc="-56" dirty="0">
                <a:latin typeface="Arial"/>
                <a:cs typeface="Arial"/>
              </a:rPr>
              <a:t>learn</a:t>
            </a:r>
            <a:r>
              <a:rPr sz="2063" spc="-86" dirty="0">
                <a:latin typeface="Arial"/>
                <a:cs typeface="Arial"/>
              </a:rPr>
              <a:t> </a:t>
            </a:r>
            <a:r>
              <a:rPr sz="2063" spc="-75" dirty="0">
                <a:latin typeface="Arial"/>
                <a:cs typeface="Arial"/>
              </a:rPr>
              <a:t>decision</a:t>
            </a:r>
            <a:r>
              <a:rPr sz="2063" spc="11" dirty="0">
                <a:latin typeface="Arial"/>
                <a:cs typeface="Arial"/>
              </a:rPr>
              <a:t> </a:t>
            </a:r>
            <a:r>
              <a:rPr sz="2063" spc="-53" dirty="0">
                <a:latin typeface="Arial"/>
                <a:cs typeface="Arial"/>
              </a:rPr>
              <a:t>boundary</a:t>
            </a:r>
            <a:r>
              <a:rPr sz="2063" spc="-4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to</a:t>
            </a:r>
            <a:r>
              <a:rPr sz="2063" spc="-143" dirty="0">
                <a:latin typeface="Arial"/>
                <a:cs typeface="Arial"/>
              </a:rPr>
              <a:t> </a:t>
            </a:r>
            <a:r>
              <a:rPr sz="2063" spc="-98" dirty="0">
                <a:latin typeface="Arial"/>
                <a:cs typeface="Arial"/>
              </a:rPr>
              <a:t>separate</a:t>
            </a:r>
            <a:r>
              <a:rPr sz="2063" spc="-38" dirty="0">
                <a:latin typeface="Arial"/>
                <a:cs typeface="Arial"/>
              </a:rPr>
              <a:t> </a:t>
            </a:r>
            <a:r>
              <a:rPr sz="2063" spc="-127" dirty="0">
                <a:latin typeface="Arial"/>
                <a:cs typeface="Arial"/>
              </a:rPr>
              <a:t>classes</a:t>
            </a:r>
            <a:endParaRPr sz="2063" dirty="0">
              <a:latin typeface="Arial"/>
              <a:cs typeface="Arial"/>
            </a:endParaRPr>
          </a:p>
          <a:p>
            <a:pPr marL="273844" marR="68104" indent="-171450">
              <a:lnSpc>
                <a:spcPct val="101699"/>
              </a:lnSpc>
              <a:spcBef>
                <a:spcPts val="525"/>
              </a:spcBef>
            </a:pPr>
            <a:r>
              <a:rPr sz="2063" dirty="0">
                <a:latin typeface="Arial"/>
                <a:cs typeface="Arial"/>
              </a:rPr>
              <a:t>–</a:t>
            </a:r>
            <a:r>
              <a:rPr sz="2063" spc="-394" dirty="0">
                <a:latin typeface="Arial"/>
                <a:cs typeface="Arial"/>
              </a:rPr>
              <a:t> </a:t>
            </a:r>
            <a:r>
              <a:rPr sz="2063" b="1" spc="-184" dirty="0">
                <a:latin typeface="Arial"/>
                <a:cs typeface="Arial"/>
              </a:rPr>
              <a:t>Regression:</a:t>
            </a:r>
            <a:r>
              <a:rPr sz="2063" b="1" spc="-135" dirty="0">
                <a:latin typeface="Arial"/>
                <a:cs typeface="Arial"/>
              </a:rPr>
              <a:t> </a:t>
            </a:r>
            <a:r>
              <a:rPr sz="2063" spc="-146" dirty="0">
                <a:latin typeface="Arial"/>
                <a:cs typeface="Arial"/>
              </a:rPr>
              <a:t>aka</a:t>
            </a:r>
            <a:r>
              <a:rPr sz="2063" spc="-53" dirty="0">
                <a:latin typeface="Arial"/>
                <a:cs typeface="Arial"/>
              </a:rPr>
              <a:t> </a:t>
            </a:r>
            <a:r>
              <a:rPr sz="2063" i="1" spc="-98" dirty="0">
                <a:latin typeface="Arial"/>
                <a:cs typeface="Arial"/>
              </a:rPr>
              <a:t>curve</a:t>
            </a:r>
            <a:r>
              <a:rPr sz="2063" i="1" spc="-53" dirty="0">
                <a:latin typeface="Arial"/>
                <a:cs typeface="Arial"/>
              </a:rPr>
              <a:t> </a:t>
            </a:r>
            <a:r>
              <a:rPr sz="2063" i="1" dirty="0">
                <a:latin typeface="Arial"/>
                <a:cs typeface="Arial"/>
              </a:rPr>
              <a:t>fitting</a:t>
            </a:r>
            <a:r>
              <a:rPr sz="2063" i="1" spc="-15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or</a:t>
            </a:r>
            <a:r>
              <a:rPr sz="2063" spc="-60" dirty="0">
                <a:latin typeface="Arial"/>
                <a:cs typeface="Arial"/>
              </a:rPr>
              <a:t> </a:t>
            </a:r>
            <a:r>
              <a:rPr sz="2063" i="1" spc="-34" dirty="0">
                <a:latin typeface="Arial"/>
                <a:cs typeface="Arial"/>
              </a:rPr>
              <a:t>function</a:t>
            </a:r>
            <a:r>
              <a:rPr sz="2063" i="1" spc="38" dirty="0">
                <a:latin typeface="Arial"/>
                <a:cs typeface="Arial"/>
              </a:rPr>
              <a:t> </a:t>
            </a:r>
            <a:r>
              <a:rPr sz="2063" i="1" spc="-8" dirty="0">
                <a:latin typeface="Arial"/>
                <a:cs typeface="Arial"/>
              </a:rPr>
              <a:t>approxima- </a:t>
            </a:r>
            <a:r>
              <a:rPr sz="2063" i="1" dirty="0">
                <a:latin typeface="Arial"/>
                <a:cs typeface="Arial"/>
              </a:rPr>
              <a:t>tion</a:t>
            </a:r>
            <a:r>
              <a:rPr sz="2063" dirty="0">
                <a:latin typeface="Arial"/>
                <a:cs typeface="Arial"/>
              </a:rPr>
              <a:t>;</a:t>
            </a:r>
            <a:r>
              <a:rPr sz="2063" spc="-86" dirty="0">
                <a:latin typeface="Arial"/>
                <a:cs typeface="Arial"/>
              </a:rPr>
              <a:t> </a:t>
            </a:r>
            <a:r>
              <a:rPr sz="2063" spc="-113" dirty="0">
                <a:latin typeface="Arial"/>
                <a:cs typeface="Arial"/>
              </a:rPr>
              <a:t>Learn</a:t>
            </a:r>
            <a:r>
              <a:rPr sz="2063" spc="-86" dirty="0">
                <a:latin typeface="Arial"/>
                <a:cs typeface="Arial"/>
              </a:rPr>
              <a:t> </a:t>
            </a:r>
            <a:r>
              <a:rPr sz="2063" spc="-165" dirty="0">
                <a:latin typeface="Arial"/>
                <a:cs typeface="Arial"/>
              </a:rPr>
              <a:t>a</a:t>
            </a:r>
            <a:r>
              <a:rPr sz="2063" spc="-109" dirty="0">
                <a:latin typeface="Arial"/>
                <a:cs typeface="Arial"/>
              </a:rPr>
              <a:t> </a:t>
            </a:r>
            <a:r>
              <a:rPr sz="2063" i="1" spc="-83" dirty="0">
                <a:latin typeface="Arial"/>
                <a:cs typeface="Arial"/>
              </a:rPr>
              <a:t>continuous</a:t>
            </a:r>
            <a:r>
              <a:rPr sz="2063" i="1" dirty="0">
                <a:latin typeface="Arial"/>
                <a:cs typeface="Arial"/>
              </a:rPr>
              <a:t> </a:t>
            </a:r>
            <a:r>
              <a:rPr sz="2063" spc="-56" dirty="0">
                <a:latin typeface="Arial"/>
                <a:cs typeface="Arial"/>
              </a:rPr>
              <a:t>input-</a:t>
            </a:r>
            <a:r>
              <a:rPr sz="2063" dirty="0">
                <a:latin typeface="Arial"/>
                <a:cs typeface="Arial"/>
              </a:rPr>
              <a:t>output</a:t>
            </a:r>
            <a:r>
              <a:rPr sz="2063" spc="150" dirty="0">
                <a:latin typeface="Arial"/>
                <a:cs typeface="Arial"/>
              </a:rPr>
              <a:t> </a:t>
            </a:r>
            <a:r>
              <a:rPr sz="2063" spc="-83" dirty="0">
                <a:latin typeface="Arial"/>
                <a:cs typeface="Arial"/>
              </a:rPr>
              <a:t>mapping</a:t>
            </a:r>
            <a:r>
              <a:rPr sz="2063" spc="-11" dirty="0">
                <a:latin typeface="Arial"/>
                <a:cs typeface="Arial"/>
              </a:rPr>
              <a:t> </a:t>
            </a:r>
            <a:r>
              <a:rPr sz="2063" spc="-15" dirty="0">
                <a:latin typeface="Arial"/>
                <a:cs typeface="Arial"/>
              </a:rPr>
              <a:t>from </a:t>
            </a:r>
            <a:r>
              <a:rPr sz="2063" spc="-113" dirty="0">
                <a:latin typeface="Arial"/>
                <a:cs typeface="Arial"/>
              </a:rPr>
              <a:t>examples,</a:t>
            </a:r>
            <a:r>
              <a:rPr sz="2063" spc="-30" dirty="0">
                <a:latin typeface="Arial"/>
                <a:cs typeface="Arial"/>
              </a:rPr>
              <a:t> </a:t>
            </a:r>
            <a:r>
              <a:rPr sz="2063" spc="-90" dirty="0">
                <a:latin typeface="Arial"/>
                <a:cs typeface="Arial"/>
              </a:rPr>
              <a:t>e.g.,</a:t>
            </a:r>
            <a:r>
              <a:rPr sz="2063" spc="-45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for</a:t>
            </a:r>
            <a:r>
              <a:rPr sz="2063" spc="-86" dirty="0">
                <a:latin typeface="Arial"/>
                <a:cs typeface="Arial"/>
              </a:rPr>
              <a:t> </a:t>
            </a:r>
            <a:r>
              <a:rPr sz="2063" spc="-165" dirty="0">
                <a:latin typeface="Arial"/>
                <a:cs typeface="Arial"/>
              </a:rPr>
              <a:t>a</a:t>
            </a:r>
            <a:r>
              <a:rPr sz="2063" spc="-49" dirty="0">
                <a:latin typeface="Arial"/>
                <a:cs typeface="Arial"/>
              </a:rPr>
              <a:t> </a:t>
            </a:r>
            <a:r>
              <a:rPr sz="2063" spc="-94" dirty="0">
                <a:latin typeface="Arial"/>
                <a:cs typeface="Arial"/>
              </a:rPr>
              <a:t>zip</a:t>
            </a:r>
            <a:r>
              <a:rPr sz="2063" spc="-98" dirty="0">
                <a:latin typeface="Arial"/>
                <a:cs typeface="Arial"/>
              </a:rPr>
              <a:t> </a:t>
            </a:r>
            <a:r>
              <a:rPr sz="2063" spc="-94" dirty="0">
                <a:latin typeface="Arial"/>
                <a:cs typeface="Arial"/>
              </a:rPr>
              <a:t>code,</a:t>
            </a:r>
            <a:r>
              <a:rPr sz="2063" spc="-79" dirty="0">
                <a:latin typeface="Arial"/>
                <a:cs typeface="Arial"/>
              </a:rPr>
              <a:t> </a:t>
            </a:r>
            <a:r>
              <a:rPr sz="2063" spc="-23" dirty="0">
                <a:latin typeface="Arial"/>
                <a:cs typeface="Arial"/>
              </a:rPr>
              <a:t>predict</a:t>
            </a:r>
            <a:r>
              <a:rPr sz="2063" spc="-4" dirty="0">
                <a:latin typeface="Arial"/>
                <a:cs typeface="Arial"/>
              </a:rPr>
              <a:t> </a:t>
            </a:r>
            <a:r>
              <a:rPr sz="2063" spc="-113" dirty="0">
                <a:latin typeface="Arial"/>
                <a:cs typeface="Arial"/>
              </a:rPr>
              <a:t>house</a:t>
            </a:r>
            <a:r>
              <a:rPr sz="2063" spc="-34" dirty="0">
                <a:latin typeface="Arial"/>
                <a:cs typeface="Arial"/>
              </a:rPr>
              <a:t> </a:t>
            </a:r>
            <a:r>
              <a:rPr sz="2063" spc="-131" dirty="0">
                <a:latin typeface="Arial"/>
                <a:cs typeface="Arial"/>
              </a:rPr>
              <a:t>sale</a:t>
            </a:r>
            <a:r>
              <a:rPr sz="2063" spc="-38" dirty="0">
                <a:latin typeface="Arial"/>
                <a:cs typeface="Arial"/>
              </a:rPr>
              <a:t> </a:t>
            </a:r>
            <a:r>
              <a:rPr sz="2063" spc="-15" dirty="0">
                <a:latin typeface="Arial"/>
                <a:cs typeface="Arial"/>
              </a:rPr>
              <a:t>price </a:t>
            </a:r>
            <a:r>
              <a:rPr sz="2063" spc="-94" dirty="0">
                <a:latin typeface="Arial"/>
                <a:cs typeface="Arial"/>
              </a:rPr>
              <a:t>given</a:t>
            </a:r>
            <a:r>
              <a:rPr sz="2063" spc="-53" dirty="0">
                <a:latin typeface="Arial"/>
                <a:cs typeface="Arial"/>
              </a:rPr>
              <a:t> </a:t>
            </a:r>
            <a:r>
              <a:rPr sz="2063" spc="-15" dirty="0">
                <a:latin typeface="Arial"/>
                <a:cs typeface="Arial"/>
              </a:rPr>
              <a:t>its</a:t>
            </a:r>
            <a:r>
              <a:rPr sz="2063" spc="-127" dirty="0">
                <a:latin typeface="Arial"/>
                <a:cs typeface="Arial"/>
              </a:rPr>
              <a:t> </a:t>
            </a:r>
            <a:r>
              <a:rPr sz="2063" spc="-94" dirty="0">
                <a:latin typeface="Arial"/>
                <a:cs typeface="Arial"/>
              </a:rPr>
              <a:t>square</a:t>
            </a:r>
            <a:r>
              <a:rPr sz="2063" spc="-30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footage</a:t>
            </a:r>
            <a:endParaRPr sz="2063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r>
              <a:rPr lang="en-US" spc="-60"/>
              <a:t>36</a:t>
            </a:r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745" y="119582"/>
            <a:ext cx="6352628" cy="1121750"/>
          </a:xfrm>
          <a:prstGeom prst="rect">
            <a:avLst/>
          </a:prstGeom>
        </p:spPr>
        <p:txBody>
          <a:bodyPr vert="horz" wrap="square" lIns="0" tIns="440341" rIns="0" bIns="0" rtlCol="0" anchor="ctr">
            <a:spAutoFit/>
          </a:bodyPr>
          <a:lstStyle/>
          <a:p>
            <a:pPr marL="1283494">
              <a:spcBef>
                <a:spcPts val="98"/>
              </a:spcBef>
            </a:pPr>
            <a:r>
              <a:rPr spc="-158" dirty="0"/>
              <a:t>Unsupervised</a:t>
            </a:r>
            <a:r>
              <a:rPr spc="-217" dirty="0"/>
              <a:t> </a:t>
            </a:r>
            <a:r>
              <a:rPr spc="-139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5900" y="1329383"/>
            <a:ext cx="5822632" cy="3208410"/>
          </a:xfrm>
          <a:prstGeom prst="rect">
            <a:avLst/>
          </a:prstGeom>
        </p:spPr>
        <p:txBody>
          <a:bodyPr vert="horz" wrap="square" lIns="0" tIns="25241" rIns="0" bIns="0" rtlCol="0">
            <a:spAutoFit/>
          </a:bodyPr>
          <a:lstStyle/>
          <a:p>
            <a:pPr marL="9525" marR="3810">
              <a:lnSpc>
                <a:spcPts val="2872"/>
              </a:lnSpc>
              <a:spcBef>
                <a:spcPts val="199"/>
              </a:spcBef>
            </a:pPr>
            <a:r>
              <a:rPr sz="2400" spc="-146" dirty="0">
                <a:latin typeface="Arial"/>
                <a:cs typeface="Arial"/>
              </a:rPr>
              <a:t>Given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53" dirty="0">
                <a:latin typeface="Arial"/>
                <a:cs typeface="Arial"/>
              </a:rPr>
              <a:t>only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i="1" spc="-94" dirty="0">
                <a:latin typeface="Arial"/>
                <a:cs typeface="Arial"/>
              </a:rPr>
              <a:t>unlabeled</a:t>
            </a:r>
            <a:r>
              <a:rPr sz="2400" i="1" spc="-195" dirty="0">
                <a:latin typeface="Arial"/>
                <a:cs typeface="Arial"/>
              </a:rPr>
              <a:t> </a:t>
            </a:r>
            <a:r>
              <a:rPr sz="2400" spc="-94" dirty="0">
                <a:latin typeface="Arial"/>
                <a:cs typeface="Arial"/>
              </a:rPr>
              <a:t>data</a:t>
            </a:r>
            <a:r>
              <a:rPr sz="2400" spc="-172" dirty="0">
                <a:latin typeface="Arial"/>
                <a:cs typeface="Arial"/>
              </a:rPr>
              <a:t> </a:t>
            </a:r>
            <a:r>
              <a:rPr sz="2400" spc="-217" dirty="0">
                <a:latin typeface="Arial"/>
                <a:cs typeface="Arial"/>
              </a:rPr>
              <a:t>as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input,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68" dirty="0">
                <a:latin typeface="Arial"/>
                <a:cs typeface="Arial"/>
              </a:rPr>
              <a:t>learn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some </a:t>
            </a:r>
            <a:r>
              <a:rPr sz="2400" spc="-38" dirty="0">
                <a:latin typeface="Arial"/>
                <a:cs typeface="Arial"/>
              </a:rPr>
              <a:t>sort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46" dirty="0">
                <a:latin typeface="Arial"/>
                <a:cs typeface="Arial"/>
              </a:rPr>
              <a:t> </a:t>
            </a:r>
            <a:r>
              <a:rPr sz="2400" spc="-56" dirty="0">
                <a:latin typeface="Arial"/>
                <a:cs typeface="Arial"/>
              </a:rPr>
              <a:t>structure,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e.g.:</a:t>
            </a:r>
            <a:endParaRPr sz="2400" dirty="0">
              <a:latin typeface="Arial"/>
              <a:cs typeface="Arial"/>
            </a:endParaRPr>
          </a:p>
          <a:p>
            <a:pPr marL="352901" marR="328136" indent="-214789">
              <a:lnSpc>
                <a:spcPts val="2872"/>
              </a:lnSpc>
              <a:spcBef>
                <a:spcPts val="619"/>
              </a:spcBef>
              <a:buFont typeface="Arial"/>
              <a:buChar char="•"/>
              <a:tabLst>
                <a:tab pos="353378" algn="l"/>
              </a:tabLst>
            </a:pPr>
            <a:r>
              <a:rPr sz="2400" b="1" spc="-176" dirty="0">
                <a:solidFill>
                  <a:srgbClr val="001F5F"/>
                </a:solidFill>
                <a:latin typeface="Arial"/>
                <a:cs typeface="Arial"/>
              </a:rPr>
              <a:t>Clustering</a:t>
            </a:r>
            <a:r>
              <a:rPr sz="2400" spc="-176" dirty="0">
                <a:latin typeface="Arial"/>
                <a:cs typeface="Arial"/>
              </a:rPr>
              <a:t>:</a:t>
            </a:r>
            <a:r>
              <a:rPr sz="2400" spc="-206" dirty="0">
                <a:latin typeface="Arial"/>
                <a:cs typeface="Arial"/>
              </a:rPr>
              <a:t> </a:t>
            </a:r>
            <a:r>
              <a:rPr sz="2400" spc="-86" dirty="0">
                <a:latin typeface="Arial"/>
                <a:cs typeface="Arial"/>
              </a:rPr>
              <a:t>group </a:t>
            </a:r>
            <a:r>
              <a:rPr sz="2400" spc="-153" dirty="0">
                <a:latin typeface="Arial"/>
                <a:cs typeface="Arial"/>
              </a:rPr>
              <a:t>Facebook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64" dirty="0">
                <a:latin typeface="Arial"/>
                <a:cs typeface="Arial"/>
              </a:rPr>
              <a:t>friends</a:t>
            </a:r>
            <a:r>
              <a:rPr sz="2400" spc="-161" dirty="0">
                <a:latin typeface="Arial"/>
                <a:cs typeface="Arial"/>
              </a:rPr>
              <a:t> </a:t>
            </a:r>
            <a:r>
              <a:rPr sz="2400" spc="-94" dirty="0">
                <a:latin typeface="Arial"/>
                <a:cs typeface="Arial"/>
              </a:rPr>
              <a:t>based </a:t>
            </a:r>
            <a:r>
              <a:rPr sz="2400" spc="-68" dirty="0">
                <a:latin typeface="Arial"/>
                <a:cs typeface="Arial"/>
              </a:rPr>
              <a:t>on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similarity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86" dirty="0">
                <a:latin typeface="Arial"/>
                <a:cs typeface="Arial"/>
              </a:rPr>
              <a:t> </a:t>
            </a:r>
            <a:r>
              <a:rPr sz="2400" spc="-64" dirty="0">
                <a:latin typeface="Arial"/>
                <a:cs typeface="Arial"/>
              </a:rPr>
              <a:t>post</a:t>
            </a:r>
            <a:r>
              <a:rPr sz="2400" spc="-221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texts</a:t>
            </a:r>
            <a:r>
              <a:rPr sz="2400" spc="-71" dirty="0">
                <a:latin typeface="Arial"/>
                <a:cs typeface="Arial"/>
              </a:rPr>
              <a:t> </a:t>
            </a:r>
            <a:r>
              <a:rPr sz="2400" spc="-101" dirty="0">
                <a:latin typeface="Arial"/>
                <a:cs typeface="Arial"/>
              </a:rPr>
              <a:t>and</a:t>
            </a:r>
            <a:r>
              <a:rPr sz="2400" spc="-172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friends</a:t>
            </a:r>
            <a:endParaRPr sz="2400" dirty="0">
              <a:latin typeface="Arial"/>
              <a:cs typeface="Arial"/>
            </a:endParaRPr>
          </a:p>
          <a:p>
            <a:pPr marL="352901" marR="69533" indent="-214789">
              <a:spcBef>
                <a:spcPts val="461"/>
              </a:spcBef>
              <a:buFont typeface="Arial"/>
              <a:buChar char="•"/>
              <a:tabLst>
                <a:tab pos="353378" algn="l"/>
              </a:tabLst>
            </a:pPr>
            <a:r>
              <a:rPr sz="2400" b="1" spc="-206" dirty="0">
                <a:solidFill>
                  <a:srgbClr val="001F5F"/>
                </a:solidFill>
                <a:latin typeface="Arial"/>
                <a:cs typeface="Arial"/>
              </a:rPr>
              <a:t>Embeddings</a:t>
            </a:r>
            <a:r>
              <a:rPr sz="2400" spc="-206" dirty="0">
                <a:latin typeface="Arial"/>
                <a:cs typeface="Arial"/>
              </a:rPr>
              <a:t>: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116" dirty="0">
                <a:latin typeface="Arial"/>
                <a:cs typeface="Arial"/>
              </a:rPr>
              <a:t>Find</a:t>
            </a:r>
            <a:r>
              <a:rPr sz="2400" spc="-172" dirty="0">
                <a:latin typeface="Arial"/>
                <a:cs typeface="Arial"/>
              </a:rPr>
              <a:t> </a:t>
            </a:r>
            <a:r>
              <a:rPr sz="2400" spc="-146" dirty="0">
                <a:latin typeface="Arial"/>
                <a:cs typeface="Arial"/>
              </a:rPr>
              <a:t>sets</a:t>
            </a:r>
            <a:r>
              <a:rPr sz="2400" spc="-7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46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words</a:t>
            </a:r>
            <a:r>
              <a:rPr sz="2400" spc="-184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whose </a:t>
            </a:r>
            <a:r>
              <a:rPr sz="2400" spc="-127" dirty="0">
                <a:latin typeface="Arial"/>
                <a:cs typeface="Arial"/>
              </a:rPr>
              <a:t>meanings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are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-68" dirty="0">
                <a:latin typeface="Arial"/>
                <a:cs typeface="Arial"/>
              </a:rPr>
              <a:t>related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(e.g.,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doctor,</a:t>
            </a:r>
            <a:r>
              <a:rPr sz="2400" spc="-172" dirty="0">
                <a:latin typeface="Arial"/>
                <a:cs typeface="Arial"/>
              </a:rPr>
              <a:t> </a:t>
            </a:r>
            <a:r>
              <a:rPr sz="2400" spc="-34" dirty="0">
                <a:latin typeface="Arial"/>
                <a:cs typeface="Arial"/>
              </a:rPr>
              <a:t>hospital)</a:t>
            </a:r>
            <a:endParaRPr sz="2400" dirty="0">
              <a:latin typeface="Arial"/>
              <a:cs typeface="Arial"/>
            </a:endParaRPr>
          </a:p>
          <a:p>
            <a:pPr marL="352901" marR="39529" indent="-214789">
              <a:spcBef>
                <a:spcPts val="608"/>
              </a:spcBef>
              <a:buFont typeface="Arial"/>
              <a:buChar char="•"/>
              <a:tabLst>
                <a:tab pos="353378" algn="l"/>
              </a:tabLst>
            </a:pPr>
            <a:r>
              <a:rPr sz="2400" b="1" spc="-259" dirty="0">
                <a:solidFill>
                  <a:srgbClr val="001F5F"/>
                </a:solidFill>
                <a:latin typeface="Arial"/>
                <a:cs typeface="Arial"/>
              </a:rPr>
              <a:t>Topic</a:t>
            </a:r>
            <a:r>
              <a:rPr sz="2400" b="1" spc="-139" dirty="0">
                <a:solidFill>
                  <a:srgbClr val="001F5F"/>
                </a:solidFill>
                <a:latin typeface="Arial"/>
                <a:cs typeface="Arial"/>
              </a:rPr>
              <a:t> modelling</a:t>
            </a:r>
            <a:r>
              <a:rPr sz="2400" spc="-139" dirty="0">
                <a:latin typeface="Arial"/>
                <a:cs typeface="Arial"/>
              </a:rPr>
              <a:t>: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94" dirty="0">
                <a:latin typeface="Arial"/>
                <a:cs typeface="Arial"/>
              </a:rPr>
              <a:t>Induce</a:t>
            </a:r>
            <a:r>
              <a:rPr sz="2400" spc="-214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1" dirty="0">
                <a:latin typeface="Arial"/>
                <a:cs typeface="Arial"/>
              </a:rPr>
              <a:t>topics</a:t>
            </a:r>
            <a:r>
              <a:rPr sz="2400" spc="-191" dirty="0">
                <a:latin typeface="Arial"/>
                <a:cs typeface="Arial"/>
              </a:rPr>
              <a:t> </a:t>
            </a:r>
            <a:r>
              <a:rPr sz="2400" spc="-101" dirty="0">
                <a:latin typeface="Arial"/>
                <a:cs typeface="Arial"/>
              </a:rPr>
              <a:t>and</a:t>
            </a:r>
            <a:r>
              <a:rPr sz="2400" spc="-172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words </a:t>
            </a:r>
            <a:r>
              <a:rPr sz="2400" spc="-75" dirty="0">
                <a:latin typeface="Arial"/>
                <a:cs typeface="Arial"/>
              </a:rPr>
              <a:t>most</a:t>
            </a:r>
            <a:r>
              <a:rPr sz="2400" spc="-161" dirty="0">
                <a:latin typeface="Arial"/>
                <a:cs typeface="Arial"/>
              </a:rPr>
              <a:t> </a:t>
            </a:r>
            <a:r>
              <a:rPr sz="2400" spc="-101" dirty="0">
                <a:latin typeface="Arial"/>
                <a:cs typeface="Arial"/>
              </a:rPr>
              <a:t>common</a:t>
            </a:r>
            <a:r>
              <a:rPr sz="2400" spc="-172" dirty="0">
                <a:latin typeface="Arial"/>
                <a:cs typeface="Arial"/>
              </a:rPr>
              <a:t> </a:t>
            </a:r>
            <a:r>
              <a:rPr sz="2400" spc="-23" dirty="0">
                <a:latin typeface="Arial"/>
                <a:cs typeface="Arial"/>
              </a:rPr>
              <a:t>in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documents</a:t>
            </a:r>
            <a:r>
              <a:rPr sz="2400" spc="-244" dirty="0">
                <a:latin typeface="Arial"/>
                <a:cs typeface="Arial"/>
              </a:rPr>
              <a:t> </a:t>
            </a:r>
            <a:r>
              <a:rPr sz="2400" spc="-41" dirty="0">
                <a:latin typeface="Arial"/>
                <a:cs typeface="Arial"/>
              </a:rPr>
              <a:t>about</a:t>
            </a:r>
            <a:r>
              <a:rPr sz="2400" spc="-221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each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r>
              <a:rPr lang="en-US" spc="-60"/>
              <a:t>37</a:t>
            </a:r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5689" y="474391"/>
            <a:ext cx="6438843" cy="689612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pc="-86" dirty="0"/>
              <a:t>Inductive</a:t>
            </a:r>
            <a:r>
              <a:rPr spc="-217" dirty="0"/>
              <a:t> </a:t>
            </a:r>
            <a:r>
              <a:rPr spc="-161" dirty="0"/>
              <a:t>Learning</a:t>
            </a:r>
            <a:r>
              <a:rPr spc="-248" dirty="0"/>
              <a:t> </a:t>
            </a:r>
            <a:r>
              <a:rPr spc="-131" dirty="0"/>
              <a:t>Framework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9468" y="1164003"/>
            <a:ext cx="6080284" cy="3609001"/>
          </a:xfrm>
          <a:prstGeom prst="rect">
            <a:avLst/>
          </a:prstGeom>
        </p:spPr>
        <p:txBody>
          <a:bodyPr vert="horz" wrap="square" lIns="0" tIns="40958" rIns="0" bIns="0" rtlCol="0">
            <a:spAutoFit/>
          </a:bodyPr>
          <a:lstStyle/>
          <a:p>
            <a:pPr marL="266700" marR="113824" indent="-257651">
              <a:lnSpc>
                <a:spcPct val="90300"/>
              </a:lnSpc>
              <a:spcBef>
                <a:spcPts val="323"/>
              </a:spcBef>
              <a:buChar char="•"/>
              <a:tabLst>
                <a:tab pos="266700" algn="l"/>
                <a:tab pos="267176" algn="l"/>
                <a:tab pos="3384709" algn="l"/>
              </a:tabLst>
            </a:pPr>
            <a:r>
              <a:rPr sz="1950" spc="-169" dirty="0">
                <a:latin typeface="Arial"/>
                <a:cs typeface="Arial"/>
              </a:rPr>
              <a:t>Raw</a:t>
            </a:r>
            <a:r>
              <a:rPr sz="1950" spc="-143" dirty="0">
                <a:latin typeface="Arial"/>
                <a:cs typeface="Arial"/>
              </a:rPr>
              <a:t> </a:t>
            </a:r>
            <a:r>
              <a:rPr sz="1950" spc="-19" dirty="0">
                <a:latin typeface="Arial"/>
                <a:cs typeface="Arial"/>
              </a:rPr>
              <a:t>input</a:t>
            </a:r>
            <a:r>
              <a:rPr sz="1950" spc="-71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data</a:t>
            </a:r>
            <a:r>
              <a:rPr sz="1950" spc="-184" dirty="0">
                <a:latin typeface="Arial"/>
                <a:cs typeface="Arial"/>
              </a:rPr>
              <a:t> </a:t>
            </a:r>
            <a:r>
              <a:rPr sz="1950" spc="-26" dirty="0">
                <a:latin typeface="Arial"/>
                <a:cs typeface="Arial"/>
              </a:rPr>
              <a:t>from</a:t>
            </a:r>
            <a:r>
              <a:rPr sz="1950" spc="-83" dirty="0">
                <a:latin typeface="Arial"/>
                <a:cs typeface="Arial"/>
              </a:rPr>
              <a:t> </a:t>
            </a:r>
            <a:r>
              <a:rPr sz="1950" spc="-135" dirty="0">
                <a:latin typeface="Arial"/>
                <a:cs typeface="Arial"/>
              </a:rPr>
              <a:t>sensors</a:t>
            </a:r>
            <a:r>
              <a:rPr sz="1950" spc="-71" dirty="0">
                <a:latin typeface="Arial"/>
                <a:cs typeface="Arial"/>
              </a:rPr>
              <a:t> </a:t>
            </a:r>
            <a:r>
              <a:rPr sz="1950" spc="-23" dirty="0">
                <a:latin typeface="Arial"/>
                <a:cs typeface="Arial"/>
              </a:rPr>
              <a:t>or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146" dirty="0">
                <a:latin typeface="Arial"/>
                <a:cs typeface="Arial"/>
              </a:rPr>
              <a:t>a</a:t>
            </a:r>
            <a:r>
              <a:rPr sz="1950" spc="-68" dirty="0">
                <a:latin typeface="Arial"/>
                <a:cs typeface="Arial"/>
              </a:rPr>
              <a:t> </a:t>
            </a:r>
            <a:r>
              <a:rPr sz="1950" spc="-98" dirty="0">
                <a:latin typeface="Arial"/>
                <a:cs typeface="Arial"/>
              </a:rPr>
              <a:t>database</a:t>
            </a:r>
            <a:r>
              <a:rPr sz="1950" spc="-278" dirty="0">
                <a:latin typeface="Arial"/>
                <a:cs typeface="Arial"/>
              </a:rPr>
              <a:t> </a:t>
            </a:r>
            <a:r>
              <a:rPr sz="1950" spc="-90" dirty="0">
                <a:latin typeface="Arial"/>
                <a:cs typeface="Arial"/>
              </a:rPr>
              <a:t>preprocessed </a:t>
            </a:r>
            <a:r>
              <a:rPr sz="1950" dirty="0">
                <a:latin typeface="Arial"/>
                <a:cs typeface="Arial"/>
              </a:rPr>
              <a:t>to</a:t>
            </a:r>
            <a:r>
              <a:rPr sz="1950" spc="-143" dirty="0">
                <a:latin typeface="Arial"/>
                <a:cs typeface="Arial"/>
              </a:rPr>
              <a:t> </a:t>
            </a:r>
            <a:r>
              <a:rPr sz="1950" spc="-41" dirty="0">
                <a:latin typeface="Arial"/>
                <a:cs typeface="Arial"/>
              </a:rPr>
              <a:t>obtain</a:t>
            </a:r>
            <a:r>
              <a:rPr sz="1950" spc="-68" dirty="0">
                <a:latin typeface="Arial"/>
                <a:cs typeface="Arial"/>
              </a:rPr>
              <a:t> </a:t>
            </a:r>
            <a:r>
              <a:rPr sz="1950" b="1" spc="-90" dirty="0">
                <a:solidFill>
                  <a:srgbClr val="920001"/>
                </a:solidFill>
                <a:latin typeface="Arial"/>
                <a:cs typeface="Arial"/>
              </a:rPr>
              <a:t>feature</a:t>
            </a:r>
            <a:r>
              <a:rPr sz="1950" b="1" spc="-150" dirty="0">
                <a:solidFill>
                  <a:srgbClr val="920001"/>
                </a:solidFill>
                <a:latin typeface="Arial"/>
                <a:cs typeface="Arial"/>
              </a:rPr>
              <a:t> </a:t>
            </a:r>
            <a:r>
              <a:rPr sz="1950" b="1" spc="-105" dirty="0">
                <a:solidFill>
                  <a:srgbClr val="920001"/>
                </a:solidFill>
                <a:latin typeface="Arial"/>
                <a:cs typeface="Arial"/>
              </a:rPr>
              <a:t>vector</a:t>
            </a:r>
            <a:r>
              <a:rPr sz="1950" spc="-105" dirty="0">
                <a:latin typeface="Arial"/>
                <a:cs typeface="Arial"/>
              </a:rPr>
              <a:t>,</a:t>
            </a:r>
            <a:r>
              <a:rPr sz="1950" spc="-153" dirty="0">
                <a:latin typeface="Arial"/>
                <a:cs typeface="Arial"/>
              </a:rPr>
              <a:t> </a:t>
            </a:r>
            <a:r>
              <a:rPr sz="1950" b="1" spc="-153" dirty="0">
                <a:latin typeface="Arial"/>
                <a:cs typeface="Arial"/>
              </a:rPr>
              <a:t>X</a:t>
            </a:r>
            <a:r>
              <a:rPr sz="1950" spc="-153" dirty="0">
                <a:latin typeface="Arial"/>
                <a:cs typeface="Arial"/>
              </a:rPr>
              <a:t>,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19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b="1" spc="-94" dirty="0">
                <a:solidFill>
                  <a:srgbClr val="920001"/>
                </a:solidFill>
                <a:latin typeface="Arial"/>
                <a:cs typeface="Arial"/>
              </a:rPr>
              <a:t>relevant</a:t>
            </a:r>
            <a:r>
              <a:rPr sz="1950" b="1" spc="-233" dirty="0">
                <a:solidFill>
                  <a:srgbClr val="920001"/>
                </a:solidFill>
                <a:latin typeface="Arial"/>
                <a:cs typeface="Arial"/>
              </a:rPr>
              <a:t> </a:t>
            </a:r>
            <a:r>
              <a:rPr sz="1950" spc="-71" dirty="0">
                <a:latin typeface="Arial"/>
                <a:cs typeface="Arial"/>
              </a:rPr>
              <a:t>features</a:t>
            </a:r>
            <a:r>
              <a:rPr sz="1950" spc="-143" dirty="0">
                <a:latin typeface="Arial"/>
                <a:cs typeface="Arial"/>
              </a:rPr>
              <a:t> </a:t>
            </a:r>
            <a:r>
              <a:rPr sz="1950" spc="-19" dirty="0">
                <a:latin typeface="Arial"/>
                <a:cs typeface="Arial"/>
              </a:rPr>
              <a:t>for </a:t>
            </a:r>
            <a:r>
              <a:rPr sz="1950" spc="-83" dirty="0">
                <a:latin typeface="Arial"/>
                <a:cs typeface="Arial"/>
              </a:rPr>
              <a:t>classifying</a:t>
            </a:r>
            <a:r>
              <a:rPr sz="1950" spc="-188" dirty="0">
                <a:latin typeface="Arial"/>
                <a:cs typeface="Arial"/>
              </a:rPr>
              <a:t> </a:t>
            </a:r>
            <a:r>
              <a:rPr sz="1950" spc="-34" dirty="0">
                <a:latin typeface="Arial"/>
                <a:cs typeface="Arial"/>
              </a:rPr>
              <a:t>examples</a:t>
            </a:r>
            <a:endParaRPr sz="1950">
              <a:latin typeface="Arial"/>
              <a:cs typeface="Arial"/>
            </a:endParaRPr>
          </a:p>
          <a:p>
            <a:pPr marL="267176" indent="-257651">
              <a:spcBef>
                <a:spcPts val="814"/>
              </a:spcBef>
              <a:buChar char="•"/>
              <a:tabLst>
                <a:tab pos="266700" algn="l"/>
                <a:tab pos="267176" algn="l"/>
              </a:tabLst>
            </a:pPr>
            <a:r>
              <a:rPr sz="1950" spc="-188" dirty="0">
                <a:latin typeface="Arial"/>
                <a:cs typeface="Arial"/>
              </a:rPr>
              <a:t>Each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b="1" spc="-221" dirty="0">
                <a:latin typeface="Arial"/>
                <a:cs typeface="Arial"/>
              </a:rPr>
              <a:t>X</a:t>
            </a:r>
            <a:r>
              <a:rPr sz="1950" b="1" spc="-90" dirty="0">
                <a:latin typeface="Arial"/>
                <a:cs typeface="Arial"/>
              </a:rPr>
              <a:t> </a:t>
            </a:r>
            <a:r>
              <a:rPr sz="1950" spc="-98" dirty="0">
                <a:latin typeface="Arial"/>
                <a:cs typeface="Arial"/>
              </a:rPr>
              <a:t>is</a:t>
            </a:r>
            <a:r>
              <a:rPr sz="1950" spc="-120" dirty="0">
                <a:latin typeface="Arial"/>
                <a:cs typeface="Arial"/>
              </a:rPr>
              <a:t> </a:t>
            </a:r>
            <a:r>
              <a:rPr sz="1950" spc="-146" dirty="0">
                <a:latin typeface="Arial"/>
                <a:cs typeface="Arial"/>
              </a:rPr>
              <a:t>a</a:t>
            </a:r>
            <a:r>
              <a:rPr sz="1950" spc="-68" dirty="0">
                <a:latin typeface="Arial"/>
                <a:cs typeface="Arial"/>
              </a:rPr>
              <a:t> </a:t>
            </a:r>
            <a:r>
              <a:rPr sz="1950" spc="-19" dirty="0">
                <a:latin typeface="Arial"/>
                <a:cs typeface="Arial"/>
              </a:rPr>
              <a:t>list</a:t>
            </a:r>
            <a:r>
              <a:rPr sz="1950" spc="-18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of</a:t>
            </a:r>
            <a:r>
              <a:rPr sz="1950" spc="-64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(attribute,</a:t>
            </a:r>
            <a:r>
              <a:rPr sz="1950" spc="-236" dirty="0">
                <a:latin typeface="Arial"/>
                <a:cs typeface="Arial"/>
              </a:rPr>
              <a:t> </a:t>
            </a:r>
            <a:r>
              <a:rPr sz="1950" spc="-94" dirty="0">
                <a:latin typeface="Arial"/>
                <a:cs typeface="Arial"/>
              </a:rPr>
              <a:t>value)</a:t>
            </a:r>
            <a:r>
              <a:rPr sz="1950" spc="-60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pairs</a:t>
            </a:r>
            <a:endParaRPr sz="1950">
              <a:latin typeface="Arial"/>
              <a:cs typeface="Arial"/>
            </a:endParaRPr>
          </a:p>
          <a:p>
            <a:pPr marL="267176" indent="-257651">
              <a:spcBef>
                <a:spcPts val="814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1950" b="1" i="1" spc="-161" dirty="0">
                <a:solidFill>
                  <a:srgbClr val="920001"/>
                </a:solidFill>
                <a:latin typeface="Arial-BoldItalicMT"/>
                <a:cs typeface="Arial-BoldItalicMT"/>
              </a:rPr>
              <a:t>n</a:t>
            </a:r>
            <a:r>
              <a:rPr sz="1950" b="1" i="1" spc="-83" dirty="0">
                <a:solidFill>
                  <a:srgbClr val="920001"/>
                </a:solidFill>
                <a:latin typeface="Arial-BoldItalicMT"/>
                <a:cs typeface="Arial-BoldItalicMT"/>
              </a:rPr>
              <a:t> </a:t>
            </a:r>
            <a:r>
              <a:rPr sz="1950" spc="-26" dirty="0">
                <a:latin typeface="Arial"/>
                <a:cs typeface="Arial"/>
              </a:rPr>
              <a:t>attributes</a:t>
            </a:r>
            <a:r>
              <a:rPr sz="1950" spc="-150" dirty="0">
                <a:latin typeface="Arial"/>
                <a:cs typeface="Arial"/>
              </a:rPr>
              <a:t> </a:t>
            </a:r>
            <a:r>
              <a:rPr sz="1950" spc="-79" dirty="0">
                <a:latin typeface="Arial"/>
                <a:cs typeface="Arial"/>
              </a:rPr>
              <a:t>(a.k.a.</a:t>
            </a:r>
            <a:r>
              <a:rPr sz="1950" spc="-161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features):</a:t>
            </a:r>
            <a:r>
              <a:rPr sz="1950" spc="-195" dirty="0">
                <a:latin typeface="Arial"/>
                <a:cs typeface="Arial"/>
              </a:rPr>
              <a:t> </a:t>
            </a:r>
            <a:r>
              <a:rPr sz="1950" spc="-68" dirty="0">
                <a:latin typeface="Arial"/>
                <a:cs typeface="Arial"/>
              </a:rPr>
              <a:t>fixed,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56" dirty="0">
                <a:latin typeface="Arial"/>
                <a:cs typeface="Arial"/>
              </a:rPr>
              <a:t>positive,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94" dirty="0">
                <a:latin typeface="Arial"/>
                <a:cs typeface="Arial"/>
              </a:rPr>
              <a:t>and</a:t>
            </a:r>
            <a:r>
              <a:rPr sz="1950" spc="-75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finite</a:t>
            </a:r>
            <a:endParaRPr sz="1950">
              <a:latin typeface="Arial"/>
              <a:cs typeface="Arial"/>
            </a:endParaRPr>
          </a:p>
          <a:p>
            <a:pPr marL="267176" indent="-257651">
              <a:spcBef>
                <a:spcPts val="814"/>
              </a:spcBef>
              <a:buChar char="•"/>
              <a:tabLst>
                <a:tab pos="266700" algn="l"/>
                <a:tab pos="267176" algn="l"/>
              </a:tabLst>
            </a:pPr>
            <a:r>
              <a:rPr sz="1950" spc="-116" dirty="0">
                <a:latin typeface="Arial"/>
                <a:cs typeface="Arial"/>
              </a:rPr>
              <a:t>Features have</a:t>
            </a:r>
            <a:r>
              <a:rPr sz="1950" spc="-101" dirty="0">
                <a:latin typeface="Arial"/>
                <a:cs typeface="Arial"/>
              </a:rPr>
              <a:t> </a:t>
            </a:r>
            <a:r>
              <a:rPr sz="1950" spc="-68" dirty="0">
                <a:latin typeface="Arial"/>
                <a:cs typeface="Arial"/>
              </a:rPr>
              <a:t>fixed,</a:t>
            </a:r>
            <a:r>
              <a:rPr sz="1950" spc="-113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finite</a:t>
            </a:r>
            <a:r>
              <a:rPr sz="1950" spc="-153" dirty="0">
                <a:latin typeface="Arial"/>
                <a:cs typeface="Arial"/>
              </a:rPr>
              <a:t> </a:t>
            </a:r>
            <a:r>
              <a:rPr sz="1950" spc="-68" dirty="0">
                <a:latin typeface="Arial"/>
                <a:cs typeface="Arial"/>
              </a:rPr>
              <a:t>number</a:t>
            </a:r>
            <a:r>
              <a:rPr sz="1950" spc="-86" dirty="0">
                <a:latin typeface="Arial"/>
                <a:cs typeface="Arial"/>
              </a:rPr>
              <a:t> </a:t>
            </a:r>
            <a:r>
              <a:rPr sz="1950" spc="-113" dirty="0">
                <a:latin typeface="Arial"/>
                <a:cs typeface="Arial"/>
              </a:rPr>
              <a:t>#</a:t>
            </a:r>
            <a:r>
              <a:rPr sz="1950" spc="-34" dirty="0">
                <a:latin typeface="Arial"/>
                <a:cs typeface="Arial"/>
              </a:rPr>
              <a:t> </a:t>
            </a:r>
            <a:r>
              <a:rPr sz="1950" spc="-19" dirty="0">
                <a:latin typeface="Arial"/>
                <a:cs typeface="Arial"/>
              </a:rPr>
              <a:t>of</a:t>
            </a:r>
            <a:r>
              <a:rPr sz="1950" spc="-113" dirty="0">
                <a:latin typeface="Arial"/>
                <a:cs typeface="Arial"/>
              </a:rPr>
              <a:t> </a:t>
            </a:r>
            <a:r>
              <a:rPr sz="1950" spc="-90" dirty="0">
                <a:latin typeface="Arial"/>
                <a:cs typeface="Arial"/>
              </a:rPr>
              <a:t>possible</a:t>
            </a:r>
            <a:r>
              <a:rPr sz="1950" spc="-101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values</a:t>
            </a:r>
            <a:endParaRPr sz="1950">
              <a:latin typeface="Arial"/>
              <a:cs typeface="Arial"/>
            </a:endParaRPr>
          </a:p>
          <a:p>
            <a:pPr marL="567214" lvl="1" indent="-214789">
              <a:spcBef>
                <a:spcPts val="307"/>
              </a:spcBef>
              <a:buChar char="–"/>
              <a:tabLst>
                <a:tab pos="567214" algn="l"/>
                <a:tab pos="567690" algn="l"/>
              </a:tabLst>
            </a:pPr>
            <a:r>
              <a:rPr sz="1613" spc="-86" dirty="0">
                <a:latin typeface="Arial"/>
                <a:cs typeface="Arial"/>
              </a:rPr>
              <a:t>Or</a:t>
            </a:r>
            <a:r>
              <a:rPr sz="1613" spc="-71" dirty="0">
                <a:latin typeface="Arial"/>
                <a:cs typeface="Arial"/>
              </a:rPr>
              <a:t> </a:t>
            </a:r>
            <a:r>
              <a:rPr sz="1613" spc="-49" dirty="0">
                <a:latin typeface="Arial"/>
                <a:cs typeface="Arial"/>
              </a:rPr>
              <a:t>continuous</a:t>
            </a:r>
            <a:r>
              <a:rPr sz="1613" spc="15" dirty="0">
                <a:latin typeface="Arial"/>
                <a:cs typeface="Arial"/>
              </a:rPr>
              <a:t> </a:t>
            </a:r>
            <a:r>
              <a:rPr sz="1613" dirty="0">
                <a:latin typeface="Arial"/>
                <a:cs typeface="Arial"/>
              </a:rPr>
              <a:t>within</a:t>
            </a:r>
            <a:r>
              <a:rPr sz="1613" spc="-79" dirty="0">
                <a:latin typeface="Arial"/>
                <a:cs typeface="Arial"/>
              </a:rPr>
              <a:t> </a:t>
            </a:r>
            <a:r>
              <a:rPr sz="1613" spc="-101" dirty="0">
                <a:latin typeface="Arial"/>
                <a:cs typeface="Arial"/>
              </a:rPr>
              <a:t>some</a:t>
            </a:r>
            <a:r>
              <a:rPr sz="1613" spc="-26" dirty="0">
                <a:latin typeface="Arial"/>
                <a:cs typeface="Arial"/>
              </a:rPr>
              <a:t> </a:t>
            </a:r>
            <a:r>
              <a:rPr sz="1613" spc="-15" dirty="0">
                <a:latin typeface="Arial"/>
                <a:cs typeface="Arial"/>
              </a:rPr>
              <a:t>well-</a:t>
            </a:r>
            <a:r>
              <a:rPr sz="1613" spc="-30" dirty="0">
                <a:latin typeface="Arial"/>
                <a:cs typeface="Arial"/>
              </a:rPr>
              <a:t>defined</a:t>
            </a:r>
            <a:r>
              <a:rPr sz="1613" spc="38" dirty="0">
                <a:latin typeface="Arial"/>
                <a:cs typeface="Arial"/>
              </a:rPr>
              <a:t> </a:t>
            </a:r>
            <a:r>
              <a:rPr sz="1613" spc="-116" dirty="0">
                <a:latin typeface="Arial"/>
                <a:cs typeface="Arial"/>
              </a:rPr>
              <a:t>space,</a:t>
            </a:r>
            <a:r>
              <a:rPr sz="1613" spc="-15" dirty="0">
                <a:latin typeface="Arial"/>
                <a:cs typeface="Arial"/>
              </a:rPr>
              <a:t> </a:t>
            </a:r>
            <a:r>
              <a:rPr sz="1613" spc="-64" dirty="0">
                <a:latin typeface="Arial"/>
                <a:cs typeface="Arial"/>
              </a:rPr>
              <a:t>e.g.,</a:t>
            </a:r>
            <a:r>
              <a:rPr sz="1613" spc="38" dirty="0">
                <a:latin typeface="Arial"/>
                <a:cs typeface="Arial"/>
              </a:rPr>
              <a:t> </a:t>
            </a:r>
            <a:r>
              <a:rPr sz="1613" spc="-8" dirty="0">
                <a:latin typeface="Arial"/>
                <a:cs typeface="Arial"/>
              </a:rPr>
              <a:t>“age”</a:t>
            </a:r>
            <a:endParaRPr sz="1613">
              <a:latin typeface="Arial"/>
              <a:cs typeface="Arial"/>
            </a:endParaRPr>
          </a:p>
          <a:p>
            <a:pPr marL="267176" indent="-257651">
              <a:spcBef>
                <a:spcPts val="769"/>
              </a:spcBef>
              <a:buChar char="•"/>
              <a:tabLst>
                <a:tab pos="266700" algn="l"/>
                <a:tab pos="267176" algn="l"/>
              </a:tabLst>
            </a:pPr>
            <a:r>
              <a:rPr sz="1950" spc="-188" dirty="0">
                <a:latin typeface="Arial"/>
                <a:cs typeface="Arial"/>
              </a:rPr>
              <a:t>Each</a:t>
            </a:r>
            <a:r>
              <a:rPr sz="1950" spc="-105" dirty="0">
                <a:latin typeface="Arial"/>
                <a:cs typeface="Arial"/>
              </a:rPr>
              <a:t> </a:t>
            </a:r>
            <a:r>
              <a:rPr sz="1950" spc="-113" dirty="0">
                <a:latin typeface="Arial"/>
                <a:cs typeface="Arial"/>
              </a:rPr>
              <a:t>example</a:t>
            </a:r>
            <a:r>
              <a:rPr sz="1950" spc="-105" dirty="0">
                <a:latin typeface="Arial"/>
                <a:cs typeface="Arial"/>
              </a:rPr>
              <a:t> </a:t>
            </a:r>
            <a:r>
              <a:rPr sz="1950" spc="-98" dirty="0">
                <a:latin typeface="Arial"/>
                <a:cs typeface="Arial"/>
              </a:rPr>
              <a:t>is</a:t>
            </a:r>
            <a:r>
              <a:rPr sz="1950" spc="-64" dirty="0">
                <a:latin typeface="Arial"/>
                <a:cs typeface="Arial"/>
              </a:rPr>
              <a:t> </a:t>
            </a:r>
            <a:r>
              <a:rPr sz="1950" spc="-146" dirty="0">
                <a:latin typeface="Arial"/>
                <a:cs typeface="Arial"/>
              </a:rPr>
              <a:t>a</a:t>
            </a:r>
            <a:r>
              <a:rPr sz="1950" spc="-120" dirty="0">
                <a:latin typeface="Arial"/>
                <a:cs typeface="Arial"/>
              </a:rPr>
              <a:t> </a:t>
            </a:r>
            <a:r>
              <a:rPr sz="1950" spc="-19" dirty="0">
                <a:latin typeface="Arial"/>
                <a:cs typeface="Arial"/>
              </a:rPr>
              <a:t>point</a:t>
            </a:r>
            <a:r>
              <a:rPr sz="1950" spc="-68" dirty="0">
                <a:latin typeface="Arial"/>
                <a:cs typeface="Arial"/>
              </a:rPr>
              <a:t> </a:t>
            </a:r>
            <a:r>
              <a:rPr sz="1950" spc="-23" dirty="0">
                <a:latin typeface="Arial"/>
                <a:cs typeface="Arial"/>
              </a:rPr>
              <a:t>in</a:t>
            </a:r>
            <a:r>
              <a:rPr sz="1950" spc="-101" dirty="0">
                <a:latin typeface="Arial"/>
                <a:cs typeface="Arial"/>
              </a:rPr>
              <a:t> </a:t>
            </a:r>
            <a:r>
              <a:rPr sz="1950" spc="-98" dirty="0">
                <a:latin typeface="Arial"/>
                <a:cs typeface="Arial"/>
              </a:rPr>
              <a:t>an</a:t>
            </a:r>
            <a:r>
              <a:rPr sz="1950" spc="-64" dirty="0">
                <a:latin typeface="Arial"/>
                <a:cs typeface="Arial"/>
              </a:rPr>
              <a:t> </a:t>
            </a:r>
            <a:r>
              <a:rPr sz="1950" i="1" spc="-64" dirty="0">
                <a:latin typeface="Arial"/>
                <a:cs typeface="Arial"/>
              </a:rPr>
              <a:t>n</a:t>
            </a:r>
            <a:r>
              <a:rPr sz="1950" spc="-64" dirty="0">
                <a:latin typeface="Arial"/>
                <a:cs typeface="Arial"/>
              </a:rPr>
              <a:t>-</a:t>
            </a:r>
            <a:r>
              <a:rPr sz="1950" spc="-75" dirty="0">
                <a:latin typeface="Arial"/>
                <a:cs typeface="Arial"/>
              </a:rPr>
              <a:t>dimensional</a:t>
            </a:r>
            <a:r>
              <a:rPr sz="1950" spc="-135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feature</a:t>
            </a:r>
            <a:r>
              <a:rPr sz="1950" spc="-214" dirty="0">
                <a:latin typeface="Arial"/>
                <a:cs typeface="Arial"/>
              </a:rPr>
              <a:t> </a:t>
            </a:r>
            <a:r>
              <a:rPr sz="1950" spc="-71" dirty="0">
                <a:latin typeface="Arial"/>
                <a:cs typeface="Arial"/>
              </a:rPr>
              <a:t>space</a:t>
            </a:r>
            <a:endParaRPr sz="1950">
              <a:latin typeface="Arial"/>
              <a:cs typeface="Arial"/>
            </a:endParaRPr>
          </a:p>
          <a:p>
            <a:pPr marL="567214" lvl="1" indent="-214789">
              <a:spcBef>
                <a:spcPts val="251"/>
              </a:spcBef>
              <a:buChar char="–"/>
              <a:tabLst>
                <a:tab pos="567214" algn="l"/>
                <a:tab pos="567690" algn="l"/>
              </a:tabLst>
            </a:pPr>
            <a:r>
              <a:rPr sz="1613" spc="-240" dirty="0">
                <a:latin typeface="Arial"/>
                <a:cs typeface="Arial"/>
              </a:rPr>
              <a:t>X</a:t>
            </a:r>
            <a:r>
              <a:rPr sz="1613" spc="-68" dirty="0">
                <a:latin typeface="Arial"/>
                <a:cs typeface="Arial"/>
              </a:rPr>
              <a:t> </a:t>
            </a:r>
            <a:r>
              <a:rPr sz="1613" spc="-139" dirty="0">
                <a:latin typeface="Arial"/>
                <a:cs typeface="Arial"/>
              </a:rPr>
              <a:t>=</a:t>
            </a:r>
            <a:r>
              <a:rPr sz="1613" spc="-83" dirty="0">
                <a:latin typeface="Arial"/>
                <a:cs typeface="Arial"/>
              </a:rPr>
              <a:t> </a:t>
            </a:r>
            <a:r>
              <a:rPr sz="1613" spc="-90" dirty="0">
                <a:latin typeface="Arial"/>
                <a:cs typeface="Arial"/>
              </a:rPr>
              <a:t>[Person:Sue,</a:t>
            </a:r>
            <a:r>
              <a:rPr sz="1613" spc="11" dirty="0">
                <a:latin typeface="Arial"/>
                <a:cs typeface="Arial"/>
              </a:rPr>
              <a:t> </a:t>
            </a:r>
            <a:r>
              <a:rPr sz="1613" spc="-75" dirty="0">
                <a:latin typeface="Arial"/>
                <a:cs typeface="Arial"/>
              </a:rPr>
              <a:t>EyeColor:Brown,</a:t>
            </a:r>
            <a:r>
              <a:rPr sz="1613" spc="53" dirty="0">
                <a:latin typeface="Arial"/>
                <a:cs typeface="Arial"/>
              </a:rPr>
              <a:t> </a:t>
            </a:r>
            <a:r>
              <a:rPr sz="1613" spc="-116" dirty="0">
                <a:latin typeface="Arial"/>
                <a:cs typeface="Arial"/>
              </a:rPr>
              <a:t>Age:Young,</a:t>
            </a:r>
            <a:r>
              <a:rPr sz="1613" spc="-11" dirty="0">
                <a:latin typeface="Arial"/>
                <a:cs typeface="Arial"/>
              </a:rPr>
              <a:t> </a:t>
            </a:r>
            <a:r>
              <a:rPr sz="1613" spc="-23" dirty="0">
                <a:latin typeface="Arial"/>
                <a:cs typeface="Arial"/>
              </a:rPr>
              <a:t>Sex:Female]</a:t>
            </a:r>
            <a:endParaRPr sz="1613">
              <a:latin typeface="Arial"/>
              <a:cs typeface="Arial"/>
            </a:endParaRPr>
          </a:p>
          <a:p>
            <a:pPr marL="567214" lvl="1" indent="-214789">
              <a:spcBef>
                <a:spcPts val="263"/>
              </a:spcBef>
              <a:buChar char="–"/>
              <a:tabLst>
                <a:tab pos="567214" algn="l"/>
                <a:tab pos="567690" algn="l"/>
              </a:tabLst>
            </a:pPr>
            <a:r>
              <a:rPr sz="1613" spc="-240" dirty="0">
                <a:latin typeface="Arial"/>
                <a:cs typeface="Arial"/>
              </a:rPr>
              <a:t>X</a:t>
            </a:r>
            <a:r>
              <a:rPr sz="1613" spc="-68" dirty="0">
                <a:latin typeface="Arial"/>
                <a:cs typeface="Arial"/>
              </a:rPr>
              <a:t> </a:t>
            </a:r>
            <a:r>
              <a:rPr sz="1613" spc="-139" dirty="0">
                <a:latin typeface="Arial"/>
                <a:cs typeface="Arial"/>
              </a:rPr>
              <a:t>=</a:t>
            </a:r>
            <a:r>
              <a:rPr sz="1613" spc="-83" dirty="0">
                <a:latin typeface="Arial"/>
                <a:cs typeface="Arial"/>
              </a:rPr>
              <a:t> </a:t>
            </a:r>
            <a:r>
              <a:rPr sz="1613" spc="-79" dirty="0">
                <a:latin typeface="Arial"/>
                <a:cs typeface="Arial"/>
              </a:rPr>
              <a:t>[Cheese:</a:t>
            </a:r>
            <a:r>
              <a:rPr sz="1613" i="1" spc="-79" dirty="0">
                <a:latin typeface="Arial"/>
                <a:cs typeface="Arial"/>
              </a:rPr>
              <a:t>f</a:t>
            </a:r>
            <a:r>
              <a:rPr sz="1613" spc="-79" dirty="0">
                <a:latin typeface="Arial"/>
                <a:cs typeface="Arial"/>
              </a:rPr>
              <a:t>,</a:t>
            </a:r>
            <a:r>
              <a:rPr sz="1613" spc="11" dirty="0">
                <a:latin typeface="Arial"/>
                <a:cs typeface="Arial"/>
              </a:rPr>
              <a:t> </a:t>
            </a:r>
            <a:r>
              <a:rPr sz="1613" spc="-83" dirty="0">
                <a:latin typeface="Arial"/>
                <a:cs typeface="Arial"/>
              </a:rPr>
              <a:t>Sauce:</a:t>
            </a:r>
            <a:r>
              <a:rPr sz="1613" i="1" spc="-83" dirty="0">
                <a:latin typeface="Arial"/>
                <a:cs typeface="Arial"/>
              </a:rPr>
              <a:t>t</a:t>
            </a:r>
            <a:r>
              <a:rPr sz="1613" spc="-83" dirty="0">
                <a:latin typeface="Arial"/>
                <a:cs typeface="Arial"/>
              </a:rPr>
              <a:t>,</a:t>
            </a:r>
            <a:r>
              <a:rPr sz="1613" spc="11" dirty="0">
                <a:latin typeface="Arial"/>
                <a:cs typeface="Arial"/>
              </a:rPr>
              <a:t> </a:t>
            </a:r>
            <a:r>
              <a:rPr sz="1613" spc="-8" dirty="0">
                <a:latin typeface="Arial"/>
                <a:cs typeface="Arial"/>
              </a:rPr>
              <a:t>Bread:</a:t>
            </a:r>
            <a:r>
              <a:rPr sz="1613" i="1" spc="-8" dirty="0">
                <a:latin typeface="Arial"/>
                <a:cs typeface="Arial"/>
              </a:rPr>
              <a:t>t</a:t>
            </a:r>
            <a:r>
              <a:rPr sz="1613" spc="-8" dirty="0">
                <a:latin typeface="Arial"/>
                <a:cs typeface="Arial"/>
              </a:rPr>
              <a:t>]</a:t>
            </a:r>
            <a:endParaRPr sz="1613">
              <a:latin typeface="Arial"/>
              <a:cs typeface="Arial"/>
            </a:endParaRPr>
          </a:p>
          <a:p>
            <a:pPr marL="567214" lvl="1" indent="-214789">
              <a:spcBef>
                <a:spcPts val="263"/>
              </a:spcBef>
              <a:buChar char="–"/>
              <a:tabLst>
                <a:tab pos="567214" algn="l"/>
                <a:tab pos="567690" algn="l"/>
              </a:tabLst>
            </a:pPr>
            <a:r>
              <a:rPr sz="1613" spc="-240" dirty="0">
                <a:latin typeface="Arial"/>
                <a:cs typeface="Arial"/>
              </a:rPr>
              <a:t>X</a:t>
            </a:r>
            <a:r>
              <a:rPr sz="1613" spc="-60" dirty="0">
                <a:latin typeface="Arial"/>
                <a:cs typeface="Arial"/>
              </a:rPr>
              <a:t> </a:t>
            </a:r>
            <a:r>
              <a:rPr sz="1613" spc="-139" dirty="0">
                <a:latin typeface="Arial"/>
                <a:cs typeface="Arial"/>
              </a:rPr>
              <a:t>=</a:t>
            </a:r>
            <a:r>
              <a:rPr sz="1613" spc="-83" dirty="0">
                <a:latin typeface="Arial"/>
                <a:cs typeface="Arial"/>
              </a:rPr>
              <a:t> </a:t>
            </a:r>
            <a:r>
              <a:rPr sz="1613" spc="-94" dirty="0">
                <a:latin typeface="Arial"/>
                <a:cs typeface="Arial"/>
              </a:rPr>
              <a:t>[Texture:Fuzzy,</a:t>
            </a:r>
            <a:r>
              <a:rPr sz="1613" spc="83" dirty="0">
                <a:latin typeface="Arial"/>
                <a:cs typeface="Arial"/>
              </a:rPr>
              <a:t> </a:t>
            </a:r>
            <a:r>
              <a:rPr sz="1613" spc="-94" dirty="0">
                <a:latin typeface="Arial"/>
                <a:cs typeface="Arial"/>
              </a:rPr>
              <a:t>Ears:Pointy,</a:t>
            </a:r>
            <a:r>
              <a:rPr sz="1613" spc="-19" dirty="0">
                <a:latin typeface="Arial"/>
                <a:cs typeface="Arial"/>
              </a:rPr>
              <a:t> </a:t>
            </a:r>
            <a:r>
              <a:rPr sz="1613" spc="-120" dirty="0">
                <a:latin typeface="Arial"/>
                <a:cs typeface="Arial"/>
              </a:rPr>
              <a:t>Purrs:Yes,</a:t>
            </a:r>
            <a:r>
              <a:rPr sz="1613" spc="34" dirty="0">
                <a:latin typeface="Arial"/>
                <a:cs typeface="Arial"/>
              </a:rPr>
              <a:t> </a:t>
            </a:r>
            <a:r>
              <a:rPr sz="1613" spc="-8" dirty="0">
                <a:latin typeface="Arial"/>
                <a:cs typeface="Arial"/>
              </a:rPr>
              <a:t>Legs:4]</a:t>
            </a:r>
            <a:endParaRPr sz="1613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247933"/>
            <a:ext cx="6172200" cy="1041150"/>
          </a:xfrm>
          <a:prstGeom prst="rect">
            <a:avLst/>
          </a:prstGeom>
        </p:spPr>
        <p:txBody>
          <a:bodyPr vert="horz" wrap="square" lIns="0" tIns="360521" rIns="0" bIns="0" rtlCol="0" anchor="ctr">
            <a:spAutoFit/>
          </a:bodyPr>
          <a:lstStyle/>
          <a:p>
            <a:pPr marL="1183481">
              <a:spcBef>
                <a:spcPts val="98"/>
              </a:spcBef>
            </a:pPr>
            <a:r>
              <a:rPr spc="-195" dirty="0"/>
              <a:t>ML</a:t>
            </a:r>
            <a:r>
              <a:rPr spc="-146" dirty="0"/>
              <a:t> </a:t>
            </a:r>
            <a:r>
              <a:rPr spc="-158" dirty="0"/>
              <a:t>Framework</a:t>
            </a:r>
            <a:r>
              <a:rPr spc="-199" dirty="0"/>
              <a:t> </a:t>
            </a:r>
            <a:r>
              <a:rPr spc="-217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32720" y="2596801"/>
            <a:ext cx="1200150" cy="968342"/>
          </a:xfrm>
          <a:prstGeom prst="rect">
            <a:avLst/>
          </a:prstGeom>
          <a:solidFill>
            <a:srgbClr val="F1DCDB"/>
          </a:solidFill>
          <a:ln w="9525">
            <a:solidFill>
              <a:srgbClr val="D9959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5730">
              <a:lnSpc>
                <a:spcPts val="2408"/>
              </a:lnSpc>
            </a:pPr>
            <a:r>
              <a:rPr sz="2063" spc="-41" dirty="0">
                <a:latin typeface="Arial"/>
                <a:cs typeface="Arial"/>
              </a:rPr>
              <a:t>Classifier</a:t>
            </a:r>
            <a:endParaRPr sz="2063">
              <a:latin typeface="Arial"/>
              <a:cs typeface="Arial"/>
            </a:endParaRPr>
          </a:p>
          <a:p>
            <a:pPr marL="182880">
              <a:spcBef>
                <a:spcPts val="60"/>
              </a:spcBef>
            </a:pPr>
            <a:r>
              <a:rPr sz="2063" spc="-8" dirty="0">
                <a:latin typeface="Arial"/>
                <a:cs typeface="Arial"/>
              </a:rPr>
              <a:t>(trained</a:t>
            </a:r>
            <a:endParaRPr sz="2063">
              <a:latin typeface="Arial"/>
              <a:cs typeface="Arial"/>
            </a:endParaRPr>
          </a:p>
          <a:p>
            <a:pPr marL="211455">
              <a:spcBef>
                <a:spcPts val="56"/>
              </a:spcBef>
            </a:pPr>
            <a:r>
              <a:rPr sz="2063" b="1" spc="-8" dirty="0">
                <a:latin typeface="Arial"/>
                <a:cs typeface="Arial"/>
              </a:rPr>
              <a:t>model</a:t>
            </a:r>
            <a:r>
              <a:rPr sz="2063" spc="-8" dirty="0">
                <a:latin typeface="Arial"/>
                <a:cs typeface="Arial"/>
              </a:rPr>
              <a:t>)</a:t>
            </a:r>
            <a:endParaRPr sz="2063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7462" y="1485900"/>
            <a:ext cx="2808726" cy="3036094"/>
            <a:chOff x="314325" y="1981200"/>
            <a:chExt cx="3209925" cy="4048125"/>
          </a:xfrm>
        </p:grpSpPr>
        <p:sp>
          <p:nvSpPr>
            <p:cNvPr id="5" name="object 5"/>
            <p:cNvSpPr/>
            <p:nvPr/>
          </p:nvSpPr>
          <p:spPr>
            <a:xfrm>
              <a:off x="319087" y="1985962"/>
              <a:ext cx="3200400" cy="4038600"/>
            </a:xfrm>
            <a:custGeom>
              <a:avLst/>
              <a:gdLst/>
              <a:ahLst/>
              <a:cxnLst/>
              <a:rect l="l" t="t" r="r" b="b"/>
              <a:pathLst>
                <a:path w="3200400" h="4038600">
                  <a:moveTo>
                    <a:pt x="3200400" y="0"/>
                  </a:moveTo>
                  <a:lnTo>
                    <a:pt x="0" y="0"/>
                  </a:lnTo>
                  <a:lnTo>
                    <a:pt x="0" y="4038600"/>
                  </a:lnTo>
                  <a:lnTo>
                    <a:pt x="3200400" y="4038600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9C09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319087" y="1985962"/>
              <a:ext cx="3200400" cy="4038600"/>
            </a:xfrm>
            <a:custGeom>
              <a:avLst/>
              <a:gdLst/>
              <a:ahLst/>
              <a:cxnLst/>
              <a:rect l="l" t="t" r="r" b="b"/>
              <a:pathLst>
                <a:path w="3200400" h="4038600">
                  <a:moveTo>
                    <a:pt x="0" y="4038600"/>
                  </a:moveTo>
                  <a:lnTo>
                    <a:pt x="3200400" y="403860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4038600"/>
                  </a:lnTo>
                  <a:close/>
                </a:path>
              </a:pathLst>
            </a:custGeom>
            <a:ln w="9525">
              <a:solidFill>
                <a:srgbClr val="974707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88569" y="1463992"/>
            <a:ext cx="1723073" cy="329963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spcBef>
                <a:spcPts val="98"/>
              </a:spcBef>
            </a:pPr>
            <a:r>
              <a:rPr sz="2063" i="1" spc="-83" dirty="0">
                <a:latin typeface="Arial"/>
                <a:cs typeface="Arial"/>
              </a:rPr>
              <a:t>Training</a:t>
            </a:r>
            <a:r>
              <a:rPr sz="2063" i="1" spc="-64" dirty="0">
                <a:latin typeface="Arial"/>
                <a:cs typeface="Arial"/>
              </a:rPr>
              <a:t> </a:t>
            </a:r>
            <a:r>
              <a:rPr sz="2063" i="1" spc="-34" dirty="0">
                <a:latin typeface="Arial"/>
                <a:cs typeface="Arial"/>
              </a:rPr>
              <a:t>data,</a:t>
            </a:r>
            <a:r>
              <a:rPr sz="2063" i="1" spc="-60" dirty="0">
                <a:latin typeface="Arial"/>
                <a:cs typeface="Arial"/>
              </a:rPr>
              <a:t> </a:t>
            </a:r>
            <a:r>
              <a:rPr sz="2063" i="1" spc="-341" dirty="0">
                <a:latin typeface="Arial"/>
                <a:cs typeface="Arial"/>
              </a:rPr>
              <a:t>X</a:t>
            </a:r>
            <a:endParaRPr sz="2063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40013" y="2718245"/>
            <a:ext cx="1014413" cy="742950"/>
          </a:xfrm>
          <a:custGeom>
            <a:avLst/>
            <a:gdLst/>
            <a:ahLst/>
            <a:cxnLst/>
            <a:rect l="l" t="t" r="r" b="b"/>
            <a:pathLst>
              <a:path w="1352550" h="990600">
                <a:moveTo>
                  <a:pt x="0" y="495300"/>
                </a:moveTo>
                <a:lnTo>
                  <a:pt x="495300" y="0"/>
                </a:lnTo>
                <a:lnTo>
                  <a:pt x="495300" y="247523"/>
                </a:lnTo>
                <a:lnTo>
                  <a:pt x="1352550" y="247523"/>
                </a:lnTo>
                <a:lnTo>
                  <a:pt x="1352550" y="742950"/>
                </a:lnTo>
                <a:lnTo>
                  <a:pt x="495300" y="742950"/>
                </a:lnTo>
                <a:lnTo>
                  <a:pt x="495300" y="990600"/>
                </a:lnTo>
                <a:lnTo>
                  <a:pt x="0" y="4953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5804059" y="2906792"/>
            <a:ext cx="586197" cy="329481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2063" cap="small" spc="-251" dirty="0">
                <a:latin typeface="Arial"/>
                <a:cs typeface="Arial"/>
              </a:rPr>
              <a:t>T</a:t>
            </a:r>
            <a:r>
              <a:rPr sz="2063" cap="small" spc="-259" dirty="0">
                <a:latin typeface="Arial"/>
                <a:cs typeface="Arial"/>
              </a:rPr>
              <a:t>e</a:t>
            </a:r>
            <a:r>
              <a:rPr sz="2063" cap="small" spc="-319" dirty="0">
                <a:latin typeface="Arial"/>
                <a:cs typeface="Arial"/>
              </a:rPr>
              <a:t>s</a:t>
            </a:r>
            <a:r>
              <a:rPr sz="2063" cap="small" spc="-188" dirty="0">
                <a:latin typeface="Arial"/>
                <a:cs typeface="Arial"/>
              </a:rPr>
              <a:t>t</a:t>
            </a:r>
            <a:endParaRPr sz="2063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25626" y="3639788"/>
            <a:ext cx="1207294" cy="771525"/>
          </a:xfrm>
          <a:custGeom>
            <a:avLst/>
            <a:gdLst/>
            <a:ahLst/>
            <a:cxnLst/>
            <a:rect l="l" t="t" r="r" b="b"/>
            <a:pathLst>
              <a:path w="1609725" h="1028700">
                <a:moveTo>
                  <a:pt x="458850" y="0"/>
                </a:moveTo>
                <a:lnTo>
                  <a:pt x="458850" y="388747"/>
                </a:lnTo>
                <a:lnTo>
                  <a:pt x="1343152" y="388747"/>
                </a:lnTo>
                <a:lnTo>
                  <a:pt x="1343152" y="207772"/>
                </a:lnTo>
                <a:lnTo>
                  <a:pt x="1609725" y="618236"/>
                </a:lnTo>
                <a:lnTo>
                  <a:pt x="1343152" y="1028636"/>
                </a:lnTo>
                <a:lnTo>
                  <a:pt x="1343152" y="847648"/>
                </a:lnTo>
                <a:lnTo>
                  <a:pt x="0" y="847648"/>
                </a:lnTo>
                <a:lnTo>
                  <a:pt x="0" y="0"/>
                </a:lnTo>
                <a:lnTo>
                  <a:pt x="45885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5986272" y="3753135"/>
            <a:ext cx="655320" cy="660245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algn="ctr">
              <a:spcBef>
                <a:spcPts val="98"/>
              </a:spcBef>
            </a:pPr>
            <a:r>
              <a:rPr sz="2063" spc="-90" dirty="0">
                <a:latin typeface="Arial"/>
                <a:cs typeface="Arial"/>
              </a:rPr>
              <a:t>Label:</a:t>
            </a:r>
            <a:endParaRPr sz="2063">
              <a:latin typeface="Arial"/>
              <a:cs typeface="Arial"/>
            </a:endParaRPr>
          </a:p>
          <a:p>
            <a:pPr marL="10478" algn="ctr">
              <a:spcBef>
                <a:spcPts val="60"/>
              </a:spcBef>
            </a:pPr>
            <a:r>
              <a:rPr sz="2063" i="1" spc="-169" dirty="0">
                <a:latin typeface="Arial"/>
                <a:cs typeface="Arial"/>
              </a:rPr>
              <a:t>+</a:t>
            </a:r>
            <a:endParaRPr sz="2063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90145" y="2289619"/>
            <a:ext cx="1285875" cy="727122"/>
          </a:xfrm>
          <a:prstGeom prst="rect">
            <a:avLst/>
          </a:prstGeom>
          <a:solidFill>
            <a:srgbClr val="E6DFEB"/>
          </a:solidFill>
          <a:ln w="9525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6209">
              <a:lnSpc>
                <a:spcPts val="2381"/>
              </a:lnSpc>
            </a:pPr>
            <a:r>
              <a:rPr sz="2063" i="1" spc="-180" dirty="0">
                <a:latin typeface="Arial"/>
                <a:cs typeface="Arial"/>
              </a:rPr>
              <a:t>Test</a:t>
            </a:r>
            <a:r>
              <a:rPr sz="2063" i="1" spc="-79" dirty="0">
                <a:latin typeface="Arial"/>
                <a:cs typeface="Arial"/>
              </a:rPr>
              <a:t> </a:t>
            </a:r>
            <a:r>
              <a:rPr sz="2063" i="1" spc="-15" dirty="0">
                <a:latin typeface="Arial"/>
                <a:cs typeface="Arial"/>
              </a:rPr>
              <a:t>data</a:t>
            </a:r>
            <a:endParaRPr sz="2063">
              <a:latin typeface="Arial"/>
              <a:cs typeface="Arial"/>
            </a:endParaRPr>
          </a:p>
          <a:p>
            <a:pPr marL="156209" marR="337661">
              <a:lnSpc>
                <a:spcPct val="100800"/>
              </a:lnSpc>
              <a:spcBef>
                <a:spcPts val="127"/>
              </a:spcBef>
            </a:pPr>
            <a:r>
              <a:rPr sz="1350" i="1" spc="-30" dirty="0">
                <a:latin typeface="Arial"/>
                <a:cs typeface="Arial"/>
              </a:rPr>
              <a:t>x</a:t>
            </a:r>
            <a:r>
              <a:rPr sz="1350" spc="-45" baseline="-16203" dirty="0">
                <a:latin typeface="Arial"/>
                <a:cs typeface="Arial"/>
              </a:rPr>
              <a:t>1</a:t>
            </a:r>
            <a:r>
              <a:rPr sz="1350" spc="-33" baseline="-16203" dirty="0">
                <a:latin typeface="Arial"/>
                <a:cs typeface="Arial"/>
              </a:rPr>
              <a:t> </a:t>
            </a:r>
            <a:r>
              <a:rPr sz="1350" spc="-124" dirty="0">
                <a:latin typeface="Arial"/>
                <a:cs typeface="Arial"/>
              </a:rPr>
              <a:t>=</a:t>
            </a:r>
            <a:r>
              <a:rPr sz="1350" spc="-94" dirty="0">
                <a:latin typeface="Arial"/>
                <a:cs typeface="Arial"/>
              </a:rPr>
              <a:t> </a:t>
            </a:r>
            <a:r>
              <a:rPr sz="1350" spc="-135" dirty="0">
                <a:latin typeface="Arial"/>
                <a:cs typeface="Arial"/>
              </a:rPr>
              <a:t>&lt;Fuzzy, </a:t>
            </a:r>
            <a:r>
              <a:rPr sz="1350" spc="-64" dirty="0">
                <a:latin typeface="Arial"/>
                <a:cs typeface="Arial"/>
              </a:rPr>
              <a:t>Pointy,</a:t>
            </a:r>
            <a:r>
              <a:rPr sz="1350" spc="-105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4&gt;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32670" y="1718120"/>
            <a:ext cx="1371600" cy="857250"/>
          </a:xfrm>
          <a:custGeom>
            <a:avLst/>
            <a:gdLst/>
            <a:ahLst/>
            <a:cxnLst/>
            <a:rect l="l" t="t" r="r" b="b"/>
            <a:pathLst>
              <a:path w="1828800" h="1143000">
                <a:moveTo>
                  <a:pt x="0" y="484886"/>
                </a:moveTo>
                <a:lnTo>
                  <a:pt x="1130173" y="484886"/>
                </a:lnTo>
                <a:lnTo>
                  <a:pt x="1130173" y="846836"/>
                </a:lnTo>
                <a:lnTo>
                  <a:pt x="916686" y="846836"/>
                </a:lnTo>
                <a:lnTo>
                  <a:pt x="1372743" y="1143000"/>
                </a:lnTo>
                <a:lnTo>
                  <a:pt x="1828800" y="846836"/>
                </a:lnTo>
                <a:lnTo>
                  <a:pt x="1615186" y="846836"/>
                </a:lnTo>
                <a:lnTo>
                  <a:pt x="1615186" y="0"/>
                </a:lnTo>
                <a:lnTo>
                  <a:pt x="0" y="0"/>
                </a:lnTo>
                <a:lnTo>
                  <a:pt x="0" y="48488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890963" y="1692782"/>
            <a:ext cx="1006554" cy="329963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spcBef>
                <a:spcPts val="98"/>
              </a:spcBef>
            </a:pPr>
            <a:r>
              <a:rPr sz="2063" cap="small" spc="-251" dirty="0">
                <a:latin typeface="Arial"/>
                <a:cs typeface="Arial"/>
              </a:rPr>
              <a:t>T</a:t>
            </a:r>
            <a:r>
              <a:rPr sz="2063" cap="small" spc="-293" dirty="0">
                <a:latin typeface="Arial"/>
                <a:cs typeface="Arial"/>
              </a:rPr>
              <a:t>r</a:t>
            </a:r>
            <a:r>
              <a:rPr sz="2063" cap="small" spc="-150" dirty="0">
                <a:latin typeface="Arial"/>
                <a:cs typeface="Arial"/>
              </a:rPr>
              <a:t>a</a:t>
            </a:r>
            <a:r>
              <a:rPr sz="2063" cap="small" spc="-15" dirty="0">
                <a:latin typeface="Arial"/>
                <a:cs typeface="Arial"/>
              </a:rPr>
              <a:t>i</a:t>
            </a:r>
            <a:r>
              <a:rPr sz="2063" cap="small" spc="-127" dirty="0">
                <a:latin typeface="Arial"/>
                <a:cs typeface="Arial"/>
              </a:rPr>
              <a:t>n</a:t>
            </a:r>
            <a:r>
              <a:rPr sz="2063" cap="small" spc="-15" dirty="0">
                <a:latin typeface="Arial"/>
                <a:cs typeface="Arial"/>
              </a:rPr>
              <a:t>i</a:t>
            </a:r>
            <a:r>
              <a:rPr sz="2063" cap="small" spc="-127" dirty="0">
                <a:latin typeface="Arial"/>
                <a:cs typeface="Arial"/>
              </a:rPr>
              <a:t>n</a:t>
            </a:r>
            <a:r>
              <a:rPr sz="2063" cap="small" spc="-217" dirty="0">
                <a:latin typeface="Arial"/>
                <a:cs typeface="Arial"/>
              </a:rPr>
              <a:t>g</a:t>
            </a:r>
            <a:endParaRPr sz="2063" dirty="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150883" y="1881188"/>
          <a:ext cx="2531844" cy="2241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584">
                <a:tc>
                  <a:txBody>
                    <a:bodyPr/>
                    <a:lstStyle/>
                    <a:p>
                      <a:pPr marL="235585" marR="152400" indent="-66675">
                        <a:lnSpc>
                          <a:spcPct val="100800"/>
                        </a:lnSpc>
                        <a:spcBef>
                          <a:spcPts val="220"/>
                        </a:spcBef>
                      </a:pPr>
                      <a:r>
                        <a:rPr sz="1400" i="1" spc="-155" dirty="0">
                          <a:latin typeface="Arial"/>
                          <a:cs typeface="Arial"/>
                        </a:rPr>
                        <a:t>Text- </a:t>
                      </a:r>
                      <a:r>
                        <a:rPr sz="1400" i="1" spc="-25" dirty="0">
                          <a:latin typeface="Arial"/>
                          <a:cs typeface="Arial"/>
                        </a:rPr>
                        <a:t>ure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400" i="1" spc="-20" dirty="0">
                          <a:latin typeface="Arial"/>
                          <a:cs typeface="Arial"/>
                        </a:rPr>
                        <a:t>Ears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400" i="1" spc="-20" dirty="0">
                          <a:latin typeface="Arial"/>
                          <a:cs typeface="Arial"/>
                        </a:rPr>
                        <a:t>Legs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400" i="1" spc="-10" dirty="0">
                          <a:latin typeface="Arial"/>
                          <a:cs typeface="Arial"/>
                        </a:rPr>
                        <a:t>Class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Fuzzy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766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Round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766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766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+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57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Slimy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5243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Missing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5243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0" marR="0" marT="35243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Fuzzy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Pointy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Fuzzy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Round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+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71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Fuzzy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671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Pointy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671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671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+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762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654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</a:p>
                  </a:txBody>
                  <a:tcPr marL="0" marR="0" marT="27146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5549932" y="1285398"/>
            <a:ext cx="2183606" cy="42559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700" spc="-176" dirty="0">
                <a:latin typeface="Arial"/>
                <a:cs typeface="Arial"/>
              </a:rPr>
              <a:t>Puppy</a:t>
            </a:r>
            <a:r>
              <a:rPr sz="2700" spc="-98" dirty="0">
                <a:latin typeface="Arial"/>
                <a:cs typeface="Arial"/>
              </a:rPr>
              <a:t> </a:t>
            </a:r>
            <a:r>
              <a:rPr sz="2700" spc="-90" dirty="0">
                <a:latin typeface="Arial"/>
                <a:cs typeface="Arial"/>
              </a:rPr>
              <a:t>classifier</a:t>
            </a:r>
            <a:endParaRPr sz="27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1581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43000" y="0"/>
            <a:ext cx="0" cy="535182"/>
          </a:xfrm>
          <a:prstGeom prst="rect">
            <a:avLst/>
          </a:prstGeom>
        </p:spPr>
        <p:txBody>
          <a:bodyPr vert="horz" wrap="square" lIns="0" tIns="301406" rIns="0" bIns="0" rtlCol="0">
            <a:spAutoFit/>
          </a:bodyPr>
          <a:lstStyle/>
          <a:p>
            <a:pPr marL="1120616">
              <a:lnSpc>
                <a:spcPts val="930"/>
              </a:lnSpc>
            </a:pPr>
            <a:r>
              <a:rPr lang="en-US" spc="-19"/>
              <a:t>41</a:t>
            </a:r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4927" y="535182"/>
            <a:ext cx="6172200" cy="849864"/>
          </a:xfrm>
          <a:prstGeom prst="rect">
            <a:avLst/>
          </a:prstGeom>
        </p:spPr>
        <p:txBody>
          <a:bodyPr vert="horz" wrap="square" lIns="0" tIns="390096" rIns="0" bIns="0" rtlCol="0" anchor="ctr">
            <a:spAutoFit/>
          </a:bodyPr>
          <a:lstStyle/>
          <a:p>
            <a:pPr marL="1462564" algn="l">
              <a:spcBef>
                <a:spcPts val="98"/>
              </a:spcBef>
            </a:pPr>
            <a:r>
              <a:rPr sz="2963" spc="-131" dirty="0"/>
              <a:t>Classification</a:t>
            </a:r>
            <a:r>
              <a:rPr sz="2963" spc="-4" dirty="0"/>
              <a:t> </a:t>
            </a:r>
            <a:r>
              <a:rPr sz="2963" spc="-225" dirty="0"/>
              <a:t>Examples</a:t>
            </a:r>
            <a:endParaRPr sz="2963" dirty="0"/>
          </a:p>
        </p:txBody>
      </p:sp>
      <p:sp>
        <p:nvSpPr>
          <p:cNvPr id="3" name="object 3"/>
          <p:cNvSpPr txBox="1"/>
          <p:nvPr/>
        </p:nvSpPr>
        <p:spPr>
          <a:xfrm>
            <a:off x="1332597" y="1756456"/>
            <a:ext cx="2678430" cy="1709218"/>
          </a:xfrm>
          <a:prstGeom prst="rect">
            <a:avLst/>
          </a:prstGeom>
        </p:spPr>
        <p:txBody>
          <a:bodyPr vert="horz" wrap="square" lIns="0" tIns="4286" rIns="0" bIns="0" rtlCol="0">
            <a:spAutoFit/>
          </a:bodyPr>
          <a:lstStyle/>
          <a:p>
            <a:pPr marL="9525" marR="422434">
              <a:lnSpc>
                <a:spcPct val="102400"/>
              </a:lnSpc>
              <a:spcBef>
                <a:spcPts val="34"/>
              </a:spcBef>
            </a:pPr>
            <a:r>
              <a:rPr sz="2063" spc="-116" dirty="0">
                <a:latin typeface="Arial"/>
                <a:cs typeface="Arial"/>
              </a:rPr>
              <a:t>Assigning</a:t>
            </a:r>
            <a:r>
              <a:rPr sz="2063" spc="-26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subject </a:t>
            </a:r>
            <a:r>
              <a:rPr sz="2063" spc="-94" dirty="0">
                <a:latin typeface="Arial"/>
                <a:cs typeface="Arial"/>
              </a:rPr>
              <a:t>categories,</a:t>
            </a:r>
            <a:r>
              <a:rPr sz="2063" spc="-19" dirty="0">
                <a:latin typeface="Arial"/>
                <a:cs typeface="Arial"/>
              </a:rPr>
              <a:t> </a:t>
            </a:r>
            <a:r>
              <a:rPr sz="2063" spc="-64" dirty="0">
                <a:latin typeface="Arial"/>
                <a:cs typeface="Arial"/>
              </a:rPr>
              <a:t>topics,</a:t>
            </a:r>
            <a:r>
              <a:rPr sz="2063" spc="-19" dirty="0">
                <a:latin typeface="Arial"/>
                <a:cs typeface="Arial"/>
              </a:rPr>
              <a:t> or </a:t>
            </a:r>
            <a:r>
              <a:rPr sz="2063" spc="-8" dirty="0">
                <a:latin typeface="Arial"/>
                <a:cs typeface="Arial"/>
              </a:rPr>
              <a:t>genres</a:t>
            </a:r>
            <a:endParaRPr sz="2063" dirty="0">
              <a:latin typeface="Arial"/>
              <a:cs typeface="Arial"/>
            </a:endParaRPr>
          </a:p>
          <a:p>
            <a:pPr marL="9525" marR="3810">
              <a:lnSpc>
                <a:spcPts val="3038"/>
              </a:lnSpc>
              <a:spcBef>
                <a:spcPts val="34"/>
              </a:spcBef>
            </a:pPr>
            <a:r>
              <a:rPr sz="2063" spc="-188" dirty="0">
                <a:latin typeface="Arial"/>
                <a:cs typeface="Arial"/>
              </a:rPr>
              <a:t>Spam</a:t>
            </a:r>
            <a:r>
              <a:rPr sz="2063" spc="-26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detection </a:t>
            </a:r>
            <a:r>
              <a:rPr sz="2063" spc="-53" dirty="0">
                <a:latin typeface="Arial"/>
                <a:cs typeface="Arial"/>
              </a:rPr>
              <a:t>Authorship</a:t>
            </a:r>
            <a:r>
              <a:rPr sz="2063" spc="-79" dirty="0">
                <a:latin typeface="Arial"/>
                <a:cs typeface="Arial"/>
              </a:rPr>
              <a:t> </a:t>
            </a:r>
            <a:r>
              <a:rPr sz="2063" spc="-34" dirty="0">
                <a:latin typeface="Arial"/>
                <a:cs typeface="Arial"/>
              </a:rPr>
              <a:t>identification</a:t>
            </a:r>
            <a:endParaRPr sz="2063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6417" y="1756456"/>
            <a:ext cx="2756534" cy="1568764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 marR="3810">
              <a:lnSpc>
                <a:spcPct val="121700"/>
              </a:lnSpc>
              <a:spcBef>
                <a:spcPts val="98"/>
              </a:spcBef>
            </a:pPr>
            <a:r>
              <a:rPr sz="2063" spc="-79" dirty="0">
                <a:latin typeface="Arial"/>
                <a:cs typeface="Arial"/>
              </a:rPr>
              <a:t>Age/gender</a:t>
            </a:r>
            <a:r>
              <a:rPr sz="2063" spc="-30" dirty="0">
                <a:latin typeface="Arial"/>
                <a:cs typeface="Arial"/>
              </a:rPr>
              <a:t> identification </a:t>
            </a:r>
            <a:r>
              <a:rPr sz="2063" spc="-158" dirty="0">
                <a:latin typeface="Arial"/>
                <a:cs typeface="Arial"/>
              </a:rPr>
              <a:t>Language</a:t>
            </a:r>
            <a:r>
              <a:rPr sz="2063" spc="-4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Identification </a:t>
            </a:r>
            <a:r>
              <a:rPr sz="2063" spc="-68" dirty="0">
                <a:latin typeface="Arial"/>
                <a:cs typeface="Arial"/>
              </a:rPr>
              <a:t>Sentiment</a:t>
            </a:r>
            <a:r>
              <a:rPr sz="2063" spc="-26" dirty="0">
                <a:latin typeface="Arial"/>
                <a:cs typeface="Arial"/>
              </a:rPr>
              <a:t> </a:t>
            </a:r>
            <a:r>
              <a:rPr sz="2063" spc="-23" dirty="0">
                <a:latin typeface="Arial"/>
                <a:cs typeface="Arial"/>
              </a:rPr>
              <a:t>analysis</a:t>
            </a:r>
            <a:endParaRPr sz="2063" dirty="0">
              <a:latin typeface="Arial"/>
              <a:cs typeface="Arial"/>
            </a:endParaRPr>
          </a:p>
          <a:p>
            <a:pPr marL="9525">
              <a:spcBef>
                <a:spcPts val="566"/>
              </a:spcBef>
            </a:pPr>
            <a:r>
              <a:rPr sz="2063" spc="-626" dirty="0">
                <a:latin typeface="Arial"/>
                <a:cs typeface="Arial"/>
              </a:rPr>
              <a:t>…</a:t>
            </a:r>
            <a:endParaRPr sz="2063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846" y="562722"/>
            <a:ext cx="6401276" cy="468463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2963" spc="-49" dirty="0"/>
              <a:t>Model,</a:t>
            </a:r>
            <a:r>
              <a:rPr sz="2963" spc="-161" dirty="0"/>
              <a:t> </a:t>
            </a:r>
            <a:r>
              <a:rPr sz="2963" spc="-109" dirty="0"/>
              <a:t>parameters</a:t>
            </a:r>
            <a:r>
              <a:rPr sz="2963" spc="-23" dirty="0"/>
              <a:t> </a:t>
            </a:r>
            <a:r>
              <a:rPr sz="2963" spc="-146" dirty="0"/>
              <a:t>and</a:t>
            </a:r>
            <a:r>
              <a:rPr sz="2963" spc="-71" dirty="0"/>
              <a:t> </a:t>
            </a:r>
            <a:r>
              <a:rPr sz="2963" spc="-94" dirty="0"/>
              <a:t>hyperparameters</a:t>
            </a:r>
            <a:endParaRPr sz="2963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4450" y="3429000"/>
            <a:ext cx="2700338" cy="1371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24200" y="1548478"/>
            <a:ext cx="6707505" cy="2909002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R="953" algn="ctr">
              <a:spcBef>
                <a:spcPts val="98"/>
              </a:spcBef>
            </a:pPr>
            <a:r>
              <a:rPr sz="2400" spc="-38" dirty="0">
                <a:latin typeface="Arial"/>
                <a:cs typeface="Arial"/>
              </a:rPr>
              <a:t>Model: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850F00"/>
                </a:solidFill>
                <a:latin typeface="Arial"/>
                <a:cs typeface="Arial"/>
              </a:rPr>
              <a:t>mathematical</a:t>
            </a:r>
            <a:r>
              <a:rPr sz="2400" spc="-229" dirty="0">
                <a:solidFill>
                  <a:srgbClr val="850F00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850F00"/>
                </a:solidFill>
                <a:latin typeface="Arial"/>
                <a:cs typeface="Arial"/>
              </a:rPr>
              <a:t>formulation</a:t>
            </a:r>
            <a:r>
              <a:rPr sz="2400" spc="-217" dirty="0">
                <a:solidFill>
                  <a:srgbClr val="850F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50F00"/>
                </a:solidFill>
                <a:latin typeface="Arial"/>
                <a:cs typeface="Arial"/>
              </a:rPr>
              <a:t>of</a:t>
            </a:r>
            <a:r>
              <a:rPr sz="2400" spc="-127" dirty="0">
                <a:solidFill>
                  <a:srgbClr val="850F00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850F00"/>
                </a:solidFill>
                <a:latin typeface="Arial"/>
                <a:cs typeface="Arial"/>
              </a:rPr>
              <a:t>system</a:t>
            </a:r>
            <a:r>
              <a:rPr sz="2400" spc="-146" dirty="0">
                <a:solidFill>
                  <a:srgbClr val="850F00"/>
                </a:solidFill>
                <a:latin typeface="Arial"/>
                <a:cs typeface="Arial"/>
              </a:rPr>
              <a:t> </a:t>
            </a:r>
            <a:r>
              <a:rPr sz="1500" spc="-68" dirty="0">
                <a:solidFill>
                  <a:srgbClr val="850F00"/>
                </a:solidFill>
                <a:latin typeface="Arial"/>
                <a:cs typeface="Arial"/>
              </a:rPr>
              <a:t>(e.g.,</a:t>
            </a:r>
            <a:r>
              <a:rPr sz="1500" spc="-94" dirty="0">
                <a:solidFill>
                  <a:srgbClr val="850F00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rgbClr val="850F00"/>
                </a:solidFill>
                <a:latin typeface="Arial"/>
                <a:cs typeface="Arial"/>
              </a:rPr>
              <a:t>classifier)</a:t>
            </a:r>
            <a:endParaRPr sz="1500">
              <a:latin typeface="Arial"/>
              <a:cs typeface="Arial"/>
            </a:endParaRPr>
          </a:p>
          <a:p>
            <a:pPr>
              <a:spcBef>
                <a:spcPts val="38"/>
              </a:spcBef>
            </a:pPr>
            <a:endParaRPr sz="3488">
              <a:latin typeface="Arial"/>
              <a:cs typeface="Arial"/>
            </a:endParaRPr>
          </a:p>
          <a:p>
            <a:pPr marL="194786" marR="196215" algn="ctr"/>
            <a:r>
              <a:rPr sz="2400" spc="-131" dirty="0">
                <a:latin typeface="Arial"/>
                <a:cs typeface="Arial"/>
              </a:rPr>
              <a:t>Parameters:</a:t>
            </a:r>
            <a:r>
              <a:rPr sz="2400" spc="-158" dirty="0">
                <a:latin typeface="Arial"/>
                <a:cs typeface="Arial"/>
              </a:rPr>
              <a:t> </a:t>
            </a:r>
            <a:r>
              <a:rPr sz="2400" spc="-49" dirty="0">
                <a:solidFill>
                  <a:srgbClr val="850F00"/>
                </a:solidFill>
                <a:latin typeface="Arial"/>
                <a:cs typeface="Arial"/>
              </a:rPr>
              <a:t>primary</a:t>
            </a:r>
            <a:r>
              <a:rPr sz="2400" spc="-150" dirty="0">
                <a:solidFill>
                  <a:srgbClr val="850F00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850F00"/>
                </a:solidFill>
                <a:latin typeface="Arial"/>
                <a:cs typeface="Arial"/>
              </a:rPr>
              <a:t>“knobs”</a:t>
            </a:r>
            <a:r>
              <a:rPr sz="2400" spc="-248" dirty="0">
                <a:solidFill>
                  <a:srgbClr val="850F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50F00"/>
                </a:solidFill>
                <a:latin typeface="Arial"/>
                <a:cs typeface="Arial"/>
              </a:rPr>
              <a:t>of</a:t>
            </a:r>
            <a:r>
              <a:rPr sz="2400" spc="-135" dirty="0">
                <a:solidFill>
                  <a:srgbClr val="850F00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850F00"/>
                </a:solidFill>
                <a:latin typeface="Arial"/>
                <a:cs typeface="Arial"/>
              </a:rPr>
              <a:t>the</a:t>
            </a:r>
            <a:r>
              <a:rPr sz="2400" spc="-94" dirty="0">
                <a:solidFill>
                  <a:srgbClr val="850F00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850F00"/>
                </a:solidFill>
                <a:latin typeface="Arial"/>
                <a:cs typeface="Arial"/>
              </a:rPr>
              <a:t>model</a:t>
            </a:r>
            <a:r>
              <a:rPr sz="2400" spc="-176" dirty="0">
                <a:solidFill>
                  <a:srgbClr val="850F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50F00"/>
                </a:solidFill>
                <a:latin typeface="Arial"/>
                <a:cs typeface="Arial"/>
              </a:rPr>
              <a:t>that</a:t>
            </a:r>
            <a:r>
              <a:rPr sz="2400" spc="-146" dirty="0">
                <a:solidFill>
                  <a:srgbClr val="850F00"/>
                </a:solidFill>
                <a:latin typeface="Arial"/>
                <a:cs typeface="Arial"/>
              </a:rPr>
              <a:t> </a:t>
            </a:r>
            <a:r>
              <a:rPr sz="2400" spc="-19" dirty="0">
                <a:solidFill>
                  <a:srgbClr val="850F00"/>
                </a:solidFill>
                <a:latin typeface="Arial"/>
                <a:cs typeface="Arial"/>
              </a:rPr>
              <a:t>are </a:t>
            </a:r>
            <a:r>
              <a:rPr sz="2400" spc="-98" dirty="0">
                <a:solidFill>
                  <a:srgbClr val="850F00"/>
                </a:solidFill>
                <a:latin typeface="Arial"/>
                <a:cs typeface="Arial"/>
              </a:rPr>
              <a:t>set</a:t>
            </a:r>
            <a:r>
              <a:rPr sz="2400" spc="-120" dirty="0">
                <a:solidFill>
                  <a:srgbClr val="850F00"/>
                </a:solidFill>
                <a:latin typeface="Arial"/>
                <a:cs typeface="Arial"/>
              </a:rPr>
              <a:t> </a:t>
            </a:r>
            <a:r>
              <a:rPr sz="2400" spc="-83" dirty="0">
                <a:solidFill>
                  <a:srgbClr val="850F00"/>
                </a:solidFill>
                <a:latin typeface="Arial"/>
                <a:cs typeface="Arial"/>
              </a:rPr>
              <a:t>by</a:t>
            </a:r>
            <a:r>
              <a:rPr sz="2400" spc="-176" dirty="0">
                <a:solidFill>
                  <a:srgbClr val="850F00"/>
                </a:solidFill>
                <a:latin typeface="Arial"/>
                <a:cs typeface="Arial"/>
              </a:rPr>
              <a:t> </a:t>
            </a:r>
            <a:r>
              <a:rPr sz="2400" spc="-191" dirty="0">
                <a:solidFill>
                  <a:srgbClr val="850F00"/>
                </a:solidFill>
                <a:latin typeface="Arial"/>
                <a:cs typeface="Arial"/>
              </a:rPr>
              <a:t>a</a:t>
            </a:r>
            <a:r>
              <a:rPr sz="2400" spc="-127" dirty="0">
                <a:solidFill>
                  <a:srgbClr val="850F00"/>
                </a:solidFill>
                <a:latin typeface="Arial"/>
                <a:cs typeface="Arial"/>
              </a:rPr>
              <a:t> </a:t>
            </a:r>
            <a:r>
              <a:rPr sz="2400" spc="-71" dirty="0">
                <a:solidFill>
                  <a:srgbClr val="850F00"/>
                </a:solidFill>
                <a:latin typeface="Arial"/>
                <a:cs typeface="Arial"/>
              </a:rPr>
              <a:t>learning</a:t>
            </a:r>
            <a:r>
              <a:rPr sz="2400" spc="-217" dirty="0">
                <a:solidFill>
                  <a:srgbClr val="850F00"/>
                </a:solidFill>
                <a:latin typeface="Arial"/>
                <a:cs typeface="Arial"/>
              </a:rPr>
              <a:t> </a:t>
            </a:r>
            <a:r>
              <a:rPr sz="2400" spc="-8" dirty="0">
                <a:solidFill>
                  <a:srgbClr val="850F00"/>
                </a:solidFill>
                <a:latin typeface="Arial"/>
                <a:cs typeface="Arial"/>
              </a:rPr>
              <a:t>algorithm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3450">
              <a:latin typeface="Arial"/>
              <a:cs typeface="Arial"/>
            </a:endParaRPr>
          </a:p>
          <a:p>
            <a:pPr marL="3196114" algn="ctr">
              <a:lnSpc>
                <a:spcPts val="2876"/>
              </a:lnSpc>
              <a:spcBef>
                <a:spcPts val="4"/>
              </a:spcBef>
            </a:pPr>
            <a:r>
              <a:rPr sz="2400" spc="-86" dirty="0">
                <a:latin typeface="Arial"/>
                <a:cs typeface="Arial"/>
              </a:rPr>
              <a:t>Hyperparameter:</a:t>
            </a:r>
            <a:r>
              <a:rPr sz="2400" spc="-158" dirty="0">
                <a:latin typeface="Arial"/>
                <a:cs typeface="Arial"/>
              </a:rPr>
              <a:t> </a:t>
            </a:r>
            <a:r>
              <a:rPr sz="2400" spc="-83" dirty="0">
                <a:solidFill>
                  <a:srgbClr val="850F00"/>
                </a:solidFill>
                <a:latin typeface="Arial"/>
                <a:cs typeface="Arial"/>
              </a:rPr>
              <a:t>secondary</a:t>
            </a:r>
            <a:endParaRPr sz="2400">
              <a:latin typeface="Arial"/>
              <a:cs typeface="Arial"/>
            </a:endParaRPr>
          </a:p>
          <a:p>
            <a:pPr marL="3191828" algn="ctr">
              <a:lnSpc>
                <a:spcPts val="2876"/>
              </a:lnSpc>
            </a:pPr>
            <a:r>
              <a:rPr sz="2400" spc="-8" dirty="0">
                <a:solidFill>
                  <a:srgbClr val="850F00"/>
                </a:solidFill>
                <a:latin typeface="Arial"/>
                <a:cs typeface="Arial"/>
              </a:rPr>
              <a:t>“knobs”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2055" y="5023604"/>
            <a:ext cx="3430429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874"/>
              </a:lnSpc>
            </a:pPr>
            <a:r>
              <a:rPr sz="825" spc="-8" dirty="0">
                <a:solidFill>
                  <a:srgbClr val="BEBEBE"/>
                </a:solidFill>
                <a:latin typeface="Arial"/>
                <a:cs typeface="Arial"/>
                <a:hlinkClick r:id="rId3"/>
              </a:rPr>
              <a:t>http://www.uiparade.com/wp-</a:t>
            </a:r>
            <a:r>
              <a:rPr sz="825" spc="-23" dirty="0">
                <a:solidFill>
                  <a:srgbClr val="BEBEBE"/>
                </a:solidFill>
                <a:latin typeface="Arial"/>
                <a:cs typeface="Arial"/>
                <a:hlinkClick r:id="rId3"/>
              </a:rPr>
              <a:t>content/uploads/2012/01/ui-</a:t>
            </a:r>
            <a:r>
              <a:rPr sz="825" spc="-49" dirty="0">
                <a:solidFill>
                  <a:srgbClr val="BEBEBE"/>
                </a:solidFill>
                <a:latin typeface="Arial"/>
                <a:cs typeface="Arial"/>
                <a:hlinkClick r:id="rId3"/>
              </a:rPr>
              <a:t>design-</a:t>
            </a:r>
            <a:r>
              <a:rPr sz="825" spc="-23" dirty="0">
                <a:solidFill>
                  <a:srgbClr val="BEBEBE"/>
                </a:solidFill>
                <a:latin typeface="Arial"/>
                <a:cs typeface="Arial"/>
                <a:hlinkClick r:id="rId3"/>
              </a:rPr>
              <a:t>pure-css.jpg</a:t>
            </a:r>
            <a:endParaRPr sz="82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0941" y="4825841"/>
            <a:ext cx="77153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5" dirty="0">
                <a:solidFill>
                  <a:srgbClr val="888888"/>
                </a:solidFill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r>
              <a:rPr lang="en-US" spc="-60"/>
              <a:t>40</a:t>
            </a:r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343576"/>
            <a:ext cx="6172200" cy="849864"/>
          </a:xfrm>
          <a:prstGeom prst="rect">
            <a:avLst/>
          </a:prstGeom>
        </p:spPr>
        <p:txBody>
          <a:bodyPr vert="horz" wrap="square" lIns="0" tIns="390096" rIns="0" bIns="0" rtlCol="0" anchor="ctr">
            <a:spAutoFit/>
          </a:bodyPr>
          <a:lstStyle/>
          <a:p>
            <a:pPr marL="1462564" algn="l">
              <a:spcBef>
                <a:spcPts val="98"/>
              </a:spcBef>
            </a:pPr>
            <a:r>
              <a:rPr sz="2963" spc="-131" dirty="0"/>
              <a:t>Classification</a:t>
            </a:r>
            <a:r>
              <a:rPr sz="2963" spc="-4" dirty="0"/>
              <a:t> </a:t>
            </a:r>
            <a:r>
              <a:rPr sz="2963" spc="-225" dirty="0"/>
              <a:t>Examples</a:t>
            </a:r>
            <a:endParaRPr sz="2963" dirty="0"/>
          </a:p>
        </p:txBody>
      </p:sp>
      <p:sp>
        <p:nvSpPr>
          <p:cNvPr id="3" name="object 3"/>
          <p:cNvSpPr txBox="1"/>
          <p:nvPr/>
        </p:nvSpPr>
        <p:spPr>
          <a:xfrm>
            <a:off x="1547098" y="1378268"/>
            <a:ext cx="2685574" cy="1709218"/>
          </a:xfrm>
          <a:prstGeom prst="rect">
            <a:avLst/>
          </a:prstGeom>
        </p:spPr>
        <p:txBody>
          <a:bodyPr vert="horz" wrap="square" lIns="0" tIns="4286" rIns="0" bIns="0" rtlCol="0">
            <a:spAutoFit/>
          </a:bodyPr>
          <a:lstStyle/>
          <a:p>
            <a:pPr marL="9525" marR="429578">
              <a:lnSpc>
                <a:spcPct val="102400"/>
              </a:lnSpc>
              <a:spcBef>
                <a:spcPts val="34"/>
              </a:spcBef>
            </a:pPr>
            <a:r>
              <a:rPr sz="2063" spc="-116" dirty="0">
                <a:latin typeface="Arial"/>
                <a:cs typeface="Arial"/>
              </a:rPr>
              <a:t>Assigning</a:t>
            </a:r>
            <a:r>
              <a:rPr sz="2063" spc="-26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subject </a:t>
            </a:r>
            <a:r>
              <a:rPr sz="2063" spc="-94" dirty="0">
                <a:latin typeface="Arial"/>
                <a:cs typeface="Arial"/>
              </a:rPr>
              <a:t>categories,</a:t>
            </a:r>
            <a:r>
              <a:rPr sz="2063" spc="-19" dirty="0">
                <a:latin typeface="Arial"/>
                <a:cs typeface="Arial"/>
              </a:rPr>
              <a:t> </a:t>
            </a:r>
            <a:r>
              <a:rPr sz="2063" spc="-64" dirty="0">
                <a:latin typeface="Arial"/>
                <a:cs typeface="Arial"/>
              </a:rPr>
              <a:t>topics,</a:t>
            </a:r>
            <a:r>
              <a:rPr sz="2063" spc="-19" dirty="0">
                <a:latin typeface="Arial"/>
                <a:cs typeface="Arial"/>
              </a:rPr>
              <a:t> or </a:t>
            </a:r>
            <a:r>
              <a:rPr sz="2063" spc="-8" dirty="0">
                <a:latin typeface="Arial"/>
                <a:cs typeface="Arial"/>
              </a:rPr>
              <a:t>genres</a:t>
            </a:r>
            <a:endParaRPr sz="2063" dirty="0">
              <a:latin typeface="Arial"/>
              <a:cs typeface="Arial"/>
            </a:endParaRPr>
          </a:p>
          <a:p>
            <a:pPr marL="9525" marR="3810">
              <a:lnSpc>
                <a:spcPts val="3038"/>
              </a:lnSpc>
              <a:spcBef>
                <a:spcPts val="34"/>
              </a:spcBef>
            </a:pPr>
            <a:r>
              <a:rPr sz="2063" spc="-188" dirty="0">
                <a:latin typeface="Arial"/>
                <a:cs typeface="Arial"/>
              </a:rPr>
              <a:t>Spam</a:t>
            </a:r>
            <a:r>
              <a:rPr sz="2063" spc="-26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detection </a:t>
            </a:r>
            <a:r>
              <a:rPr sz="2063" spc="-53" dirty="0">
                <a:latin typeface="Arial"/>
                <a:cs typeface="Arial"/>
              </a:rPr>
              <a:t>Authorship</a:t>
            </a:r>
            <a:r>
              <a:rPr sz="2063" spc="-23" dirty="0">
                <a:latin typeface="Arial"/>
                <a:cs typeface="Arial"/>
              </a:rPr>
              <a:t> </a:t>
            </a:r>
            <a:r>
              <a:rPr sz="2063" spc="-34" dirty="0">
                <a:latin typeface="Arial"/>
                <a:cs typeface="Arial"/>
              </a:rPr>
              <a:t>identification</a:t>
            </a:r>
            <a:endParaRPr sz="2063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3942" y="1518722"/>
            <a:ext cx="2756534" cy="1568764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 marR="3810">
              <a:lnSpc>
                <a:spcPct val="121700"/>
              </a:lnSpc>
              <a:spcBef>
                <a:spcPts val="98"/>
              </a:spcBef>
            </a:pPr>
            <a:r>
              <a:rPr sz="2063" spc="-79" dirty="0">
                <a:latin typeface="Arial"/>
                <a:cs typeface="Arial"/>
              </a:rPr>
              <a:t>Age/gender</a:t>
            </a:r>
            <a:r>
              <a:rPr sz="2063" spc="-30" dirty="0">
                <a:latin typeface="Arial"/>
                <a:cs typeface="Arial"/>
              </a:rPr>
              <a:t> identification </a:t>
            </a:r>
            <a:r>
              <a:rPr sz="2063" spc="-158" dirty="0">
                <a:latin typeface="Arial"/>
                <a:cs typeface="Arial"/>
              </a:rPr>
              <a:t>Language</a:t>
            </a:r>
            <a:r>
              <a:rPr sz="2063" spc="-4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Identification </a:t>
            </a:r>
            <a:r>
              <a:rPr sz="2063" spc="-68" dirty="0">
                <a:latin typeface="Arial"/>
                <a:cs typeface="Arial"/>
              </a:rPr>
              <a:t>Sentiment</a:t>
            </a:r>
            <a:r>
              <a:rPr sz="2063" spc="-26" dirty="0">
                <a:latin typeface="Arial"/>
                <a:cs typeface="Arial"/>
              </a:rPr>
              <a:t> </a:t>
            </a:r>
            <a:r>
              <a:rPr sz="2063" spc="-23" dirty="0">
                <a:latin typeface="Arial"/>
                <a:cs typeface="Arial"/>
              </a:rPr>
              <a:t>analysis</a:t>
            </a:r>
            <a:endParaRPr sz="2063" dirty="0">
              <a:latin typeface="Arial"/>
              <a:cs typeface="Arial"/>
            </a:endParaRPr>
          </a:p>
          <a:p>
            <a:pPr marL="9525">
              <a:spcBef>
                <a:spcPts val="566"/>
              </a:spcBef>
            </a:pPr>
            <a:r>
              <a:rPr sz="2063" spc="-626" dirty="0">
                <a:latin typeface="Arial"/>
                <a:cs typeface="Arial"/>
              </a:rPr>
              <a:t>…</a:t>
            </a:r>
            <a:endParaRPr sz="2063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9885" y="3272314"/>
            <a:ext cx="3290411" cy="1262429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8100">
              <a:spcBef>
                <a:spcPts val="79"/>
              </a:spcBef>
            </a:pPr>
            <a:r>
              <a:rPr i="1" spc="-8" dirty="0">
                <a:latin typeface="Arial"/>
                <a:cs typeface="Arial"/>
              </a:rPr>
              <a:t>Input</a:t>
            </a:r>
            <a:r>
              <a:rPr spc="-8" dirty="0">
                <a:latin typeface="Arial"/>
                <a:cs typeface="Arial"/>
              </a:rPr>
              <a:t>:</a:t>
            </a:r>
            <a:endParaRPr>
              <a:latin typeface="Arial"/>
              <a:cs typeface="Arial"/>
            </a:endParaRPr>
          </a:p>
          <a:p>
            <a:pPr marL="423863"/>
            <a:r>
              <a:rPr sz="1500" spc="-83" dirty="0">
                <a:latin typeface="Arial"/>
                <a:cs typeface="Arial"/>
              </a:rPr>
              <a:t>an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-8" dirty="0">
                <a:latin typeface="Arial"/>
                <a:cs typeface="Arial"/>
              </a:rPr>
              <a:t>instance</a:t>
            </a:r>
            <a:endParaRPr sz="1500">
              <a:latin typeface="Arial"/>
              <a:cs typeface="Arial"/>
            </a:endParaRPr>
          </a:p>
          <a:p>
            <a:pPr marL="423863"/>
            <a:r>
              <a:rPr sz="1500" spc="-113" dirty="0">
                <a:latin typeface="Arial"/>
                <a:cs typeface="Arial"/>
              </a:rPr>
              <a:t>a</a:t>
            </a:r>
            <a:r>
              <a:rPr sz="1500" spc="-79" dirty="0">
                <a:latin typeface="Arial"/>
                <a:cs typeface="Arial"/>
              </a:rPr>
              <a:t> </a:t>
            </a:r>
            <a:r>
              <a:rPr sz="1500" spc="-53" dirty="0">
                <a:latin typeface="Arial"/>
                <a:cs typeface="Arial"/>
              </a:rPr>
              <a:t>fixed</a:t>
            </a:r>
            <a:r>
              <a:rPr sz="1500" spc="-86" dirty="0">
                <a:latin typeface="Arial"/>
                <a:cs typeface="Arial"/>
              </a:rPr>
              <a:t> </a:t>
            </a:r>
            <a:r>
              <a:rPr sz="1500" spc="-53" dirty="0">
                <a:latin typeface="Arial"/>
                <a:cs typeface="Arial"/>
              </a:rPr>
              <a:t>set</a:t>
            </a:r>
            <a:r>
              <a:rPr sz="1500" spc="-83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spc="-86" dirty="0">
                <a:latin typeface="Arial"/>
                <a:cs typeface="Arial"/>
              </a:rPr>
              <a:t>classes</a:t>
            </a:r>
            <a:r>
              <a:rPr sz="1500" spc="109" dirty="0">
                <a:latin typeface="Arial"/>
                <a:cs typeface="Arial"/>
              </a:rPr>
              <a:t> </a:t>
            </a:r>
            <a:r>
              <a:rPr sz="1500" i="1" spc="-293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500" i="1" spc="-8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spc="-127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500" spc="-4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spc="-79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r>
              <a:rPr sz="1500" i="1" spc="-79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519" spc="-118" baseline="-18518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500" spc="-79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500" spc="-6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i="1" spc="-146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519" spc="-219" baseline="-18518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500" spc="-146" dirty="0">
                <a:solidFill>
                  <a:srgbClr val="FF0000"/>
                </a:solidFill>
                <a:latin typeface="Arial"/>
                <a:cs typeface="Arial"/>
              </a:rPr>
              <a:t>,…,</a:t>
            </a:r>
            <a:r>
              <a:rPr sz="15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i="1" spc="-19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519" i="1" spc="-28" baseline="-18518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1500" spc="-19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  <a:p>
            <a:pPr>
              <a:spcBef>
                <a:spcPts val="19"/>
              </a:spcBef>
            </a:pPr>
            <a:endParaRPr sz="1538">
              <a:latin typeface="Arial"/>
              <a:cs typeface="Arial"/>
            </a:endParaRPr>
          </a:p>
          <a:p>
            <a:pPr marL="38100"/>
            <a:r>
              <a:rPr i="1" spc="-56" dirty="0">
                <a:latin typeface="Arial"/>
                <a:cs typeface="Arial"/>
              </a:rPr>
              <a:t>Output</a:t>
            </a:r>
            <a:r>
              <a:rPr spc="-56" dirty="0">
                <a:latin typeface="Arial"/>
                <a:cs typeface="Arial"/>
              </a:rPr>
              <a:t>:</a:t>
            </a:r>
            <a:r>
              <a:rPr spc="-71" dirty="0">
                <a:latin typeface="Arial"/>
                <a:cs typeface="Arial"/>
              </a:rPr>
              <a:t> </a:t>
            </a:r>
            <a:r>
              <a:rPr spc="-146" dirty="0">
                <a:latin typeface="Arial"/>
                <a:cs typeface="Arial"/>
              </a:rPr>
              <a:t>a</a:t>
            </a:r>
            <a:r>
              <a:rPr spc="-56" dirty="0">
                <a:latin typeface="Arial"/>
                <a:cs typeface="Arial"/>
              </a:rPr>
              <a:t> </a:t>
            </a:r>
            <a:r>
              <a:rPr spc="-49" dirty="0">
                <a:latin typeface="Arial"/>
                <a:cs typeface="Arial"/>
              </a:rPr>
              <a:t>predicted</a:t>
            </a:r>
            <a:r>
              <a:rPr spc="-139" dirty="0">
                <a:latin typeface="Arial"/>
                <a:cs typeface="Arial"/>
              </a:rPr>
              <a:t> </a:t>
            </a:r>
            <a:r>
              <a:rPr spc="-135" dirty="0">
                <a:latin typeface="Arial"/>
                <a:cs typeface="Arial"/>
              </a:rPr>
              <a:t>class</a:t>
            </a:r>
            <a:r>
              <a:rPr spc="-94" dirty="0">
                <a:latin typeface="Arial"/>
                <a:cs typeface="Arial"/>
              </a:rPr>
              <a:t> </a:t>
            </a:r>
            <a:r>
              <a:rPr i="1" spc="-158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i="1" spc="-11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pc="-26" dirty="0">
                <a:latin typeface="Arial"/>
                <a:cs typeface="Arial"/>
              </a:rPr>
              <a:t>from</a:t>
            </a:r>
            <a:r>
              <a:rPr spc="-60" dirty="0">
                <a:latin typeface="Arial"/>
                <a:cs typeface="Arial"/>
              </a:rPr>
              <a:t> </a:t>
            </a:r>
            <a:r>
              <a:rPr i="1" spc="-40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6158" y="151440"/>
            <a:ext cx="6172200" cy="849864"/>
          </a:xfrm>
          <a:prstGeom prst="rect">
            <a:avLst/>
          </a:prstGeom>
        </p:spPr>
        <p:txBody>
          <a:bodyPr vert="horz" wrap="square" lIns="0" tIns="390096" rIns="0" bIns="0" rtlCol="0" anchor="ctr">
            <a:spAutoFit/>
          </a:bodyPr>
          <a:lstStyle/>
          <a:p>
            <a:pPr marL="647224">
              <a:spcBef>
                <a:spcPts val="98"/>
              </a:spcBef>
            </a:pPr>
            <a:r>
              <a:rPr sz="2963" spc="-127" dirty="0"/>
              <a:t>Classification:</a:t>
            </a:r>
            <a:r>
              <a:rPr sz="2963" spc="-38" dirty="0"/>
              <a:t> </a:t>
            </a:r>
            <a:r>
              <a:rPr sz="2963" spc="-161" dirty="0"/>
              <a:t>Hand-</a:t>
            </a:r>
            <a:r>
              <a:rPr sz="2963" spc="-127" dirty="0"/>
              <a:t>coded</a:t>
            </a:r>
            <a:r>
              <a:rPr sz="2963" spc="-11" dirty="0"/>
              <a:t> </a:t>
            </a:r>
            <a:r>
              <a:rPr sz="2963" spc="-236" dirty="0"/>
              <a:t>Rules?</a:t>
            </a:r>
            <a:endParaRPr sz="2963" dirty="0"/>
          </a:p>
        </p:txBody>
      </p:sp>
      <p:sp>
        <p:nvSpPr>
          <p:cNvPr id="3" name="object 3"/>
          <p:cNvSpPr txBox="1"/>
          <p:nvPr/>
        </p:nvSpPr>
        <p:spPr>
          <a:xfrm>
            <a:off x="1545432" y="1040845"/>
            <a:ext cx="2685574" cy="1709218"/>
          </a:xfrm>
          <a:prstGeom prst="rect">
            <a:avLst/>
          </a:prstGeom>
        </p:spPr>
        <p:txBody>
          <a:bodyPr vert="horz" wrap="square" lIns="0" tIns="4286" rIns="0" bIns="0" rtlCol="0">
            <a:spAutoFit/>
          </a:bodyPr>
          <a:lstStyle/>
          <a:p>
            <a:pPr marL="9525" marR="429578">
              <a:lnSpc>
                <a:spcPct val="102400"/>
              </a:lnSpc>
              <a:spcBef>
                <a:spcPts val="34"/>
              </a:spcBef>
            </a:pPr>
            <a:r>
              <a:rPr sz="2063" spc="-116" dirty="0">
                <a:solidFill>
                  <a:srgbClr val="A6A6A6"/>
                </a:solidFill>
                <a:latin typeface="Arial"/>
                <a:cs typeface="Arial"/>
              </a:rPr>
              <a:t>Assigning</a:t>
            </a:r>
            <a:r>
              <a:rPr sz="2063" spc="-26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63" spc="-8" dirty="0">
                <a:solidFill>
                  <a:srgbClr val="A6A6A6"/>
                </a:solidFill>
                <a:latin typeface="Arial"/>
                <a:cs typeface="Arial"/>
              </a:rPr>
              <a:t>subject </a:t>
            </a:r>
            <a:r>
              <a:rPr sz="2063" spc="-94" dirty="0">
                <a:solidFill>
                  <a:srgbClr val="A6A6A6"/>
                </a:solidFill>
                <a:latin typeface="Arial"/>
                <a:cs typeface="Arial"/>
              </a:rPr>
              <a:t>categories,</a:t>
            </a:r>
            <a:r>
              <a:rPr sz="2063" spc="-19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63" spc="-64" dirty="0">
                <a:solidFill>
                  <a:srgbClr val="A6A6A6"/>
                </a:solidFill>
                <a:latin typeface="Arial"/>
                <a:cs typeface="Arial"/>
              </a:rPr>
              <a:t>topics,</a:t>
            </a:r>
            <a:r>
              <a:rPr sz="2063" spc="-19" dirty="0">
                <a:solidFill>
                  <a:srgbClr val="A6A6A6"/>
                </a:solidFill>
                <a:latin typeface="Arial"/>
                <a:cs typeface="Arial"/>
              </a:rPr>
              <a:t> or </a:t>
            </a:r>
            <a:r>
              <a:rPr sz="2063" spc="-8" dirty="0">
                <a:solidFill>
                  <a:srgbClr val="A6A6A6"/>
                </a:solidFill>
                <a:latin typeface="Arial"/>
                <a:cs typeface="Arial"/>
              </a:rPr>
              <a:t>genres</a:t>
            </a:r>
            <a:endParaRPr sz="2063">
              <a:latin typeface="Arial"/>
              <a:cs typeface="Arial"/>
            </a:endParaRPr>
          </a:p>
          <a:p>
            <a:pPr marL="9525" marR="3810">
              <a:lnSpc>
                <a:spcPts val="3038"/>
              </a:lnSpc>
              <a:spcBef>
                <a:spcPts val="34"/>
              </a:spcBef>
            </a:pPr>
            <a:r>
              <a:rPr sz="2063" spc="-188" dirty="0">
                <a:solidFill>
                  <a:srgbClr val="A6A6A6"/>
                </a:solidFill>
                <a:latin typeface="Arial"/>
                <a:cs typeface="Arial"/>
              </a:rPr>
              <a:t>Spam</a:t>
            </a:r>
            <a:r>
              <a:rPr sz="2063" spc="-26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63" spc="-8" dirty="0">
                <a:solidFill>
                  <a:srgbClr val="A6A6A6"/>
                </a:solidFill>
                <a:latin typeface="Arial"/>
                <a:cs typeface="Arial"/>
              </a:rPr>
              <a:t>detection </a:t>
            </a:r>
            <a:r>
              <a:rPr sz="2063" spc="-53" dirty="0">
                <a:solidFill>
                  <a:srgbClr val="A6A6A6"/>
                </a:solidFill>
                <a:latin typeface="Arial"/>
                <a:cs typeface="Arial"/>
              </a:rPr>
              <a:t>Authorship</a:t>
            </a:r>
            <a:r>
              <a:rPr sz="2063" spc="-23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63" spc="-34" dirty="0">
                <a:solidFill>
                  <a:srgbClr val="A6A6A6"/>
                </a:solidFill>
                <a:latin typeface="Arial"/>
                <a:cs typeface="Arial"/>
              </a:rPr>
              <a:t>identification</a:t>
            </a:r>
            <a:endParaRPr sz="2063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1824" y="972074"/>
            <a:ext cx="2756534" cy="1568764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 marR="3810">
              <a:lnSpc>
                <a:spcPct val="121700"/>
              </a:lnSpc>
              <a:spcBef>
                <a:spcPts val="98"/>
              </a:spcBef>
            </a:pPr>
            <a:r>
              <a:rPr sz="2063" spc="-79" dirty="0">
                <a:solidFill>
                  <a:srgbClr val="A6A6A6"/>
                </a:solidFill>
                <a:latin typeface="Arial"/>
                <a:cs typeface="Arial"/>
              </a:rPr>
              <a:t>Age/gender</a:t>
            </a:r>
            <a:r>
              <a:rPr sz="2063" spc="-30" dirty="0">
                <a:solidFill>
                  <a:srgbClr val="A6A6A6"/>
                </a:solidFill>
                <a:latin typeface="Arial"/>
                <a:cs typeface="Arial"/>
              </a:rPr>
              <a:t> identification </a:t>
            </a:r>
            <a:r>
              <a:rPr sz="2063" spc="-158" dirty="0">
                <a:solidFill>
                  <a:srgbClr val="A6A6A6"/>
                </a:solidFill>
                <a:latin typeface="Arial"/>
                <a:cs typeface="Arial"/>
              </a:rPr>
              <a:t>Language</a:t>
            </a:r>
            <a:r>
              <a:rPr sz="2063" spc="-4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63" spc="-8" dirty="0">
                <a:solidFill>
                  <a:srgbClr val="A6A6A6"/>
                </a:solidFill>
                <a:latin typeface="Arial"/>
                <a:cs typeface="Arial"/>
              </a:rPr>
              <a:t>Identification </a:t>
            </a:r>
            <a:r>
              <a:rPr sz="2063" spc="-68" dirty="0">
                <a:solidFill>
                  <a:srgbClr val="A6A6A6"/>
                </a:solidFill>
                <a:latin typeface="Arial"/>
                <a:cs typeface="Arial"/>
              </a:rPr>
              <a:t>Sentiment</a:t>
            </a:r>
            <a:r>
              <a:rPr sz="2063" spc="-26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63" spc="-23" dirty="0">
                <a:solidFill>
                  <a:srgbClr val="A6A6A6"/>
                </a:solidFill>
                <a:latin typeface="Arial"/>
                <a:cs typeface="Arial"/>
              </a:rPr>
              <a:t>analysis</a:t>
            </a:r>
            <a:endParaRPr sz="2063">
              <a:latin typeface="Arial"/>
              <a:cs typeface="Arial"/>
            </a:endParaRPr>
          </a:p>
          <a:p>
            <a:pPr marL="9525">
              <a:spcBef>
                <a:spcPts val="566"/>
              </a:spcBef>
            </a:pPr>
            <a:r>
              <a:rPr sz="2063" spc="-626" dirty="0">
                <a:solidFill>
                  <a:srgbClr val="A6A6A6"/>
                </a:solidFill>
                <a:latin typeface="Arial"/>
                <a:cs typeface="Arial"/>
              </a:rPr>
              <a:t>…</a:t>
            </a:r>
            <a:endParaRPr sz="2063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8099" y="2936540"/>
            <a:ext cx="4568190" cy="1658146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R="1905" algn="ctr">
              <a:spcBef>
                <a:spcPts val="450"/>
              </a:spcBef>
            </a:pPr>
            <a:r>
              <a:rPr sz="1500" spc="-120" dirty="0">
                <a:latin typeface="Arial"/>
                <a:cs typeface="Arial"/>
              </a:rPr>
              <a:t>Rules</a:t>
            </a:r>
            <a:r>
              <a:rPr sz="1500" spc="-98" dirty="0">
                <a:latin typeface="Arial"/>
                <a:cs typeface="Arial"/>
              </a:rPr>
              <a:t> </a:t>
            </a:r>
            <a:r>
              <a:rPr sz="1500" spc="-94" dirty="0">
                <a:latin typeface="Arial"/>
                <a:cs typeface="Arial"/>
              </a:rPr>
              <a:t>based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-53" dirty="0">
                <a:latin typeface="Arial"/>
                <a:cs typeface="Arial"/>
              </a:rPr>
              <a:t>on</a:t>
            </a:r>
            <a:r>
              <a:rPr sz="1500" spc="-71" dirty="0">
                <a:latin typeface="Arial"/>
                <a:cs typeface="Arial"/>
              </a:rPr>
              <a:t> </a:t>
            </a:r>
            <a:r>
              <a:rPr sz="1500" spc="-56" dirty="0">
                <a:latin typeface="Arial"/>
                <a:cs typeface="Arial"/>
              </a:rPr>
              <a:t>combinations</a:t>
            </a:r>
            <a:r>
              <a:rPr sz="1500" spc="-98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71" dirty="0">
                <a:latin typeface="Arial"/>
                <a:cs typeface="Arial"/>
              </a:rPr>
              <a:t> </a:t>
            </a:r>
            <a:r>
              <a:rPr sz="1500" spc="-60" dirty="0">
                <a:latin typeface="Arial"/>
                <a:cs typeface="Arial"/>
              </a:rPr>
              <a:t>words</a:t>
            </a:r>
            <a:r>
              <a:rPr sz="1500" spc="-98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or</a:t>
            </a:r>
            <a:r>
              <a:rPr sz="1500" spc="-26" dirty="0">
                <a:latin typeface="Arial"/>
                <a:cs typeface="Arial"/>
              </a:rPr>
              <a:t> </a:t>
            </a:r>
            <a:r>
              <a:rPr sz="1500" spc="-23" dirty="0">
                <a:latin typeface="Arial"/>
                <a:cs typeface="Arial"/>
              </a:rPr>
              <a:t>other</a:t>
            </a:r>
            <a:r>
              <a:rPr sz="1500" spc="-83" dirty="0">
                <a:latin typeface="Arial"/>
                <a:cs typeface="Arial"/>
              </a:rPr>
              <a:t> </a:t>
            </a:r>
            <a:r>
              <a:rPr sz="1500" spc="-8" dirty="0">
                <a:latin typeface="Arial"/>
                <a:cs typeface="Arial"/>
              </a:rPr>
              <a:t>features</a:t>
            </a:r>
            <a:endParaRPr sz="1500">
              <a:latin typeface="Arial"/>
              <a:cs typeface="Arial"/>
            </a:endParaRPr>
          </a:p>
          <a:p>
            <a:pPr algn="ctr">
              <a:spcBef>
                <a:spcPts val="323"/>
              </a:spcBef>
            </a:pPr>
            <a:r>
              <a:rPr sz="1350" spc="-71" dirty="0">
                <a:latin typeface="Arial"/>
                <a:cs typeface="Arial"/>
              </a:rPr>
              <a:t>spam:</a:t>
            </a:r>
            <a:r>
              <a:rPr sz="1350" spc="-30" dirty="0">
                <a:latin typeface="Arial"/>
                <a:cs typeface="Arial"/>
              </a:rPr>
              <a:t> </a:t>
            </a:r>
            <a:r>
              <a:rPr sz="1350" spc="-56" dirty="0">
                <a:latin typeface="Arial"/>
                <a:cs typeface="Arial"/>
              </a:rPr>
              <a:t>black-</a:t>
            </a:r>
            <a:r>
              <a:rPr sz="1350" spc="-23" dirty="0">
                <a:latin typeface="Arial"/>
                <a:cs typeface="Arial"/>
              </a:rPr>
              <a:t>list-</a:t>
            </a:r>
            <a:r>
              <a:rPr sz="1350" spc="-83" dirty="0">
                <a:latin typeface="Arial"/>
                <a:cs typeface="Arial"/>
              </a:rPr>
              <a:t>address</a:t>
            </a:r>
            <a:r>
              <a:rPr sz="1350" spc="-217" dirty="0">
                <a:latin typeface="Arial"/>
                <a:cs typeface="Arial"/>
              </a:rPr>
              <a:t> </a:t>
            </a:r>
            <a:r>
              <a:rPr sz="1350" spc="-199" dirty="0">
                <a:latin typeface="Arial"/>
                <a:cs typeface="Arial"/>
              </a:rPr>
              <a:t>OR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(“dollars”</a:t>
            </a:r>
            <a:r>
              <a:rPr sz="1350" spc="-127" dirty="0">
                <a:latin typeface="Arial"/>
                <a:cs typeface="Arial"/>
              </a:rPr>
              <a:t> </a:t>
            </a:r>
            <a:r>
              <a:rPr sz="1350" spc="-120" dirty="0">
                <a:latin typeface="Arial"/>
                <a:cs typeface="Arial"/>
              </a:rPr>
              <a:t>AND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“have</a:t>
            </a:r>
            <a:r>
              <a:rPr sz="1350" spc="-120" dirty="0">
                <a:latin typeface="Arial"/>
                <a:cs typeface="Arial"/>
              </a:rPr>
              <a:t> </a:t>
            </a:r>
            <a:r>
              <a:rPr sz="1350" spc="-60" dirty="0">
                <a:latin typeface="Arial"/>
                <a:cs typeface="Arial"/>
              </a:rPr>
              <a:t>been</a:t>
            </a:r>
            <a:r>
              <a:rPr sz="1350" spc="-38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selected”)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50">
              <a:latin typeface="Arial"/>
              <a:cs typeface="Arial"/>
            </a:endParaRPr>
          </a:p>
          <a:p>
            <a:pPr marL="6191" algn="ctr"/>
            <a:r>
              <a:rPr sz="1500" spc="-105" dirty="0">
                <a:latin typeface="Arial"/>
                <a:cs typeface="Arial"/>
              </a:rPr>
              <a:t>Accuracy</a:t>
            </a:r>
            <a:r>
              <a:rPr sz="1500" spc="-23" dirty="0">
                <a:latin typeface="Arial"/>
                <a:cs typeface="Arial"/>
              </a:rPr>
              <a:t> </a:t>
            </a:r>
            <a:r>
              <a:rPr sz="1500" spc="-98" dirty="0">
                <a:latin typeface="Arial"/>
                <a:cs typeface="Arial"/>
              </a:rPr>
              <a:t>can</a:t>
            </a:r>
            <a:r>
              <a:rPr sz="1500" spc="-75" dirty="0">
                <a:latin typeface="Arial"/>
                <a:cs typeface="Arial"/>
              </a:rPr>
              <a:t> be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high</a:t>
            </a:r>
            <a:endParaRPr sz="1500">
              <a:latin typeface="Arial"/>
              <a:cs typeface="Arial"/>
            </a:endParaRPr>
          </a:p>
          <a:p>
            <a:pPr algn="ctr">
              <a:spcBef>
                <a:spcPts val="323"/>
              </a:spcBef>
            </a:pPr>
            <a:r>
              <a:rPr sz="1350" dirty="0">
                <a:latin typeface="Arial"/>
                <a:cs typeface="Arial"/>
              </a:rPr>
              <a:t>If</a:t>
            </a:r>
            <a:r>
              <a:rPr sz="1350" spc="-38" dirty="0">
                <a:latin typeface="Arial"/>
                <a:cs typeface="Arial"/>
              </a:rPr>
              <a:t> </a:t>
            </a:r>
            <a:r>
              <a:rPr sz="1350" spc="-49" dirty="0">
                <a:latin typeface="Arial"/>
                <a:cs typeface="Arial"/>
              </a:rPr>
              <a:t>rules</a:t>
            </a:r>
            <a:r>
              <a:rPr sz="1350" spc="-94" dirty="0">
                <a:latin typeface="Arial"/>
                <a:cs typeface="Arial"/>
              </a:rPr>
              <a:t> </a:t>
            </a:r>
            <a:r>
              <a:rPr sz="1350" spc="-38" dirty="0">
                <a:latin typeface="Arial"/>
                <a:cs typeface="Arial"/>
              </a:rPr>
              <a:t>carefully</a:t>
            </a:r>
            <a:r>
              <a:rPr sz="1350" spc="-127" dirty="0">
                <a:latin typeface="Arial"/>
                <a:cs typeface="Arial"/>
              </a:rPr>
              <a:t> </a:t>
            </a:r>
            <a:r>
              <a:rPr sz="1350" spc="-30" dirty="0">
                <a:latin typeface="Arial"/>
                <a:cs typeface="Arial"/>
              </a:rPr>
              <a:t>refined</a:t>
            </a:r>
            <a:r>
              <a:rPr sz="1350" spc="-113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by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expert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50">
              <a:latin typeface="Arial"/>
              <a:cs typeface="Arial"/>
            </a:endParaRPr>
          </a:p>
          <a:p>
            <a:pPr marL="5715" algn="ctr"/>
            <a:r>
              <a:rPr sz="1500" spc="-64" dirty="0">
                <a:latin typeface="Arial"/>
                <a:cs typeface="Arial"/>
              </a:rPr>
              <a:t>Building</a:t>
            </a:r>
            <a:r>
              <a:rPr sz="1500" spc="-94" dirty="0">
                <a:latin typeface="Arial"/>
                <a:cs typeface="Arial"/>
              </a:rPr>
              <a:t> </a:t>
            </a:r>
            <a:r>
              <a:rPr sz="1500" spc="-71" dirty="0">
                <a:latin typeface="Arial"/>
                <a:cs typeface="Arial"/>
              </a:rPr>
              <a:t>and</a:t>
            </a:r>
            <a:r>
              <a:rPr sz="1500" spc="-64" dirty="0">
                <a:latin typeface="Arial"/>
                <a:cs typeface="Arial"/>
              </a:rPr>
              <a:t> </a:t>
            </a:r>
            <a:r>
              <a:rPr sz="1500" spc="-45" dirty="0">
                <a:latin typeface="Arial"/>
                <a:cs typeface="Arial"/>
              </a:rPr>
              <a:t>maintaining</a:t>
            </a:r>
            <a:r>
              <a:rPr sz="1500" spc="-94" dirty="0">
                <a:latin typeface="Arial"/>
                <a:cs typeface="Arial"/>
              </a:rPr>
              <a:t> </a:t>
            </a:r>
            <a:r>
              <a:rPr sz="1500" spc="-64" dirty="0">
                <a:latin typeface="Arial"/>
                <a:cs typeface="Arial"/>
              </a:rPr>
              <a:t>these</a:t>
            </a:r>
            <a:r>
              <a:rPr sz="1500" spc="-71" dirty="0">
                <a:latin typeface="Arial"/>
                <a:cs typeface="Arial"/>
              </a:rPr>
              <a:t> </a:t>
            </a:r>
            <a:r>
              <a:rPr sz="1500" spc="-68" dirty="0">
                <a:latin typeface="Arial"/>
                <a:cs typeface="Arial"/>
              </a:rPr>
              <a:t>rules</a:t>
            </a:r>
            <a:r>
              <a:rPr sz="1500" spc="-23" dirty="0">
                <a:latin typeface="Arial"/>
                <a:cs typeface="Arial"/>
              </a:rPr>
              <a:t> </a:t>
            </a:r>
            <a:r>
              <a:rPr sz="1500" spc="-86" dirty="0">
                <a:latin typeface="Arial"/>
                <a:cs typeface="Arial"/>
              </a:rPr>
              <a:t>is</a:t>
            </a:r>
            <a:r>
              <a:rPr sz="1500" spc="-26" dirty="0">
                <a:latin typeface="Arial"/>
                <a:cs typeface="Arial"/>
              </a:rPr>
              <a:t> </a:t>
            </a:r>
            <a:r>
              <a:rPr sz="1500" spc="-8" dirty="0">
                <a:latin typeface="Arial"/>
                <a:cs typeface="Arial"/>
              </a:rPr>
              <a:t>expensive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83230" y="4756070"/>
            <a:ext cx="3238024" cy="242855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1500" spc="-153" dirty="0">
                <a:latin typeface="Arial"/>
                <a:cs typeface="Arial"/>
              </a:rPr>
              <a:t>Can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-79" dirty="0">
                <a:latin typeface="Arial"/>
                <a:cs typeface="Arial"/>
              </a:rPr>
              <a:t>humans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spc="-19" dirty="0">
                <a:latin typeface="Arial"/>
                <a:cs typeface="Arial"/>
              </a:rPr>
              <a:t>faithfully</a:t>
            </a:r>
            <a:r>
              <a:rPr sz="1500" spc="-23" dirty="0">
                <a:latin typeface="Arial"/>
                <a:cs typeface="Arial"/>
              </a:rPr>
              <a:t> </a:t>
            </a:r>
            <a:r>
              <a:rPr sz="1500" spc="-94" dirty="0">
                <a:latin typeface="Arial"/>
                <a:cs typeface="Arial"/>
              </a:rPr>
              <a:t>assign</a:t>
            </a:r>
            <a:r>
              <a:rPr sz="1500" spc="-195" dirty="0">
                <a:latin typeface="Arial"/>
                <a:cs typeface="Arial"/>
              </a:rPr>
              <a:t> </a:t>
            </a:r>
            <a:r>
              <a:rPr sz="1500" spc="-30" dirty="0">
                <a:latin typeface="Arial"/>
                <a:cs typeface="Arial"/>
              </a:rPr>
              <a:t>uncertainty?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73791" y="4825841"/>
            <a:ext cx="1333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38" dirty="0">
                <a:solidFill>
                  <a:srgbClr val="888888"/>
                </a:solidFill>
                <a:latin typeface="Arial"/>
                <a:cs typeface="Arial"/>
              </a:rPr>
              <a:t>43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128" y="782530"/>
            <a:ext cx="8213833" cy="437620"/>
          </a:xfrm>
          <a:prstGeom prst="rect">
            <a:avLst/>
          </a:prstGeom>
        </p:spPr>
        <p:txBody>
          <a:bodyPr vert="horz" wrap="square" lIns="0" tIns="5715" rIns="0" bIns="0" rtlCol="0" anchor="ctr">
            <a:spAutoFit/>
          </a:bodyPr>
          <a:lstStyle/>
          <a:p>
            <a:pPr marL="9525" marR="3810" indent="1215390" algn="l">
              <a:lnSpc>
                <a:spcPct val="101400"/>
              </a:lnSpc>
              <a:spcBef>
                <a:spcPts val="45"/>
              </a:spcBef>
            </a:pPr>
            <a:r>
              <a:rPr sz="2963" spc="-75" dirty="0"/>
              <a:t>Classification: </a:t>
            </a:r>
            <a:r>
              <a:rPr sz="2963" spc="-161" dirty="0"/>
              <a:t>Supervised</a:t>
            </a:r>
            <a:r>
              <a:rPr sz="2963" spc="-15" dirty="0"/>
              <a:t> </a:t>
            </a:r>
            <a:r>
              <a:rPr sz="2963" spc="-105" dirty="0"/>
              <a:t>Machine</a:t>
            </a:r>
            <a:r>
              <a:rPr sz="2963" spc="-86" dirty="0"/>
              <a:t> </a:t>
            </a:r>
            <a:r>
              <a:rPr sz="2963" spc="-143" dirty="0"/>
              <a:t>Learning</a:t>
            </a:r>
            <a:endParaRPr sz="2963" dirty="0"/>
          </a:p>
        </p:txBody>
      </p:sp>
      <p:sp>
        <p:nvSpPr>
          <p:cNvPr id="3" name="object 3"/>
          <p:cNvSpPr txBox="1"/>
          <p:nvPr/>
        </p:nvSpPr>
        <p:spPr>
          <a:xfrm>
            <a:off x="1545241" y="1442866"/>
            <a:ext cx="2685574" cy="1709218"/>
          </a:xfrm>
          <a:prstGeom prst="rect">
            <a:avLst/>
          </a:prstGeom>
        </p:spPr>
        <p:txBody>
          <a:bodyPr vert="horz" wrap="square" lIns="0" tIns="4286" rIns="0" bIns="0" rtlCol="0">
            <a:spAutoFit/>
          </a:bodyPr>
          <a:lstStyle/>
          <a:p>
            <a:pPr marL="9525" marR="429578">
              <a:lnSpc>
                <a:spcPct val="102400"/>
              </a:lnSpc>
              <a:spcBef>
                <a:spcPts val="34"/>
              </a:spcBef>
            </a:pPr>
            <a:r>
              <a:rPr sz="2063" spc="-116" dirty="0">
                <a:solidFill>
                  <a:srgbClr val="A6A6A6"/>
                </a:solidFill>
                <a:latin typeface="Arial"/>
                <a:cs typeface="Arial"/>
              </a:rPr>
              <a:t>Assigning</a:t>
            </a:r>
            <a:r>
              <a:rPr sz="2063" spc="-26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63" spc="-8" dirty="0">
                <a:solidFill>
                  <a:srgbClr val="A6A6A6"/>
                </a:solidFill>
                <a:latin typeface="Arial"/>
                <a:cs typeface="Arial"/>
              </a:rPr>
              <a:t>subject </a:t>
            </a:r>
            <a:r>
              <a:rPr sz="2063" spc="-94" dirty="0">
                <a:solidFill>
                  <a:srgbClr val="A6A6A6"/>
                </a:solidFill>
                <a:latin typeface="Arial"/>
                <a:cs typeface="Arial"/>
              </a:rPr>
              <a:t>categories,</a:t>
            </a:r>
            <a:r>
              <a:rPr sz="2063" spc="-19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63" spc="-64" dirty="0">
                <a:solidFill>
                  <a:srgbClr val="A6A6A6"/>
                </a:solidFill>
                <a:latin typeface="Arial"/>
                <a:cs typeface="Arial"/>
              </a:rPr>
              <a:t>topics,</a:t>
            </a:r>
            <a:r>
              <a:rPr sz="2063" spc="-19" dirty="0">
                <a:solidFill>
                  <a:srgbClr val="A6A6A6"/>
                </a:solidFill>
                <a:latin typeface="Arial"/>
                <a:cs typeface="Arial"/>
              </a:rPr>
              <a:t> or </a:t>
            </a:r>
            <a:r>
              <a:rPr sz="2063" spc="-8" dirty="0">
                <a:solidFill>
                  <a:srgbClr val="A6A6A6"/>
                </a:solidFill>
                <a:latin typeface="Arial"/>
                <a:cs typeface="Arial"/>
              </a:rPr>
              <a:t>genres</a:t>
            </a:r>
            <a:endParaRPr sz="2063">
              <a:latin typeface="Arial"/>
              <a:cs typeface="Arial"/>
            </a:endParaRPr>
          </a:p>
          <a:p>
            <a:pPr marL="9525" marR="3810">
              <a:lnSpc>
                <a:spcPts val="3038"/>
              </a:lnSpc>
              <a:spcBef>
                <a:spcPts val="34"/>
              </a:spcBef>
            </a:pPr>
            <a:r>
              <a:rPr sz="2063" spc="-188" dirty="0">
                <a:solidFill>
                  <a:srgbClr val="A6A6A6"/>
                </a:solidFill>
                <a:latin typeface="Arial"/>
                <a:cs typeface="Arial"/>
              </a:rPr>
              <a:t>Spam</a:t>
            </a:r>
            <a:r>
              <a:rPr sz="2063" spc="-26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63" spc="-8" dirty="0">
                <a:solidFill>
                  <a:srgbClr val="A6A6A6"/>
                </a:solidFill>
                <a:latin typeface="Arial"/>
                <a:cs typeface="Arial"/>
              </a:rPr>
              <a:t>detection </a:t>
            </a:r>
            <a:r>
              <a:rPr sz="2063" spc="-53" dirty="0">
                <a:solidFill>
                  <a:srgbClr val="A6A6A6"/>
                </a:solidFill>
                <a:latin typeface="Arial"/>
                <a:cs typeface="Arial"/>
              </a:rPr>
              <a:t>Authorship</a:t>
            </a:r>
            <a:r>
              <a:rPr sz="2063" spc="-23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63" spc="-34" dirty="0">
                <a:solidFill>
                  <a:srgbClr val="A6A6A6"/>
                </a:solidFill>
                <a:latin typeface="Arial"/>
                <a:cs typeface="Arial"/>
              </a:rPr>
              <a:t>identification</a:t>
            </a:r>
            <a:endParaRPr sz="2063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1633" y="1374095"/>
            <a:ext cx="2756534" cy="1568764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 marR="3810">
              <a:lnSpc>
                <a:spcPct val="121700"/>
              </a:lnSpc>
              <a:spcBef>
                <a:spcPts val="98"/>
              </a:spcBef>
            </a:pPr>
            <a:r>
              <a:rPr sz="2063" spc="-79" dirty="0">
                <a:solidFill>
                  <a:srgbClr val="A6A6A6"/>
                </a:solidFill>
                <a:latin typeface="Arial"/>
                <a:cs typeface="Arial"/>
              </a:rPr>
              <a:t>Age/gender</a:t>
            </a:r>
            <a:r>
              <a:rPr sz="2063" spc="-30" dirty="0">
                <a:solidFill>
                  <a:srgbClr val="A6A6A6"/>
                </a:solidFill>
                <a:latin typeface="Arial"/>
                <a:cs typeface="Arial"/>
              </a:rPr>
              <a:t> identification </a:t>
            </a:r>
            <a:r>
              <a:rPr sz="2063" spc="-158" dirty="0">
                <a:solidFill>
                  <a:srgbClr val="A6A6A6"/>
                </a:solidFill>
                <a:latin typeface="Arial"/>
                <a:cs typeface="Arial"/>
              </a:rPr>
              <a:t>Language</a:t>
            </a:r>
            <a:r>
              <a:rPr sz="2063" spc="-4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63" spc="-8" dirty="0">
                <a:solidFill>
                  <a:srgbClr val="A6A6A6"/>
                </a:solidFill>
                <a:latin typeface="Arial"/>
                <a:cs typeface="Arial"/>
              </a:rPr>
              <a:t>Identification </a:t>
            </a:r>
            <a:r>
              <a:rPr sz="2063" spc="-68" dirty="0">
                <a:solidFill>
                  <a:srgbClr val="A6A6A6"/>
                </a:solidFill>
                <a:latin typeface="Arial"/>
                <a:cs typeface="Arial"/>
              </a:rPr>
              <a:t>Sentiment</a:t>
            </a:r>
            <a:r>
              <a:rPr sz="2063" spc="-26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63" spc="-23" dirty="0">
                <a:solidFill>
                  <a:srgbClr val="A6A6A6"/>
                </a:solidFill>
                <a:latin typeface="Arial"/>
                <a:cs typeface="Arial"/>
              </a:rPr>
              <a:t>analysis</a:t>
            </a:r>
            <a:endParaRPr sz="2063">
              <a:latin typeface="Arial"/>
              <a:cs typeface="Arial"/>
            </a:endParaRPr>
          </a:p>
          <a:p>
            <a:pPr marL="9525">
              <a:spcBef>
                <a:spcPts val="566"/>
              </a:spcBef>
            </a:pPr>
            <a:r>
              <a:rPr sz="2063" spc="-626" dirty="0">
                <a:solidFill>
                  <a:srgbClr val="A6A6A6"/>
                </a:solidFill>
                <a:latin typeface="Arial"/>
                <a:cs typeface="Arial"/>
              </a:rPr>
              <a:t>…</a:t>
            </a:r>
            <a:endParaRPr sz="2063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9040" y="3459975"/>
            <a:ext cx="3088005" cy="1584376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28575">
              <a:spcBef>
                <a:spcPts val="94"/>
              </a:spcBef>
            </a:pPr>
            <a:r>
              <a:rPr sz="1500" i="1" spc="-8" dirty="0">
                <a:latin typeface="Arial"/>
                <a:cs typeface="Arial"/>
              </a:rPr>
              <a:t>Input:</a:t>
            </a:r>
            <a:endParaRPr sz="1500">
              <a:latin typeface="Arial"/>
              <a:cs typeface="Arial"/>
            </a:endParaRPr>
          </a:p>
          <a:p>
            <a:pPr marL="371475">
              <a:spcBef>
                <a:spcPts val="4"/>
              </a:spcBef>
            </a:pPr>
            <a:r>
              <a:rPr sz="1275" spc="-68" dirty="0">
                <a:latin typeface="Arial"/>
                <a:cs typeface="Arial"/>
              </a:rPr>
              <a:t>an</a:t>
            </a:r>
            <a:r>
              <a:rPr sz="1275" spc="-49" dirty="0">
                <a:latin typeface="Arial"/>
                <a:cs typeface="Arial"/>
              </a:rPr>
              <a:t> </a:t>
            </a:r>
            <a:r>
              <a:rPr sz="1275" spc="-56" dirty="0">
                <a:latin typeface="Arial"/>
                <a:cs typeface="Arial"/>
              </a:rPr>
              <a:t>instance</a:t>
            </a:r>
            <a:r>
              <a:rPr sz="1275" spc="-120" dirty="0">
                <a:latin typeface="Arial"/>
                <a:cs typeface="Arial"/>
              </a:rPr>
              <a:t> </a:t>
            </a:r>
            <a:r>
              <a:rPr sz="1275" i="1" spc="-38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275">
              <a:latin typeface="Arial"/>
              <a:cs typeface="Arial"/>
            </a:endParaRPr>
          </a:p>
          <a:p>
            <a:pPr marL="371475" marR="298609">
              <a:lnSpc>
                <a:spcPct val="90200"/>
              </a:lnSpc>
              <a:spcBef>
                <a:spcPts val="195"/>
              </a:spcBef>
            </a:pPr>
            <a:r>
              <a:rPr sz="1275" spc="-98" dirty="0">
                <a:latin typeface="Arial"/>
                <a:cs typeface="Arial"/>
              </a:rPr>
              <a:t>a</a:t>
            </a:r>
            <a:r>
              <a:rPr sz="1275" spc="-75" dirty="0">
                <a:latin typeface="Arial"/>
                <a:cs typeface="Arial"/>
              </a:rPr>
              <a:t> </a:t>
            </a:r>
            <a:r>
              <a:rPr sz="1275" spc="-41" dirty="0">
                <a:latin typeface="Arial"/>
                <a:cs typeface="Arial"/>
              </a:rPr>
              <a:t>fixed</a:t>
            </a:r>
            <a:r>
              <a:rPr sz="1275" spc="-79" dirty="0">
                <a:latin typeface="Arial"/>
                <a:cs typeface="Arial"/>
              </a:rPr>
              <a:t> </a:t>
            </a:r>
            <a:r>
              <a:rPr sz="1275" spc="-60" dirty="0">
                <a:latin typeface="Arial"/>
                <a:cs typeface="Arial"/>
              </a:rPr>
              <a:t>set </a:t>
            </a:r>
            <a:r>
              <a:rPr sz="1275" dirty="0">
                <a:latin typeface="Arial"/>
                <a:cs typeface="Arial"/>
              </a:rPr>
              <a:t>of</a:t>
            </a:r>
            <a:r>
              <a:rPr sz="1275" spc="-90" dirty="0">
                <a:latin typeface="Arial"/>
                <a:cs typeface="Arial"/>
              </a:rPr>
              <a:t> </a:t>
            </a:r>
            <a:r>
              <a:rPr sz="1275" spc="-75" dirty="0">
                <a:latin typeface="Arial"/>
                <a:cs typeface="Arial"/>
              </a:rPr>
              <a:t>classes</a:t>
            </a:r>
            <a:r>
              <a:rPr sz="1275" spc="172" dirty="0">
                <a:latin typeface="Arial"/>
                <a:cs typeface="Arial"/>
              </a:rPr>
              <a:t> </a:t>
            </a:r>
            <a:r>
              <a:rPr sz="1275" i="1" spc="-25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275" i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75" spc="-109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275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75" spc="-60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r>
              <a:rPr sz="1275" i="1" spc="-6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238" spc="-90" baseline="-20202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275" spc="-60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sz="1275" i="1" spc="-12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238" spc="-180" baseline="-20202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275" spc="-120" dirty="0">
                <a:solidFill>
                  <a:srgbClr val="FF0000"/>
                </a:solidFill>
                <a:latin typeface="Arial"/>
                <a:cs typeface="Arial"/>
              </a:rPr>
              <a:t>,…,</a:t>
            </a:r>
            <a:r>
              <a:rPr sz="1275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75" i="1" spc="-4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238" i="1" spc="-62" baseline="-20202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1275" spc="-41" dirty="0">
                <a:solidFill>
                  <a:srgbClr val="FF0000"/>
                </a:solidFill>
                <a:latin typeface="Arial"/>
                <a:cs typeface="Arial"/>
              </a:rPr>
              <a:t>} </a:t>
            </a:r>
            <a:r>
              <a:rPr sz="1275" spc="-109" dirty="0">
                <a:latin typeface="Arial"/>
                <a:cs typeface="Arial"/>
              </a:rPr>
              <a:t>A</a:t>
            </a:r>
            <a:r>
              <a:rPr sz="1275" spc="-75" dirty="0">
                <a:latin typeface="Arial"/>
                <a:cs typeface="Arial"/>
              </a:rPr>
              <a:t> </a:t>
            </a:r>
            <a:r>
              <a:rPr sz="1275" spc="-30" dirty="0">
                <a:latin typeface="Arial"/>
                <a:cs typeface="Arial"/>
              </a:rPr>
              <a:t>training</a:t>
            </a:r>
            <a:r>
              <a:rPr sz="1275" spc="-105" dirty="0">
                <a:latin typeface="Arial"/>
                <a:cs typeface="Arial"/>
              </a:rPr>
              <a:t> </a:t>
            </a:r>
            <a:r>
              <a:rPr sz="1275" spc="-60" dirty="0">
                <a:latin typeface="Arial"/>
                <a:cs typeface="Arial"/>
              </a:rPr>
              <a:t>set</a:t>
            </a:r>
            <a:r>
              <a:rPr sz="1275" spc="-34" dirty="0">
                <a:latin typeface="Arial"/>
                <a:cs typeface="Arial"/>
              </a:rPr>
              <a:t> </a:t>
            </a:r>
            <a:r>
              <a:rPr sz="1275" dirty="0">
                <a:latin typeface="Arial"/>
                <a:cs typeface="Arial"/>
              </a:rPr>
              <a:t>of</a:t>
            </a:r>
            <a:r>
              <a:rPr sz="1275" spc="-41" dirty="0">
                <a:latin typeface="Arial"/>
                <a:cs typeface="Arial"/>
              </a:rPr>
              <a:t> </a:t>
            </a:r>
            <a:r>
              <a:rPr sz="1275" i="1" spc="-4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275" i="1" spc="-6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75" spc="-53" dirty="0">
                <a:latin typeface="Arial"/>
                <a:cs typeface="Arial"/>
              </a:rPr>
              <a:t>hand-</a:t>
            </a:r>
            <a:r>
              <a:rPr sz="1275" spc="-8" dirty="0">
                <a:latin typeface="Arial"/>
                <a:cs typeface="Arial"/>
              </a:rPr>
              <a:t>labeled </a:t>
            </a:r>
            <a:r>
              <a:rPr sz="1275" spc="-68" dirty="0">
                <a:latin typeface="Arial"/>
                <a:cs typeface="Arial"/>
              </a:rPr>
              <a:t>instances</a:t>
            </a:r>
            <a:r>
              <a:rPr sz="1275" spc="-71" dirty="0">
                <a:latin typeface="Arial"/>
                <a:cs typeface="Arial"/>
              </a:rPr>
              <a:t> </a:t>
            </a:r>
            <a:r>
              <a:rPr sz="1275" i="1" spc="-8" dirty="0">
                <a:solidFill>
                  <a:srgbClr val="FF0000"/>
                </a:solidFill>
                <a:latin typeface="Arial"/>
                <a:cs typeface="Arial"/>
              </a:rPr>
              <a:t>(d</a:t>
            </a:r>
            <a:r>
              <a:rPr sz="1238" i="1" spc="-11" baseline="-20202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275" i="1" spc="-8" dirty="0">
                <a:solidFill>
                  <a:srgbClr val="FF0000"/>
                </a:solidFill>
                <a:latin typeface="Arial"/>
                <a:cs typeface="Arial"/>
              </a:rPr>
              <a:t>,c</a:t>
            </a:r>
            <a:r>
              <a:rPr sz="1238" i="1" spc="-11" baseline="-20202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275" i="1" spc="-8" dirty="0">
                <a:solidFill>
                  <a:srgbClr val="FF0000"/>
                </a:solidFill>
                <a:latin typeface="Arial"/>
                <a:cs typeface="Arial"/>
              </a:rPr>
              <a:t>),....,(d</a:t>
            </a:r>
            <a:r>
              <a:rPr sz="1238" i="1" spc="-11" baseline="-20202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275" i="1" spc="-8" dirty="0">
                <a:solidFill>
                  <a:srgbClr val="FF0000"/>
                </a:solidFill>
                <a:latin typeface="Arial"/>
                <a:cs typeface="Arial"/>
              </a:rPr>
              <a:t>,c</a:t>
            </a:r>
            <a:r>
              <a:rPr sz="1238" i="1" spc="-11" baseline="-20202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275" i="1" spc="-8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275">
              <a:latin typeface="Arial"/>
              <a:cs typeface="Arial"/>
            </a:endParaRPr>
          </a:p>
          <a:p>
            <a:pPr marL="28575">
              <a:lnSpc>
                <a:spcPts val="1793"/>
              </a:lnSpc>
            </a:pPr>
            <a:r>
              <a:rPr sz="1500" i="1" spc="-8" dirty="0">
                <a:latin typeface="Arial"/>
                <a:cs typeface="Arial"/>
              </a:rPr>
              <a:t>Output:</a:t>
            </a:r>
            <a:endParaRPr sz="1500">
              <a:latin typeface="Arial"/>
              <a:cs typeface="Arial"/>
            </a:endParaRPr>
          </a:p>
          <a:p>
            <a:pPr marL="371475">
              <a:lnSpc>
                <a:spcPts val="1358"/>
              </a:lnSpc>
              <a:spcBef>
                <a:spcPts val="4"/>
              </a:spcBef>
            </a:pPr>
            <a:r>
              <a:rPr sz="1275" spc="-98" dirty="0">
                <a:latin typeface="Arial"/>
                <a:cs typeface="Arial"/>
              </a:rPr>
              <a:t>a</a:t>
            </a:r>
            <a:r>
              <a:rPr sz="1275" spc="-53" dirty="0">
                <a:latin typeface="Arial"/>
                <a:cs typeface="Arial"/>
              </a:rPr>
              <a:t> </a:t>
            </a:r>
            <a:r>
              <a:rPr sz="1275" spc="-56" dirty="0">
                <a:latin typeface="Arial"/>
                <a:cs typeface="Arial"/>
              </a:rPr>
              <a:t>learned</a:t>
            </a:r>
            <a:r>
              <a:rPr sz="1275" spc="-60" dirty="0">
                <a:latin typeface="Arial"/>
                <a:cs typeface="Arial"/>
              </a:rPr>
              <a:t> </a:t>
            </a:r>
            <a:r>
              <a:rPr sz="1275" spc="-53" dirty="0">
                <a:latin typeface="Arial"/>
                <a:cs typeface="Arial"/>
              </a:rPr>
              <a:t>classifier</a:t>
            </a:r>
            <a:r>
              <a:rPr sz="1275" spc="-38" dirty="0">
                <a:latin typeface="Arial"/>
                <a:cs typeface="Arial"/>
              </a:rPr>
              <a:t> </a:t>
            </a:r>
            <a:r>
              <a:rPr sz="1275" i="1" spc="-68" dirty="0">
                <a:solidFill>
                  <a:srgbClr val="FF0000"/>
                </a:solidFill>
                <a:latin typeface="Arial"/>
                <a:cs typeface="Arial"/>
              </a:rPr>
              <a:t>γ</a:t>
            </a:r>
            <a:r>
              <a:rPr sz="1275" i="1" spc="-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75" dirty="0">
                <a:latin typeface="Arial"/>
                <a:cs typeface="Arial"/>
              </a:rPr>
              <a:t>that</a:t>
            </a:r>
            <a:r>
              <a:rPr sz="1275" spc="-98" dirty="0">
                <a:latin typeface="Arial"/>
                <a:cs typeface="Arial"/>
              </a:rPr>
              <a:t> </a:t>
            </a:r>
            <a:r>
              <a:rPr sz="1275" spc="-86" dirty="0">
                <a:latin typeface="Arial"/>
                <a:cs typeface="Arial"/>
              </a:rPr>
              <a:t>maps</a:t>
            </a:r>
            <a:r>
              <a:rPr sz="1275" spc="-113" dirty="0">
                <a:latin typeface="Arial"/>
                <a:cs typeface="Arial"/>
              </a:rPr>
              <a:t> </a:t>
            </a:r>
            <a:r>
              <a:rPr sz="1275" spc="-23" dirty="0">
                <a:latin typeface="Arial"/>
                <a:cs typeface="Arial"/>
              </a:rPr>
              <a:t>instances</a:t>
            </a:r>
            <a:endParaRPr sz="1275">
              <a:latin typeface="Arial"/>
              <a:cs typeface="Arial"/>
            </a:endParaRPr>
          </a:p>
          <a:p>
            <a:pPr marL="371475">
              <a:lnSpc>
                <a:spcPts val="1358"/>
              </a:lnSpc>
            </a:pPr>
            <a:r>
              <a:rPr sz="1275" dirty="0">
                <a:latin typeface="Arial"/>
                <a:cs typeface="Arial"/>
              </a:rPr>
              <a:t>to</a:t>
            </a:r>
            <a:r>
              <a:rPr sz="1275" spc="-75" dirty="0">
                <a:latin typeface="Arial"/>
                <a:cs typeface="Arial"/>
              </a:rPr>
              <a:t> </a:t>
            </a:r>
            <a:r>
              <a:rPr sz="1275" spc="-8" dirty="0">
                <a:latin typeface="Arial"/>
                <a:cs typeface="Arial"/>
              </a:rPr>
              <a:t>classes</a:t>
            </a:r>
            <a:endParaRPr sz="127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3308" y="637408"/>
            <a:ext cx="6635050" cy="355610"/>
          </a:xfrm>
          <a:prstGeom prst="rect">
            <a:avLst/>
          </a:prstGeom>
        </p:spPr>
        <p:txBody>
          <a:bodyPr vert="horz" wrap="square" lIns="0" tIns="5715" rIns="0" bIns="0" rtlCol="0" anchor="ctr">
            <a:spAutoFit/>
          </a:bodyPr>
          <a:lstStyle/>
          <a:p>
            <a:pPr marL="9525" marR="3810" indent="1215390">
              <a:lnSpc>
                <a:spcPct val="101400"/>
              </a:lnSpc>
              <a:spcBef>
                <a:spcPts val="45"/>
              </a:spcBef>
            </a:pPr>
            <a:r>
              <a:rPr sz="2400" spc="-75" dirty="0"/>
              <a:t>Classification: </a:t>
            </a:r>
            <a:r>
              <a:rPr sz="2400" spc="-161" dirty="0"/>
              <a:t>Supervised</a:t>
            </a:r>
            <a:r>
              <a:rPr sz="2400" spc="-15" dirty="0"/>
              <a:t> </a:t>
            </a:r>
            <a:r>
              <a:rPr sz="2400" spc="-105" dirty="0"/>
              <a:t>Machine</a:t>
            </a:r>
            <a:r>
              <a:rPr sz="2400" spc="-86" dirty="0"/>
              <a:t> </a:t>
            </a:r>
            <a:r>
              <a:rPr sz="2400" spc="-143" dirty="0"/>
              <a:t>Learning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545432" y="1040845"/>
            <a:ext cx="2685574" cy="1709218"/>
          </a:xfrm>
          <a:prstGeom prst="rect">
            <a:avLst/>
          </a:prstGeom>
        </p:spPr>
        <p:txBody>
          <a:bodyPr vert="horz" wrap="square" lIns="0" tIns="4286" rIns="0" bIns="0" rtlCol="0">
            <a:spAutoFit/>
          </a:bodyPr>
          <a:lstStyle/>
          <a:p>
            <a:pPr marL="9525" marR="429578">
              <a:lnSpc>
                <a:spcPct val="102400"/>
              </a:lnSpc>
              <a:spcBef>
                <a:spcPts val="34"/>
              </a:spcBef>
            </a:pPr>
            <a:r>
              <a:rPr sz="2063" spc="-116" dirty="0">
                <a:solidFill>
                  <a:srgbClr val="A6A6A6"/>
                </a:solidFill>
                <a:latin typeface="Arial"/>
                <a:cs typeface="Arial"/>
              </a:rPr>
              <a:t>Assigning</a:t>
            </a:r>
            <a:r>
              <a:rPr sz="2063" spc="-26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63" spc="-8" dirty="0">
                <a:solidFill>
                  <a:srgbClr val="A6A6A6"/>
                </a:solidFill>
                <a:latin typeface="Arial"/>
                <a:cs typeface="Arial"/>
              </a:rPr>
              <a:t>subject </a:t>
            </a:r>
            <a:r>
              <a:rPr sz="2063" spc="-94" dirty="0">
                <a:solidFill>
                  <a:srgbClr val="A6A6A6"/>
                </a:solidFill>
                <a:latin typeface="Arial"/>
                <a:cs typeface="Arial"/>
              </a:rPr>
              <a:t>categories,</a:t>
            </a:r>
            <a:r>
              <a:rPr sz="2063" spc="-19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63" spc="-64" dirty="0">
                <a:solidFill>
                  <a:srgbClr val="A6A6A6"/>
                </a:solidFill>
                <a:latin typeface="Arial"/>
                <a:cs typeface="Arial"/>
              </a:rPr>
              <a:t>topics,</a:t>
            </a:r>
            <a:r>
              <a:rPr sz="2063" spc="-19" dirty="0">
                <a:solidFill>
                  <a:srgbClr val="A6A6A6"/>
                </a:solidFill>
                <a:latin typeface="Arial"/>
                <a:cs typeface="Arial"/>
              </a:rPr>
              <a:t> or </a:t>
            </a:r>
            <a:r>
              <a:rPr sz="2063" spc="-8" dirty="0">
                <a:solidFill>
                  <a:srgbClr val="A6A6A6"/>
                </a:solidFill>
                <a:latin typeface="Arial"/>
                <a:cs typeface="Arial"/>
              </a:rPr>
              <a:t>genres</a:t>
            </a:r>
            <a:endParaRPr sz="2063">
              <a:latin typeface="Arial"/>
              <a:cs typeface="Arial"/>
            </a:endParaRPr>
          </a:p>
          <a:p>
            <a:pPr marL="9525" marR="3810">
              <a:lnSpc>
                <a:spcPts val="3038"/>
              </a:lnSpc>
              <a:spcBef>
                <a:spcPts val="34"/>
              </a:spcBef>
            </a:pPr>
            <a:r>
              <a:rPr sz="2063" spc="-188" dirty="0">
                <a:solidFill>
                  <a:srgbClr val="A6A6A6"/>
                </a:solidFill>
                <a:latin typeface="Arial"/>
                <a:cs typeface="Arial"/>
              </a:rPr>
              <a:t>Spam</a:t>
            </a:r>
            <a:r>
              <a:rPr sz="2063" spc="-26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63" spc="-8" dirty="0">
                <a:solidFill>
                  <a:srgbClr val="A6A6A6"/>
                </a:solidFill>
                <a:latin typeface="Arial"/>
                <a:cs typeface="Arial"/>
              </a:rPr>
              <a:t>detection </a:t>
            </a:r>
            <a:r>
              <a:rPr sz="2063" spc="-53" dirty="0">
                <a:solidFill>
                  <a:srgbClr val="A6A6A6"/>
                </a:solidFill>
                <a:latin typeface="Arial"/>
                <a:cs typeface="Arial"/>
              </a:rPr>
              <a:t>Authorship</a:t>
            </a:r>
            <a:r>
              <a:rPr sz="2063" spc="-23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63" spc="-34" dirty="0">
                <a:solidFill>
                  <a:srgbClr val="A6A6A6"/>
                </a:solidFill>
                <a:latin typeface="Arial"/>
                <a:cs typeface="Arial"/>
              </a:rPr>
              <a:t>identification</a:t>
            </a:r>
            <a:endParaRPr sz="2063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1824" y="972074"/>
            <a:ext cx="2756534" cy="1568764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 marR="3810">
              <a:lnSpc>
                <a:spcPct val="121700"/>
              </a:lnSpc>
              <a:spcBef>
                <a:spcPts val="98"/>
              </a:spcBef>
            </a:pPr>
            <a:r>
              <a:rPr sz="2063" spc="-79" dirty="0">
                <a:solidFill>
                  <a:srgbClr val="A6A6A6"/>
                </a:solidFill>
                <a:latin typeface="Arial"/>
                <a:cs typeface="Arial"/>
              </a:rPr>
              <a:t>Age/gender</a:t>
            </a:r>
            <a:r>
              <a:rPr sz="2063" spc="-30" dirty="0">
                <a:solidFill>
                  <a:srgbClr val="A6A6A6"/>
                </a:solidFill>
                <a:latin typeface="Arial"/>
                <a:cs typeface="Arial"/>
              </a:rPr>
              <a:t> identification </a:t>
            </a:r>
            <a:r>
              <a:rPr sz="2063" spc="-158" dirty="0">
                <a:solidFill>
                  <a:srgbClr val="A6A6A6"/>
                </a:solidFill>
                <a:latin typeface="Arial"/>
                <a:cs typeface="Arial"/>
              </a:rPr>
              <a:t>Language</a:t>
            </a:r>
            <a:r>
              <a:rPr sz="2063" spc="-4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63" spc="-8" dirty="0">
                <a:solidFill>
                  <a:srgbClr val="A6A6A6"/>
                </a:solidFill>
                <a:latin typeface="Arial"/>
                <a:cs typeface="Arial"/>
              </a:rPr>
              <a:t>Identification </a:t>
            </a:r>
            <a:r>
              <a:rPr sz="2063" spc="-68" dirty="0">
                <a:solidFill>
                  <a:srgbClr val="A6A6A6"/>
                </a:solidFill>
                <a:latin typeface="Arial"/>
                <a:cs typeface="Arial"/>
              </a:rPr>
              <a:t>Sentiment</a:t>
            </a:r>
            <a:r>
              <a:rPr sz="2063" spc="-26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63" spc="-23" dirty="0">
                <a:solidFill>
                  <a:srgbClr val="A6A6A6"/>
                </a:solidFill>
                <a:latin typeface="Arial"/>
                <a:cs typeface="Arial"/>
              </a:rPr>
              <a:t>analysis</a:t>
            </a:r>
            <a:endParaRPr sz="2063">
              <a:latin typeface="Arial"/>
              <a:cs typeface="Arial"/>
            </a:endParaRPr>
          </a:p>
          <a:p>
            <a:pPr marL="9525">
              <a:spcBef>
                <a:spcPts val="566"/>
              </a:spcBef>
            </a:pPr>
            <a:r>
              <a:rPr sz="2063" spc="-626" dirty="0">
                <a:solidFill>
                  <a:srgbClr val="A6A6A6"/>
                </a:solidFill>
                <a:latin typeface="Arial"/>
                <a:cs typeface="Arial"/>
              </a:rPr>
              <a:t>…</a:t>
            </a:r>
            <a:endParaRPr sz="2063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9231" y="3057954"/>
            <a:ext cx="3088005" cy="1584376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28575">
              <a:spcBef>
                <a:spcPts val="94"/>
              </a:spcBef>
            </a:pPr>
            <a:r>
              <a:rPr sz="1500" i="1" spc="-8" dirty="0">
                <a:latin typeface="Arial"/>
                <a:cs typeface="Arial"/>
              </a:rPr>
              <a:t>Input:</a:t>
            </a:r>
            <a:endParaRPr sz="1500">
              <a:latin typeface="Arial"/>
              <a:cs typeface="Arial"/>
            </a:endParaRPr>
          </a:p>
          <a:p>
            <a:pPr marL="371475">
              <a:spcBef>
                <a:spcPts val="4"/>
              </a:spcBef>
            </a:pPr>
            <a:r>
              <a:rPr sz="1275" spc="-68" dirty="0">
                <a:latin typeface="Arial"/>
                <a:cs typeface="Arial"/>
              </a:rPr>
              <a:t>an</a:t>
            </a:r>
            <a:r>
              <a:rPr sz="1275" spc="-49" dirty="0">
                <a:latin typeface="Arial"/>
                <a:cs typeface="Arial"/>
              </a:rPr>
              <a:t> </a:t>
            </a:r>
            <a:r>
              <a:rPr sz="1275" spc="-56" dirty="0">
                <a:latin typeface="Arial"/>
                <a:cs typeface="Arial"/>
              </a:rPr>
              <a:t>instance</a:t>
            </a:r>
            <a:r>
              <a:rPr sz="1275" spc="-120" dirty="0">
                <a:latin typeface="Arial"/>
                <a:cs typeface="Arial"/>
              </a:rPr>
              <a:t> </a:t>
            </a:r>
            <a:r>
              <a:rPr sz="1275" i="1" spc="-38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275">
              <a:latin typeface="Arial"/>
              <a:cs typeface="Arial"/>
            </a:endParaRPr>
          </a:p>
          <a:p>
            <a:pPr marL="371475" marR="298609">
              <a:lnSpc>
                <a:spcPct val="90200"/>
              </a:lnSpc>
              <a:spcBef>
                <a:spcPts val="195"/>
              </a:spcBef>
            </a:pPr>
            <a:r>
              <a:rPr sz="1275" spc="-98" dirty="0">
                <a:latin typeface="Arial"/>
                <a:cs typeface="Arial"/>
              </a:rPr>
              <a:t>a</a:t>
            </a:r>
            <a:r>
              <a:rPr sz="1275" spc="-75" dirty="0">
                <a:latin typeface="Arial"/>
                <a:cs typeface="Arial"/>
              </a:rPr>
              <a:t> </a:t>
            </a:r>
            <a:r>
              <a:rPr sz="1275" spc="-49" dirty="0">
                <a:latin typeface="Arial"/>
                <a:cs typeface="Arial"/>
              </a:rPr>
              <a:t>fixed</a:t>
            </a:r>
            <a:r>
              <a:rPr sz="1275" spc="-41" dirty="0">
                <a:latin typeface="Arial"/>
                <a:cs typeface="Arial"/>
              </a:rPr>
              <a:t> </a:t>
            </a:r>
            <a:r>
              <a:rPr sz="1275" spc="-60" dirty="0">
                <a:latin typeface="Arial"/>
                <a:cs typeface="Arial"/>
              </a:rPr>
              <a:t>set </a:t>
            </a:r>
            <a:r>
              <a:rPr sz="1275" dirty="0">
                <a:latin typeface="Arial"/>
                <a:cs typeface="Arial"/>
              </a:rPr>
              <a:t>of</a:t>
            </a:r>
            <a:r>
              <a:rPr sz="1275" spc="-90" dirty="0">
                <a:latin typeface="Arial"/>
                <a:cs typeface="Arial"/>
              </a:rPr>
              <a:t> </a:t>
            </a:r>
            <a:r>
              <a:rPr sz="1275" spc="-75" dirty="0">
                <a:latin typeface="Arial"/>
                <a:cs typeface="Arial"/>
              </a:rPr>
              <a:t>classes</a:t>
            </a:r>
            <a:r>
              <a:rPr sz="1275" spc="153" dirty="0">
                <a:latin typeface="Arial"/>
                <a:cs typeface="Arial"/>
              </a:rPr>
              <a:t> </a:t>
            </a:r>
            <a:r>
              <a:rPr sz="1275" i="1" spc="-25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275" i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75" spc="-109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275" spc="-10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75" spc="-60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r>
              <a:rPr sz="1275" i="1" spc="-6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238" spc="-90" baseline="-20202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275" spc="-60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sz="1275" i="1" spc="-116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238" spc="-174" baseline="-20202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275" spc="-116" dirty="0">
                <a:solidFill>
                  <a:srgbClr val="FF0000"/>
                </a:solidFill>
                <a:latin typeface="Arial"/>
                <a:cs typeface="Arial"/>
              </a:rPr>
              <a:t>,…,</a:t>
            </a:r>
            <a:r>
              <a:rPr sz="1275" spc="-5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75" i="1" spc="-4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238" i="1" spc="-62" baseline="-20202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1275" spc="-41" dirty="0">
                <a:solidFill>
                  <a:srgbClr val="FF0000"/>
                </a:solidFill>
                <a:latin typeface="Arial"/>
                <a:cs typeface="Arial"/>
              </a:rPr>
              <a:t>} </a:t>
            </a:r>
            <a:r>
              <a:rPr sz="1275" spc="-109" dirty="0">
                <a:latin typeface="Arial"/>
                <a:cs typeface="Arial"/>
              </a:rPr>
              <a:t>A</a:t>
            </a:r>
            <a:r>
              <a:rPr sz="1275" spc="-75" dirty="0">
                <a:latin typeface="Arial"/>
                <a:cs typeface="Arial"/>
              </a:rPr>
              <a:t> </a:t>
            </a:r>
            <a:r>
              <a:rPr sz="1275" spc="-30" dirty="0">
                <a:latin typeface="Arial"/>
                <a:cs typeface="Arial"/>
              </a:rPr>
              <a:t>training</a:t>
            </a:r>
            <a:r>
              <a:rPr sz="1275" spc="-105" dirty="0">
                <a:latin typeface="Arial"/>
                <a:cs typeface="Arial"/>
              </a:rPr>
              <a:t> </a:t>
            </a:r>
            <a:r>
              <a:rPr sz="1275" spc="-60" dirty="0">
                <a:latin typeface="Arial"/>
                <a:cs typeface="Arial"/>
              </a:rPr>
              <a:t>set</a:t>
            </a:r>
            <a:r>
              <a:rPr sz="1275" spc="-34" dirty="0">
                <a:latin typeface="Arial"/>
                <a:cs typeface="Arial"/>
              </a:rPr>
              <a:t> </a:t>
            </a:r>
            <a:r>
              <a:rPr sz="1275" dirty="0">
                <a:latin typeface="Arial"/>
                <a:cs typeface="Arial"/>
              </a:rPr>
              <a:t>of</a:t>
            </a:r>
            <a:r>
              <a:rPr sz="1275" spc="-41" dirty="0">
                <a:latin typeface="Arial"/>
                <a:cs typeface="Arial"/>
              </a:rPr>
              <a:t> </a:t>
            </a:r>
            <a:r>
              <a:rPr sz="1275" i="1" spc="-4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275" i="1" spc="-6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75" spc="-53" dirty="0">
                <a:latin typeface="Arial"/>
                <a:cs typeface="Arial"/>
              </a:rPr>
              <a:t>hand-</a:t>
            </a:r>
            <a:r>
              <a:rPr sz="1275" spc="-8" dirty="0">
                <a:latin typeface="Arial"/>
                <a:cs typeface="Arial"/>
              </a:rPr>
              <a:t>labeled </a:t>
            </a:r>
            <a:r>
              <a:rPr sz="1275" spc="-68" dirty="0">
                <a:latin typeface="Arial"/>
                <a:cs typeface="Arial"/>
              </a:rPr>
              <a:t>instances</a:t>
            </a:r>
            <a:r>
              <a:rPr sz="1275" spc="-71" dirty="0">
                <a:latin typeface="Arial"/>
                <a:cs typeface="Arial"/>
              </a:rPr>
              <a:t> </a:t>
            </a:r>
            <a:r>
              <a:rPr sz="1275" i="1" spc="-8" dirty="0">
                <a:solidFill>
                  <a:srgbClr val="FF0000"/>
                </a:solidFill>
                <a:latin typeface="Arial"/>
                <a:cs typeface="Arial"/>
              </a:rPr>
              <a:t>(d</a:t>
            </a:r>
            <a:r>
              <a:rPr sz="1238" i="1" spc="-11" baseline="-20202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275" i="1" spc="-8" dirty="0">
                <a:solidFill>
                  <a:srgbClr val="FF0000"/>
                </a:solidFill>
                <a:latin typeface="Arial"/>
                <a:cs typeface="Arial"/>
              </a:rPr>
              <a:t>,c</a:t>
            </a:r>
            <a:r>
              <a:rPr sz="1238" i="1" spc="-11" baseline="-20202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275" i="1" spc="-8" dirty="0">
                <a:solidFill>
                  <a:srgbClr val="FF0000"/>
                </a:solidFill>
                <a:latin typeface="Arial"/>
                <a:cs typeface="Arial"/>
              </a:rPr>
              <a:t>),....,(d</a:t>
            </a:r>
            <a:r>
              <a:rPr sz="1238" i="1" spc="-11" baseline="-20202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275" i="1" spc="-8" dirty="0">
                <a:solidFill>
                  <a:srgbClr val="FF0000"/>
                </a:solidFill>
                <a:latin typeface="Arial"/>
                <a:cs typeface="Arial"/>
              </a:rPr>
              <a:t>,c</a:t>
            </a:r>
            <a:r>
              <a:rPr sz="1238" i="1" spc="-11" baseline="-20202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275" i="1" spc="-8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275">
              <a:latin typeface="Arial"/>
              <a:cs typeface="Arial"/>
            </a:endParaRPr>
          </a:p>
          <a:p>
            <a:pPr marL="28575">
              <a:lnSpc>
                <a:spcPts val="1793"/>
              </a:lnSpc>
            </a:pPr>
            <a:r>
              <a:rPr sz="1500" i="1" spc="-8" dirty="0">
                <a:latin typeface="Arial"/>
                <a:cs typeface="Arial"/>
              </a:rPr>
              <a:t>Output:</a:t>
            </a:r>
            <a:endParaRPr sz="1500">
              <a:latin typeface="Arial"/>
              <a:cs typeface="Arial"/>
            </a:endParaRPr>
          </a:p>
          <a:p>
            <a:pPr marL="371475">
              <a:lnSpc>
                <a:spcPts val="1358"/>
              </a:lnSpc>
              <a:spcBef>
                <a:spcPts val="4"/>
              </a:spcBef>
            </a:pPr>
            <a:r>
              <a:rPr sz="1275" spc="-98" dirty="0">
                <a:latin typeface="Arial"/>
                <a:cs typeface="Arial"/>
              </a:rPr>
              <a:t>a</a:t>
            </a:r>
            <a:r>
              <a:rPr sz="1275" spc="-53" dirty="0">
                <a:latin typeface="Arial"/>
                <a:cs typeface="Arial"/>
              </a:rPr>
              <a:t> </a:t>
            </a:r>
            <a:r>
              <a:rPr sz="1275" spc="-56" dirty="0">
                <a:latin typeface="Arial"/>
                <a:cs typeface="Arial"/>
              </a:rPr>
              <a:t>learned</a:t>
            </a:r>
            <a:r>
              <a:rPr sz="1275" spc="-60" dirty="0">
                <a:latin typeface="Arial"/>
                <a:cs typeface="Arial"/>
              </a:rPr>
              <a:t> </a:t>
            </a:r>
            <a:r>
              <a:rPr sz="1275" spc="-53" dirty="0">
                <a:latin typeface="Arial"/>
                <a:cs typeface="Arial"/>
              </a:rPr>
              <a:t>classifier</a:t>
            </a:r>
            <a:r>
              <a:rPr sz="1275" spc="-38" dirty="0">
                <a:latin typeface="Arial"/>
                <a:cs typeface="Arial"/>
              </a:rPr>
              <a:t> </a:t>
            </a:r>
            <a:r>
              <a:rPr sz="1275" i="1" spc="-68" dirty="0">
                <a:solidFill>
                  <a:srgbClr val="FF0000"/>
                </a:solidFill>
                <a:latin typeface="Arial"/>
                <a:cs typeface="Arial"/>
              </a:rPr>
              <a:t>γ</a:t>
            </a:r>
            <a:r>
              <a:rPr sz="1275" i="1" spc="-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75" dirty="0">
                <a:latin typeface="Arial"/>
                <a:cs typeface="Arial"/>
              </a:rPr>
              <a:t>that</a:t>
            </a:r>
            <a:r>
              <a:rPr sz="1275" spc="-98" dirty="0">
                <a:latin typeface="Arial"/>
                <a:cs typeface="Arial"/>
              </a:rPr>
              <a:t> </a:t>
            </a:r>
            <a:r>
              <a:rPr sz="1275" spc="-86" dirty="0">
                <a:latin typeface="Arial"/>
                <a:cs typeface="Arial"/>
              </a:rPr>
              <a:t>maps</a:t>
            </a:r>
            <a:r>
              <a:rPr sz="1275" spc="-113" dirty="0">
                <a:latin typeface="Arial"/>
                <a:cs typeface="Arial"/>
              </a:rPr>
              <a:t> </a:t>
            </a:r>
            <a:r>
              <a:rPr sz="1275" spc="-23" dirty="0">
                <a:latin typeface="Arial"/>
                <a:cs typeface="Arial"/>
              </a:rPr>
              <a:t>instances</a:t>
            </a:r>
            <a:endParaRPr sz="1275">
              <a:latin typeface="Arial"/>
              <a:cs typeface="Arial"/>
            </a:endParaRPr>
          </a:p>
          <a:p>
            <a:pPr marL="371475">
              <a:lnSpc>
                <a:spcPts val="1358"/>
              </a:lnSpc>
            </a:pPr>
            <a:r>
              <a:rPr sz="1275" dirty="0">
                <a:latin typeface="Arial"/>
                <a:cs typeface="Arial"/>
              </a:rPr>
              <a:t>to</a:t>
            </a:r>
            <a:r>
              <a:rPr sz="1275" spc="-19" dirty="0">
                <a:latin typeface="Arial"/>
                <a:cs typeface="Arial"/>
              </a:rPr>
              <a:t> </a:t>
            </a:r>
            <a:r>
              <a:rPr sz="1275" spc="-8" dirty="0">
                <a:latin typeface="Arial"/>
                <a:cs typeface="Arial"/>
              </a:rPr>
              <a:t>classes</a:t>
            </a:r>
            <a:endParaRPr sz="127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9970" y="2975372"/>
            <a:ext cx="2571750" cy="1607363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spcBef>
                <a:spcPts val="30"/>
              </a:spcBef>
            </a:pPr>
            <a:endParaRPr sz="2138">
              <a:latin typeface="Times New Roman"/>
              <a:cs typeface="Times New Roman"/>
            </a:endParaRPr>
          </a:p>
          <a:p>
            <a:pPr marL="219551" marR="172403" algn="ctr">
              <a:lnSpc>
                <a:spcPct val="101600"/>
              </a:lnSpc>
            </a:pPr>
            <a:r>
              <a:rPr sz="2063" i="1" spc="-109" dirty="0">
                <a:solidFill>
                  <a:srgbClr val="FF0000"/>
                </a:solidFill>
                <a:latin typeface="Arial"/>
                <a:cs typeface="Arial"/>
              </a:rPr>
              <a:t>γ</a:t>
            </a:r>
            <a:r>
              <a:rPr sz="2063" i="1" spc="-9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63" spc="-86" dirty="0">
                <a:latin typeface="Arial"/>
                <a:cs typeface="Arial"/>
              </a:rPr>
              <a:t>learns</a:t>
            </a:r>
            <a:r>
              <a:rPr sz="2063" spc="11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to</a:t>
            </a:r>
            <a:r>
              <a:rPr sz="2063" spc="-101" dirty="0">
                <a:latin typeface="Arial"/>
                <a:cs typeface="Arial"/>
              </a:rPr>
              <a:t> </a:t>
            </a:r>
            <a:r>
              <a:rPr sz="2063" spc="-105" dirty="0">
                <a:latin typeface="Arial"/>
                <a:cs typeface="Arial"/>
              </a:rPr>
              <a:t>associate </a:t>
            </a:r>
            <a:r>
              <a:rPr sz="2063" spc="-45" dirty="0">
                <a:latin typeface="Arial"/>
                <a:cs typeface="Arial"/>
              </a:rPr>
              <a:t>certain</a:t>
            </a:r>
            <a:r>
              <a:rPr sz="2063" spc="-56" dirty="0">
                <a:latin typeface="Arial"/>
                <a:cs typeface="Arial"/>
              </a:rPr>
              <a:t> </a:t>
            </a:r>
            <a:r>
              <a:rPr sz="2063" b="1" i="1" spc="-105" dirty="0">
                <a:solidFill>
                  <a:srgbClr val="F79546"/>
                </a:solidFill>
                <a:latin typeface="Arial-BoldItalicMT"/>
                <a:cs typeface="Arial-BoldItalicMT"/>
              </a:rPr>
              <a:t>features</a:t>
            </a:r>
            <a:r>
              <a:rPr sz="2063" b="1" i="1" spc="-94" dirty="0">
                <a:solidFill>
                  <a:srgbClr val="F79546"/>
                </a:solidFill>
                <a:latin typeface="Arial-BoldItalicMT"/>
                <a:cs typeface="Arial-BoldItalicMT"/>
              </a:rPr>
              <a:t> </a:t>
            </a:r>
            <a:r>
              <a:rPr sz="2063" spc="-19" dirty="0">
                <a:latin typeface="Arial"/>
                <a:cs typeface="Arial"/>
              </a:rPr>
              <a:t>of </a:t>
            </a:r>
            <a:r>
              <a:rPr sz="2063" spc="-101" dirty="0">
                <a:latin typeface="Arial"/>
                <a:cs typeface="Arial"/>
              </a:rPr>
              <a:t>instances</a:t>
            </a:r>
            <a:r>
              <a:rPr sz="2063" spc="-8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with</a:t>
            </a:r>
            <a:r>
              <a:rPr sz="2063" spc="4" dirty="0">
                <a:latin typeface="Arial"/>
                <a:cs typeface="Arial"/>
              </a:rPr>
              <a:t> </a:t>
            </a:r>
            <a:r>
              <a:rPr sz="2063" spc="-15" dirty="0">
                <a:latin typeface="Arial"/>
                <a:cs typeface="Arial"/>
              </a:rPr>
              <a:t>their </a:t>
            </a:r>
            <a:r>
              <a:rPr sz="2063" spc="-8" dirty="0">
                <a:latin typeface="Arial"/>
                <a:cs typeface="Arial"/>
              </a:rPr>
              <a:t>labels</a:t>
            </a:r>
            <a:endParaRPr sz="2063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78894" y="3830669"/>
            <a:ext cx="2515553" cy="458153"/>
          </a:xfrm>
          <a:custGeom>
            <a:avLst/>
            <a:gdLst/>
            <a:ahLst/>
            <a:cxnLst/>
            <a:rect l="l" t="t" r="r" b="b"/>
            <a:pathLst>
              <a:path w="3354070" h="610870">
                <a:moveTo>
                  <a:pt x="151637" y="442595"/>
                </a:moveTo>
                <a:lnTo>
                  <a:pt x="0" y="559816"/>
                </a:lnTo>
                <a:lnTo>
                  <a:pt x="184785" y="610831"/>
                </a:lnTo>
                <a:lnTo>
                  <a:pt x="174823" y="560273"/>
                </a:lnTo>
                <a:lnTo>
                  <a:pt x="145669" y="560273"/>
                </a:lnTo>
                <a:lnTo>
                  <a:pt x="134747" y="504190"/>
                </a:lnTo>
                <a:lnTo>
                  <a:pt x="162699" y="498739"/>
                </a:lnTo>
                <a:lnTo>
                  <a:pt x="151637" y="442595"/>
                </a:lnTo>
                <a:close/>
              </a:path>
              <a:path w="3354070" h="610870">
                <a:moveTo>
                  <a:pt x="162699" y="498739"/>
                </a:moveTo>
                <a:lnTo>
                  <a:pt x="134747" y="504190"/>
                </a:lnTo>
                <a:lnTo>
                  <a:pt x="145669" y="560273"/>
                </a:lnTo>
                <a:lnTo>
                  <a:pt x="173741" y="554783"/>
                </a:lnTo>
                <a:lnTo>
                  <a:pt x="162699" y="498739"/>
                </a:lnTo>
                <a:close/>
              </a:path>
              <a:path w="3354070" h="610870">
                <a:moveTo>
                  <a:pt x="173741" y="554783"/>
                </a:moveTo>
                <a:lnTo>
                  <a:pt x="145669" y="560273"/>
                </a:lnTo>
                <a:lnTo>
                  <a:pt x="174823" y="560273"/>
                </a:lnTo>
                <a:lnTo>
                  <a:pt x="173741" y="554783"/>
                </a:lnTo>
                <a:close/>
              </a:path>
              <a:path w="3354070" h="610870">
                <a:moveTo>
                  <a:pt x="3332479" y="0"/>
                </a:moveTo>
                <a:lnTo>
                  <a:pt x="3061716" y="108966"/>
                </a:lnTo>
                <a:lnTo>
                  <a:pt x="2993263" y="135382"/>
                </a:lnTo>
                <a:lnTo>
                  <a:pt x="2923921" y="161290"/>
                </a:lnTo>
                <a:lnTo>
                  <a:pt x="2853944" y="186563"/>
                </a:lnTo>
                <a:lnTo>
                  <a:pt x="2782951" y="211074"/>
                </a:lnTo>
                <a:lnTo>
                  <a:pt x="2711069" y="234569"/>
                </a:lnTo>
                <a:lnTo>
                  <a:pt x="2637790" y="257302"/>
                </a:lnTo>
                <a:lnTo>
                  <a:pt x="2563241" y="278892"/>
                </a:lnTo>
                <a:lnTo>
                  <a:pt x="2487041" y="299339"/>
                </a:lnTo>
                <a:lnTo>
                  <a:pt x="2409316" y="318643"/>
                </a:lnTo>
                <a:lnTo>
                  <a:pt x="2329815" y="336423"/>
                </a:lnTo>
                <a:lnTo>
                  <a:pt x="2248408" y="352679"/>
                </a:lnTo>
                <a:lnTo>
                  <a:pt x="2164841" y="367538"/>
                </a:lnTo>
                <a:lnTo>
                  <a:pt x="2121916" y="374269"/>
                </a:lnTo>
                <a:lnTo>
                  <a:pt x="2077339" y="380492"/>
                </a:lnTo>
                <a:lnTo>
                  <a:pt x="2031364" y="386080"/>
                </a:lnTo>
                <a:lnTo>
                  <a:pt x="1984121" y="391287"/>
                </a:lnTo>
                <a:lnTo>
                  <a:pt x="1885823" y="400431"/>
                </a:lnTo>
                <a:lnTo>
                  <a:pt x="1835150" y="404368"/>
                </a:lnTo>
                <a:lnTo>
                  <a:pt x="1731517" y="411226"/>
                </a:lnTo>
                <a:lnTo>
                  <a:pt x="1678686" y="414020"/>
                </a:lnTo>
                <a:lnTo>
                  <a:pt x="1463928" y="422910"/>
                </a:lnTo>
                <a:lnTo>
                  <a:pt x="765048" y="440944"/>
                </a:lnTo>
                <a:lnTo>
                  <a:pt x="647319" y="446786"/>
                </a:lnTo>
                <a:lnTo>
                  <a:pt x="546735" y="454406"/>
                </a:lnTo>
                <a:lnTo>
                  <a:pt x="405256" y="467233"/>
                </a:lnTo>
                <a:lnTo>
                  <a:pt x="333629" y="474980"/>
                </a:lnTo>
                <a:lnTo>
                  <a:pt x="270510" y="482803"/>
                </a:lnTo>
                <a:lnTo>
                  <a:pt x="197738" y="493064"/>
                </a:lnTo>
                <a:lnTo>
                  <a:pt x="162699" y="498739"/>
                </a:lnTo>
                <a:lnTo>
                  <a:pt x="173741" y="554783"/>
                </a:lnTo>
                <a:lnTo>
                  <a:pt x="174244" y="554685"/>
                </a:lnTo>
                <a:lnTo>
                  <a:pt x="205994" y="549605"/>
                </a:lnTo>
                <a:lnTo>
                  <a:pt x="277749" y="539483"/>
                </a:lnTo>
                <a:lnTo>
                  <a:pt x="362712" y="529259"/>
                </a:lnTo>
                <a:lnTo>
                  <a:pt x="436625" y="521601"/>
                </a:lnTo>
                <a:lnTo>
                  <a:pt x="616076" y="506310"/>
                </a:lnTo>
                <a:lnTo>
                  <a:pt x="687451" y="501675"/>
                </a:lnTo>
                <a:lnTo>
                  <a:pt x="809625" y="496455"/>
                </a:lnTo>
                <a:lnTo>
                  <a:pt x="1465961" y="480060"/>
                </a:lnTo>
                <a:lnTo>
                  <a:pt x="1574291" y="476123"/>
                </a:lnTo>
                <a:lnTo>
                  <a:pt x="1735074" y="468249"/>
                </a:lnTo>
                <a:lnTo>
                  <a:pt x="1839595" y="461391"/>
                </a:lnTo>
                <a:lnTo>
                  <a:pt x="1941067" y="452882"/>
                </a:lnTo>
                <a:lnTo>
                  <a:pt x="1990344" y="448056"/>
                </a:lnTo>
                <a:lnTo>
                  <a:pt x="2038477" y="442849"/>
                </a:lnTo>
                <a:lnTo>
                  <a:pt x="2085213" y="437007"/>
                </a:lnTo>
                <a:lnTo>
                  <a:pt x="2130805" y="430657"/>
                </a:lnTo>
                <a:lnTo>
                  <a:pt x="2174748" y="423799"/>
                </a:lnTo>
                <a:lnTo>
                  <a:pt x="2259584" y="408813"/>
                </a:lnTo>
                <a:lnTo>
                  <a:pt x="2342388" y="392176"/>
                </a:lnTo>
                <a:lnTo>
                  <a:pt x="2423033" y="374142"/>
                </a:lnTo>
                <a:lnTo>
                  <a:pt x="2501900" y="354584"/>
                </a:lnTo>
                <a:lnTo>
                  <a:pt x="2579116" y="333756"/>
                </a:lnTo>
                <a:lnTo>
                  <a:pt x="2654680" y="311912"/>
                </a:lnTo>
                <a:lnTo>
                  <a:pt x="2728849" y="288925"/>
                </a:lnTo>
                <a:lnTo>
                  <a:pt x="2801747" y="265049"/>
                </a:lnTo>
                <a:lnTo>
                  <a:pt x="2873375" y="240284"/>
                </a:lnTo>
                <a:lnTo>
                  <a:pt x="2943987" y="214757"/>
                </a:lnTo>
                <a:lnTo>
                  <a:pt x="3013837" y="188722"/>
                </a:lnTo>
                <a:lnTo>
                  <a:pt x="3082798" y="162179"/>
                </a:lnTo>
                <a:lnTo>
                  <a:pt x="3219069" y="107950"/>
                </a:lnTo>
                <a:lnTo>
                  <a:pt x="3354070" y="52832"/>
                </a:lnTo>
                <a:lnTo>
                  <a:pt x="333247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7645" y="647377"/>
            <a:ext cx="7448358" cy="468463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4286">
              <a:spcBef>
                <a:spcPts val="98"/>
              </a:spcBef>
            </a:pPr>
            <a:r>
              <a:rPr sz="2963" spc="-75" dirty="0"/>
              <a:t>Classification:</a:t>
            </a:r>
            <a:r>
              <a:rPr lang="en-US" sz="2963" dirty="0"/>
              <a:t> </a:t>
            </a:r>
            <a:r>
              <a:rPr sz="2963" spc="-161" dirty="0"/>
              <a:t>Supervised</a:t>
            </a:r>
            <a:r>
              <a:rPr sz="2963" spc="-19" dirty="0"/>
              <a:t> </a:t>
            </a:r>
            <a:r>
              <a:rPr sz="2963" spc="-105" dirty="0"/>
              <a:t>Machine</a:t>
            </a:r>
            <a:r>
              <a:rPr sz="2963" spc="-86" dirty="0"/>
              <a:t> </a:t>
            </a:r>
            <a:r>
              <a:rPr sz="2963" spc="-124" dirty="0"/>
              <a:t>Learning</a:t>
            </a:r>
            <a:endParaRPr sz="2963" dirty="0"/>
          </a:p>
        </p:txBody>
      </p:sp>
      <p:sp>
        <p:nvSpPr>
          <p:cNvPr id="3" name="object 3"/>
          <p:cNvSpPr txBox="1"/>
          <p:nvPr/>
        </p:nvSpPr>
        <p:spPr>
          <a:xfrm>
            <a:off x="1545432" y="1338556"/>
            <a:ext cx="2685574" cy="1709218"/>
          </a:xfrm>
          <a:prstGeom prst="rect">
            <a:avLst/>
          </a:prstGeom>
        </p:spPr>
        <p:txBody>
          <a:bodyPr vert="horz" wrap="square" lIns="0" tIns="4286" rIns="0" bIns="0" rtlCol="0">
            <a:spAutoFit/>
          </a:bodyPr>
          <a:lstStyle/>
          <a:p>
            <a:pPr marL="9525" marR="429578">
              <a:lnSpc>
                <a:spcPct val="102400"/>
              </a:lnSpc>
              <a:spcBef>
                <a:spcPts val="34"/>
              </a:spcBef>
            </a:pPr>
            <a:r>
              <a:rPr sz="2063" spc="-116" dirty="0">
                <a:solidFill>
                  <a:srgbClr val="A6A6A6"/>
                </a:solidFill>
                <a:latin typeface="Arial"/>
                <a:cs typeface="Arial"/>
              </a:rPr>
              <a:t>Assigning</a:t>
            </a:r>
            <a:r>
              <a:rPr sz="2063" spc="-26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63" spc="-8" dirty="0">
                <a:solidFill>
                  <a:srgbClr val="A6A6A6"/>
                </a:solidFill>
                <a:latin typeface="Arial"/>
                <a:cs typeface="Arial"/>
              </a:rPr>
              <a:t>subject </a:t>
            </a:r>
            <a:r>
              <a:rPr sz="2063" spc="-94" dirty="0">
                <a:solidFill>
                  <a:srgbClr val="A6A6A6"/>
                </a:solidFill>
                <a:latin typeface="Arial"/>
                <a:cs typeface="Arial"/>
              </a:rPr>
              <a:t>categories,</a:t>
            </a:r>
            <a:r>
              <a:rPr sz="2063" spc="-19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63" spc="-64" dirty="0">
                <a:solidFill>
                  <a:srgbClr val="A6A6A6"/>
                </a:solidFill>
                <a:latin typeface="Arial"/>
                <a:cs typeface="Arial"/>
              </a:rPr>
              <a:t>topics,</a:t>
            </a:r>
            <a:r>
              <a:rPr sz="2063" spc="-19" dirty="0">
                <a:solidFill>
                  <a:srgbClr val="A6A6A6"/>
                </a:solidFill>
                <a:latin typeface="Arial"/>
                <a:cs typeface="Arial"/>
              </a:rPr>
              <a:t> or </a:t>
            </a:r>
            <a:r>
              <a:rPr sz="2063" spc="-8" dirty="0">
                <a:solidFill>
                  <a:srgbClr val="A6A6A6"/>
                </a:solidFill>
                <a:latin typeface="Arial"/>
                <a:cs typeface="Arial"/>
              </a:rPr>
              <a:t>genres</a:t>
            </a:r>
            <a:endParaRPr sz="2063">
              <a:latin typeface="Arial"/>
              <a:cs typeface="Arial"/>
            </a:endParaRPr>
          </a:p>
          <a:p>
            <a:pPr marL="9525" marR="3810">
              <a:lnSpc>
                <a:spcPts val="3038"/>
              </a:lnSpc>
              <a:spcBef>
                <a:spcPts val="34"/>
              </a:spcBef>
            </a:pPr>
            <a:r>
              <a:rPr sz="2063" spc="-188" dirty="0">
                <a:solidFill>
                  <a:srgbClr val="A6A6A6"/>
                </a:solidFill>
                <a:latin typeface="Arial"/>
                <a:cs typeface="Arial"/>
              </a:rPr>
              <a:t>Spam</a:t>
            </a:r>
            <a:r>
              <a:rPr sz="2063" spc="-26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63" spc="-8" dirty="0">
                <a:solidFill>
                  <a:srgbClr val="A6A6A6"/>
                </a:solidFill>
                <a:latin typeface="Arial"/>
                <a:cs typeface="Arial"/>
              </a:rPr>
              <a:t>detection </a:t>
            </a:r>
            <a:r>
              <a:rPr sz="2063" spc="-53" dirty="0">
                <a:solidFill>
                  <a:srgbClr val="A6A6A6"/>
                </a:solidFill>
                <a:latin typeface="Arial"/>
                <a:cs typeface="Arial"/>
              </a:rPr>
              <a:t>Authorship</a:t>
            </a:r>
            <a:r>
              <a:rPr sz="2063" spc="-23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63" spc="-34" dirty="0">
                <a:solidFill>
                  <a:srgbClr val="A6A6A6"/>
                </a:solidFill>
                <a:latin typeface="Arial"/>
                <a:cs typeface="Arial"/>
              </a:rPr>
              <a:t>identification</a:t>
            </a:r>
            <a:endParaRPr sz="2063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1824" y="1269785"/>
            <a:ext cx="2756534" cy="1568764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 marR="3810">
              <a:lnSpc>
                <a:spcPct val="121700"/>
              </a:lnSpc>
              <a:spcBef>
                <a:spcPts val="98"/>
              </a:spcBef>
            </a:pPr>
            <a:r>
              <a:rPr sz="2063" spc="-79" dirty="0">
                <a:solidFill>
                  <a:srgbClr val="A6A6A6"/>
                </a:solidFill>
                <a:latin typeface="Arial"/>
                <a:cs typeface="Arial"/>
              </a:rPr>
              <a:t>Age/gender</a:t>
            </a:r>
            <a:r>
              <a:rPr sz="2063" spc="-30" dirty="0">
                <a:solidFill>
                  <a:srgbClr val="A6A6A6"/>
                </a:solidFill>
                <a:latin typeface="Arial"/>
                <a:cs typeface="Arial"/>
              </a:rPr>
              <a:t> identification </a:t>
            </a:r>
            <a:r>
              <a:rPr sz="2063" spc="-158" dirty="0">
                <a:solidFill>
                  <a:srgbClr val="A6A6A6"/>
                </a:solidFill>
                <a:latin typeface="Arial"/>
                <a:cs typeface="Arial"/>
              </a:rPr>
              <a:t>Language</a:t>
            </a:r>
            <a:r>
              <a:rPr sz="2063" spc="-4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63" spc="-8" dirty="0">
                <a:solidFill>
                  <a:srgbClr val="A6A6A6"/>
                </a:solidFill>
                <a:latin typeface="Arial"/>
                <a:cs typeface="Arial"/>
              </a:rPr>
              <a:t>Identification </a:t>
            </a:r>
            <a:r>
              <a:rPr sz="2063" spc="-68" dirty="0">
                <a:solidFill>
                  <a:srgbClr val="A6A6A6"/>
                </a:solidFill>
                <a:latin typeface="Arial"/>
                <a:cs typeface="Arial"/>
              </a:rPr>
              <a:t>Sentiment</a:t>
            </a:r>
            <a:r>
              <a:rPr sz="2063" spc="-26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63" spc="-23" dirty="0">
                <a:solidFill>
                  <a:srgbClr val="A6A6A6"/>
                </a:solidFill>
                <a:latin typeface="Arial"/>
                <a:cs typeface="Arial"/>
              </a:rPr>
              <a:t>analysis</a:t>
            </a:r>
            <a:endParaRPr sz="2063">
              <a:latin typeface="Arial"/>
              <a:cs typeface="Arial"/>
            </a:endParaRPr>
          </a:p>
          <a:p>
            <a:pPr marL="9525">
              <a:spcBef>
                <a:spcPts val="566"/>
              </a:spcBef>
            </a:pPr>
            <a:r>
              <a:rPr sz="2063" spc="-626" dirty="0">
                <a:solidFill>
                  <a:srgbClr val="A6A6A6"/>
                </a:solidFill>
                <a:latin typeface="Arial"/>
                <a:cs typeface="Arial"/>
              </a:rPr>
              <a:t>…</a:t>
            </a:r>
            <a:endParaRPr sz="2063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9231" y="3355664"/>
            <a:ext cx="3088005" cy="1421511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28575">
              <a:spcBef>
                <a:spcPts val="94"/>
              </a:spcBef>
            </a:pPr>
            <a:r>
              <a:rPr sz="1500" i="1" spc="-8" dirty="0">
                <a:latin typeface="Arial"/>
                <a:cs typeface="Arial"/>
              </a:rPr>
              <a:t>Input:</a:t>
            </a:r>
            <a:endParaRPr sz="1500">
              <a:latin typeface="Arial"/>
              <a:cs typeface="Arial"/>
            </a:endParaRPr>
          </a:p>
          <a:p>
            <a:pPr marL="371475">
              <a:spcBef>
                <a:spcPts val="4"/>
              </a:spcBef>
            </a:pPr>
            <a:r>
              <a:rPr sz="1275" spc="-68" dirty="0">
                <a:latin typeface="Arial"/>
                <a:cs typeface="Arial"/>
              </a:rPr>
              <a:t>an</a:t>
            </a:r>
            <a:r>
              <a:rPr sz="1275" spc="-49" dirty="0">
                <a:latin typeface="Arial"/>
                <a:cs typeface="Arial"/>
              </a:rPr>
              <a:t> </a:t>
            </a:r>
            <a:r>
              <a:rPr sz="1275" spc="-56" dirty="0">
                <a:latin typeface="Arial"/>
                <a:cs typeface="Arial"/>
              </a:rPr>
              <a:t>instance</a:t>
            </a:r>
            <a:r>
              <a:rPr sz="1275" spc="-120" dirty="0">
                <a:latin typeface="Arial"/>
                <a:cs typeface="Arial"/>
              </a:rPr>
              <a:t> </a:t>
            </a:r>
            <a:r>
              <a:rPr sz="1275" i="1" spc="-38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275">
              <a:latin typeface="Arial"/>
              <a:cs typeface="Arial"/>
            </a:endParaRPr>
          </a:p>
          <a:p>
            <a:pPr marL="371475" marR="298609">
              <a:lnSpc>
                <a:spcPct val="90200"/>
              </a:lnSpc>
              <a:spcBef>
                <a:spcPts val="195"/>
              </a:spcBef>
            </a:pPr>
            <a:r>
              <a:rPr sz="1275" spc="-98" dirty="0">
                <a:latin typeface="Arial"/>
                <a:cs typeface="Arial"/>
              </a:rPr>
              <a:t>a</a:t>
            </a:r>
            <a:r>
              <a:rPr sz="1275" spc="-75" dirty="0">
                <a:latin typeface="Arial"/>
                <a:cs typeface="Arial"/>
              </a:rPr>
              <a:t> </a:t>
            </a:r>
            <a:r>
              <a:rPr sz="1275" spc="-49" dirty="0">
                <a:latin typeface="Arial"/>
                <a:cs typeface="Arial"/>
              </a:rPr>
              <a:t>fixed</a:t>
            </a:r>
            <a:r>
              <a:rPr sz="1275" spc="-41" dirty="0">
                <a:latin typeface="Arial"/>
                <a:cs typeface="Arial"/>
              </a:rPr>
              <a:t> </a:t>
            </a:r>
            <a:r>
              <a:rPr sz="1275" spc="-60" dirty="0">
                <a:latin typeface="Arial"/>
                <a:cs typeface="Arial"/>
              </a:rPr>
              <a:t>set </a:t>
            </a:r>
            <a:r>
              <a:rPr sz="1275" dirty="0">
                <a:latin typeface="Arial"/>
                <a:cs typeface="Arial"/>
              </a:rPr>
              <a:t>of</a:t>
            </a:r>
            <a:r>
              <a:rPr sz="1275" spc="-90" dirty="0">
                <a:latin typeface="Arial"/>
                <a:cs typeface="Arial"/>
              </a:rPr>
              <a:t> </a:t>
            </a:r>
            <a:r>
              <a:rPr sz="1275" spc="-75" dirty="0">
                <a:latin typeface="Arial"/>
                <a:cs typeface="Arial"/>
              </a:rPr>
              <a:t>classes</a:t>
            </a:r>
            <a:r>
              <a:rPr sz="1275" spc="153" dirty="0">
                <a:latin typeface="Arial"/>
                <a:cs typeface="Arial"/>
              </a:rPr>
              <a:t> </a:t>
            </a:r>
            <a:r>
              <a:rPr sz="1275" i="1" spc="-25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275" i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75" spc="-109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275" spc="-10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75" spc="-60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r>
              <a:rPr sz="1275" i="1" spc="-6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238" spc="-90" baseline="-20202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275" spc="-60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sz="1275" i="1" spc="-116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238" spc="-174" baseline="-20202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275" spc="-116" dirty="0">
                <a:solidFill>
                  <a:srgbClr val="FF0000"/>
                </a:solidFill>
                <a:latin typeface="Arial"/>
                <a:cs typeface="Arial"/>
              </a:rPr>
              <a:t>,…,</a:t>
            </a:r>
            <a:r>
              <a:rPr sz="1275" spc="-5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75" i="1" spc="-4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238" i="1" spc="-62" baseline="-20202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1275" spc="-41" dirty="0">
                <a:solidFill>
                  <a:srgbClr val="FF0000"/>
                </a:solidFill>
                <a:latin typeface="Arial"/>
                <a:cs typeface="Arial"/>
              </a:rPr>
              <a:t>} </a:t>
            </a:r>
            <a:r>
              <a:rPr sz="1275" spc="-109" dirty="0">
                <a:latin typeface="Arial"/>
                <a:cs typeface="Arial"/>
              </a:rPr>
              <a:t>A</a:t>
            </a:r>
            <a:r>
              <a:rPr sz="1275" spc="-75" dirty="0">
                <a:latin typeface="Arial"/>
                <a:cs typeface="Arial"/>
              </a:rPr>
              <a:t> </a:t>
            </a:r>
            <a:r>
              <a:rPr sz="1275" spc="-30" dirty="0">
                <a:latin typeface="Arial"/>
                <a:cs typeface="Arial"/>
              </a:rPr>
              <a:t>training</a:t>
            </a:r>
            <a:r>
              <a:rPr sz="1275" spc="-105" dirty="0">
                <a:latin typeface="Arial"/>
                <a:cs typeface="Arial"/>
              </a:rPr>
              <a:t> </a:t>
            </a:r>
            <a:r>
              <a:rPr sz="1275" spc="-60" dirty="0">
                <a:latin typeface="Arial"/>
                <a:cs typeface="Arial"/>
              </a:rPr>
              <a:t>set</a:t>
            </a:r>
            <a:r>
              <a:rPr sz="1275" spc="-34" dirty="0">
                <a:latin typeface="Arial"/>
                <a:cs typeface="Arial"/>
              </a:rPr>
              <a:t> </a:t>
            </a:r>
            <a:r>
              <a:rPr sz="1275" dirty="0">
                <a:latin typeface="Arial"/>
                <a:cs typeface="Arial"/>
              </a:rPr>
              <a:t>of</a:t>
            </a:r>
            <a:r>
              <a:rPr sz="1275" spc="-41" dirty="0">
                <a:latin typeface="Arial"/>
                <a:cs typeface="Arial"/>
              </a:rPr>
              <a:t> </a:t>
            </a:r>
            <a:r>
              <a:rPr sz="1275" i="1" spc="-4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275" i="1" spc="-6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75" spc="-53" dirty="0">
                <a:latin typeface="Arial"/>
                <a:cs typeface="Arial"/>
              </a:rPr>
              <a:t>hand-</a:t>
            </a:r>
            <a:r>
              <a:rPr sz="1275" spc="-8" dirty="0">
                <a:latin typeface="Arial"/>
                <a:cs typeface="Arial"/>
              </a:rPr>
              <a:t>labeled </a:t>
            </a:r>
            <a:r>
              <a:rPr sz="1275" spc="-68" dirty="0">
                <a:latin typeface="Arial"/>
                <a:cs typeface="Arial"/>
              </a:rPr>
              <a:t>instances</a:t>
            </a:r>
            <a:r>
              <a:rPr sz="1275" spc="-71" dirty="0">
                <a:latin typeface="Arial"/>
                <a:cs typeface="Arial"/>
              </a:rPr>
              <a:t> </a:t>
            </a:r>
            <a:r>
              <a:rPr sz="1275" i="1" spc="-8" dirty="0">
                <a:solidFill>
                  <a:srgbClr val="FF0000"/>
                </a:solidFill>
                <a:latin typeface="Arial"/>
                <a:cs typeface="Arial"/>
              </a:rPr>
              <a:t>(d</a:t>
            </a:r>
            <a:r>
              <a:rPr sz="1238" i="1" spc="-11" baseline="-20202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275" i="1" spc="-8" dirty="0">
                <a:solidFill>
                  <a:srgbClr val="FF0000"/>
                </a:solidFill>
                <a:latin typeface="Arial"/>
                <a:cs typeface="Arial"/>
              </a:rPr>
              <a:t>,c</a:t>
            </a:r>
            <a:r>
              <a:rPr sz="1238" i="1" spc="-11" baseline="-20202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275" i="1" spc="-8" dirty="0">
                <a:solidFill>
                  <a:srgbClr val="FF0000"/>
                </a:solidFill>
                <a:latin typeface="Arial"/>
                <a:cs typeface="Arial"/>
              </a:rPr>
              <a:t>),....,(d</a:t>
            </a:r>
            <a:r>
              <a:rPr sz="1238" i="1" spc="-11" baseline="-20202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275" i="1" spc="-8" dirty="0">
                <a:solidFill>
                  <a:srgbClr val="FF0000"/>
                </a:solidFill>
                <a:latin typeface="Arial"/>
                <a:cs typeface="Arial"/>
              </a:rPr>
              <a:t>,c</a:t>
            </a:r>
            <a:r>
              <a:rPr sz="1238" i="1" spc="-11" baseline="-20202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275" i="1" spc="-8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275">
              <a:latin typeface="Arial"/>
              <a:cs typeface="Arial"/>
            </a:endParaRPr>
          </a:p>
          <a:p>
            <a:pPr marL="28575">
              <a:lnSpc>
                <a:spcPts val="1793"/>
              </a:lnSpc>
            </a:pPr>
            <a:r>
              <a:rPr sz="1500" i="1" spc="-8" dirty="0">
                <a:latin typeface="Arial"/>
                <a:cs typeface="Arial"/>
              </a:rPr>
              <a:t>Output:</a:t>
            </a:r>
            <a:endParaRPr sz="1500">
              <a:latin typeface="Arial"/>
              <a:cs typeface="Arial"/>
            </a:endParaRPr>
          </a:p>
          <a:p>
            <a:pPr marL="371475">
              <a:spcBef>
                <a:spcPts val="4"/>
              </a:spcBef>
            </a:pPr>
            <a:r>
              <a:rPr sz="1275" spc="-98" dirty="0">
                <a:latin typeface="Arial"/>
                <a:cs typeface="Arial"/>
              </a:rPr>
              <a:t>a</a:t>
            </a:r>
            <a:r>
              <a:rPr sz="1275" spc="-53" dirty="0">
                <a:latin typeface="Arial"/>
                <a:cs typeface="Arial"/>
              </a:rPr>
              <a:t> </a:t>
            </a:r>
            <a:r>
              <a:rPr sz="1275" spc="-56" dirty="0">
                <a:latin typeface="Arial"/>
                <a:cs typeface="Arial"/>
              </a:rPr>
              <a:t>learned</a:t>
            </a:r>
            <a:r>
              <a:rPr sz="1275" spc="-60" dirty="0">
                <a:latin typeface="Arial"/>
                <a:cs typeface="Arial"/>
              </a:rPr>
              <a:t> </a:t>
            </a:r>
            <a:r>
              <a:rPr sz="1275" spc="-53" dirty="0">
                <a:latin typeface="Arial"/>
                <a:cs typeface="Arial"/>
              </a:rPr>
              <a:t>classifier</a:t>
            </a:r>
            <a:r>
              <a:rPr sz="1275" spc="-38" dirty="0">
                <a:latin typeface="Arial"/>
                <a:cs typeface="Arial"/>
              </a:rPr>
              <a:t> </a:t>
            </a:r>
            <a:r>
              <a:rPr sz="1275" i="1" spc="-68" dirty="0">
                <a:solidFill>
                  <a:srgbClr val="FF0000"/>
                </a:solidFill>
                <a:latin typeface="Arial"/>
                <a:cs typeface="Arial"/>
              </a:rPr>
              <a:t>γ</a:t>
            </a:r>
            <a:r>
              <a:rPr sz="1275" i="1" spc="-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75" dirty="0">
                <a:latin typeface="Arial"/>
                <a:cs typeface="Arial"/>
              </a:rPr>
              <a:t>that</a:t>
            </a:r>
            <a:r>
              <a:rPr sz="1275" spc="-98" dirty="0">
                <a:latin typeface="Arial"/>
                <a:cs typeface="Arial"/>
              </a:rPr>
              <a:t> </a:t>
            </a:r>
            <a:r>
              <a:rPr sz="1275" spc="-86" dirty="0">
                <a:latin typeface="Arial"/>
                <a:cs typeface="Arial"/>
              </a:rPr>
              <a:t>maps</a:t>
            </a:r>
            <a:r>
              <a:rPr sz="1275" spc="-113" dirty="0">
                <a:latin typeface="Arial"/>
                <a:cs typeface="Arial"/>
              </a:rPr>
              <a:t> </a:t>
            </a:r>
            <a:r>
              <a:rPr sz="1275" spc="-23" dirty="0">
                <a:latin typeface="Arial"/>
                <a:cs typeface="Arial"/>
              </a:rPr>
              <a:t>instances</a:t>
            </a:r>
            <a:endParaRPr sz="127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9970" y="3387382"/>
            <a:ext cx="2571750" cy="154914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673" algn="ctr">
              <a:lnSpc>
                <a:spcPts val="2243"/>
              </a:lnSpc>
            </a:pPr>
            <a:r>
              <a:rPr sz="1950" spc="-116" dirty="0">
                <a:latin typeface="Arial"/>
                <a:cs typeface="Arial"/>
              </a:rPr>
              <a:t>Naïve</a:t>
            </a:r>
            <a:r>
              <a:rPr sz="1950" spc="-195" dirty="0">
                <a:latin typeface="Arial"/>
                <a:cs typeface="Arial"/>
              </a:rPr>
              <a:t> </a:t>
            </a:r>
            <a:r>
              <a:rPr sz="1950" spc="-23" dirty="0">
                <a:latin typeface="Arial"/>
                <a:cs typeface="Arial"/>
              </a:rPr>
              <a:t>Bayes</a:t>
            </a:r>
            <a:endParaRPr sz="1950">
              <a:latin typeface="Arial"/>
              <a:cs typeface="Arial"/>
            </a:endParaRPr>
          </a:p>
          <a:p>
            <a:pPr marL="40958" algn="ctr">
              <a:spcBef>
                <a:spcPts val="251"/>
              </a:spcBef>
            </a:pPr>
            <a:r>
              <a:rPr sz="1950" spc="-94" dirty="0">
                <a:latin typeface="Arial"/>
                <a:cs typeface="Arial"/>
              </a:rPr>
              <a:t>Logistic</a:t>
            </a:r>
            <a:r>
              <a:rPr sz="1950" spc="-158" dirty="0">
                <a:latin typeface="Arial"/>
                <a:cs typeface="Arial"/>
              </a:rPr>
              <a:t> </a:t>
            </a:r>
            <a:r>
              <a:rPr sz="1950" spc="-19" dirty="0">
                <a:latin typeface="Arial"/>
                <a:cs typeface="Arial"/>
              </a:rPr>
              <a:t>regression</a:t>
            </a:r>
            <a:endParaRPr sz="1950">
              <a:latin typeface="Arial"/>
              <a:cs typeface="Arial"/>
            </a:endParaRPr>
          </a:p>
          <a:p>
            <a:pPr marL="548640" marR="492443" algn="ctr">
              <a:lnSpc>
                <a:spcPts val="2085"/>
              </a:lnSpc>
              <a:spcBef>
                <a:spcPts val="533"/>
              </a:spcBef>
            </a:pPr>
            <a:r>
              <a:rPr sz="1950" spc="-83" dirty="0">
                <a:latin typeface="Arial"/>
                <a:cs typeface="Arial"/>
              </a:rPr>
              <a:t>Support-</a:t>
            </a:r>
            <a:r>
              <a:rPr sz="1950" spc="-38" dirty="0">
                <a:latin typeface="Arial"/>
                <a:cs typeface="Arial"/>
              </a:rPr>
              <a:t>vector </a:t>
            </a:r>
            <a:r>
              <a:rPr sz="1950" spc="-15" dirty="0">
                <a:latin typeface="Arial"/>
                <a:cs typeface="Arial"/>
              </a:rPr>
              <a:t>machines</a:t>
            </a:r>
            <a:endParaRPr sz="1950">
              <a:latin typeface="Arial"/>
              <a:cs typeface="Arial"/>
            </a:endParaRPr>
          </a:p>
          <a:p>
            <a:pPr marL="46673" algn="ctr">
              <a:spcBef>
                <a:spcPts val="225"/>
              </a:spcBef>
            </a:pPr>
            <a:r>
              <a:rPr sz="1950" spc="-68" dirty="0">
                <a:latin typeface="Arial"/>
                <a:cs typeface="Arial"/>
              </a:rPr>
              <a:t>k-</a:t>
            </a:r>
            <a:r>
              <a:rPr sz="1950" spc="-86" dirty="0">
                <a:latin typeface="Arial"/>
                <a:cs typeface="Arial"/>
              </a:rPr>
              <a:t>Nearest</a:t>
            </a:r>
            <a:r>
              <a:rPr sz="1950" spc="-206" dirty="0">
                <a:latin typeface="Arial"/>
                <a:cs typeface="Arial"/>
              </a:rPr>
              <a:t> </a:t>
            </a:r>
            <a:r>
              <a:rPr sz="1950" spc="-19" dirty="0">
                <a:latin typeface="Arial"/>
                <a:cs typeface="Arial"/>
              </a:rPr>
              <a:t>Neighbors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78894" y="4128380"/>
            <a:ext cx="2515553" cy="458153"/>
          </a:xfrm>
          <a:custGeom>
            <a:avLst/>
            <a:gdLst/>
            <a:ahLst/>
            <a:cxnLst/>
            <a:rect l="l" t="t" r="r" b="b"/>
            <a:pathLst>
              <a:path w="3354070" h="610870">
                <a:moveTo>
                  <a:pt x="151637" y="442595"/>
                </a:moveTo>
                <a:lnTo>
                  <a:pt x="0" y="559816"/>
                </a:lnTo>
                <a:lnTo>
                  <a:pt x="184785" y="610831"/>
                </a:lnTo>
                <a:lnTo>
                  <a:pt x="174823" y="560273"/>
                </a:lnTo>
                <a:lnTo>
                  <a:pt x="145669" y="560273"/>
                </a:lnTo>
                <a:lnTo>
                  <a:pt x="134747" y="504190"/>
                </a:lnTo>
                <a:lnTo>
                  <a:pt x="162699" y="498739"/>
                </a:lnTo>
                <a:lnTo>
                  <a:pt x="151637" y="442595"/>
                </a:lnTo>
                <a:close/>
              </a:path>
              <a:path w="3354070" h="610870">
                <a:moveTo>
                  <a:pt x="162699" y="498739"/>
                </a:moveTo>
                <a:lnTo>
                  <a:pt x="134747" y="504190"/>
                </a:lnTo>
                <a:lnTo>
                  <a:pt x="145669" y="560273"/>
                </a:lnTo>
                <a:lnTo>
                  <a:pt x="173741" y="554783"/>
                </a:lnTo>
                <a:lnTo>
                  <a:pt x="162699" y="498739"/>
                </a:lnTo>
                <a:close/>
              </a:path>
              <a:path w="3354070" h="610870">
                <a:moveTo>
                  <a:pt x="173741" y="554783"/>
                </a:moveTo>
                <a:lnTo>
                  <a:pt x="145669" y="560273"/>
                </a:lnTo>
                <a:lnTo>
                  <a:pt x="174823" y="560273"/>
                </a:lnTo>
                <a:lnTo>
                  <a:pt x="173741" y="554783"/>
                </a:lnTo>
                <a:close/>
              </a:path>
              <a:path w="3354070" h="610870">
                <a:moveTo>
                  <a:pt x="3332479" y="0"/>
                </a:moveTo>
                <a:lnTo>
                  <a:pt x="3061716" y="108966"/>
                </a:lnTo>
                <a:lnTo>
                  <a:pt x="2993263" y="135382"/>
                </a:lnTo>
                <a:lnTo>
                  <a:pt x="2923921" y="161290"/>
                </a:lnTo>
                <a:lnTo>
                  <a:pt x="2853944" y="186563"/>
                </a:lnTo>
                <a:lnTo>
                  <a:pt x="2782951" y="211074"/>
                </a:lnTo>
                <a:lnTo>
                  <a:pt x="2711069" y="234569"/>
                </a:lnTo>
                <a:lnTo>
                  <a:pt x="2637790" y="257302"/>
                </a:lnTo>
                <a:lnTo>
                  <a:pt x="2563241" y="278892"/>
                </a:lnTo>
                <a:lnTo>
                  <a:pt x="2487041" y="299339"/>
                </a:lnTo>
                <a:lnTo>
                  <a:pt x="2409316" y="318643"/>
                </a:lnTo>
                <a:lnTo>
                  <a:pt x="2329815" y="336423"/>
                </a:lnTo>
                <a:lnTo>
                  <a:pt x="2248408" y="352679"/>
                </a:lnTo>
                <a:lnTo>
                  <a:pt x="2164841" y="367538"/>
                </a:lnTo>
                <a:lnTo>
                  <a:pt x="2121916" y="374269"/>
                </a:lnTo>
                <a:lnTo>
                  <a:pt x="2077339" y="380492"/>
                </a:lnTo>
                <a:lnTo>
                  <a:pt x="2031364" y="386080"/>
                </a:lnTo>
                <a:lnTo>
                  <a:pt x="1984121" y="391287"/>
                </a:lnTo>
                <a:lnTo>
                  <a:pt x="1885823" y="400431"/>
                </a:lnTo>
                <a:lnTo>
                  <a:pt x="1835150" y="404368"/>
                </a:lnTo>
                <a:lnTo>
                  <a:pt x="1731517" y="411226"/>
                </a:lnTo>
                <a:lnTo>
                  <a:pt x="1678686" y="414020"/>
                </a:lnTo>
                <a:lnTo>
                  <a:pt x="1463928" y="422910"/>
                </a:lnTo>
                <a:lnTo>
                  <a:pt x="765048" y="440944"/>
                </a:lnTo>
                <a:lnTo>
                  <a:pt x="647319" y="446786"/>
                </a:lnTo>
                <a:lnTo>
                  <a:pt x="546735" y="454406"/>
                </a:lnTo>
                <a:lnTo>
                  <a:pt x="405256" y="467233"/>
                </a:lnTo>
                <a:lnTo>
                  <a:pt x="333629" y="474980"/>
                </a:lnTo>
                <a:lnTo>
                  <a:pt x="270510" y="482803"/>
                </a:lnTo>
                <a:lnTo>
                  <a:pt x="197738" y="493064"/>
                </a:lnTo>
                <a:lnTo>
                  <a:pt x="162699" y="498739"/>
                </a:lnTo>
                <a:lnTo>
                  <a:pt x="173741" y="554783"/>
                </a:lnTo>
                <a:lnTo>
                  <a:pt x="174244" y="554685"/>
                </a:lnTo>
                <a:lnTo>
                  <a:pt x="205994" y="549605"/>
                </a:lnTo>
                <a:lnTo>
                  <a:pt x="277749" y="539483"/>
                </a:lnTo>
                <a:lnTo>
                  <a:pt x="362712" y="529259"/>
                </a:lnTo>
                <a:lnTo>
                  <a:pt x="436625" y="521601"/>
                </a:lnTo>
                <a:lnTo>
                  <a:pt x="616076" y="506310"/>
                </a:lnTo>
                <a:lnTo>
                  <a:pt x="687451" y="501675"/>
                </a:lnTo>
                <a:lnTo>
                  <a:pt x="809625" y="496455"/>
                </a:lnTo>
                <a:lnTo>
                  <a:pt x="1465961" y="480060"/>
                </a:lnTo>
                <a:lnTo>
                  <a:pt x="1574291" y="476123"/>
                </a:lnTo>
                <a:lnTo>
                  <a:pt x="1735074" y="468249"/>
                </a:lnTo>
                <a:lnTo>
                  <a:pt x="1839595" y="461391"/>
                </a:lnTo>
                <a:lnTo>
                  <a:pt x="1941067" y="452882"/>
                </a:lnTo>
                <a:lnTo>
                  <a:pt x="1990344" y="448056"/>
                </a:lnTo>
                <a:lnTo>
                  <a:pt x="2038477" y="442849"/>
                </a:lnTo>
                <a:lnTo>
                  <a:pt x="2085213" y="437007"/>
                </a:lnTo>
                <a:lnTo>
                  <a:pt x="2130805" y="430657"/>
                </a:lnTo>
                <a:lnTo>
                  <a:pt x="2174748" y="423799"/>
                </a:lnTo>
                <a:lnTo>
                  <a:pt x="2259584" y="408813"/>
                </a:lnTo>
                <a:lnTo>
                  <a:pt x="2342388" y="392176"/>
                </a:lnTo>
                <a:lnTo>
                  <a:pt x="2423033" y="374142"/>
                </a:lnTo>
                <a:lnTo>
                  <a:pt x="2501900" y="354584"/>
                </a:lnTo>
                <a:lnTo>
                  <a:pt x="2579116" y="333756"/>
                </a:lnTo>
                <a:lnTo>
                  <a:pt x="2654680" y="311912"/>
                </a:lnTo>
                <a:lnTo>
                  <a:pt x="2728849" y="288925"/>
                </a:lnTo>
                <a:lnTo>
                  <a:pt x="2801747" y="265049"/>
                </a:lnTo>
                <a:lnTo>
                  <a:pt x="2873375" y="240284"/>
                </a:lnTo>
                <a:lnTo>
                  <a:pt x="2943987" y="214757"/>
                </a:lnTo>
                <a:lnTo>
                  <a:pt x="3013837" y="188722"/>
                </a:lnTo>
                <a:lnTo>
                  <a:pt x="3082798" y="162179"/>
                </a:lnTo>
                <a:lnTo>
                  <a:pt x="3219069" y="107950"/>
                </a:lnTo>
                <a:lnTo>
                  <a:pt x="3354070" y="52832"/>
                </a:lnTo>
                <a:lnTo>
                  <a:pt x="333247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1831419" y="4749101"/>
            <a:ext cx="654844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01"/>
              </a:lnSpc>
            </a:pPr>
            <a:r>
              <a:rPr sz="1275" dirty="0">
                <a:latin typeface="Arial"/>
                <a:cs typeface="Arial"/>
              </a:rPr>
              <a:t>to</a:t>
            </a:r>
            <a:r>
              <a:rPr sz="1275" spc="-19" dirty="0">
                <a:latin typeface="Arial"/>
                <a:cs typeface="Arial"/>
              </a:rPr>
              <a:t> </a:t>
            </a:r>
            <a:r>
              <a:rPr sz="1275" spc="-94" dirty="0">
                <a:latin typeface="Arial"/>
                <a:cs typeface="Arial"/>
              </a:rPr>
              <a:t>classes</a:t>
            </a:r>
            <a:endParaRPr sz="1275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01550" y="5006156"/>
            <a:ext cx="19240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943"/>
              </a:lnSpc>
            </a:pPr>
            <a:r>
              <a:rPr sz="1950" spc="-589" dirty="0">
                <a:latin typeface="Arial"/>
                <a:cs typeface="Arial"/>
              </a:rPr>
              <a:t>…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7431" y="565876"/>
            <a:ext cx="6143825" cy="451470"/>
          </a:xfrm>
          <a:prstGeom prst="rect">
            <a:avLst/>
          </a:prstGeom>
        </p:spPr>
        <p:txBody>
          <a:bodyPr vert="horz" wrap="square" lIns="0" tIns="5715" rIns="0" bIns="0" rtlCol="0" anchor="ctr">
            <a:spAutoFit/>
          </a:bodyPr>
          <a:lstStyle/>
          <a:p>
            <a:pPr marL="388144" marR="3810" indent="-379094">
              <a:lnSpc>
                <a:spcPct val="101400"/>
              </a:lnSpc>
              <a:spcBef>
                <a:spcPts val="45"/>
              </a:spcBef>
            </a:pPr>
            <a:r>
              <a:rPr sz="2963" spc="-131" dirty="0"/>
              <a:t>Classification</a:t>
            </a:r>
            <a:r>
              <a:rPr sz="2963" spc="-23" dirty="0"/>
              <a:t> </a:t>
            </a:r>
            <a:r>
              <a:rPr sz="2963" spc="-165" dirty="0"/>
              <a:t>Example: </a:t>
            </a:r>
            <a:r>
              <a:rPr sz="2963" spc="-300" dirty="0"/>
              <a:t>Face</a:t>
            </a:r>
            <a:r>
              <a:rPr sz="2963" spc="-60" dirty="0"/>
              <a:t> </a:t>
            </a:r>
            <a:r>
              <a:rPr sz="2963" spc="-56" dirty="0"/>
              <a:t>Recognition</a:t>
            </a:r>
            <a:endParaRPr sz="2963" dirty="0"/>
          </a:p>
        </p:txBody>
      </p:sp>
      <p:sp>
        <p:nvSpPr>
          <p:cNvPr id="3" name="object 3"/>
          <p:cNvSpPr txBox="1"/>
          <p:nvPr/>
        </p:nvSpPr>
        <p:spPr>
          <a:xfrm>
            <a:off x="128874" y="3973997"/>
            <a:ext cx="3633788" cy="916885"/>
          </a:xfrm>
          <a:prstGeom prst="rect">
            <a:avLst/>
          </a:prstGeom>
        </p:spPr>
        <p:txBody>
          <a:bodyPr vert="horz" wrap="square" lIns="0" tIns="154781" rIns="0" bIns="0" rtlCol="0">
            <a:spAutoFit/>
          </a:bodyPr>
          <a:lstStyle/>
          <a:p>
            <a:pPr marL="40005">
              <a:spcBef>
                <a:spcPts val="1219"/>
              </a:spcBef>
            </a:pPr>
            <a:r>
              <a:rPr sz="1613" spc="-30" dirty="0">
                <a:solidFill>
                  <a:srgbClr val="C72405"/>
                </a:solidFill>
                <a:latin typeface="Arial"/>
                <a:cs typeface="Arial"/>
              </a:rPr>
              <a:t>What</a:t>
            </a:r>
            <a:r>
              <a:rPr sz="1613" spc="-41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1613" spc="-75" dirty="0">
                <a:solidFill>
                  <a:srgbClr val="C72405"/>
                </a:solidFill>
                <a:latin typeface="Arial"/>
                <a:cs typeface="Arial"/>
              </a:rPr>
              <a:t>is</a:t>
            </a:r>
            <a:r>
              <a:rPr sz="1613" spc="-71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1613" spc="-124" dirty="0">
                <a:solidFill>
                  <a:srgbClr val="C72405"/>
                </a:solidFill>
                <a:latin typeface="Arial"/>
                <a:cs typeface="Arial"/>
              </a:rPr>
              <a:t>a</a:t>
            </a:r>
            <a:r>
              <a:rPr sz="1613" spc="-10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1613" spc="-60" dirty="0">
                <a:solidFill>
                  <a:srgbClr val="C72405"/>
                </a:solidFill>
                <a:latin typeface="Arial"/>
                <a:cs typeface="Arial"/>
              </a:rPr>
              <a:t>good</a:t>
            </a:r>
            <a:r>
              <a:rPr sz="1613" spc="-1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1613" i="1" spc="-45" dirty="0">
                <a:solidFill>
                  <a:srgbClr val="C72405"/>
                </a:solidFill>
                <a:latin typeface="Arial"/>
                <a:cs typeface="Arial"/>
              </a:rPr>
              <a:t>representation</a:t>
            </a:r>
            <a:r>
              <a:rPr sz="1613" i="1" spc="-83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1613" dirty="0">
                <a:solidFill>
                  <a:srgbClr val="C72405"/>
                </a:solidFill>
                <a:latin typeface="Arial"/>
                <a:cs typeface="Arial"/>
              </a:rPr>
              <a:t>for</a:t>
            </a:r>
            <a:r>
              <a:rPr sz="1613" spc="-6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1613" spc="-75" dirty="0">
                <a:solidFill>
                  <a:srgbClr val="C72405"/>
                </a:solidFill>
                <a:latin typeface="Arial"/>
                <a:cs typeface="Arial"/>
              </a:rPr>
              <a:t>images?</a:t>
            </a:r>
            <a:endParaRPr sz="1613" dirty="0">
              <a:latin typeface="Arial"/>
              <a:cs typeface="Arial"/>
            </a:endParaRPr>
          </a:p>
          <a:p>
            <a:pPr marL="9525">
              <a:spcBef>
                <a:spcPts val="758"/>
              </a:spcBef>
            </a:pPr>
            <a:r>
              <a:rPr sz="1050" spc="-53" dirty="0">
                <a:solidFill>
                  <a:srgbClr val="A6A6A6"/>
                </a:solidFill>
                <a:latin typeface="Arial"/>
                <a:cs typeface="Arial"/>
              </a:rPr>
              <a:t>Courtesy</a:t>
            </a:r>
            <a:r>
              <a:rPr sz="1050" spc="-64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A6A6A6"/>
                </a:solidFill>
                <a:latin typeface="Arial"/>
                <a:cs typeface="Arial"/>
              </a:rPr>
              <a:t>from</a:t>
            </a:r>
            <a:r>
              <a:rPr sz="1050" spc="-101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050" spc="-68" dirty="0">
                <a:solidFill>
                  <a:srgbClr val="A6A6A6"/>
                </a:solidFill>
                <a:latin typeface="Arial"/>
                <a:cs typeface="Arial"/>
              </a:rPr>
              <a:t>Hamed</a:t>
            </a:r>
            <a:r>
              <a:rPr sz="1050" spc="-83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050" spc="-8" dirty="0">
                <a:solidFill>
                  <a:srgbClr val="A6A6A6"/>
                </a:solidFill>
                <a:latin typeface="Arial"/>
                <a:cs typeface="Arial"/>
              </a:rPr>
              <a:t>Pirsiavash</a:t>
            </a:r>
            <a:endParaRPr sz="105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6056" y="1185863"/>
            <a:ext cx="3743325" cy="32495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81339" y="4603909"/>
            <a:ext cx="1965008" cy="25253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  <a:tabLst>
                <a:tab pos="1272540" algn="l"/>
              </a:tabLst>
            </a:pPr>
            <a:r>
              <a:rPr sz="2363" baseline="1322" dirty="0">
                <a:latin typeface="Helvetica"/>
                <a:cs typeface="Helvetica"/>
              </a:rPr>
              <a:t>Pixel</a:t>
            </a:r>
            <a:r>
              <a:rPr sz="2363" spc="-56" baseline="1322" dirty="0">
                <a:latin typeface="Helvetica"/>
                <a:cs typeface="Helvetica"/>
              </a:rPr>
              <a:t> </a:t>
            </a:r>
            <a:r>
              <a:rPr sz="2363" spc="-11" baseline="1322" dirty="0">
                <a:latin typeface="Helvetica"/>
                <a:cs typeface="Helvetica"/>
              </a:rPr>
              <a:t>values?</a:t>
            </a:r>
            <a:r>
              <a:rPr sz="2363" baseline="1322" dirty="0">
                <a:latin typeface="Helvetica"/>
                <a:cs typeface="Helvetica"/>
              </a:rPr>
              <a:t>	</a:t>
            </a:r>
            <a:r>
              <a:rPr sz="1575" spc="-8" dirty="0">
                <a:latin typeface="Helvetica"/>
                <a:cs typeface="Helvetica"/>
              </a:rPr>
              <a:t>Edges?</a:t>
            </a:r>
            <a:endParaRPr sz="1575">
              <a:latin typeface="Helvetica"/>
              <a:cs typeface="Helvetic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73791" y="4825841"/>
            <a:ext cx="1333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38" dirty="0">
                <a:solidFill>
                  <a:srgbClr val="888888"/>
                </a:solidFill>
                <a:latin typeface="Arial"/>
                <a:cs typeface="Arial"/>
              </a:rPr>
              <a:t>47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1575" y="505494"/>
            <a:ext cx="7083267" cy="887744"/>
          </a:xfrm>
          <a:prstGeom prst="rect">
            <a:avLst/>
          </a:prstGeom>
        </p:spPr>
        <p:txBody>
          <a:bodyPr vert="horz" wrap="square" lIns="0" tIns="10478" rIns="0" bIns="0" rtlCol="0" anchor="ctr">
            <a:spAutoFit/>
          </a:bodyPr>
          <a:lstStyle/>
          <a:p>
            <a:pPr marL="9525" marR="3810" indent="893921">
              <a:lnSpc>
                <a:spcPct val="100400"/>
              </a:lnSpc>
              <a:spcBef>
                <a:spcPts val="83"/>
              </a:spcBef>
            </a:pPr>
            <a:r>
              <a:rPr sz="2850" spc="-120" dirty="0"/>
              <a:t>Classification</a:t>
            </a:r>
            <a:r>
              <a:rPr sz="2850" spc="-270" dirty="0"/>
              <a:t> </a:t>
            </a:r>
            <a:r>
              <a:rPr sz="2850" spc="-64" dirty="0"/>
              <a:t>Example: </a:t>
            </a:r>
            <a:r>
              <a:rPr sz="2850" spc="-195" dirty="0"/>
              <a:t>Sequence</a:t>
            </a:r>
            <a:r>
              <a:rPr sz="2850" spc="-172" dirty="0"/>
              <a:t> </a:t>
            </a:r>
            <a:r>
              <a:rPr sz="2850" spc="56" dirty="0"/>
              <a:t>&amp;</a:t>
            </a:r>
            <a:r>
              <a:rPr sz="2850" spc="-139" dirty="0"/>
              <a:t> </a:t>
            </a:r>
            <a:r>
              <a:rPr sz="2850" spc="-90" dirty="0"/>
              <a:t>Structured</a:t>
            </a:r>
            <a:r>
              <a:rPr sz="2850" spc="-195" dirty="0"/>
              <a:t> </a:t>
            </a:r>
            <a:r>
              <a:rPr sz="2850" spc="-75" dirty="0"/>
              <a:t>Prediction</a:t>
            </a:r>
            <a:endParaRPr sz="285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682" y="1092993"/>
            <a:ext cx="2893219" cy="20288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0419" y="3036094"/>
            <a:ext cx="3021806" cy="19145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90465" y="1259730"/>
            <a:ext cx="2019586" cy="14660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r>
              <a:rPr lang="en-US" spc="-60"/>
              <a:t>46</a:t>
            </a:r>
            <a:endParaRPr spc="-19" dirty="0"/>
          </a:p>
        </p:txBody>
      </p:sp>
      <p:sp>
        <p:nvSpPr>
          <p:cNvPr id="7" name="object 7"/>
          <p:cNvSpPr txBox="1"/>
          <p:nvPr/>
        </p:nvSpPr>
        <p:spPr>
          <a:xfrm>
            <a:off x="1171575" y="4961453"/>
            <a:ext cx="1505903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88"/>
              </a:lnSpc>
            </a:pPr>
            <a:r>
              <a:rPr sz="1050" spc="-53" dirty="0">
                <a:solidFill>
                  <a:srgbClr val="A6A6A6"/>
                </a:solidFill>
                <a:latin typeface="Arial"/>
                <a:cs typeface="Arial"/>
              </a:rPr>
              <a:t>Courtesy</a:t>
            </a:r>
            <a:r>
              <a:rPr sz="1050" spc="-64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050" spc="-68" dirty="0">
                <a:solidFill>
                  <a:srgbClr val="A6A6A6"/>
                </a:solidFill>
                <a:latin typeface="Arial"/>
                <a:cs typeface="Arial"/>
              </a:rPr>
              <a:t>Hamed</a:t>
            </a:r>
            <a:r>
              <a:rPr sz="1050" spc="-86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050" spc="-41" dirty="0">
                <a:solidFill>
                  <a:srgbClr val="A6A6A6"/>
                </a:solidFill>
                <a:latin typeface="Arial"/>
                <a:cs typeface="Arial"/>
              </a:rPr>
              <a:t>Pirsiavash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  <p:custDataLst>
              <p:tags r:id="rId1"/>
            </p:custDataLst>
          </p:nvPr>
        </p:nvSpPr>
        <p:spPr>
          <a:xfrm>
            <a:off x="6959600" y="6070679"/>
            <a:ext cx="21151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r>
              <a:rPr lang="en-US" spc="-60"/>
              <a:t>47</a:t>
            </a:r>
            <a:endParaRPr spc="-19" dirty="0"/>
          </a:p>
        </p:txBody>
      </p:sp>
      <p:sp>
        <p:nvSpPr>
          <p:cNvPr id="11" name="object 11"/>
          <p:cNvSpPr txBox="1"/>
          <p:nvPr>
            <p:custDataLst>
              <p:tags r:id="rId2"/>
            </p:custDataLst>
          </p:nvPr>
        </p:nvSpPr>
        <p:spPr>
          <a:xfrm>
            <a:off x="1171575" y="4961453"/>
            <a:ext cx="1505903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88"/>
              </a:lnSpc>
            </a:pPr>
            <a:r>
              <a:rPr sz="1050" spc="-53" dirty="0">
                <a:solidFill>
                  <a:srgbClr val="A6A6A6"/>
                </a:solidFill>
                <a:latin typeface="Arial"/>
                <a:cs typeface="Arial"/>
              </a:rPr>
              <a:t>Courtesy</a:t>
            </a:r>
            <a:r>
              <a:rPr sz="1050" spc="-64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050" spc="-68" dirty="0">
                <a:solidFill>
                  <a:srgbClr val="A6A6A6"/>
                </a:solidFill>
                <a:latin typeface="Arial"/>
                <a:cs typeface="Arial"/>
              </a:rPr>
              <a:t>Hamed</a:t>
            </a:r>
            <a:r>
              <a:rPr sz="1050" spc="-86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050" spc="-41" dirty="0">
                <a:solidFill>
                  <a:srgbClr val="A6A6A6"/>
                </a:solidFill>
                <a:latin typeface="Arial"/>
                <a:cs typeface="Arial"/>
              </a:rPr>
              <a:t>Pirsiavash</a:t>
            </a:r>
            <a:endParaRPr sz="105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28203" y="322525"/>
            <a:ext cx="8083402" cy="1041150"/>
          </a:xfrm>
          <a:prstGeom prst="rect">
            <a:avLst/>
          </a:prstGeom>
        </p:spPr>
        <p:txBody>
          <a:bodyPr vert="horz" wrap="square" lIns="0" tIns="360521" rIns="0" bIns="0" rtlCol="0" anchor="ctr">
            <a:spAutoFit/>
          </a:bodyPr>
          <a:lstStyle/>
          <a:p>
            <a:pPr marL="904399">
              <a:spcBef>
                <a:spcPts val="98"/>
              </a:spcBef>
            </a:pPr>
            <a:r>
              <a:rPr spc="-113" dirty="0"/>
              <a:t>Ingredients</a:t>
            </a:r>
            <a:r>
              <a:rPr spc="-217" dirty="0"/>
              <a:t> </a:t>
            </a:r>
            <a:r>
              <a:rPr spc="-8" dirty="0"/>
              <a:t>for</a:t>
            </a:r>
            <a:r>
              <a:rPr spc="-195" dirty="0"/>
              <a:t> </a:t>
            </a:r>
            <a:r>
              <a:rPr spc="-101" dirty="0"/>
              <a:t>classification</a:t>
            </a:r>
          </a:p>
        </p:txBody>
      </p:sp>
      <p:sp>
        <p:nvSpPr>
          <p:cNvPr id="3" name="object 3"/>
          <p:cNvSpPr txBox="1"/>
          <p:nvPr>
            <p:custDataLst>
              <p:tags r:id="rId4"/>
            </p:custDataLst>
          </p:nvPr>
        </p:nvSpPr>
        <p:spPr>
          <a:xfrm>
            <a:off x="1123120" y="1710089"/>
            <a:ext cx="3790474" cy="50844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1613" spc="-26" dirty="0">
                <a:solidFill>
                  <a:srgbClr val="0433FF"/>
                </a:solidFill>
                <a:latin typeface="Arial"/>
                <a:cs typeface="Arial"/>
              </a:rPr>
              <a:t>Inject</a:t>
            </a:r>
            <a:r>
              <a:rPr sz="1613" spc="-19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613" i="1" spc="-41" dirty="0">
                <a:solidFill>
                  <a:srgbClr val="0433FF"/>
                </a:solidFill>
                <a:latin typeface="Arial"/>
                <a:cs typeface="Arial"/>
              </a:rPr>
              <a:t>your</a:t>
            </a:r>
            <a:r>
              <a:rPr sz="1613" i="1" spc="-6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613" spc="-56" dirty="0">
                <a:solidFill>
                  <a:srgbClr val="0433FF"/>
                </a:solidFill>
                <a:latin typeface="Arial"/>
                <a:cs typeface="Arial"/>
              </a:rPr>
              <a:t>knowledge</a:t>
            </a:r>
            <a:r>
              <a:rPr sz="1613" spc="-41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613" dirty="0">
                <a:solidFill>
                  <a:srgbClr val="0433FF"/>
                </a:solidFill>
                <a:latin typeface="Arial"/>
                <a:cs typeface="Arial"/>
              </a:rPr>
              <a:t>into</a:t>
            </a:r>
            <a:r>
              <a:rPr sz="1613" spc="-9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613" spc="-124" dirty="0">
                <a:solidFill>
                  <a:srgbClr val="0433FF"/>
                </a:solidFill>
                <a:latin typeface="Arial"/>
                <a:cs typeface="Arial"/>
              </a:rPr>
              <a:t>a</a:t>
            </a:r>
            <a:r>
              <a:rPr sz="1613" spc="-56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613" spc="-49" dirty="0">
                <a:solidFill>
                  <a:srgbClr val="0433FF"/>
                </a:solidFill>
                <a:latin typeface="Arial"/>
                <a:cs typeface="Arial"/>
              </a:rPr>
              <a:t>learning</a:t>
            </a:r>
            <a:r>
              <a:rPr sz="1613" spc="-56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613" spc="-60" dirty="0">
                <a:solidFill>
                  <a:srgbClr val="0433FF"/>
                </a:solidFill>
                <a:latin typeface="Arial"/>
                <a:cs typeface="Arial"/>
              </a:rPr>
              <a:t>system</a:t>
            </a:r>
            <a:endParaRPr sz="1613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>
            <p:custDataLst>
              <p:tags r:id="rId5"/>
            </p:custDataLst>
          </p:nvPr>
        </p:nvSpPr>
        <p:spPr>
          <a:xfrm>
            <a:off x="1452563" y="3976926"/>
            <a:ext cx="159305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i="1" spc="-83" dirty="0">
                <a:latin typeface="Arial"/>
                <a:cs typeface="Arial"/>
              </a:rPr>
              <a:t>Feature</a:t>
            </a:r>
            <a:r>
              <a:rPr sz="1350" i="1" dirty="0">
                <a:latin typeface="Arial"/>
                <a:cs typeface="Arial"/>
              </a:rPr>
              <a:t> </a:t>
            </a:r>
            <a:r>
              <a:rPr sz="1350" i="1" spc="-53" dirty="0">
                <a:latin typeface="Arial"/>
                <a:cs typeface="Arial"/>
              </a:rPr>
              <a:t>representation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>
            <p:custDataLst>
              <p:tags r:id="rId6"/>
            </p:custDataLst>
          </p:nvPr>
        </p:nvSpPr>
        <p:spPr>
          <a:xfrm>
            <a:off x="3969829" y="3800379"/>
            <a:ext cx="1200150" cy="49257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indent="107156">
              <a:lnSpc>
                <a:spcPct val="121700"/>
              </a:lnSpc>
              <a:spcBef>
                <a:spcPts val="75"/>
              </a:spcBef>
            </a:pPr>
            <a:r>
              <a:rPr sz="1350" i="1" spc="-64" dirty="0">
                <a:latin typeface="Arial"/>
                <a:cs typeface="Arial"/>
              </a:rPr>
              <a:t>Training</a:t>
            </a:r>
            <a:r>
              <a:rPr sz="1350" i="1" spc="-4" dirty="0">
                <a:latin typeface="Arial"/>
                <a:cs typeface="Arial"/>
              </a:rPr>
              <a:t> </a:t>
            </a:r>
            <a:r>
              <a:rPr sz="1350" i="1" spc="-15" dirty="0">
                <a:latin typeface="Arial"/>
                <a:cs typeface="Arial"/>
              </a:rPr>
              <a:t>data: </a:t>
            </a:r>
            <a:r>
              <a:rPr sz="1350" i="1" spc="-64" dirty="0">
                <a:latin typeface="Arial"/>
                <a:cs typeface="Arial"/>
              </a:rPr>
              <a:t>labeled</a:t>
            </a:r>
            <a:r>
              <a:rPr sz="1350" i="1" spc="-56" dirty="0">
                <a:latin typeface="Arial"/>
                <a:cs typeface="Arial"/>
              </a:rPr>
              <a:t> </a:t>
            </a:r>
            <a:r>
              <a:rPr sz="1350" i="1" spc="-98" dirty="0">
                <a:latin typeface="Arial"/>
                <a:cs typeface="Arial"/>
              </a:rPr>
              <a:t>examples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>
            <p:custDataLst>
              <p:tags r:id="rId7"/>
            </p:custDataLst>
          </p:nvPr>
        </p:nvSpPr>
        <p:spPr>
          <a:xfrm>
            <a:off x="6506338" y="3976926"/>
            <a:ext cx="45958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i="1" spc="-41" dirty="0">
                <a:latin typeface="Arial"/>
                <a:cs typeface="Arial"/>
              </a:rPr>
              <a:t>Model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  <p:custDataLst>
              <p:tags r:id="rId1"/>
            </p:custDataLst>
          </p:nvPr>
        </p:nvSpPr>
        <p:spPr>
          <a:xfrm>
            <a:off x="6959600" y="6070679"/>
            <a:ext cx="21151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r>
              <a:rPr lang="en-US" spc="-60"/>
              <a:t>47</a:t>
            </a:r>
            <a:endParaRPr spc="-19" dirty="0"/>
          </a:p>
        </p:txBody>
      </p:sp>
      <p:sp>
        <p:nvSpPr>
          <p:cNvPr id="11" name="object 11"/>
          <p:cNvSpPr txBox="1"/>
          <p:nvPr>
            <p:custDataLst>
              <p:tags r:id="rId2"/>
            </p:custDataLst>
          </p:nvPr>
        </p:nvSpPr>
        <p:spPr>
          <a:xfrm>
            <a:off x="1171575" y="4961453"/>
            <a:ext cx="1505903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88"/>
              </a:lnSpc>
            </a:pPr>
            <a:r>
              <a:rPr sz="1050" spc="-53" dirty="0">
                <a:solidFill>
                  <a:srgbClr val="A6A6A6"/>
                </a:solidFill>
                <a:latin typeface="Arial"/>
                <a:cs typeface="Arial"/>
              </a:rPr>
              <a:t>Courtesy</a:t>
            </a:r>
            <a:r>
              <a:rPr sz="1050" spc="-64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050" spc="-68" dirty="0">
                <a:solidFill>
                  <a:srgbClr val="A6A6A6"/>
                </a:solidFill>
                <a:latin typeface="Arial"/>
                <a:cs typeface="Arial"/>
              </a:rPr>
              <a:t>Hamed</a:t>
            </a:r>
            <a:r>
              <a:rPr sz="1050" spc="-86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050" spc="-41" dirty="0">
                <a:solidFill>
                  <a:srgbClr val="A6A6A6"/>
                </a:solidFill>
                <a:latin typeface="Arial"/>
                <a:cs typeface="Arial"/>
              </a:rPr>
              <a:t>Pirsiavash</a:t>
            </a:r>
            <a:endParaRPr sz="105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28203" y="322525"/>
            <a:ext cx="8083402" cy="1041150"/>
          </a:xfrm>
          <a:prstGeom prst="rect">
            <a:avLst/>
          </a:prstGeom>
        </p:spPr>
        <p:txBody>
          <a:bodyPr vert="horz" wrap="square" lIns="0" tIns="360521" rIns="0" bIns="0" rtlCol="0" anchor="ctr">
            <a:spAutoFit/>
          </a:bodyPr>
          <a:lstStyle/>
          <a:p>
            <a:pPr marL="904399">
              <a:spcBef>
                <a:spcPts val="98"/>
              </a:spcBef>
            </a:pPr>
            <a:r>
              <a:rPr spc="-113" dirty="0"/>
              <a:t>Ingredients</a:t>
            </a:r>
            <a:r>
              <a:rPr spc="-217" dirty="0"/>
              <a:t> </a:t>
            </a:r>
            <a:r>
              <a:rPr spc="-8" dirty="0"/>
              <a:t>for</a:t>
            </a:r>
            <a:r>
              <a:rPr spc="-195" dirty="0"/>
              <a:t> </a:t>
            </a:r>
            <a:r>
              <a:rPr spc="-101" dirty="0"/>
              <a:t>classification</a:t>
            </a:r>
          </a:p>
        </p:txBody>
      </p:sp>
      <p:sp>
        <p:nvSpPr>
          <p:cNvPr id="3" name="object 3"/>
          <p:cNvSpPr txBox="1"/>
          <p:nvPr>
            <p:custDataLst>
              <p:tags r:id="rId4"/>
            </p:custDataLst>
          </p:nvPr>
        </p:nvSpPr>
        <p:spPr>
          <a:xfrm>
            <a:off x="1123120" y="1710089"/>
            <a:ext cx="3790474" cy="50844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1613" spc="-26" dirty="0">
                <a:solidFill>
                  <a:srgbClr val="0433FF"/>
                </a:solidFill>
                <a:latin typeface="Arial"/>
                <a:cs typeface="Arial"/>
              </a:rPr>
              <a:t>Inject</a:t>
            </a:r>
            <a:r>
              <a:rPr sz="1613" spc="-19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613" i="1" spc="-41" dirty="0">
                <a:solidFill>
                  <a:srgbClr val="0433FF"/>
                </a:solidFill>
                <a:latin typeface="Arial"/>
                <a:cs typeface="Arial"/>
              </a:rPr>
              <a:t>your</a:t>
            </a:r>
            <a:r>
              <a:rPr sz="1613" i="1" spc="-6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613" spc="-56" dirty="0">
                <a:solidFill>
                  <a:srgbClr val="0433FF"/>
                </a:solidFill>
                <a:latin typeface="Arial"/>
                <a:cs typeface="Arial"/>
              </a:rPr>
              <a:t>knowledge</a:t>
            </a:r>
            <a:r>
              <a:rPr sz="1613" spc="-41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613" dirty="0">
                <a:solidFill>
                  <a:srgbClr val="0433FF"/>
                </a:solidFill>
                <a:latin typeface="Arial"/>
                <a:cs typeface="Arial"/>
              </a:rPr>
              <a:t>into</a:t>
            </a:r>
            <a:r>
              <a:rPr sz="1613" spc="-9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613" spc="-124" dirty="0">
                <a:solidFill>
                  <a:srgbClr val="0433FF"/>
                </a:solidFill>
                <a:latin typeface="Arial"/>
                <a:cs typeface="Arial"/>
              </a:rPr>
              <a:t>a</a:t>
            </a:r>
            <a:r>
              <a:rPr sz="1613" spc="-56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613" spc="-49" dirty="0">
                <a:solidFill>
                  <a:srgbClr val="0433FF"/>
                </a:solidFill>
                <a:latin typeface="Arial"/>
                <a:cs typeface="Arial"/>
              </a:rPr>
              <a:t>learning</a:t>
            </a:r>
            <a:r>
              <a:rPr sz="1613" spc="-56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613" spc="-60" dirty="0">
                <a:solidFill>
                  <a:srgbClr val="0433FF"/>
                </a:solidFill>
                <a:latin typeface="Arial"/>
                <a:cs typeface="Arial"/>
              </a:rPr>
              <a:t>system</a:t>
            </a:r>
            <a:endParaRPr sz="1613" dirty="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3044533-112E-6736-7916-28653A50514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200150" y="2457451"/>
            <a:ext cx="2414588" cy="1041632"/>
          </a:xfrm>
          <a:prstGeom prst="rect">
            <a:avLst/>
          </a:prstGeom>
          <a:ln w="57150">
            <a:solidFill>
              <a:srgbClr val="F79546"/>
            </a:solidFill>
          </a:ln>
        </p:spPr>
        <p:txBody>
          <a:bodyPr vert="horz" wrap="square" lIns="0" tIns="25718" rIns="0" bIns="0" rtlCol="0">
            <a:spAutoFit/>
          </a:bodyPr>
          <a:lstStyle/>
          <a:p>
            <a:pPr marL="1905" algn="ctr">
              <a:spcBef>
                <a:spcPts val="203"/>
              </a:spcBef>
            </a:pPr>
            <a:r>
              <a:rPr sz="1500" spc="-68" dirty="0">
                <a:latin typeface="Arial"/>
                <a:cs typeface="Arial"/>
              </a:rPr>
              <a:t>Problem</a:t>
            </a:r>
            <a:r>
              <a:rPr sz="1500" spc="-56" dirty="0">
                <a:latin typeface="Arial"/>
                <a:cs typeface="Arial"/>
              </a:rPr>
              <a:t> </a:t>
            </a:r>
            <a:r>
              <a:rPr sz="1500" spc="-8" dirty="0">
                <a:latin typeface="Arial"/>
                <a:cs typeface="Arial"/>
              </a:rPr>
              <a:t>specific</a:t>
            </a:r>
            <a:endParaRPr sz="1500">
              <a:latin typeface="Arial"/>
              <a:cs typeface="Arial"/>
            </a:endParaRPr>
          </a:p>
          <a:p>
            <a:pPr>
              <a:spcBef>
                <a:spcPts val="11"/>
              </a:spcBef>
            </a:pPr>
            <a:endParaRPr sz="2100">
              <a:latin typeface="Arial"/>
              <a:cs typeface="Arial"/>
            </a:endParaRPr>
          </a:p>
          <a:p>
            <a:pPr marL="206216" marR="191928" algn="ctr"/>
            <a:r>
              <a:rPr sz="1500" spc="-23" dirty="0">
                <a:latin typeface="Arial"/>
                <a:cs typeface="Arial"/>
              </a:rPr>
              <a:t>Difficult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to</a:t>
            </a:r>
            <a:r>
              <a:rPr sz="1500" spc="-71" dirty="0">
                <a:latin typeface="Arial"/>
                <a:cs typeface="Arial"/>
              </a:rPr>
              <a:t> </a:t>
            </a:r>
            <a:r>
              <a:rPr sz="1500" spc="-53" dirty="0">
                <a:latin typeface="Arial"/>
                <a:cs typeface="Arial"/>
              </a:rPr>
              <a:t>learn</a:t>
            </a:r>
            <a:r>
              <a:rPr sz="1500" spc="-8" dirty="0">
                <a:latin typeface="Arial"/>
                <a:cs typeface="Arial"/>
              </a:rPr>
              <a:t> </a:t>
            </a:r>
            <a:r>
              <a:rPr sz="1500" spc="-19" dirty="0">
                <a:latin typeface="Arial"/>
                <a:cs typeface="Arial"/>
              </a:rPr>
              <a:t>from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spc="-41" dirty="0">
                <a:latin typeface="Arial"/>
                <a:cs typeface="Arial"/>
              </a:rPr>
              <a:t>bad </a:t>
            </a:r>
            <a:r>
              <a:rPr sz="1500" spc="-15" dirty="0">
                <a:latin typeface="Arial"/>
                <a:cs typeface="Arial"/>
              </a:rPr>
              <a:t>ones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>
            <p:custDataLst>
              <p:tags r:id="rId6"/>
            </p:custDataLst>
          </p:nvPr>
        </p:nvSpPr>
        <p:spPr>
          <a:xfrm>
            <a:off x="1452563" y="3976926"/>
            <a:ext cx="159305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i="1" spc="-83" dirty="0">
                <a:latin typeface="Arial"/>
                <a:cs typeface="Arial"/>
              </a:rPr>
              <a:t>Feature</a:t>
            </a:r>
            <a:r>
              <a:rPr sz="1350" i="1" dirty="0">
                <a:latin typeface="Arial"/>
                <a:cs typeface="Arial"/>
              </a:rPr>
              <a:t> </a:t>
            </a:r>
            <a:r>
              <a:rPr sz="1350" i="1" spc="-53" dirty="0">
                <a:latin typeface="Arial"/>
                <a:cs typeface="Arial"/>
              </a:rPr>
              <a:t>representation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>
            <p:custDataLst>
              <p:tags r:id="rId7"/>
            </p:custDataLst>
          </p:nvPr>
        </p:nvSpPr>
        <p:spPr>
          <a:xfrm>
            <a:off x="3969829" y="3800379"/>
            <a:ext cx="1200150" cy="49257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indent="107156">
              <a:lnSpc>
                <a:spcPct val="121700"/>
              </a:lnSpc>
              <a:spcBef>
                <a:spcPts val="75"/>
              </a:spcBef>
            </a:pPr>
            <a:r>
              <a:rPr sz="1350" i="1" spc="-64" dirty="0">
                <a:latin typeface="Arial"/>
                <a:cs typeface="Arial"/>
              </a:rPr>
              <a:t>Training</a:t>
            </a:r>
            <a:r>
              <a:rPr sz="1350" i="1" spc="-4" dirty="0">
                <a:latin typeface="Arial"/>
                <a:cs typeface="Arial"/>
              </a:rPr>
              <a:t> </a:t>
            </a:r>
            <a:r>
              <a:rPr sz="1350" i="1" spc="-15" dirty="0">
                <a:latin typeface="Arial"/>
                <a:cs typeface="Arial"/>
              </a:rPr>
              <a:t>data: </a:t>
            </a:r>
            <a:r>
              <a:rPr sz="1350" i="1" spc="-64" dirty="0">
                <a:latin typeface="Arial"/>
                <a:cs typeface="Arial"/>
              </a:rPr>
              <a:t>labeled</a:t>
            </a:r>
            <a:r>
              <a:rPr sz="1350" i="1" spc="-56" dirty="0">
                <a:latin typeface="Arial"/>
                <a:cs typeface="Arial"/>
              </a:rPr>
              <a:t> </a:t>
            </a:r>
            <a:r>
              <a:rPr sz="1350" i="1" spc="-98" dirty="0">
                <a:latin typeface="Arial"/>
                <a:cs typeface="Arial"/>
              </a:rPr>
              <a:t>examples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>
            <p:custDataLst>
              <p:tags r:id="rId8"/>
            </p:custDataLst>
          </p:nvPr>
        </p:nvSpPr>
        <p:spPr>
          <a:xfrm>
            <a:off x="6506338" y="3976926"/>
            <a:ext cx="45958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i="1" spc="-41" dirty="0">
                <a:latin typeface="Arial"/>
                <a:cs typeface="Arial"/>
              </a:rPr>
              <a:t>Model</a:t>
            </a:r>
            <a:endParaRPr sz="13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70550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  <p:custDataLst>
              <p:tags r:id="rId1"/>
            </p:custDataLst>
          </p:nvPr>
        </p:nvSpPr>
        <p:spPr>
          <a:xfrm>
            <a:off x="6959600" y="6070679"/>
            <a:ext cx="21151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r>
              <a:rPr lang="en-US" spc="-60"/>
              <a:t>47</a:t>
            </a:r>
            <a:endParaRPr spc="-19" dirty="0"/>
          </a:p>
        </p:txBody>
      </p:sp>
      <p:sp>
        <p:nvSpPr>
          <p:cNvPr id="11" name="object 11"/>
          <p:cNvSpPr txBox="1"/>
          <p:nvPr>
            <p:custDataLst>
              <p:tags r:id="rId2"/>
            </p:custDataLst>
          </p:nvPr>
        </p:nvSpPr>
        <p:spPr>
          <a:xfrm>
            <a:off x="1171575" y="4961453"/>
            <a:ext cx="1505903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88"/>
              </a:lnSpc>
            </a:pPr>
            <a:r>
              <a:rPr sz="1050" spc="-53" dirty="0">
                <a:solidFill>
                  <a:srgbClr val="A6A6A6"/>
                </a:solidFill>
                <a:latin typeface="Arial"/>
                <a:cs typeface="Arial"/>
              </a:rPr>
              <a:t>Courtesy</a:t>
            </a:r>
            <a:r>
              <a:rPr sz="1050" spc="-64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050" spc="-68" dirty="0">
                <a:solidFill>
                  <a:srgbClr val="A6A6A6"/>
                </a:solidFill>
                <a:latin typeface="Arial"/>
                <a:cs typeface="Arial"/>
              </a:rPr>
              <a:t>Hamed</a:t>
            </a:r>
            <a:r>
              <a:rPr sz="1050" spc="-86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050" spc="-41" dirty="0">
                <a:solidFill>
                  <a:srgbClr val="A6A6A6"/>
                </a:solidFill>
                <a:latin typeface="Arial"/>
                <a:cs typeface="Arial"/>
              </a:rPr>
              <a:t>Pirsiavash</a:t>
            </a:r>
            <a:endParaRPr sz="105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28203" y="322525"/>
            <a:ext cx="8083402" cy="1041150"/>
          </a:xfrm>
          <a:prstGeom prst="rect">
            <a:avLst/>
          </a:prstGeom>
        </p:spPr>
        <p:txBody>
          <a:bodyPr vert="horz" wrap="square" lIns="0" tIns="360521" rIns="0" bIns="0" rtlCol="0" anchor="ctr">
            <a:spAutoFit/>
          </a:bodyPr>
          <a:lstStyle/>
          <a:p>
            <a:pPr marL="904399">
              <a:spcBef>
                <a:spcPts val="98"/>
              </a:spcBef>
            </a:pPr>
            <a:r>
              <a:rPr spc="-113" dirty="0"/>
              <a:t>Ingredients</a:t>
            </a:r>
            <a:r>
              <a:rPr spc="-217" dirty="0"/>
              <a:t> </a:t>
            </a:r>
            <a:r>
              <a:rPr spc="-8" dirty="0"/>
              <a:t>for</a:t>
            </a:r>
            <a:r>
              <a:rPr spc="-195" dirty="0"/>
              <a:t> </a:t>
            </a:r>
            <a:r>
              <a:rPr spc="-101" dirty="0"/>
              <a:t>classification</a:t>
            </a:r>
          </a:p>
        </p:txBody>
      </p:sp>
      <p:sp>
        <p:nvSpPr>
          <p:cNvPr id="3" name="object 3"/>
          <p:cNvSpPr txBox="1"/>
          <p:nvPr>
            <p:custDataLst>
              <p:tags r:id="rId4"/>
            </p:custDataLst>
          </p:nvPr>
        </p:nvSpPr>
        <p:spPr>
          <a:xfrm>
            <a:off x="1123120" y="1710089"/>
            <a:ext cx="3790474" cy="50844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1613" spc="-26" dirty="0">
                <a:solidFill>
                  <a:srgbClr val="0433FF"/>
                </a:solidFill>
                <a:latin typeface="Arial"/>
                <a:cs typeface="Arial"/>
              </a:rPr>
              <a:t>Inject</a:t>
            </a:r>
            <a:r>
              <a:rPr sz="1613" spc="-19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613" i="1" spc="-41" dirty="0">
                <a:solidFill>
                  <a:srgbClr val="0433FF"/>
                </a:solidFill>
                <a:latin typeface="Arial"/>
                <a:cs typeface="Arial"/>
              </a:rPr>
              <a:t>your</a:t>
            </a:r>
            <a:r>
              <a:rPr sz="1613" i="1" spc="-6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613" spc="-56" dirty="0">
                <a:solidFill>
                  <a:srgbClr val="0433FF"/>
                </a:solidFill>
                <a:latin typeface="Arial"/>
                <a:cs typeface="Arial"/>
              </a:rPr>
              <a:t>knowledge</a:t>
            </a:r>
            <a:r>
              <a:rPr sz="1613" spc="-41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613" dirty="0">
                <a:solidFill>
                  <a:srgbClr val="0433FF"/>
                </a:solidFill>
                <a:latin typeface="Arial"/>
                <a:cs typeface="Arial"/>
              </a:rPr>
              <a:t>into</a:t>
            </a:r>
            <a:r>
              <a:rPr sz="1613" spc="-9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613" spc="-124" dirty="0">
                <a:solidFill>
                  <a:srgbClr val="0433FF"/>
                </a:solidFill>
                <a:latin typeface="Arial"/>
                <a:cs typeface="Arial"/>
              </a:rPr>
              <a:t>a</a:t>
            </a:r>
            <a:r>
              <a:rPr sz="1613" spc="-56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613" spc="-49" dirty="0">
                <a:solidFill>
                  <a:srgbClr val="0433FF"/>
                </a:solidFill>
                <a:latin typeface="Arial"/>
                <a:cs typeface="Arial"/>
              </a:rPr>
              <a:t>learning</a:t>
            </a:r>
            <a:r>
              <a:rPr sz="1613" spc="-56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613" spc="-60" dirty="0">
                <a:solidFill>
                  <a:srgbClr val="0433FF"/>
                </a:solidFill>
                <a:latin typeface="Arial"/>
                <a:cs typeface="Arial"/>
              </a:rPr>
              <a:t>system</a:t>
            </a:r>
            <a:endParaRPr sz="1613" dirty="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3044533-112E-6736-7916-28653A50514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200150" y="2457451"/>
            <a:ext cx="2414588" cy="1041632"/>
          </a:xfrm>
          <a:prstGeom prst="rect">
            <a:avLst/>
          </a:prstGeom>
          <a:ln w="57150">
            <a:solidFill>
              <a:srgbClr val="F79546"/>
            </a:solidFill>
          </a:ln>
        </p:spPr>
        <p:txBody>
          <a:bodyPr vert="horz" wrap="square" lIns="0" tIns="25718" rIns="0" bIns="0" rtlCol="0">
            <a:spAutoFit/>
          </a:bodyPr>
          <a:lstStyle/>
          <a:p>
            <a:pPr marL="1905" algn="ctr">
              <a:spcBef>
                <a:spcPts val="203"/>
              </a:spcBef>
            </a:pPr>
            <a:r>
              <a:rPr sz="1500" spc="-68" dirty="0">
                <a:latin typeface="Arial"/>
                <a:cs typeface="Arial"/>
              </a:rPr>
              <a:t>Problem</a:t>
            </a:r>
            <a:r>
              <a:rPr sz="1500" spc="-56" dirty="0">
                <a:latin typeface="Arial"/>
                <a:cs typeface="Arial"/>
              </a:rPr>
              <a:t> </a:t>
            </a:r>
            <a:r>
              <a:rPr sz="1500" spc="-8" dirty="0">
                <a:latin typeface="Arial"/>
                <a:cs typeface="Arial"/>
              </a:rPr>
              <a:t>specific</a:t>
            </a:r>
            <a:endParaRPr sz="1500">
              <a:latin typeface="Arial"/>
              <a:cs typeface="Arial"/>
            </a:endParaRPr>
          </a:p>
          <a:p>
            <a:pPr>
              <a:spcBef>
                <a:spcPts val="11"/>
              </a:spcBef>
            </a:pPr>
            <a:endParaRPr sz="2100">
              <a:latin typeface="Arial"/>
              <a:cs typeface="Arial"/>
            </a:endParaRPr>
          </a:p>
          <a:p>
            <a:pPr marL="206216" marR="191928" algn="ctr"/>
            <a:r>
              <a:rPr sz="1500" spc="-23" dirty="0">
                <a:latin typeface="Arial"/>
                <a:cs typeface="Arial"/>
              </a:rPr>
              <a:t>Difficult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to</a:t>
            </a:r>
            <a:r>
              <a:rPr sz="1500" spc="-71" dirty="0">
                <a:latin typeface="Arial"/>
                <a:cs typeface="Arial"/>
              </a:rPr>
              <a:t> </a:t>
            </a:r>
            <a:r>
              <a:rPr sz="1500" spc="-53" dirty="0">
                <a:latin typeface="Arial"/>
                <a:cs typeface="Arial"/>
              </a:rPr>
              <a:t>learn</a:t>
            </a:r>
            <a:r>
              <a:rPr sz="1500" spc="-8" dirty="0">
                <a:latin typeface="Arial"/>
                <a:cs typeface="Arial"/>
              </a:rPr>
              <a:t> </a:t>
            </a:r>
            <a:r>
              <a:rPr sz="1500" spc="-19" dirty="0">
                <a:latin typeface="Arial"/>
                <a:cs typeface="Arial"/>
              </a:rPr>
              <a:t>from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spc="-41" dirty="0">
                <a:latin typeface="Arial"/>
                <a:cs typeface="Arial"/>
              </a:rPr>
              <a:t>bad </a:t>
            </a:r>
            <a:r>
              <a:rPr sz="1500" spc="-15" dirty="0">
                <a:latin typeface="Arial"/>
                <a:cs typeface="Arial"/>
              </a:rPr>
              <a:t>ones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B92DC51-5732-AE65-06DA-96897446C5C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807619" y="2457450"/>
            <a:ext cx="1735931" cy="1039227"/>
          </a:xfrm>
          <a:prstGeom prst="rect">
            <a:avLst/>
          </a:prstGeom>
          <a:ln w="57150">
            <a:solidFill>
              <a:srgbClr val="4AACC5"/>
            </a:solidFill>
          </a:ln>
        </p:spPr>
        <p:txBody>
          <a:bodyPr vert="horz" wrap="square" lIns="0" tIns="23336" rIns="0" bIns="0" rtlCol="0">
            <a:spAutoFit/>
          </a:bodyPr>
          <a:lstStyle/>
          <a:p>
            <a:pPr algn="ctr">
              <a:spcBef>
                <a:spcPts val="184"/>
              </a:spcBef>
            </a:pPr>
            <a:r>
              <a:rPr sz="1500" spc="-90" dirty="0">
                <a:latin typeface="Arial"/>
                <a:cs typeface="Arial"/>
              </a:rPr>
              <a:t>Labeling</a:t>
            </a:r>
            <a:r>
              <a:rPr sz="1500" spc="-34" dirty="0">
                <a:latin typeface="Arial"/>
                <a:cs typeface="Arial"/>
              </a:rPr>
              <a:t> </a:t>
            </a:r>
            <a:r>
              <a:rPr sz="1500" spc="-49" dirty="0">
                <a:latin typeface="Arial"/>
                <a:cs typeface="Arial"/>
              </a:rPr>
              <a:t>data</a:t>
            </a:r>
            <a:r>
              <a:rPr sz="1500" spc="-109" dirty="0">
                <a:latin typeface="Arial"/>
                <a:cs typeface="Arial"/>
              </a:rPr>
              <a:t> </a:t>
            </a:r>
            <a:r>
              <a:rPr sz="1500" spc="-143" dirty="0">
                <a:latin typeface="Arial"/>
                <a:cs typeface="Arial"/>
              </a:rPr>
              <a:t>==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-19" dirty="0">
                <a:latin typeface="Arial"/>
                <a:cs typeface="Arial"/>
              </a:rPr>
              <a:t>$$$</a:t>
            </a:r>
            <a:endParaRPr sz="1500">
              <a:latin typeface="Arial"/>
              <a:cs typeface="Arial"/>
            </a:endParaRPr>
          </a:p>
          <a:p>
            <a:pPr>
              <a:spcBef>
                <a:spcPts val="11"/>
              </a:spcBef>
            </a:pPr>
            <a:endParaRPr sz="2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500" spc="-86" dirty="0">
                <a:latin typeface="Arial"/>
                <a:cs typeface="Arial"/>
              </a:rPr>
              <a:t>Sometimes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-53" dirty="0">
                <a:latin typeface="Arial"/>
                <a:cs typeface="Arial"/>
              </a:rPr>
              <a:t>data</a:t>
            </a:r>
            <a:r>
              <a:rPr sz="1500" spc="-101" dirty="0">
                <a:latin typeface="Arial"/>
                <a:cs typeface="Arial"/>
              </a:rPr>
              <a:t> </a:t>
            </a:r>
            <a:r>
              <a:rPr sz="1500" spc="-19" dirty="0">
                <a:latin typeface="Arial"/>
                <a:cs typeface="Arial"/>
              </a:rPr>
              <a:t>is</a:t>
            </a:r>
            <a:endParaRPr sz="1500">
              <a:latin typeface="Arial"/>
              <a:cs typeface="Arial"/>
            </a:endParaRPr>
          </a:p>
          <a:p>
            <a:pPr marR="953" algn="ctr">
              <a:spcBef>
                <a:spcPts val="4"/>
              </a:spcBef>
            </a:pPr>
            <a:r>
              <a:rPr sz="1500" spc="-68" dirty="0">
                <a:latin typeface="Arial"/>
                <a:cs typeface="Arial"/>
              </a:rPr>
              <a:t>available</a:t>
            </a:r>
            <a:r>
              <a:rPr sz="1500" spc="-153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for</a:t>
            </a:r>
            <a:r>
              <a:rPr sz="1500" spc="-26" dirty="0">
                <a:latin typeface="Arial"/>
                <a:cs typeface="Arial"/>
              </a:rPr>
              <a:t> </a:t>
            </a:r>
            <a:r>
              <a:rPr sz="1500" spc="53" dirty="0">
                <a:latin typeface="Arial"/>
                <a:cs typeface="Arial"/>
              </a:rPr>
              <a:t>“free”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>
            <p:custDataLst>
              <p:tags r:id="rId7"/>
            </p:custDataLst>
          </p:nvPr>
        </p:nvSpPr>
        <p:spPr>
          <a:xfrm>
            <a:off x="1452563" y="3976926"/>
            <a:ext cx="159305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i="1" spc="-83" dirty="0">
                <a:latin typeface="Arial"/>
                <a:cs typeface="Arial"/>
              </a:rPr>
              <a:t>Feature</a:t>
            </a:r>
            <a:r>
              <a:rPr sz="1350" i="1" dirty="0">
                <a:latin typeface="Arial"/>
                <a:cs typeface="Arial"/>
              </a:rPr>
              <a:t> </a:t>
            </a:r>
            <a:r>
              <a:rPr sz="1350" i="1" spc="-53" dirty="0">
                <a:latin typeface="Arial"/>
                <a:cs typeface="Arial"/>
              </a:rPr>
              <a:t>representation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>
            <p:custDataLst>
              <p:tags r:id="rId8"/>
            </p:custDataLst>
          </p:nvPr>
        </p:nvSpPr>
        <p:spPr>
          <a:xfrm>
            <a:off x="3969829" y="3800379"/>
            <a:ext cx="1200150" cy="49257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indent="107156">
              <a:lnSpc>
                <a:spcPct val="121700"/>
              </a:lnSpc>
              <a:spcBef>
                <a:spcPts val="75"/>
              </a:spcBef>
            </a:pPr>
            <a:r>
              <a:rPr sz="1350" i="1" spc="-64" dirty="0">
                <a:latin typeface="Arial"/>
                <a:cs typeface="Arial"/>
              </a:rPr>
              <a:t>Training</a:t>
            </a:r>
            <a:r>
              <a:rPr sz="1350" i="1" spc="-4" dirty="0">
                <a:latin typeface="Arial"/>
                <a:cs typeface="Arial"/>
              </a:rPr>
              <a:t> </a:t>
            </a:r>
            <a:r>
              <a:rPr sz="1350" i="1" spc="-15" dirty="0">
                <a:latin typeface="Arial"/>
                <a:cs typeface="Arial"/>
              </a:rPr>
              <a:t>data: </a:t>
            </a:r>
            <a:r>
              <a:rPr sz="1350" i="1" spc="-64" dirty="0">
                <a:latin typeface="Arial"/>
                <a:cs typeface="Arial"/>
              </a:rPr>
              <a:t>labeled</a:t>
            </a:r>
            <a:r>
              <a:rPr sz="1350" i="1" spc="-56" dirty="0">
                <a:latin typeface="Arial"/>
                <a:cs typeface="Arial"/>
              </a:rPr>
              <a:t> </a:t>
            </a:r>
            <a:r>
              <a:rPr sz="1350" i="1" spc="-98" dirty="0">
                <a:latin typeface="Arial"/>
                <a:cs typeface="Arial"/>
              </a:rPr>
              <a:t>examples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>
            <p:custDataLst>
              <p:tags r:id="rId9"/>
            </p:custDataLst>
          </p:nvPr>
        </p:nvSpPr>
        <p:spPr>
          <a:xfrm>
            <a:off x="6506338" y="3976926"/>
            <a:ext cx="45958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i="1" spc="-41" dirty="0">
                <a:latin typeface="Arial"/>
                <a:cs typeface="Arial"/>
              </a:rPr>
              <a:t>Model</a:t>
            </a:r>
            <a:endParaRPr sz="13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363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01578" y="1484646"/>
            <a:ext cx="2940844" cy="2968943"/>
            <a:chOff x="2582926" y="1411970"/>
            <a:chExt cx="3921125" cy="3958590"/>
          </a:xfrm>
        </p:grpSpPr>
        <p:sp>
          <p:nvSpPr>
            <p:cNvPr id="3" name="object 3"/>
            <p:cNvSpPr/>
            <p:nvPr/>
          </p:nvSpPr>
          <p:spPr>
            <a:xfrm>
              <a:off x="2595626" y="1424670"/>
              <a:ext cx="3895725" cy="3933190"/>
            </a:xfrm>
            <a:custGeom>
              <a:avLst/>
              <a:gdLst/>
              <a:ahLst/>
              <a:cxnLst/>
              <a:rect l="l" t="t" r="r" b="b"/>
              <a:pathLst>
                <a:path w="3895725" h="3933190">
                  <a:moveTo>
                    <a:pt x="2478607" y="0"/>
                  </a:moveTo>
                  <a:lnTo>
                    <a:pt x="2432678" y="33247"/>
                  </a:lnTo>
                  <a:lnTo>
                    <a:pt x="2396820" y="102562"/>
                  </a:lnTo>
                  <a:lnTo>
                    <a:pt x="2378306" y="148951"/>
                  </a:lnTo>
                  <a:lnTo>
                    <a:pt x="2359363" y="200971"/>
                  </a:lnTo>
                  <a:lnTo>
                    <a:pt x="2339959" y="256980"/>
                  </a:lnTo>
                  <a:lnTo>
                    <a:pt x="2320064" y="315337"/>
                  </a:lnTo>
                  <a:lnTo>
                    <a:pt x="2299648" y="374400"/>
                  </a:lnTo>
                  <a:lnTo>
                    <a:pt x="2278679" y="432527"/>
                  </a:lnTo>
                  <a:lnTo>
                    <a:pt x="2257128" y="488075"/>
                  </a:lnTo>
                  <a:lnTo>
                    <a:pt x="2234964" y="539404"/>
                  </a:lnTo>
                  <a:lnTo>
                    <a:pt x="2212157" y="584872"/>
                  </a:lnTo>
                  <a:lnTo>
                    <a:pt x="2188675" y="622836"/>
                  </a:lnTo>
                  <a:lnTo>
                    <a:pt x="2139569" y="669685"/>
                  </a:lnTo>
                  <a:lnTo>
                    <a:pt x="2111154" y="677903"/>
                  </a:lnTo>
                  <a:lnTo>
                    <a:pt x="2083929" y="675629"/>
                  </a:lnTo>
                  <a:lnTo>
                    <a:pt x="2030883" y="645453"/>
                  </a:lnTo>
                  <a:lnTo>
                    <a:pt x="1976100" y="590850"/>
                  </a:lnTo>
                  <a:lnTo>
                    <a:pt x="1946704" y="558043"/>
                  </a:lnTo>
                  <a:lnTo>
                    <a:pt x="1915249" y="523513"/>
                  </a:lnTo>
                  <a:lnTo>
                    <a:pt x="1881195" y="488723"/>
                  </a:lnTo>
                  <a:lnTo>
                    <a:pt x="1843999" y="455134"/>
                  </a:lnTo>
                  <a:lnTo>
                    <a:pt x="1803120" y="424207"/>
                  </a:lnTo>
                  <a:lnTo>
                    <a:pt x="1758018" y="397405"/>
                  </a:lnTo>
                  <a:lnTo>
                    <a:pt x="1708150" y="376188"/>
                  </a:lnTo>
                  <a:lnTo>
                    <a:pt x="1589272" y="335638"/>
                  </a:lnTo>
                  <a:lnTo>
                    <a:pt x="1543383" y="320369"/>
                  </a:lnTo>
                  <a:lnTo>
                    <a:pt x="1495085" y="304678"/>
                  </a:lnTo>
                  <a:lnTo>
                    <a:pt x="1444813" y="288835"/>
                  </a:lnTo>
                  <a:lnTo>
                    <a:pt x="1392999" y="273113"/>
                  </a:lnTo>
                  <a:lnTo>
                    <a:pt x="1340077" y="257784"/>
                  </a:lnTo>
                  <a:lnTo>
                    <a:pt x="1286482" y="243120"/>
                  </a:lnTo>
                  <a:lnTo>
                    <a:pt x="1232646" y="229392"/>
                  </a:lnTo>
                  <a:lnTo>
                    <a:pt x="1179003" y="216874"/>
                  </a:lnTo>
                  <a:lnTo>
                    <a:pt x="1125988" y="205836"/>
                  </a:lnTo>
                  <a:lnTo>
                    <a:pt x="1074033" y="196550"/>
                  </a:lnTo>
                  <a:lnTo>
                    <a:pt x="1023572" y="189290"/>
                  </a:lnTo>
                  <a:lnTo>
                    <a:pt x="975040" y="184325"/>
                  </a:lnTo>
                  <a:lnTo>
                    <a:pt x="928869" y="181929"/>
                  </a:lnTo>
                  <a:lnTo>
                    <a:pt x="885494" y="182374"/>
                  </a:lnTo>
                  <a:lnTo>
                    <a:pt x="845348" y="185930"/>
                  </a:lnTo>
                  <a:lnTo>
                    <a:pt x="776477" y="203468"/>
                  </a:lnTo>
                  <a:lnTo>
                    <a:pt x="715342" y="244257"/>
                  </a:lnTo>
                  <a:lnTo>
                    <a:pt x="671159" y="304801"/>
                  </a:lnTo>
                  <a:lnTo>
                    <a:pt x="654083" y="341111"/>
                  </a:lnTo>
                  <a:lnTo>
                    <a:pt x="639633" y="380714"/>
                  </a:lnTo>
                  <a:lnTo>
                    <a:pt x="627272" y="423063"/>
                  </a:lnTo>
                  <a:lnTo>
                    <a:pt x="616463" y="467610"/>
                  </a:lnTo>
                  <a:lnTo>
                    <a:pt x="606669" y="513806"/>
                  </a:lnTo>
                  <a:lnTo>
                    <a:pt x="587977" y="608952"/>
                  </a:lnTo>
                  <a:lnTo>
                    <a:pt x="578004" y="656806"/>
                  </a:lnTo>
                  <a:lnTo>
                    <a:pt x="566896" y="704115"/>
                  </a:lnTo>
                  <a:lnTo>
                    <a:pt x="554117" y="750333"/>
                  </a:lnTo>
                  <a:lnTo>
                    <a:pt x="539130" y="794910"/>
                  </a:lnTo>
                  <a:lnTo>
                    <a:pt x="521396" y="837298"/>
                  </a:lnTo>
                  <a:lnTo>
                    <a:pt x="500380" y="876949"/>
                  </a:lnTo>
                  <a:lnTo>
                    <a:pt x="475103" y="915248"/>
                  </a:lnTo>
                  <a:lnTo>
                    <a:pt x="445462" y="953910"/>
                  </a:lnTo>
                  <a:lnTo>
                    <a:pt x="412226" y="992819"/>
                  </a:lnTo>
                  <a:lnTo>
                    <a:pt x="376163" y="1031860"/>
                  </a:lnTo>
                  <a:lnTo>
                    <a:pt x="338042" y="1070916"/>
                  </a:lnTo>
                  <a:lnTo>
                    <a:pt x="298632" y="1109871"/>
                  </a:lnTo>
                  <a:lnTo>
                    <a:pt x="219023" y="1187013"/>
                  </a:lnTo>
                  <a:lnTo>
                    <a:pt x="180361" y="1224968"/>
                  </a:lnTo>
                  <a:lnTo>
                    <a:pt x="143486" y="1262358"/>
                  </a:lnTo>
                  <a:lnTo>
                    <a:pt x="109168" y="1299065"/>
                  </a:lnTo>
                  <a:lnTo>
                    <a:pt x="78174" y="1334975"/>
                  </a:lnTo>
                  <a:lnTo>
                    <a:pt x="51275" y="1369970"/>
                  </a:lnTo>
                  <a:lnTo>
                    <a:pt x="29239" y="1403936"/>
                  </a:lnTo>
                  <a:lnTo>
                    <a:pt x="2832" y="1468310"/>
                  </a:lnTo>
                  <a:lnTo>
                    <a:pt x="0" y="1498487"/>
                  </a:lnTo>
                  <a:lnTo>
                    <a:pt x="6349" y="1528768"/>
                  </a:lnTo>
                  <a:lnTo>
                    <a:pt x="46808" y="1583920"/>
                  </a:lnTo>
                  <a:lnTo>
                    <a:pt x="78313" y="1609222"/>
                  </a:lnTo>
                  <a:lnTo>
                    <a:pt x="115599" y="1633293"/>
                  </a:lnTo>
                  <a:lnTo>
                    <a:pt x="157365" y="1656349"/>
                  </a:lnTo>
                  <a:lnTo>
                    <a:pt x="202308" y="1678604"/>
                  </a:lnTo>
                  <a:lnTo>
                    <a:pt x="249126" y="1700275"/>
                  </a:lnTo>
                  <a:lnTo>
                    <a:pt x="343179" y="1742718"/>
                  </a:lnTo>
                  <a:lnTo>
                    <a:pt x="387809" y="1763921"/>
                  </a:lnTo>
                  <a:lnTo>
                    <a:pt x="429107" y="1785398"/>
                  </a:lnTo>
                  <a:lnTo>
                    <a:pt x="465769" y="1807364"/>
                  </a:lnTo>
                  <a:lnTo>
                    <a:pt x="496494" y="1830034"/>
                  </a:lnTo>
                  <a:lnTo>
                    <a:pt x="534924" y="1878344"/>
                  </a:lnTo>
                  <a:lnTo>
                    <a:pt x="543965" y="1914668"/>
                  </a:lnTo>
                  <a:lnTo>
                    <a:pt x="542417" y="1950173"/>
                  </a:lnTo>
                  <a:lnTo>
                    <a:pt x="514239" y="2020601"/>
                  </a:lnTo>
                  <a:lnTo>
                    <a:pt x="490953" y="2056457"/>
                  </a:lnTo>
                  <a:lnTo>
                    <a:pt x="463764" y="2093364"/>
                  </a:lnTo>
                  <a:lnTo>
                    <a:pt x="434344" y="2131790"/>
                  </a:lnTo>
                  <a:lnTo>
                    <a:pt x="404364" y="2172201"/>
                  </a:lnTo>
                  <a:lnTo>
                    <a:pt x="375497" y="2215064"/>
                  </a:lnTo>
                  <a:lnTo>
                    <a:pt x="349414" y="2260847"/>
                  </a:lnTo>
                  <a:lnTo>
                    <a:pt x="327787" y="2310017"/>
                  </a:lnTo>
                  <a:lnTo>
                    <a:pt x="312928" y="2348129"/>
                  </a:lnTo>
                  <a:lnTo>
                    <a:pt x="294727" y="2391637"/>
                  </a:lnTo>
                  <a:lnTo>
                    <a:pt x="273955" y="2439530"/>
                  </a:lnTo>
                  <a:lnTo>
                    <a:pt x="227780" y="2544423"/>
                  </a:lnTo>
                  <a:lnTo>
                    <a:pt x="203921" y="2599400"/>
                  </a:lnTo>
                  <a:lnTo>
                    <a:pt x="180574" y="2654714"/>
                  </a:lnTo>
                  <a:lnTo>
                    <a:pt x="158511" y="2709353"/>
                  </a:lnTo>
                  <a:lnTo>
                    <a:pt x="138504" y="2762306"/>
                  </a:lnTo>
                  <a:lnTo>
                    <a:pt x="121323" y="2812562"/>
                  </a:lnTo>
                  <a:lnTo>
                    <a:pt x="107740" y="2859107"/>
                  </a:lnTo>
                  <a:lnTo>
                    <a:pt x="98526" y="2900931"/>
                  </a:lnTo>
                  <a:lnTo>
                    <a:pt x="94451" y="2937021"/>
                  </a:lnTo>
                  <a:lnTo>
                    <a:pt x="96287" y="2966365"/>
                  </a:lnTo>
                  <a:lnTo>
                    <a:pt x="104805" y="2987952"/>
                  </a:lnTo>
                  <a:lnTo>
                    <a:pt x="120776" y="3000770"/>
                  </a:lnTo>
                  <a:lnTo>
                    <a:pt x="139204" y="3003170"/>
                  </a:lnTo>
                  <a:lnTo>
                    <a:pt x="163673" y="2998564"/>
                  </a:lnTo>
                  <a:lnTo>
                    <a:pt x="228298" y="2971309"/>
                  </a:lnTo>
                  <a:lnTo>
                    <a:pt x="267236" y="2950147"/>
                  </a:lnTo>
                  <a:lnTo>
                    <a:pt x="309779" y="2924955"/>
                  </a:lnTo>
                  <a:lnTo>
                    <a:pt x="355317" y="2896475"/>
                  </a:lnTo>
                  <a:lnTo>
                    <a:pt x="403242" y="2865452"/>
                  </a:lnTo>
                  <a:lnTo>
                    <a:pt x="555240" y="2764560"/>
                  </a:lnTo>
                  <a:lnTo>
                    <a:pt x="606617" y="2730800"/>
                  </a:lnTo>
                  <a:lnTo>
                    <a:pt x="657334" y="2698216"/>
                  </a:lnTo>
                  <a:lnTo>
                    <a:pt x="706783" y="2667551"/>
                  </a:lnTo>
                  <a:lnTo>
                    <a:pt x="754353" y="2639548"/>
                  </a:lnTo>
                  <a:lnTo>
                    <a:pt x="799436" y="2614952"/>
                  </a:lnTo>
                  <a:lnTo>
                    <a:pt x="841422" y="2594506"/>
                  </a:lnTo>
                  <a:lnTo>
                    <a:pt x="879702" y="2578953"/>
                  </a:lnTo>
                  <a:lnTo>
                    <a:pt x="942708" y="2565506"/>
                  </a:lnTo>
                  <a:lnTo>
                    <a:pt x="966215" y="2569097"/>
                  </a:lnTo>
                  <a:lnTo>
                    <a:pt x="1001452" y="2603339"/>
                  </a:lnTo>
                  <a:lnTo>
                    <a:pt x="1015106" y="2666723"/>
                  </a:lnTo>
                  <a:lnTo>
                    <a:pt x="1015615" y="2707056"/>
                  </a:lnTo>
                  <a:lnTo>
                    <a:pt x="1012857" y="2751930"/>
                  </a:lnTo>
                  <a:lnTo>
                    <a:pt x="1007545" y="2800430"/>
                  </a:lnTo>
                  <a:lnTo>
                    <a:pt x="1000386" y="2851641"/>
                  </a:lnTo>
                  <a:lnTo>
                    <a:pt x="992092" y="2904647"/>
                  </a:lnTo>
                  <a:lnTo>
                    <a:pt x="983372" y="2958535"/>
                  </a:lnTo>
                  <a:lnTo>
                    <a:pt x="974936" y="3012387"/>
                  </a:lnTo>
                  <a:lnTo>
                    <a:pt x="967495" y="3065291"/>
                  </a:lnTo>
                  <a:lnTo>
                    <a:pt x="961758" y="3116331"/>
                  </a:lnTo>
                  <a:lnTo>
                    <a:pt x="958435" y="3164591"/>
                  </a:lnTo>
                  <a:lnTo>
                    <a:pt x="958237" y="3209157"/>
                  </a:lnTo>
                  <a:lnTo>
                    <a:pt x="961873" y="3249114"/>
                  </a:lnTo>
                  <a:lnTo>
                    <a:pt x="983488" y="3311539"/>
                  </a:lnTo>
                  <a:lnTo>
                    <a:pt x="1036919" y="3359941"/>
                  </a:lnTo>
                  <a:lnTo>
                    <a:pt x="1109470" y="3384950"/>
                  </a:lnTo>
                  <a:lnTo>
                    <a:pt x="1151075" y="3391275"/>
                  </a:lnTo>
                  <a:lnTo>
                    <a:pt x="1195252" y="3394865"/>
                  </a:lnTo>
                  <a:lnTo>
                    <a:pt x="1241266" y="3396756"/>
                  </a:lnTo>
                  <a:lnTo>
                    <a:pt x="1288379" y="3397987"/>
                  </a:lnTo>
                  <a:lnTo>
                    <a:pt x="1335857" y="3399594"/>
                  </a:lnTo>
                  <a:lnTo>
                    <a:pt x="1382964" y="3402615"/>
                  </a:lnTo>
                  <a:lnTo>
                    <a:pt x="1428962" y="3408087"/>
                  </a:lnTo>
                  <a:lnTo>
                    <a:pt x="1473118" y="3417049"/>
                  </a:lnTo>
                  <a:lnTo>
                    <a:pt x="1514694" y="3430537"/>
                  </a:lnTo>
                  <a:lnTo>
                    <a:pt x="1552956" y="3449588"/>
                  </a:lnTo>
                  <a:lnTo>
                    <a:pt x="1611979" y="3500003"/>
                  </a:lnTo>
                  <a:lnTo>
                    <a:pt x="1638627" y="3532450"/>
                  </a:lnTo>
                  <a:lnTo>
                    <a:pt x="1663888" y="3568460"/>
                  </a:lnTo>
                  <a:lnTo>
                    <a:pt x="1688154" y="3607084"/>
                  </a:lnTo>
                  <a:lnTo>
                    <a:pt x="1711817" y="3647372"/>
                  </a:lnTo>
                  <a:lnTo>
                    <a:pt x="1735269" y="3688376"/>
                  </a:lnTo>
                  <a:lnTo>
                    <a:pt x="1758902" y="3729147"/>
                  </a:lnTo>
                  <a:lnTo>
                    <a:pt x="1783108" y="3768737"/>
                  </a:lnTo>
                  <a:lnTo>
                    <a:pt x="1808279" y="3806196"/>
                  </a:lnTo>
                  <a:lnTo>
                    <a:pt x="1834807" y="3840575"/>
                  </a:lnTo>
                  <a:lnTo>
                    <a:pt x="1863084" y="3870927"/>
                  </a:lnTo>
                  <a:lnTo>
                    <a:pt x="1893501" y="3896302"/>
                  </a:lnTo>
                  <a:lnTo>
                    <a:pt x="1926452" y="3915751"/>
                  </a:lnTo>
                  <a:lnTo>
                    <a:pt x="2001520" y="3933077"/>
                  </a:lnTo>
                  <a:lnTo>
                    <a:pt x="2036584" y="3931406"/>
                  </a:lnTo>
                  <a:lnTo>
                    <a:pt x="2075838" y="3925709"/>
                  </a:lnTo>
                  <a:lnTo>
                    <a:pt x="2118724" y="3916277"/>
                  </a:lnTo>
                  <a:lnTo>
                    <a:pt x="2164686" y="3903403"/>
                  </a:lnTo>
                  <a:lnTo>
                    <a:pt x="2213167" y="3887377"/>
                  </a:lnTo>
                  <a:lnTo>
                    <a:pt x="2263611" y="3868491"/>
                  </a:lnTo>
                  <a:lnTo>
                    <a:pt x="2315460" y="3847036"/>
                  </a:lnTo>
                  <a:lnTo>
                    <a:pt x="2368159" y="3823303"/>
                  </a:lnTo>
                  <a:lnTo>
                    <a:pt x="2421152" y="3797583"/>
                  </a:lnTo>
                  <a:lnTo>
                    <a:pt x="2473880" y="3770168"/>
                  </a:lnTo>
                  <a:lnTo>
                    <a:pt x="2525789" y="3741349"/>
                  </a:lnTo>
                  <a:lnTo>
                    <a:pt x="2576320" y="3711418"/>
                  </a:lnTo>
                  <a:lnTo>
                    <a:pt x="2624919" y="3680665"/>
                  </a:lnTo>
                  <a:lnTo>
                    <a:pt x="2671028" y="3649382"/>
                  </a:lnTo>
                  <a:lnTo>
                    <a:pt x="2714091" y="3617860"/>
                  </a:lnTo>
                  <a:lnTo>
                    <a:pt x="2753551" y="3586390"/>
                  </a:lnTo>
                  <a:lnTo>
                    <a:pt x="2788851" y="3555264"/>
                  </a:lnTo>
                  <a:lnTo>
                    <a:pt x="2819435" y="3524773"/>
                  </a:lnTo>
                  <a:lnTo>
                    <a:pt x="2844747" y="3495208"/>
                  </a:lnTo>
                  <a:lnTo>
                    <a:pt x="2877634" y="3434846"/>
                  </a:lnTo>
                  <a:lnTo>
                    <a:pt x="2882143" y="3400433"/>
                  </a:lnTo>
                  <a:lnTo>
                    <a:pt x="2878874" y="3363996"/>
                  </a:lnTo>
                  <a:lnTo>
                    <a:pt x="2868946" y="3325908"/>
                  </a:lnTo>
                  <a:lnTo>
                    <a:pt x="2853479" y="3286540"/>
                  </a:lnTo>
                  <a:lnTo>
                    <a:pt x="2833591" y="3246266"/>
                  </a:lnTo>
                  <a:lnTo>
                    <a:pt x="2810399" y="3205459"/>
                  </a:lnTo>
                  <a:lnTo>
                    <a:pt x="2785024" y="3164492"/>
                  </a:lnTo>
                  <a:lnTo>
                    <a:pt x="2758582" y="3123738"/>
                  </a:lnTo>
                  <a:lnTo>
                    <a:pt x="2732194" y="3083570"/>
                  </a:lnTo>
                  <a:lnTo>
                    <a:pt x="2706977" y="3044359"/>
                  </a:lnTo>
                  <a:lnTo>
                    <a:pt x="2684050" y="3006481"/>
                  </a:lnTo>
                  <a:lnTo>
                    <a:pt x="2664532" y="2970306"/>
                  </a:lnTo>
                  <a:lnTo>
                    <a:pt x="2640196" y="2904562"/>
                  </a:lnTo>
                  <a:lnTo>
                    <a:pt x="2637615" y="2875738"/>
                  </a:lnTo>
                  <a:lnTo>
                    <a:pt x="2642917" y="2850110"/>
                  </a:lnTo>
                  <a:lnTo>
                    <a:pt x="2679113" y="2811017"/>
                  </a:lnTo>
                  <a:lnTo>
                    <a:pt x="2743052" y="2788002"/>
                  </a:lnTo>
                  <a:lnTo>
                    <a:pt x="2783635" y="2781158"/>
                  </a:lnTo>
                  <a:lnTo>
                    <a:pt x="2828985" y="2776850"/>
                  </a:lnTo>
                  <a:lnTo>
                    <a:pt x="2878368" y="2774647"/>
                  </a:lnTo>
                  <a:lnTo>
                    <a:pt x="2931054" y="2774118"/>
                  </a:lnTo>
                  <a:lnTo>
                    <a:pt x="2986311" y="2774834"/>
                  </a:lnTo>
                  <a:lnTo>
                    <a:pt x="3043407" y="2776363"/>
                  </a:lnTo>
                  <a:lnTo>
                    <a:pt x="3160186" y="2780140"/>
                  </a:lnTo>
                  <a:lnTo>
                    <a:pt x="3218407" y="2781527"/>
                  </a:lnTo>
                  <a:lnTo>
                    <a:pt x="3275538" y="2782005"/>
                  </a:lnTo>
                  <a:lnTo>
                    <a:pt x="3330849" y="2781144"/>
                  </a:lnTo>
                  <a:lnTo>
                    <a:pt x="3383607" y="2778514"/>
                  </a:lnTo>
                  <a:lnTo>
                    <a:pt x="3433081" y="2773684"/>
                  </a:lnTo>
                  <a:lnTo>
                    <a:pt x="3478538" y="2766224"/>
                  </a:lnTo>
                  <a:lnTo>
                    <a:pt x="3519247" y="2755703"/>
                  </a:lnTo>
                  <a:lnTo>
                    <a:pt x="3597903" y="2717414"/>
                  </a:lnTo>
                  <a:lnTo>
                    <a:pt x="3640366" y="2688235"/>
                  </a:lnTo>
                  <a:lnTo>
                    <a:pt x="3681337" y="2654892"/>
                  </a:lnTo>
                  <a:lnTo>
                    <a:pt x="3720286" y="2618118"/>
                  </a:lnTo>
                  <a:lnTo>
                    <a:pt x="3756684" y="2578651"/>
                  </a:lnTo>
                  <a:lnTo>
                    <a:pt x="3790003" y="2537227"/>
                  </a:lnTo>
                  <a:lnTo>
                    <a:pt x="3819715" y="2494580"/>
                  </a:lnTo>
                  <a:lnTo>
                    <a:pt x="3845290" y="2451448"/>
                  </a:lnTo>
                  <a:lnTo>
                    <a:pt x="3866200" y="2408565"/>
                  </a:lnTo>
                  <a:lnTo>
                    <a:pt x="3881915" y="2366668"/>
                  </a:lnTo>
                  <a:lnTo>
                    <a:pt x="3891908" y="2326493"/>
                  </a:lnTo>
                  <a:lnTo>
                    <a:pt x="3895649" y="2288776"/>
                  </a:lnTo>
                  <a:lnTo>
                    <a:pt x="3892610" y="2254252"/>
                  </a:lnTo>
                  <a:lnTo>
                    <a:pt x="3866669" y="2202905"/>
                  </a:lnTo>
                  <a:lnTo>
                    <a:pt x="3811201" y="2168236"/>
                  </a:lnTo>
                  <a:lnTo>
                    <a:pt x="3773403" y="2153662"/>
                  </a:lnTo>
                  <a:lnTo>
                    <a:pt x="3730281" y="2140491"/>
                  </a:lnTo>
                  <a:lnTo>
                    <a:pt x="3682873" y="2128393"/>
                  </a:lnTo>
                  <a:lnTo>
                    <a:pt x="3632216" y="2117042"/>
                  </a:lnTo>
                  <a:lnTo>
                    <a:pt x="3579350" y="2106107"/>
                  </a:lnTo>
                  <a:lnTo>
                    <a:pt x="3471143" y="2084174"/>
                  </a:lnTo>
                  <a:lnTo>
                    <a:pt x="3417879" y="2072520"/>
                  </a:lnTo>
                  <a:lnTo>
                    <a:pt x="3366558" y="2059969"/>
                  </a:lnTo>
                  <a:lnTo>
                    <a:pt x="3318219" y="2046192"/>
                  </a:lnTo>
                  <a:lnTo>
                    <a:pt x="3273901" y="2030862"/>
                  </a:lnTo>
                  <a:lnTo>
                    <a:pt x="3234642" y="2013649"/>
                  </a:lnTo>
                  <a:lnTo>
                    <a:pt x="3201480" y="1994225"/>
                  </a:lnTo>
                  <a:lnTo>
                    <a:pt x="3157601" y="1947432"/>
                  </a:lnTo>
                  <a:lnTo>
                    <a:pt x="3141440" y="1880739"/>
                  </a:lnTo>
                  <a:lnTo>
                    <a:pt x="3142843" y="1842561"/>
                  </a:lnTo>
                  <a:lnTo>
                    <a:pt x="3149641" y="1801769"/>
                  </a:lnTo>
                  <a:lnTo>
                    <a:pt x="3161140" y="1758819"/>
                  </a:lnTo>
                  <a:lnTo>
                    <a:pt x="3176645" y="1714164"/>
                  </a:lnTo>
                  <a:lnTo>
                    <a:pt x="3195461" y="1668262"/>
                  </a:lnTo>
                  <a:lnTo>
                    <a:pt x="3216894" y="1621566"/>
                  </a:lnTo>
                  <a:lnTo>
                    <a:pt x="3240247" y="1574533"/>
                  </a:lnTo>
                  <a:lnTo>
                    <a:pt x="3264827" y="1527617"/>
                  </a:lnTo>
                  <a:lnTo>
                    <a:pt x="3289939" y="1481273"/>
                  </a:lnTo>
                  <a:lnTo>
                    <a:pt x="3338979" y="1392125"/>
                  </a:lnTo>
                  <a:lnTo>
                    <a:pt x="3361517" y="1350231"/>
                  </a:lnTo>
                  <a:lnTo>
                    <a:pt x="3381807" y="1310730"/>
                  </a:lnTo>
                  <a:lnTo>
                    <a:pt x="3399154" y="1274078"/>
                  </a:lnTo>
                  <a:lnTo>
                    <a:pt x="3420019" y="1234359"/>
                  </a:lnTo>
                  <a:lnTo>
                    <a:pt x="3445949" y="1195439"/>
                  </a:lnTo>
                  <a:lnTo>
                    <a:pt x="3475586" y="1157411"/>
                  </a:lnTo>
                  <a:lnTo>
                    <a:pt x="3507573" y="1120371"/>
                  </a:lnTo>
                  <a:lnTo>
                    <a:pt x="3540551" y="1084414"/>
                  </a:lnTo>
                  <a:lnTo>
                    <a:pt x="3573164" y="1049634"/>
                  </a:lnTo>
                  <a:lnTo>
                    <a:pt x="3604053" y="1016126"/>
                  </a:lnTo>
                  <a:lnTo>
                    <a:pt x="3631861" y="983984"/>
                  </a:lnTo>
                  <a:lnTo>
                    <a:pt x="3655231" y="953303"/>
                  </a:lnTo>
                  <a:lnTo>
                    <a:pt x="3683224" y="896705"/>
                  </a:lnTo>
                  <a:lnTo>
                    <a:pt x="3685131" y="870976"/>
                  </a:lnTo>
                  <a:lnTo>
                    <a:pt x="3677169" y="847087"/>
                  </a:lnTo>
                  <a:lnTo>
                    <a:pt x="3636192" y="811553"/>
                  </a:lnTo>
                  <a:lnTo>
                    <a:pt x="3570491" y="790354"/>
                  </a:lnTo>
                  <a:lnTo>
                    <a:pt x="3528197" y="782283"/>
                  </a:lnTo>
                  <a:lnTo>
                    <a:pt x="3480685" y="775594"/>
                  </a:lnTo>
                  <a:lnTo>
                    <a:pt x="3428763" y="770060"/>
                  </a:lnTo>
                  <a:lnTo>
                    <a:pt x="3373242" y="765456"/>
                  </a:lnTo>
                  <a:lnTo>
                    <a:pt x="3314928" y="761554"/>
                  </a:lnTo>
                  <a:lnTo>
                    <a:pt x="3254632" y="758128"/>
                  </a:lnTo>
                  <a:lnTo>
                    <a:pt x="3131324" y="751794"/>
                  </a:lnTo>
                  <a:lnTo>
                    <a:pt x="3069930" y="748434"/>
                  </a:lnTo>
                  <a:lnTo>
                    <a:pt x="3009788" y="744641"/>
                  </a:lnTo>
                  <a:lnTo>
                    <a:pt x="2951706" y="740190"/>
                  </a:lnTo>
                  <a:lnTo>
                    <a:pt x="2896492" y="734854"/>
                  </a:lnTo>
                  <a:lnTo>
                    <a:pt x="2844957" y="728406"/>
                  </a:lnTo>
                  <a:lnTo>
                    <a:pt x="2797908" y="720619"/>
                  </a:lnTo>
                  <a:lnTo>
                    <a:pt x="2756154" y="711267"/>
                  </a:lnTo>
                  <a:lnTo>
                    <a:pt x="2691765" y="686957"/>
                  </a:lnTo>
                  <a:lnTo>
                    <a:pt x="2656798" y="660652"/>
                  </a:lnTo>
                  <a:lnTo>
                    <a:pt x="2634058" y="629793"/>
                  </a:lnTo>
                  <a:lnTo>
                    <a:pt x="2617587" y="557770"/>
                  </a:lnTo>
                  <a:lnTo>
                    <a:pt x="2620021" y="518283"/>
                  </a:lnTo>
                  <a:lnTo>
                    <a:pt x="2627010" y="477598"/>
                  </a:lnTo>
                  <a:lnTo>
                    <a:pt x="2636638" y="436553"/>
                  </a:lnTo>
                  <a:lnTo>
                    <a:pt x="2646985" y="395986"/>
                  </a:lnTo>
                  <a:lnTo>
                    <a:pt x="2656135" y="356738"/>
                  </a:lnTo>
                  <a:lnTo>
                    <a:pt x="2662169" y="319645"/>
                  </a:lnTo>
                  <a:lnTo>
                    <a:pt x="2663170" y="285548"/>
                  </a:lnTo>
                  <a:lnTo>
                    <a:pt x="2657221" y="255284"/>
                  </a:lnTo>
                  <a:lnTo>
                    <a:pt x="2642357" y="215153"/>
                  </a:lnTo>
                  <a:lnTo>
                    <a:pt x="2624795" y="171547"/>
                  </a:lnTo>
                  <a:lnTo>
                    <a:pt x="2604817" y="127377"/>
                  </a:lnTo>
                  <a:lnTo>
                    <a:pt x="2582706" y="85555"/>
                  </a:lnTo>
                  <a:lnTo>
                    <a:pt x="2558747" y="48995"/>
                  </a:lnTo>
                  <a:lnTo>
                    <a:pt x="2533221" y="20607"/>
                  </a:lnTo>
                  <a:lnTo>
                    <a:pt x="2506414" y="3305"/>
                  </a:lnTo>
                  <a:lnTo>
                    <a:pt x="247860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" name="object 4"/>
            <p:cNvSpPr/>
            <p:nvPr/>
          </p:nvSpPr>
          <p:spPr>
            <a:xfrm>
              <a:off x="2595626" y="1424670"/>
              <a:ext cx="3895725" cy="3933190"/>
            </a:xfrm>
            <a:custGeom>
              <a:avLst/>
              <a:gdLst/>
              <a:ahLst/>
              <a:cxnLst/>
              <a:rect l="l" t="t" r="r" b="b"/>
              <a:pathLst>
                <a:path w="3895725" h="3933190">
                  <a:moveTo>
                    <a:pt x="1708150" y="376188"/>
                  </a:moveTo>
                  <a:lnTo>
                    <a:pt x="1672089" y="363820"/>
                  </a:lnTo>
                  <a:lnTo>
                    <a:pt x="1632318" y="350213"/>
                  </a:lnTo>
                  <a:lnTo>
                    <a:pt x="1589272" y="335638"/>
                  </a:lnTo>
                  <a:lnTo>
                    <a:pt x="1543383" y="320369"/>
                  </a:lnTo>
                  <a:lnTo>
                    <a:pt x="1495085" y="304678"/>
                  </a:lnTo>
                  <a:lnTo>
                    <a:pt x="1444813" y="288835"/>
                  </a:lnTo>
                  <a:lnTo>
                    <a:pt x="1392999" y="273113"/>
                  </a:lnTo>
                  <a:lnTo>
                    <a:pt x="1340077" y="257784"/>
                  </a:lnTo>
                  <a:lnTo>
                    <a:pt x="1286482" y="243120"/>
                  </a:lnTo>
                  <a:lnTo>
                    <a:pt x="1232646" y="229392"/>
                  </a:lnTo>
                  <a:lnTo>
                    <a:pt x="1179003" y="216874"/>
                  </a:lnTo>
                  <a:lnTo>
                    <a:pt x="1125988" y="205836"/>
                  </a:lnTo>
                  <a:lnTo>
                    <a:pt x="1074033" y="196550"/>
                  </a:lnTo>
                  <a:lnTo>
                    <a:pt x="1023572" y="189290"/>
                  </a:lnTo>
                  <a:lnTo>
                    <a:pt x="975040" y="184325"/>
                  </a:lnTo>
                  <a:lnTo>
                    <a:pt x="928869" y="181929"/>
                  </a:lnTo>
                  <a:lnTo>
                    <a:pt x="885494" y="182374"/>
                  </a:lnTo>
                  <a:lnTo>
                    <a:pt x="845348" y="185930"/>
                  </a:lnTo>
                  <a:lnTo>
                    <a:pt x="776477" y="203468"/>
                  </a:lnTo>
                  <a:lnTo>
                    <a:pt x="715342" y="244257"/>
                  </a:lnTo>
                  <a:lnTo>
                    <a:pt x="671159" y="304801"/>
                  </a:lnTo>
                  <a:lnTo>
                    <a:pt x="654083" y="341111"/>
                  </a:lnTo>
                  <a:lnTo>
                    <a:pt x="639633" y="380714"/>
                  </a:lnTo>
                  <a:lnTo>
                    <a:pt x="627272" y="423063"/>
                  </a:lnTo>
                  <a:lnTo>
                    <a:pt x="616463" y="467610"/>
                  </a:lnTo>
                  <a:lnTo>
                    <a:pt x="606669" y="513806"/>
                  </a:lnTo>
                  <a:lnTo>
                    <a:pt x="597353" y="561103"/>
                  </a:lnTo>
                  <a:lnTo>
                    <a:pt x="587977" y="608952"/>
                  </a:lnTo>
                  <a:lnTo>
                    <a:pt x="578004" y="656806"/>
                  </a:lnTo>
                  <a:lnTo>
                    <a:pt x="566896" y="704115"/>
                  </a:lnTo>
                  <a:lnTo>
                    <a:pt x="554117" y="750333"/>
                  </a:lnTo>
                  <a:lnTo>
                    <a:pt x="539130" y="794910"/>
                  </a:lnTo>
                  <a:lnTo>
                    <a:pt x="521396" y="837298"/>
                  </a:lnTo>
                  <a:lnTo>
                    <a:pt x="500380" y="876949"/>
                  </a:lnTo>
                  <a:lnTo>
                    <a:pt x="475103" y="915248"/>
                  </a:lnTo>
                  <a:lnTo>
                    <a:pt x="445462" y="953910"/>
                  </a:lnTo>
                  <a:lnTo>
                    <a:pt x="412226" y="992819"/>
                  </a:lnTo>
                  <a:lnTo>
                    <a:pt x="376163" y="1031860"/>
                  </a:lnTo>
                  <a:lnTo>
                    <a:pt x="338042" y="1070916"/>
                  </a:lnTo>
                  <a:lnTo>
                    <a:pt x="298632" y="1109871"/>
                  </a:lnTo>
                  <a:lnTo>
                    <a:pt x="258703" y="1148609"/>
                  </a:lnTo>
                  <a:lnTo>
                    <a:pt x="219023" y="1187013"/>
                  </a:lnTo>
                  <a:lnTo>
                    <a:pt x="180361" y="1224968"/>
                  </a:lnTo>
                  <a:lnTo>
                    <a:pt x="143486" y="1262358"/>
                  </a:lnTo>
                  <a:lnTo>
                    <a:pt x="109168" y="1299065"/>
                  </a:lnTo>
                  <a:lnTo>
                    <a:pt x="78174" y="1334975"/>
                  </a:lnTo>
                  <a:lnTo>
                    <a:pt x="51275" y="1369970"/>
                  </a:lnTo>
                  <a:lnTo>
                    <a:pt x="29239" y="1403936"/>
                  </a:lnTo>
                  <a:lnTo>
                    <a:pt x="2832" y="1468310"/>
                  </a:lnTo>
                  <a:lnTo>
                    <a:pt x="0" y="1498487"/>
                  </a:lnTo>
                  <a:lnTo>
                    <a:pt x="6349" y="1528768"/>
                  </a:lnTo>
                  <a:lnTo>
                    <a:pt x="46808" y="1583920"/>
                  </a:lnTo>
                  <a:lnTo>
                    <a:pt x="78313" y="1609222"/>
                  </a:lnTo>
                  <a:lnTo>
                    <a:pt x="115599" y="1633293"/>
                  </a:lnTo>
                  <a:lnTo>
                    <a:pt x="157365" y="1656349"/>
                  </a:lnTo>
                  <a:lnTo>
                    <a:pt x="202308" y="1678604"/>
                  </a:lnTo>
                  <a:lnTo>
                    <a:pt x="249126" y="1700275"/>
                  </a:lnTo>
                  <a:lnTo>
                    <a:pt x="296517" y="1721574"/>
                  </a:lnTo>
                  <a:lnTo>
                    <a:pt x="343179" y="1742718"/>
                  </a:lnTo>
                  <a:lnTo>
                    <a:pt x="387809" y="1763921"/>
                  </a:lnTo>
                  <a:lnTo>
                    <a:pt x="429107" y="1785398"/>
                  </a:lnTo>
                  <a:lnTo>
                    <a:pt x="465769" y="1807364"/>
                  </a:lnTo>
                  <a:lnTo>
                    <a:pt x="496494" y="1830034"/>
                  </a:lnTo>
                  <a:lnTo>
                    <a:pt x="534924" y="1878344"/>
                  </a:lnTo>
                  <a:lnTo>
                    <a:pt x="543965" y="1914668"/>
                  </a:lnTo>
                  <a:lnTo>
                    <a:pt x="542417" y="1950173"/>
                  </a:lnTo>
                  <a:lnTo>
                    <a:pt x="514239" y="2020601"/>
                  </a:lnTo>
                  <a:lnTo>
                    <a:pt x="490953" y="2056457"/>
                  </a:lnTo>
                  <a:lnTo>
                    <a:pt x="463764" y="2093364"/>
                  </a:lnTo>
                  <a:lnTo>
                    <a:pt x="434344" y="2131790"/>
                  </a:lnTo>
                  <a:lnTo>
                    <a:pt x="404364" y="2172201"/>
                  </a:lnTo>
                  <a:lnTo>
                    <a:pt x="375497" y="2215064"/>
                  </a:lnTo>
                  <a:lnTo>
                    <a:pt x="349414" y="2260847"/>
                  </a:lnTo>
                  <a:lnTo>
                    <a:pt x="327787" y="2310017"/>
                  </a:lnTo>
                  <a:lnTo>
                    <a:pt x="312928" y="2348129"/>
                  </a:lnTo>
                  <a:lnTo>
                    <a:pt x="294727" y="2391637"/>
                  </a:lnTo>
                  <a:lnTo>
                    <a:pt x="273955" y="2439530"/>
                  </a:lnTo>
                  <a:lnTo>
                    <a:pt x="251382" y="2490796"/>
                  </a:lnTo>
                  <a:lnTo>
                    <a:pt x="227780" y="2544423"/>
                  </a:lnTo>
                  <a:lnTo>
                    <a:pt x="203921" y="2599400"/>
                  </a:lnTo>
                  <a:lnTo>
                    <a:pt x="180574" y="2654714"/>
                  </a:lnTo>
                  <a:lnTo>
                    <a:pt x="158511" y="2709353"/>
                  </a:lnTo>
                  <a:lnTo>
                    <a:pt x="138504" y="2762306"/>
                  </a:lnTo>
                  <a:lnTo>
                    <a:pt x="121323" y="2812562"/>
                  </a:lnTo>
                  <a:lnTo>
                    <a:pt x="107740" y="2859107"/>
                  </a:lnTo>
                  <a:lnTo>
                    <a:pt x="98526" y="2900931"/>
                  </a:lnTo>
                  <a:lnTo>
                    <a:pt x="94451" y="2937021"/>
                  </a:lnTo>
                  <a:lnTo>
                    <a:pt x="96287" y="2966365"/>
                  </a:lnTo>
                  <a:lnTo>
                    <a:pt x="104805" y="2987952"/>
                  </a:lnTo>
                  <a:lnTo>
                    <a:pt x="120776" y="3000770"/>
                  </a:lnTo>
                  <a:lnTo>
                    <a:pt x="139204" y="3003170"/>
                  </a:lnTo>
                  <a:lnTo>
                    <a:pt x="163673" y="2998564"/>
                  </a:lnTo>
                  <a:lnTo>
                    <a:pt x="228298" y="2971309"/>
                  </a:lnTo>
                  <a:lnTo>
                    <a:pt x="267236" y="2950147"/>
                  </a:lnTo>
                  <a:lnTo>
                    <a:pt x="309779" y="2924955"/>
                  </a:lnTo>
                  <a:lnTo>
                    <a:pt x="355317" y="2896475"/>
                  </a:lnTo>
                  <a:lnTo>
                    <a:pt x="403242" y="2865452"/>
                  </a:lnTo>
                  <a:lnTo>
                    <a:pt x="452943" y="2832630"/>
                  </a:lnTo>
                  <a:lnTo>
                    <a:pt x="503812" y="2798751"/>
                  </a:lnTo>
                  <a:lnTo>
                    <a:pt x="555240" y="2764560"/>
                  </a:lnTo>
                  <a:lnTo>
                    <a:pt x="606617" y="2730800"/>
                  </a:lnTo>
                  <a:lnTo>
                    <a:pt x="657334" y="2698216"/>
                  </a:lnTo>
                  <a:lnTo>
                    <a:pt x="706783" y="2667551"/>
                  </a:lnTo>
                  <a:lnTo>
                    <a:pt x="754353" y="2639548"/>
                  </a:lnTo>
                  <a:lnTo>
                    <a:pt x="799436" y="2614952"/>
                  </a:lnTo>
                  <a:lnTo>
                    <a:pt x="841422" y="2594506"/>
                  </a:lnTo>
                  <a:lnTo>
                    <a:pt x="879702" y="2578953"/>
                  </a:lnTo>
                  <a:lnTo>
                    <a:pt x="942708" y="2565506"/>
                  </a:lnTo>
                  <a:lnTo>
                    <a:pt x="966215" y="2569097"/>
                  </a:lnTo>
                  <a:lnTo>
                    <a:pt x="1001452" y="2603339"/>
                  </a:lnTo>
                  <a:lnTo>
                    <a:pt x="1015106" y="2666723"/>
                  </a:lnTo>
                  <a:lnTo>
                    <a:pt x="1015615" y="2707056"/>
                  </a:lnTo>
                  <a:lnTo>
                    <a:pt x="1012857" y="2751930"/>
                  </a:lnTo>
                  <a:lnTo>
                    <a:pt x="1007545" y="2800430"/>
                  </a:lnTo>
                  <a:lnTo>
                    <a:pt x="1000386" y="2851641"/>
                  </a:lnTo>
                  <a:lnTo>
                    <a:pt x="992092" y="2904647"/>
                  </a:lnTo>
                  <a:lnTo>
                    <a:pt x="983372" y="2958535"/>
                  </a:lnTo>
                  <a:lnTo>
                    <a:pt x="974936" y="3012387"/>
                  </a:lnTo>
                  <a:lnTo>
                    <a:pt x="967495" y="3065291"/>
                  </a:lnTo>
                  <a:lnTo>
                    <a:pt x="961758" y="3116331"/>
                  </a:lnTo>
                  <a:lnTo>
                    <a:pt x="958435" y="3164591"/>
                  </a:lnTo>
                  <a:lnTo>
                    <a:pt x="958237" y="3209157"/>
                  </a:lnTo>
                  <a:lnTo>
                    <a:pt x="961873" y="3249114"/>
                  </a:lnTo>
                  <a:lnTo>
                    <a:pt x="983488" y="3311539"/>
                  </a:lnTo>
                  <a:lnTo>
                    <a:pt x="1036919" y="3359941"/>
                  </a:lnTo>
                  <a:lnTo>
                    <a:pt x="1109470" y="3384950"/>
                  </a:lnTo>
                  <a:lnTo>
                    <a:pt x="1151075" y="3391275"/>
                  </a:lnTo>
                  <a:lnTo>
                    <a:pt x="1195252" y="3394865"/>
                  </a:lnTo>
                  <a:lnTo>
                    <a:pt x="1241266" y="3396756"/>
                  </a:lnTo>
                  <a:lnTo>
                    <a:pt x="1288379" y="3397987"/>
                  </a:lnTo>
                  <a:lnTo>
                    <a:pt x="1335857" y="3399594"/>
                  </a:lnTo>
                  <a:lnTo>
                    <a:pt x="1382964" y="3402615"/>
                  </a:lnTo>
                  <a:lnTo>
                    <a:pt x="1428962" y="3408087"/>
                  </a:lnTo>
                  <a:lnTo>
                    <a:pt x="1473118" y="3417049"/>
                  </a:lnTo>
                  <a:lnTo>
                    <a:pt x="1514694" y="3430537"/>
                  </a:lnTo>
                  <a:lnTo>
                    <a:pt x="1552956" y="3449588"/>
                  </a:lnTo>
                  <a:lnTo>
                    <a:pt x="1611979" y="3500003"/>
                  </a:lnTo>
                  <a:lnTo>
                    <a:pt x="1638627" y="3532450"/>
                  </a:lnTo>
                  <a:lnTo>
                    <a:pt x="1663888" y="3568460"/>
                  </a:lnTo>
                  <a:lnTo>
                    <a:pt x="1688154" y="3607084"/>
                  </a:lnTo>
                  <a:lnTo>
                    <a:pt x="1711817" y="3647372"/>
                  </a:lnTo>
                  <a:lnTo>
                    <a:pt x="1735269" y="3688376"/>
                  </a:lnTo>
                  <a:lnTo>
                    <a:pt x="1758902" y="3729147"/>
                  </a:lnTo>
                  <a:lnTo>
                    <a:pt x="1783108" y="3768737"/>
                  </a:lnTo>
                  <a:lnTo>
                    <a:pt x="1808279" y="3806196"/>
                  </a:lnTo>
                  <a:lnTo>
                    <a:pt x="1834807" y="3840575"/>
                  </a:lnTo>
                  <a:lnTo>
                    <a:pt x="1863084" y="3870927"/>
                  </a:lnTo>
                  <a:lnTo>
                    <a:pt x="1893501" y="3896302"/>
                  </a:lnTo>
                  <a:lnTo>
                    <a:pt x="1926452" y="3915751"/>
                  </a:lnTo>
                  <a:lnTo>
                    <a:pt x="2001520" y="3933077"/>
                  </a:lnTo>
                  <a:lnTo>
                    <a:pt x="2036584" y="3931406"/>
                  </a:lnTo>
                  <a:lnTo>
                    <a:pt x="2075838" y="3925709"/>
                  </a:lnTo>
                  <a:lnTo>
                    <a:pt x="2118724" y="3916277"/>
                  </a:lnTo>
                  <a:lnTo>
                    <a:pt x="2164686" y="3903403"/>
                  </a:lnTo>
                  <a:lnTo>
                    <a:pt x="2213167" y="3887377"/>
                  </a:lnTo>
                  <a:lnTo>
                    <a:pt x="2263611" y="3868491"/>
                  </a:lnTo>
                  <a:lnTo>
                    <a:pt x="2315460" y="3847036"/>
                  </a:lnTo>
                  <a:lnTo>
                    <a:pt x="2368159" y="3823303"/>
                  </a:lnTo>
                  <a:lnTo>
                    <a:pt x="2421152" y="3797583"/>
                  </a:lnTo>
                  <a:lnTo>
                    <a:pt x="2473880" y="3770168"/>
                  </a:lnTo>
                  <a:lnTo>
                    <a:pt x="2525789" y="3741349"/>
                  </a:lnTo>
                  <a:lnTo>
                    <a:pt x="2576320" y="3711418"/>
                  </a:lnTo>
                  <a:lnTo>
                    <a:pt x="2624919" y="3680665"/>
                  </a:lnTo>
                  <a:lnTo>
                    <a:pt x="2671028" y="3649382"/>
                  </a:lnTo>
                  <a:lnTo>
                    <a:pt x="2714091" y="3617860"/>
                  </a:lnTo>
                  <a:lnTo>
                    <a:pt x="2753551" y="3586390"/>
                  </a:lnTo>
                  <a:lnTo>
                    <a:pt x="2788851" y="3555264"/>
                  </a:lnTo>
                  <a:lnTo>
                    <a:pt x="2819435" y="3524773"/>
                  </a:lnTo>
                  <a:lnTo>
                    <a:pt x="2844747" y="3495208"/>
                  </a:lnTo>
                  <a:lnTo>
                    <a:pt x="2877634" y="3434846"/>
                  </a:lnTo>
                  <a:lnTo>
                    <a:pt x="2882143" y="3400433"/>
                  </a:lnTo>
                  <a:lnTo>
                    <a:pt x="2878874" y="3363996"/>
                  </a:lnTo>
                  <a:lnTo>
                    <a:pt x="2868946" y="3325908"/>
                  </a:lnTo>
                  <a:lnTo>
                    <a:pt x="2853479" y="3286540"/>
                  </a:lnTo>
                  <a:lnTo>
                    <a:pt x="2833591" y="3246266"/>
                  </a:lnTo>
                  <a:lnTo>
                    <a:pt x="2810399" y="3205459"/>
                  </a:lnTo>
                  <a:lnTo>
                    <a:pt x="2785024" y="3164492"/>
                  </a:lnTo>
                  <a:lnTo>
                    <a:pt x="2758582" y="3123738"/>
                  </a:lnTo>
                  <a:lnTo>
                    <a:pt x="2732194" y="3083570"/>
                  </a:lnTo>
                  <a:lnTo>
                    <a:pt x="2706977" y="3044359"/>
                  </a:lnTo>
                  <a:lnTo>
                    <a:pt x="2684050" y="3006481"/>
                  </a:lnTo>
                  <a:lnTo>
                    <a:pt x="2664532" y="2970306"/>
                  </a:lnTo>
                  <a:lnTo>
                    <a:pt x="2640196" y="2904562"/>
                  </a:lnTo>
                  <a:lnTo>
                    <a:pt x="2637615" y="2875738"/>
                  </a:lnTo>
                  <a:lnTo>
                    <a:pt x="2642917" y="2850110"/>
                  </a:lnTo>
                  <a:lnTo>
                    <a:pt x="2679113" y="2811017"/>
                  </a:lnTo>
                  <a:lnTo>
                    <a:pt x="2743052" y="2788002"/>
                  </a:lnTo>
                  <a:lnTo>
                    <a:pt x="2783635" y="2781158"/>
                  </a:lnTo>
                  <a:lnTo>
                    <a:pt x="2828985" y="2776850"/>
                  </a:lnTo>
                  <a:lnTo>
                    <a:pt x="2878368" y="2774647"/>
                  </a:lnTo>
                  <a:lnTo>
                    <a:pt x="2931054" y="2774118"/>
                  </a:lnTo>
                  <a:lnTo>
                    <a:pt x="2986311" y="2774834"/>
                  </a:lnTo>
                  <a:lnTo>
                    <a:pt x="3043407" y="2776363"/>
                  </a:lnTo>
                  <a:lnTo>
                    <a:pt x="3101609" y="2778275"/>
                  </a:lnTo>
                  <a:lnTo>
                    <a:pt x="3160186" y="2780140"/>
                  </a:lnTo>
                  <a:lnTo>
                    <a:pt x="3218407" y="2781527"/>
                  </a:lnTo>
                  <a:lnTo>
                    <a:pt x="3275538" y="2782005"/>
                  </a:lnTo>
                  <a:lnTo>
                    <a:pt x="3330849" y="2781144"/>
                  </a:lnTo>
                  <a:lnTo>
                    <a:pt x="3383607" y="2778514"/>
                  </a:lnTo>
                  <a:lnTo>
                    <a:pt x="3433081" y="2773684"/>
                  </a:lnTo>
                  <a:lnTo>
                    <a:pt x="3478538" y="2766224"/>
                  </a:lnTo>
                  <a:lnTo>
                    <a:pt x="3519247" y="2755703"/>
                  </a:lnTo>
                  <a:lnTo>
                    <a:pt x="3597903" y="2717414"/>
                  </a:lnTo>
                  <a:lnTo>
                    <a:pt x="3640366" y="2688235"/>
                  </a:lnTo>
                  <a:lnTo>
                    <a:pt x="3681337" y="2654892"/>
                  </a:lnTo>
                  <a:lnTo>
                    <a:pt x="3720286" y="2618118"/>
                  </a:lnTo>
                  <a:lnTo>
                    <a:pt x="3756684" y="2578651"/>
                  </a:lnTo>
                  <a:lnTo>
                    <a:pt x="3790003" y="2537227"/>
                  </a:lnTo>
                  <a:lnTo>
                    <a:pt x="3819715" y="2494580"/>
                  </a:lnTo>
                  <a:lnTo>
                    <a:pt x="3845290" y="2451448"/>
                  </a:lnTo>
                  <a:lnTo>
                    <a:pt x="3866200" y="2408565"/>
                  </a:lnTo>
                  <a:lnTo>
                    <a:pt x="3881915" y="2366668"/>
                  </a:lnTo>
                  <a:lnTo>
                    <a:pt x="3891908" y="2326493"/>
                  </a:lnTo>
                  <a:lnTo>
                    <a:pt x="3895649" y="2288776"/>
                  </a:lnTo>
                  <a:lnTo>
                    <a:pt x="3892610" y="2254252"/>
                  </a:lnTo>
                  <a:lnTo>
                    <a:pt x="3866669" y="2202905"/>
                  </a:lnTo>
                  <a:lnTo>
                    <a:pt x="3811201" y="2168236"/>
                  </a:lnTo>
                  <a:lnTo>
                    <a:pt x="3773403" y="2153662"/>
                  </a:lnTo>
                  <a:lnTo>
                    <a:pt x="3730281" y="2140491"/>
                  </a:lnTo>
                  <a:lnTo>
                    <a:pt x="3682873" y="2128393"/>
                  </a:lnTo>
                  <a:lnTo>
                    <a:pt x="3632216" y="2117042"/>
                  </a:lnTo>
                  <a:lnTo>
                    <a:pt x="3579350" y="2106107"/>
                  </a:lnTo>
                  <a:lnTo>
                    <a:pt x="3525313" y="2095260"/>
                  </a:lnTo>
                  <a:lnTo>
                    <a:pt x="3471143" y="2084174"/>
                  </a:lnTo>
                  <a:lnTo>
                    <a:pt x="3417879" y="2072520"/>
                  </a:lnTo>
                  <a:lnTo>
                    <a:pt x="3366558" y="2059969"/>
                  </a:lnTo>
                  <a:lnTo>
                    <a:pt x="3318219" y="2046192"/>
                  </a:lnTo>
                  <a:lnTo>
                    <a:pt x="3273901" y="2030862"/>
                  </a:lnTo>
                  <a:lnTo>
                    <a:pt x="3234642" y="2013649"/>
                  </a:lnTo>
                  <a:lnTo>
                    <a:pt x="3201480" y="1994225"/>
                  </a:lnTo>
                  <a:lnTo>
                    <a:pt x="3157601" y="1947432"/>
                  </a:lnTo>
                  <a:lnTo>
                    <a:pt x="3141440" y="1880739"/>
                  </a:lnTo>
                  <a:lnTo>
                    <a:pt x="3142843" y="1842561"/>
                  </a:lnTo>
                  <a:lnTo>
                    <a:pt x="3149641" y="1801769"/>
                  </a:lnTo>
                  <a:lnTo>
                    <a:pt x="3161140" y="1758819"/>
                  </a:lnTo>
                  <a:lnTo>
                    <a:pt x="3176645" y="1714164"/>
                  </a:lnTo>
                  <a:lnTo>
                    <a:pt x="3195461" y="1668262"/>
                  </a:lnTo>
                  <a:lnTo>
                    <a:pt x="3216894" y="1621566"/>
                  </a:lnTo>
                  <a:lnTo>
                    <a:pt x="3240247" y="1574533"/>
                  </a:lnTo>
                  <a:lnTo>
                    <a:pt x="3264827" y="1527617"/>
                  </a:lnTo>
                  <a:lnTo>
                    <a:pt x="3289939" y="1481273"/>
                  </a:lnTo>
                  <a:lnTo>
                    <a:pt x="3314888" y="1435958"/>
                  </a:lnTo>
                  <a:lnTo>
                    <a:pt x="3338979" y="1392125"/>
                  </a:lnTo>
                  <a:lnTo>
                    <a:pt x="3361517" y="1350231"/>
                  </a:lnTo>
                  <a:lnTo>
                    <a:pt x="3381807" y="1310730"/>
                  </a:lnTo>
                  <a:lnTo>
                    <a:pt x="3399154" y="1274078"/>
                  </a:lnTo>
                  <a:lnTo>
                    <a:pt x="3420019" y="1234359"/>
                  </a:lnTo>
                  <a:lnTo>
                    <a:pt x="3445949" y="1195439"/>
                  </a:lnTo>
                  <a:lnTo>
                    <a:pt x="3475586" y="1157411"/>
                  </a:lnTo>
                  <a:lnTo>
                    <a:pt x="3507573" y="1120371"/>
                  </a:lnTo>
                  <a:lnTo>
                    <a:pt x="3540551" y="1084414"/>
                  </a:lnTo>
                  <a:lnTo>
                    <a:pt x="3573164" y="1049634"/>
                  </a:lnTo>
                  <a:lnTo>
                    <a:pt x="3604053" y="1016126"/>
                  </a:lnTo>
                  <a:lnTo>
                    <a:pt x="3631861" y="983984"/>
                  </a:lnTo>
                  <a:lnTo>
                    <a:pt x="3655231" y="953303"/>
                  </a:lnTo>
                  <a:lnTo>
                    <a:pt x="3683224" y="896705"/>
                  </a:lnTo>
                  <a:lnTo>
                    <a:pt x="3685131" y="870976"/>
                  </a:lnTo>
                  <a:lnTo>
                    <a:pt x="3677169" y="847087"/>
                  </a:lnTo>
                  <a:lnTo>
                    <a:pt x="3636192" y="811553"/>
                  </a:lnTo>
                  <a:lnTo>
                    <a:pt x="3570491" y="790354"/>
                  </a:lnTo>
                  <a:lnTo>
                    <a:pt x="3528197" y="782283"/>
                  </a:lnTo>
                  <a:lnTo>
                    <a:pt x="3480685" y="775594"/>
                  </a:lnTo>
                  <a:lnTo>
                    <a:pt x="3428763" y="770060"/>
                  </a:lnTo>
                  <a:lnTo>
                    <a:pt x="3373242" y="765456"/>
                  </a:lnTo>
                  <a:lnTo>
                    <a:pt x="3314928" y="761554"/>
                  </a:lnTo>
                  <a:lnTo>
                    <a:pt x="3254632" y="758128"/>
                  </a:lnTo>
                  <a:lnTo>
                    <a:pt x="3193161" y="754950"/>
                  </a:lnTo>
                  <a:lnTo>
                    <a:pt x="3131324" y="751794"/>
                  </a:lnTo>
                  <a:lnTo>
                    <a:pt x="3069930" y="748434"/>
                  </a:lnTo>
                  <a:lnTo>
                    <a:pt x="3009788" y="744641"/>
                  </a:lnTo>
                  <a:lnTo>
                    <a:pt x="2951706" y="740190"/>
                  </a:lnTo>
                  <a:lnTo>
                    <a:pt x="2896492" y="734854"/>
                  </a:lnTo>
                  <a:lnTo>
                    <a:pt x="2844957" y="728406"/>
                  </a:lnTo>
                  <a:lnTo>
                    <a:pt x="2797908" y="720619"/>
                  </a:lnTo>
                  <a:lnTo>
                    <a:pt x="2756154" y="711267"/>
                  </a:lnTo>
                  <a:lnTo>
                    <a:pt x="2691765" y="686957"/>
                  </a:lnTo>
                  <a:lnTo>
                    <a:pt x="2656798" y="660652"/>
                  </a:lnTo>
                  <a:lnTo>
                    <a:pt x="2634058" y="629793"/>
                  </a:lnTo>
                  <a:lnTo>
                    <a:pt x="2617587" y="557770"/>
                  </a:lnTo>
                  <a:lnTo>
                    <a:pt x="2620021" y="518283"/>
                  </a:lnTo>
                  <a:lnTo>
                    <a:pt x="2627010" y="477598"/>
                  </a:lnTo>
                  <a:lnTo>
                    <a:pt x="2636638" y="436553"/>
                  </a:lnTo>
                  <a:lnTo>
                    <a:pt x="2646985" y="395986"/>
                  </a:lnTo>
                  <a:lnTo>
                    <a:pt x="2656135" y="356738"/>
                  </a:lnTo>
                  <a:lnTo>
                    <a:pt x="2662169" y="319645"/>
                  </a:lnTo>
                  <a:lnTo>
                    <a:pt x="2663170" y="285548"/>
                  </a:lnTo>
                  <a:lnTo>
                    <a:pt x="2657221" y="255284"/>
                  </a:lnTo>
                  <a:lnTo>
                    <a:pt x="2642357" y="215153"/>
                  </a:lnTo>
                  <a:lnTo>
                    <a:pt x="2624795" y="171547"/>
                  </a:lnTo>
                  <a:lnTo>
                    <a:pt x="2604817" y="127377"/>
                  </a:lnTo>
                  <a:lnTo>
                    <a:pt x="2582706" y="85555"/>
                  </a:lnTo>
                  <a:lnTo>
                    <a:pt x="2558747" y="48995"/>
                  </a:lnTo>
                  <a:lnTo>
                    <a:pt x="2533221" y="20607"/>
                  </a:lnTo>
                  <a:lnTo>
                    <a:pt x="2478607" y="0"/>
                  </a:lnTo>
                  <a:lnTo>
                    <a:pt x="2450084" y="13603"/>
                  </a:lnTo>
                  <a:lnTo>
                    <a:pt x="2414933" y="63447"/>
                  </a:lnTo>
                  <a:lnTo>
                    <a:pt x="2396820" y="102562"/>
                  </a:lnTo>
                  <a:lnTo>
                    <a:pt x="2378306" y="148951"/>
                  </a:lnTo>
                  <a:lnTo>
                    <a:pt x="2359363" y="200971"/>
                  </a:lnTo>
                  <a:lnTo>
                    <a:pt x="2339959" y="256980"/>
                  </a:lnTo>
                  <a:lnTo>
                    <a:pt x="2320064" y="315337"/>
                  </a:lnTo>
                  <a:lnTo>
                    <a:pt x="2299648" y="374400"/>
                  </a:lnTo>
                  <a:lnTo>
                    <a:pt x="2278679" y="432527"/>
                  </a:lnTo>
                  <a:lnTo>
                    <a:pt x="2257128" y="488075"/>
                  </a:lnTo>
                  <a:lnTo>
                    <a:pt x="2234964" y="539404"/>
                  </a:lnTo>
                  <a:lnTo>
                    <a:pt x="2212157" y="584872"/>
                  </a:lnTo>
                  <a:lnTo>
                    <a:pt x="2188675" y="622836"/>
                  </a:lnTo>
                  <a:lnTo>
                    <a:pt x="2139569" y="669685"/>
                  </a:lnTo>
                  <a:lnTo>
                    <a:pt x="2111154" y="677903"/>
                  </a:lnTo>
                  <a:lnTo>
                    <a:pt x="2083929" y="675629"/>
                  </a:lnTo>
                  <a:lnTo>
                    <a:pt x="2030883" y="645453"/>
                  </a:lnTo>
                  <a:lnTo>
                    <a:pt x="1976100" y="590850"/>
                  </a:lnTo>
                  <a:lnTo>
                    <a:pt x="1946704" y="558043"/>
                  </a:lnTo>
                  <a:lnTo>
                    <a:pt x="1915249" y="523513"/>
                  </a:lnTo>
                  <a:lnTo>
                    <a:pt x="1881195" y="488723"/>
                  </a:lnTo>
                  <a:lnTo>
                    <a:pt x="1843999" y="455134"/>
                  </a:lnTo>
                  <a:lnTo>
                    <a:pt x="1803120" y="424207"/>
                  </a:lnTo>
                  <a:lnTo>
                    <a:pt x="1758018" y="397405"/>
                  </a:lnTo>
                  <a:lnTo>
                    <a:pt x="1708150" y="376188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996356" y="2736672"/>
            <a:ext cx="1143953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</a:pPr>
            <a:r>
              <a:rPr sz="1350" spc="-64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350" spc="-1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350" spc="-3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1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350">
              <a:latin typeface="Arial"/>
              <a:cs typeface="Arial"/>
            </a:endParaRPr>
          </a:p>
          <a:p>
            <a:pPr marL="6191" algn="ctr">
              <a:spcBef>
                <a:spcPts val="15"/>
              </a:spcBef>
            </a:pPr>
            <a:r>
              <a:rPr sz="1350" spc="-8" dirty="0">
                <a:solidFill>
                  <a:srgbClr val="FFFFFF"/>
                </a:solidFill>
                <a:latin typeface="Arial"/>
                <a:cs typeface="Arial"/>
              </a:rPr>
              <a:t>(“datum”)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980983" y="6496348"/>
            <a:ext cx="21151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r>
              <a:rPr lang="en-US" spc="-60"/>
              <a:t>5</a:t>
            </a:r>
            <a:endParaRPr spc="-45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  <p:custDataLst>
              <p:tags r:id="rId1"/>
            </p:custDataLst>
          </p:nvPr>
        </p:nvSpPr>
        <p:spPr>
          <a:xfrm>
            <a:off x="6959600" y="6070679"/>
            <a:ext cx="21151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r>
              <a:rPr lang="en-US" spc="-60"/>
              <a:t>47</a:t>
            </a:r>
            <a:endParaRPr spc="-19" dirty="0"/>
          </a:p>
        </p:txBody>
      </p:sp>
      <p:sp>
        <p:nvSpPr>
          <p:cNvPr id="11" name="object 11"/>
          <p:cNvSpPr txBox="1"/>
          <p:nvPr>
            <p:custDataLst>
              <p:tags r:id="rId2"/>
            </p:custDataLst>
          </p:nvPr>
        </p:nvSpPr>
        <p:spPr>
          <a:xfrm>
            <a:off x="1171575" y="4961453"/>
            <a:ext cx="1505903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88"/>
              </a:lnSpc>
            </a:pPr>
            <a:r>
              <a:rPr sz="1050" spc="-53" dirty="0">
                <a:solidFill>
                  <a:srgbClr val="A6A6A6"/>
                </a:solidFill>
                <a:latin typeface="Arial"/>
                <a:cs typeface="Arial"/>
              </a:rPr>
              <a:t>Courtesy</a:t>
            </a:r>
            <a:r>
              <a:rPr sz="1050" spc="-64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050" spc="-68" dirty="0">
                <a:solidFill>
                  <a:srgbClr val="A6A6A6"/>
                </a:solidFill>
                <a:latin typeface="Arial"/>
                <a:cs typeface="Arial"/>
              </a:rPr>
              <a:t>Hamed</a:t>
            </a:r>
            <a:r>
              <a:rPr sz="1050" spc="-86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050" spc="-41" dirty="0">
                <a:solidFill>
                  <a:srgbClr val="A6A6A6"/>
                </a:solidFill>
                <a:latin typeface="Arial"/>
                <a:cs typeface="Arial"/>
              </a:rPr>
              <a:t>Pirsiavash</a:t>
            </a:r>
            <a:endParaRPr sz="105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28203" y="322525"/>
            <a:ext cx="8083402" cy="1041150"/>
          </a:xfrm>
          <a:prstGeom prst="rect">
            <a:avLst/>
          </a:prstGeom>
        </p:spPr>
        <p:txBody>
          <a:bodyPr vert="horz" wrap="square" lIns="0" tIns="360521" rIns="0" bIns="0" rtlCol="0" anchor="ctr">
            <a:spAutoFit/>
          </a:bodyPr>
          <a:lstStyle/>
          <a:p>
            <a:pPr marL="904399">
              <a:spcBef>
                <a:spcPts val="98"/>
              </a:spcBef>
            </a:pPr>
            <a:r>
              <a:rPr spc="-113" dirty="0"/>
              <a:t>Ingredients</a:t>
            </a:r>
            <a:r>
              <a:rPr spc="-217" dirty="0"/>
              <a:t> </a:t>
            </a:r>
            <a:r>
              <a:rPr spc="-8" dirty="0"/>
              <a:t>for</a:t>
            </a:r>
            <a:r>
              <a:rPr spc="-195" dirty="0"/>
              <a:t> </a:t>
            </a:r>
            <a:r>
              <a:rPr spc="-101" dirty="0"/>
              <a:t>classification</a:t>
            </a:r>
          </a:p>
        </p:txBody>
      </p:sp>
      <p:sp>
        <p:nvSpPr>
          <p:cNvPr id="3" name="object 3"/>
          <p:cNvSpPr txBox="1"/>
          <p:nvPr>
            <p:custDataLst>
              <p:tags r:id="rId4"/>
            </p:custDataLst>
          </p:nvPr>
        </p:nvSpPr>
        <p:spPr>
          <a:xfrm>
            <a:off x="1123120" y="1710089"/>
            <a:ext cx="3790474" cy="50844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1613" spc="-26" dirty="0">
                <a:solidFill>
                  <a:srgbClr val="0433FF"/>
                </a:solidFill>
                <a:latin typeface="Arial"/>
                <a:cs typeface="Arial"/>
              </a:rPr>
              <a:t>Inject</a:t>
            </a:r>
            <a:r>
              <a:rPr sz="1613" spc="-19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613" i="1" spc="-41" dirty="0">
                <a:solidFill>
                  <a:srgbClr val="0433FF"/>
                </a:solidFill>
                <a:latin typeface="Arial"/>
                <a:cs typeface="Arial"/>
              </a:rPr>
              <a:t>your</a:t>
            </a:r>
            <a:r>
              <a:rPr sz="1613" i="1" spc="-6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613" spc="-56" dirty="0">
                <a:solidFill>
                  <a:srgbClr val="0433FF"/>
                </a:solidFill>
                <a:latin typeface="Arial"/>
                <a:cs typeface="Arial"/>
              </a:rPr>
              <a:t>knowledge</a:t>
            </a:r>
            <a:r>
              <a:rPr sz="1613" spc="-41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613" dirty="0">
                <a:solidFill>
                  <a:srgbClr val="0433FF"/>
                </a:solidFill>
                <a:latin typeface="Arial"/>
                <a:cs typeface="Arial"/>
              </a:rPr>
              <a:t>into</a:t>
            </a:r>
            <a:r>
              <a:rPr sz="1613" spc="-9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613" spc="-124" dirty="0">
                <a:solidFill>
                  <a:srgbClr val="0433FF"/>
                </a:solidFill>
                <a:latin typeface="Arial"/>
                <a:cs typeface="Arial"/>
              </a:rPr>
              <a:t>a</a:t>
            </a:r>
            <a:r>
              <a:rPr sz="1613" spc="-56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613" spc="-49" dirty="0">
                <a:solidFill>
                  <a:srgbClr val="0433FF"/>
                </a:solidFill>
                <a:latin typeface="Arial"/>
                <a:cs typeface="Arial"/>
              </a:rPr>
              <a:t>learning</a:t>
            </a:r>
            <a:r>
              <a:rPr sz="1613" spc="-56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613" spc="-60" dirty="0">
                <a:solidFill>
                  <a:srgbClr val="0433FF"/>
                </a:solidFill>
                <a:latin typeface="Arial"/>
                <a:cs typeface="Arial"/>
              </a:rPr>
              <a:t>system</a:t>
            </a:r>
            <a:endParaRPr sz="1613" dirty="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3044533-112E-6736-7916-28653A50514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200150" y="2457451"/>
            <a:ext cx="2414588" cy="1041632"/>
          </a:xfrm>
          <a:prstGeom prst="rect">
            <a:avLst/>
          </a:prstGeom>
          <a:ln w="57150">
            <a:solidFill>
              <a:srgbClr val="F79546"/>
            </a:solidFill>
          </a:ln>
        </p:spPr>
        <p:txBody>
          <a:bodyPr vert="horz" wrap="square" lIns="0" tIns="25718" rIns="0" bIns="0" rtlCol="0">
            <a:spAutoFit/>
          </a:bodyPr>
          <a:lstStyle/>
          <a:p>
            <a:pPr marL="1905" algn="ctr">
              <a:spcBef>
                <a:spcPts val="203"/>
              </a:spcBef>
            </a:pPr>
            <a:r>
              <a:rPr sz="1500" spc="-68" dirty="0">
                <a:latin typeface="Arial"/>
                <a:cs typeface="Arial"/>
              </a:rPr>
              <a:t>Problem</a:t>
            </a:r>
            <a:r>
              <a:rPr sz="1500" spc="-56" dirty="0">
                <a:latin typeface="Arial"/>
                <a:cs typeface="Arial"/>
              </a:rPr>
              <a:t> </a:t>
            </a:r>
            <a:r>
              <a:rPr sz="1500" spc="-8" dirty="0">
                <a:latin typeface="Arial"/>
                <a:cs typeface="Arial"/>
              </a:rPr>
              <a:t>specific</a:t>
            </a:r>
            <a:endParaRPr sz="1500">
              <a:latin typeface="Arial"/>
              <a:cs typeface="Arial"/>
            </a:endParaRPr>
          </a:p>
          <a:p>
            <a:pPr>
              <a:spcBef>
                <a:spcPts val="11"/>
              </a:spcBef>
            </a:pPr>
            <a:endParaRPr sz="2100">
              <a:latin typeface="Arial"/>
              <a:cs typeface="Arial"/>
            </a:endParaRPr>
          </a:p>
          <a:p>
            <a:pPr marL="206216" marR="191928" algn="ctr"/>
            <a:r>
              <a:rPr sz="1500" spc="-23" dirty="0">
                <a:latin typeface="Arial"/>
                <a:cs typeface="Arial"/>
              </a:rPr>
              <a:t>Difficult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to</a:t>
            </a:r>
            <a:r>
              <a:rPr sz="1500" spc="-71" dirty="0">
                <a:latin typeface="Arial"/>
                <a:cs typeface="Arial"/>
              </a:rPr>
              <a:t> </a:t>
            </a:r>
            <a:r>
              <a:rPr sz="1500" spc="-53" dirty="0">
                <a:latin typeface="Arial"/>
                <a:cs typeface="Arial"/>
              </a:rPr>
              <a:t>learn</a:t>
            </a:r>
            <a:r>
              <a:rPr sz="1500" spc="-8" dirty="0">
                <a:latin typeface="Arial"/>
                <a:cs typeface="Arial"/>
              </a:rPr>
              <a:t> </a:t>
            </a:r>
            <a:r>
              <a:rPr sz="1500" spc="-19" dirty="0">
                <a:latin typeface="Arial"/>
                <a:cs typeface="Arial"/>
              </a:rPr>
              <a:t>from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spc="-41" dirty="0">
                <a:latin typeface="Arial"/>
                <a:cs typeface="Arial"/>
              </a:rPr>
              <a:t>bad </a:t>
            </a:r>
            <a:r>
              <a:rPr sz="1500" spc="-15" dirty="0">
                <a:latin typeface="Arial"/>
                <a:cs typeface="Arial"/>
              </a:rPr>
              <a:t>ones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B92DC51-5732-AE65-06DA-96897446C5C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807619" y="2457450"/>
            <a:ext cx="1735931" cy="1039227"/>
          </a:xfrm>
          <a:prstGeom prst="rect">
            <a:avLst/>
          </a:prstGeom>
          <a:ln w="57150">
            <a:solidFill>
              <a:srgbClr val="4AACC5"/>
            </a:solidFill>
          </a:ln>
        </p:spPr>
        <p:txBody>
          <a:bodyPr vert="horz" wrap="square" lIns="0" tIns="23336" rIns="0" bIns="0" rtlCol="0">
            <a:spAutoFit/>
          </a:bodyPr>
          <a:lstStyle/>
          <a:p>
            <a:pPr algn="ctr">
              <a:spcBef>
                <a:spcPts val="184"/>
              </a:spcBef>
            </a:pPr>
            <a:r>
              <a:rPr sz="1500" spc="-90" dirty="0">
                <a:latin typeface="Arial"/>
                <a:cs typeface="Arial"/>
              </a:rPr>
              <a:t>Labeling</a:t>
            </a:r>
            <a:r>
              <a:rPr sz="1500" spc="-34" dirty="0">
                <a:latin typeface="Arial"/>
                <a:cs typeface="Arial"/>
              </a:rPr>
              <a:t> </a:t>
            </a:r>
            <a:r>
              <a:rPr sz="1500" spc="-49" dirty="0">
                <a:latin typeface="Arial"/>
                <a:cs typeface="Arial"/>
              </a:rPr>
              <a:t>data</a:t>
            </a:r>
            <a:r>
              <a:rPr sz="1500" spc="-109" dirty="0">
                <a:latin typeface="Arial"/>
                <a:cs typeface="Arial"/>
              </a:rPr>
              <a:t> </a:t>
            </a:r>
            <a:r>
              <a:rPr sz="1500" spc="-143" dirty="0">
                <a:latin typeface="Arial"/>
                <a:cs typeface="Arial"/>
              </a:rPr>
              <a:t>==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-19" dirty="0">
                <a:latin typeface="Arial"/>
                <a:cs typeface="Arial"/>
              </a:rPr>
              <a:t>$$$</a:t>
            </a:r>
            <a:endParaRPr sz="1500">
              <a:latin typeface="Arial"/>
              <a:cs typeface="Arial"/>
            </a:endParaRPr>
          </a:p>
          <a:p>
            <a:pPr>
              <a:spcBef>
                <a:spcPts val="11"/>
              </a:spcBef>
            </a:pPr>
            <a:endParaRPr sz="2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500" spc="-86" dirty="0">
                <a:latin typeface="Arial"/>
                <a:cs typeface="Arial"/>
              </a:rPr>
              <a:t>Sometimes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-53" dirty="0">
                <a:latin typeface="Arial"/>
                <a:cs typeface="Arial"/>
              </a:rPr>
              <a:t>data</a:t>
            </a:r>
            <a:r>
              <a:rPr sz="1500" spc="-101" dirty="0">
                <a:latin typeface="Arial"/>
                <a:cs typeface="Arial"/>
              </a:rPr>
              <a:t> </a:t>
            </a:r>
            <a:r>
              <a:rPr sz="1500" spc="-19" dirty="0">
                <a:latin typeface="Arial"/>
                <a:cs typeface="Arial"/>
              </a:rPr>
              <a:t>is</a:t>
            </a:r>
            <a:endParaRPr sz="1500">
              <a:latin typeface="Arial"/>
              <a:cs typeface="Arial"/>
            </a:endParaRPr>
          </a:p>
          <a:p>
            <a:pPr marR="953" algn="ctr">
              <a:spcBef>
                <a:spcPts val="4"/>
              </a:spcBef>
            </a:pPr>
            <a:r>
              <a:rPr sz="1500" spc="-68" dirty="0">
                <a:latin typeface="Arial"/>
                <a:cs typeface="Arial"/>
              </a:rPr>
              <a:t>available</a:t>
            </a:r>
            <a:r>
              <a:rPr sz="1500" spc="-153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for</a:t>
            </a:r>
            <a:r>
              <a:rPr sz="1500" spc="-26" dirty="0">
                <a:latin typeface="Arial"/>
                <a:cs typeface="Arial"/>
              </a:rPr>
              <a:t> </a:t>
            </a:r>
            <a:r>
              <a:rPr sz="1500" spc="53" dirty="0">
                <a:latin typeface="Arial"/>
                <a:cs typeface="Arial"/>
              </a:rPr>
              <a:t>“free”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BC6A482-F8A0-5475-136F-3DE0B042B8E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707857" y="2214562"/>
            <a:ext cx="2235994" cy="1504258"/>
          </a:xfrm>
          <a:prstGeom prst="rect">
            <a:avLst/>
          </a:prstGeom>
          <a:ln w="57150">
            <a:solidFill>
              <a:srgbClr val="8063A1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30004" marR="17145" algn="ctr">
              <a:spcBef>
                <a:spcPts val="210"/>
              </a:spcBef>
            </a:pPr>
            <a:r>
              <a:rPr sz="1500" spc="-86" dirty="0">
                <a:latin typeface="Arial"/>
                <a:cs typeface="Arial"/>
              </a:rPr>
              <a:t>No</a:t>
            </a:r>
            <a:r>
              <a:rPr sz="1500" spc="-79" dirty="0">
                <a:latin typeface="Arial"/>
                <a:cs typeface="Arial"/>
              </a:rPr>
              <a:t> </a:t>
            </a:r>
            <a:r>
              <a:rPr sz="1500" spc="-71" dirty="0">
                <a:latin typeface="Arial"/>
                <a:cs typeface="Arial"/>
              </a:rPr>
              <a:t>single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spc="-56" dirty="0">
                <a:latin typeface="Arial"/>
                <a:cs typeface="Arial"/>
              </a:rPr>
              <a:t>learning</a:t>
            </a:r>
            <a:r>
              <a:rPr sz="1500" spc="-53" dirty="0">
                <a:latin typeface="Arial"/>
                <a:cs typeface="Arial"/>
              </a:rPr>
              <a:t> </a:t>
            </a:r>
            <a:r>
              <a:rPr sz="1500" spc="-23" dirty="0">
                <a:latin typeface="Arial"/>
                <a:cs typeface="Arial"/>
              </a:rPr>
              <a:t>algorithm </a:t>
            </a:r>
            <a:r>
              <a:rPr sz="1500" spc="-83" dirty="0">
                <a:latin typeface="Arial"/>
                <a:cs typeface="Arial"/>
              </a:rPr>
              <a:t>is</a:t>
            </a:r>
            <a:r>
              <a:rPr sz="1500" spc="-41" dirty="0">
                <a:latin typeface="Arial"/>
                <a:cs typeface="Arial"/>
              </a:rPr>
              <a:t> </a:t>
            </a:r>
            <a:r>
              <a:rPr sz="1500" spc="-86" dirty="0">
                <a:latin typeface="Arial"/>
                <a:cs typeface="Arial"/>
              </a:rPr>
              <a:t>always</a:t>
            </a:r>
            <a:r>
              <a:rPr sz="1500" spc="-161" dirty="0">
                <a:latin typeface="Arial"/>
                <a:cs typeface="Arial"/>
              </a:rPr>
              <a:t> </a:t>
            </a:r>
            <a:r>
              <a:rPr sz="1500" spc="-68" dirty="0">
                <a:latin typeface="Arial"/>
                <a:cs typeface="Arial"/>
              </a:rPr>
              <a:t>good</a:t>
            </a:r>
            <a:r>
              <a:rPr sz="1500" spc="-1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(</a:t>
            </a:r>
            <a:r>
              <a:rPr sz="1500" dirty="0">
                <a:solidFill>
                  <a:srgbClr val="0433FF"/>
                </a:solidFill>
                <a:latin typeface="Arial"/>
                <a:cs typeface="Arial"/>
              </a:rPr>
              <a:t>“no</a:t>
            </a:r>
            <a:r>
              <a:rPr sz="1500" spc="-26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rgbClr val="0433FF"/>
                </a:solidFill>
                <a:latin typeface="Arial"/>
                <a:cs typeface="Arial"/>
              </a:rPr>
              <a:t>free </a:t>
            </a:r>
            <a:r>
              <a:rPr sz="1500" spc="-8" dirty="0">
                <a:solidFill>
                  <a:srgbClr val="0433FF"/>
                </a:solidFill>
                <a:latin typeface="Arial"/>
                <a:cs typeface="Arial"/>
              </a:rPr>
              <a:t>lunch”</a:t>
            </a:r>
            <a:r>
              <a:rPr sz="1500" spc="-8" dirty="0"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2100">
              <a:latin typeface="Arial"/>
              <a:cs typeface="Arial"/>
            </a:endParaRPr>
          </a:p>
          <a:p>
            <a:pPr marL="72866" marR="61913" indent="6668" algn="ctr"/>
            <a:r>
              <a:rPr sz="1500" spc="-38" dirty="0">
                <a:latin typeface="Arial"/>
                <a:cs typeface="Arial"/>
              </a:rPr>
              <a:t>Different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8" dirty="0">
                <a:latin typeface="Arial"/>
                <a:cs typeface="Arial"/>
              </a:rPr>
              <a:t>learning </a:t>
            </a:r>
            <a:r>
              <a:rPr sz="1500" spc="-45" dirty="0">
                <a:latin typeface="Arial"/>
                <a:cs typeface="Arial"/>
              </a:rPr>
              <a:t>algorithms</a:t>
            </a:r>
            <a:r>
              <a:rPr sz="1500" spc="-94" dirty="0">
                <a:latin typeface="Arial"/>
                <a:cs typeface="Arial"/>
              </a:rPr>
              <a:t> </a:t>
            </a:r>
            <a:r>
              <a:rPr sz="1500" spc="-34" dirty="0">
                <a:latin typeface="Arial"/>
                <a:cs typeface="Arial"/>
              </a:rPr>
              <a:t>work</a:t>
            </a:r>
            <a:r>
              <a:rPr sz="1500" spc="-68" dirty="0">
                <a:latin typeface="Arial"/>
                <a:cs typeface="Arial"/>
              </a:rPr>
              <a:t> </a:t>
            </a:r>
            <a:r>
              <a:rPr sz="1500" spc="-26" dirty="0">
                <a:latin typeface="Arial"/>
                <a:cs typeface="Arial"/>
              </a:rPr>
              <a:t>differently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>
            <p:custDataLst>
              <p:tags r:id="rId8"/>
            </p:custDataLst>
          </p:nvPr>
        </p:nvSpPr>
        <p:spPr>
          <a:xfrm>
            <a:off x="1452563" y="3976926"/>
            <a:ext cx="159305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i="1" spc="-83" dirty="0">
                <a:latin typeface="Arial"/>
                <a:cs typeface="Arial"/>
              </a:rPr>
              <a:t>Feature</a:t>
            </a:r>
            <a:r>
              <a:rPr sz="1350" i="1" dirty="0">
                <a:latin typeface="Arial"/>
                <a:cs typeface="Arial"/>
              </a:rPr>
              <a:t> </a:t>
            </a:r>
            <a:r>
              <a:rPr sz="1350" i="1" spc="-53" dirty="0">
                <a:latin typeface="Arial"/>
                <a:cs typeface="Arial"/>
              </a:rPr>
              <a:t>representation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>
            <p:custDataLst>
              <p:tags r:id="rId9"/>
            </p:custDataLst>
          </p:nvPr>
        </p:nvSpPr>
        <p:spPr>
          <a:xfrm>
            <a:off x="3969829" y="3800379"/>
            <a:ext cx="1200150" cy="49257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indent="107156">
              <a:lnSpc>
                <a:spcPct val="121700"/>
              </a:lnSpc>
              <a:spcBef>
                <a:spcPts val="75"/>
              </a:spcBef>
            </a:pPr>
            <a:r>
              <a:rPr sz="1350" i="1" spc="-64" dirty="0">
                <a:latin typeface="Arial"/>
                <a:cs typeface="Arial"/>
              </a:rPr>
              <a:t>Training</a:t>
            </a:r>
            <a:r>
              <a:rPr sz="1350" i="1" spc="-4" dirty="0">
                <a:latin typeface="Arial"/>
                <a:cs typeface="Arial"/>
              </a:rPr>
              <a:t> </a:t>
            </a:r>
            <a:r>
              <a:rPr sz="1350" i="1" spc="-15" dirty="0">
                <a:latin typeface="Arial"/>
                <a:cs typeface="Arial"/>
              </a:rPr>
              <a:t>data: </a:t>
            </a:r>
            <a:r>
              <a:rPr sz="1350" i="1" spc="-64" dirty="0">
                <a:latin typeface="Arial"/>
                <a:cs typeface="Arial"/>
              </a:rPr>
              <a:t>labeled</a:t>
            </a:r>
            <a:r>
              <a:rPr sz="1350" i="1" spc="-56" dirty="0">
                <a:latin typeface="Arial"/>
                <a:cs typeface="Arial"/>
              </a:rPr>
              <a:t> </a:t>
            </a:r>
            <a:r>
              <a:rPr sz="1350" i="1" spc="-98" dirty="0">
                <a:latin typeface="Arial"/>
                <a:cs typeface="Arial"/>
              </a:rPr>
              <a:t>examples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>
            <p:custDataLst>
              <p:tags r:id="rId10"/>
            </p:custDataLst>
          </p:nvPr>
        </p:nvSpPr>
        <p:spPr>
          <a:xfrm>
            <a:off x="6506338" y="3976926"/>
            <a:ext cx="45958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i="1" spc="-41" dirty="0">
                <a:latin typeface="Arial"/>
                <a:cs typeface="Arial"/>
              </a:rPr>
              <a:t>Model</a:t>
            </a:r>
            <a:endParaRPr sz="13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06223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473791" y="4854416"/>
            <a:ext cx="133350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30"/>
              </a:lnSpc>
            </a:pPr>
            <a:r>
              <a:rPr sz="900" spc="-38" dirty="0">
                <a:solidFill>
                  <a:srgbClr val="888888"/>
                </a:solidFill>
                <a:latin typeface="Arial"/>
                <a:cs typeface="Arial"/>
              </a:rPr>
              <a:t>54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750331" y="717897"/>
            <a:ext cx="7642859" cy="525780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1875473">
              <a:spcBef>
                <a:spcPts val="98"/>
              </a:spcBef>
            </a:pPr>
            <a:r>
              <a:rPr spc="-229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2691" y="2687193"/>
            <a:ext cx="4178141" cy="381836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spcBef>
                <a:spcPts val="98"/>
              </a:spcBef>
            </a:pPr>
            <a:r>
              <a:rPr sz="2400" spc="-150" dirty="0">
                <a:latin typeface="Arial"/>
                <a:cs typeface="Arial"/>
              </a:rPr>
              <a:t>Like </a:t>
            </a:r>
            <a:r>
              <a:rPr sz="2400" spc="-79" dirty="0">
                <a:latin typeface="Arial"/>
                <a:cs typeface="Arial"/>
              </a:rPr>
              <a:t>classification,</a:t>
            </a:r>
            <a:r>
              <a:rPr sz="2400" spc="-3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but</a:t>
            </a:r>
            <a:r>
              <a:rPr sz="2400" spc="-153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real-</a:t>
            </a:r>
            <a:r>
              <a:rPr sz="2400" spc="-60" dirty="0">
                <a:latin typeface="Arial"/>
                <a:cs typeface="Arial"/>
              </a:rPr>
              <a:t>valued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3240" y="612649"/>
            <a:ext cx="6630787" cy="451470"/>
          </a:xfrm>
          <a:prstGeom prst="rect">
            <a:avLst/>
          </a:prstGeom>
        </p:spPr>
        <p:txBody>
          <a:bodyPr vert="horz" wrap="square" lIns="0" tIns="5715" rIns="0" bIns="0" rtlCol="0" anchor="ctr">
            <a:spAutoFit/>
          </a:bodyPr>
          <a:lstStyle/>
          <a:p>
            <a:pPr marL="9525" marR="3810" indent="264319">
              <a:lnSpc>
                <a:spcPct val="101400"/>
              </a:lnSpc>
              <a:spcBef>
                <a:spcPts val="45"/>
              </a:spcBef>
            </a:pPr>
            <a:r>
              <a:rPr sz="2963" spc="-203" dirty="0"/>
              <a:t>Regression</a:t>
            </a:r>
            <a:r>
              <a:rPr sz="2963" spc="-23" dirty="0"/>
              <a:t> </a:t>
            </a:r>
            <a:r>
              <a:rPr sz="2963" spc="-79" dirty="0"/>
              <a:t>Example: </a:t>
            </a:r>
            <a:r>
              <a:rPr sz="2963" spc="-195" dirty="0"/>
              <a:t>Stock</a:t>
            </a:r>
            <a:r>
              <a:rPr sz="2963" spc="-45" dirty="0"/>
              <a:t> </a:t>
            </a:r>
            <a:r>
              <a:rPr sz="2963" spc="-56" dirty="0"/>
              <a:t>Market</a:t>
            </a:r>
            <a:r>
              <a:rPr sz="2963" spc="-131" dirty="0"/>
              <a:t> </a:t>
            </a:r>
            <a:r>
              <a:rPr sz="2963" spc="-90" dirty="0"/>
              <a:t>Prediction</a:t>
            </a:r>
            <a:endParaRPr sz="2963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3175" y="1444260"/>
            <a:ext cx="4257675" cy="32083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r>
              <a:rPr lang="en-US" spc="-60"/>
              <a:t>49</a:t>
            </a:r>
            <a:endParaRPr spc="-19" dirty="0"/>
          </a:p>
        </p:txBody>
      </p:sp>
      <p:sp>
        <p:nvSpPr>
          <p:cNvPr id="5" name="object 5"/>
          <p:cNvSpPr txBox="1"/>
          <p:nvPr/>
        </p:nvSpPr>
        <p:spPr>
          <a:xfrm>
            <a:off x="1171575" y="4961453"/>
            <a:ext cx="1505903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88"/>
              </a:lnSpc>
            </a:pPr>
            <a:r>
              <a:rPr sz="1050" spc="-53" dirty="0">
                <a:solidFill>
                  <a:srgbClr val="A6A6A6"/>
                </a:solidFill>
                <a:latin typeface="Arial"/>
                <a:cs typeface="Arial"/>
              </a:rPr>
              <a:t>Courtesy</a:t>
            </a:r>
            <a:r>
              <a:rPr sz="1050" spc="-64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050" spc="-68" dirty="0">
                <a:solidFill>
                  <a:srgbClr val="A6A6A6"/>
                </a:solidFill>
                <a:latin typeface="Arial"/>
                <a:cs typeface="Arial"/>
              </a:rPr>
              <a:t>Hamed</a:t>
            </a:r>
            <a:r>
              <a:rPr sz="1050" spc="-86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050" spc="-41" dirty="0">
                <a:solidFill>
                  <a:srgbClr val="A6A6A6"/>
                </a:solidFill>
                <a:latin typeface="Arial"/>
                <a:cs typeface="Arial"/>
              </a:rPr>
              <a:t>Pirsiavash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339809"/>
            <a:ext cx="6172200" cy="857398"/>
          </a:xfrm>
          <a:prstGeom prst="rect">
            <a:avLst/>
          </a:prstGeom>
        </p:spPr>
        <p:txBody>
          <a:bodyPr vert="horz" wrap="square" lIns="0" tIns="369046" rIns="0" bIns="0" rtlCol="0" anchor="ctr">
            <a:spAutoFit/>
          </a:bodyPr>
          <a:lstStyle/>
          <a:p>
            <a:pPr marL="568166">
              <a:spcBef>
                <a:spcPts val="79"/>
              </a:spcBef>
            </a:pPr>
            <a:r>
              <a:rPr sz="3150" spc="-153" dirty="0"/>
              <a:t>Unsupervised</a:t>
            </a:r>
            <a:r>
              <a:rPr sz="3150" spc="-150" dirty="0"/>
              <a:t> </a:t>
            </a:r>
            <a:r>
              <a:rPr sz="3150" spc="-105" dirty="0"/>
              <a:t>learning:</a:t>
            </a:r>
            <a:r>
              <a:rPr sz="3150" spc="-124" dirty="0"/>
              <a:t> </a:t>
            </a:r>
            <a:r>
              <a:rPr sz="3150" spc="-120" dirty="0"/>
              <a:t>Clustering</a:t>
            </a:r>
            <a:endParaRPr sz="31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6731" y="1670200"/>
            <a:ext cx="2580087" cy="252180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r>
              <a:rPr lang="en-US" spc="-60"/>
              <a:t>50</a:t>
            </a:r>
            <a:endParaRPr spc="-19" dirty="0"/>
          </a:p>
        </p:txBody>
      </p:sp>
      <p:sp>
        <p:nvSpPr>
          <p:cNvPr id="5" name="object 5"/>
          <p:cNvSpPr txBox="1"/>
          <p:nvPr/>
        </p:nvSpPr>
        <p:spPr>
          <a:xfrm>
            <a:off x="1171575" y="4961453"/>
            <a:ext cx="1505903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88"/>
              </a:lnSpc>
            </a:pPr>
            <a:r>
              <a:rPr sz="1050" spc="-53" dirty="0">
                <a:solidFill>
                  <a:srgbClr val="A6A6A6"/>
                </a:solidFill>
                <a:latin typeface="Arial"/>
                <a:cs typeface="Arial"/>
              </a:rPr>
              <a:t>Courtesy</a:t>
            </a:r>
            <a:r>
              <a:rPr sz="1050" spc="-64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050" spc="-68" dirty="0">
                <a:solidFill>
                  <a:srgbClr val="A6A6A6"/>
                </a:solidFill>
                <a:latin typeface="Arial"/>
                <a:cs typeface="Arial"/>
              </a:rPr>
              <a:t>Hamed</a:t>
            </a:r>
            <a:r>
              <a:rPr sz="1050" spc="-86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050" spc="-41" dirty="0">
                <a:solidFill>
                  <a:srgbClr val="A6A6A6"/>
                </a:solidFill>
                <a:latin typeface="Arial"/>
                <a:cs typeface="Arial"/>
              </a:rPr>
              <a:t>Pirsiavash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339809"/>
            <a:ext cx="6172200" cy="857398"/>
          </a:xfrm>
          <a:prstGeom prst="rect">
            <a:avLst/>
          </a:prstGeom>
        </p:spPr>
        <p:txBody>
          <a:bodyPr vert="horz" wrap="square" lIns="0" tIns="369046" rIns="0" bIns="0" rtlCol="0" anchor="ctr">
            <a:spAutoFit/>
          </a:bodyPr>
          <a:lstStyle/>
          <a:p>
            <a:pPr marL="568166">
              <a:spcBef>
                <a:spcPts val="79"/>
              </a:spcBef>
            </a:pPr>
            <a:r>
              <a:rPr sz="3150" spc="-153" dirty="0"/>
              <a:t>Unsupervised</a:t>
            </a:r>
            <a:r>
              <a:rPr sz="3150" spc="-150" dirty="0"/>
              <a:t> </a:t>
            </a:r>
            <a:r>
              <a:rPr sz="3150" spc="-105" dirty="0"/>
              <a:t>learning:</a:t>
            </a:r>
            <a:r>
              <a:rPr sz="3150" spc="-124" dirty="0"/>
              <a:t> </a:t>
            </a:r>
            <a:r>
              <a:rPr sz="3150" spc="-120" dirty="0"/>
              <a:t>Clustering</a:t>
            </a:r>
            <a:endParaRPr sz="31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6731" y="1670200"/>
            <a:ext cx="2580087" cy="252180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r>
              <a:rPr lang="en-US" spc="-60"/>
              <a:t>51</a:t>
            </a:r>
            <a:endParaRPr spc="-19" dirty="0"/>
          </a:p>
        </p:txBody>
      </p:sp>
      <p:sp>
        <p:nvSpPr>
          <p:cNvPr id="5" name="object 5"/>
          <p:cNvSpPr txBox="1"/>
          <p:nvPr/>
        </p:nvSpPr>
        <p:spPr>
          <a:xfrm>
            <a:off x="1171575" y="4961453"/>
            <a:ext cx="1505903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88"/>
              </a:lnSpc>
            </a:pPr>
            <a:r>
              <a:rPr sz="1050" spc="-53" dirty="0">
                <a:solidFill>
                  <a:srgbClr val="A6A6A6"/>
                </a:solidFill>
                <a:latin typeface="Arial"/>
                <a:cs typeface="Arial"/>
              </a:rPr>
              <a:t>Courtesy</a:t>
            </a:r>
            <a:r>
              <a:rPr sz="1050" spc="-64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050" spc="-68" dirty="0">
                <a:solidFill>
                  <a:srgbClr val="A6A6A6"/>
                </a:solidFill>
                <a:latin typeface="Arial"/>
                <a:cs typeface="Arial"/>
              </a:rPr>
              <a:t>Hamed</a:t>
            </a:r>
            <a:r>
              <a:rPr sz="1050" spc="-86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050" spc="-41" dirty="0">
                <a:solidFill>
                  <a:srgbClr val="A6A6A6"/>
                </a:solidFill>
                <a:latin typeface="Arial"/>
                <a:cs typeface="Arial"/>
              </a:rPr>
              <a:t>Pirsiavash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119" y="1649750"/>
            <a:ext cx="2281714" cy="1118576"/>
          </a:xfrm>
          <a:prstGeom prst="rect">
            <a:avLst/>
          </a:prstGeom>
        </p:spPr>
        <p:txBody>
          <a:bodyPr vert="horz" wrap="square" lIns="0" tIns="10478" rIns="0" bIns="0" rtlCol="0" anchor="ctr">
            <a:spAutoFit/>
          </a:bodyPr>
          <a:lstStyle/>
          <a:p>
            <a:pPr marL="9525">
              <a:spcBef>
                <a:spcPts val="83"/>
              </a:spcBef>
            </a:pPr>
            <a:r>
              <a:rPr sz="7200" spc="-398" dirty="0"/>
              <a:t>score(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6980111" y="1650158"/>
            <a:ext cx="296704" cy="111857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7200" spc="-214" dirty="0">
                <a:latin typeface="Arial"/>
                <a:cs typeface="Arial"/>
              </a:rPr>
              <a:t>)</a:t>
            </a:r>
            <a:endParaRPr sz="7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44601" y="1058977"/>
            <a:ext cx="2940844" cy="2968943"/>
            <a:chOff x="3868801" y="1411970"/>
            <a:chExt cx="3921125" cy="3958590"/>
          </a:xfrm>
        </p:grpSpPr>
        <p:sp>
          <p:nvSpPr>
            <p:cNvPr id="5" name="object 5"/>
            <p:cNvSpPr/>
            <p:nvPr/>
          </p:nvSpPr>
          <p:spPr>
            <a:xfrm>
              <a:off x="3881501" y="1424670"/>
              <a:ext cx="3895725" cy="3933190"/>
            </a:xfrm>
            <a:custGeom>
              <a:avLst/>
              <a:gdLst/>
              <a:ahLst/>
              <a:cxnLst/>
              <a:rect l="l" t="t" r="r" b="b"/>
              <a:pathLst>
                <a:path w="3895725" h="3933190">
                  <a:moveTo>
                    <a:pt x="2478607" y="0"/>
                  </a:moveTo>
                  <a:lnTo>
                    <a:pt x="2432678" y="33247"/>
                  </a:lnTo>
                  <a:lnTo>
                    <a:pt x="2396820" y="102562"/>
                  </a:lnTo>
                  <a:lnTo>
                    <a:pt x="2378306" y="148951"/>
                  </a:lnTo>
                  <a:lnTo>
                    <a:pt x="2359363" y="200971"/>
                  </a:lnTo>
                  <a:lnTo>
                    <a:pt x="2339959" y="256980"/>
                  </a:lnTo>
                  <a:lnTo>
                    <a:pt x="2320064" y="315337"/>
                  </a:lnTo>
                  <a:lnTo>
                    <a:pt x="2299648" y="374400"/>
                  </a:lnTo>
                  <a:lnTo>
                    <a:pt x="2278679" y="432527"/>
                  </a:lnTo>
                  <a:lnTo>
                    <a:pt x="2257128" y="488075"/>
                  </a:lnTo>
                  <a:lnTo>
                    <a:pt x="2234964" y="539404"/>
                  </a:lnTo>
                  <a:lnTo>
                    <a:pt x="2212157" y="584872"/>
                  </a:lnTo>
                  <a:lnTo>
                    <a:pt x="2188675" y="622836"/>
                  </a:lnTo>
                  <a:lnTo>
                    <a:pt x="2139569" y="669685"/>
                  </a:lnTo>
                  <a:lnTo>
                    <a:pt x="2111154" y="677903"/>
                  </a:lnTo>
                  <a:lnTo>
                    <a:pt x="2083929" y="675629"/>
                  </a:lnTo>
                  <a:lnTo>
                    <a:pt x="2030883" y="645453"/>
                  </a:lnTo>
                  <a:lnTo>
                    <a:pt x="1976100" y="590850"/>
                  </a:lnTo>
                  <a:lnTo>
                    <a:pt x="1946704" y="558043"/>
                  </a:lnTo>
                  <a:lnTo>
                    <a:pt x="1915249" y="523513"/>
                  </a:lnTo>
                  <a:lnTo>
                    <a:pt x="1881195" y="488723"/>
                  </a:lnTo>
                  <a:lnTo>
                    <a:pt x="1843999" y="455134"/>
                  </a:lnTo>
                  <a:lnTo>
                    <a:pt x="1803120" y="424207"/>
                  </a:lnTo>
                  <a:lnTo>
                    <a:pt x="1758018" y="397405"/>
                  </a:lnTo>
                  <a:lnTo>
                    <a:pt x="1708150" y="376188"/>
                  </a:lnTo>
                  <a:lnTo>
                    <a:pt x="1589272" y="335638"/>
                  </a:lnTo>
                  <a:lnTo>
                    <a:pt x="1543383" y="320369"/>
                  </a:lnTo>
                  <a:lnTo>
                    <a:pt x="1495085" y="304678"/>
                  </a:lnTo>
                  <a:lnTo>
                    <a:pt x="1444813" y="288835"/>
                  </a:lnTo>
                  <a:lnTo>
                    <a:pt x="1392999" y="273113"/>
                  </a:lnTo>
                  <a:lnTo>
                    <a:pt x="1340077" y="257784"/>
                  </a:lnTo>
                  <a:lnTo>
                    <a:pt x="1286482" y="243120"/>
                  </a:lnTo>
                  <a:lnTo>
                    <a:pt x="1232646" y="229392"/>
                  </a:lnTo>
                  <a:lnTo>
                    <a:pt x="1179003" y="216874"/>
                  </a:lnTo>
                  <a:lnTo>
                    <a:pt x="1125988" y="205836"/>
                  </a:lnTo>
                  <a:lnTo>
                    <a:pt x="1074033" y="196550"/>
                  </a:lnTo>
                  <a:lnTo>
                    <a:pt x="1023572" y="189290"/>
                  </a:lnTo>
                  <a:lnTo>
                    <a:pt x="975040" y="184325"/>
                  </a:lnTo>
                  <a:lnTo>
                    <a:pt x="928869" y="181929"/>
                  </a:lnTo>
                  <a:lnTo>
                    <a:pt x="885494" y="182374"/>
                  </a:lnTo>
                  <a:lnTo>
                    <a:pt x="845348" y="185930"/>
                  </a:lnTo>
                  <a:lnTo>
                    <a:pt x="776477" y="203468"/>
                  </a:lnTo>
                  <a:lnTo>
                    <a:pt x="715342" y="244257"/>
                  </a:lnTo>
                  <a:lnTo>
                    <a:pt x="671159" y="304801"/>
                  </a:lnTo>
                  <a:lnTo>
                    <a:pt x="654083" y="341111"/>
                  </a:lnTo>
                  <a:lnTo>
                    <a:pt x="639633" y="380714"/>
                  </a:lnTo>
                  <a:lnTo>
                    <a:pt x="627272" y="423063"/>
                  </a:lnTo>
                  <a:lnTo>
                    <a:pt x="616463" y="467610"/>
                  </a:lnTo>
                  <a:lnTo>
                    <a:pt x="606669" y="513806"/>
                  </a:lnTo>
                  <a:lnTo>
                    <a:pt x="587977" y="608952"/>
                  </a:lnTo>
                  <a:lnTo>
                    <a:pt x="578004" y="656806"/>
                  </a:lnTo>
                  <a:lnTo>
                    <a:pt x="566896" y="704115"/>
                  </a:lnTo>
                  <a:lnTo>
                    <a:pt x="554117" y="750333"/>
                  </a:lnTo>
                  <a:lnTo>
                    <a:pt x="539130" y="794910"/>
                  </a:lnTo>
                  <a:lnTo>
                    <a:pt x="521396" y="837298"/>
                  </a:lnTo>
                  <a:lnTo>
                    <a:pt x="500379" y="876949"/>
                  </a:lnTo>
                  <a:lnTo>
                    <a:pt x="475103" y="915248"/>
                  </a:lnTo>
                  <a:lnTo>
                    <a:pt x="445462" y="953910"/>
                  </a:lnTo>
                  <a:lnTo>
                    <a:pt x="412226" y="992819"/>
                  </a:lnTo>
                  <a:lnTo>
                    <a:pt x="376163" y="1031860"/>
                  </a:lnTo>
                  <a:lnTo>
                    <a:pt x="338042" y="1070916"/>
                  </a:lnTo>
                  <a:lnTo>
                    <a:pt x="298632" y="1109871"/>
                  </a:lnTo>
                  <a:lnTo>
                    <a:pt x="219023" y="1187013"/>
                  </a:lnTo>
                  <a:lnTo>
                    <a:pt x="180361" y="1224968"/>
                  </a:lnTo>
                  <a:lnTo>
                    <a:pt x="143486" y="1262358"/>
                  </a:lnTo>
                  <a:lnTo>
                    <a:pt x="109168" y="1299065"/>
                  </a:lnTo>
                  <a:lnTo>
                    <a:pt x="78174" y="1334975"/>
                  </a:lnTo>
                  <a:lnTo>
                    <a:pt x="51275" y="1369970"/>
                  </a:lnTo>
                  <a:lnTo>
                    <a:pt x="29239" y="1403936"/>
                  </a:lnTo>
                  <a:lnTo>
                    <a:pt x="2832" y="1468310"/>
                  </a:lnTo>
                  <a:lnTo>
                    <a:pt x="0" y="1498487"/>
                  </a:lnTo>
                  <a:lnTo>
                    <a:pt x="6349" y="1528768"/>
                  </a:lnTo>
                  <a:lnTo>
                    <a:pt x="46808" y="1583920"/>
                  </a:lnTo>
                  <a:lnTo>
                    <a:pt x="78313" y="1609222"/>
                  </a:lnTo>
                  <a:lnTo>
                    <a:pt x="115599" y="1633293"/>
                  </a:lnTo>
                  <a:lnTo>
                    <a:pt x="157365" y="1656349"/>
                  </a:lnTo>
                  <a:lnTo>
                    <a:pt x="202308" y="1678604"/>
                  </a:lnTo>
                  <a:lnTo>
                    <a:pt x="249126" y="1700275"/>
                  </a:lnTo>
                  <a:lnTo>
                    <a:pt x="343179" y="1742718"/>
                  </a:lnTo>
                  <a:lnTo>
                    <a:pt x="387809" y="1763921"/>
                  </a:lnTo>
                  <a:lnTo>
                    <a:pt x="429107" y="1785398"/>
                  </a:lnTo>
                  <a:lnTo>
                    <a:pt x="465769" y="1807364"/>
                  </a:lnTo>
                  <a:lnTo>
                    <a:pt x="496494" y="1830034"/>
                  </a:lnTo>
                  <a:lnTo>
                    <a:pt x="534924" y="1878344"/>
                  </a:lnTo>
                  <a:lnTo>
                    <a:pt x="543965" y="1914668"/>
                  </a:lnTo>
                  <a:lnTo>
                    <a:pt x="542417" y="1950173"/>
                  </a:lnTo>
                  <a:lnTo>
                    <a:pt x="514239" y="2020601"/>
                  </a:lnTo>
                  <a:lnTo>
                    <a:pt x="490953" y="2056457"/>
                  </a:lnTo>
                  <a:lnTo>
                    <a:pt x="463764" y="2093364"/>
                  </a:lnTo>
                  <a:lnTo>
                    <a:pt x="434344" y="2131790"/>
                  </a:lnTo>
                  <a:lnTo>
                    <a:pt x="404364" y="2172201"/>
                  </a:lnTo>
                  <a:lnTo>
                    <a:pt x="375497" y="2215064"/>
                  </a:lnTo>
                  <a:lnTo>
                    <a:pt x="349414" y="2260847"/>
                  </a:lnTo>
                  <a:lnTo>
                    <a:pt x="327787" y="2310017"/>
                  </a:lnTo>
                  <a:lnTo>
                    <a:pt x="312928" y="2348129"/>
                  </a:lnTo>
                  <a:lnTo>
                    <a:pt x="294727" y="2391637"/>
                  </a:lnTo>
                  <a:lnTo>
                    <a:pt x="273955" y="2439530"/>
                  </a:lnTo>
                  <a:lnTo>
                    <a:pt x="227780" y="2544423"/>
                  </a:lnTo>
                  <a:lnTo>
                    <a:pt x="203921" y="2599400"/>
                  </a:lnTo>
                  <a:lnTo>
                    <a:pt x="180574" y="2654714"/>
                  </a:lnTo>
                  <a:lnTo>
                    <a:pt x="158511" y="2709353"/>
                  </a:lnTo>
                  <a:lnTo>
                    <a:pt x="138504" y="2762306"/>
                  </a:lnTo>
                  <a:lnTo>
                    <a:pt x="121323" y="2812562"/>
                  </a:lnTo>
                  <a:lnTo>
                    <a:pt x="107740" y="2859107"/>
                  </a:lnTo>
                  <a:lnTo>
                    <a:pt x="98526" y="2900931"/>
                  </a:lnTo>
                  <a:lnTo>
                    <a:pt x="94451" y="2937021"/>
                  </a:lnTo>
                  <a:lnTo>
                    <a:pt x="96287" y="2966365"/>
                  </a:lnTo>
                  <a:lnTo>
                    <a:pt x="104805" y="2987952"/>
                  </a:lnTo>
                  <a:lnTo>
                    <a:pt x="120776" y="3000770"/>
                  </a:lnTo>
                  <a:lnTo>
                    <a:pt x="139204" y="3003170"/>
                  </a:lnTo>
                  <a:lnTo>
                    <a:pt x="163673" y="2998564"/>
                  </a:lnTo>
                  <a:lnTo>
                    <a:pt x="228298" y="2971309"/>
                  </a:lnTo>
                  <a:lnTo>
                    <a:pt x="267236" y="2950147"/>
                  </a:lnTo>
                  <a:lnTo>
                    <a:pt x="309779" y="2924955"/>
                  </a:lnTo>
                  <a:lnTo>
                    <a:pt x="355317" y="2896475"/>
                  </a:lnTo>
                  <a:lnTo>
                    <a:pt x="403242" y="2865452"/>
                  </a:lnTo>
                  <a:lnTo>
                    <a:pt x="555240" y="2764560"/>
                  </a:lnTo>
                  <a:lnTo>
                    <a:pt x="606617" y="2730800"/>
                  </a:lnTo>
                  <a:lnTo>
                    <a:pt x="657334" y="2698216"/>
                  </a:lnTo>
                  <a:lnTo>
                    <a:pt x="706783" y="2667551"/>
                  </a:lnTo>
                  <a:lnTo>
                    <a:pt x="754353" y="2639548"/>
                  </a:lnTo>
                  <a:lnTo>
                    <a:pt x="799436" y="2614952"/>
                  </a:lnTo>
                  <a:lnTo>
                    <a:pt x="841422" y="2594506"/>
                  </a:lnTo>
                  <a:lnTo>
                    <a:pt x="879702" y="2578953"/>
                  </a:lnTo>
                  <a:lnTo>
                    <a:pt x="942708" y="2565506"/>
                  </a:lnTo>
                  <a:lnTo>
                    <a:pt x="966215" y="2569097"/>
                  </a:lnTo>
                  <a:lnTo>
                    <a:pt x="1001452" y="2603339"/>
                  </a:lnTo>
                  <a:lnTo>
                    <a:pt x="1015106" y="2666723"/>
                  </a:lnTo>
                  <a:lnTo>
                    <a:pt x="1015615" y="2707056"/>
                  </a:lnTo>
                  <a:lnTo>
                    <a:pt x="1012857" y="2751930"/>
                  </a:lnTo>
                  <a:lnTo>
                    <a:pt x="1007545" y="2800430"/>
                  </a:lnTo>
                  <a:lnTo>
                    <a:pt x="1000386" y="2851641"/>
                  </a:lnTo>
                  <a:lnTo>
                    <a:pt x="992092" y="2904647"/>
                  </a:lnTo>
                  <a:lnTo>
                    <a:pt x="983372" y="2958535"/>
                  </a:lnTo>
                  <a:lnTo>
                    <a:pt x="974936" y="3012387"/>
                  </a:lnTo>
                  <a:lnTo>
                    <a:pt x="967495" y="3065291"/>
                  </a:lnTo>
                  <a:lnTo>
                    <a:pt x="961758" y="3116331"/>
                  </a:lnTo>
                  <a:lnTo>
                    <a:pt x="958435" y="3164591"/>
                  </a:lnTo>
                  <a:lnTo>
                    <a:pt x="958237" y="3209157"/>
                  </a:lnTo>
                  <a:lnTo>
                    <a:pt x="961873" y="3249114"/>
                  </a:lnTo>
                  <a:lnTo>
                    <a:pt x="983488" y="3311539"/>
                  </a:lnTo>
                  <a:lnTo>
                    <a:pt x="1036919" y="3359941"/>
                  </a:lnTo>
                  <a:lnTo>
                    <a:pt x="1109470" y="3384950"/>
                  </a:lnTo>
                  <a:lnTo>
                    <a:pt x="1151075" y="3391275"/>
                  </a:lnTo>
                  <a:lnTo>
                    <a:pt x="1195252" y="3394865"/>
                  </a:lnTo>
                  <a:lnTo>
                    <a:pt x="1241266" y="3396756"/>
                  </a:lnTo>
                  <a:lnTo>
                    <a:pt x="1288379" y="3397987"/>
                  </a:lnTo>
                  <a:lnTo>
                    <a:pt x="1335857" y="3399594"/>
                  </a:lnTo>
                  <a:lnTo>
                    <a:pt x="1382964" y="3402615"/>
                  </a:lnTo>
                  <a:lnTo>
                    <a:pt x="1428962" y="3408087"/>
                  </a:lnTo>
                  <a:lnTo>
                    <a:pt x="1473118" y="3417049"/>
                  </a:lnTo>
                  <a:lnTo>
                    <a:pt x="1514694" y="3430537"/>
                  </a:lnTo>
                  <a:lnTo>
                    <a:pt x="1552956" y="3449588"/>
                  </a:lnTo>
                  <a:lnTo>
                    <a:pt x="1611979" y="3500003"/>
                  </a:lnTo>
                  <a:lnTo>
                    <a:pt x="1638627" y="3532450"/>
                  </a:lnTo>
                  <a:lnTo>
                    <a:pt x="1663888" y="3568460"/>
                  </a:lnTo>
                  <a:lnTo>
                    <a:pt x="1688154" y="3607084"/>
                  </a:lnTo>
                  <a:lnTo>
                    <a:pt x="1711817" y="3647372"/>
                  </a:lnTo>
                  <a:lnTo>
                    <a:pt x="1735269" y="3688376"/>
                  </a:lnTo>
                  <a:lnTo>
                    <a:pt x="1758902" y="3729147"/>
                  </a:lnTo>
                  <a:lnTo>
                    <a:pt x="1783108" y="3768737"/>
                  </a:lnTo>
                  <a:lnTo>
                    <a:pt x="1808279" y="3806196"/>
                  </a:lnTo>
                  <a:lnTo>
                    <a:pt x="1834807" y="3840575"/>
                  </a:lnTo>
                  <a:lnTo>
                    <a:pt x="1863084" y="3870927"/>
                  </a:lnTo>
                  <a:lnTo>
                    <a:pt x="1893501" y="3896302"/>
                  </a:lnTo>
                  <a:lnTo>
                    <a:pt x="1926452" y="3915751"/>
                  </a:lnTo>
                  <a:lnTo>
                    <a:pt x="2001520" y="3933077"/>
                  </a:lnTo>
                  <a:lnTo>
                    <a:pt x="2036584" y="3931406"/>
                  </a:lnTo>
                  <a:lnTo>
                    <a:pt x="2075838" y="3925709"/>
                  </a:lnTo>
                  <a:lnTo>
                    <a:pt x="2118724" y="3916277"/>
                  </a:lnTo>
                  <a:lnTo>
                    <a:pt x="2164686" y="3903403"/>
                  </a:lnTo>
                  <a:lnTo>
                    <a:pt x="2213167" y="3887377"/>
                  </a:lnTo>
                  <a:lnTo>
                    <a:pt x="2263611" y="3868491"/>
                  </a:lnTo>
                  <a:lnTo>
                    <a:pt x="2315460" y="3847036"/>
                  </a:lnTo>
                  <a:lnTo>
                    <a:pt x="2368159" y="3823303"/>
                  </a:lnTo>
                  <a:lnTo>
                    <a:pt x="2421152" y="3797583"/>
                  </a:lnTo>
                  <a:lnTo>
                    <a:pt x="2473880" y="3770168"/>
                  </a:lnTo>
                  <a:lnTo>
                    <a:pt x="2525789" y="3741349"/>
                  </a:lnTo>
                  <a:lnTo>
                    <a:pt x="2576320" y="3711418"/>
                  </a:lnTo>
                  <a:lnTo>
                    <a:pt x="2624919" y="3680665"/>
                  </a:lnTo>
                  <a:lnTo>
                    <a:pt x="2671028" y="3649382"/>
                  </a:lnTo>
                  <a:lnTo>
                    <a:pt x="2714091" y="3617860"/>
                  </a:lnTo>
                  <a:lnTo>
                    <a:pt x="2753551" y="3586390"/>
                  </a:lnTo>
                  <a:lnTo>
                    <a:pt x="2788851" y="3555264"/>
                  </a:lnTo>
                  <a:lnTo>
                    <a:pt x="2819435" y="3524773"/>
                  </a:lnTo>
                  <a:lnTo>
                    <a:pt x="2844747" y="3495208"/>
                  </a:lnTo>
                  <a:lnTo>
                    <a:pt x="2877634" y="3434846"/>
                  </a:lnTo>
                  <a:lnTo>
                    <a:pt x="2882143" y="3400433"/>
                  </a:lnTo>
                  <a:lnTo>
                    <a:pt x="2878874" y="3363996"/>
                  </a:lnTo>
                  <a:lnTo>
                    <a:pt x="2868946" y="3325908"/>
                  </a:lnTo>
                  <a:lnTo>
                    <a:pt x="2853479" y="3286540"/>
                  </a:lnTo>
                  <a:lnTo>
                    <a:pt x="2833591" y="3246266"/>
                  </a:lnTo>
                  <a:lnTo>
                    <a:pt x="2810399" y="3205459"/>
                  </a:lnTo>
                  <a:lnTo>
                    <a:pt x="2785024" y="3164492"/>
                  </a:lnTo>
                  <a:lnTo>
                    <a:pt x="2758582" y="3123738"/>
                  </a:lnTo>
                  <a:lnTo>
                    <a:pt x="2732194" y="3083570"/>
                  </a:lnTo>
                  <a:lnTo>
                    <a:pt x="2706977" y="3044359"/>
                  </a:lnTo>
                  <a:lnTo>
                    <a:pt x="2684050" y="3006481"/>
                  </a:lnTo>
                  <a:lnTo>
                    <a:pt x="2664532" y="2970306"/>
                  </a:lnTo>
                  <a:lnTo>
                    <a:pt x="2640196" y="2904562"/>
                  </a:lnTo>
                  <a:lnTo>
                    <a:pt x="2637615" y="2875738"/>
                  </a:lnTo>
                  <a:lnTo>
                    <a:pt x="2642917" y="2850110"/>
                  </a:lnTo>
                  <a:lnTo>
                    <a:pt x="2679113" y="2811017"/>
                  </a:lnTo>
                  <a:lnTo>
                    <a:pt x="2743052" y="2788002"/>
                  </a:lnTo>
                  <a:lnTo>
                    <a:pt x="2783635" y="2781158"/>
                  </a:lnTo>
                  <a:lnTo>
                    <a:pt x="2828985" y="2776850"/>
                  </a:lnTo>
                  <a:lnTo>
                    <a:pt x="2878368" y="2774647"/>
                  </a:lnTo>
                  <a:lnTo>
                    <a:pt x="2931054" y="2774118"/>
                  </a:lnTo>
                  <a:lnTo>
                    <a:pt x="2986311" y="2774834"/>
                  </a:lnTo>
                  <a:lnTo>
                    <a:pt x="3043407" y="2776363"/>
                  </a:lnTo>
                  <a:lnTo>
                    <a:pt x="3160186" y="2780140"/>
                  </a:lnTo>
                  <a:lnTo>
                    <a:pt x="3218407" y="2781527"/>
                  </a:lnTo>
                  <a:lnTo>
                    <a:pt x="3275538" y="2782005"/>
                  </a:lnTo>
                  <a:lnTo>
                    <a:pt x="3330849" y="2781144"/>
                  </a:lnTo>
                  <a:lnTo>
                    <a:pt x="3383607" y="2778514"/>
                  </a:lnTo>
                  <a:lnTo>
                    <a:pt x="3433081" y="2773684"/>
                  </a:lnTo>
                  <a:lnTo>
                    <a:pt x="3478538" y="2766224"/>
                  </a:lnTo>
                  <a:lnTo>
                    <a:pt x="3519247" y="2755703"/>
                  </a:lnTo>
                  <a:lnTo>
                    <a:pt x="3597903" y="2717414"/>
                  </a:lnTo>
                  <a:lnTo>
                    <a:pt x="3640366" y="2688235"/>
                  </a:lnTo>
                  <a:lnTo>
                    <a:pt x="3681337" y="2654892"/>
                  </a:lnTo>
                  <a:lnTo>
                    <a:pt x="3720286" y="2618118"/>
                  </a:lnTo>
                  <a:lnTo>
                    <a:pt x="3756684" y="2578651"/>
                  </a:lnTo>
                  <a:lnTo>
                    <a:pt x="3790003" y="2537227"/>
                  </a:lnTo>
                  <a:lnTo>
                    <a:pt x="3819715" y="2494580"/>
                  </a:lnTo>
                  <a:lnTo>
                    <a:pt x="3845290" y="2451448"/>
                  </a:lnTo>
                  <a:lnTo>
                    <a:pt x="3866200" y="2408565"/>
                  </a:lnTo>
                  <a:lnTo>
                    <a:pt x="3881915" y="2366668"/>
                  </a:lnTo>
                  <a:lnTo>
                    <a:pt x="3891908" y="2326493"/>
                  </a:lnTo>
                  <a:lnTo>
                    <a:pt x="3895649" y="2288776"/>
                  </a:lnTo>
                  <a:lnTo>
                    <a:pt x="3892610" y="2254252"/>
                  </a:lnTo>
                  <a:lnTo>
                    <a:pt x="3866669" y="2202905"/>
                  </a:lnTo>
                  <a:lnTo>
                    <a:pt x="3811201" y="2168236"/>
                  </a:lnTo>
                  <a:lnTo>
                    <a:pt x="3773403" y="2153662"/>
                  </a:lnTo>
                  <a:lnTo>
                    <a:pt x="3730281" y="2140491"/>
                  </a:lnTo>
                  <a:lnTo>
                    <a:pt x="3682872" y="2128393"/>
                  </a:lnTo>
                  <a:lnTo>
                    <a:pt x="3632216" y="2117042"/>
                  </a:lnTo>
                  <a:lnTo>
                    <a:pt x="3579350" y="2106107"/>
                  </a:lnTo>
                  <a:lnTo>
                    <a:pt x="3471143" y="2084174"/>
                  </a:lnTo>
                  <a:lnTo>
                    <a:pt x="3417879" y="2072520"/>
                  </a:lnTo>
                  <a:lnTo>
                    <a:pt x="3366558" y="2059969"/>
                  </a:lnTo>
                  <a:lnTo>
                    <a:pt x="3318219" y="2046192"/>
                  </a:lnTo>
                  <a:lnTo>
                    <a:pt x="3273901" y="2030862"/>
                  </a:lnTo>
                  <a:lnTo>
                    <a:pt x="3234642" y="2013649"/>
                  </a:lnTo>
                  <a:lnTo>
                    <a:pt x="3201480" y="1994225"/>
                  </a:lnTo>
                  <a:lnTo>
                    <a:pt x="3157601" y="1947432"/>
                  </a:lnTo>
                  <a:lnTo>
                    <a:pt x="3141440" y="1880739"/>
                  </a:lnTo>
                  <a:lnTo>
                    <a:pt x="3142843" y="1842561"/>
                  </a:lnTo>
                  <a:lnTo>
                    <a:pt x="3149641" y="1801769"/>
                  </a:lnTo>
                  <a:lnTo>
                    <a:pt x="3161140" y="1758819"/>
                  </a:lnTo>
                  <a:lnTo>
                    <a:pt x="3176645" y="1714164"/>
                  </a:lnTo>
                  <a:lnTo>
                    <a:pt x="3195461" y="1668262"/>
                  </a:lnTo>
                  <a:lnTo>
                    <a:pt x="3216894" y="1621566"/>
                  </a:lnTo>
                  <a:lnTo>
                    <a:pt x="3240247" y="1574533"/>
                  </a:lnTo>
                  <a:lnTo>
                    <a:pt x="3264827" y="1527617"/>
                  </a:lnTo>
                  <a:lnTo>
                    <a:pt x="3289939" y="1481273"/>
                  </a:lnTo>
                  <a:lnTo>
                    <a:pt x="3338979" y="1392125"/>
                  </a:lnTo>
                  <a:lnTo>
                    <a:pt x="3361517" y="1350231"/>
                  </a:lnTo>
                  <a:lnTo>
                    <a:pt x="3381807" y="1310730"/>
                  </a:lnTo>
                  <a:lnTo>
                    <a:pt x="3399154" y="1274078"/>
                  </a:lnTo>
                  <a:lnTo>
                    <a:pt x="3420019" y="1234359"/>
                  </a:lnTo>
                  <a:lnTo>
                    <a:pt x="3445949" y="1195439"/>
                  </a:lnTo>
                  <a:lnTo>
                    <a:pt x="3475586" y="1157411"/>
                  </a:lnTo>
                  <a:lnTo>
                    <a:pt x="3507573" y="1120371"/>
                  </a:lnTo>
                  <a:lnTo>
                    <a:pt x="3540551" y="1084414"/>
                  </a:lnTo>
                  <a:lnTo>
                    <a:pt x="3573164" y="1049634"/>
                  </a:lnTo>
                  <a:lnTo>
                    <a:pt x="3604053" y="1016126"/>
                  </a:lnTo>
                  <a:lnTo>
                    <a:pt x="3631861" y="983984"/>
                  </a:lnTo>
                  <a:lnTo>
                    <a:pt x="3655231" y="953303"/>
                  </a:lnTo>
                  <a:lnTo>
                    <a:pt x="3683224" y="896705"/>
                  </a:lnTo>
                  <a:lnTo>
                    <a:pt x="3685131" y="870976"/>
                  </a:lnTo>
                  <a:lnTo>
                    <a:pt x="3677169" y="847087"/>
                  </a:lnTo>
                  <a:lnTo>
                    <a:pt x="3636192" y="811553"/>
                  </a:lnTo>
                  <a:lnTo>
                    <a:pt x="3570491" y="790354"/>
                  </a:lnTo>
                  <a:lnTo>
                    <a:pt x="3528197" y="782283"/>
                  </a:lnTo>
                  <a:lnTo>
                    <a:pt x="3480685" y="775594"/>
                  </a:lnTo>
                  <a:lnTo>
                    <a:pt x="3428763" y="770060"/>
                  </a:lnTo>
                  <a:lnTo>
                    <a:pt x="3373242" y="765456"/>
                  </a:lnTo>
                  <a:lnTo>
                    <a:pt x="3314928" y="761554"/>
                  </a:lnTo>
                  <a:lnTo>
                    <a:pt x="3254632" y="758128"/>
                  </a:lnTo>
                  <a:lnTo>
                    <a:pt x="3131324" y="751794"/>
                  </a:lnTo>
                  <a:lnTo>
                    <a:pt x="3069930" y="748434"/>
                  </a:lnTo>
                  <a:lnTo>
                    <a:pt x="3009788" y="744641"/>
                  </a:lnTo>
                  <a:lnTo>
                    <a:pt x="2951706" y="740190"/>
                  </a:lnTo>
                  <a:lnTo>
                    <a:pt x="2896492" y="734854"/>
                  </a:lnTo>
                  <a:lnTo>
                    <a:pt x="2844957" y="728406"/>
                  </a:lnTo>
                  <a:lnTo>
                    <a:pt x="2797908" y="720619"/>
                  </a:lnTo>
                  <a:lnTo>
                    <a:pt x="2756154" y="711267"/>
                  </a:lnTo>
                  <a:lnTo>
                    <a:pt x="2691765" y="686957"/>
                  </a:lnTo>
                  <a:lnTo>
                    <a:pt x="2656798" y="660652"/>
                  </a:lnTo>
                  <a:lnTo>
                    <a:pt x="2634058" y="629793"/>
                  </a:lnTo>
                  <a:lnTo>
                    <a:pt x="2617587" y="557770"/>
                  </a:lnTo>
                  <a:lnTo>
                    <a:pt x="2620021" y="518283"/>
                  </a:lnTo>
                  <a:lnTo>
                    <a:pt x="2627010" y="477598"/>
                  </a:lnTo>
                  <a:lnTo>
                    <a:pt x="2636638" y="436553"/>
                  </a:lnTo>
                  <a:lnTo>
                    <a:pt x="2646985" y="395986"/>
                  </a:lnTo>
                  <a:lnTo>
                    <a:pt x="2656135" y="356738"/>
                  </a:lnTo>
                  <a:lnTo>
                    <a:pt x="2662169" y="319645"/>
                  </a:lnTo>
                  <a:lnTo>
                    <a:pt x="2663170" y="285548"/>
                  </a:lnTo>
                  <a:lnTo>
                    <a:pt x="2657221" y="255284"/>
                  </a:lnTo>
                  <a:lnTo>
                    <a:pt x="2642357" y="215153"/>
                  </a:lnTo>
                  <a:lnTo>
                    <a:pt x="2624795" y="171547"/>
                  </a:lnTo>
                  <a:lnTo>
                    <a:pt x="2604817" y="127377"/>
                  </a:lnTo>
                  <a:lnTo>
                    <a:pt x="2582706" y="85555"/>
                  </a:lnTo>
                  <a:lnTo>
                    <a:pt x="2558747" y="48995"/>
                  </a:lnTo>
                  <a:lnTo>
                    <a:pt x="2533221" y="20607"/>
                  </a:lnTo>
                  <a:lnTo>
                    <a:pt x="2506414" y="3305"/>
                  </a:lnTo>
                  <a:lnTo>
                    <a:pt x="247860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3881501" y="1424670"/>
              <a:ext cx="3895725" cy="3933190"/>
            </a:xfrm>
            <a:custGeom>
              <a:avLst/>
              <a:gdLst/>
              <a:ahLst/>
              <a:cxnLst/>
              <a:rect l="l" t="t" r="r" b="b"/>
              <a:pathLst>
                <a:path w="3895725" h="3933190">
                  <a:moveTo>
                    <a:pt x="1708150" y="376188"/>
                  </a:moveTo>
                  <a:lnTo>
                    <a:pt x="1672089" y="363820"/>
                  </a:lnTo>
                  <a:lnTo>
                    <a:pt x="1632318" y="350213"/>
                  </a:lnTo>
                  <a:lnTo>
                    <a:pt x="1589272" y="335638"/>
                  </a:lnTo>
                  <a:lnTo>
                    <a:pt x="1543383" y="320369"/>
                  </a:lnTo>
                  <a:lnTo>
                    <a:pt x="1495085" y="304678"/>
                  </a:lnTo>
                  <a:lnTo>
                    <a:pt x="1444813" y="288835"/>
                  </a:lnTo>
                  <a:lnTo>
                    <a:pt x="1392999" y="273113"/>
                  </a:lnTo>
                  <a:lnTo>
                    <a:pt x="1340077" y="257784"/>
                  </a:lnTo>
                  <a:lnTo>
                    <a:pt x="1286482" y="243120"/>
                  </a:lnTo>
                  <a:lnTo>
                    <a:pt x="1232646" y="229392"/>
                  </a:lnTo>
                  <a:lnTo>
                    <a:pt x="1179003" y="216874"/>
                  </a:lnTo>
                  <a:lnTo>
                    <a:pt x="1125988" y="205836"/>
                  </a:lnTo>
                  <a:lnTo>
                    <a:pt x="1074033" y="196550"/>
                  </a:lnTo>
                  <a:lnTo>
                    <a:pt x="1023572" y="189290"/>
                  </a:lnTo>
                  <a:lnTo>
                    <a:pt x="975040" y="184325"/>
                  </a:lnTo>
                  <a:lnTo>
                    <a:pt x="928869" y="181929"/>
                  </a:lnTo>
                  <a:lnTo>
                    <a:pt x="885494" y="182374"/>
                  </a:lnTo>
                  <a:lnTo>
                    <a:pt x="845348" y="185930"/>
                  </a:lnTo>
                  <a:lnTo>
                    <a:pt x="776477" y="203468"/>
                  </a:lnTo>
                  <a:lnTo>
                    <a:pt x="715342" y="244257"/>
                  </a:lnTo>
                  <a:lnTo>
                    <a:pt x="671159" y="304801"/>
                  </a:lnTo>
                  <a:lnTo>
                    <a:pt x="654083" y="341111"/>
                  </a:lnTo>
                  <a:lnTo>
                    <a:pt x="639633" y="380714"/>
                  </a:lnTo>
                  <a:lnTo>
                    <a:pt x="627272" y="423063"/>
                  </a:lnTo>
                  <a:lnTo>
                    <a:pt x="616463" y="467610"/>
                  </a:lnTo>
                  <a:lnTo>
                    <a:pt x="606669" y="513806"/>
                  </a:lnTo>
                  <a:lnTo>
                    <a:pt x="597353" y="561103"/>
                  </a:lnTo>
                  <a:lnTo>
                    <a:pt x="587977" y="608952"/>
                  </a:lnTo>
                  <a:lnTo>
                    <a:pt x="578004" y="656806"/>
                  </a:lnTo>
                  <a:lnTo>
                    <a:pt x="566896" y="704115"/>
                  </a:lnTo>
                  <a:lnTo>
                    <a:pt x="554117" y="750333"/>
                  </a:lnTo>
                  <a:lnTo>
                    <a:pt x="539130" y="794910"/>
                  </a:lnTo>
                  <a:lnTo>
                    <a:pt x="521396" y="837298"/>
                  </a:lnTo>
                  <a:lnTo>
                    <a:pt x="500379" y="876949"/>
                  </a:lnTo>
                  <a:lnTo>
                    <a:pt x="475103" y="915248"/>
                  </a:lnTo>
                  <a:lnTo>
                    <a:pt x="445462" y="953910"/>
                  </a:lnTo>
                  <a:lnTo>
                    <a:pt x="412226" y="992819"/>
                  </a:lnTo>
                  <a:lnTo>
                    <a:pt x="376163" y="1031860"/>
                  </a:lnTo>
                  <a:lnTo>
                    <a:pt x="338042" y="1070916"/>
                  </a:lnTo>
                  <a:lnTo>
                    <a:pt x="298632" y="1109871"/>
                  </a:lnTo>
                  <a:lnTo>
                    <a:pt x="258703" y="1148609"/>
                  </a:lnTo>
                  <a:lnTo>
                    <a:pt x="219023" y="1187013"/>
                  </a:lnTo>
                  <a:lnTo>
                    <a:pt x="180361" y="1224968"/>
                  </a:lnTo>
                  <a:lnTo>
                    <a:pt x="143486" y="1262358"/>
                  </a:lnTo>
                  <a:lnTo>
                    <a:pt x="109168" y="1299065"/>
                  </a:lnTo>
                  <a:lnTo>
                    <a:pt x="78174" y="1334975"/>
                  </a:lnTo>
                  <a:lnTo>
                    <a:pt x="51275" y="1369970"/>
                  </a:lnTo>
                  <a:lnTo>
                    <a:pt x="29239" y="1403936"/>
                  </a:lnTo>
                  <a:lnTo>
                    <a:pt x="2832" y="1468310"/>
                  </a:lnTo>
                  <a:lnTo>
                    <a:pt x="0" y="1498487"/>
                  </a:lnTo>
                  <a:lnTo>
                    <a:pt x="6349" y="1528768"/>
                  </a:lnTo>
                  <a:lnTo>
                    <a:pt x="46808" y="1583920"/>
                  </a:lnTo>
                  <a:lnTo>
                    <a:pt x="78313" y="1609222"/>
                  </a:lnTo>
                  <a:lnTo>
                    <a:pt x="115599" y="1633293"/>
                  </a:lnTo>
                  <a:lnTo>
                    <a:pt x="157365" y="1656349"/>
                  </a:lnTo>
                  <a:lnTo>
                    <a:pt x="202308" y="1678604"/>
                  </a:lnTo>
                  <a:lnTo>
                    <a:pt x="249126" y="1700275"/>
                  </a:lnTo>
                  <a:lnTo>
                    <a:pt x="296517" y="1721574"/>
                  </a:lnTo>
                  <a:lnTo>
                    <a:pt x="343179" y="1742718"/>
                  </a:lnTo>
                  <a:lnTo>
                    <a:pt x="387809" y="1763921"/>
                  </a:lnTo>
                  <a:lnTo>
                    <a:pt x="429107" y="1785398"/>
                  </a:lnTo>
                  <a:lnTo>
                    <a:pt x="465769" y="1807364"/>
                  </a:lnTo>
                  <a:lnTo>
                    <a:pt x="496494" y="1830034"/>
                  </a:lnTo>
                  <a:lnTo>
                    <a:pt x="534924" y="1878344"/>
                  </a:lnTo>
                  <a:lnTo>
                    <a:pt x="543965" y="1914668"/>
                  </a:lnTo>
                  <a:lnTo>
                    <a:pt x="542417" y="1950173"/>
                  </a:lnTo>
                  <a:lnTo>
                    <a:pt x="514239" y="2020601"/>
                  </a:lnTo>
                  <a:lnTo>
                    <a:pt x="490953" y="2056457"/>
                  </a:lnTo>
                  <a:lnTo>
                    <a:pt x="463764" y="2093364"/>
                  </a:lnTo>
                  <a:lnTo>
                    <a:pt x="434344" y="2131790"/>
                  </a:lnTo>
                  <a:lnTo>
                    <a:pt x="404364" y="2172201"/>
                  </a:lnTo>
                  <a:lnTo>
                    <a:pt x="375497" y="2215064"/>
                  </a:lnTo>
                  <a:lnTo>
                    <a:pt x="349414" y="2260847"/>
                  </a:lnTo>
                  <a:lnTo>
                    <a:pt x="327787" y="2310017"/>
                  </a:lnTo>
                  <a:lnTo>
                    <a:pt x="312928" y="2348129"/>
                  </a:lnTo>
                  <a:lnTo>
                    <a:pt x="294727" y="2391637"/>
                  </a:lnTo>
                  <a:lnTo>
                    <a:pt x="273955" y="2439530"/>
                  </a:lnTo>
                  <a:lnTo>
                    <a:pt x="251382" y="2490796"/>
                  </a:lnTo>
                  <a:lnTo>
                    <a:pt x="227780" y="2544423"/>
                  </a:lnTo>
                  <a:lnTo>
                    <a:pt x="203921" y="2599400"/>
                  </a:lnTo>
                  <a:lnTo>
                    <a:pt x="180574" y="2654714"/>
                  </a:lnTo>
                  <a:lnTo>
                    <a:pt x="158511" y="2709353"/>
                  </a:lnTo>
                  <a:lnTo>
                    <a:pt x="138504" y="2762306"/>
                  </a:lnTo>
                  <a:lnTo>
                    <a:pt x="121323" y="2812562"/>
                  </a:lnTo>
                  <a:lnTo>
                    <a:pt x="107740" y="2859107"/>
                  </a:lnTo>
                  <a:lnTo>
                    <a:pt x="98526" y="2900931"/>
                  </a:lnTo>
                  <a:lnTo>
                    <a:pt x="94451" y="2937021"/>
                  </a:lnTo>
                  <a:lnTo>
                    <a:pt x="96287" y="2966365"/>
                  </a:lnTo>
                  <a:lnTo>
                    <a:pt x="104805" y="2987952"/>
                  </a:lnTo>
                  <a:lnTo>
                    <a:pt x="120776" y="3000770"/>
                  </a:lnTo>
                  <a:lnTo>
                    <a:pt x="139204" y="3003170"/>
                  </a:lnTo>
                  <a:lnTo>
                    <a:pt x="163673" y="2998564"/>
                  </a:lnTo>
                  <a:lnTo>
                    <a:pt x="228298" y="2971309"/>
                  </a:lnTo>
                  <a:lnTo>
                    <a:pt x="267236" y="2950147"/>
                  </a:lnTo>
                  <a:lnTo>
                    <a:pt x="309779" y="2924955"/>
                  </a:lnTo>
                  <a:lnTo>
                    <a:pt x="355317" y="2896475"/>
                  </a:lnTo>
                  <a:lnTo>
                    <a:pt x="403242" y="2865452"/>
                  </a:lnTo>
                  <a:lnTo>
                    <a:pt x="452943" y="2832630"/>
                  </a:lnTo>
                  <a:lnTo>
                    <a:pt x="503812" y="2798751"/>
                  </a:lnTo>
                  <a:lnTo>
                    <a:pt x="555240" y="2764560"/>
                  </a:lnTo>
                  <a:lnTo>
                    <a:pt x="606617" y="2730800"/>
                  </a:lnTo>
                  <a:lnTo>
                    <a:pt x="657334" y="2698216"/>
                  </a:lnTo>
                  <a:lnTo>
                    <a:pt x="706783" y="2667551"/>
                  </a:lnTo>
                  <a:lnTo>
                    <a:pt x="754353" y="2639548"/>
                  </a:lnTo>
                  <a:lnTo>
                    <a:pt x="799436" y="2614952"/>
                  </a:lnTo>
                  <a:lnTo>
                    <a:pt x="841422" y="2594506"/>
                  </a:lnTo>
                  <a:lnTo>
                    <a:pt x="879702" y="2578953"/>
                  </a:lnTo>
                  <a:lnTo>
                    <a:pt x="942708" y="2565506"/>
                  </a:lnTo>
                  <a:lnTo>
                    <a:pt x="966215" y="2569097"/>
                  </a:lnTo>
                  <a:lnTo>
                    <a:pt x="1001452" y="2603339"/>
                  </a:lnTo>
                  <a:lnTo>
                    <a:pt x="1015106" y="2666723"/>
                  </a:lnTo>
                  <a:lnTo>
                    <a:pt x="1015615" y="2707056"/>
                  </a:lnTo>
                  <a:lnTo>
                    <a:pt x="1012857" y="2751930"/>
                  </a:lnTo>
                  <a:lnTo>
                    <a:pt x="1007545" y="2800430"/>
                  </a:lnTo>
                  <a:lnTo>
                    <a:pt x="1000386" y="2851641"/>
                  </a:lnTo>
                  <a:lnTo>
                    <a:pt x="992092" y="2904647"/>
                  </a:lnTo>
                  <a:lnTo>
                    <a:pt x="983372" y="2958535"/>
                  </a:lnTo>
                  <a:lnTo>
                    <a:pt x="974936" y="3012387"/>
                  </a:lnTo>
                  <a:lnTo>
                    <a:pt x="967495" y="3065291"/>
                  </a:lnTo>
                  <a:lnTo>
                    <a:pt x="961758" y="3116331"/>
                  </a:lnTo>
                  <a:lnTo>
                    <a:pt x="958435" y="3164591"/>
                  </a:lnTo>
                  <a:lnTo>
                    <a:pt x="958237" y="3209157"/>
                  </a:lnTo>
                  <a:lnTo>
                    <a:pt x="961873" y="3249114"/>
                  </a:lnTo>
                  <a:lnTo>
                    <a:pt x="983488" y="3311539"/>
                  </a:lnTo>
                  <a:lnTo>
                    <a:pt x="1036919" y="3359941"/>
                  </a:lnTo>
                  <a:lnTo>
                    <a:pt x="1109470" y="3384950"/>
                  </a:lnTo>
                  <a:lnTo>
                    <a:pt x="1151075" y="3391275"/>
                  </a:lnTo>
                  <a:lnTo>
                    <a:pt x="1195252" y="3394865"/>
                  </a:lnTo>
                  <a:lnTo>
                    <a:pt x="1241266" y="3396756"/>
                  </a:lnTo>
                  <a:lnTo>
                    <a:pt x="1288379" y="3397987"/>
                  </a:lnTo>
                  <a:lnTo>
                    <a:pt x="1335857" y="3399594"/>
                  </a:lnTo>
                  <a:lnTo>
                    <a:pt x="1382964" y="3402615"/>
                  </a:lnTo>
                  <a:lnTo>
                    <a:pt x="1428962" y="3408087"/>
                  </a:lnTo>
                  <a:lnTo>
                    <a:pt x="1473118" y="3417049"/>
                  </a:lnTo>
                  <a:lnTo>
                    <a:pt x="1514694" y="3430537"/>
                  </a:lnTo>
                  <a:lnTo>
                    <a:pt x="1552956" y="3449588"/>
                  </a:lnTo>
                  <a:lnTo>
                    <a:pt x="1611979" y="3500003"/>
                  </a:lnTo>
                  <a:lnTo>
                    <a:pt x="1638627" y="3532450"/>
                  </a:lnTo>
                  <a:lnTo>
                    <a:pt x="1663888" y="3568460"/>
                  </a:lnTo>
                  <a:lnTo>
                    <a:pt x="1688154" y="3607084"/>
                  </a:lnTo>
                  <a:lnTo>
                    <a:pt x="1711817" y="3647372"/>
                  </a:lnTo>
                  <a:lnTo>
                    <a:pt x="1735269" y="3688376"/>
                  </a:lnTo>
                  <a:lnTo>
                    <a:pt x="1758902" y="3729147"/>
                  </a:lnTo>
                  <a:lnTo>
                    <a:pt x="1783108" y="3768737"/>
                  </a:lnTo>
                  <a:lnTo>
                    <a:pt x="1808279" y="3806196"/>
                  </a:lnTo>
                  <a:lnTo>
                    <a:pt x="1834807" y="3840575"/>
                  </a:lnTo>
                  <a:lnTo>
                    <a:pt x="1863084" y="3870927"/>
                  </a:lnTo>
                  <a:lnTo>
                    <a:pt x="1893501" y="3896302"/>
                  </a:lnTo>
                  <a:lnTo>
                    <a:pt x="1926452" y="3915751"/>
                  </a:lnTo>
                  <a:lnTo>
                    <a:pt x="2001520" y="3933077"/>
                  </a:lnTo>
                  <a:lnTo>
                    <a:pt x="2036584" y="3931406"/>
                  </a:lnTo>
                  <a:lnTo>
                    <a:pt x="2075838" y="3925709"/>
                  </a:lnTo>
                  <a:lnTo>
                    <a:pt x="2118724" y="3916277"/>
                  </a:lnTo>
                  <a:lnTo>
                    <a:pt x="2164686" y="3903403"/>
                  </a:lnTo>
                  <a:lnTo>
                    <a:pt x="2213167" y="3887377"/>
                  </a:lnTo>
                  <a:lnTo>
                    <a:pt x="2263611" y="3868491"/>
                  </a:lnTo>
                  <a:lnTo>
                    <a:pt x="2315460" y="3847036"/>
                  </a:lnTo>
                  <a:lnTo>
                    <a:pt x="2368159" y="3823303"/>
                  </a:lnTo>
                  <a:lnTo>
                    <a:pt x="2421152" y="3797583"/>
                  </a:lnTo>
                  <a:lnTo>
                    <a:pt x="2473880" y="3770168"/>
                  </a:lnTo>
                  <a:lnTo>
                    <a:pt x="2525789" y="3741349"/>
                  </a:lnTo>
                  <a:lnTo>
                    <a:pt x="2576320" y="3711418"/>
                  </a:lnTo>
                  <a:lnTo>
                    <a:pt x="2624919" y="3680665"/>
                  </a:lnTo>
                  <a:lnTo>
                    <a:pt x="2671028" y="3649382"/>
                  </a:lnTo>
                  <a:lnTo>
                    <a:pt x="2714091" y="3617860"/>
                  </a:lnTo>
                  <a:lnTo>
                    <a:pt x="2753551" y="3586390"/>
                  </a:lnTo>
                  <a:lnTo>
                    <a:pt x="2788851" y="3555264"/>
                  </a:lnTo>
                  <a:lnTo>
                    <a:pt x="2819435" y="3524773"/>
                  </a:lnTo>
                  <a:lnTo>
                    <a:pt x="2844747" y="3495208"/>
                  </a:lnTo>
                  <a:lnTo>
                    <a:pt x="2877634" y="3434846"/>
                  </a:lnTo>
                  <a:lnTo>
                    <a:pt x="2882143" y="3400433"/>
                  </a:lnTo>
                  <a:lnTo>
                    <a:pt x="2878874" y="3363996"/>
                  </a:lnTo>
                  <a:lnTo>
                    <a:pt x="2868946" y="3325908"/>
                  </a:lnTo>
                  <a:lnTo>
                    <a:pt x="2853479" y="3286540"/>
                  </a:lnTo>
                  <a:lnTo>
                    <a:pt x="2833591" y="3246266"/>
                  </a:lnTo>
                  <a:lnTo>
                    <a:pt x="2810399" y="3205459"/>
                  </a:lnTo>
                  <a:lnTo>
                    <a:pt x="2785024" y="3164492"/>
                  </a:lnTo>
                  <a:lnTo>
                    <a:pt x="2758582" y="3123738"/>
                  </a:lnTo>
                  <a:lnTo>
                    <a:pt x="2732194" y="3083570"/>
                  </a:lnTo>
                  <a:lnTo>
                    <a:pt x="2706977" y="3044359"/>
                  </a:lnTo>
                  <a:lnTo>
                    <a:pt x="2684050" y="3006481"/>
                  </a:lnTo>
                  <a:lnTo>
                    <a:pt x="2664532" y="2970306"/>
                  </a:lnTo>
                  <a:lnTo>
                    <a:pt x="2640196" y="2904562"/>
                  </a:lnTo>
                  <a:lnTo>
                    <a:pt x="2637615" y="2875738"/>
                  </a:lnTo>
                  <a:lnTo>
                    <a:pt x="2642917" y="2850110"/>
                  </a:lnTo>
                  <a:lnTo>
                    <a:pt x="2679113" y="2811017"/>
                  </a:lnTo>
                  <a:lnTo>
                    <a:pt x="2743052" y="2788002"/>
                  </a:lnTo>
                  <a:lnTo>
                    <a:pt x="2783635" y="2781158"/>
                  </a:lnTo>
                  <a:lnTo>
                    <a:pt x="2828985" y="2776850"/>
                  </a:lnTo>
                  <a:lnTo>
                    <a:pt x="2878368" y="2774647"/>
                  </a:lnTo>
                  <a:lnTo>
                    <a:pt x="2931054" y="2774118"/>
                  </a:lnTo>
                  <a:lnTo>
                    <a:pt x="2986311" y="2774834"/>
                  </a:lnTo>
                  <a:lnTo>
                    <a:pt x="3043407" y="2776363"/>
                  </a:lnTo>
                  <a:lnTo>
                    <a:pt x="3101609" y="2778275"/>
                  </a:lnTo>
                  <a:lnTo>
                    <a:pt x="3160186" y="2780140"/>
                  </a:lnTo>
                  <a:lnTo>
                    <a:pt x="3218407" y="2781527"/>
                  </a:lnTo>
                  <a:lnTo>
                    <a:pt x="3275538" y="2782005"/>
                  </a:lnTo>
                  <a:lnTo>
                    <a:pt x="3330849" y="2781144"/>
                  </a:lnTo>
                  <a:lnTo>
                    <a:pt x="3383607" y="2778514"/>
                  </a:lnTo>
                  <a:lnTo>
                    <a:pt x="3433081" y="2773684"/>
                  </a:lnTo>
                  <a:lnTo>
                    <a:pt x="3478538" y="2766224"/>
                  </a:lnTo>
                  <a:lnTo>
                    <a:pt x="3519247" y="2755703"/>
                  </a:lnTo>
                  <a:lnTo>
                    <a:pt x="3597903" y="2717414"/>
                  </a:lnTo>
                  <a:lnTo>
                    <a:pt x="3640366" y="2688235"/>
                  </a:lnTo>
                  <a:lnTo>
                    <a:pt x="3681337" y="2654892"/>
                  </a:lnTo>
                  <a:lnTo>
                    <a:pt x="3720286" y="2618118"/>
                  </a:lnTo>
                  <a:lnTo>
                    <a:pt x="3756684" y="2578651"/>
                  </a:lnTo>
                  <a:lnTo>
                    <a:pt x="3790003" y="2537227"/>
                  </a:lnTo>
                  <a:lnTo>
                    <a:pt x="3819715" y="2494580"/>
                  </a:lnTo>
                  <a:lnTo>
                    <a:pt x="3845290" y="2451448"/>
                  </a:lnTo>
                  <a:lnTo>
                    <a:pt x="3866200" y="2408565"/>
                  </a:lnTo>
                  <a:lnTo>
                    <a:pt x="3881915" y="2366668"/>
                  </a:lnTo>
                  <a:lnTo>
                    <a:pt x="3891908" y="2326493"/>
                  </a:lnTo>
                  <a:lnTo>
                    <a:pt x="3895649" y="2288776"/>
                  </a:lnTo>
                  <a:lnTo>
                    <a:pt x="3892610" y="2254252"/>
                  </a:lnTo>
                  <a:lnTo>
                    <a:pt x="3866669" y="2202905"/>
                  </a:lnTo>
                  <a:lnTo>
                    <a:pt x="3811201" y="2168236"/>
                  </a:lnTo>
                  <a:lnTo>
                    <a:pt x="3773403" y="2153662"/>
                  </a:lnTo>
                  <a:lnTo>
                    <a:pt x="3730281" y="2140491"/>
                  </a:lnTo>
                  <a:lnTo>
                    <a:pt x="3682872" y="2128393"/>
                  </a:lnTo>
                  <a:lnTo>
                    <a:pt x="3632216" y="2117042"/>
                  </a:lnTo>
                  <a:lnTo>
                    <a:pt x="3579350" y="2106107"/>
                  </a:lnTo>
                  <a:lnTo>
                    <a:pt x="3525313" y="2095260"/>
                  </a:lnTo>
                  <a:lnTo>
                    <a:pt x="3471143" y="2084174"/>
                  </a:lnTo>
                  <a:lnTo>
                    <a:pt x="3417879" y="2072520"/>
                  </a:lnTo>
                  <a:lnTo>
                    <a:pt x="3366558" y="2059969"/>
                  </a:lnTo>
                  <a:lnTo>
                    <a:pt x="3318219" y="2046192"/>
                  </a:lnTo>
                  <a:lnTo>
                    <a:pt x="3273901" y="2030862"/>
                  </a:lnTo>
                  <a:lnTo>
                    <a:pt x="3234642" y="2013649"/>
                  </a:lnTo>
                  <a:lnTo>
                    <a:pt x="3201480" y="1994225"/>
                  </a:lnTo>
                  <a:lnTo>
                    <a:pt x="3157601" y="1947432"/>
                  </a:lnTo>
                  <a:lnTo>
                    <a:pt x="3141440" y="1880739"/>
                  </a:lnTo>
                  <a:lnTo>
                    <a:pt x="3142843" y="1842561"/>
                  </a:lnTo>
                  <a:lnTo>
                    <a:pt x="3149641" y="1801769"/>
                  </a:lnTo>
                  <a:lnTo>
                    <a:pt x="3161140" y="1758819"/>
                  </a:lnTo>
                  <a:lnTo>
                    <a:pt x="3176645" y="1714164"/>
                  </a:lnTo>
                  <a:lnTo>
                    <a:pt x="3195461" y="1668262"/>
                  </a:lnTo>
                  <a:lnTo>
                    <a:pt x="3216894" y="1621566"/>
                  </a:lnTo>
                  <a:lnTo>
                    <a:pt x="3240247" y="1574533"/>
                  </a:lnTo>
                  <a:lnTo>
                    <a:pt x="3264827" y="1527617"/>
                  </a:lnTo>
                  <a:lnTo>
                    <a:pt x="3289939" y="1481273"/>
                  </a:lnTo>
                  <a:lnTo>
                    <a:pt x="3314888" y="1435958"/>
                  </a:lnTo>
                  <a:lnTo>
                    <a:pt x="3338979" y="1392125"/>
                  </a:lnTo>
                  <a:lnTo>
                    <a:pt x="3361517" y="1350231"/>
                  </a:lnTo>
                  <a:lnTo>
                    <a:pt x="3381807" y="1310730"/>
                  </a:lnTo>
                  <a:lnTo>
                    <a:pt x="3399154" y="1274078"/>
                  </a:lnTo>
                  <a:lnTo>
                    <a:pt x="3420019" y="1234359"/>
                  </a:lnTo>
                  <a:lnTo>
                    <a:pt x="3445949" y="1195439"/>
                  </a:lnTo>
                  <a:lnTo>
                    <a:pt x="3475586" y="1157411"/>
                  </a:lnTo>
                  <a:lnTo>
                    <a:pt x="3507573" y="1120371"/>
                  </a:lnTo>
                  <a:lnTo>
                    <a:pt x="3540551" y="1084414"/>
                  </a:lnTo>
                  <a:lnTo>
                    <a:pt x="3573164" y="1049634"/>
                  </a:lnTo>
                  <a:lnTo>
                    <a:pt x="3604053" y="1016126"/>
                  </a:lnTo>
                  <a:lnTo>
                    <a:pt x="3631861" y="983984"/>
                  </a:lnTo>
                  <a:lnTo>
                    <a:pt x="3655231" y="953303"/>
                  </a:lnTo>
                  <a:lnTo>
                    <a:pt x="3683224" y="896705"/>
                  </a:lnTo>
                  <a:lnTo>
                    <a:pt x="3685131" y="870976"/>
                  </a:lnTo>
                  <a:lnTo>
                    <a:pt x="3677169" y="847087"/>
                  </a:lnTo>
                  <a:lnTo>
                    <a:pt x="3636192" y="811553"/>
                  </a:lnTo>
                  <a:lnTo>
                    <a:pt x="3570491" y="790354"/>
                  </a:lnTo>
                  <a:lnTo>
                    <a:pt x="3528197" y="782283"/>
                  </a:lnTo>
                  <a:lnTo>
                    <a:pt x="3480685" y="775594"/>
                  </a:lnTo>
                  <a:lnTo>
                    <a:pt x="3428763" y="770060"/>
                  </a:lnTo>
                  <a:lnTo>
                    <a:pt x="3373242" y="765456"/>
                  </a:lnTo>
                  <a:lnTo>
                    <a:pt x="3314928" y="761554"/>
                  </a:lnTo>
                  <a:lnTo>
                    <a:pt x="3254632" y="758128"/>
                  </a:lnTo>
                  <a:lnTo>
                    <a:pt x="3193161" y="754950"/>
                  </a:lnTo>
                  <a:lnTo>
                    <a:pt x="3131324" y="751794"/>
                  </a:lnTo>
                  <a:lnTo>
                    <a:pt x="3069930" y="748434"/>
                  </a:lnTo>
                  <a:lnTo>
                    <a:pt x="3009788" y="744641"/>
                  </a:lnTo>
                  <a:lnTo>
                    <a:pt x="2951706" y="740190"/>
                  </a:lnTo>
                  <a:lnTo>
                    <a:pt x="2896492" y="734854"/>
                  </a:lnTo>
                  <a:lnTo>
                    <a:pt x="2844957" y="728406"/>
                  </a:lnTo>
                  <a:lnTo>
                    <a:pt x="2797908" y="720619"/>
                  </a:lnTo>
                  <a:lnTo>
                    <a:pt x="2756154" y="711267"/>
                  </a:lnTo>
                  <a:lnTo>
                    <a:pt x="2691765" y="686957"/>
                  </a:lnTo>
                  <a:lnTo>
                    <a:pt x="2656798" y="660652"/>
                  </a:lnTo>
                  <a:lnTo>
                    <a:pt x="2634058" y="629793"/>
                  </a:lnTo>
                  <a:lnTo>
                    <a:pt x="2617587" y="557770"/>
                  </a:lnTo>
                  <a:lnTo>
                    <a:pt x="2620021" y="518283"/>
                  </a:lnTo>
                  <a:lnTo>
                    <a:pt x="2627010" y="477598"/>
                  </a:lnTo>
                  <a:lnTo>
                    <a:pt x="2636638" y="436553"/>
                  </a:lnTo>
                  <a:lnTo>
                    <a:pt x="2646985" y="395986"/>
                  </a:lnTo>
                  <a:lnTo>
                    <a:pt x="2656135" y="356738"/>
                  </a:lnTo>
                  <a:lnTo>
                    <a:pt x="2662169" y="319645"/>
                  </a:lnTo>
                  <a:lnTo>
                    <a:pt x="2663170" y="285548"/>
                  </a:lnTo>
                  <a:lnTo>
                    <a:pt x="2657221" y="255284"/>
                  </a:lnTo>
                  <a:lnTo>
                    <a:pt x="2642357" y="215153"/>
                  </a:lnTo>
                  <a:lnTo>
                    <a:pt x="2624795" y="171547"/>
                  </a:lnTo>
                  <a:lnTo>
                    <a:pt x="2604817" y="127377"/>
                  </a:lnTo>
                  <a:lnTo>
                    <a:pt x="2582706" y="85555"/>
                  </a:lnTo>
                  <a:lnTo>
                    <a:pt x="2558747" y="48995"/>
                  </a:lnTo>
                  <a:lnTo>
                    <a:pt x="2533221" y="20607"/>
                  </a:lnTo>
                  <a:lnTo>
                    <a:pt x="2478607" y="0"/>
                  </a:lnTo>
                  <a:lnTo>
                    <a:pt x="2450084" y="13603"/>
                  </a:lnTo>
                  <a:lnTo>
                    <a:pt x="2414933" y="63447"/>
                  </a:lnTo>
                  <a:lnTo>
                    <a:pt x="2396820" y="102562"/>
                  </a:lnTo>
                  <a:lnTo>
                    <a:pt x="2378306" y="148951"/>
                  </a:lnTo>
                  <a:lnTo>
                    <a:pt x="2359363" y="200971"/>
                  </a:lnTo>
                  <a:lnTo>
                    <a:pt x="2339959" y="256980"/>
                  </a:lnTo>
                  <a:lnTo>
                    <a:pt x="2320064" y="315337"/>
                  </a:lnTo>
                  <a:lnTo>
                    <a:pt x="2299648" y="374400"/>
                  </a:lnTo>
                  <a:lnTo>
                    <a:pt x="2278679" y="432527"/>
                  </a:lnTo>
                  <a:lnTo>
                    <a:pt x="2257128" y="488075"/>
                  </a:lnTo>
                  <a:lnTo>
                    <a:pt x="2234964" y="539404"/>
                  </a:lnTo>
                  <a:lnTo>
                    <a:pt x="2212157" y="584872"/>
                  </a:lnTo>
                  <a:lnTo>
                    <a:pt x="2188675" y="622836"/>
                  </a:lnTo>
                  <a:lnTo>
                    <a:pt x="2139569" y="669685"/>
                  </a:lnTo>
                  <a:lnTo>
                    <a:pt x="2111154" y="677903"/>
                  </a:lnTo>
                  <a:lnTo>
                    <a:pt x="2083929" y="675629"/>
                  </a:lnTo>
                  <a:lnTo>
                    <a:pt x="2030883" y="645453"/>
                  </a:lnTo>
                  <a:lnTo>
                    <a:pt x="1976100" y="590850"/>
                  </a:lnTo>
                  <a:lnTo>
                    <a:pt x="1946704" y="558043"/>
                  </a:lnTo>
                  <a:lnTo>
                    <a:pt x="1915249" y="523513"/>
                  </a:lnTo>
                  <a:lnTo>
                    <a:pt x="1881195" y="488723"/>
                  </a:lnTo>
                  <a:lnTo>
                    <a:pt x="1843999" y="455134"/>
                  </a:lnTo>
                  <a:lnTo>
                    <a:pt x="1803120" y="424207"/>
                  </a:lnTo>
                  <a:lnTo>
                    <a:pt x="1758018" y="397405"/>
                  </a:lnTo>
                  <a:lnTo>
                    <a:pt x="1708150" y="376188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56785" y="2242423"/>
            <a:ext cx="1516379" cy="54822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lnSpc>
                <a:spcPts val="2149"/>
              </a:lnSpc>
              <a:spcBef>
                <a:spcPts val="75"/>
              </a:spcBef>
            </a:pPr>
            <a:r>
              <a:rPr spc="-83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pc="-1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pc="-6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>
              <a:latin typeface="Arial"/>
              <a:cs typeface="Arial"/>
            </a:endParaRPr>
          </a:p>
          <a:p>
            <a:pPr marL="2381" algn="ctr">
              <a:lnSpc>
                <a:spcPts val="2149"/>
              </a:lnSpc>
            </a:pPr>
            <a:r>
              <a:rPr spc="-8" dirty="0">
                <a:solidFill>
                  <a:srgbClr val="FFFFFF"/>
                </a:solidFill>
                <a:latin typeface="Arial"/>
                <a:cs typeface="Arial"/>
              </a:rPr>
              <a:t>(“datum”)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r>
              <a:rPr lang="en-US" spc="-60"/>
              <a:t>6</a:t>
            </a:r>
            <a:endParaRPr spc="-4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2344" y="1329248"/>
            <a:ext cx="342900" cy="745942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</a:pPr>
            <a:r>
              <a:rPr sz="4763" spc="-105" dirty="0">
                <a:latin typeface="Arial"/>
                <a:cs typeface="Arial"/>
              </a:rPr>
              <a:t>θ</a:t>
            </a:r>
            <a:endParaRPr sz="4763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2602" y="768497"/>
            <a:ext cx="3499485" cy="1118576"/>
          </a:xfrm>
          <a:prstGeom prst="rect">
            <a:avLst/>
          </a:prstGeom>
        </p:spPr>
        <p:txBody>
          <a:bodyPr vert="horz" wrap="square" lIns="0" tIns="10478" rIns="0" bIns="0" rtlCol="0" anchor="ctr">
            <a:spAutoFit/>
          </a:bodyPr>
          <a:lstStyle/>
          <a:p>
            <a:pPr marL="9525">
              <a:spcBef>
                <a:spcPts val="83"/>
              </a:spcBef>
              <a:tabLst>
                <a:tab pos="3211830" algn="l"/>
              </a:tabLst>
            </a:pPr>
            <a:r>
              <a:rPr sz="7200" spc="-424" dirty="0"/>
              <a:t>score</a:t>
            </a:r>
            <a:r>
              <a:rPr sz="7200" spc="574" dirty="0"/>
              <a:t> </a:t>
            </a:r>
            <a:r>
              <a:rPr lang="en-US" sz="7200" spc="-255" dirty="0"/>
              <a:t>(</a:t>
            </a:r>
            <a:r>
              <a:rPr sz="7200" dirty="0"/>
              <a:t>	</a:t>
            </a:r>
            <a:r>
              <a:rPr sz="7200" spc="-255" dirty="0"/>
              <a:t>)</a:t>
            </a:r>
            <a:endParaRPr sz="7200" dirty="0"/>
          </a:p>
        </p:txBody>
      </p:sp>
      <p:sp>
        <p:nvSpPr>
          <p:cNvPr id="4" name="object 4"/>
          <p:cNvSpPr/>
          <p:nvPr/>
        </p:nvSpPr>
        <p:spPr>
          <a:xfrm>
            <a:off x="5718620" y="2153888"/>
            <a:ext cx="171450" cy="857250"/>
          </a:xfrm>
          <a:custGeom>
            <a:avLst/>
            <a:gdLst/>
            <a:ahLst/>
            <a:cxnLst/>
            <a:rect l="l" t="t" r="r" b="b"/>
            <a:pathLst>
              <a:path w="228600" h="1143000">
                <a:moveTo>
                  <a:pt x="0" y="1028700"/>
                </a:moveTo>
                <a:lnTo>
                  <a:pt x="57150" y="1028700"/>
                </a:lnTo>
                <a:lnTo>
                  <a:pt x="57150" y="0"/>
                </a:lnTo>
                <a:lnTo>
                  <a:pt x="171450" y="0"/>
                </a:lnTo>
                <a:lnTo>
                  <a:pt x="171450" y="1028700"/>
                </a:lnTo>
                <a:lnTo>
                  <a:pt x="228600" y="1028700"/>
                </a:lnTo>
                <a:lnTo>
                  <a:pt x="114300" y="1143000"/>
                </a:lnTo>
                <a:lnTo>
                  <a:pt x="0" y="1028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1647349" y="1262348"/>
            <a:ext cx="1770221" cy="381836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spcBef>
                <a:spcPts val="98"/>
              </a:spcBef>
            </a:pPr>
            <a:r>
              <a:rPr sz="2400" spc="-101" dirty="0">
                <a:latin typeface="Arial"/>
                <a:cs typeface="Arial"/>
              </a:rPr>
              <a:t>scoring</a:t>
            </a:r>
            <a:r>
              <a:rPr sz="2400" spc="-199" dirty="0">
                <a:latin typeface="Arial"/>
                <a:cs typeface="Arial"/>
              </a:rPr>
              <a:t> </a:t>
            </a:r>
            <a:r>
              <a:rPr sz="2400" spc="-49" dirty="0"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9046" y="3398758"/>
            <a:ext cx="1158716" cy="381354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2400" spc="-56" dirty="0">
                <a:latin typeface="Arial"/>
                <a:cs typeface="Arial"/>
              </a:rPr>
              <a:t>objective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5201" y="2977515"/>
            <a:ext cx="1483995" cy="1119056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7200" spc="-446" dirty="0">
                <a:latin typeface="Arial"/>
                <a:cs typeface="Arial"/>
              </a:rPr>
              <a:t>F(θ)</a:t>
            </a:r>
            <a:endParaRPr sz="72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509195" y="896133"/>
            <a:ext cx="932974" cy="1095851"/>
            <a:chOff x="7154926" y="1194843"/>
            <a:chExt cx="1243965" cy="1461135"/>
          </a:xfrm>
        </p:grpSpPr>
        <p:sp>
          <p:nvSpPr>
            <p:cNvPr id="9" name="object 9"/>
            <p:cNvSpPr/>
            <p:nvPr/>
          </p:nvSpPr>
          <p:spPr>
            <a:xfrm>
              <a:off x="7167626" y="1207543"/>
              <a:ext cx="1218565" cy="1435735"/>
            </a:xfrm>
            <a:custGeom>
              <a:avLst/>
              <a:gdLst/>
              <a:ahLst/>
              <a:cxnLst/>
              <a:rect l="l" t="t" r="r" b="b"/>
              <a:pathLst>
                <a:path w="1218565" h="1435735">
                  <a:moveTo>
                    <a:pt x="786465" y="0"/>
                  </a:moveTo>
                  <a:lnTo>
                    <a:pt x="766699" y="2639"/>
                  </a:lnTo>
                  <a:lnTo>
                    <a:pt x="750059" y="35110"/>
                  </a:lnTo>
                  <a:lnTo>
                    <a:pt x="732280" y="91539"/>
                  </a:lnTo>
                  <a:lnTo>
                    <a:pt x="713106" y="155709"/>
                  </a:lnTo>
                  <a:lnTo>
                    <a:pt x="692279" y="211406"/>
                  </a:lnTo>
                  <a:lnTo>
                    <a:pt x="669544" y="242415"/>
                  </a:lnTo>
                  <a:lnTo>
                    <a:pt x="641734" y="238970"/>
                  </a:lnTo>
                  <a:lnTo>
                    <a:pt x="613854" y="207712"/>
                  </a:lnTo>
                  <a:lnTo>
                    <a:pt x="580068" y="166977"/>
                  </a:lnTo>
                  <a:lnTo>
                    <a:pt x="534543" y="135100"/>
                  </a:lnTo>
                  <a:lnTo>
                    <a:pt x="492623" y="118474"/>
                  </a:lnTo>
                  <a:lnTo>
                    <a:pt x="441334" y="99375"/>
                  </a:lnTo>
                  <a:lnTo>
                    <a:pt x="385699" y="81490"/>
                  </a:lnTo>
                  <a:lnTo>
                    <a:pt x="330740" y="68505"/>
                  </a:lnTo>
                  <a:lnTo>
                    <a:pt x="281483" y="64106"/>
                  </a:lnTo>
                  <a:lnTo>
                    <a:pt x="242950" y="71981"/>
                  </a:lnTo>
                  <a:lnTo>
                    <a:pt x="217495" y="95372"/>
                  </a:lnTo>
                  <a:lnTo>
                    <a:pt x="201567" y="131901"/>
                  </a:lnTo>
                  <a:lnTo>
                    <a:pt x="191341" y="177010"/>
                  </a:lnTo>
                  <a:lnTo>
                    <a:pt x="182988" y="226140"/>
                  </a:lnTo>
                  <a:lnTo>
                    <a:pt x="172680" y="274734"/>
                  </a:lnTo>
                  <a:lnTo>
                    <a:pt x="156591" y="318234"/>
                  </a:lnTo>
                  <a:lnTo>
                    <a:pt x="130792" y="358215"/>
                  </a:lnTo>
                  <a:lnTo>
                    <a:pt x="97564" y="398644"/>
                  </a:lnTo>
                  <a:lnTo>
                    <a:pt x="62388" y="438550"/>
                  </a:lnTo>
                  <a:lnTo>
                    <a:pt x="30748" y="476965"/>
                  </a:lnTo>
                  <a:lnTo>
                    <a:pt x="8124" y="512917"/>
                  </a:lnTo>
                  <a:lnTo>
                    <a:pt x="0" y="545437"/>
                  </a:lnTo>
                  <a:lnTo>
                    <a:pt x="16444" y="578601"/>
                  </a:lnTo>
                  <a:lnTo>
                    <a:pt x="54750" y="606504"/>
                  </a:lnTo>
                  <a:lnTo>
                    <a:pt x="101571" y="631720"/>
                  </a:lnTo>
                  <a:lnTo>
                    <a:pt x="143564" y="656819"/>
                  </a:lnTo>
                  <a:lnTo>
                    <a:pt x="167385" y="684375"/>
                  </a:lnTo>
                  <a:lnTo>
                    <a:pt x="167481" y="720256"/>
                  </a:lnTo>
                  <a:lnTo>
                    <a:pt x="149478" y="756161"/>
                  </a:lnTo>
                  <a:lnTo>
                    <a:pt x="124237" y="795639"/>
                  </a:lnTo>
                  <a:lnTo>
                    <a:pt x="102616" y="842236"/>
                  </a:lnTo>
                  <a:lnTo>
                    <a:pt x="87957" y="883568"/>
                  </a:lnTo>
                  <a:lnTo>
                    <a:pt x="68744" y="934560"/>
                  </a:lnTo>
                  <a:lnTo>
                    <a:pt x="49545" y="988190"/>
                  </a:lnTo>
                  <a:lnTo>
                    <a:pt x="34929" y="1037439"/>
                  </a:lnTo>
                  <a:lnTo>
                    <a:pt x="29464" y="1075287"/>
                  </a:lnTo>
                  <a:lnTo>
                    <a:pt x="37719" y="1094712"/>
                  </a:lnTo>
                  <a:lnTo>
                    <a:pt x="60490" y="1089933"/>
                  </a:lnTo>
                  <a:lnTo>
                    <a:pt x="96854" y="1066992"/>
                  </a:lnTo>
                  <a:lnTo>
                    <a:pt x="141662" y="1033233"/>
                  </a:lnTo>
                  <a:lnTo>
                    <a:pt x="189766" y="995997"/>
                  </a:lnTo>
                  <a:lnTo>
                    <a:pt x="236020" y="962626"/>
                  </a:lnTo>
                  <a:lnTo>
                    <a:pt x="275276" y="940463"/>
                  </a:lnTo>
                  <a:lnTo>
                    <a:pt x="302387" y="936851"/>
                  </a:lnTo>
                  <a:lnTo>
                    <a:pt x="316267" y="959848"/>
                  </a:lnTo>
                  <a:lnTo>
                    <a:pt x="316949" y="1003775"/>
                  </a:lnTo>
                  <a:lnTo>
                    <a:pt x="310435" y="1059612"/>
                  </a:lnTo>
                  <a:lnTo>
                    <a:pt x="302725" y="1118338"/>
                  </a:lnTo>
                  <a:lnTo>
                    <a:pt x="299820" y="1170933"/>
                  </a:lnTo>
                  <a:lnTo>
                    <a:pt x="307721" y="1208377"/>
                  </a:lnTo>
                  <a:lnTo>
                    <a:pt x="332908" y="1230568"/>
                  </a:lnTo>
                  <a:lnTo>
                    <a:pt x="368374" y="1238385"/>
                  </a:lnTo>
                  <a:lnTo>
                    <a:pt x="409063" y="1240161"/>
                  </a:lnTo>
                  <a:lnTo>
                    <a:pt x="449924" y="1244229"/>
                  </a:lnTo>
                  <a:lnTo>
                    <a:pt x="485901" y="1258923"/>
                  </a:lnTo>
                  <a:lnTo>
                    <a:pt x="514323" y="1291730"/>
                  </a:lnTo>
                  <a:lnTo>
                    <a:pt x="538563" y="1337163"/>
                  </a:lnTo>
                  <a:lnTo>
                    <a:pt x="562638" y="1383857"/>
                  </a:lnTo>
                  <a:lnTo>
                    <a:pt x="590566" y="1420450"/>
                  </a:lnTo>
                  <a:lnTo>
                    <a:pt x="626364" y="1435580"/>
                  </a:lnTo>
                  <a:lnTo>
                    <a:pt x="661041" y="1430038"/>
                  </a:lnTo>
                  <a:lnTo>
                    <a:pt x="703796" y="1414087"/>
                  </a:lnTo>
                  <a:lnTo>
                    <a:pt x="750561" y="1390213"/>
                  </a:lnTo>
                  <a:lnTo>
                    <a:pt x="797268" y="1360898"/>
                  </a:lnTo>
                  <a:lnTo>
                    <a:pt x="839849" y="1328626"/>
                  </a:lnTo>
                  <a:lnTo>
                    <a:pt x="874238" y="1295880"/>
                  </a:lnTo>
                  <a:lnTo>
                    <a:pt x="900925" y="1227543"/>
                  </a:lnTo>
                  <a:lnTo>
                    <a:pt x="886742" y="1184501"/>
                  </a:lnTo>
                  <a:lnTo>
                    <a:pt x="863266" y="1139701"/>
                  </a:lnTo>
                  <a:lnTo>
                    <a:pt x="839949" y="1096828"/>
                  </a:lnTo>
                  <a:lnTo>
                    <a:pt x="826242" y="1059564"/>
                  </a:lnTo>
                  <a:lnTo>
                    <a:pt x="831596" y="1031593"/>
                  </a:lnTo>
                  <a:lnTo>
                    <a:pt x="860430" y="1016463"/>
                  </a:lnTo>
                  <a:lnTo>
                    <a:pt x="906145" y="1011941"/>
                  </a:lnTo>
                  <a:lnTo>
                    <a:pt x="961469" y="1013035"/>
                  </a:lnTo>
                  <a:lnTo>
                    <a:pt x="1019132" y="1014753"/>
                  </a:lnTo>
                  <a:lnTo>
                    <a:pt x="1071864" y="1012105"/>
                  </a:lnTo>
                  <a:lnTo>
                    <a:pt x="1112393" y="1000097"/>
                  </a:lnTo>
                  <a:lnTo>
                    <a:pt x="1149569" y="970893"/>
                  </a:lnTo>
                  <a:lnTo>
                    <a:pt x="1182027" y="931423"/>
                  </a:lnTo>
                  <a:lnTo>
                    <a:pt x="1206146" y="887607"/>
                  </a:lnTo>
                  <a:lnTo>
                    <a:pt x="1218304" y="845364"/>
                  </a:lnTo>
                  <a:lnTo>
                    <a:pt x="1214881" y="810613"/>
                  </a:lnTo>
                  <a:lnTo>
                    <a:pt x="1192648" y="790354"/>
                  </a:lnTo>
                  <a:lnTo>
                    <a:pt x="1152496" y="775801"/>
                  </a:lnTo>
                  <a:lnTo>
                    <a:pt x="1103201" y="763702"/>
                  </a:lnTo>
                  <a:lnTo>
                    <a:pt x="1053535" y="750810"/>
                  </a:lnTo>
                  <a:lnTo>
                    <a:pt x="1012272" y="733875"/>
                  </a:lnTo>
                  <a:lnTo>
                    <a:pt x="988187" y="709648"/>
                  </a:lnTo>
                  <a:lnTo>
                    <a:pt x="983829" y="668371"/>
                  </a:lnTo>
                  <a:lnTo>
                    <a:pt x="996333" y="617663"/>
                  </a:lnTo>
                  <a:lnTo>
                    <a:pt x="1018572" y="562969"/>
                  </a:lnTo>
                  <a:lnTo>
                    <a:pt x="1043420" y="509731"/>
                  </a:lnTo>
                  <a:lnTo>
                    <a:pt x="1063752" y="463395"/>
                  </a:lnTo>
                  <a:lnTo>
                    <a:pt x="1085711" y="423531"/>
                  </a:lnTo>
                  <a:lnTo>
                    <a:pt x="1139665" y="352862"/>
                  </a:lnTo>
                  <a:lnTo>
                    <a:pt x="1152993" y="323569"/>
                  </a:lnTo>
                  <a:lnTo>
                    <a:pt x="1144777" y="299311"/>
                  </a:lnTo>
                  <a:lnTo>
                    <a:pt x="1113171" y="285548"/>
                  </a:lnTo>
                  <a:lnTo>
                    <a:pt x="1061555" y="278022"/>
                  </a:lnTo>
                  <a:lnTo>
                    <a:pt x="935773" y="269376"/>
                  </a:lnTo>
                  <a:lnTo>
                    <a:pt x="880347" y="262104"/>
                  </a:lnTo>
                  <a:lnTo>
                    <a:pt x="842391" y="248765"/>
                  </a:lnTo>
                  <a:lnTo>
                    <a:pt x="820451" y="215259"/>
                  </a:lnTo>
                  <a:lnTo>
                    <a:pt x="822134" y="172263"/>
                  </a:lnTo>
                  <a:lnTo>
                    <a:pt x="831246" y="128053"/>
                  </a:lnTo>
                  <a:lnTo>
                    <a:pt x="831596" y="90904"/>
                  </a:lnTo>
                  <a:lnTo>
                    <a:pt x="819902" y="56253"/>
                  </a:lnTo>
                  <a:lnTo>
                    <a:pt x="804529" y="21911"/>
                  </a:lnTo>
                  <a:lnTo>
                    <a:pt x="78646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7167626" y="1207543"/>
              <a:ext cx="1218565" cy="1435735"/>
            </a:xfrm>
            <a:custGeom>
              <a:avLst/>
              <a:gdLst/>
              <a:ahLst/>
              <a:cxnLst/>
              <a:rect l="l" t="t" r="r" b="b"/>
              <a:pathLst>
                <a:path w="1218565" h="1435735">
                  <a:moveTo>
                    <a:pt x="534543" y="135100"/>
                  </a:moveTo>
                  <a:lnTo>
                    <a:pt x="492623" y="118474"/>
                  </a:lnTo>
                  <a:lnTo>
                    <a:pt x="441334" y="99375"/>
                  </a:lnTo>
                  <a:lnTo>
                    <a:pt x="385699" y="81490"/>
                  </a:lnTo>
                  <a:lnTo>
                    <a:pt x="330740" y="68505"/>
                  </a:lnTo>
                  <a:lnTo>
                    <a:pt x="281483" y="64106"/>
                  </a:lnTo>
                  <a:lnTo>
                    <a:pt x="242950" y="71981"/>
                  </a:lnTo>
                  <a:lnTo>
                    <a:pt x="217495" y="95372"/>
                  </a:lnTo>
                  <a:lnTo>
                    <a:pt x="201567" y="131901"/>
                  </a:lnTo>
                  <a:lnTo>
                    <a:pt x="191341" y="177010"/>
                  </a:lnTo>
                  <a:lnTo>
                    <a:pt x="182988" y="226140"/>
                  </a:lnTo>
                  <a:lnTo>
                    <a:pt x="172680" y="274734"/>
                  </a:lnTo>
                  <a:lnTo>
                    <a:pt x="156591" y="318234"/>
                  </a:lnTo>
                  <a:lnTo>
                    <a:pt x="130792" y="358215"/>
                  </a:lnTo>
                  <a:lnTo>
                    <a:pt x="97564" y="398644"/>
                  </a:lnTo>
                  <a:lnTo>
                    <a:pt x="62388" y="438550"/>
                  </a:lnTo>
                  <a:lnTo>
                    <a:pt x="30748" y="476965"/>
                  </a:lnTo>
                  <a:lnTo>
                    <a:pt x="8124" y="512917"/>
                  </a:lnTo>
                  <a:lnTo>
                    <a:pt x="0" y="545437"/>
                  </a:lnTo>
                  <a:lnTo>
                    <a:pt x="16444" y="578601"/>
                  </a:lnTo>
                  <a:lnTo>
                    <a:pt x="54750" y="606504"/>
                  </a:lnTo>
                  <a:lnTo>
                    <a:pt x="101571" y="631720"/>
                  </a:lnTo>
                  <a:lnTo>
                    <a:pt x="143564" y="656819"/>
                  </a:lnTo>
                  <a:lnTo>
                    <a:pt x="167385" y="684375"/>
                  </a:lnTo>
                  <a:lnTo>
                    <a:pt x="167481" y="720256"/>
                  </a:lnTo>
                  <a:lnTo>
                    <a:pt x="149478" y="756161"/>
                  </a:lnTo>
                  <a:lnTo>
                    <a:pt x="124237" y="795639"/>
                  </a:lnTo>
                  <a:lnTo>
                    <a:pt x="102616" y="842236"/>
                  </a:lnTo>
                  <a:lnTo>
                    <a:pt x="87957" y="883568"/>
                  </a:lnTo>
                  <a:lnTo>
                    <a:pt x="68744" y="934560"/>
                  </a:lnTo>
                  <a:lnTo>
                    <a:pt x="49545" y="988190"/>
                  </a:lnTo>
                  <a:lnTo>
                    <a:pt x="34929" y="1037439"/>
                  </a:lnTo>
                  <a:lnTo>
                    <a:pt x="29464" y="1075287"/>
                  </a:lnTo>
                  <a:lnTo>
                    <a:pt x="37719" y="1094712"/>
                  </a:lnTo>
                  <a:lnTo>
                    <a:pt x="60490" y="1089933"/>
                  </a:lnTo>
                  <a:lnTo>
                    <a:pt x="96854" y="1066992"/>
                  </a:lnTo>
                  <a:lnTo>
                    <a:pt x="141662" y="1033233"/>
                  </a:lnTo>
                  <a:lnTo>
                    <a:pt x="189766" y="995997"/>
                  </a:lnTo>
                  <a:lnTo>
                    <a:pt x="236020" y="962626"/>
                  </a:lnTo>
                  <a:lnTo>
                    <a:pt x="275276" y="940463"/>
                  </a:lnTo>
                  <a:lnTo>
                    <a:pt x="302387" y="936851"/>
                  </a:lnTo>
                  <a:lnTo>
                    <a:pt x="316267" y="959848"/>
                  </a:lnTo>
                  <a:lnTo>
                    <a:pt x="316949" y="1003775"/>
                  </a:lnTo>
                  <a:lnTo>
                    <a:pt x="310435" y="1059612"/>
                  </a:lnTo>
                  <a:lnTo>
                    <a:pt x="302725" y="1118338"/>
                  </a:lnTo>
                  <a:lnTo>
                    <a:pt x="299820" y="1170933"/>
                  </a:lnTo>
                  <a:lnTo>
                    <a:pt x="307721" y="1208377"/>
                  </a:lnTo>
                  <a:lnTo>
                    <a:pt x="332908" y="1230568"/>
                  </a:lnTo>
                  <a:lnTo>
                    <a:pt x="368374" y="1238385"/>
                  </a:lnTo>
                  <a:lnTo>
                    <a:pt x="409063" y="1240161"/>
                  </a:lnTo>
                  <a:lnTo>
                    <a:pt x="449924" y="1244229"/>
                  </a:lnTo>
                  <a:lnTo>
                    <a:pt x="485901" y="1258923"/>
                  </a:lnTo>
                  <a:lnTo>
                    <a:pt x="514323" y="1291730"/>
                  </a:lnTo>
                  <a:lnTo>
                    <a:pt x="538563" y="1337163"/>
                  </a:lnTo>
                  <a:lnTo>
                    <a:pt x="562638" y="1383857"/>
                  </a:lnTo>
                  <a:lnTo>
                    <a:pt x="590566" y="1420450"/>
                  </a:lnTo>
                  <a:lnTo>
                    <a:pt x="626364" y="1435580"/>
                  </a:lnTo>
                  <a:lnTo>
                    <a:pt x="661041" y="1430038"/>
                  </a:lnTo>
                  <a:lnTo>
                    <a:pt x="703796" y="1414087"/>
                  </a:lnTo>
                  <a:lnTo>
                    <a:pt x="750561" y="1390213"/>
                  </a:lnTo>
                  <a:lnTo>
                    <a:pt x="797268" y="1360898"/>
                  </a:lnTo>
                  <a:lnTo>
                    <a:pt x="839849" y="1328626"/>
                  </a:lnTo>
                  <a:lnTo>
                    <a:pt x="874238" y="1295880"/>
                  </a:lnTo>
                  <a:lnTo>
                    <a:pt x="900925" y="1227543"/>
                  </a:lnTo>
                  <a:lnTo>
                    <a:pt x="886742" y="1184501"/>
                  </a:lnTo>
                  <a:lnTo>
                    <a:pt x="863266" y="1139701"/>
                  </a:lnTo>
                  <a:lnTo>
                    <a:pt x="839949" y="1096828"/>
                  </a:lnTo>
                  <a:lnTo>
                    <a:pt x="826242" y="1059564"/>
                  </a:lnTo>
                  <a:lnTo>
                    <a:pt x="831596" y="1031593"/>
                  </a:lnTo>
                  <a:lnTo>
                    <a:pt x="860430" y="1016463"/>
                  </a:lnTo>
                  <a:lnTo>
                    <a:pt x="906145" y="1011941"/>
                  </a:lnTo>
                  <a:lnTo>
                    <a:pt x="961469" y="1013035"/>
                  </a:lnTo>
                  <a:lnTo>
                    <a:pt x="1019132" y="1014753"/>
                  </a:lnTo>
                  <a:lnTo>
                    <a:pt x="1071864" y="1012105"/>
                  </a:lnTo>
                  <a:lnTo>
                    <a:pt x="1112393" y="1000097"/>
                  </a:lnTo>
                  <a:lnTo>
                    <a:pt x="1149569" y="970893"/>
                  </a:lnTo>
                  <a:lnTo>
                    <a:pt x="1182027" y="931423"/>
                  </a:lnTo>
                  <a:lnTo>
                    <a:pt x="1206146" y="887607"/>
                  </a:lnTo>
                  <a:lnTo>
                    <a:pt x="1218304" y="845364"/>
                  </a:lnTo>
                  <a:lnTo>
                    <a:pt x="1214881" y="810613"/>
                  </a:lnTo>
                  <a:lnTo>
                    <a:pt x="1192648" y="790354"/>
                  </a:lnTo>
                  <a:lnTo>
                    <a:pt x="1152496" y="775801"/>
                  </a:lnTo>
                  <a:lnTo>
                    <a:pt x="1103201" y="763702"/>
                  </a:lnTo>
                  <a:lnTo>
                    <a:pt x="1053535" y="750810"/>
                  </a:lnTo>
                  <a:lnTo>
                    <a:pt x="1012272" y="733875"/>
                  </a:lnTo>
                  <a:lnTo>
                    <a:pt x="988187" y="709648"/>
                  </a:lnTo>
                  <a:lnTo>
                    <a:pt x="983829" y="668371"/>
                  </a:lnTo>
                  <a:lnTo>
                    <a:pt x="996333" y="617663"/>
                  </a:lnTo>
                  <a:lnTo>
                    <a:pt x="1018572" y="562969"/>
                  </a:lnTo>
                  <a:lnTo>
                    <a:pt x="1043420" y="509731"/>
                  </a:lnTo>
                  <a:lnTo>
                    <a:pt x="1063752" y="463395"/>
                  </a:lnTo>
                  <a:lnTo>
                    <a:pt x="1085711" y="423531"/>
                  </a:lnTo>
                  <a:lnTo>
                    <a:pt x="1114127" y="386435"/>
                  </a:lnTo>
                  <a:lnTo>
                    <a:pt x="1139665" y="352862"/>
                  </a:lnTo>
                  <a:lnTo>
                    <a:pt x="1152993" y="323569"/>
                  </a:lnTo>
                  <a:lnTo>
                    <a:pt x="1144777" y="299311"/>
                  </a:lnTo>
                  <a:lnTo>
                    <a:pt x="1113171" y="285548"/>
                  </a:lnTo>
                  <a:lnTo>
                    <a:pt x="1061555" y="278022"/>
                  </a:lnTo>
                  <a:lnTo>
                    <a:pt x="999299" y="273657"/>
                  </a:lnTo>
                  <a:lnTo>
                    <a:pt x="935773" y="269376"/>
                  </a:lnTo>
                  <a:lnTo>
                    <a:pt x="880347" y="262104"/>
                  </a:lnTo>
                  <a:lnTo>
                    <a:pt x="842391" y="248765"/>
                  </a:lnTo>
                  <a:lnTo>
                    <a:pt x="820451" y="215259"/>
                  </a:lnTo>
                  <a:lnTo>
                    <a:pt x="822134" y="172263"/>
                  </a:lnTo>
                  <a:lnTo>
                    <a:pt x="831246" y="128053"/>
                  </a:lnTo>
                  <a:lnTo>
                    <a:pt x="831596" y="90904"/>
                  </a:lnTo>
                  <a:lnTo>
                    <a:pt x="819902" y="56253"/>
                  </a:lnTo>
                  <a:lnTo>
                    <a:pt x="804529" y="21911"/>
                  </a:lnTo>
                  <a:lnTo>
                    <a:pt x="786465" y="0"/>
                  </a:lnTo>
                  <a:lnTo>
                    <a:pt x="766699" y="2639"/>
                  </a:lnTo>
                  <a:lnTo>
                    <a:pt x="750059" y="35110"/>
                  </a:lnTo>
                  <a:lnTo>
                    <a:pt x="732280" y="91539"/>
                  </a:lnTo>
                  <a:lnTo>
                    <a:pt x="713106" y="155709"/>
                  </a:lnTo>
                  <a:lnTo>
                    <a:pt x="692279" y="211406"/>
                  </a:lnTo>
                  <a:lnTo>
                    <a:pt x="669544" y="242415"/>
                  </a:lnTo>
                  <a:lnTo>
                    <a:pt x="641734" y="238970"/>
                  </a:lnTo>
                  <a:lnTo>
                    <a:pt x="613854" y="207712"/>
                  </a:lnTo>
                  <a:lnTo>
                    <a:pt x="580068" y="166977"/>
                  </a:lnTo>
                  <a:lnTo>
                    <a:pt x="534543" y="1351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594633" y="1219438"/>
            <a:ext cx="759619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9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900" spc="-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23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r>
              <a:rPr lang="en-US" spc="-60"/>
              <a:t>7</a:t>
            </a:r>
            <a:endParaRPr spc="-45" dirty="0"/>
          </a:p>
        </p:txBody>
      </p:sp>
      <p:sp>
        <p:nvSpPr>
          <p:cNvPr id="12" name="object 12"/>
          <p:cNvSpPr txBox="1"/>
          <p:nvPr/>
        </p:nvSpPr>
        <p:spPr>
          <a:xfrm>
            <a:off x="6737509" y="1355455"/>
            <a:ext cx="476726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8" dirty="0">
                <a:solidFill>
                  <a:srgbClr val="FFFFFF"/>
                </a:solidFill>
                <a:latin typeface="Arial"/>
                <a:cs typeface="Arial"/>
              </a:rPr>
              <a:t>(“datum”)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8620" y="2153888"/>
            <a:ext cx="171450" cy="857250"/>
          </a:xfrm>
          <a:custGeom>
            <a:avLst/>
            <a:gdLst/>
            <a:ahLst/>
            <a:cxnLst/>
            <a:rect l="l" t="t" r="r" b="b"/>
            <a:pathLst>
              <a:path w="228600" h="1143000">
                <a:moveTo>
                  <a:pt x="0" y="1028700"/>
                </a:moveTo>
                <a:lnTo>
                  <a:pt x="57150" y="1028700"/>
                </a:lnTo>
                <a:lnTo>
                  <a:pt x="57150" y="0"/>
                </a:lnTo>
                <a:lnTo>
                  <a:pt x="171450" y="0"/>
                </a:lnTo>
                <a:lnTo>
                  <a:pt x="171450" y="1028700"/>
                </a:lnTo>
                <a:lnTo>
                  <a:pt x="228600" y="1028700"/>
                </a:lnTo>
                <a:lnTo>
                  <a:pt x="114300" y="1143000"/>
                </a:lnTo>
                <a:lnTo>
                  <a:pt x="0" y="1028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1647349" y="1262348"/>
            <a:ext cx="1770221" cy="381836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spcBef>
                <a:spcPts val="98"/>
              </a:spcBef>
            </a:pPr>
            <a:r>
              <a:rPr sz="2400" spc="-101" dirty="0">
                <a:latin typeface="Arial"/>
                <a:cs typeface="Arial"/>
              </a:rPr>
              <a:t>scoring</a:t>
            </a:r>
            <a:r>
              <a:rPr sz="2400" spc="-199" dirty="0">
                <a:latin typeface="Arial"/>
                <a:cs typeface="Arial"/>
              </a:rPr>
              <a:t> </a:t>
            </a:r>
            <a:r>
              <a:rPr sz="2400" spc="-49" dirty="0"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9046" y="3398758"/>
            <a:ext cx="1158716" cy="381354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2400" spc="-56" dirty="0">
                <a:latin typeface="Arial"/>
                <a:cs typeface="Arial"/>
              </a:rPr>
              <a:t>objective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5201" y="2977515"/>
            <a:ext cx="1483995" cy="1119056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7200" spc="-446" dirty="0">
                <a:latin typeface="Arial"/>
                <a:cs typeface="Arial"/>
              </a:rPr>
              <a:t>F(θ)</a:t>
            </a:r>
            <a:endParaRPr sz="7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75325" y="3815905"/>
            <a:ext cx="2000726" cy="374332"/>
          </a:xfrm>
          <a:custGeom>
            <a:avLst/>
            <a:gdLst/>
            <a:ahLst/>
            <a:cxnLst/>
            <a:rect l="l" t="t" r="r" b="b"/>
            <a:pathLst>
              <a:path w="2667635" h="499110">
                <a:moveTo>
                  <a:pt x="2667127" y="22225"/>
                </a:moveTo>
                <a:lnTo>
                  <a:pt x="2659977" y="20574"/>
                </a:lnTo>
                <a:lnTo>
                  <a:pt x="2573147" y="508"/>
                </a:lnTo>
                <a:lnTo>
                  <a:pt x="2570607" y="0"/>
                </a:lnTo>
                <a:lnTo>
                  <a:pt x="2568067" y="1524"/>
                </a:lnTo>
                <a:lnTo>
                  <a:pt x="2567432" y="4064"/>
                </a:lnTo>
                <a:lnTo>
                  <a:pt x="2566924" y="6731"/>
                </a:lnTo>
                <a:lnTo>
                  <a:pt x="2568448" y="9271"/>
                </a:lnTo>
                <a:lnTo>
                  <a:pt x="2570988" y="9779"/>
                </a:lnTo>
                <a:lnTo>
                  <a:pt x="2639936" y="25781"/>
                </a:lnTo>
                <a:lnTo>
                  <a:pt x="1143304" y="489572"/>
                </a:lnTo>
                <a:lnTo>
                  <a:pt x="26885" y="28219"/>
                </a:lnTo>
                <a:lnTo>
                  <a:pt x="76314" y="21463"/>
                </a:lnTo>
                <a:lnTo>
                  <a:pt x="99441" y="18288"/>
                </a:lnTo>
                <a:lnTo>
                  <a:pt x="101219" y="15875"/>
                </a:lnTo>
                <a:lnTo>
                  <a:pt x="100838" y="13208"/>
                </a:lnTo>
                <a:lnTo>
                  <a:pt x="100584" y="10668"/>
                </a:lnTo>
                <a:lnTo>
                  <a:pt x="98171" y="8890"/>
                </a:lnTo>
                <a:lnTo>
                  <a:pt x="95504" y="9144"/>
                </a:lnTo>
                <a:lnTo>
                  <a:pt x="0" y="22225"/>
                </a:lnTo>
                <a:lnTo>
                  <a:pt x="60071" y="101092"/>
                </a:lnTo>
                <a:lnTo>
                  <a:pt x="62992" y="101473"/>
                </a:lnTo>
                <a:lnTo>
                  <a:pt x="67183" y="98298"/>
                </a:lnTo>
                <a:lnTo>
                  <a:pt x="67564" y="95250"/>
                </a:lnTo>
                <a:lnTo>
                  <a:pt x="66040" y="93218"/>
                </a:lnTo>
                <a:lnTo>
                  <a:pt x="23317" y="37109"/>
                </a:lnTo>
                <a:lnTo>
                  <a:pt x="1141222" y="498983"/>
                </a:lnTo>
                <a:lnTo>
                  <a:pt x="1143063" y="494601"/>
                </a:lnTo>
                <a:lnTo>
                  <a:pt x="1144524" y="499110"/>
                </a:lnTo>
                <a:lnTo>
                  <a:pt x="2642641" y="34823"/>
                </a:lnTo>
                <a:lnTo>
                  <a:pt x="2594864" y="86868"/>
                </a:lnTo>
                <a:lnTo>
                  <a:pt x="2593086" y="88773"/>
                </a:lnTo>
                <a:lnTo>
                  <a:pt x="2593213" y="91821"/>
                </a:lnTo>
                <a:lnTo>
                  <a:pt x="2595245" y="93599"/>
                </a:lnTo>
                <a:lnTo>
                  <a:pt x="2597150" y="95377"/>
                </a:lnTo>
                <a:lnTo>
                  <a:pt x="2600198" y="95250"/>
                </a:lnTo>
                <a:lnTo>
                  <a:pt x="2601976" y="93345"/>
                </a:lnTo>
                <a:lnTo>
                  <a:pt x="2667127" y="2222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2518409" y="4188381"/>
            <a:ext cx="2681288" cy="54822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lnSpc>
                <a:spcPts val="2149"/>
              </a:lnSpc>
              <a:spcBef>
                <a:spcPts val="75"/>
              </a:spcBef>
            </a:pPr>
            <a:r>
              <a:rPr i="1" spc="-38" dirty="0">
                <a:solidFill>
                  <a:srgbClr val="7E7E7E"/>
                </a:solidFill>
                <a:latin typeface="Arial"/>
                <a:cs typeface="Arial"/>
              </a:rPr>
              <a:t>(implicitly)</a:t>
            </a:r>
            <a:r>
              <a:rPr i="1" spc="-68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i="1" spc="-98" dirty="0">
                <a:solidFill>
                  <a:srgbClr val="7E7E7E"/>
                </a:solidFill>
                <a:latin typeface="Arial"/>
                <a:cs typeface="Arial"/>
              </a:rPr>
              <a:t>dependent</a:t>
            </a:r>
            <a:r>
              <a:rPr i="1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i="1" spc="-83" dirty="0">
                <a:solidFill>
                  <a:srgbClr val="7E7E7E"/>
                </a:solidFill>
                <a:latin typeface="Arial"/>
                <a:cs typeface="Arial"/>
              </a:rPr>
              <a:t>on</a:t>
            </a:r>
            <a:r>
              <a:rPr i="1" spc="-4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i="1" spc="-19" dirty="0">
                <a:solidFill>
                  <a:srgbClr val="7E7E7E"/>
                </a:solidFill>
                <a:latin typeface="Arial"/>
                <a:cs typeface="Arial"/>
              </a:rPr>
              <a:t>the</a:t>
            </a:r>
            <a:endParaRPr>
              <a:latin typeface="Arial"/>
              <a:cs typeface="Arial"/>
            </a:endParaRPr>
          </a:p>
          <a:p>
            <a:pPr marL="5715" algn="ctr">
              <a:lnSpc>
                <a:spcPts val="2149"/>
              </a:lnSpc>
            </a:pPr>
            <a:r>
              <a:rPr i="1" spc="-116" dirty="0">
                <a:solidFill>
                  <a:srgbClr val="7E7E7E"/>
                </a:solidFill>
                <a:latin typeface="Arial"/>
                <a:cs typeface="Arial"/>
              </a:rPr>
              <a:t>observed</a:t>
            </a:r>
            <a:r>
              <a:rPr i="1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i="1" spc="-45" dirty="0">
                <a:solidFill>
                  <a:srgbClr val="7E7E7E"/>
                </a:solidFill>
                <a:latin typeface="Arial"/>
                <a:cs typeface="Arial"/>
              </a:rPr>
              <a:t>data</a:t>
            </a:r>
            <a:r>
              <a:rPr i="1" spc="-7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i="1" spc="-229" dirty="0">
                <a:solidFill>
                  <a:srgbClr val="7E7E7E"/>
                </a:solidFill>
                <a:latin typeface="Arial"/>
                <a:cs typeface="Arial"/>
              </a:rPr>
              <a:t>X=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4345" y="1327785"/>
            <a:ext cx="342900" cy="745942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</a:pPr>
            <a:r>
              <a:rPr sz="4763" spc="-105" dirty="0">
                <a:latin typeface="Arial"/>
                <a:cs typeface="Arial"/>
              </a:rPr>
              <a:t>θ</a:t>
            </a:r>
            <a:endParaRPr sz="4763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62602" y="768497"/>
            <a:ext cx="3499485" cy="1118576"/>
          </a:xfrm>
          <a:prstGeom prst="rect">
            <a:avLst/>
          </a:prstGeom>
        </p:spPr>
        <p:txBody>
          <a:bodyPr vert="horz" wrap="square" lIns="0" tIns="10478" rIns="0" bIns="0" rtlCol="0" anchor="ctr">
            <a:spAutoFit/>
          </a:bodyPr>
          <a:lstStyle/>
          <a:p>
            <a:pPr marL="9525">
              <a:spcBef>
                <a:spcPts val="83"/>
              </a:spcBef>
              <a:tabLst>
                <a:tab pos="3211830" algn="l"/>
              </a:tabLst>
            </a:pPr>
            <a:r>
              <a:rPr sz="7200" spc="-424" dirty="0"/>
              <a:t>score</a:t>
            </a:r>
            <a:r>
              <a:rPr sz="7200" spc="574" dirty="0"/>
              <a:t> </a:t>
            </a:r>
            <a:r>
              <a:rPr sz="7200" spc="-255" dirty="0"/>
              <a:t>(</a:t>
            </a:r>
            <a:r>
              <a:rPr sz="7200" dirty="0"/>
              <a:t>	</a:t>
            </a:r>
            <a:r>
              <a:rPr sz="7200" spc="-255" dirty="0"/>
              <a:t>)</a:t>
            </a:r>
            <a:endParaRPr sz="7200" dirty="0"/>
          </a:p>
        </p:txBody>
      </p:sp>
      <p:grpSp>
        <p:nvGrpSpPr>
          <p:cNvPr id="10" name="object 10"/>
          <p:cNvGrpSpPr/>
          <p:nvPr/>
        </p:nvGrpSpPr>
        <p:grpSpPr>
          <a:xfrm>
            <a:off x="6509195" y="896133"/>
            <a:ext cx="932974" cy="1095851"/>
            <a:chOff x="7154926" y="1194843"/>
            <a:chExt cx="1243965" cy="1461135"/>
          </a:xfrm>
        </p:grpSpPr>
        <p:sp>
          <p:nvSpPr>
            <p:cNvPr id="11" name="object 11"/>
            <p:cNvSpPr/>
            <p:nvPr/>
          </p:nvSpPr>
          <p:spPr>
            <a:xfrm>
              <a:off x="7167626" y="1207543"/>
              <a:ext cx="1218565" cy="1435735"/>
            </a:xfrm>
            <a:custGeom>
              <a:avLst/>
              <a:gdLst/>
              <a:ahLst/>
              <a:cxnLst/>
              <a:rect l="l" t="t" r="r" b="b"/>
              <a:pathLst>
                <a:path w="1218565" h="1435735">
                  <a:moveTo>
                    <a:pt x="786465" y="0"/>
                  </a:moveTo>
                  <a:lnTo>
                    <a:pt x="766699" y="2639"/>
                  </a:lnTo>
                  <a:lnTo>
                    <a:pt x="750059" y="35110"/>
                  </a:lnTo>
                  <a:lnTo>
                    <a:pt x="732280" y="91539"/>
                  </a:lnTo>
                  <a:lnTo>
                    <a:pt x="713106" y="155709"/>
                  </a:lnTo>
                  <a:lnTo>
                    <a:pt x="692279" y="211406"/>
                  </a:lnTo>
                  <a:lnTo>
                    <a:pt x="669544" y="242415"/>
                  </a:lnTo>
                  <a:lnTo>
                    <a:pt x="641734" y="238970"/>
                  </a:lnTo>
                  <a:lnTo>
                    <a:pt x="613854" y="207712"/>
                  </a:lnTo>
                  <a:lnTo>
                    <a:pt x="580068" y="166977"/>
                  </a:lnTo>
                  <a:lnTo>
                    <a:pt x="534543" y="135100"/>
                  </a:lnTo>
                  <a:lnTo>
                    <a:pt x="492623" y="118474"/>
                  </a:lnTo>
                  <a:lnTo>
                    <a:pt x="441334" y="99375"/>
                  </a:lnTo>
                  <a:lnTo>
                    <a:pt x="385699" y="81490"/>
                  </a:lnTo>
                  <a:lnTo>
                    <a:pt x="330740" y="68505"/>
                  </a:lnTo>
                  <a:lnTo>
                    <a:pt x="281483" y="64106"/>
                  </a:lnTo>
                  <a:lnTo>
                    <a:pt x="242950" y="71981"/>
                  </a:lnTo>
                  <a:lnTo>
                    <a:pt x="217495" y="95372"/>
                  </a:lnTo>
                  <a:lnTo>
                    <a:pt x="201567" y="131901"/>
                  </a:lnTo>
                  <a:lnTo>
                    <a:pt x="191341" y="177010"/>
                  </a:lnTo>
                  <a:lnTo>
                    <a:pt x="182988" y="226140"/>
                  </a:lnTo>
                  <a:lnTo>
                    <a:pt x="172680" y="274734"/>
                  </a:lnTo>
                  <a:lnTo>
                    <a:pt x="156591" y="318234"/>
                  </a:lnTo>
                  <a:lnTo>
                    <a:pt x="130792" y="358215"/>
                  </a:lnTo>
                  <a:lnTo>
                    <a:pt x="97564" y="398644"/>
                  </a:lnTo>
                  <a:lnTo>
                    <a:pt x="62388" y="438550"/>
                  </a:lnTo>
                  <a:lnTo>
                    <a:pt x="30748" y="476965"/>
                  </a:lnTo>
                  <a:lnTo>
                    <a:pt x="8124" y="512917"/>
                  </a:lnTo>
                  <a:lnTo>
                    <a:pt x="0" y="545437"/>
                  </a:lnTo>
                  <a:lnTo>
                    <a:pt x="16444" y="578601"/>
                  </a:lnTo>
                  <a:lnTo>
                    <a:pt x="54750" y="606504"/>
                  </a:lnTo>
                  <a:lnTo>
                    <a:pt x="101571" y="631720"/>
                  </a:lnTo>
                  <a:lnTo>
                    <a:pt x="143564" y="656819"/>
                  </a:lnTo>
                  <a:lnTo>
                    <a:pt x="167385" y="684375"/>
                  </a:lnTo>
                  <a:lnTo>
                    <a:pt x="167481" y="720256"/>
                  </a:lnTo>
                  <a:lnTo>
                    <a:pt x="149478" y="756161"/>
                  </a:lnTo>
                  <a:lnTo>
                    <a:pt x="124237" y="795639"/>
                  </a:lnTo>
                  <a:lnTo>
                    <a:pt x="102616" y="842236"/>
                  </a:lnTo>
                  <a:lnTo>
                    <a:pt x="87957" y="883568"/>
                  </a:lnTo>
                  <a:lnTo>
                    <a:pt x="68744" y="934560"/>
                  </a:lnTo>
                  <a:lnTo>
                    <a:pt x="49545" y="988190"/>
                  </a:lnTo>
                  <a:lnTo>
                    <a:pt x="34929" y="1037439"/>
                  </a:lnTo>
                  <a:lnTo>
                    <a:pt x="29464" y="1075287"/>
                  </a:lnTo>
                  <a:lnTo>
                    <a:pt x="37719" y="1094712"/>
                  </a:lnTo>
                  <a:lnTo>
                    <a:pt x="60490" y="1089933"/>
                  </a:lnTo>
                  <a:lnTo>
                    <a:pt x="96854" y="1066992"/>
                  </a:lnTo>
                  <a:lnTo>
                    <a:pt x="141662" y="1033233"/>
                  </a:lnTo>
                  <a:lnTo>
                    <a:pt x="189766" y="995997"/>
                  </a:lnTo>
                  <a:lnTo>
                    <a:pt x="236020" y="962626"/>
                  </a:lnTo>
                  <a:lnTo>
                    <a:pt x="275276" y="940463"/>
                  </a:lnTo>
                  <a:lnTo>
                    <a:pt x="302387" y="936851"/>
                  </a:lnTo>
                  <a:lnTo>
                    <a:pt x="316267" y="959848"/>
                  </a:lnTo>
                  <a:lnTo>
                    <a:pt x="316949" y="1003775"/>
                  </a:lnTo>
                  <a:lnTo>
                    <a:pt x="310435" y="1059612"/>
                  </a:lnTo>
                  <a:lnTo>
                    <a:pt x="302725" y="1118338"/>
                  </a:lnTo>
                  <a:lnTo>
                    <a:pt x="299820" y="1170933"/>
                  </a:lnTo>
                  <a:lnTo>
                    <a:pt x="307721" y="1208377"/>
                  </a:lnTo>
                  <a:lnTo>
                    <a:pt x="332908" y="1230568"/>
                  </a:lnTo>
                  <a:lnTo>
                    <a:pt x="368374" y="1238385"/>
                  </a:lnTo>
                  <a:lnTo>
                    <a:pt x="409063" y="1240161"/>
                  </a:lnTo>
                  <a:lnTo>
                    <a:pt x="449924" y="1244229"/>
                  </a:lnTo>
                  <a:lnTo>
                    <a:pt x="485901" y="1258923"/>
                  </a:lnTo>
                  <a:lnTo>
                    <a:pt x="514323" y="1291730"/>
                  </a:lnTo>
                  <a:lnTo>
                    <a:pt x="538563" y="1337163"/>
                  </a:lnTo>
                  <a:lnTo>
                    <a:pt x="562638" y="1383857"/>
                  </a:lnTo>
                  <a:lnTo>
                    <a:pt x="590566" y="1420450"/>
                  </a:lnTo>
                  <a:lnTo>
                    <a:pt x="626364" y="1435580"/>
                  </a:lnTo>
                  <a:lnTo>
                    <a:pt x="661041" y="1430038"/>
                  </a:lnTo>
                  <a:lnTo>
                    <a:pt x="703796" y="1414087"/>
                  </a:lnTo>
                  <a:lnTo>
                    <a:pt x="750561" y="1390213"/>
                  </a:lnTo>
                  <a:lnTo>
                    <a:pt x="797268" y="1360898"/>
                  </a:lnTo>
                  <a:lnTo>
                    <a:pt x="839849" y="1328626"/>
                  </a:lnTo>
                  <a:lnTo>
                    <a:pt x="874238" y="1295880"/>
                  </a:lnTo>
                  <a:lnTo>
                    <a:pt x="900925" y="1227543"/>
                  </a:lnTo>
                  <a:lnTo>
                    <a:pt x="886742" y="1184501"/>
                  </a:lnTo>
                  <a:lnTo>
                    <a:pt x="863266" y="1139701"/>
                  </a:lnTo>
                  <a:lnTo>
                    <a:pt x="839949" y="1096828"/>
                  </a:lnTo>
                  <a:lnTo>
                    <a:pt x="826242" y="1059564"/>
                  </a:lnTo>
                  <a:lnTo>
                    <a:pt x="831596" y="1031593"/>
                  </a:lnTo>
                  <a:lnTo>
                    <a:pt x="860430" y="1016463"/>
                  </a:lnTo>
                  <a:lnTo>
                    <a:pt x="906145" y="1011941"/>
                  </a:lnTo>
                  <a:lnTo>
                    <a:pt x="961469" y="1013035"/>
                  </a:lnTo>
                  <a:lnTo>
                    <a:pt x="1019132" y="1014753"/>
                  </a:lnTo>
                  <a:lnTo>
                    <a:pt x="1071864" y="1012105"/>
                  </a:lnTo>
                  <a:lnTo>
                    <a:pt x="1112393" y="1000097"/>
                  </a:lnTo>
                  <a:lnTo>
                    <a:pt x="1149569" y="970893"/>
                  </a:lnTo>
                  <a:lnTo>
                    <a:pt x="1182027" y="931423"/>
                  </a:lnTo>
                  <a:lnTo>
                    <a:pt x="1206146" y="887607"/>
                  </a:lnTo>
                  <a:lnTo>
                    <a:pt x="1218304" y="845364"/>
                  </a:lnTo>
                  <a:lnTo>
                    <a:pt x="1214881" y="810613"/>
                  </a:lnTo>
                  <a:lnTo>
                    <a:pt x="1192648" y="790354"/>
                  </a:lnTo>
                  <a:lnTo>
                    <a:pt x="1152496" y="775801"/>
                  </a:lnTo>
                  <a:lnTo>
                    <a:pt x="1103201" y="763702"/>
                  </a:lnTo>
                  <a:lnTo>
                    <a:pt x="1053535" y="750810"/>
                  </a:lnTo>
                  <a:lnTo>
                    <a:pt x="1012272" y="733875"/>
                  </a:lnTo>
                  <a:lnTo>
                    <a:pt x="988187" y="709648"/>
                  </a:lnTo>
                  <a:lnTo>
                    <a:pt x="983829" y="668371"/>
                  </a:lnTo>
                  <a:lnTo>
                    <a:pt x="996333" y="617663"/>
                  </a:lnTo>
                  <a:lnTo>
                    <a:pt x="1018572" y="562969"/>
                  </a:lnTo>
                  <a:lnTo>
                    <a:pt x="1043420" y="509731"/>
                  </a:lnTo>
                  <a:lnTo>
                    <a:pt x="1063752" y="463395"/>
                  </a:lnTo>
                  <a:lnTo>
                    <a:pt x="1085711" y="423531"/>
                  </a:lnTo>
                  <a:lnTo>
                    <a:pt x="1139665" y="352862"/>
                  </a:lnTo>
                  <a:lnTo>
                    <a:pt x="1152993" y="323569"/>
                  </a:lnTo>
                  <a:lnTo>
                    <a:pt x="1144777" y="299311"/>
                  </a:lnTo>
                  <a:lnTo>
                    <a:pt x="1113171" y="285548"/>
                  </a:lnTo>
                  <a:lnTo>
                    <a:pt x="1061555" y="278022"/>
                  </a:lnTo>
                  <a:lnTo>
                    <a:pt x="935773" y="269376"/>
                  </a:lnTo>
                  <a:lnTo>
                    <a:pt x="880347" y="262104"/>
                  </a:lnTo>
                  <a:lnTo>
                    <a:pt x="842391" y="248765"/>
                  </a:lnTo>
                  <a:lnTo>
                    <a:pt x="820451" y="215259"/>
                  </a:lnTo>
                  <a:lnTo>
                    <a:pt x="822134" y="172263"/>
                  </a:lnTo>
                  <a:lnTo>
                    <a:pt x="831246" y="128053"/>
                  </a:lnTo>
                  <a:lnTo>
                    <a:pt x="831596" y="90904"/>
                  </a:lnTo>
                  <a:lnTo>
                    <a:pt x="819902" y="56253"/>
                  </a:lnTo>
                  <a:lnTo>
                    <a:pt x="804529" y="21911"/>
                  </a:lnTo>
                  <a:lnTo>
                    <a:pt x="78646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67626" y="1207543"/>
              <a:ext cx="1218565" cy="1435735"/>
            </a:xfrm>
            <a:custGeom>
              <a:avLst/>
              <a:gdLst/>
              <a:ahLst/>
              <a:cxnLst/>
              <a:rect l="l" t="t" r="r" b="b"/>
              <a:pathLst>
                <a:path w="1218565" h="1435735">
                  <a:moveTo>
                    <a:pt x="534543" y="135100"/>
                  </a:moveTo>
                  <a:lnTo>
                    <a:pt x="492623" y="118474"/>
                  </a:lnTo>
                  <a:lnTo>
                    <a:pt x="441334" y="99375"/>
                  </a:lnTo>
                  <a:lnTo>
                    <a:pt x="385699" y="81490"/>
                  </a:lnTo>
                  <a:lnTo>
                    <a:pt x="330740" y="68505"/>
                  </a:lnTo>
                  <a:lnTo>
                    <a:pt x="281483" y="64106"/>
                  </a:lnTo>
                  <a:lnTo>
                    <a:pt x="242950" y="71981"/>
                  </a:lnTo>
                  <a:lnTo>
                    <a:pt x="217495" y="95372"/>
                  </a:lnTo>
                  <a:lnTo>
                    <a:pt x="201567" y="131901"/>
                  </a:lnTo>
                  <a:lnTo>
                    <a:pt x="191341" y="177010"/>
                  </a:lnTo>
                  <a:lnTo>
                    <a:pt x="182988" y="226140"/>
                  </a:lnTo>
                  <a:lnTo>
                    <a:pt x="172680" y="274734"/>
                  </a:lnTo>
                  <a:lnTo>
                    <a:pt x="156591" y="318234"/>
                  </a:lnTo>
                  <a:lnTo>
                    <a:pt x="130792" y="358215"/>
                  </a:lnTo>
                  <a:lnTo>
                    <a:pt x="97564" y="398644"/>
                  </a:lnTo>
                  <a:lnTo>
                    <a:pt x="62388" y="438550"/>
                  </a:lnTo>
                  <a:lnTo>
                    <a:pt x="30748" y="476965"/>
                  </a:lnTo>
                  <a:lnTo>
                    <a:pt x="8124" y="512917"/>
                  </a:lnTo>
                  <a:lnTo>
                    <a:pt x="0" y="545437"/>
                  </a:lnTo>
                  <a:lnTo>
                    <a:pt x="16444" y="578601"/>
                  </a:lnTo>
                  <a:lnTo>
                    <a:pt x="54750" y="606504"/>
                  </a:lnTo>
                  <a:lnTo>
                    <a:pt x="101571" y="631720"/>
                  </a:lnTo>
                  <a:lnTo>
                    <a:pt x="143564" y="656819"/>
                  </a:lnTo>
                  <a:lnTo>
                    <a:pt x="167385" y="684375"/>
                  </a:lnTo>
                  <a:lnTo>
                    <a:pt x="167481" y="720256"/>
                  </a:lnTo>
                  <a:lnTo>
                    <a:pt x="149478" y="756161"/>
                  </a:lnTo>
                  <a:lnTo>
                    <a:pt x="124237" y="795639"/>
                  </a:lnTo>
                  <a:lnTo>
                    <a:pt x="102616" y="842236"/>
                  </a:lnTo>
                  <a:lnTo>
                    <a:pt x="87957" y="883568"/>
                  </a:lnTo>
                  <a:lnTo>
                    <a:pt x="68744" y="934560"/>
                  </a:lnTo>
                  <a:lnTo>
                    <a:pt x="49545" y="988190"/>
                  </a:lnTo>
                  <a:lnTo>
                    <a:pt x="34929" y="1037439"/>
                  </a:lnTo>
                  <a:lnTo>
                    <a:pt x="29464" y="1075287"/>
                  </a:lnTo>
                  <a:lnTo>
                    <a:pt x="37719" y="1094712"/>
                  </a:lnTo>
                  <a:lnTo>
                    <a:pt x="60490" y="1089933"/>
                  </a:lnTo>
                  <a:lnTo>
                    <a:pt x="96854" y="1066992"/>
                  </a:lnTo>
                  <a:lnTo>
                    <a:pt x="141662" y="1033233"/>
                  </a:lnTo>
                  <a:lnTo>
                    <a:pt x="189766" y="995997"/>
                  </a:lnTo>
                  <a:lnTo>
                    <a:pt x="236020" y="962626"/>
                  </a:lnTo>
                  <a:lnTo>
                    <a:pt x="275276" y="940463"/>
                  </a:lnTo>
                  <a:lnTo>
                    <a:pt x="302387" y="936851"/>
                  </a:lnTo>
                  <a:lnTo>
                    <a:pt x="316267" y="959848"/>
                  </a:lnTo>
                  <a:lnTo>
                    <a:pt x="316949" y="1003775"/>
                  </a:lnTo>
                  <a:lnTo>
                    <a:pt x="310435" y="1059612"/>
                  </a:lnTo>
                  <a:lnTo>
                    <a:pt x="302725" y="1118338"/>
                  </a:lnTo>
                  <a:lnTo>
                    <a:pt x="299820" y="1170933"/>
                  </a:lnTo>
                  <a:lnTo>
                    <a:pt x="307721" y="1208377"/>
                  </a:lnTo>
                  <a:lnTo>
                    <a:pt x="332908" y="1230568"/>
                  </a:lnTo>
                  <a:lnTo>
                    <a:pt x="368374" y="1238385"/>
                  </a:lnTo>
                  <a:lnTo>
                    <a:pt x="409063" y="1240161"/>
                  </a:lnTo>
                  <a:lnTo>
                    <a:pt x="449924" y="1244229"/>
                  </a:lnTo>
                  <a:lnTo>
                    <a:pt x="485901" y="1258923"/>
                  </a:lnTo>
                  <a:lnTo>
                    <a:pt x="514323" y="1291730"/>
                  </a:lnTo>
                  <a:lnTo>
                    <a:pt x="538563" y="1337163"/>
                  </a:lnTo>
                  <a:lnTo>
                    <a:pt x="562638" y="1383857"/>
                  </a:lnTo>
                  <a:lnTo>
                    <a:pt x="590566" y="1420450"/>
                  </a:lnTo>
                  <a:lnTo>
                    <a:pt x="626364" y="1435580"/>
                  </a:lnTo>
                  <a:lnTo>
                    <a:pt x="661041" y="1430038"/>
                  </a:lnTo>
                  <a:lnTo>
                    <a:pt x="703796" y="1414087"/>
                  </a:lnTo>
                  <a:lnTo>
                    <a:pt x="750561" y="1390213"/>
                  </a:lnTo>
                  <a:lnTo>
                    <a:pt x="797268" y="1360898"/>
                  </a:lnTo>
                  <a:lnTo>
                    <a:pt x="839849" y="1328626"/>
                  </a:lnTo>
                  <a:lnTo>
                    <a:pt x="874238" y="1295880"/>
                  </a:lnTo>
                  <a:lnTo>
                    <a:pt x="900925" y="1227543"/>
                  </a:lnTo>
                  <a:lnTo>
                    <a:pt x="886742" y="1184501"/>
                  </a:lnTo>
                  <a:lnTo>
                    <a:pt x="863266" y="1139701"/>
                  </a:lnTo>
                  <a:lnTo>
                    <a:pt x="839949" y="1096828"/>
                  </a:lnTo>
                  <a:lnTo>
                    <a:pt x="826242" y="1059564"/>
                  </a:lnTo>
                  <a:lnTo>
                    <a:pt x="831596" y="1031593"/>
                  </a:lnTo>
                  <a:lnTo>
                    <a:pt x="860430" y="1016463"/>
                  </a:lnTo>
                  <a:lnTo>
                    <a:pt x="906145" y="1011941"/>
                  </a:lnTo>
                  <a:lnTo>
                    <a:pt x="961469" y="1013035"/>
                  </a:lnTo>
                  <a:lnTo>
                    <a:pt x="1019132" y="1014753"/>
                  </a:lnTo>
                  <a:lnTo>
                    <a:pt x="1071864" y="1012105"/>
                  </a:lnTo>
                  <a:lnTo>
                    <a:pt x="1112393" y="1000097"/>
                  </a:lnTo>
                  <a:lnTo>
                    <a:pt x="1149569" y="970893"/>
                  </a:lnTo>
                  <a:lnTo>
                    <a:pt x="1182027" y="931423"/>
                  </a:lnTo>
                  <a:lnTo>
                    <a:pt x="1206146" y="887607"/>
                  </a:lnTo>
                  <a:lnTo>
                    <a:pt x="1218304" y="845364"/>
                  </a:lnTo>
                  <a:lnTo>
                    <a:pt x="1214881" y="810613"/>
                  </a:lnTo>
                  <a:lnTo>
                    <a:pt x="1192648" y="790354"/>
                  </a:lnTo>
                  <a:lnTo>
                    <a:pt x="1152496" y="775801"/>
                  </a:lnTo>
                  <a:lnTo>
                    <a:pt x="1103201" y="763702"/>
                  </a:lnTo>
                  <a:lnTo>
                    <a:pt x="1053535" y="750810"/>
                  </a:lnTo>
                  <a:lnTo>
                    <a:pt x="1012272" y="733875"/>
                  </a:lnTo>
                  <a:lnTo>
                    <a:pt x="988187" y="709648"/>
                  </a:lnTo>
                  <a:lnTo>
                    <a:pt x="983829" y="668371"/>
                  </a:lnTo>
                  <a:lnTo>
                    <a:pt x="996333" y="617663"/>
                  </a:lnTo>
                  <a:lnTo>
                    <a:pt x="1018572" y="562969"/>
                  </a:lnTo>
                  <a:lnTo>
                    <a:pt x="1043420" y="509731"/>
                  </a:lnTo>
                  <a:lnTo>
                    <a:pt x="1063752" y="463395"/>
                  </a:lnTo>
                  <a:lnTo>
                    <a:pt x="1085711" y="423531"/>
                  </a:lnTo>
                  <a:lnTo>
                    <a:pt x="1114127" y="386435"/>
                  </a:lnTo>
                  <a:lnTo>
                    <a:pt x="1139665" y="352862"/>
                  </a:lnTo>
                  <a:lnTo>
                    <a:pt x="1152993" y="323569"/>
                  </a:lnTo>
                  <a:lnTo>
                    <a:pt x="1144777" y="299311"/>
                  </a:lnTo>
                  <a:lnTo>
                    <a:pt x="1113171" y="285548"/>
                  </a:lnTo>
                  <a:lnTo>
                    <a:pt x="1061555" y="278022"/>
                  </a:lnTo>
                  <a:lnTo>
                    <a:pt x="999299" y="273657"/>
                  </a:lnTo>
                  <a:lnTo>
                    <a:pt x="935773" y="269376"/>
                  </a:lnTo>
                  <a:lnTo>
                    <a:pt x="880347" y="262104"/>
                  </a:lnTo>
                  <a:lnTo>
                    <a:pt x="842391" y="248765"/>
                  </a:lnTo>
                  <a:lnTo>
                    <a:pt x="820451" y="215259"/>
                  </a:lnTo>
                  <a:lnTo>
                    <a:pt x="822134" y="172263"/>
                  </a:lnTo>
                  <a:lnTo>
                    <a:pt x="831246" y="128053"/>
                  </a:lnTo>
                  <a:lnTo>
                    <a:pt x="831596" y="90904"/>
                  </a:lnTo>
                  <a:lnTo>
                    <a:pt x="819902" y="56253"/>
                  </a:lnTo>
                  <a:lnTo>
                    <a:pt x="804529" y="21911"/>
                  </a:lnTo>
                  <a:lnTo>
                    <a:pt x="786465" y="0"/>
                  </a:lnTo>
                  <a:lnTo>
                    <a:pt x="766699" y="2639"/>
                  </a:lnTo>
                  <a:lnTo>
                    <a:pt x="750059" y="35110"/>
                  </a:lnTo>
                  <a:lnTo>
                    <a:pt x="732280" y="91539"/>
                  </a:lnTo>
                  <a:lnTo>
                    <a:pt x="713106" y="155709"/>
                  </a:lnTo>
                  <a:lnTo>
                    <a:pt x="692279" y="211406"/>
                  </a:lnTo>
                  <a:lnTo>
                    <a:pt x="669544" y="242415"/>
                  </a:lnTo>
                  <a:lnTo>
                    <a:pt x="641734" y="238970"/>
                  </a:lnTo>
                  <a:lnTo>
                    <a:pt x="613854" y="207712"/>
                  </a:lnTo>
                  <a:lnTo>
                    <a:pt x="580068" y="166977"/>
                  </a:lnTo>
                  <a:lnTo>
                    <a:pt x="534543" y="1351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716077" y="1219438"/>
            <a:ext cx="526733" cy="429061"/>
          </a:xfrm>
          <a:prstGeom prst="rect">
            <a:avLst/>
          </a:prstGeom>
        </p:spPr>
        <p:txBody>
          <a:bodyPr vert="horz" wrap="square" lIns="0" tIns="14764" rIns="0" bIns="0" rtlCol="0">
            <a:spAutoFit/>
          </a:bodyPr>
          <a:lstStyle/>
          <a:p>
            <a:pPr marL="9525" marR="3810" algn="ctr">
              <a:lnSpc>
                <a:spcPts val="1073"/>
              </a:lnSpc>
              <a:spcBef>
                <a:spcPts val="116"/>
              </a:spcBef>
            </a:pPr>
            <a:r>
              <a:rPr sz="900" spc="-49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900" spc="-2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19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9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900" spc="-8" dirty="0">
                <a:solidFill>
                  <a:srgbClr val="FFFFFF"/>
                </a:solidFill>
                <a:latin typeface="Arial"/>
                <a:cs typeface="Arial"/>
              </a:rPr>
              <a:t>(“datum”)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37544" y="4474066"/>
            <a:ext cx="475298" cy="511493"/>
            <a:chOff x="4792726" y="5965421"/>
            <a:chExt cx="633730" cy="681990"/>
          </a:xfrm>
        </p:grpSpPr>
        <p:sp>
          <p:nvSpPr>
            <p:cNvPr id="15" name="object 15"/>
            <p:cNvSpPr/>
            <p:nvPr/>
          </p:nvSpPr>
          <p:spPr>
            <a:xfrm>
              <a:off x="4805426" y="5978121"/>
              <a:ext cx="608330" cy="656590"/>
            </a:xfrm>
            <a:custGeom>
              <a:avLst/>
              <a:gdLst/>
              <a:ahLst/>
              <a:cxnLst/>
              <a:rect l="l" t="t" r="r" b="b"/>
              <a:pathLst>
                <a:path w="608329" h="656590">
                  <a:moveTo>
                    <a:pt x="393205" y="0"/>
                  </a:moveTo>
                  <a:lnTo>
                    <a:pt x="383286" y="1190"/>
                  </a:lnTo>
                  <a:lnTo>
                    <a:pt x="372812" y="21770"/>
                  </a:lnTo>
                  <a:lnTo>
                    <a:pt x="361410" y="56546"/>
                  </a:lnTo>
                  <a:lnTo>
                    <a:pt x="348817" y="91051"/>
                  </a:lnTo>
                  <a:lnTo>
                    <a:pt x="334772" y="110817"/>
                  </a:lnTo>
                  <a:lnTo>
                    <a:pt x="320857" y="109240"/>
                  </a:lnTo>
                  <a:lnTo>
                    <a:pt x="306895" y="94953"/>
                  </a:lnTo>
                  <a:lnTo>
                    <a:pt x="289980" y="76339"/>
                  </a:lnTo>
                  <a:lnTo>
                    <a:pt x="267208" y="61782"/>
                  </a:lnTo>
                  <a:lnTo>
                    <a:pt x="233854" y="49831"/>
                  </a:lnTo>
                  <a:lnTo>
                    <a:pt x="192786" y="37253"/>
                  </a:lnTo>
                  <a:lnTo>
                    <a:pt x="152479" y="29726"/>
                  </a:lnTo>
                  <a:lnTo>
                    <a:pt x="121412" y="32927"/>
                  </a:lnTo>
                  <a:lnTo>
                    <a:pt x="104235" y="51318"/>
                  </a:lnTo>
                  <a:lnTo>
                    <a:pt x="95630" y="80886"/>
                  </a:lnTo>
                  <a:lnTo>
                    <a:pt x="89122" y="114602"/>
                  </a:lnTo>
                  <a:lnTo>
                    <a:pt x="78232" y="145437"/>
                  </a:lnTo>
                  <a:lnTo>
                    <a:pt x="57346" y="172952"/>
                  </a:lnTo>
                  <a:lnTo>
                    <a:pt x="31162" y="200423"/>
                  </a:lnTo>
                  <a:lnTo>
                    <a:pt x="8955" y="226363"/>
                  </a:lnTo>
                  <a:lnTo>
                    <a:pt x="0" y="249285"/>
                  </a:lnTo>
                  <a:lnTo>
                    <a:pt x="12237" y="267789"/>
                  </a:lnTo>
                  <a:lnTo>
                    <a:pt x="38941" y="283002"/>
                  </a:lnTo>
                  <a:lnTo>
                    <a:pt x="67097" y="297221"/>
                  </a:lnTo>
                  <a:lnTo>
                    <a:pt x="83693" y="312747"/>
                  </a:lnTo>
                  <a:lnTo>
                    <a:pt x="83740" y="329158"/>
                  </a:lnTo>
                  <a:lnTo>
                    <a:pt x="74739" y="345565"/>
                  </a:lnTo>
                  <a:lnTo>
                    <a:pt x="62118" y="363594"/>
                  </a:lnTo>
                  <a:lnTo>
                    <a:pt x="51308" y="384870"/>
                  </a:lnTo>
                  <a:lnTo>
                    <a:pt x="24717" y="451581"/>
                  </a:lnTo>
                  <a:lnTo>
                    <a:pt x="15321" y="483584"/>
                  </a:lnTo>
                  <a:lnTo>
                    <a:pt x="18796" y="500262"/>
                  </a:lnTo>
                  <a:lnTo>
                    <a:pt x="43330" y="490820"/>
                  </a:lnTo>
                  <a:lnTo>
                    <a:pt x="82772" y="463662"/>
                  </a:lnTo>
                  <a:lnTo>
                    <a:pt x="123309" y="436774"/>
                  </a:lnTo>
                  <a:lnTo>
                    <a:pt x="151129" y="428139"/>
                  </a:lnTo>
                  <a:lnTo>
                    <a:pt x="158886" y="447727"/>
                  </a:lnTo>
                  <a:lnTo>
                    <a:pt x="155178" y="484216"/>
                  </a:lnTo>
                  <a:lnTo>
                    <a:pt x="150112" y="523676"/>
                  </a:lnTo>
                  <a:lnTo>
                    <a:pt x="153797" y="552180"/>
                  </a:lnTo>
                  <a:lnTo>
                    <a:pt x="170477" y="563699"/>
                  </a:lnTo>
                  <a:lnTo>
                    <a:pt x="194182" y="566429"/>
                  </a:lnTo>
                  <a:lnTo>
                    <a:pt x="219983" y="567807"/>
                  </a:lnTo>
                  <a:lnTo>
                    <a:pt x="242950" y="575268"/>
                  </a:lnTo>
                  <a:lnTo>
                    <a:pt x="260300" y="595124"/>
                  </a:lnTo>
                  <a:lnTo>
                    <a:pt x="275161" y="621965"/>
                  </a:lnTo>
                  <a:lnTo>
                    <a:pt x="291474" y="645650"/>
                  </a:lnTo>
                  <a:lnTo>
                    <a:pt x="313182" y="656040"/>
                  </a:lnTo>
                  <a:lnTo>
                    <a:pt x="346277" y="648401"/>
                  </a:lnTo>
                  <a:lnTo>
                    <a:pt x="387064" y="628816"/>
                  </a:lnTo>
                  <a:lnTo>
                    <a:pt x="424660" y="603371"/>
                  </a:lnTo>
                  <a:lnTo>
                    <a:pt x="448183" y="578151"/>
                  </a:lnTo>
                  <a:lnTo>
                    <a:pt x="447766" y="551330"/>
                  </a:lnTo>
                  <a:lnTo>
                    <a:pt x="431609" y="520812"/>
                  </a:lnTo>
                  <a:lnTo>
                    <a:pt x="415643" y="492278"/>
                  </a:lnTo>
                  <a:lnTo>
                    <a:pt x="415798" y="471408"/>
                  </a:lnTo>
                  <a:lnTo>
                    <a:pt x="440779" y="463003"/>
                  </a:lnTo>
                  <a:lnTo>
                    <a:pt x="480679" y="462938"/>
                  </a:lnTo>
                  <a:lnTo>
                    <a:pt x="523222" y="463505"/>
                  </a:lnTo>
                  <a:lnTo>
                    <a:pt x="556133" y="456993"/>
                  </a:lnTo>
                  <a:lnTo>
                    <a:pt x="579098" y="439482"/>
                  </a:lnTo>
                  <a:lnTo>
                    <a:pt x="597646" y="415704"/>
                  </a:lnTo>
                  <a:lnTo>
                    <a:pt x="608264" y="390933"/>
                  </a:lnTo>
                  <a:lnTo>
                    <a:pt x="607440" y="370443"/>
                  </a:lnTo>
                  <a:lnTo>
                    <a:pt x="587148" y="357622"/>
                  </a:lnTo>
                  <a:lnTo>
                    <a:pt x="551592" y="348991"/>
                  </a:lnTo>
                  <a:lnTo>
                    <a:pt x="515608" y="339548"/>
                  </a:lnTo>
                  <a:lnTo>
                    <a:pt x="494029" y="324291"/>
                  </a:lnTo>
                  <a:lnTo>
                    <a:pt x="492799" y="299951"/>
                  </a:lnTo>
                  <a:lnTo>
                    <a:pt x="503332" y="269841"/>
                  </a:lnTo>
                  <a:lnTo>
                    <a:pt x="531876" y="211782"/>
                  </a:lnTo>
                  <a:lnTo>
                    <a:pt x="546260" y="189175"/>
                  </a:lnTo>
                  <a:lnTo>
                    <a:pt x="563895" y="168687"/>
                  </a:lnTo>
                  <a:lnTo>
                    <a:pt x="575649" y="150995"/>
                  </a:lnTo>
                  <a:lnTo>
                    <a:pt x="572388" y="136775"/>
                  </a:lnTo>
                  <a:lnTo>
                    <a:pt x="544611" y="128505"/>
                  </a:lnTo>
                  <a:lnTo>
                    <a:pt x="453195" y="121698"/>
                  </a:lnTo>
                  <a:lnTo>
                    <a:pt x="421132" y="113699"/>
                  </a:lnTo>
                  <a:lnTo>
                    <a:pt x="410190" y="98376"/>
                  </a:lnTo>
                  <a:lnTo>
                    <a:pt x="411035" y="78724"/>
                  </a:lnTo>
                  <a:lnTo>
                    <a:pt x="415595" y="58528"/>
                  </a:lnTo>
                  <a:lnTo>
                    <a:pt x="415798" y="41576"/>
                  </a:lnTo>
                  <a:lnTo>
                    <a:pt x="409950" y="25736"/>
                  </a:lnTo>
                  <a:lnTo>
                    <a:pt x="402256" y="10029"/>
                  </a:lnTo>
                  <a:lnTo>
                    <a:pt x="39320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805426" y="5978121"/>
              <a:ext cx="608330" cy="656590"/>
            </a:xfrm>
            <a:custGeom>
              <a:avLst/>
              <a:gdLst/>
              <a:ahLst/>
              <a:cxnLst/>
              <a:rect l="l" t="t" r="r" b="b"/>
              <a:pathLst>
                <a:path w="608329" h="656590">
                  <a:moveTo>
                    <a:pt x="267208" y="61782"/>
                  </a:moveTo>
                  <a:lnTo>
                    <a:pt x="233854" y="49831"/>
                  </a:lnTo>
                  <a:lnTo>
                    <a:pt x="192786" y="37253"/>
                  </a:lnTo>
                  <a:lnTo>
                    <a:pt x="152479" y="29726"/>
                  </a:lnTo>
                  <a:lnTo>
                    <a:pt x="121412" y="32927"/>
                  </a:lnTo>
                  <a:lnTo>
                    <a:pt x="104235" y="51318"/>
                  </a:lnTo>
                  <a:lnTo>
                    <a:pt x="95630" y="80886"/>
                  </a:lnTo>
                  <a:lnTo>
                    <a:pt x="89122" y="114602"/>
                  </a:lnTo>
                  <a:lnTo>
                    <a:pt x="78232" y="145437"/>
                  </a:lnTo>
                  <a:lnTo>
                    <a:pt x="57346" y="172952"/>
                  </a:lnTo>
                  <a:lnTo>
                    <a:pt x="31162" y="200423"/>
                  </a:lnTo>
                  <a:lnTo>
                    <a:pt x="8955" y="226363"/>
                  </a:lnTo>
                  <a:lnTo>
                    <a:pt x="0" y="249285"/>
                  </a:lnTo>
                  <a:lnTo>
                    <a:pt x="12237" y="267789"/>
                  </a:lnTo>
                  <a:lnTo>
                    <a:pt x="38941" y="283002"/>
                  </a:lnTo>
                  <a:lnTo>
                    <a:pt x="67097" y="297221"/>
                  </a:lnTo>
                  <a:lnTo>
                    <a:pt x="83693" y="312747"/>
                  </a:lnTo>
                  <a:lnTo>
                    <a:pt x="83740" y="329158"/>
                  </a:lnTo>
                  <a:lnTo>
                    <a:pt x="74739" y="345565"/>
                  </a:lnTo>
                  <a:lnTo>
                    <a:pt x="62118" y="363594"/>
                  </a:lnTo>
                  <a:lnTo>
                    <a:pt x="51308" y="384870"/>
                  </a:lnTo>
                  <a:lnTo>
                    <a:pt x="39280" y="415071"/>
                  </a:lnTo>
                  <a:lnTo>
                    <a:pt x="24717" y="451581"/>
                  </a:lnTo>
                  <a:lnTo>
                    <a:pt x="15321" y="483584"/>
                  </a:lnTo>
                  <a:lnTo>
                    <a:pt x="18796" y="500262"/>
                  </a:lnTo>
                  <a:lnTo>
                    <a:pt x="43330" y="490820"/>
                  </a:lnTo>
                  <a:lnTo>
                    <a:pt x="82772" y="463662"/>
                  </a:lnTo>
                  <a:lnTo>
                    <a:pt x="123309" y="436774"/>
                  </a:lnTo>
                  <a:lnTo>
                    <a:pt x="151129" y="428139"/>
                  </a:lnTo>
                  <a:lnTo>
                    <a:pt x="158886" y="447727"/>
                  </a:lnTo>
                  <a:lnTo>
                    <a:pt x="155178" y="484216"/>
                  </a:lnTo>
                  <a:lnTo>
                    <a:pt x="150112" y="523676"/>
                  </a:lnTo>
                  <a:lnTo>
                    <a:pt x="153797" y="552180"/>
                  </a:lnTo>
                  <a:lnTo>
                    <a:pt x="170477" y="563699"/>
                  </a:lnTo>
                  <a:lnTo>
                    <a:pt x="194182" y="566429"/>
                  </a:lnTo>
                  <a:lnTo>
                    <a:pt x="219983" y="567807"/>
                  </a:lnTo>
                  <a:lnTo>
                    <a:pt x="242950" y="575268"/>
                  </a:lnTo>
                  <a:lnTo>
                    <a:pt x="260300" y="595124"/>
                  </a:lnTo>
                  <a:lnTo>
                    <a:pt x="275161" y="621965"/>
                  </a:lnTo>
                  <a:lnTo>
                    <a:pt x="291474" y="645650"/>
                  </a:lnTo>
                  <a:lnTo>
                    <a:pt x="313182" y="656040"/>
                  </a:lnTo>
                  <a:lnTo>
                    <a:pt x="346277" y="648401"/>
                  </a:lnTo>
                  <a:lnTo>
                    <a:pt x="387064" y="628816"/>
                  </a:lnTo>
                  <a:lnTo>
                    <a:pt x="424660" y="603371"/>
                  </a:lnTo>
                  <a:lnTo>
                    <a:pt x="448183" y="578151"/>
                  </a:lnTo>
                  <a:lnTo>
                    <a:pt x="447766" y="551330"/>
                  </a:lnTo>
                  <a:lnTo>
                    <a:pt x="431609" y="520812"/>
                  </a:lnTo>
                  <a:lnTo>
                    <a:pt x="415643" y="492278"/>
                  </a:lnTo>
                  <a:lnTo>
                    <a:pt x="415798" y="471408"/>
                  </a:lnTo>
                  <a:lnTo>
                    <a:pt x="440779" y="463003"/>
                  </a:lnTo>
                  <a:lnTo>
                    <a:pt x="480679" y="462938"/>
                  </a:lnTo>
                  <a:lnTo>
                    <a:pt x="523222" y="463505"/>
                  </a:lnTo>
                  <a:lnTo>
                    <a:pt x="556133" y="456993"/>
                  </a:lnTo>
                  <a:lnTo>
                    <a:pt x="579098" y="439482"/>
                  </a:lnTo>
                  <a:lnTo>
                    <a:pt x="597646" y="415704"/>
                  </a:lnTo>
                  <a:lnTo>
                    <a:pt x="608264" y="390933"/>
                  </a:lnTo>
                  <a:lnTo>
                    <a:pt x="607440" y="370443"/>
                  </a:lnTo>
                  <a:lnTo>
                    <a:pt x="587148" y="357622"/>
                  </a:lnTo>
                  <a:lnTo>
                    <a:pt x="551592" y="348991"/>
                  </a:lnTo>
                  <a:lnTo>
                    <a:pt x="515608" y="339548"/>
                  </a:lnTo>
                  <a:lnTo>
                    <a:pt x="494029" y="324291"/>
                  </a:lnTo>
                  <a:lnTo>
                    <a:pt x="492799" y="299951"/>
                  </a:lnTo>
                  <a:lnTo>
                    <a:pt x="503332" y="269841"/>
                  </a:lnTo>
                  <a:lnTo>
                    <a:pt x="518675" y="238828"/>
                  </a:lnTo>
                  <a:lnTo>
                    <a:pt x="531876" y="211782"/>
                  </a:lnTo>
                  <a:lnTo>
                    <a:pt x="546260" y="189175"/>
                  </a:lnTo>
                  <a:lnTo>
                    <a:pt x="563895" y="168687"/>
                  </a:lnTo>
                  <a:lnTo>
                    <a:pt x="575649" y="150995"/>
                  </a:lnTo>
                  <a:lnTo>
                    <a:pt x="572388" y="136775"/>
                  </a:lnTo>
                  <a:lnTo>
                    <a:pt x="544611" y="128505"/>
                  </a:lnTo>
                  <a:lnTo>
                    <a:pt x="499618" y="125056"/>
                  </a:lnTo>
                  <a:lnTo>
                    <a:pt x="453195" y="121698"/>
                  </a:lnTo>
                  <a:lnTo>
                    <a:pt x="421132" y="113699"/>
                  </a:lnTo>
                  <a:lnTo>
                    <a:pt x="410190" y="98376"/>
                  </a:lnTo>
                  <a:lnTo>
                    <a:pt x="411035" y="78724"/>
                  </a:lnTo>
                  <a:lnTo>
                    <a:pt x="415595" y="58528"/>
                  </a:lnTo>
                  <a:lnTo>
                    <a:pt x="415798" y="41576"/>
                  </a:lnTo>
                  <a:lnTo>
                    <a:pt x="409950" y="25736"/>
                  </a:lnTo>
                  <a:lnTo>
                    <a:pt x="402256" y="10029"/>
                  </a:lnTo>
                  <a:lnTo>
                    <a:pt x="393205" y="0"/>
                  </a:lnTo>
                  <a:lnTo>
                    <a:pt x="383286" y="1190"/>
                  </a:lnTo>
                  <a:lnTo>
                    <a:pt x="372812" y="21770"/>
                  </a:lnTo>
                  <a:lnTo>
                    <a:pt x="361410" y="56546"/>
                  </a:lnTo>
                  <a:lnTo>
                    <a:pt x="348817" y="91051"/>
                  </a:lnTo>
                  <a:lnTo>
                    <a:pt x="334772" y="110817"/>
                  </a:lnTo>
                  <a:lnTo>
                    <a:pt x="320857" y="109240"/>
                  </a:lnTo>
                  <a:lnTo>
                    <a:pt x="306895" y="94953"/>
                  </a:lnTo>
                  <a:lnTo>
                    <a:pt x="289980" y="76339"/>
                  </a:lnTo>
                  <a:lnTo>
                    <a:pt x="267208" y="61782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r>
              <a:rPr lang="en-US" spc="-60"/>
              <a:t>8</a:t>
            </a:r>
            <a:endParaRPr spc="-4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555019"/>
            <a:ext cx="6172200" cy="426976"/>
          </a:xfrm>
          <a:prstGeom prst="rect">
            <a:avLst/>
          </a:prstGeom>
        </p:spPr>
        <p:txBody>
          <a:bodyPr vert="horz" wrap="square" lIns="0" tIns="5715" rIns="0" bIns="0" rtlCol="0" anchor="ctr">
            <a:spAutoFit/>
          </a:bodyPr>
          <a:lstStyle/>
          <a:p>
            <a:pPr marL="2577465" marR="3810" indent="-1680686" algn="l">
              <a:lnSpc>
                <a:spcPct val="101400"/>
              </a:lnSpc>
              <a:spcBef>
                <a:spcPts val="45"/>
              </a:spcBef>
            </a:pPr>
            <a:r>
              <a:rPr sz="2800" spc="-105" dirty="0"/>
              <a:t>Machine</a:t>
            </a:r>
            <a:r>
              <a:rPr sz="2800" spc="-101" dirty="0"/>
              <a:t> </a:t>
            </a:r>
            <a:r>
              <a:rPr sz="2800" spc="-146" dirty="0"/>
              <a:t>Learning</a:t>
            </a:r>
            <a:r>
              <a:rPr sz="2800" spc="-19" dirty="0"/>
              <a:t> </a:t>
            </a:r>
            <a:r>
              <a:rPr sz="2800" spc="-120" dirty="0"/>
              <a:t>Framework: </a:t>
            </a:r>
            <a:r>
              <a:rPr sz="2800" spc="-64" dirty="0"/>
              <a:t>Learning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260872" y="1832420"/>
            <a:ext cx="1771650" cy="205184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0543">
              <a:lnSpc>
                <a:spcPts val="1590"/>
              </a:lnSpc>
            </a:pPr>
            <a:r>
              <a:rPr sz="1350" spc="-56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350" spc="-9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0872" y="2346770"/>
            <a:ext cx="1771650" cy="205184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0543">
              <a:lnSpc>
                <a:spcPts val="1598"/>
              </a:lnSpc>
            </a:pPr>
            <a:r>
              <a:rPr sz="1350" spc="-56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350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0872" y="2861120"/>
            <a:ext cx="1771650" cy="205184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0543">
              <a:lnSpc>
                <a:spcPts val="1601"/>
              </a:lnSpc>
            </a:pPr>
            <a:r>
              <a:rPr sz="1350" spc="-56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350" spc="-9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0872" y="3432620"/>
            <a:ext cx="1771650" cy="205184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0543">
              <a:lnSpc>
                <a:spcPts val="1609"/>
              </a:lnSpc>
            </a:pPr>
            <a:r>
              <a:rPr sz="1350" spc="-56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350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23095" y="2337245"/>
            <a:ext cx="1390650" cy="762000"/>
            <a:chOff x="3040126" y="3116326"/>
            <a:chExt cx="1854200" cy="1016000"/>
          </a:xfrm>
        </p:grpSpPr>
        <p:sp>
          <p:nvSpPr>
            <p:cNvPr id="8" name="object 8"/>
            <p:cNvSpPr/>
            <p:nvPr/>
          </p:nvSpPr>
          <p:spPr>
            <a:xfrm>
              <a:off x="3052826" y="3129026"/>
              <a:ext cx="1828800" cy="990600"/>
            </a:xfrm>
            <a:custGeom>
              <a:avLst/>
              <a:gdLst/>
              <a:ahLst/>
              <a:cxnLst/>
              <a:rect l="l" t="t" r="r" b="b"/>
              <a:pathLst>
                <a:path w="1828800" h="990600">
                  <a:moveTo>
                    <a:pt x="1663573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373"/>
                  </a:lnTo>
                  <a:lnTo>
                    <a:pt x="5897" y="869273"/>
                  </a:lnTo>
                  <a:lnTo>
                    <a:pt x="22540" y="908736"/>
                  </a:lnTo>
                  <a:lnTo>
                    <a:pt x="48355" y="942181"/>
                  </a:lnTo>
                  <a:lnTo>
                    <a:pt x="81769" y="968026"/>
                  </a:lnTo>
                  <a:lnTo>
                    <a:pt x="121208" y="984693"/>
                  </a:lnTo>
                  <a:lnTo>
                    <a:pt x="165100" y="990600"/>
                  </a:lnTo>
                  <a:lnTo>
                    <a:pt x="1663573" y="990600"/>
                  </a:lnTo>
                  <a:lnTo>
                    <a:pt x="1707473" y="984693"/>
                  </a:lnTo>
                  <a:lnTo>
                    <a:pt x="1746936" y="968026"/>
                  </a:lnTo>
                  <a:lnTo>
                    <a:pt x="1780381" y="942181"/>
                  </a:lnTo>
                  <a:lnTo>
                    <a:pt x="1806226" y="908736"/>
                  </a:lnTo>
                  <a:lnTo>
                    <a:pt x="1822893" y="869273"/>
                  </a:lnTo>
                  <a:lnTo>
                    <a:pt x="1828800" y="825373"/>
                  </a:lnTo>
                  <a:lnTo>
                    <a:pt x="1828800" y="165100"/>
                  </a:lnTo>
                  <a:lnTo>
                    <a:pt x="1822893" y="121208"/>
                  </a:lnTo>
                  <a:lnTo>
                    <a:pt x="1806226" y="81769"/>
                  </a:lnTo>
                  <a:lnTo>
                    <a:pt x="1780381" y="48355"/>
                  </a:lnTo>
                  <a:lnTo>
                    <a:pt x="1746936" y="22540"/>
                  </a:lnTo>
                  <a:lnTo>
                    <a:pt x="1707473" y="5897"/>
                  </a:lnTo>
                  <a:lnTo>
                    <a:pt x="16635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3052826" y="3129026"/>
              <a:ext cx="1828800" cy="990600"/>
            </a:xfrm>
            <a:custGeom>
              <a:avLst/>
              <a:gdLst/>
              <a:ahLst/>
              <a:cxnLst/>
              <a:rect l="l" t="t" r="r" b="b"/>
              <a:pathLst>
                <a:path w="1828800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1663573" y="0"/>
                  </a:lnTo>
                  <a:lnTo>
                    <a:pt x="1707473" y="5897"/>
                  </a:lnTo>
                  <a:lnTo>
                    <a:pt x="1746936" y="22540"/>
                  </a:lnTo>
                  <a:lnTo>
                    <a:pt x="1780381" y="48355"/>
                  </a:lnTo>
                  <a:lnTo>
                    <a:pt x="1806226" y="81769"/>
                  </a:lnTo>
                  <a:lnTo>
                    <a:pt x="1822893" y="121208"/>
                  </a:lnTo>
                  <a:lnTo>
                    <a:pt x="1828800" y="165100"/>
                  </a:lnTo>
                  <a:lnTo>
                    <a:pt x="1828800" y="825373"/>
                  </a:lnTo>
                  <a:lnTo>
                    <a:pt x="1822893" y="869273"/>
                  </a:lnTo>
                  <a:lnTo>
                    <a:pt x="1806226" y="908736"/>
                  </a:lnTo>
                  <a:lnTo>
                    <a:pt x="1780381" y="942181"/>
                  </a:lnTo>
                  <a:lnTo>
                    <a:pt x="1746936" y="968026"/>
                  </a:lnTo>
                  <a:lnTo>
                    <a:pt x="1707473" y="984693"/>
                  </a:lnTo>
                  <a:lnTo>
                    <a:pt x="1663573" y="990600"/>
                  </a:lnTo>
                  <a:lnTo>
                    <a:pt x="165100" y="990600"/>
                  </a:lnTo>
                  <a:lnTo>
                    <a:pt x="121208" y="984693"/>
                  </a:lnTo>
                  <a:lnTo>
                    <a:pt x="81769" y="968026"/>
                  </a:lnTo>
                  <a:lnTo>
                    <a:pt x="48355" y="942181"/>
                  </a:lnTo>
                  <a:lnTo>
                    <a:pt x="22540" y="908736"/>
                  </a:lnTo>
                  <a:lnTo>
                    <a:pt x="5897" y="869273"/>
                  </a:lnTo>
                  <a:lnTo>
                    <a:pt x="0" y="825373"/>
                  </a:lnTo>
                  <a:lnTo>
                    <a:pt x="0" y="1651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784759" y="2385584"/>
            <a:ext cx="665798" cy="624498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9525" marR="3810" indent="14288" algn="just">
              <a:lnSpc>
                <a:spcPct val="100800"/>
              </a:lnSpc>
              <a:spcBef>
                <a:spcPts val="64"/>
              </a:spcBef>
            </a:pPr>
            <a:r>
              <a:rPr sz="1350" spc="-26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1350" spc="-30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1350" spc="-45" dirty="0">
                <a:solidFill>
                  <a:srgbClr val="FFFFFF"/>
                </a:solidFill>
                <a:latin typeface="Arial"/>
                <a:cs typeface="Arial"/>
              </a:rPr>
              <a:t>Predictor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29332" y="1945005"/>
            <a:ext cx="404336" cy="1603534"/>
          </a:xfrm>
          <a:custGeom>
            <a:avLst/>
            <a:gdLst/>
            <a:ahLst/>
            <a:cxnLst/>
            <a:rect l="l" t="t" r="r" b="b"/>
            <a:pathLst>
              <a:path w="539114" h="2138045">
                <a:moveTo>
                  <a:pt x="537591" y="1030859"/>
                </a:moveTo>
                <a:lnTo>
                  <a:pt x="536854" y="976757"/>
                </a:lnTo>
                <a:lnTo>
                  <a:pt x="536448" y="945781"/>
                </a:lnTo>
                <a:lnTo>
                  <a:pt x="506869" y="961085"/>
                </a:lnTo>
                <a:lnTo>
                  <a:pt x="8509" y="0"/>
                </a:lnTo>
                <a:lnTo>
                  <a:pt x="0" y="4445"/>
                </a:lnTo>
                <a:lnTo>
                  <a:pt x="495312" y="959675"/>
                </a:lnTo>
                <a:lnTo>
                  <a:pt x="494157" y="957707"/>
                </a:lnTo>
                <a:lnTo>
                  <a:pt x="484543" y="972654"/>
                </a:lnTo>
                <a:lnTo>
                  <a:pt x="468757" y="980821"/>
                </a:lnTo>
                <a:lnTo>
                  <a:pt x="471424" y="982776"/>
                </a:lnTo>
                <a:lnTo>
                  <a:pt x="6858" y="684022"/>
                </a:lnTo>
                <a:lnTo>
                  <a:pt x="1651" y="692023"/>
                </a:lnTo>
                <a:lnTo>
                  <a:pt x="470979" y="993749"/>
                </a:lnTo>
                <a:lnTo>
                  <a:pt x="453009" y="1021715"/>
                </a:lnTo>
                <a:lnTo>
                  <a:pt x="537591" y="1030859"/>
                </a:lnTo>
                <a:close/>
              </a:path>
              <a:path w="539114" h="2138045">
                <a:moveTo>
                  <a:pt x="538861" y="1116076"/>
                </a:moveTo>
                <a:lnTo>
                  <a:pt x="538403" y="1085977"/>
                </a:lnTo>
                <a:lnTo>
                  <a:pt x="537591" y="1030986"/>
                </a:lnTo>
                <a:lnTo>
                  <a:pt x="453009" y="1040130"/>
                </a:lnTo>
                <a:lnTo>
                  <a:pt x="470979" y="1068108"/>
                </a:lnTo>
                <a:lnTo>
                  <a:pt x="1651" y="1369822"/>
                </a:lnTo>
                <a:lnTo>
                  <a:pt x="6858" y="1377823"/>
                </a:lnTo>
                <a:lnTo>
                  <a:pt x="476110" y="1076083"/>
                </a:lnTo>
                <a:lnTo>
                  <a:pt x="477075" y="1077595"/>
                </a:lnTo>
                <a:lnTo>
                  <a:pt x="470154" y="1082929"/>
                </a:lnTo>
                <a:lnTo>
                  <a:pt x="485178" y="1090193"/>
                </a:lnTo>
                <a:lnTo>
                  <a:pt x="494157" y="1104138"/>
                </a:lnTo>
                <a:lnTo>
                  <a:pt x="498589" y="1096670"/>
                </a:lnTo>
                <a:lnTo>
                  <a:pt x="500189" y="1097432"/>
                </a:lnTo>
                <a:lnTo>
                  <a:pt x="0" y="2133727"/>
                </a:lnTo>
                <a:lnTo>
                  <a:pt x="8509" y="2137918"/>
                </a:lnTo>
                <a:lnTo>
                  <a:pt x="508825" y="1101598"/>
                </a:lnTo>
                <a:lnTo>
                  <a:pt x="538861" y="111607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r>
              <a:rPr lang="en-US" spc="-60"/>
              <a:t>9</a:t>
            </a:r>
            <a:endParaRPr spc="-45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BC-powerpoint-presentation-16-9 (1)" id="{56CE7328-5122-FF49-9D1A-B2575E5E25B6}" vid="{0D00BCDD-6C86-CE42-81B5-D7F30E55E7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2338</Words>
  <Application>Microsoft Macintosh PowerPoint</Application>
  <PresentationFormat>On-screen Show (16:9)</PresentationFormat>
  <Paragraphs>520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Arial Narrow</vt:lpstr>
      <vt:lpstr>Arial-BoldItalicMT</vt:lpstr>
      <vt:lpstr>Calibri</vt:lpstr>
      <vt:lpstr>Helvetica</vt:lpstr>
      <vt:lpstr>Times New Roman</vt:lpstr>
      <vt:lpstr>Office Theme</vt:lpstr>
      <vt:lpstr>PowerPoint Presentation</vt:lpstr>
      <vt:lpstr>Why study learning?</vt:lpstr>
      <vt:lpstr>What does it mean to learn?</vt:lpstr>
      <vt:lpstr>Model, parameters and hyperparameters</vt:lpstr>
      <vt:lpstr>PowerPoint Presentation</vt:lpstr>
      <vt:lpstr>score(</vt:lpstr>
      <vt:lpstr>score ( )</vt:lpstr>
      <vt:lpstr>score ( )</vt:lpstr>
      <vt:lpstr>Machine Learning Framework: Learning</vt:lpstr>
      <vt:lpstr>Machine Learning Framework: Learning</vt:lpstr>
      <vt:lpstr>Machine Learning Framework: Learning</vt:lpstr>
      <vt:lpstr>Machine Learning Framework: Learning</vt:lpstr>
      <vt:lpstr>Classify with Goodness</vt:lpstr>
      <vt:lpstr>ML Framework Example</vt:lpstr>
      <vt:lpstr>ML Framework Example</vt:lpstr>
      <vt:lpstr>ML Framework Example</vt:lpstr>
      <vt:lpstr>ML Framework Example</vt:lpstr>
      <vt:lpstr>PowerPoint Presentation</vt:lpstr>
      <vt:lpstr>General ML Consideration: Inductive Bias</vt:lpstr>
      <vt:lpstr>General ML Consideration: Inductive Bias</vt:lpstr>
      <vt:lpstr>General ML Consideration: Inductive Bias</vt:lpstr>
      <vt:lpstr>General ML Consideration: Inductive Bias</vt:lpstr>
      <vt:lpstr>AI &amp; ML</vt:lpstr>
      <vt:lpstr>AI and Learning Today</vt:lpstr>
      <vt:lpstr>Neural Networks 1960</vt:lpstr>
      <vt:lpstr>Neural Networks 2020</vt:lpstr>
      <vt:lpstr>Machine Learning Successes</vt:lpstr>
      <vt:lpstr>The Big Idea and Terminology</vt:lpstr>
      <vt:lpstr>Major Machine learning paradigms (1)</vt:lpstr>
      <vt:lpstr>Major Machine learning paradigms (2)</vt:lpstr>
      <vt:lpstr>CORE TERMINOLOGY</vt:lpstr>
      <vt:lpstr>Three Axes for Thinking About Your ML Problem</vt:lpstr>
      <vt:lpstr>Types of learning problems</vt:lpstr>
      <vt:lpstr>PowerPoint Presentation</vt:lpstr>
      <vt:lpstr>Supervised learning</vt:lpstr>
      <vt:lpstr>Unsupervised Learning</vt:lpstr>
      <vt:lpstr>Inductive Learning Framework</vt:lpstr>
      <vt:lpstr>ML Framework Example</vt:lpstr>
      <vt:lpstr>Classification Examples</vt:lpstr>
      <vt:lpstr>Classification Examples</vt:lpstr>
      <vt:lpstr>Classification: Hand-coded Rules?</vt:lpstr>
      <vt:lpstr>Classification: Supervised Machine Learning</vt:lpstr>
      <vt:lpstr>Classification: Supervised Machine Learning</vt:lpstr>
      <vt:lpstr>Classification: Supervised Machine Learning</vt:lpstr>
      <vt:lpstr>Classification Example: Face Recognition</vt:lpstr>
      <vt:lpstr>Classification Example: Sequence &amp; Structured Prediction</vt:lpstr>
      <vt:lpstr>Ingredients for classification</vt:lpstr>
      <vt:lpstr>Ingredients for classification</vt:lpstr>
      <vt:lpstr>Ingredients for classification</vt:lpstr>
      <vt:lpstr>Ingredients for classification</vt:lpstr>
      <vt:lpstr>Regression</vt:lpstr>
      <vt:lpstr>Regression Example: Stock Market Prediction</vt:lpstr>
      <vt:lpstr>Unsupervised learning: Clustering</vt:lpstr>
      <vt:lpstr>Unsupervised learning: 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Anantaa Kotal</dc:creator>
  <cp:lastModifiedBy>Anantaa Kotal</cp:lastModifiedBy>
  <cp:revision>1</cp:revision>
  <dcterms:created xsi:type="dcterms:W3CDTF">2022-11-02T14:31:00Z</dcterms:created>
  <dcterms:modified xsi:type="dcterms:W3CDTF">2022-11-02T14:59:38Z</dcterms:modified>
</cp:coreProperties>
</file>