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1" r:id="rId9"/>
    <p:sldId id="266" r:id="rId10"/>
    <p:sldId id="264" r:id="rId11"/>
    <p:sldId id="267" r:id="rId12"/>
    <p:sldId id="268" r:id="rId13"/>
    <p:sldId id="269" r:id="rId14"/>
    <p:sldId id="272" r:id="rId15"/>
    <p:sldId id="273" r:id="rId16"/>
    <p:sldId id="260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6" r:id="rId28"/>
    <p:sldId id="288" r:id="rId29"/>
    <p:sldId id="290" r:id="rId30"/>
    <p:sldId id="289" r:id="rId31"/>
    <p:sldId id="291" r:id="rId32"/>
    <p:sldId id="292" r:id="rId33"/>
    <p:sldId id="332" r:id="rId34"/>
    <p:sldId id="335" r:id="rId35"/>
    <p:sldId id="333" r:id="rId36"/>
    <p:sldId id="336" r:id="rId37"/>
    <p:sldId id="337" r:id="rId38"/>
    <p:sldId id="338" r:id="rId39"/>
    <p:sldId id="339" r:id="rId40"/>
    <p:sldId id="340" r:id="rId4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680"/>
  </p:normalViewPr>
  <p:slideViewPr>
    <p:cSldViewPr snapToGrid="0" snapToObjects="1">
      <p:cViewPr varScale="1">
        <p:scale>
          <a:sx n="120" d="100"/>
          <a:sy n="120" d="100"/>
        </p:scale>
        <p:origin x="200" y="9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datasets/Zoo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round_trut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CMSC 471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894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ead with gears with solid fill">
            <a:extLst>
              <a:ext uri="{FF2B5EF4-FFF2-40B4-BE49-F238E27FC236}">
                <a16:creationId xmlns:a16="http://schemas.microsoft.com/office/drawing/2014/main" id="{28873542-8C7A-DF0F-1C01-504D160F6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932" y="2406802"/>
            <a:ext cx="1111103" cy="1111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090B02-5FA2-EAB9-7BF4-2A7DF09763A7}"/>
              </a:ext>
            </a:extLst>
          </p:cNvPr>
          <p:cNvSpPr txBox="1"/>
          <p:nvPr/>
        </p:nvSpPr>
        <p:spPr>
          <a:xfrm>
            <a:off x="2546497" y="1346709"/>
            <a:ext cx="5199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1</a:t>
            </a:r>
            <a:r>
              <a:rPr lang="en-US" sz="2400" dirty="0"/>
              <a:t>: </a:t>
            </a:r>
            <a:r>
              <a:rPr lang="en-US" sz="2400" b="1" dirty="0"/>
              <a:t>Gather Information</a:t>
            </a:r>
          </a:p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156CD-B9F7-3BD2-073A-8DB7E0440416}"/>
              </a:ext>
            </a:extLst>
          </p:cNvPr>
          <p:cNvSpPr txBox="1"/>
          <p:nvPr/>
        </p:nvSpPr>
        <p:spPr>
          <a:xfrm>
            <a:off x="2589025" y="2085373"/>
            <a:ext cx="56299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 information do we need to review Bill’s request?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about Bill: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Age, </a:t>
            </a:r>
            <a:r>
              <a:rPr lang="en-US" dirty="0" err="1"/>
              <a:t>Zipcode</a:t>
            </a:r>
            <a:r>
              <a:rPr lang="en-US" dirty="0"/>
              <a:t>, Income, Credit Score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about past customers: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is the minimum age for approval?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is the minimum income for approval?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F703017-780D-0917-CC77-C6A9FDBC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Building an Automated Intelligent Agent (AI)</a:t>
            </a:r>
          </a:p>
        </p:txBody>
      </p:sp>
    </p:spTree>
    <p:extLst>
      <p:ext uri="{BB962C8B-B14F-4D97-AF65-F5344CB8AC3E}">
        <p14:creationId xmlns:p14="http://schemas.microsoft.com/office/powerpoint/2010/main" val="1135262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ead with gears with solid fill">
            <a:extLst>
              <a:ext uri="{FF2B5EF4-FFF2-40B4-BE49-F238E27FC236}">
                <a16:creationId xmlns:a16="http://schemas.microsoft.com/office/drawing/2014/main" id="{28873542-8C7A-DF0F-1C01-504D160F6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961" y="2591686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090B02-5FA2-EAB9-7BF4-2A7DF09763A7}"/>
              </a:ext>
            </a:extLst>
          </p:cNvPr>
          <p:cNvSpPr txBox="1"/>
          <p:nvPr/>
        </p:nvSpPr>
        <p:spPr>
          <a:xfrm>
            <a:off x="2546497" y="1230533"/>
            <a:ext cx="5199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1 Part 2</a:t>
            </a:r>
            <a:r>
              <a:rPr lang="en-US" sz="2400" dirty="0"/>
              <a:t>: </a:t>
            </a:r>
            <a:r>
              <a:rPr lang="en-US" sz="2400" b="1" dirty="0"/>
              <a:t>Data Preparation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EDB65-41BA-FCCA-F4FC-BE4C23E9DE12}"/>
              </a:ext>
            </a:extLst>
          </p:cNvPr>
          <p:cNvSpPr txBox="1"/>
          <p:nvPr/>
        </p:nvSpPr>
        <p:spPr>
          <a:xfrm>
            <a:off x="2546496" y="1763439"/>
            <a:ext cx="5906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the data now. </a:t>
            </a:r>
            <a:r>
              <a:rPr lang="en-US" b="1" dirty="0"/>
              <a:t>Can we process it?</a:t>
            </a:r>
          </a:p>
          <a:p>
            <a:endParaRPr lang="en-US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6A7F8B-2C51-ED9E-964F-99DF960A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Building an Automated Intelligent Agent (AI)</a:t>
            </a:r>
          </a:p>
        </p:txBody>
      </p:sp>
    </p:spTree>
    <p:extLst>
      <p:ext uri="{BB962C8B-B14F-4D97-AF65-F5344CB8AC3E}">
        <p14:creationId xmlns:p14="http://schemas.microsoft.com/office/powerpoint/2010/main" val="56321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ead with gears with solid fill">
            <a:extLst>
              <a:ext uri="{FF2B5EF4-FFF2-40B4-BE49-F238E27FC236}">
                <a16:creationId xmlns:a16="http://schemas.microsoft.com/office/drawing/2014/main" id="{28873542-8C7A-DF0F-1C01-504D160F6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961" y="2591686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090B02-5FA2-EAB9-7BF4-2A7DF09763A7}"/>
              </a:ext>
            </a:extLst>
          </p:cNvPr>
          <p:cNvSpPr txBox="1"/>
          <p:nvPr/>
        </p:nvSpPr>
        <p:spPr>
          <a:xfrm>
            <a:off x="2546497" y="1230533"/>
            <a:ext cx="5199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1 Part 2</a:t>
            </a:r>
            <a:r>
              <a:rPr lang="en-US" sz="2400" dirty="0"/>
              <a:t>: </a:t>
            </a:r>
            <a:r>
              <a:rPr lang="en-US" sz="2400" b="1" dirty="0"/>
              <a:t>Data Preparation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EDB65-41BA-FCCA-F4FC-BE4C23E9DE12}"/>
              </a:ext>
            </a:extLst>
          </p:cNvPr>
          <p:cNvSpPr txBox="1"/>
          <p:nvPr/>
        </p:nvSpPr>
        <p:spPr>
          <a:xfrm>
            <a:off x="2546496" y="1763439"/>
            <a:ext cx="5906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the data now. </a:t>
            </a:r>
            <a:r>
              <a:rPr lang="en-US" b="1" dirty="0"/>
              <a:t>Can we process it?</a:t>
            </a:r>
          </a:p>
          <a:p>
            <a:endParaRPr lang="en-US" b="1" dirty="0"/>
          </a:p>
          <a:p>
            <a:r>
              <a:rPr lang="en-US" dirty="0"/>
              <a:t>Probably not straight away.</a:t>
            </a:r>
          </a:p>
          <a:p>
            <a:r>
              <a:rPr lang="en-US" dirty="0"/>
              <a:t>Represent the data in a way that is processable.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349C8A-7363-E8F6-D01F-7FEDE664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Building an Automated Intelligent Agent (AI)</a:t>
            </a:r>
          </a:p>
        </p:txBody>
      </p:sp>
    </p:spTree>
    <p:extLst>
      <p:ext uri="{BB962C8B-B14F-4D97-AF65-F5344CB8AC3E}">
        <p14:creationId xmlns:p14="http://schemas.microsoft.com/office/powerpoint/2010/main" val="377623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ead with gears with solid fill">
            <a:extLst>
              <a:ext uri="{FF2B5EF4-FFF2-40B4-BE49-F238E27FC236}">
                <a16:creationId xmlns:a16="http://schemas.microsoft.com/office/drawing/2014/main" id="{28873542-8C7A-DF0F-1C01-504D160F6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961" y="2591686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090B02-5FA2-EAB9-7BF4-2A7DF09763A7}"/>
              </a:ext>
            </a:extLst>
          </p:cNvPr>
          <p:cNvSpPr txBox="1"/>
          <p:nvPr/>
        </p:nvSpPr>
        <p:spPr>
          <a:xfrm>
            <a:off x="2546497" y="1230533"/>
            <a:ext cx="5199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1 Part 2</a:t>
            </a:r>
            <a:r>
              <a:rPr lang="en-US" sz="2400" dirty="0"/>
              <a:t>: </a:t>
            </a:r>
            <a:r>
              <a:rPr lang="en-US" sz="2400" b="1" dirty="0"/>
              <a:t>Data Preparation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EDB65-41BA-FCCA-F4FC-BE4C23E9DE12}"/>
              </a:ext>
            </a:extLst>
          </p:cNvPr>
          <p:cNvSpPr txBox="1"/>
          <p:nvPr/>
        </p:nvSpPr>
        <p:spPr>
          <a:xfrm>
            <a:off x="2546496" y="1763439"/>
            <a:ext cx="5906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the data now. </a:t>
            </a:r>
            <a:r>
              <a:rPr lang="en-US" b="1" dirty="0"/>
              <a:t>Can we process it?</a:t>
            </a:r>
          </a:p>
          <a:p>
            <a:endParaRPr lang="en-US" b="1" dirty="0"/>
          </a:p>
          <a:p>
            <a:r>
              <a:rPr lang="en-US" dirty="0"/>
              <a:t>Probably not straight away.</a:t>
            </a:r>
          </a:p>
          <a:p>
            <a:r>
              <a:rPr lang="en-US" dirty="0"/>
              <a:t>Represent the data in a way that is processable.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44B67-43B7-51F9-FB5D-8BC36C3F6A88}"/>
              </a:ext>
            </a:extLst>
          </p:cNvPr>
          <p:cNvSpPr txBox="1"/>
          <p:nvPr/>
        </p:nvSpPr>
        <p:spPr>
          <a:xfrm>
            <a:off x="2546495" y="3130621"/>
            <a:ext cx="59063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worked on this before.</a:t>
            </a:r>
          </a:p>
          <a:p>
            <a:r>
              <a:rPr lang="en-US" b="1" dirty="0"/>
              <a:t>Environment States </a:t>
            </a:r>
            <a:r>
              <a:rPr lang="en-US" dirty="0"/>
              <a:t>helped us fit any event into our problem paradigm.</a:t>
            </a:r>
            <a:r>
              <a:rPr lang="en-US" b="1" dirty="0"/>
              <a:t> </a:t>
            </a:r>
            <a:r>
              <a:rPr lang="en-US" dirty="0"/>
              <a:t>Think</a:t>
            </a:r>
            <a:r>
              <a:rPr lang="en-US" b="1" dirty="0"/>
              <a:t> </a:t>
            </a:r>
            <a:r>
              <a:rPr lang="en-US" dirty="0"/>
              <a:t>Graph Search Space, CSN, FOL etc.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b="1" dirty="0"/>
              <a:t>ML</a:t>
            </a:r>
            <a:r>
              <a:rPr lang="en-US" dirty="0"/>
              <a:t>, data is typically represented as </a:t>
            </a:r>
            <a:r>
              <a:rPr lang="en-US" b="1" dirty="0"/>
              <a:t>feature vectors</a:t>
            </a:r>
            <a:r>
              <a:rPr lang="en-US" dirty="0"/>
              <a:t>.</a:t>
            </a:r>
          </a:p>
          <a:p>
            <a:r>
              <a:rPr lang="en-US" dirty="0"/>
              <a:t>Also called </a:t>
            </a:r>
            <a:r>
              <a:rPr lang="en-US" b="1" dirty="0"/>
              <a:t>attribute set</a:t>
            </a:r>
            <a:r>
              <a:rPr lang="en-US" dirty="0"/>
              <a:t>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319BA07-9C32-6F6E-9FC9-69525D3A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468"/>
            <a:ext cx="8229600" cy="644065"/>
          </a:xfrm>
        </p:spPr>
        <p:txBody>
          <a:bodyPr>
            <a:noAutofit/>
          </a:bodyPr>
          <a:lstStyle/>
          <a:p>
            <a:r>
              <a:rPr lang="en-US" sz="2800" dirty="0"/>
              <a:t>Building an Automated Intelligent Agent (AI)</a:t>
            </a:r>
          </a:p>
        </p:txBody>
      </p:sp>
    </p:spTree>
    <p:extLst>
      <p:ext uri="{BB962C8B-B14F-4D97-AF65-F5344CB8AC3E}">
        <p14:creationId xmlns:p14="http://schemas.microsoft.com/office/powerpoint/2010/main" val="4256646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090B02-5FA2-EAB9-7BF4-2A7DF09763A7}"/>
              </a:ext>
            </a:extLst>
          </p:cNvPr>
          <p:cNvSpPr txBox="1"/>
          <p:nvPr/>
        </p:nvSpPr>
        <p:spPr>
          <a:xfrm>
            <a:off x="2546497" y="1230533"/>
            <a:ext cx="5199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1 Part 2</a:t>
            </a:r>
            <a:r>
              <a:rPr lang="en-US" sz="2400" dirty="0"/>
              <a:t>: </a:t>
            </a:r>
            <a:r>
              <a:rPr lang="en-US" sz="2400" b="1" dirty="0"/>
              <a:t>Data Preparation</a:t>
            </a:r>
          </a:p>
          <a:p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EC16A-C95F-3082-EA2D-5BB9DEBFA390}"/>
              </a:ext>
            </a:extLst>
          </p:cNvPr>
          <p:cNvSpPr txBox="1"/>
          <p:nvPr/>
        </p:nvSpPr>
        <p:spPr>
          <a:xfrm>
            <a:off x="1408813" y="1855507"/>
            <a:ext cx="633700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What do we need for reviewing credit card request?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520C0-44BC-DEE6-1617-73CCF8DFD21F}"/>
              </a:ext>
            </a:extLst>
          </p:cNvPr>
          <p:cNvSpPr txBox="1"/>
          <p:nvPr/>
        </p:nvSpPr>
        <p:spPr>
          <a:xfrm>
            <a:off x="85060" y="2647507"/>
            <a:ext cx="22541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Credit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Zipcode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650BF3-AD86-36A3-CE4F-EE9E1A037A46}"/>
              </a:ext>
            </a:extLst>
          </p:cNvPr>
          <p:cNvCxnSpPr>
            <a:cxnSpLocks/>
          </p:cNvCxnSpPr>
          <p:nvPr/>
        </p:nvCxnSpPr>
        <p:spPr>
          <a:xfrm>
            <a:off x="1929808" y="3122394"/>
            <a:ext cx="1653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72BC7C0-4EAA-BD9A-2953-0DF127B45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520473"/>
              </p:ext>
            </p:extLst>
          </p:nvPr>
        </p:nvGraphicFramePr>
        <p:xfrm>
          <a:off x="3859620" y="2918662"/>
          <a:ext cx="4827180" cy="47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783">
                  <a:extLst>
                    <a:ext uri="{9D8B030D-6E8A-4147-A177-3AD203B41FA5}">
                      <a16:colId xmlns:a16="http://schemas.microsoft.com/office/drawing/2014/main" val="2336106672"/>
                    </a:ext>
                  </a:extLst>
                </a:gridCol>
                <a:gridCol w="1092702">
                  <a:extLst>
                    <a:ext uri="{9D8B030D-6E8A-4147-A177-3AD203B41FA5}">
                      <a16:colId xmlns:a16="http://schemas.microsoft.com/office/drawing/2014/main" val="1680186620"/>
                    </a:ext>
                  </a:extLst>
                </a:gridCol>
                <a:gridCol w="1851610">
                  <a:extLst>
                    <a:ext uri="{9D8B030D-6E8A-4147-A177-3AD203B41FA5}">
                      <a16:colId xmlns:a16="http://schemas.microsoft.com/office/drawing/2014/main" val="901027136"/>
                    </a:ext>
                  </a:extLst>
                </a:gridCol>
                <a:gridCol w="1189085">
                  <a:extLst>
                    <a:ext uri="{9D8B030D-6E8A-4147-A177-3AD203B41FA5}">
                      <a16:colId xmlns:a16="http://schemas.microsoft.com/office/drawing/2014/main" val="2006560901"/>
                    </a:ext>
                  </a:extLst>
                </a:gridCol>
              </a:tblGrid>
              <a:tr h="4731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Credit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Zipcode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7657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6E31AFD-7ABB-89DE-3690-F3594BEE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Building an Automated Intelligent Agent (AI)</a:t>
            </a:r>
          </a:p>
        </p:txBody>
      </p:sp>
    </p:spTree>
    <p:extLst>
      <p:ext uri="{BB962C8B-B14F-4D97-AF65-F5344CB8AC3E}">
        <p14:creationId xmlns:p14="http://schemas.microsoft.com/office/powerpoint/2010/main" val="213955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090B02-5FA2-EAB9-7BF4-2A7DF09763A7}"/>
              </a:ext>
            </a:extLst>
          </p:cNvPr>
          <p:cNvSpPr txBox="1"/>
          <p:nvPr/>
        </p:nvSpPr>
        <p:spPr>
          <a:xfrm>
            <a:off x="2546497" y="1230533"/>
            <a:ext cx="5199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1 Part 2</a:t>
            </a:r>
            <a:r>
              <a:rPr lang="en-US" sz="2400" dirty="0"/>
              <a:t>: </a:t>
            </a:r>
            <a:r>
              <a:rPr lang="en-US" sz="2400" b="1" dirty="0"/>
              <a:t>Data Preparation</a:t>
            </a:r>
          </a:p>
          <a:p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EC16A-C95F-3082-EA2D-5BB9DEBFA390}"/>
              </a:ext>
            </a:extLst>
          </p:cNvPr>
          <p:cNvSpPr txBox="1"/>
          <p:nvPr/>
        </p:nvSpPr>
        <p:spPr>
          <a:xfrm>
            <a:off x="1408813" y="1855507"/>
            <a:ext cx="633700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What do we need for reviewing credit card request?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520C0-44BC-DEE6-1617-73CCF8DFD21F}"/>
              </a:ext>
            </a:extLst>
          </p:cNvPr>
          <p:cNvSpPr txBox="1"/>
          <p:nvPr/>
        </p:nvSpPr>
        <p:spPr>
          <a:xfrm>
            <a:off x="85060" y="2647507"/>
            <a:ext cx="22541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Credit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Zipcode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650BF3-AD86-36A3-CE4F-EE9E1A037A46}"/>
              </a:ext>
            </a:extLst>
          </p:cNvPr>
          <p:cNvCxnSpPr>
            <a:cxnSpLocks/>
          </p:cNvCxnSpPr>
          <p:nvPr/>
        </p:nvCxnSpPr>
        <p:spPr>
          <a:xfrm>
            <a:off x="1929808" y="3122394"/>
            <a:ext cx="1653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72BC7C0-4EAA-BD9A-2953-0DF127B45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324183"/>
              </p:ext>
            </p:extLst>
          </p:nvPr>
        </p:nvGraphicFramePr>
        <p:xfrm>
          <a:off x="3859620" y="2918662"/>
          <a:ext cx="4827180" cy="47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783">
                  <a:extLst>
                    <a:ext uri="{9D8B030D-6E8A-4147-A177-3AD203B41FA5}">
                      <a16:colId xmlns:a16="http://schemas.microsoft.com/office/drawing/2014/main" val="2336106672"/>
                    </a:ext>
                  </a:extLst>
                </a:gridCol>
                <a:gridCol w="1092702">
                  <a:extLst>
                    <a:ext uri="{9D8B030D-6E8A-4147-A177-3AD203B41FA5}">
                      <a16:colId xmlns:a16="http://schemas.microsoft.com/office/drawing/2014/main" val="1680186620"/>
                    </a:ext>
                  </a:extLst>
                </a:gridCol>
                <a:gridCol w="1851610">
                  <a:extLst>
                    <a:ext uri="{9D8B030D-6E8A-4147-A177-3AD203B41FA5}">
                      <a16:colId xmlns:a16="http://schemas.microsoft.com/office/drawing/2014/main" val="901027136"/>
                    </a:ext>
                  </a:extLst>
                </a:gridCol>
                <a:gridCol w="1189085">
                  <a:extLst>
                    <a:ext uri="{9D8B030D-6E8A-4147-A177-3AD203B41FA5}">
                      <a16:colId xmlns:a16="http://schemas.microsoft.com/office/drawing/2014/main" val="2006560901"/>
                    </a:ext>
                  </a:extLst>
                </a:gridCol>
              </a:tblGrid>
              <a:tr h="4731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Credit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Zipcode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76572"/>
                  </a:ext>
                </a:extLst>
              </a:tr>
            </a:tbl>
          </a:graphicData>
        </a:graphic>
      </p:graphicFrame>
      <p:sp>
        <p:nvSpPr>
          <p:cNvPr id="17" name="Right Brace 16">
            <a:extLst>
              <a:ext uri="{FF2B5EF4-FFF2-40B4-BE49-F238E27FC236}">
                <a16:creationId xmlns:a16="http://schemas.microsoft.com/office/drawing/2014/main" id="{1CCAB3FE-8513-5117-A18F-20EAEDD30C91}"/>
              </a:ext>
            </a:extLst>
          </p:cNvPr>
          <p:cNvSpPr/>
          <p:nvPr/>
        </p:nvSpPr>
        <p:spPr>
          <a:xfrm rot="5400000">
            <a:off x="6119944" y="1255343"/>
            <a:ext cx="306529" cy="470889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1D0008-2665-C92B-3E69-A2584E2653BA}"/>
              </a:ext>
            </a:extLst>
          </p:cNvPr>
          <p:cNvSpPr txBox="1"/>
          <p:nvPr/>
        </p:nvSpPr>
        <p:spPr>
          <a:xfrm>
            <a:off x="5490686" y="3800456"/>
            <a:ext cx="15650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Feature Vector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27B6F1-E326-836F-09BA-6B96635D9C66}"/>
              </a:ext>
            </a:extLst>
          </p:cNvPr>
          <p:cNvSpPr txBox="1"/>
          <p:nvPr/>
        </p:nvSpPr>
        <p:spPr>
          <a:xfrm>
            <a:off x="3711899" y="4440856"/>
            <a:ext cx="512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 Representations: Tables, Arrays, Matrices etc.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618595-32F0-6571-19BE-983A7B83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Building an Automated Intelligent Agent (AI)</a:t>
            </a:r>
          </a:p>
        </p:txBody>
      </p:sp>
    </p:spTree>
    <p:extLst>
      <p:ext uri="{BB962C8B-B14F-4D97-AF65-F5344CB8AC3E}">
        <p14:creationId xmlns:p14="http://schemas.microsoft.com/office/powerpoint/2010/main" val="181544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6C829E-7BAC-AD5B-C511-DD854F46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</p:spPr>
        <p:txBody>
          <a:bodyPr>
            <a:noAutofit/>
          </a:bodyPr>
          <a:lstStyle/>
          <a:p>
            <a:r>
              <a:rPr lang="en-US" sz="2800" dirty="0"/>
              <a:t>Labeled vs Unlabeled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EED3C-DB9A-9DA2-EB5E-52D641486423}"/>
              </a:ext>
            </a:extLst>
          </p:cNvPr>
          <p:cNvSpPr txBox="1"/>
          <p:nvPr/>
        </p:nvSpPr>
        <p:spPr>
          <a:xfrm>
            <a:off x="733646" y="1541720"/>
            <a:ext cx="22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Labeled Data</a:t>
            </a:r>
          </a:p>
        </p:txBody>
      </p:sp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8D503158-856C-E982-C642-6D3235072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240361"/>
              </p:ext>
            </p:extLst>
          </p:nvPr>
        </p:nvGraphicFramePr>
        <p:xfrm>
          <a:off x="829341" y="2025527"/>
          <a:ext cx="7857459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21">
                  <a:extLst>
                    <a:ext uri="{9D8B030D-6E8A-4147-A177-3AD203B41FA5}">
                      <a16:colId xmlns:a16="http://schemas.microsoft.com/office/drawing/2014/main" val="2336106672"/>
                    </a:ext>
                  </a:extLst>
                </a:gridCol>
                <a:gridCol w="1285542">
                  <a:extLst>
                    <a:ext uri="{9D8B030D-6E8A-4147-A177-3AD203B41FA5}">
                      <a16:colId xmlns:a16="http://schemas.microsoft.com/office/drawing/2014/main" val="1680186620"/>
                    </a:ext>
                  </a:extLst>
                </a:gridCol>
                <a:gridCol w="1959873">
                  <a:extLst>
                    <a:ext uri="{9D8B030D-6E8A-4147-A177-3AD203B41FA5}">
                      <a16:colId xmlns:a16="http://schemas.microsoft.com/office/drawing/2014/main" val="3907366120"/>
                    </a:ext>
                  </a:extLst>
                </a:gridCol>
                <a:gridCol w="1669311">
                  <a:extLst>
                    <a:ext uri="{9D8B030D-6E8A-4147-A177-3AD203B41FA5}">
                      <a16:colId xmlns:a16="http://schemas.microsoft.com/office/drawing/2014/main" val="901027136"/>
                    </a:ext>
                  </a:extLst>
                </a:gridCol>
                <a:gridCol w="2126512">
                  <a:extLst>
                    <a:ext uri="{9D8B030D-6E8A-4147-A177-3AD203B41FA5}">
                      <a16:colId xmlns:a16="http://schemas.microsoft.com/office/drawing/2014/main" val="200656090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Credit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Zipcode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Review 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765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E2AC052-B89C-BB00-7C78-B3C3322DAB9E}"/>
              </a:ext>
            </a:extLst>
          </p:cNvPr>
          <p:cNvSpPr txBox="1"/>
          <p:nvPr/>
        </p:nvSpPr>
        <p:spPr>
          <a:xfrm>
            <a:off x="829341" y="3471706"/>
            <a:ext cx="22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Unlabeled Data</a:t>
            </a: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FD6C5C47-7459-6968-3B81-4C4A9E055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39654"/>
              </p:ext>
            </p:extLst>
          </p:nvPr>
        </p:nvGraphicFramePr>
        <p:xfrm>
          <a:off x="925036" y="3841038"/>
          <a:ext cx="58266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430">
                  <a:extLst>
                    <a:ext uri="{9D8B030D-6E8A-4147-A177-3AD203B41FA5}">
                      <a16:colId xmlns:a16="http://schemas.microsoft.com/office/drawing/2014/main" val="2336106672"/>
                    </a:ext>
                  </a:extLst>
                </a:gridCol>
                <a:gridCol w="1318945">
                  <a:extLst>
                    <a:ext uri="{9D8B030D-6E8A-4147-A177-3AD203B41FA5}">
                      <a16:colId xmlns:a16="http://schemas.microsoft.com/office/drawing/2014/main" val="1680186620"/>
                    </a:ext>
                  </a:extLst>
                </a:gridCol>
                <a:gridCol w="2234984">
                  <a:extLst>
                    <a:ext uri="{9D8B030D-6E8A-4147-A177-3AD203B41FA5}">
                      <a16:colId xmlns:a16="http://schemas.microsoft.com/office/drawing/2014/main" val="901027136"/>
                    </a:ext>
                  </a:extLst>
                </a:gridCol>
                <a:gridCol w="1435284">
                  <a:extLst>
                    <a:ext uri="{9D8B030D-6E8A-4147-A177-3AD203B41FA5}">
                      <a16:colId xmlns:a16="http://schemas.microsoft.com/office/drawing/2014/main" val="2006560901"/>
                    </a:ext>
                  </a:extLst>
                </a:gridCol>
              </a:tblGrid>
              <a:tr h="3325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Credit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Zipcode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7657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38832F-4093-5DEA-E0F3-C22C00AECB4E}"/>
              </a:ext>
            </a:extLst>
          </p:cNvPr>
          <p:cNvCxnSpPr>
            <a:cxnSpLocks/>
          </p:cNvCxnSpPr>
          <p:nvPr/>
        </p:nvCxnSpPr>
        <p:spPr>
          <a:xfrm flipV="1">
            <a:off x="7368362" y="1777850"/>
            <a:ext cx="297712" cy="259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E215DDD-6883-8D8E-7E38-C0B0E61D9B8A}"/>
              </a:ext>
            </a:extLst>
          </p:cNvPr>
          <p:cNvSpPr/>
          <p:nvPr/>
        </p:nvSpPr>
        <p:spPr>
          <a:xfrm>
            <a:off x="7517218" y="1161927"/>
            <a:ext cx="1435395" cy="7921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Label/ Class known to us</a:t>
            </a:r>
          </a:p>
        </p:txBody>
      </p:sp>
    </p:spTree>
    <p:extLst>
      <p:ext uri="{BB962C8B-B14F-4D97-AF65-F5344CB8AC3E}">
        <p14:creationId xmlns:p14="http://schemas.microsoft.com/office/powerpoint/2010/main" val="3043046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6C829E-7BAC-AD5B-C511-DD854F46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</p:spPr>
        <p:txBody>
          <a:bodyPr>
            <a:noAutofit/>
          </a:bodyPr>
          <a:lstStyle/>
          <a:p>
            <a:r>
              <a:rPr lang="en-US" sz="2800" dirty="0"/>
              <a:t>Labeled vs Unlabeled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EED3C-DB9A-9DA2-EB5E-52D641486423}"/>
              </a:ext>
            </a:extLst>
          </p:cNvPr>
          <p:cNvSpPr txBox="1"/>
          <p:nvPr/>
        </p:nvSpPr>
        <p:spPr>
          <a:xfrm>
            <a:off x="733646" y="1541720"/>
            <a:ext cx="22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Labeled Data</a:t>
            </a:r>
          </a:p>
        </p:txBody>
      </p:sp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8D503158-856C-E982-C642-6D3235072962}"/>
              </a:ext>
            </a:extLst>
          </p:cNvPr>
          <p:cNvGraphicFramePr>
            <a:graphicFrameLocks noGrp="1"/>
          </p:cNvGraphicFramePr>
          <p:nvPr/>
        </p:nvGraphicFramePr>
        <p:xfrm>
          <a:off x="829341" y="2025527"/>
          <a:ext cx="7857459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21">
                  <a:extLst>
                    <a:ext uri="{9D8B030D-6E8A-4147-A177-3AD203B41FA5}">
                      <a16:colId xmlns:a16="http://schemas.microsoft.com/office/drawing/2014/main" val="2336106672"/>
                    </a:ext>
                  </a:extLst>
                </a:gridCol>
                <a:gridCol w="1285542">
                  <a:extLst>
                    <a:ext uri="{9D8B030D-6E8A-4147-A177-3AD203B41FA5}">
                      <a16:colId xmlns:a16="http://schemas.microsoft.com/office/drawing/2014/main" val="1680186620"/>
                    </a:ext>
                  </a:extLst>
                </a:gridCol>
                <a:gridCol w="1959873">
                  <a:extLst>
                    <a:ext uri="{9D8B030D-6E8A-4147-A177-3AD203B41FA5}">
                      <a16:colId xmlns:a16="http://schemas.microsoft.com/office/drawing/2014/main" val="3907366120"/>
                    </a:ext>
                  </a:extLst>
                </a:gridCol>
                <a:gridCol w="1669311">
                  <a:extLst>
                    <a:ext uri="{9D8B030D-6E8A-4147-A177-3AD203B41FA5}">
                      <a16:colId xmlns:a16="http://schemas.microsoft.com/office/drawing/2014/main" val="901027136"/>
                    </a:ext>
                  </a:extLst>
                </a:gridCol>
                <a:gridCol w="2126512">
                  <a:extLst>
                    <a:ext uri="{9D8B030D-6E8A-4147-A177-3AD203B41FA5}">
                      <a16:colId xmlns:a16="http://schemas.microsoft.com/office/drawing/2014/main" val="200656090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Credit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Zipcode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Review 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765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E2AC052-B89C-BB00-7C78-B3C3322DAB9E}"/>
              </a:ext>
            </a:extLst>
          </p:cNvPr>
          <p:cNvSpPr txBox="1"/>
          <p:nvPr/>
        </p:nvSpPr>
        <p:spPr>
          <a:xfrm>
            <a:off x="829341" y="3471706"/>
            <a:ext cx="22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Unlabeled Data</a:t>
            </a: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FD6C5C47-7459-6968-3B81-4C4A9E05584D}"/>
              </a:ext>
            </a:extLst>
          </p:cNvPr>
          <p:cNvGraphicFramePr>
            <a:graphicFrameLocks noGrp="1"/>
          </p:cNvGraphicFramePr>
          <p:nvPr/>
        </p:nvGraphicFramePr>
        <p:xfrm>
          <a:off x="925036" y="3841038"/>
          <a:ext cx="58266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430">
                  <a:extLst>
                    <a:ext uri="{9D8B030D-6E8A-4147-A177-3AD203B41FA5}">
                      <a16:colId xmlns:a16="http://schemas.microsoft.com/office/drawing/2014/main" val="2336106672"/>
                    </a:ext>
                  </a:extLst>
                </a:gridCol>
                <a:gridCol w="1318945">
                  <a:extLst>
                    <a:ext uri="{9D8B030D-6E8A-4147-A177-3AD203B41FA5}">
                      <a16:colId xmlns:a16="http://schemas.microsoft.com/office/drawing/2014/main" val="1680186620"/>
                    </a:ext>
                  </a:extLst>
                </a:gridCol>
                <a:gridCol w="2234984">
                  <a:extLst>
                    <a:ext uri="{9D8B030D-6E8A-4147-A177-3AD203B41FA5}">
                      <a16:colId xmlns:a16="http://schemas.microsoft.com/office/drawing/2014/main" val="901027136"/>
                    </a:ext>
                  </a:extLst>
                </a:gridCol>
                <a:gridCol w="1435284">
                  <a:extLst>
                    <a:ext uri="{9D8B030D-6E8A-4147-A177-3AD203B41FA5}">
                      <a16:colId xmlns:a16="http://schemas.microsoft.com/office/drawing/2014/main" val="2006560901"/>
                    </a:ext>
                  </a:extLst>
                </a:gridCol>
              </a:tblGrid>
              <a:tr h="3325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Credit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Zipcode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7657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38832F-4093-5DEA-E0F3-C22C00AECB4E}"/>
              </a:ext>
            </a:extLst>
          </p:cNvPr>
          <p:cNvCxnSpPr>
            <a:cxnSpLocks/>
          </p:cNvCxnSpPr>
          <p:nvPr/>
        </p:nvCxnSpPr>
        <p:spPr>
          <a:xfrm flipV="1">
            <a:off x="7368362" y="1777850"/>
            <a:ext cx="297712" cy="259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E215DDD-6883-8D8E-7E38-C0B0E61D9B8A}"/>
              </a:ext>
            </a:extLst>
          </p:cNvPr>
          <p:cNvSpPr/>
          <p:nvPr/>
        </p:nvSpPr>
        <p:spPr>
          <a:xfrm>
            <a:off x="7517218" y="1161927"/>
            <a:ext cx="1435395" cy="7921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Label/ Class known to 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F7B5CD-3938-A4A4-FF31-21AE52B9CB03}"/>
              </a:ext>
            </a:extLst>
          </p:cNvPr>
          <p:cNvSpPr txBox="1"/>
          <p:nvPr/>
        </p:nvSpPr>
        <p:spPr>
          <a:xfrm>
            <a:off x="925036" y="2394859"/>
            <a:ext cx="39127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Easier to work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 always feasible to have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for </a:t>
            </a:r>
            <a:r>
              <a:rPr lang="en-US" sz="1600" b="1" dirty="0"/>
              <a:t>Supervised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80A5A-ECBA-94BF-909E-A4480553102B}"/>
              </a:ext>
            </a:extLst>
          </p:cNvPr>
          <p:cNvSpPr txBox="1"/>
          <p:nvPr/>
        </p:nvSpPr>
        <p:spPr>
          <a:xfrm>
            <a:off x="925036" y="4206798"/>
            <a:ext cx="7070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Harder to work with; but we have models specifically targeting unlabeled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Usually this is what we will have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for </a:t>
            </a:r>
            <a:r>
              <a:rPr lang="en-US" sz="1600" b="1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814507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6B75-E221-998C-098B-66DA382A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Going back to our 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8A085-4C24-5ED9-B340-A7C94C07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8229600" cy="2089951"/>
          </a:xfrm>
        </p:spPr>
        <p:txBody>
          <a:bodyPr>
            <a:normAutofit/>
          </a:bodyPr>
          <a:lstStyle/>
          <a:p>
            <a:r>
              <a:rPr lang="en-US" sz="2800" dirty="0"/>
              <a:t>We have all the data we could possibly need</a:t>
            </a:r>
          </a:p>
          <a:p>
            <a:r>
              <a:rPr lang="en-US" sz="2800" dirty="0"/>
              <a:t>We will consider the easier use case:</a:t>
            </a:r>
          </a:p>
          <a:p>
            <a:pPr lvl="1"/>
            <a:r>
              <a:rPr lang="en-US" sz="2400" dirty="0"/>
              <a:t>Everything is labeled!</a:t>
            </a:r>
          </a:p>
          <a:p>
            <a:r>
              <a:rPr lang="en-US" sz="2800" dirty="0"/>
              <a:t>But now what?</a:t>
            </a:r>
          </a:p>
        </p:txBody>
      </p:sp>
    </p:spTree>
    <p:extLst>
      <p:ext uri="{BB962C8B-B14F-4D97-AF65-F5344CB8AC3E}">
        <p14:creationId xmlns:p14="http://schemas.microsoft.com/office/powerpoint/2010/main" val="24201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6B75-E221-998C-098B-66DA382A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Going back to our 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8A085-4C24-5ED9-B340-A7C94C07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8229600" cy="2089951"/>
          </a:xfrm>
        </p:spPr>
        <p:txBody>
          <a:bodyPr>
            <a:normAutofit/>
          </a:bodyPr>
          <a:lstStyle/>
          <a:p>
            <a:r>
              <a:rPr lang="en-US" sz="2800" dirty="0"/>
              <a:t>We have all the data we could possibly need</a:t>
            </a:r>
          </a:p>
          <a:p>
            <a:r>
              <a:rPr lang="en-US" sz="2800" dirty="0"/>
              <a:t>We will consider the easier use case:</a:t>
            </a:r>
          </a:p>
          <a:p>
            <a:pPr lvl="1"/>
            <a:r>
              <a:rPr lang="en-US" sz="2400" dirty="0"/>
              <a:t>Everything is labeled!</a:t>
            </a:r>
          </a:p>
          <a:p>
            <a:r>
              <a:rPr lang="en-US" sz="2800" dirty="0"/>
              <a:t>But now what?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7241F5-9EB2-65FD-E6D2-20D4C214FB3C}"/>
              </a:ext>
            </a:extLst>
          </p:cNvPr>
          <p:cNvSpPr/>
          <p:nvPr/>
        </p:nvSpPr>
        <p:spPr>
          <a:xfrm>
            <a:off x="1297172" y="3548929"/>
            <a:ext cx="6804838" cy="5741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need to </a:t>
            </a:r>
            <a:r>
              <a:rPr lang="en-US" sz="2400" b="1" dirty="0"/>
              <a:t>understand </a:t>
            </a:r>
            <a:r>
              <a:rPr lang="en-US" sz="2400" dirty="0"/>
              <a:t>and</a:t>
            </a:r>
            <a:r>
              <a:rPr lang="en-US" sz="2400" b="1" dirty="0"/>
              <a:t> reason </a:t>
            </a:r>
            <a:r>
              <a:rPr lang="en-US" sz="2400" dirty="0"/>
              <a:t>over the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FAFC25-F1C3-5AFF-7213-F5471B548D40}"/>
              </a:ext>
            </a:extLst>
          </p:cNvPr>
          <p:cNvSpPr/>
          <p:nvPr/>
        </p:nvSpPr>
        <p:spPr>
          <a:xfrm>
            <a:off x="1552353" y="4286120"/>
            <a:ext cx="6039293" cy="5741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ML approach is </a:t>
            </a:r>
            <a:r>
              <a:rPr lang="en-US" sz="2400" b="1" dirty="0"/>
              <a:t>Data Modeling</a:t>
            </a:r>
          </a:p>
        </p:txBody>
      </p:sp>
    </p:spTree>
    <p:extLst>
      <p:ext uri="{BB962C8B-B14F-4D97-AF65-F5344CB8AC3E}">
        <p14:creationId xmlns:p14="http://schemas.microsoft.com/office/powerpoint/2010/main" val="96836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EC48-6A67-217C-1A54-59C5F232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135FD-6117-016C-3B0C-1119B126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Intelligent Agents</a:t>
            </a:r>
          </a:p>
        </p:txBody>
      </p:sp>
    </p:spTree>
    <p:extLst>
      <p:ext uri="{BB962C8B-B14F-4D97-AF65-F5344CB8AC3E}">
        <p14:creationId xmlns:p14="http://schemas.microsoft.com/office/powerpoint/2010/main" val="495075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ead with gears with solid fill">
            <a:extLst>
              <a:ext uri="{FF2B5EF4-FFF2-40B4-BE49-F238E27FC236}">
                <a16:creationId xmlns:a16="http://schemas.microsoft.com/office/drawing/2014/main" id="{28873542-8C7A-DF0F-1C01-504D160F6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961" y="2591686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090B02-5FA2-EAB9-7BF4-2A7DF09763A7}"/>
              </a:ext>
            </a:extLst>
          </p:cNvPr>
          <p:cNvSpPr txBox="1"/>
          <p:nvPr/>
        </p:nvSpPr>
        <p:spPr>
          <a:xfrm>
            <a:off x="2557130" y="1346709"/>
            <a:ext cx="5199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2 : Data Modelling</a:t>
            </a:r>
          </a:p>
          <a:p>
            <a:endParaRPr lang="en-US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6A7F8B-2C51-ED9E-964F-99DF960A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Building an Automated Intelligent Agent (AI)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6BC7A-413A-9D6A-F61D-D6CCAFF174F3}"/>
              </a:ext>
            </a:extLst>
          </p:cNvPr>
          <p:cNvSpPr txBox="1"/>
          <p:nvPr/>
        </p:nvSpPr>
        <p:spPr>
          <a:xfrm>
            <a:off x="2557130" y="1894724"/>
            <a:ext cx="2906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 Feature Vector (X)</a:t>
            </a:r>
          </a:p>
          <a:p>
            <a:r>
              <a:rPr lang="en-US" dirty="0"/>
              <a:t>We have label/output (Y)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94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ead with gears with solid fill">
            <a:extLst>
              <a:ext uri="{FF2B5EF4-FFF2-40B4-BE49-F238E27FC236}">
                <a16:creationId xmlns:a16="http://schemas.microsoft.com/office/drawing/2014/main" id="{28873542-8C7A-DF0F-1C01-504D160F6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961" y="2591686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090B02-5FA2-EAB9-7BF4-2A7DF09763A7}"/>
              </a:ext>
            </a:extLst>
          </p:cNvPr>
          <p:cNvSpPr txBox="1"/>
          <p:nvPr/>
        </p:nvSpPr>
        <p:spPr>
          <a:xfrm>
            <a:off x="2557130" y="1346709"/>
            <a:ext cx="5199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2 : Data Modelling</a:t>
            </a:r>
          </a:p>
          <a:p>
            <a:endParaRPr lang="en-US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6A7F8B-2C51-ED9E-964F-99DF960A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Building an Automated Intelligent Agent (AI)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6BC7A-413A-9D6A-F61D-D6CCAFF174F3}"/>
              </a:ext>
            </a:extLst>
          </p:cNvPr>
          <p:cNvSpPr txBox="1"/>
          <p:nvPr/>
        </p:nvSpPr>
        <p:spPr>
          <a:xfrm>
            <a:off x="2557130" y="1894724"/>
            <a:ext cx="39644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 Feature Vector (X)</a:t>
            </a:r>
          </a:p>
          <a:p>
            <a:r>
              <a:rPr lang="en-US" dirty="0"/>
              <a:t>We have label/output (Y)</a:t>
            </a:r>
          </a:p>
          <a:p>
            <a:endParaRPr lang="en-US" dirty="0"/>
          </a:p>
          <a:p>
            <a:r>
              <a:rPr lang="en-US" dirty="0"/>
              <a:t>We believe that Y is dependent on X i.e. </a:t>
            </a:r>
          </a:p>
          <a:p>
            <a:r>
              <a:rPr lang="en-US" dirty="0"/>
              <a:t>Y = f(X)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60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ead with gears with solid fill">
            <a:extLst>
              <a:ext uri="{FF2B5EF4-FFF2-40B4-BE49-F238E27FC236}">
                <a16:creationId xmlns:a16="http://schemas.microsoft.com/office/drawing/2014/main" id="{28873542-8C7A-DF0F-1C01-504D160F6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961" y="2591686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090B02-5FA2-EAB9-7BF4-2A7DF09763A7}"/>
              </a:ext>
            </a:extLst>
          </p:cNvPr>
          <p:cNvSpPr txBox="1"/>
          <p:nvPr/>
        </p:nvSpPr>
        <p:spPr>
          <a:xfrm>
            <a:off x="2557130" y="1346709"/>
            <a:ext cx="5199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2 : Data Modelling</a:t>
            </a:r>
          </a:p>
          <a:p>
            <a:endParaRPr lang="en-US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6A7F8B-2C51-ED9E-964F-99DF960A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Building an Automated Intelligent Agent (AI)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6BC7A-413A-9D6A-F61D-D6CCAFF174F3}"/>
              </a:ext>
            </a:extLst>
          </p:cNvPr>
          <p:cNvSpPr txBox="1"/>
          <p:nvPr/>
        </p:nvSpPr>
        <p:spPr>
          <a:xfrm>
            <a:off x="2557130" y="1894724"/>
            <a:ext cx="57936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 Feature Vector (X)</a:t>
            </a:r>
          </a:p>
          <a:p>
            <a:r>
              <a:rPr lang="en-US" dirty="0"/>
              <a:t>We have label/output (Y)</a:t>
            </a:r>
          </a:p>
          <a:p>
            <a:endParaRPr lang="en-US" dirty="0"/>
          </a:p>
          <a:p>
            <a:r>
              <a:rPr lang="en-US" dirty="0"/>
              <a:t>We believe that Y is dependent on X i.e. </a:t>
            </a:r>
          </a:p>
          <a:p>
            <a:r>
              <a:rPr lang="en-US" dirty="0"/>
              <a:t>Y = f(X)</a:t>
            </a:r>
          </a:p>
          <a:p>
            <a:endParaRPr lang="en-US" dirty="0"/>
          </a:p>
          <a:p>
            <a:r>
              <a:rPr lang="en-US" dirty="0"/>
              <a:t>We don’t know what f is. </a:t>
            </a:r>
          </a:p>
          <a:p>
            <a:r>
              <a:rPr lang="en-US" dirty="0"/>
              <a:t>But if we can learn f, given any X we will be able to predict Y</a:t>
            </a:r>
          </a:p>
        </p:txBody>
      </p:sp>
    </p:spTree>
    <p:extLst>
      <p:ext uri="{BB962C8B-B14F-4D97-AF65-F5344CB8AC3E}">
        <p14:creationId xmlns:p14="http://schemas.microsoft.com/office/powerpoint/2010/main" val="1552816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ead with gears with solid fill">
            <a:extLst>
              <a:ext uri="{FF2B5EF4-FFF2-40B4-BE49-F238E27FC236}">
                <a16:creationId xmlns:a16="http://schemas.microsoft.com/office/drawing/2014/main" id="{28873542-8C7A-DF0F-1C01-504D160F6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961" y="2591686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090B02-5FA2-EAB9-7BF4-2A7DF09763A7}"/>
              </a:ext>
            </a:extLst>
          </p:cNvPr>
          <p:cNvSpPr txBox="1"/>
          <p:nvPr/>
        </p:nvSpPr>
        <p:spPr>
          <a:xfrm>
            <a:off x="2557130" y="1346709"/>
            <a:ext cx="5199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2 : Data Modelling</a:t>
            </a:r>
          </a:p>
          <a:p>
            <a:endParaRPr lang="en-US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6A7F8B-2C51-ED9E-964F-99DF960A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Building an Automated Intelligent Agent (AI)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6BC7A-413A-9D6A-F61D-D6CCAFF174F3}"/>
              </a:ext>
            </a:extLst>
          </p:cNvPr>
          <p:cNvSpPr txBox="1"/>
          <p:nvPr/>
        </p:nvSpPr>
        <p:spPr>
          <a:xfrm>
            <a:off x="2557130" y="1894724"/>
            <a:ext cx="57936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 Feature Vector (X)</a:t>
            </a:r>
          </a:p>
          <a:p>
            <a:r>
              <a:rPr lang="en-US" dirty="0"/>
              <a:t>We have label/output (Y)</a:t>
            </a:r>
          </a:p>
          <a:p>
            <a:endParaRPr lang="en-US" dirty="0"/>
          </a:p>
          <a:p>
            <a:r>
              <a:rPr lang="en-US" dirty="0"/>
              <a:t>We believe that Y is dependent on X i.e. </a:t>
            </a:r>
          </a:p>
          <a:p>
            <a:r>
              <a:rPr lang="en-US" dirty="0"/>
              <a:t>Y = f(X)</a:t>
            </a:r>
          </a:p>
          <a:p>
            <a:endParaRPr lang="en-US" dirty="0"/>
          </a:p>
          <a:p>
            <a:r>
              <a:rPr lang="en-US" dirty="0"/>
              <a:t>We don’t know what f is. </a:t>
            </a:r>
          </a:p>
          <a:p>
            <a:r>
              <a:rPr lang="en-US" dirty="0"/>
              <a:t>But if we can learn f, given any X we will be able to predict 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A4D6B-E701-B241-1688-45999F20F579}"/>
              </a:ext>
            </a:extLst>
          </p:cNvPr>
          <p:cNvCxnSpPr>
            <a:cxnSpLocks/>
          </p:cNvCxnSpPr>
          <p:nvPr/>
        </p:nvCxnSpPr>
        <p:spPr>
          <a:xfrm flipV="1">
            <a:off x="4455042" y="4203048"/>
            <a:ext cx="0" cy="340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84205-A6E7-5EFF-5BDD-17CA7D038F09}"/>
              </a:ext>
            </a:extLst>
          </p:cNvPr>
          <p:cNvSpPr/>
          <p:nvPr/>
        </p:nvSpPr>
        <p:spPr>
          <a:xfrm>
            <a:off x="1956390" y="4550216"/>
            <a:ext cx="4997303" cy="4016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is what ML models do</a:t>
            </a:r>
          </a:p>
        </p:txBody>
      </p:sp>
    </p:spTree>
    <p:extLst>
      <p:ext uri="{BB962C8B-B14F-4D97-AF65-F5344CB8AC3E}">
        <p14:creationId xmlns:p14="http://schemas.microsoft.com/office/powerpoint/2010/main" val="2313328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ead with gears with solid fill">
            <a:extLst>
              <a:ext uri="{FF2B5EF4-FFF2-40B4-BE49-F238E27FC236}">
                <a16:creationId xmlns:a16="http://schemas.microsoft.com/office/drawing/2014/main" id="{28873542-8C7A-DF0F-1C01-504D160F6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961" y="2591686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090B02-5FA2-EAB9-7BF4-2A7DF09763A7}"/>
              </a:ext>
            </a:extLst>
          </p:cNvPr>
          <p:cNvSpPr txBox="1"/>
          <p:nvPr/>
        </p:nvSpPr>
        <p:spPr>
          <a:xfrm>
            <a:off x="2557130" y="1346709"/>
            <a:ext cx="5199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2 : Data Modelling</a:t>
            </a:r>
          </a:p>
          <a:p>
            <a:endParaRPr lang="en-US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6A7F8B-2C51-ED9E-964F-99DF960A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Building an Automated Intelligent Agent (AI)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E504B-2878-A4BE-7445-954A93E6687F}"/>
              </a:ext>
            </a:extLst>
          </p:cNvPr>
          <p:cNvSpPr txBox="1"/>
          <p:nvPr/>
        </p:nvSpPr>
        <p:spPr>
          <a:xfrm>
            <a:off x="2557130" y="1981533"/>
            <a:ext cx="5849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think that:</a:t>
            </a:r>
          </a:p>
          <a:p>
            <a:endParaRPr lang="en-US" dirty="0"/>
          </a:p>
          <a:p>
            <a:r>
              <a:rPr lang="en-US" b="0" dirty="0"/>
              <a:t>Review Decision = f (Age, Income, Credit Score, </a:t>
            </a:r>
            <a:r>
              <a:rPr lang="en-US" b="0" dirty="0" err="1"/>
              <a:t>Zipcode</a:t>
            </a:r>
            <a:r>
              <a:rPr lang="en-US" b="0" dirty="0"/>
              <a:t>, etc.)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1C5E9E-1A1B-6B86-9A18-EA1AC4E168D0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934586" y="2904863"/>
            <a:ext cx="233916" cy="540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7AF48F-D4B6-FE18-AD07-F72C2EE34CC0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934586" y="2904863"/>
            <a:ext cx="2817628" cy="540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5CDF5DD-AAA8-47D4-5CA2-C1E3366BD6F1}"/>
              </a:ext>
            </a:extLst>
          </p:cNvPr>
          <p:cNvSpPr/>
          <p:nvPr/>
        </p:nvSpPr>
        <p:spPr>
          <a:xfrm>
            <a:off x="2238153" y="3444948"/>
            <a:ext cx="1392865" cy="59542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We know this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E3D01B-CB58-9620-9370-1EBAEA44E140}"/>
              </a:ext>
            </a:extLst>
          </p:cNvPr>
          <p:cNvCxnSpPr/>
          <p:nvPr/>
        </p:nvCxnSpPr>
        <p:spPr>
          <a:xfrm>
            <a:off x="4433777" y="2828260"/>
            <a:ext cx="393404" cy="616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2ADAF3F-E93B-F311-6482-8B40600CD632}"/>
              </a:ext>
            </a:extLst>
          </p:cNvPr>
          <p:cNvSpPr/>
          <p:nvPr/>
        </p:nvSpPr>
        <p:spPr>
          <a:xfrm>
            <a:off x="4433777" y="3444948"/>
            <a:ext cx="1318437" cy="59542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We must learn this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0E219D-30B6-1613-E41A-CC80BF3BFFF9}"/>
              </a:ext>
            </a:extLst>
          </p:cNvPr>
          <p:cNvSpPr/>
          <p:nvPr/>
        </p:nvSpPr>
        <p:spPr>
          <a:xfrm>
            <a:off x="1908544" y="4248972"/>
            <a:ext cx="6368902" cy="6166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Given enough data, we can </a:t>
            </a:r>
            <a:r>
              <a:rPr lang="en-US" b="1" dirty="0">
                <a:highlight>
                  <a:srgbClr val="FFFF00"/>
                </a:highlight>
              </a:rPr>
              <a:t>train</a:t>
            </a:r>
            <a:r>
              <a:rPr lang="en-US" dirty="0"/>
              <a:t> an ML model to learn </a:t>
            </a:r>
            <a:r>
              <a:rPr lang="en-US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303916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Head with gears with solid fill">
            <a:extLst>
              <a:ext uri="{FF2B5EF4-FFF2-40B4-BE49-F238E27FC236}">
                <a16:creationId xmlns:a16="http://schemas.microsoft.com/office/drawing/2014/main" id="{28873542-8C7A-DF0F-1C01-504D160F6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961" y="2591686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090B02-5FA2-EAB9-7BF4-2A7DF09763A7}"/>
              </a:ext>
            </a:extLst>
          </p:cNvPr>
          <p:cNvSpPr txBox="1"/>
          <p:nvPr/>
        </p:nvSpPr>
        <p:spPr>
          <a:xfrm>
            <a:off x="2557130" y="1346709"/>
            <a:ext cx="5199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3 : Act</a:t>
            </a:r>
          </a:p>
          <a:p>
            <a:endParaRPr lang="en-US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6A7F8B-2C51-ED9E-964F-99DF960A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Building an Automated Intelligent Agent (AI)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6BC7A-413A-9D6A-F61D-D6CCAFF174F3}"/>
              </a:ext>
            </a:extLst>
          </p:cNvPr>
          <p:cNvSpPr txBox="1"/>
          <p:nvPr/>
        </p:nvSpPr>
        <p:spPr>
          <a:xfrm>
            <a:off x="2557130" y="1894724"/>
            <a:ext cx="32068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know f and we know Y = f(X)</a:t>
            </a:r>
          </a:p>
          <a:p>
            <a:endParaRPr lang="en-US" dirty="0"/>
          </a:p>
          <a:p>
            <a:r>
              <a:rPr lang="en-US" dirty="0"/>
              <a:t>We have a new use case, </a:t>
            </a:r>
            <a:r>
              <a:rPr lang="en-US" dirty="0" err="1"/>
              <a:t>X</a:t>
            </a:r>
            <a:r>
              <a:rPr lang="en-US" baseline="-25000" dirty="0" err="1"/>
              <a:t>new</a:t>
            </a:r>
            <a:endParaRPr lang="en-US" baseline="-25000" dirty="0"/>
          </a:p>
          <a:p>
            <a:endParaRPr lang="en-US" baseline="-25000" dirty="0"/>
          </a:p>
          <a:p>
            <a:r>
              <a:rPr lang="en-US" dirty="0"/>
              <a:t>Can we decide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07F82-DAE5-E7B0-DA1D-691901D2FB2C}"/>
              </a:ext>
            </a:extLst>
          </p:cNvPr>
          <p:cNvSpPr txBox="1"/>
          <p:nvPr/>
        </p:nvSpPr>
        <p:spPr>
          <a:xfrm>
            <a:off x="2557130" y="3643068"/>
            <a:ext cx="231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</a:t>
            </a:r>
            <a:r>
              <a:rPr lang="en-US" b="1" dirty="0"/>
              <a:t>Class Prediction</a:t>
            </a:r>
          </a:p>
        </p:txBody>
      </p:sp>
    </p:spTree>
    <p:extLst>
      <p:ext uri="{BB962C8B-B14F-4D97-AF65-F5344CB8AC3E}">
        <p14:creationId xmlns:p14="http://schemas.microsoft.com/office/powerpoint/2010/main" val="3500463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628-5607-5990-5D21-9DF60341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Building an Automated Intelligent Agent (AI)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26270C-A1D0-4DCA-45B4-03F113A56E67}"/>
              </a:ext>
            </a:extLst>
          </p:cNvPr>
          <p:cNvSpPr txBox="1"/>
          <p:nvPr/>
        </p:nvSpPr>
        <p:spPr>
          <a:xfrm>
            <a:off x="-148857" y="2747679"/>
            <a:ext cx="307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Bill applies for a credit card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AC91CC-AD1D-3F3D-AA80-8A58139B4F0D}"/>
              </a:ext>
            </a:extLst>
          </p:cNvPr>
          <p:cNvCxnSpPr>
            <a:cxnSpLocks/>
          </p:cNvCxnSpPr>
          <p:nvPr/>
        </p:nvCxnSpPr>
        <p:spPr>
          <a:xfrm>
            <a:off x="2099929" y="2296633"/>
            <a:ext cx="16480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Male profile outline">
            <a:extLst>
              <a:ext uri="{FF2B5EF4-FFF2-40B4-BE49-F238E27FC236}">
                <a16:creationId xmlns:a16="http://schemas.microsoft.com/office/drawing/2014/main" id="{5F8F4AD0-58FF-8263-FC28-80C858368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299" y="1726954"/>
            <a:ext cx="1020725" cy="1020725"/>
          </a:xfrm>
          <a:prstGeom prst="rect">
            <a:avLst/>
          </a:prstGeom>
        </p:spPr>
      </p:pic>
      <p:pic>
        <p:nvPicPr>
          <p:cNvPr id="14" name="Graphic 13" descr="Head with gears with solid fill">
            <a:extLst>
              <a:ext uri="{FF2B5EF4-FFF2-40B4-BE49-F238E27FC236}">
                <a16:creationId xmlns:a16="http://schemas.microsoft.com/office/drawing/2014/main" id="{84AD5AD3-3F7A-FE48-93D2-B047D3E23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1464" y="1833279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A7DA581-0A38-F9E6-7746-F35B3FD5A534}"/>
              </a:ext>
            </a:extLst>
          </p:cNvPr>
          <p:cNvSpPr/>
          <p:nvPr/>
        </p:nvSpPr>
        <p:spPr>
          <a:xfrm>
            <a:off x="5989120" y="1760309"/>
            <a:ext cx="1158948" cy="10726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Trained ML model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0141DFAA-88BD-99EF-9BEB-CE67AA07E58A}"/>
              </a:ext>
            </a:extLst>
          </p:cNvPr>
          <p:cNvSpPr/>
          <p:nvPr/>
        </p:nvSpPr>
        <p:spPr>
          <a:xfrm>
            <a:off x="7959795" y="1803339"/>
            <a:ext cx="1063256" cy="986587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Known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984113-D984-62CB-A129-6AFBEA8A2107}"/>
              </a:ext>
            </a:extLst>
          </p:cNvPr>
          <p:cNvCxnSpPr>
            <a:stCxn id="13" idx="2"/>
            <a:endCxn id="9" idx="3"/>
          </p:cNvCxnSpPr>
          <p:nvPr/>
        </p:nvCxnSpPr>
        <p:spPr>
          <a:xfrm flipH="1">
            <a:off x="7148068" y="2296633"/>
            <a:ext cx="811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228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628-5607-5990-5D21-9DF60341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Building an Automated Intelligent Agent (AI)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26270C-A1D0-4DCA-45B4-03F113A56E67}"/>
              </a:ext>
            </a:extLst>
          </p:cNvPr>
          <p:cNvSpPr txBox="1"/>
          <p:nvPr/>
        </p:nvSpPr>
        <p:spPr>
          <a:xfrm>
            <a:off x="-148857" y="2747679"/>
            <a:ext cx="307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Bill applies for a credit card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AC91CC-AD1D-3F3D-AA80-8A58139B4F0D}"/>
              </a:ext>
            </a:extLst>
          </p:cNvPr>
          <p:cNvCxnSpPr>
            <a:cxnSpLocks/>
          </p:cNvCxnSpPr>
          <p:nvPr/>
        </p:nvCxnSpPr>
        <p:spPr>
          <a:xfrm>
            <a:off x="2099929" y="2296633"/>
            <a:ext cx="16480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Male profile outline">
            <a:extLst>
              <a:ext uri="{FF2B5EF4-FFF2-40B4-BE49-F238E27FC236}">
                <a16:creationId xmlns:a16="http://schemas.microsoft.com/office/drawing/2014/main" id="{5F8F4AD0-58FF-8263-FC28-80C858368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299" y="1726954"/>
            <a:ext cx="1020725" cy="1020725"/>
          </a:xfrm>
          <a:prstGeom prst="rect">
            <a:avLst/>
          </a:prstGeom>
        </p:spPr>
      </p:pic>
      <p:pic>
        <p:nvPicPr>
          <p:cNvPr id="14" name="Graphic 13" descr="Head with gears with solid fill">
            <a:extLst>
              <a:ext uri="{FF2B5EF4-FFF2-40B4-BE49-F238E27FC236}">
                <a16:creationId xmlns:a16="http://schemas.microsoft.com/office/drawing/2014/main" id="{84AD5AD3-3F7A-FE48-93D2-B047D3E23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1464" y="1833279"/>
            <a:ext cx="914400" cy="91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15B823-4B36-1D73-5447-E3D7DAD71FA7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4925864" y="2290479"/>
            <a:ext cx="1063256" cy="6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A7DA581-0A38-F9E6-7746-F35B3FD5A534}"/>
              </a:ext>
            </a:extLst>
          </p:cNvPr>
          <p:cNvSpPr/>
          <p:nvPr/>
        </p:nvSpPr>
        <p:spPr>
          <a:xfrm>
            <a:off x="5989120" y="1760309"/>
            <a:ext cx="1158948" cy="10726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Trained ML model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0141DFAA-88BD-99EF-9BEB-CE67AA07E58A}"/>
              </a:ext>
            </a:extLst>
          </p:cNvPr>
          <p:cNvSpPr/>
          <p:nvPr/>
        </p:nvSpPr>
        <p:spPr>
          <a:xfrm>
            <a:off x="7959795" y="1803339"/>
            <a:ext cx="1063256" cy="986587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Known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984113-D984-62CB-A129-6AFBEA8A2107}"/>
              </a:ext>
            </a:extLst>
          </p:cNvPr>
          <p:cNvCxnSpPr>
            <a:stCxn id="13" idx="2"/>
            <a:endCxn id="9" idx="3"/>
          </p:cNvCxnSpPr>
          <p:nvPr/>
        </p:nvCxnSpPr>
        <p:spPr>
          <a:xfrm flipH="1">
            <a:off x="7148068" y="2296633"/>
            <a:ext cx="811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B0F245-8EE8-7EFC-A99A-0CEEC77A841B}"/>
              </a:ext>
            </a:extLst>
          </p:cNvPr>
          <p:cNvSpPr txBox="1"/>
          <p:nvPr/>
        </p:nvSpPr>
        <p:spPr>
          <a:xfrm>
            <a:off x="0" y="3051272"/>
            <a:ext cx="248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Provides all Information about himself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8FF489-2DDB-BAF6-FD1D-CD584F1C09DC}"/>
              </a:ext>
            </a:extLst>
          </p:cNvPr>
          <p:cNvSpPr txBox="1"/>
          <p:nvPr/>
        </p:nvSpPr>
        <p:spPr>
          <a:xfrm>
            <a:off x="2881423" y="18288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Bill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2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628-5607-5990-5D21-9DF60341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Building an Automated Intelligent Agent (AI)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26270C-A1D0-4DCA-45B4-03F113A56E67}"/>
              </a:ext>
            </a:extLst>
          </p:cNvPr>
          <p:cNvSpPr txBox="1"/>
          <p:nvPr/>
        </p:nvSpPr>
        <p:spPr>
          <a:xfrm>
            <a:off x="-148857" y="2747679"/>
            <a:ext cx="307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Bill applies for a credit card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AC91CC-AD1D-3F3D-AA80-8A58139B4F0D}"/>
              </a:ext>
            </a:extLst>
          </p:cNvPr>
          <p:cNvCxnSpPr>
            <a:cxnSpLocks/>
          </p:cNvCxnSpPr>
          <p:nvPr/>
        </p:nvCxnSpPr>
        <p:spPr>
          <a:xfrm>
            <a:off x="2099929" y="2296633"/>
            <a:ext cx="16480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Male profile outline">
            <a:extLst>
              <a:ext uri="{FF2B5EF4-FFF2-40B4-BE49-F238E27FC236}">
                <a16:creationId xmlns:a16="http://schemas.microsoft.com/office/drawing/2014/main" id="{5F8F4AD0-58FF-8263-FC28-80C858368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299" y="1726954"/>
            <a:ext cx="1020725" cy="1020725"/>
          </a:xfrm>
          <a:prstGeom prst="rect">
            <a:avLst/>
          </a:prstGeom>
        </p:spPr>
      </p:pic>
      <p:pic>
        <p:nvPicPr>
          <p:cNvPr id="14" name="Graphic 13" descr="Head with gears with solid fill">
            <a:extLst>
              <a:ext uri="{FF2B5EF4-FFF2-40B4-BE49-F238E27FC236}">
                <a16:creationId xmlns:a16="http://schemas.microsoft.com/office/drawing/2014/main" id="{84AD5AD3-3F7A-FE48-93D2-B047D3E23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1464" y="1833279"/>
            <a:ext cx="914400" cy="91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15B823-4B36-1D73-5447-E3D7DAD71FA7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4925864" y="2290479"/>
            <a:ext cx="1063256" cy="6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A7DA581-0A38-F9E6-7746-F35B3FD5A534}"/>
              </a:ext>
            </a:extLst>
          </p:cNvPr>
          <p:cNvSpPr/>
          <p:nvPr/>
        </p:nvSpPr>
        <p:spPr>
          <a:xfrm>
            <a:off x="5989120" y="1760309"/>
            <a:ext cx="1158948" cy="10726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Trained ML model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0141DFAA-88BD-99EF-9BEB-CE67AA07E58A}"/>
              </a:ext>
            </a:extLst>
          </p:cNvPr>
          <p:cNvSpPr/>
          <p:nvPr/>
        </p:nvSpPr>
        <p:spPr>
          <a:xfrm>
            <a:off x="7959795" y="1803339"/>
            <a:ext cx="1063256" cy="986587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Known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984113-D984-62CB-A129-6AFBEA8A2107}"/>
              </a:ext>
            </a:extLst>
          </p:cNvPr>
          <p:cNvCxnSpPr>
            <a:stCxn id="13" idx="2"/>
            <a:endCxn id="9" idx="3"/>
          </p:cNvCxnSpPr>
          <p:nvPr/>
        </p:nvCxnSpPr>
        <p:spPr>
          <a:xfrm flipH="1">
            <a:off x="7148068" y="2296633"/>
            <a:ext cx="811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B0F245-8EE8-7EFC-A99A-0CEEC77A841B}"/>
              </a:ext>
            </a:extLst>
          </p:cNvPr>
          <p:cNvSpPr txBox="1"/>
          <p:nvPr/>
        </p:nvSpPr>
        <p:spPr>
          <a:xfrm>
            <a:off x="0" y="3127924"/>
            <a:ext cx="248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Provides all Information about himself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8FF489-2DDB-BAF6-FD1D-CD584F1C09DC}"/>
              </a:ext>
            </a:extLst>
          </p:cNvPr>
          <p:cNvSpPr txBox="1"/>
          <p:nvPr/>
        </p:nvSpPr>
        <p:spPr>
          <a:xfrm>
            <a:off x="2881423" y="18288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Bill</a:t>
            </a:r>
            <a:endParaRPr lang="en-US" dirty="0"/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10ABE670-5D69-9774-F92C-2A1057D7148A}"/>
              </a:ext>
            </a:extLst>
          </p:cNvPr>
          <p:cNvCxnSpPr>
            <a:cxnSpLocks/>
            <a:stCxn id="9" idx="2"/>
            <a:endCxn id="14" idx="2"/>
          </p:cNvCxnSpPr>
          <p:nvPr/>
        </p:nvCxnSpPr>
        <p:spPr>
          <a:xfrm rot="5400000" flipH="1">
            <a:off x="5475990" y="1740353"/>
            <a:ext cx="85278" cy="2099930"/>
          </a:xfrm>
          <a:prstGeom prst="curvedConnector3">
            <a:avLst>
              <a:gd name="adj1" fmla="val -5797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A9DA352-442E-34AC-FA25-CD59635C3090}"/>
              </a:ext>
            </a:extLst>
          </p:cNvPr>
          <p:cNvSpPr txBox="1"/>
          <p:nvPr/>
        </p:nvSpPr>
        <p:spPr>
          <a:xfrm>
            <a:off x="5214477" y="337802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Bill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E497FCA-D6F9-F3B9-8F83-9E0189604D11}"/>
              </a:ext>
            </a:extLst>
          </p:cNvPr>
          <p:cNvCxnSpPr>
            <a:cxnSpLocks/>
          </p:cNvCxnSpPr>
          <p:nvPr/>
        </p:nvCxnSpPr>
        <p:spPr>
          <a:xfrm flipH="1">
            <a:off x="2131460" y="2628770"/>
            <a:ext cx="2055736" cy="21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7F3164-18B8-46B4-5ED4-63964739D94A}"/>
              </a:ext>
            </a:extLst>
          </p:cNvPr>
          <p:cNvSpPr txBox="1"/>
          <p:nvPr/>
        </p:nvSpPr>
        <p:spPr>
          <a:xfrm>
            <a:off x="2811380" y="2748497"/>
            <a:ext cx="124354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Approve/Deny</a:t>
            </a:r>
          </a:p>
        </p:txBody>
      </p:sp>
    </p:spTree>
    <p:extLst>
      <p:ext uri="{BB962C8B-B14F-4D97-AF65-F5344CB8AC3E}">
        <p14:creationId xmlns:p14="http://schemas.microsoft.com/office/powerpoint/2010/main" val="3336664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0872" y="1832420"/>
            <a:ext cx="1771650" cy="228600"/>
          </a:xfrm>
          <a:custGeom>
            <a:avLst/>
            <a:gdLst/>
            <a:ahLst/>
            <a:cxnLst/>
            <a:rect l="l" t="t" r="r" b="b"/>
            <a:pathLst>
              <a:path w="2362200" h="304800">
                <a:moveTo>
                  <a:pt x="2362200" y="0"/>
                </a:moveTo>
                <a:lnTo>
                  <a:pt x="0" y="0"/>
                </a:lnTo>
                <a:lnTo>
                  <a:pt x="0" y="304800"/>
                </a:lnTo>
                <a:lnTo>
                  <a:pt x="2362200" y="304800"/>
                </a:lnTo>
                <a:lnTo>
                  <a:pt x="23622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1260872" y="1832420"/>
            <a:ext cx="1771650" cy="205184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0543">
              <a:lnSpc>
                <a:spcPts val="1590"/>
              </a:lnSpc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0872" y="2346770"/>
            <a:ext cx="1771650" cy="228600"/>
          </a:xfrm>
          <a:custGeom>
            <a:avLst/>
            <a:gdLst/>
            <a:ahLst/>
            <a:cxnLst/>
            <a:rect l="l" t="t" r="r" b="b"/>
            <a:pathLst>
              <a:path w="2362200" h="304800">
                <a:moveTo>
                  <a:pt x="2362200" y="0"/>
                </a:moveTo>
                <a:lnTo>
                  <a:pt x="0" y="0"/>
                </a:lnTo>
                <a:lnTo>
                  <a:pt x="0" y="304800"/>
                </a:lnTo>
                <a:lnTo>
                  <a:pt x="2362200" y="304800"/>
                </a:lnTo>
                <a:lnTo>
                  <a:pt x="23622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1260872" y="2346770"/>
            <a:ext cx="1771650" cy="205184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0543">
              <a:lnSpc>
                <a:spcPts val="1598"/>
              </a:lnSpc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60872" y="2861120"/>
            <a:ext cx="1771650" cy="228600"/>
          </a:xfrm>
          <a:custGeom>
            <a:avLst/>
            <a:gdLst/>
            <a:ahLst/>
            <a:cxnLst/>
            <a:rect l="l" t="t" r="r" b="b"/>
            <a:pathLst>
              <a:path w="2362200" h="304800">
                <a:moveTo>
                  <a:pt x="2362200" y="0"/>
                </a:moveTo>
                <a:lnTo>
                  <a:pt x="0" y="0"/>
                </a:lnTo>
                <a:lnTo>
                  <a:pt x="0" y="304800"/>
                </a:lnTo>
                <a:lnTo>
                  <a:pt x="2362200" y="304800"/>
                </a:lnTo>
                <a:lnTo>
                  <a:pt x="23622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1260872" y="2861120"/>
            <a:ext cx="1771650" cy="205184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0543">
              <a:lnSpc>
                <a:spcPts val="1601"/>
              </a:lnSpc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51347" y="3423095"/>
            <a:ext cx="1790700" cy="247650"/>
            <a:chOff x="144462" y="4564126"/>
            <a:chExt cx="2387600" cy="330200"/>
          </a:xfrm>
        </p:grpSpPr>
        <p:sp>
          <p:nvSpPr>
            <p:cNvPr id="9" name="object 9"/>
            <p:cNvSpPr/>
            <p:nvPr/>
          </p:nvSpPr>
          <p:spPr>
            <a:xfrm>
              <a:off x="157162" y="4576826"/>
              <a:ext cx="2362200" cy="304800"/>
            </a:xfrm>
            <a:custGeom>
              <a:avLst/>
              <a:gdLst/>
              <a:ahLst/>
              <a:cxnLst/>
              <a:rect l="l" t="t" r="r" b="b"/>
              <a:pathLst>
                <a:path w="2362200" h="304800">
                  <a:moveTo>
                    <a:pt x="2362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362200" y="30480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7162" y="4576826"/>
              <a:ext cx="2362200" cy="304800"/>
            </a:xfrm>
            <a:custGeom>
              <a:avLst/>
              <a:gdLst/>
              <a:ahLst/>
              <a:cxnLst/>
              <a:rect l="l" t="t" r="r" b="b"/>
              <a:pathLst>
                <a:path w="2362200" h="304800">
                  <a:moveTo>
                    <a:pt x="0" y="304800"/>
                  </a:moveTo>
                  <a:lnTo>
                    <a:pt x="2362200" y="304800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70397" y="3421428"/>
            <a:ext cx="176212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21018">
              <a:spcBef>
                <a:spcPts val="75"/>
              </a:spcBef>
            </a:pP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r>
              <a:rPr sz="1350" spc="-9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9182" y="1365695"/>
            <a:ext cx="5258943" cy="304668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784759" y="2385584"/>
            <a:ext cx="664845" cy="624498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14288" algn="just">
              <a:lnSpc>
                <a:spcPct val="100800"/>
              </a:lnSpc>
              <a:spcBef>
                <a:spcPts val="64"/>
              </a:spcBef>
            </a:pPr>
            <a:r>
              <a:rPr sz="1350" spc="-30" dirty="0">
                <a:solidFill>
                  <a:srgbClr val="FFFFFF"/>
                </a:solidFill>
                <a:latin typeface="Arial"/>
                <a:cs typeface="Arial"/>
              </a:rPr>
              <a:t>Machine Learning </a:t>
            </a:r>
            <a:r>
              <a:rPr sz="1350" spc="-45" dirty="0">
                <a:solidFill>
                  <a:srgbClr val="FFFFFF"/>
                </a:solidFill>
                <a:latin typeface="Arial"/>
                <a:cs typeface="Arial"/>
              </a:rPr>
              <a:t>Predictor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32695" y="3204020"/>
            <a:ext cx="200025" cy="685800"/>
          </a:xfrm>
          <a:custGeom>
            <a:avLst/>
            <a:gdLst/>
            <a:ahLst/>
            <a:cxnLst/>
            <a:rect l="l" t="t" r="r" b="b"/>
            <a:pathLst>
              <a:path w="266700" h="914400">
                <a:moveTo>
                  <a:pt x="266700" y="133350"/>
                </a:moveTo>
                <a:lnTo>
                  <a:pt x="200025" y="133350"/>
                </a:lnTo>
                <a:lnTo>
                  <a:pt x="200025" y="914400"/>
                </a:lnTo>
                <a:lnTo>
                  <a:pt x="66675" y="914400"/>
                </a:lnTo>
                <a:lnTo>
                  <a:pt x="66675" y="133350"/>
                </a:lnTo>
                <a:lnTo>
                  <a:pt x="0" y="133350"/>
                </a:lnTo>
                <a:lnTo>
                  <a:pt x="133350" y="0"/>
                </a:lnTo>
                <a:lnTo>
                  <a:pt x="266700" y="1333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3619024" y="4022169"/>
            <a:ext cx="99488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34" dirty="0">
                <a:latin typeface="Arial"/>
                <a:cs typeface="Arial"/>
              </a:rPr>
              <a:t>Inductive</a:t>
            </a:r>
            <a:r>
              <a:rPr sz="1350" spc="-109" dirty="0">
                <a:latin typeface="Arial"/>
                <a:cs typeface="Arial"/>
              </a:rPr>
              <a:t> </a:t>
            </a:r>
            <a:r>
              <a:rPr sz="1350" spc="-75" dirty="0">
                <a:latin typeface="Arial"/>
                <a:cs typeface="Arial"/>
              </a:rPr>
              <a:t>Bias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23469" y="2585799"/>
            <a:ext cx="540068" cy="17360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050" spc="-38" dirty="0">
                <a:solidFill>
                  <a:srgbClr val="FFFFFF"/>
                </a:solidFill>
                <a:latin typeface="Arial"/>
                <a:cs typeface="Arial"/>
              </a:rPr>
              <a:t>Evaluator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95223" y="2528649"/>
            <a:ext cx="39004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75" dirty="0">
                <a:latin typeface="Arial"/>
                <a:cs typeface="Arial"/>
              </a:rPr>
              <a:t>score</a:t>
            </a:r>
            <a:endParaRPr sz="13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39040" y="4023598"/>
            <a:ext cx="895826" cy="737766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9049" marR="3810" algn="ctr">
              <a:lnSpc>
                <a:spcPct val="103600"/>
              </a:lnSpc>
              <a:spcBef>
                <a:spcPts val="45"/>
              </a:spcBef>
            </a:pPr>
            <a:r>
              <a:rPr sz="1163" spc="-49" dirty="0">
                <a:solidFill>
                  <a:srgbClr val="7E7E7E"/>
                </a:solidFill>
                <a:latin typeface="Arial"/>
                <a:cs typeface="Arial"/>
              </a:rPr>
              <a:t>instances</a:t>
            </a:r>
            <a:r>
              <a:rPr sz="1163" spc="-26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163" spc="-19" dirty="0">
                <a:solidFill>
                  <a:srgbClr val="7E7E7E"/>
                </a:solidFill>
                <a:latin typeface="Arial"/>
                <a:cs typeface="Arial"/>
              </a:rPr>
              <a:t>are </a:t>
            </a:r>
            <a:r>
              <a:rPr sz="1163" spc="-8" dirty="0">
                <a:solidFill>
                  <a:srgbClr val="7E7E7E"/>
                </a:solidFill>
                <a:latin typeface="Arial"/>
                <a:cs typeface="Arial"/>
              </a:rPr>
              <a:t>typically examined </a:t>
            </a:r>
            <a:r>
              <a:rPr sz="1163" spc="-34" dirty="0">
                <a:solidFill>
                  <a:srgbClr val="7E7E7E"/>
                </a:solidFill>
                <a:latin typeface="Arial"/>
                <a:cs typeface="Arial"/>
              </a:rPr>
              <a:t>independently</a:t>
            </a:r>
            <a:endParaRPr sz="1163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575063" y="932823"/>
            <a:ext cx="2115184" cy="419100"/>
            <a:chOff x="6697726" y="1211325"/>
            <a:chExt cx="1397000" cy="558800"/>
          </a:xfrm>
        </p:grpSpPr>
        <p:sp>
          <p:nvSpPr>
            <p:cNvPr id="20" name="object 20"/>
            <p:cNvSpPr/>
            <p:nvPr/>
          </p:nvSpPr>
          <p:spPr>
            <a:xfrm>
              <a:off x="6710426" y="1224025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282573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373"/>
                  </a:lnTo>
                  <a:lnTo>
                    <a:pt x="6979" y="479018"/>
                  </a:lnTo>
                  <a:lnTo>
                    <a:pt x="26019" y="507317"/>
                  </a:lnTo>
                  <a:lnTo>
                    <a:pt x="54274" y="526401"/>
                  </a:lnTo>
                  <a:lnTo>
                    <a:pt x="88900" y="533400"/>
                  </a:lnTo>
                  <a:lnTo>
                    <a:pt x="1282573" y="533400"/>
                  </a:lnTo>
                  <a:lnTo>
                    <a:pt x="1317218" y="526401"/>
                  </a:lnTo>
                  <a:lnTo>
                    <a:pt x="1345517" y="507317"/>
                  </a:lnTo>
                  <a:lnTo>
                    <a:pt x="1364601" y="479018"/>
                  </a:lnTo>
                  <a:lnTo>
                    <a:pt x="1371600" y="444373"/>
                  </a:lnTo>
                  <a:lnTo>
                    <a:pt x="1371600" y="88900"/>
                  </a:lnTo>
                  <a:lnTo>
                    <a:pt x="1364601" y="54274"/>
                  </a:lnTo>
                  <a:lnTo>
                    <a:pt x="1345517" y="26019"/>
                  </a:lnTo>
                  <a:lnTo>
                    <a:pt x="1317218" y="6979"/>
                  </a:lnTo>
                  <a:lnTo>
                    <a:pt x="128257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z="1350" dirty="0"/>
                <a:t>  </a:t>
              </a:r>
              <a:r>
                <a:rPr lang="en-US" sz="1400" spc="-30" dirty="0"/>
                <a:t>Gold/correct </a:t>
              </a:r>
              <a:r>
                <a:rPr lang="en-US" sz="1400" spc="-8" dirty="0"/>
                <a:t>labels</a:t>
              </a:r>
              <a:endParaRPr sz="1350"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6710426" y="1224025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1282573" y="0"/>
                  </a:lnTo>
                  <a:lnTo>
                    <a:pt x="1317218" y="6979"/>
                  </a:lnTo>
                  <a:lnTo>
                    <a:pt x="1345517" y="26019"/>
                  </a:lnTo>
                  <a:lnTo>
                    <a:pt x="1364601" y="54274"/>
                  </a:lnTo>
                  <a:lnTo>
                    <a:pt x="1371600" y="88900"/>
                  </a:lnTo>
                  <a:lnTo>
                    <a:pt x="1371600" y="444373"/>
                  </a:lnTo>
                  <a:lnTo>
                    <a:pt x="1364601" y="479018"/>
                  </a:lnTo>
                  <a:lnTo>
                    <a:pt x="1345517" y="507317"/>
                  </a:lnTo>
                  <a:lnTo>
                    <a:pt x="1317218" y="526401"/>
                  </a:lnTo>
                  <a:lnTo>
                    <a:pt x="1282573" y="533400"/>
                  </a:lnTo>
                  <a:lnTo>
                    <a:pt x="88900" y="533400"/>
                  </a:lnTo>
                  <a:lnTo>
                    <a:pt x="54274" y="526401"/>
                  </a:lnTo>
                  <a:lnTo>
                    <a:pt x="26019" y="507317"/>
                  </a:lnTo>
                  <a:lnTo>
                    <a:pt x="6979" y="479018"/>
                  </a:lnTo>
                  <a:lnTo>
                    <a:pt x="0" y="444373"/>
                  </a:lnTo>
                  <a:lnTo>
                    <a:pt x="0" y="88900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020729" y="529703"/>
            <a:ext cx="4857750" cy="366832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marL="1689735" marR="158591" indent="-1680686">
              <a:lnSpc>
                <a:spcPct val="101400"/>
              </a:lnSpc>
              <a:spcBef>
                <a:spcPts val="45"/>
              </a:spcBef>
            </a:pPr>
            <a:r>
              <a:rPr sz="2400" spc="-105" dirty="0"/>
              <a:t>Machine</a:t>
            </a:r>
            <a:r>
              <a:rPr sz="2400" spc="-101" dirty="0"/>
              <a:t> </a:t>
            </a:r>
            <a:r>
              <a:rPr sz="2400" spc="-146" dirty="0"/>
              <a:t>Learning</a:t>
            </a:r>
            <a:r>
              <a:rPr sz="2400" spc="-19" dirty="0"/>
              <a:t> </a:t>
            </a:r>
            <a:r>
              <a:rPr sz="2400" spc="-120" dirty="0"/>
              <a:t>Framework: </a:t>
            </a:r>
            <a:r>
              <a:rPr sz="2400" spc="-64" dirty="0"/>
              <a:t>Learning</a:t>
            </a:r>
            <a:endParaRPr sz="2400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r>
              <a:rPr lang="en-US" spc="-60"/>
              <a:t>12</a:t>
            </a:r>
            <a:endParaRPr spc="-19" dirty="0"/>
          </a:p>
        </p:txBody>
      </p:sp>
      <p:sp>
        <p:nvSpPr>
          <p:cNvPr id="23" name="object 23"/>
          <p:cNvSpPr txBox="1"/>
          <p:nvPr/>
        </p:nvSpPr>
        <p:spPr>
          <a:xfrm>
            <a:off x="5743576" y="4302680"/>
            <a:ext cx="1093946" cy="414697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9525" marR="3810" indent="71438">
              <a:lnSpc>
                <a:spcPct val="100800"/>
              </a:lnSpc>
              <a:spcBef>
                <a:spcPts val="64"/>
              </a:spcBef>
            </a:pPr>
            <a:r>
              <a:rPr sz="1350" i="1" spc="-60" dirty="0">
                <a:solidFill>
                  <a:srgbClr val="7E7E7E"/>
                </a:solidFill>
                <a:latin typeface="Arial"/>
                <a:cs typeface="Arial"/>
              </a:rPr>
              <a:t>give</a:t>
            </a:r>
            <a:r>
              <a:rPr sz="1350" i="1" spc="-98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spc="-23" dirty="0">
                <a:solidFill>
                  <a:srgbClr val="7E7E7E"/>
                </a:solidFill>
                <a:latin typeface="Arial"/>
                <a:cs typeface="Arial"/>
              </a:rPr>
              <a:t>feedback </a:t>
            </a:r>
            <a:r>
              <a:rPr sz="1350" i="1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sz="1350" i="1" spc="-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spc="-49" dirty="0">
                <a:solidFill>
                  <a:srgbClr val="7E7E7E"/>
                </a:solidFill>
                <a:latin typeface="Arial"/>
                <a:cs typeface="Arial"/>
              </a:rPr>
              <a:t>the</a:t>
            </a:r>
            <a:r>
              <a:rPr sz="1350" i="1" spc="-5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350" i="1" spc="-41" dirty="0">
                <a:solidFill>
                  <a:srgbClr val="7E7E7E"/>
                </a:solidFill>
                <a:latin typeface="Arial"/>
                <a:cs typeface="Arial"/>
              </a:rPr>
              <a:t>predictor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EC48-6A67-217C-1A54-59C5F232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135FD-6117-016C-3B0C-1119B126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Building Intelligent Agents</a:t>
            </a:r>
          </a:p>
          <a:p>
            <a:r>
              <a:rPr lang="en-US" dirty="0"/>
              <a:t>Agents that can:</a:t>
            </a:r>
          </a:p>
          <a:p>
            <a:pPr lvl="1"/>
            <a:r>
              <a:rPr lang="en-US" dirty="0"/>
              <a:t>Perceive</a:t>
            </a:r>
          </a:p>
          <a:p>
            <a:pPr lvl="1"/>
            <a:r>
              <a:rPr lang="en-US" dirty="0"/>
              <a:t>Reason</a:t>
            </a:r>
          </a:p>
          <a:p>
            <a:pPr lvl="1"/>
            <a:r>
              <a:rPr lang="en-US" dirty="0"/>
              <a:t>Act</a:t>
            </a:r>
          </a:p>
          <a:p>
            <a:pPr lvl="1"/>
            <a:r>
              <a:rPr lang="en-US" dirty="0"/>
              <a:t> (Autonomous)</a:t>
            </a:r>
          </a:p>
        </p:txBody>
      </p:sp>
    </p:spTree>
    <p:extLst>
      <p:ext uri="{BB962C8B-B14F-4D97-AF65-F5344CB8AC3E}">
        <p14:creationId xmlns:p14="http://schemas.microsoft.com/office/powerpoint/2010/main" val="4059981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4E1C-07BE-1E7B-93AE-1FDE2CB9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will we learn in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FA81-45A2-51BC-DCA3-6B37B7515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Machine Learning Framework:</a:t>
            </a:r>
          </a:p>
          <a:p>
            <a:pPr lvl="1"/>
            <a:r>
              <a:rPr lang="en-US" b="1" dirty="0"/>
              <a:t>Preparing</a:t>
            </a:r>
            <a:r>
              <a:rPr lang="en-US" dirty="0"/>
              <a:t> Data for ML</a:t>
            </a:r>
          </a:p>
          <a:p>
            <a:pPr lvl="1"/>
            <a:r>
              <a:rPr lang="en-US" b="1" dirty="0"/>
              <a:t>Training</a:t>
            </a:r>
            <a:r>
              <a:rPr lang="en-US" dirty="0"/>
              <a:t> a model</a:t>
            </a:r>
          </a:p>
          <a:p>
            <a:pPr lvl="1"/>
            <a:r>
              <a:rPr lang="en-US" b="1" dirty="0"/>
              <a:t>Evaluating</a:t>
            </a:r>
            <a:r>
              <a:rPr lang="en-US" dirty="0"/>
              <a:t> Model Performance</a:t>
            </a:r>
          </a:p>
          <a:p>
            <a:r>
              <a:rPr lang="en-US" dirty="0"/>
              <a:t>Different types of ML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98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B425-DF76-DCD8-3173-AED14EEA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thing’s First: Get the Data!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D898768C-CD3F-D25F-3062-F6F2BD8C8EA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5460" y="1324115"/>
            <a:ext cx="5013251" cy="3796788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403B76A5-0ADD-B6F5-844E-783FCA15F57B}"/>
              </a:ext>
            </a:extLst>
          </p:cNvPr>
          <p:cNvSpPr txBox="1">
            <a:spLocks/>
          </p:cNvSpPr>
          <p:nvPr/>
        </p:nvSpPr>
        <p:spPr>
          <a:xfrm>
            <a:off x="196754" y="2290085"/>
            <a:ext cx="2822892" cy="823783"/>
          </a:xfrm>
          <a:prstGeom prst="rect">
            <a:avLst/>
          </a:prstGeom>
          <a:solidFill>
            <a:srgbClr val="F5F4EC">
              <a:alpha val="72940"/>
            </a:srgbClr>
          </a:solidFill>
        </p:spPr>
        <p:txBody>
          <a:bodyPr vert="horz" wrap="square" lIns="0" tIns="84296" rIns="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64783">
              <a:spcBef>
                <a:spcPts val="664"/>
              </a:spcBef>
            </a:pPr>
            <a:r>
              <a:rPr lang="en-US" sz="2400" spc="-8" dirty="0">
                <a:solidFill>
                  <a:srgbClr val="2C2CB8"/>
                </a:solidFill>
                <a:hlinkClick r:id="rId3"/>
              </a:rPr>
              <a:t>http://archive.ics.uci.edu/ml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1916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8ADB-4934-F89E-8FD6-608706FD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Zoo Data Set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DB60DF6C-9674-BEF8-320E-58732F6EAEC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809" y="1346709"/>
            <a:ext cx="5071730" cy="3530010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B8770F72-8A89-2FD6-0033-51BB2270E9AB}"/>
              </a:ext>
            </a:extLst>
          </p:cNvPr>
          <p:cNvSpPr txBox="1"/>
          <p:nvPr/>
        </p:nvSpPr>
        <p:spPr>
          <a:xfrm>
            <a:off x="6103089" y="2571750"/>
            <a:ext cx="2137144" cy="448200"/>
          </a:xfrm>
          <a:prstGeom prst="rect">
            <a:avLst/>
          </a:prstGeom>
          <a:solidFill>
            <a:srgbClr val="F5F4EC">
              <a:alpha val="72940"/>
            </a:srgbClr>
          </a:solidFill>
        </p:spPr>
        <p:txBody>
          <a:bodyPr vert="horz" wrap="square" lIns="0" tIns="17145" rIns="0" bIns="0" rtlCol="0">
            <a:spAutoFit/>
          </a:bodyPr>
          <a:lstStyle/>
          <a:p>
            <a:pPr marL="126206">
              <a:spcBef>
                <a:spcPts val="135"/>
              </a:spcBef>
            </a:pPr>
            <a:r>
              <a:rPr sz="1400" u="sng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http://archive.ics.uci.edu/ml/datasets/Zoo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3672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1666" y="457348"/>
            <a:ext cx="2720668" cy="628057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4000" spc="-233" dirty="0"/>
              <a:t>Zoo</a:t>
            </a:r>
            <a:r>
              <a:rPr sz="4000" spc="-188" dirty="0"/>
              <a:t> </a:t>
            </a:r>
            <a:r>
              <a:rPr sz="4000" spc="-113" dirty="0"/>
              <a:t>data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50157" y="577049"/>
            <a:ext cx="2339310" cy="4559353"/>
            <a:chOff x="142875" y="38036"/>
            <a:chExt cx="2852801" cy="6810438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517" y="104711"/>
              <a:ext cx="2671908" cy="67437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875" y="38036"/>
              <a:ext cx="2852801" cy="67675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8600" y="114298"/>
              <a:ext cx="2590800" cy="6667500"/>
            </a:xfrm>
            <a:custGeom>
              <a:avLst/>
              <a:gdLst/>
              <a:ahLst/>
              <a:cxnLst/>
              <a:rect l="l" t="t" r="r" b="b"/>
              <a:pathLst>
                <a:path w="2590800" h="6667500">
                  <a:moveTo>
                    <a:pt x="2590800" y="0"/>
                  </a:moveTo>
                  <a:lnTo>
                    <a:pt x="0" y="0"/>
                  </a:lnTo>
                  <a:lnTo>
                    <a:pt x="0" y="6667500"/>
                  </a:lnTo>
                  <a:lnTo>
                    <a:pt x="2590800" y="66675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1DCDB"/>
            </a:solidFill>
          </p:spPr>
          <p:txBody>
            <a:bodyPr wrap="square" lIns="0" tIns="0" rIns="0" bIns="0" rtlCol="0"/>
            <a:lstStyle/>
            <a:p>
              <a:endParaRPr sz="1350" dirty="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64703" y="1200092"/>
            <a:ext cx="2071177" cy="373897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 marR="422910">
              <a:lnSpc>
                <a:spcPct val="120500"/>
              </a:lnSpc>
              <a:spcBef>
                <a:spcPts val="90"/>
              </a:spcBef>
            </a:pPr>
            <a:r>
              <a:rPr sz="1050" spc="-41" dirty="0">
                <a:latin typeface="Arial"/>
                <a:cs typeface="Arial"/>
              </a:rPr>
              <a:t>animal</a:t>
            </a:r>
            <a:r>
              <a:rPr sz="1050" spc="-153" dirty="0">
                <a:latin typeface="Arial"/>
                <a:cs typeface="Arial"/>
              </a:rPr>
              <a:t> </a:t>
            </a:r>
            <a:r>
              <a:rPr sz="1050" spc="-60" dirty="0">
                <a:latin typeface="Arial"/>
                <a:cs typeface="Arial"/>
              </a:rPr>
              <a:t>name: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34" dirty="0">
                <a:latin typeface="Arial"/>
                <a:cs typeface="Arial"/>
              </a:rPr>
              <a:t>string </a:t>
            </a:r>
            <a:endParaRPr lang="en-US" sz="1050" spc="-34" dirty="0">
              <a:latin typeface="Arial"/>
              <a:cs typeface="Arial"/>
            </a:endParaRPr>
          </a:p>
          <a:p>
            <a:pPr marL="9525" marR="422910">
              <a:lnSpc>
                <a:spcPct val="120500"/>
              </a:lnSpc>
              <a:spcBef>
                <a:spcPts val="90"/>
              </a:spcBef>
            </a:pPr>
            <a:r>
              <a:rPr sz="1050" spc="-23" dirty="0">
                <a:latin typeface="Arial"/>
                <a:cs typeface="Arial"/>
              </a:rPr>
              <a:t>hair:</a:t>
            </a:r>
            <a:r>
              <a:rPr sz="1050" spc="-101" dirty="0">
                <a:latin typeface="Arial"/>
                <a:cs typeface="Arial"/>
              </a:rPr>
              <a:t> </a:t>
            </a:r>
            <a:r>
              <a:rPr sz="1050" spc="-8" dirty="0">
                <a:latin typeface="Arial"/>
                <a:cs typeface="Arial"/>
              </a:rPr>
              <a:t>Boolean </a:t>
            </a:r>
            <a:endParaRPr lang="en-US" sz="1050" spc="-8" dirty="0">
              <a:latin typeface="Arial"/>
              <a:cs typeface="Arial"/>
            </a:endParaRPr>
          </a:p>
          <a:p>
            <a:pPr marL="9525" marR="422910">
              <a:lnSpc>
                <a:spcPct val="120500"/>
              </a:lnSpc>
              <a:spcBef>
                <a:spcPts val="90"/>
              </a:spcBef>
            </a:pPr>
            <a:r>
              <a:rPr sz="1050" spc="-49" dirty="0">
                <a:latin typeface="Arial"/>
                <a:cs typeface="Arial"/>
              </a:rPr>
              <a:t>feathers: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8" dirty="0">
                <a:latin typeface="Arial"/>
                <a:cs typeface="Arial"/>
              </a:rPr>
              <a:t>Boolean </a:t>
            </a:r>
            <a:endParaRPr lang="en-US" sz="1050" spc="-8" dirty="0">
              <a:latin typeface="Arial"/>
              <a:cs typeface="Arial"/>
            </a:endParaRPr>
          </a:p>
          <a:p>
            <a:pPr marL="9525" marR="422910">
              <a:lnSpc>
                <a:spcPct val="120500"/>
              </a:lnSpc>
              <a:spcBef>
                <a:spcPts val="90"/>
              </a:spcBef>
            </a:pPr>
            <a:r>
              <a:rPr sz="1050" spc="-113" dirty="0">
                <a:latin typeface="Arial"/>
                <a:cs typeface="Arial"/>
              </a:rPr>
              <a:t>eggs:</a:t>
            </a:r>
            <a:r>
              <a:rPr sz="1050" spc="11" dirty="0">
                <a:latin typeface="Arial"/>
                <a:cs typeface="Arial"/>
              </a:rPr>
              <a:t> </a:t>
            </a:r>
            <a:r>
              <a:rPr sz="1050" spc="-8" dirty="0">
                <a:latin typeface="Arial"/>
                <a:cs typeface="Arial"/>
              </a:rPr>
              <a:t>Boolean</a:t>
            </a:r>
            <a:endParaRPr sz="1050" dirty="0">
              <a:latin typeface="Arial"/>
              <a:cs typeface="Arial"/>
            </a:endParaRPr>
          </a:p>
          <a:p>
            <a:pPr marL="9525" marR="413385">
              <a:lnSpc>
                <a:spcPct val="120000"/>
              </a:lnSpc>
              <a:spcBef>
                <a:spcPts val="26"/>
              </a:spcBef>
            </a:pPr>
            <a:r>
              <a:rPr sz="1050" spc="-19" dirty="0">
                <a:latin typeface="Arial"/>
                <a:cs typeface="Arial"/>
              </a:rPr>
              <a:t>milk:</a:t>
            </a:r>
            <a:r>
              <a:rPr sz="1050" spc="-94" dirty="0">
                <a:latin typeface="Arial"/>
                <a:cs typeface="Arial"/>
              </a:rPr>
              <a:t> </a:t>
            </a:r>
            <a:r>
              <a:rPr sz="1050" spc="-8" dirty="0">
                <a:latin typeface="Arial"/>
                <a:cs typeface="Arial"/>
              </a:rPr>
              <a:t>Boolean </a:t>
            </a:r>
            <a:endParaRPr lang="en-US" sz="1050" spc="-8" dirty="0">
              <a:latin typeface="Arial"/>
              <a:cs typeface="Arial"/>
            </a:endParaRPr>
          </a:p>
          <a:p>
            <a:pPr marL="9525" marR="413385">
              <a:lnSpc>
                <a:spcPct val="120000"/>
              </a:lnSpc>
              <a:spcBef>
                <a:spcPts val="26"/>
              </a:spcBef>
            </a:pPr>
            <a:r>
              <a:rPr sz="1050" spc="-34" dirty="0">
                <a:latin typeface="Arial"/>
                <a:cs typeface="Arial"/>
              </a:rPr>
              <a:t>airborne:</a:t>
            </a:r>
            <a:r>
              <a:rPr sz="1050" spc="-56" dirty="0">
                <a:latin typeface="Arial"/>
                <a:cs typeface="Arial"/>
              </a:rPr>
              <a:t> </a:t>
            </a:r>
            <a:r>
              <a:rPr sz="1050" spc="-8" dirty="0">
                <a:latin typeface="Arial"/>
                <a:cs typeface="Arial"/>
              </a:rPr>
              <a:t>Boolean </a:t>
            </a:r>
            <a:endParaRPr lang="en-US" sz="1050" spc="-8" dirty="0">
              <a:latin typeface="Arial"/>
              <a:cs typeface="Arial"/>
            </a:endParaRPr>
          </a:p>
          <a:p>
            <a:pPr marL="9525" marR="413385">
              <a:lnSpc>
                <a:spcPct val="120000"/>
              </a:lnSpc>
              <a:spcBef>
                <a:spcPts val="26"/>
              </a:spcBef>
            </a:pPr>
            <a:r>
              <a:rPr sz="1050" spc="-38" dirty="0">
                <a:latin typeface="Arial"/>
                <a:cs typeface="Arial"/>
              </a:rPr>
              <a:t>aquatic:</a:t>
            </a:r>
            <a:r>
              <a:rPr sz="1050" spc="-120" dirty="0">
                <a:latin typeface="Arial"/>
                <a:cs typeface="Arial"/>
              </a:rPr>
              <a:t> </a:t>
            </a:r>
            <a:r>
              <a:rPr sz="1050" spc="-8" dirty="0">
                <a:latin typeface="Arial"/>
                <a:cs typeface="Arial"/>
              </a:rPr>
              <a:t>Boolean </a:t>
            </a:r>
            <a:endParaRPr lang="en-US" sz="1050" spc="-8" dirty="0">
              <a:latin typeface="Arial"/>
              <a:cs typeface="Arial"/>
            </a:endParaRPr>
          </a:p>
          <a:p>
            <a:pPr marL="9525" marR="413385">
              <a:lnSpc>
                <a:spcPct val="120000"/>
              </a:lnSpc>
              <a:spcBef>
                <a:spcPts val="26"/>
              </a:spcBef>
            </a:pPr>
            <a:r>
              <a:rPr sz="1050" spc="-26" dirty="0">
                <a:latin typeface="Arial"/>
                <a:cs typeface="Arial"/>
              </a:rPr>
              <a:t>predator:</a:t>
            </a:r>
            <a:r>
              <a:rPr sz="1050" spc="-131" dirty="0">
                <a:latin typeface="Arial"/>
                <a:cs typeface="Arial"/>
              </a:rPr>
              <a:t> </a:t>
            </a:r>
            <a:r>
              <a:rPr sz="1050" spc="-8" dirty="0">
                <a:latin typeface="Arial"/>
                <a:cs typeface="Arial"/>
              </a:rPr>
              <a:t>Boolean </a:t>
            </a:r>
            <a:endParaRPr lang="en-US" sz="1050" spc="-8" dirty="0">
              <a:latin typeface="Arial"/>
              <a:cs typeface="Arial"/>
            </a:endParaRPr>
          </a:p>
          <a:p>
            <a:pPr marL="9525" marR="413385">
              <a:lnSpc>
                <a:spcPct val="120000"/>
              </a:lnSpc>
              <a:spcBef>
                <a:spcPts val="26"/>
              </a:spcBef>
            </a:pPr>
            <a:r>
              <a:rPr sz="1050" spc="-8" dirty="0">
                <a:latin typeface="Arial"/>
                <a:cs typeface="Arial"/>
              </a:rPr>
              <a:t>toothed:</a:t>
            </a:r>
            <a:r>
              <a:rPr sz="1050" spc="-172" dirty="0">
                <a:latin typeface="Arial"/>
                <a:cs typeface="Arial"/>
              </a:rPr>
              <a:t> </a:t>
            </a:r>
            <a:r>
              <a:rPr sz="1050" spc="-8" dirty="0">
                <a:latin typeface="Arial"/>
                <a:cs typeface="Arial"/>
              </a:rPr>
              <a:t>Boolean </a:t>
            </a:r>
            <a:endParaRPr lang="en-US" sz="1050" spc="-8" dirty="0">
              <a:latin typeface="Arial"/>
              <a:cs typeface="Arial"/>
            </a:endParaRPr>
          </a:p>
          <a:p>
            <a:pPr marL="9525" marR="413385">
              <a:lnSpc>
                <a:spcPct val="120000"/>
              </a:lnSpc>
              <a:spcBef>
                <a:spcPts val="26"/>
              </a:spcBef>
            </a:pPr>
            <a:r>
              <a:rPr sz="1050" spc="-60" dirty="0">
                <a:latin typeface="Arial"/>
                <a:cs typeface="Arial"/>
              </a:rPr>
              <a:t>backbone:</a:t>
            </a:r>
            <a:r>
              <a:rPr sz="1050" spc="-116" dirty="0">
                <a:latin typeface="Arial"/>
                <a:cs typeface="Arial"/>
              </a:rPr>
              <a:t> </a:t>
            </a:r>
            <a:r>
              <a:rPr sz="1050" spc="-8" dirty="0">
                <a:latin typeface="Arial"/>
                <a:cs typeface="Arial"/>
              </a:rPr>
              <a:t>Boolean </a:t>
            </a:r>
            <a:endParaRPr lang="en-US" sz="1050" spc="-8" dirty="0">
              <a:latin typeface="Arial"/>
              <a:cs typeface="Arial"/>
            </a:endParaRPr>
          </a:p>
          <a:p>
            <a:pPr marL="9525" marR="413385">
              <a:lnSpc>
                <a:spcPct val="120000"/>
              </a:lnSpc>
              <a:spcBef>
                <a:spcPts val="26"/>
              </a:spcBef>
            </a:pPr>
            <a:r>
              <a:rPr sz="1050" spc="-53" dirty="0">
                <a:latin typeface="Arial"/>
                <a:cs typeface="Arial"/>
              </a:rPr>
              <a:t>breathes:</a:t>
            </a:r>
            <a:r>
              <a:rPr sz="1050" spc="-68" dirty="0">
                <a:latin typeface="Arial"/>
                <a:cs typeface="Arial"/>
              </a:rPr>
              <a:t> </a:t>
            </a:r>
            <a:r>
              <a:rPr sz="1050" spc="-8" dirty="0">
                <a:latin typeface="Arial"/>
                <a:cs typeface="Arial"/>
              </a:rPr>
              <a:t>Boolean </a:t>
            </a:r>
            <a:endParaRPr lang="en-US" sz="1050" spc="-8" dirty="0">
              <a:latin typeface="Arial"/>
              <a:cs typeface="Arial"/>
            </a:endParaRPr>
          </a:p>
          <a:p>
            <a:pPr marL="9525" marR="413385">
              <a:lnSpc>
                <a:spcPct val="120000"/>
              </a:lnSpc>
              <a:spcBef>
                <a:spcPts val="26"/>
              </a:spcBef>
            </a:pPr>
            <a:r>
              <a:rPr sz="1050" spc="-60" dirty="0">
                <a:latin typeface="Arial"/>
                <a:cs typeface="Arial"/>
              </a:rPr>
              <a:t>venomous:</a:t>
            </a:r>
            <a:r>
              <a:rPr sz="1050" spc="-79" dirty="0">
                <a:latin typeface="Arial"/>
                <a:cs typeface="Arial"/>
              </a:rPr>
              <a:t> </a:t>
            </a:r>
            <a:r>
              <a:rPr sz="1050" spc="-56" dirty="0">
                <a:latin typeface="Arial"/>
                <a:cs typeface="Arial"/>
              </a:rPr>
              <a:t>Boolean </a:t>
            </a:r>
            <a:endParaRPr lang="en-US" sz="1050" spc="-56" dirty="0">
              <a:latin typeface="Arial"/>
              <a:cs typeface="Arial"/>
            </a:endParaRPr>
          </a:p>
          <a:p>
            <a:pPr marL="9525" marR="413385">
              <a:lnSpc>
                <a:spcPct val="120000"/>
              </a:lnSpc>
              <a:spcBef>
                <a:spcPts val="26"/>
              </a:spcBef>
            </a:pPr>
            <a:r>
              <a:rPr sz="1050" spc="-41" dirty="0">
                <a:latin typeface="Arial"/>
                <a:cs typeface="Arial"/>
              </a:rPr>
              <a:t>fins: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8" dirty="0">
                <a:latin typeface="Arial"/>
                <a:cs typeface="Arial"/>
              </a:rPr>
              <a:t>Boolean</a:t>
            </a:r>
            <a:endParaRPr sz="1050" dirty="0">
              <a:latin typeface="Arial"/>
              <a:cs typeface="Arial"/>
            </a:endParaRPr>
          </a:p>
          <a:p>
            <a:pPr marL="9525">
              <a:spcBef>
                <a:spcPts val="353"/>
              </a:spcBef>
            </a:pPr>
            <a:r>
              <a:rPr sz="1050" spc="-75" dirty="0">
                <a:latin typeface="Arial"/>
                <a:cs typeface="Arial"/>
              </a:rPr>
              <a:t>legs:</a:t>
            </a:r>
            <a:r>
              <a:rPr sz="1050" spc="-60" dirty="0">
                <a:latin typeface="Arial"/>
                <a:cs typeface="Arial"/>
              </a:rPr>
              <a:t> </a:t>
            </a:r>
            <a:r>
              <a:rPr sz="1050" spc="-8" dirty="0">
                <a:latin typeface="Arial"/>
                <a:cs typeface="Arial"/>
              </a:rPr>
              <a:t>{0,2,4,5,6,8}</a:t>
            </a:r>
            <a:endParaRPr sz="1050" dirty="0">
              <a:latin typeface="Arial"/>
              <a:cs typeface="Arial"/>
            </a:endParaRPr>
          </a:p>
          <a:p>
            <a:pPr marL="9525">
              <a:spcBef>
                <a:spcPts val="296"/>
              </a:spcBef>
            </a:pPr>
            <a:r>
              <a:rPr sz="1050" dirty="0">
                <a:latin typeface="Arial"/>
                <a:cs typeface="Arial"/>
              </a:rPr>
              <a:t>tail:</a:t>
            </a:r>
            <a:r>
              <a:rPr sz="1050" spc="-135" dirty="0">
                <a:latin typeface="Arial"/>
                <a:cs typeface="Arial"/>
              </a:rPr>
              <a:t> </a:t>
            </a:r>
            <a:r>
              <a:rPr sz="1050" spc="-8" dirty="0">
                <a:latin typeface="Arial"/>
                <a:cs typeface="Arial"/>
              </a:rPr>
              <a:t>Boolean</a:t>
            </a:r>
            <a:endParaRPr sz="1050" dirty="0">
              <a:latin typeface="Arial"/>
              <a:cs typeface="Arial"/>
            </a:endParaRPr>
          </a:p>
          <a:p>
            <a:pPr marL="9525" marR="505778">
              <a:lnSpc>
                <a:spcPct val="118300"/>
              </a:lnSpc>
              <a:spcBef>
                <a:spcPts val="53"/>
              </a:spcBef>
            </a:pPr>
            <a:r>
              <a:rPr sz="1050" spc="-49" dirty="0">
                <a:latin typeface="Arial"/>
                <a:cs typeface="Arial"/>
              </a:rPr>
              <a:t>domestic:</a:t>
            </a:r>
            <a:r>
              <a:rPr sz="1050" spc="-71" dirty="0">
                <a:latin typeface="Arial"/>
                <a:cs typeface="Arial"/>
              </a:rPr>
              <a:t> </a:t>
            </a:r>
            <a:r>
              <a:rPr sz="1050" spc="-56" dirty="0">
                <a:latin typeface="Arial"/>
                <a:cs typeface="Arial"/>
              </a:rPr>
              <a:t>Boolean </a:t>
            </a:r>
            <a:endParaRPr lang="en-US" sz="1050" spc="-56" dirty="0">
              <a:latin typeface="Arial"/>
              <a:cs typeface="Arial"/>
            </a:endParaRPr>
          </a:p>
          <a:p>
            <a:pPr marL="9525" marR="505778">
              <a:lnSpc>
                <a:spcPct val="118300"/>
              </a:lnSpc>
              <a:spcBef>
                <a:spcPts val="53"/>
              </a:spcBef>
            </a:pPr>
            <a:r>
              <a:rPr sz="1050" spc="-75" dirty="0" err="1">
                <a:latin typeface="Arial"/>
                <a:cs typeface="Arial"/>
              </a:rPr>
              <a:t>catsize</a:t>
            </a:r>
            <a:r>
              <a:rPr sz="1050" spc="-75" dirty="0">
                <a:latin typeface="Arial"/>
                <a:cs typeface="Arial"/>
              </a:rPr>
              <a:t>:</a:t>
            </a:r>
            <a:r>
              <a:rPr sz="1050" spc="-49" dirty="0">
                <a:latin typeface="Arial"/>
                <a:cs typeface="Arial"/>
              </a:rPr>
              <a:t> </a:t>
            </a:r>
            <a:r>
              <a:rPr sz="1050" spc="-8" dirty="0">
                <a:latin typeface="Arial"/>
                <a:cs typeface="Arial"/>
              </a:rPr>
              <a:t>Boolean</a:t>
            </a:r>
            <a:endParaRPr sz="1050" dirty="0">
              <a:latin typeface="Arial"/>
              <a:cs typeface="Arial"/>
            </a:endParaRPr>
          </a:p>
          <a:p>
            <a:pPr marL="9525" marR="3810">
              <a:lnSpc>
                <a:spcPct val="100800"/>
              </a:lnSpc>
              <a:spcBef>
                <a:spcPts val="338"/>
              </a:spcBef>
            </a:pPr>
            <a:r>
              <a:rPr sz="1050" spc="-30" dirty="0">
                <a:latin typeface="Arial"/>
                <a:cs typeface="Arial"/>
              </a:rPr>
              <a:t>type:</a:t>
            </a:r>
            <a:r>
              <a:rPr sz="1050" spc="-90" dirty="0">
                <a:latin typeface="Arial"/>
                <a:cs typeface="Arial"/>
              </a:rPr>
              <a:t> </a:t>
            </a:r>
            <a:r>
              <a:rPr sz="1050" spc="-49" dirty="0">
                <a:latin typeface="Arial"/>
                <a:cs typeface="Arial"/>
              </a:rPr>
              <a:t>{mammal,</a:t>
            </a:r>
            <a:r>
              <a:rPr sz="1050" spc="-124" dirty="0">
                <a:latin typeface="Arial"/>
                <a:cs typeface="Arial"/>
              </a:rPr>
              <a:t> </a:t>
            </a:r>
            <a:r>
              <a:rPr sz="1050" spc="-41" dirty="0">
                <a:latin typeface="Arial"/>
                <a:cs typeface="Arial"/>
              </a:rPr>
              <a:t>fish,</a:t>
            </a:r>
            <a:r>
              <a:rPr sz="1050" spc="-4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bird, </a:t>
            </a:r>
            <a:r>
              <a:rPr sz="1050" spc="-45" dirty="0">
                <a:latin typeface="Arial"/>
                <a:cs typeface="Arial"/>
              </a:rPr>
              <a:t>shellfish,</a:t>
            </a:r>
            <a:r>
              <a:rPr sz="1050" spc="-113" dirty="0">
                <a:latin typeface="Arial"/>
                <a:cs typeface="Arial"/>
              </a:rPr>
              <a:t> </a:t>
            </a:r>
            <a:r>
              <a:rPr sz="1050" spc="-53" dirty="0">
                <a:latin typeface="Arial"/>
                <a:cs typeface="Arial"/>
              </a:rPr>
              <a:t>insect,</a:t>
            </a:r>
            <a:r>
              <a:rPr sz="1050" spc="-49" dirty="0">
                <a:latin typeface="Arial"/>
                <a:cs typeface="Arial"/>
              </a:rPr>
              <a:t> </a:t>
            </a:r>
            <a:r>
              <a:rPr sz="1050" spc="-8" dirty="0">
                <a:latin typeface="Arial"/>
                <a:cs typeface="Arial"/>
              </a:rPr>
              <a:t>reptile, amphibian}</a:t>
            </a:r>
            <a:endParaRPr sz="105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33813" y="1043823"/>
            <a:ext cx="4042410" cy="4032002"/>
            <a:chOff x="3400425" y="1228661"/>
            <a:chExt cx="5577205" cy="553910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6133" y="1285786"/>
              <a:ext cx="5491266" cy="53960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0425" y="1228661"/>
              <a:ext cx="5424551" cy="553885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05200" y="1295400"/>
              <a:ext cx="5410200" cy="5324475"/>
            </a:xfrm>
            <a:custGeom>
              <a:avLst/>
              <a:gdLst/>
              <a:ahLst/>
              <a:cxnLst/>
              <a:rect l="l" t="t" r="r" b="b"/>
              <a:pathLst>
                <a:path w="5410200" h="5324475">
                  <a:moveTo>
                    <a:pt x="5410200" y="0"/>
                  </a:moveTo>
                  <a:lnTo>
                    <a:pt x="0" y="0"/>
                  </a:lnTo>
                  <a:lnTo>
                    <a:pt x="0" y="5324475"/>
                  </a:lnTo>
                  <a:lnTo>
                    <a:pt x="5410200" y="5324475"/>
                  </a:lnTo>
                  <a:lnTo>
                    <a:pt x="5410200" y="0"/>
                  </a:lnTo>
                  <a:close/>
                </a:path>
              </a:pathLst>
            </a:custGeom>
            <a:solidFill>
              <a:srgbClr val="DBEDF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33813" y="983409"/>
            <a:ext cx="3759994" cy="3936173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424940">
              <a:spcBef>
                <a:spcPts val="94"/>
              </a:spcBef>
            </a:pPr>
            <a:r>
              <a:rPr sz="1500" b="1" spc="-64" dirty="0">
                <a:latin typeface="Arial"/>
                <a:cs typeface="Arial"/>
              </a:rPr>
              <a:t>101</a:t>
            </a:r>
            <a:r>
              <a:rPr sz="1500" b="1" spc="-158" dirty="0">
                <a:latin typeface="Arial"/>
                <a:cs typeface="Arial"/>
              </a:rPr>
              <a:t> </a:t>
            </a:r>
            <a:r>
              <a:rPr sz="1500" b="1" spc="-23" dirty="0">
                <a:latin typeface="Arial"/>
                <a:cs typeface="Arial"/>
              </a:rPr>
              <a:t>examples</a:t>
            </a:r>
            <a:endParaRPr sz="1500" dirty="0">
              <a:latin typeface="Arial"/>
              <a:cs typeface="Arial"/>
            </a:endParaRPr>
          </a:p>
          <a:p>
            <a:pPr marL="9525">
              <a:spcBef>
                <a:spcPts val="4"/>
              </a:spcBef>
            </a:pPr>
            <a:r>
              <a:rPr sz="1500" spc="-60" dirty="0">
                <a:latin typeface="Arial"/>
                <a:cs typeface="Arial"/>
              </a:rPr>
              <a:t>aardvark,1,0,0,1,0,0,1,1,1,1,0,0,4,0,0,1,mammal</a:t>
            </a:r>
            <a:endParaRPr sz="1500" dirty="0">
              <a:latin typeface="Arial"/>
              <a:cs typeface="Arial"/>
            </a:endParaRPr>
          </a:p>
          <a:p>
            <a:pPr marL="9525">
              <a:spcBef>
                <a:spcPts val="4"/>
              </a:spcBef>
            </a:pPr>
            <a:r>
              <a:rPr sz="1500" spc="-56" dirty="0">
                <a:latin typeface="Arial"/>
                <a:cs typeface="Arial"/>
              </a:rPr>
              <a:t>antelope,1,0,0,1,0,0,0,1,1,1,0,0,4,1,0,1,mammal</a:t>
            </a:r>
            <a:endParaRPr sz="1500" dirty="0">
              <a:latin typeface="Arial"/>
              <a:cs typeface="Arial"/>
            </a:endParaRPr>
          </a:p>
          <a:p>
            <a:pPr marL="9525"/>
            <a:r>
              <a:rPr sz="1500" spc="-49" dirty="0">
                <a:latin typeface="Arial"/>
                <a:cs typeface="Arial"/>
              </a:rPr>
              <a:t>bass,0,0,1,0,0,1,1,1,1,0,0,1,0,1,0,0,fish</a:t>
            </a:r>
            <a:endParaRPr sz="1500" dirty="0">
              <a:latin typeface="Arial"/>
              <a:cs typeface="Arial"/>
            </a:endParaRPr>
          </a:p>
          <a:p>
            <a:pPr marL="9525">
              <a:spcBef>
                <a:spcPts val="4"/>
              </a:spcBef>
            </a:pPr>
            <a:r>
              <a:rPr sz="1500" spc="-49" dirty="0">
                <a:latin typeface="Arial"/>
                <a:cs typeface="Arial"/>
              </a:rPr>
              <a:t>bear,1,0,0,1,0,0,1,1,1,1,0,0,4,0,0,1,mammal</a:t>
            </a:r>
            <a:endParaRPr sz="1500" dirty="0">
              <a:latin typeface="Arial"/>
              <a:cs typeface="Arial"/>
            </a:endParaRPr>
          </a:p>
          <a:p>
            <a:pPr marL="9525">
              <a:spcBef>
                <a:spcPts val="4"/>
              </a:spcBef>
            </a:pPr>
            <a:r>
              <a:rPr sz="1500" spc="-49" dirty="0">
                <a:latin typeface="Arial"/>
                <a:cs typeface="Arial"/>
              </a:rPr>
              <a:t>boar,1,0,0,1,0,0,1,1,1,1,0,0,4,1,0,1,mammal</a:t>
            </a:r>
            <a:endParaRPr sz="1500" dirty="0">
              <a:latin typeface="Arial"/>
              <a:cs typeface="Arial"/>
            </a:endParaRPr>
          </a:p>
          <a:p>
            <a:pPr marL="9525"/>
            <a:r>
              <a:rPr sz="1500" spc="-41" dirty="0">
                <a:latin typeface="Arial"/>
                <a:cs typeface="Arial"/>
              </a:rPr>
              <a:t>buffalo,1,0,0,1,0,0,0,1,1,1,0,0,4,1,0,1,mammal</a:t>
            </a:r>
            <a:endParaRPr sz="1500" dirty="0">
              <a:latin typeface="Arial"/>
              <a:cs typeface="Arial"/>
            </a:endParaRPr>
          </a:p>
          <a:p>
            <a:pPr marL="9525">
              <a:spcBef>
                <a:spcPts val="4"/>
              </a:spcBef>
            </a:pPr>
            <a:r>
              <a:rPr sz="1500" spc="-45" dirty="0">
                <a:latin typeface="Arial"/>
                <a:cs typeface="Arial"/>
              </a:rPr>
              <a:t>calf,1,0,0,1,0,0,0,1,1,1,0,0,4,1,1,1,mammal</a:t>
            </a:r>
            <a:endParaRPr sz="1500" dirty="0">
              <a:latin typeface="Arial"/>
              <a:cs typeface="Arial"/>
            </a:endParaRPr>
          </a:p>
          <a:p>
            <a:pPr marL="9525"/>
            <a:r>
              <a:rPr sz="1500" spc="-45" dirty="0">
                <a:latin typeface="Arial"/>
                <a:cs typeface="Arial"/>
              </a:rPr>
              <a:t>carp,0,0,1,0,0,1,0,1,1,0,0,1,0,1,1,0,fish</a:t>
            </a:r>
            <a:endParaRPr sz="1500" dirty="0">
              <a:latin typeface="Arial"/>
              <a:cs typeface="Arial"/>
            </a:endParaRPr>
          </a:p>
          <a:p>
            <a:pPr marL="9525">
              <a:spcBef>
                <a:spcPts val="4"/>
              </a:spcBef>
            </a:pPr>
            <a:r>
              <a:rPr sz="1500" spc="-41" dirty="0">
                <a:latin typeface="Arial"/>
                <a:cs typeface="Arial"/>
              </a:rPr>
              <a:t>catfish,0,0,1,0,0,1,1,1,1,0,0,1,0,1,0,0,fish</a:t>
            </a:r>
            <a:endParaRPr sz="1500" dirty="0">
              <a:latin typeface="Arial"/>
              <a:cs typeface="Arial"/>
            </a:endParaRPr>
          </a:p>
          <a:p>
            <a:pPr marL="9525">
              <a:spcBef>
                <a:spcPts val="4"/>
              </a:spcBef>
            </a:pPr>
            <a:r>
              <a:rPr sz="1500" spc="-53" dirty="0">
                <a:latin typeface="Arial"/>
                <a:cs typeface="Arial"/>
              </a:rPr>
              <a:t>cavy,1,0,0,1,0,0,0,1,1,1,0,0,4,0,1,0,mammal</a:t>
            </a:r>
            <a:endParaRPr sz="1500" dirty="0">
              <a:latin typeface="Arial"/>
              <a:cs typeface="Arial"/>
            </a:endParaRPr>
          </a:p>
          <a:p>
            <a:pPr marL="9525"/>
            <a:r>
              <a:rPr sz="1500" spc="-49" dirty="0">
                <a:latin typeface="Arial"/>
                <a:cs typeface="Arial"/>
              </a:rPr>
              <a:t>cheetah,1,0,0,1,0,0,1,1,1,1,0,0,4,1,0,1,mammal</a:t>
            </a:r>
            <a:endParaRPr sz="1500" dirty="0">
              <a:latin typeface="Arial"/>
              <a:cs typeface="Arial"/>
            </a:endParaRPr>
          </a:p>
          <a:p>
            <a:pPr marL="9525">
              <a:spcBef>
                <a:spcPts val="4"/>
              </a:spcBef>
            </a:pPr>
            <a:r>
              <a:rPr sz="1500" spc="-45" dirty="0">
                <a:latin typeface="Arial"/>
                <a:cs typeface="Arial"/>
              </a:rPr>
              <a:t>chicken,0,1,1,0,1,0,0,0,1,1,0,0,2,1,1,0,bird</a:t>
            </a:r>
            <a:endParaRPr sz="1500" dirty="0">
              <a:latin typeface="Arial"/>
              <a:cs typeface="Arial"/>
            </a:endParaRPr>
          </a:p>
          <a:p>
            <a:pPr marL="9525">
              <a:spcBef>
                <a:spcPts val="4"/>
              </a:spcBef>
            </a:pPr>
            <a:r>
              <a:rPr sz="1500" spc="-41" dirty="0">
                <a:latin typeface="Arial"/>
                <a:cs typeface="Arial"/>
              </a:rPr>
              <a:t>chub,0,0,1,0,0,1,1,1,1,0,0,1,0,1,0,0,fish</a:t>
            </a:r>
            <a:endParaRPr sz="1500" dirty="0">
              <a:latin typeface="Arial"/>
              <a:cs typeface="Arial"/>
            </a:endParaRPr>
          </a:p>
          <a:p>
            <a:pPr marL="9525"/>
            <a:r>
              <a:rPr sz="1500" spc="-45" dirty="0">
                <a:latin typeface="Arial"/>
                <a:cs typeface="Arial"/>
              </a:rPr>
              <a:t>clam,0,0,1,0,0,0,1,0,0,0,0,0,0,0,0,0,shellfish</a:t>
            </a:r>
            <a:endParaRPr sz="1500" dirty="0">
              <a:latin typeface="Arial"/>
              <a:cs typeface="Arial"/>
            </a:endParaRPr>
          </a:p>
          <a:p>
            <a:pPr marL="9525">
              <a:spcBef>
                <a:spcPts val="4"/>
              </a:spcBef>
            </a:pPr>
            <a:r>
              <a:rPr sz="1500" spc="-45" dirty="0">
                <a:latin typeface="Arial"/>
                <a:cs typeface="Arial"/>
              </a:rPr>
              <a:t>crab,0,0,1,0,0,1,1,0,0,0,0,0,4,0,0,0,shellfish</a:t>
            </a:r>
            <a:endParaRPr sz="1500" dirty="0">
              <a:latin typeface="Arial"/>
              <a:cs typeface="Arial"/>
            </a:endParaRPr>
          </a:p>
          <a:p>
            <a:pPr marL="9525">
              <a:spcBef>
                <a:spcPts val="4"/>
              </a:spcBef>
            </a:pPr>
            <a:r>
              <a:rPr sz="1500" spc="-454" dirty="0">
                <a:latin typeface="Arial"/>
                <a:cs typeface="Arial"/>
              </a:rPr>
              <a:t>…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33</a:t>
            </a:fld>
            <a:endParaRPr spc="-19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E49E2CD5-29EE-2EEE-6F2B-6B36025555B6}"/>
              </a:ext>
            </a:extLst>
          </p:cNvPr>
          <p:cNvSpPr/>
          <p:nvPr/>
        </p:nvSpPr>
        <p:spPr>
          <a:xfrm>
            <a:off x="1127051" y="1307805"/>
            <a:ext cx="123106" cy="31897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1563F2-883C-9A06-222C-5171DFE4BFDC}"/>
              </a:ext>
            </a:extLst>
          </p:cNvPr>
          <p:cNvSpPr txBox="1"/>
          <p:nvPr/>
        </p:nvSpPr>
        <p:spPr>
          <a:xfrm>
            <a:off x="252042" y="2720662"/>
            <a:ext cx="806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Feature/</a:t>
            </a:r>
          </a:p>
          <a:p>
            <a:r>
              <a:rPr lang="en-US" sz="1200" dirty="0"/>
              <a:t>Attributes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819EB7-DBEB-8766-1A49-8DBDC080DDDC}"/>
              </a:ext>
            </a:extLst>
          </p:cNvPr>
          <p:cNvCxnSpPr/>
          <p:nvPr/>
        </p:nvCxnSpPr>
        <p:spPr>
          <a:xfrm flipH="1">
            <a:off x="1082113" y="4699591"/>
            <a:ext cx="2226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489E5DB-F98F-3E76-01B1-F6389D3B67F5}"/>
              </a:ext>
            </a:extLst>
          </p:cNvPr>
          <p:cNvSpPr txBox="1"/>
          <p:nvPr/>
        </p:nvSpPr>
        <p:spPr>
          <a:xfrm>
            <a:off x="384783" y="4497572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Label/</a:t>
            </a:r>
          </a:p>
          <a:p>
            <a:r>
              <a:rPr lang="en-US" sz="1200" dirty="0"/>
              <a:t>Output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D149-D22F-9C5A-BB71-6707C799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EB02B-007B-5379-B362-2785F55CA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pc="-124" dirty="0">
                <a:latin typeface="Arial"/>
                <a:cs typeface="Arial"/>
              </a:rPr>
              <a:t>Feature</a:t>
            </a:r>
            <a:r>
              <a:rPr lang="en-US" sz="3200" spc="-153" dirty="0">
                <a:latin typeface="Arial"/>
                <a:cs typeface="Arial"/>
              </a:rPr>
              <a:t> </a:t>
            </a:r>
            <a:r>
              <a:rPr lang="en-US" sz="3200" spc="-60" dirty="0">
                <a:latin typeface="Arial"/>
                <a:cs typeface="Arial"/>
              </a:rPr>
              <a:t>functions</a:t>
            </a:r>
            <a:r>
              <a:rPr lang="en-US" sz="3200" spc="-176" dirty="0">
                <a:latin typeface="Arial"/>
                <a:cs typeface="Arial"/>
              </a:rPr>
              <a:t> </a:t>
            </a:r>
            <a:r>
              <a:rPr lang="en-US" sz="3200" spc="-71" dirty="0">
                <a:latin typeface="Arial"/>
                <a:cs typeface="Arial"/>
              </a:rPr>
              <a:t>help</a:t>
            </a:r>
            <a:r>
              <a:rPr lang="en-US" sz="3200" spc="-161" dirty="0">
                <a:latin typeface="Arial"/>
                <a:cs typeface="Arial"/>
              </a:rPr>
              <a:t> </a:t>
            </a:r>
            <a:r>
              <a:rPr lang="en-US" sz="3200" spc="-71" dirty="0">
                <a:latin typeface="Arial"/>
                <a:cs typeface="Arial"/>
              </a:rPr>
              <a:t>extract</a:t>
            </a:r>
            <a:r>
              <a:rPr lang="en-US" sz="3200" spc="-101" dirty="0">
                <a:latin typeface="Arial"/>
                <a:cs typeface="Arial"/>
              </a:rPr>
              <a:t> </a:t>
            </a:r>
            <a:r>
              <a:rPr lang="en-US" sz="3200" spc="-79" dirty="0">
                <a:latin typeface="Arial"/>
                <a:cs typeface="Arial"/>
              </a:rPr>
              <a:t>useful</a:t>
            </a:r>
            <a:r>
              <a:rPr lang="en-US" sz="3200" spc="-180" dirty="0">
                <a:latin typeface="Arial"/>
                <a:cs typeface="Arial"/>
              </a:rPr>
              <a:t> </a:t>
            </a:r>
            <a:r>
              <a:rPr lang="en-US" sz="3200" spc="-56" dirty="0">
                <a:latin typeface="Arial"/>
                <a:cs typeface="Arial"/>
              </a:rPr>
              <a:t>features </a:t>
            </a:r>
            <a:r>
              <a:rPr lang="en-US" sz="3200" spc="-94" dirty="0">
                <a:latin typeface="Arial"/>
                <a:cs typeface="Arial"/>
              </a:rPr>
              <a:t>(characteristics)</a:t>
            </a:r>
            <a:r>
              <a:rPr lang="en-US" sz="3200" spc="-251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of</a:t>
            </a:r>
            <a:r>
              <a:rPr lang="en-US" sz="3200" spc="-135" dirty="0">
                <a:latin typeface="Arial"/>
                <a:cs typeface="Arial"/>
              </a:rPr>
              <a:t> </a:t>
            </a:r>
            <a:r>
              <a:rPr lang="en-US" sz="3200" spc="-19" dirty="0">
                <a:latin typeface="Arial"/>
                <a:cs typeface="Arial"/>
              </a:rPr>
              <a:t>the</a:t>
            </a:r>
            <a:r>
              <a:rPr lang="en-US" sz="3200" spc="-98" dirty="0">
                <a:latin typeface="Arial"/>
                <a:cs typeface="Arial"/>
              </a:rPr>
              <a:t> </a:t>
            </a:r>
            <a:r>
              <a:rPr lang="en-US" sz="3200" spc="-15" dirty="0">
                <a:latin typeface="Arial"/>
                <a:cs typeface="Arial"/>
              </a:rPr>
              <a:t>data</a:t>
            </a:r>
            <a:endParaRPr lang="en-US" sz="3200" dirty="0">
              <a:latin typeface="Arial"/>
              <a:cs typeface="Arial"/>
            </a:endParaRPr>
          </a:p>
          <a:p>
            <a:endParaRPr lang="en-US" sz="3200" spc="-158" dirty="0">
              <a:latin typeface="Arial"/>
              <a:cs typeface="Arial"/>
            </a:endParaRPr>
          </a:p>
          <a:p>
            <a:r>
              <a:rPr lang="en-US" sz="3200" spc="-158" dirty="0">
                <a:latin typeface="Arial"/>
                <a:cs typeface="Arial"/>
              </a:rPr>
              <a:t>They</a:t>
            </a:r>
            <a:r>
              <a:rPr lang="en-US" sz="3200" spc="-165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turn</a:t>
            </a:r>
            <a:r>
              <a:rPr lang="en-US" sz="3200" spc="-113" dirty="0">
                <a:latin typeface="Arial"/>
                <a:cs typeface="Arial"/>
              </a:rPr>
              <a:t> </a:t>
            </a:r>
            <a:r>
              <a:rPr lang="en-US" sz="3200" i="1" spc="-64" dirty="0">
                <a:latin typeface="Arial"/>
                <a:cs typeface="Arial"/>
              </a:rPr>
              <a:t>data</a:t>
            </a:r>
            <a:r>
              <a:rPr lang="en-US" sz="3200" i="1" spc="-8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into</a:t>
            </a:r>
            <a:r>
              <a:rPr lang="en-US" sz="3200" spc="-180" dirty="0">
                <a:latin typeface="Arial"/>
                <a:cs typeface="Arial"/>
              </a:rPr>
              <a:t> </a:t>
            </a:r>
            <a:r>
              <a:rPr lang="en-US" sz="3200" i="1" spc="-8" dirty="0">
                <a:latin typeface="Arial"/>
                <a:cs typeface="Arial"/>
              </a:rPr>
              <a:t>numbers</a:t>
            </a:r>
            <a:endParaRPr lang="en-US" sz="32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93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D149-D22F-9C5A-BB71-6707C799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EB02B-007B-5379-B362-2785F55CA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spc="-124" dirty="0">
                <a:latin typeface="Arial"/>
                <a:cs typeface="Arial"/>
              </a:rPr>
              <a:t>Feature</a:t>
            </a:r>
            <a:r>
              <a:rPr lang="en-US" sz="3200" spc="-153" dirty="0">
                <a:latin typeface="Arial"/>
                <a:cs typeface="Arial"/>
              </a:rPr>
              <a:t> </a:t>
            </a:r>
            <a:r>
              <a:rPr lang="en-US" sz="3200" spc="-60" dirty="0">
                <a:latin typeface="Arial"/>
                <a:cs typeface="Arial"/>
              </a:rPr>
              <a:t>functions</a:t>
            </a:r>
            <a:r>
              <a:rPr lang="en-US" sz="3200" spc="-176" dirty="0">
                <a:latin typeface="Arial"/>
                <a:cs typeface="Arial"/>
              </a:rPr>
              <a:t> </a:t>
            </a:r>
            <a:r>
              <a:rPr lang="en-US" sz="3200" spc="-71" dirty="0">
                <a:latin typeface="Arial"/>
                <a:cs typeface="Arial"/>
              </a:rPr>
              <a:t>help</a:t>
            </a:r>
            <a:r>
              <a:rPr lang="en-US" sz="3200" spc="-161" dirty="0">
                <a:latin typeface="Arial"/>
                <a:cs typeface="Arial"/>
              </a:rPr>
              <a:t> </a:t>
            </a:r>
            <a:r>
              <a:rPr lang="en-US" sz="3200" spc="-71" dirty="0">
                <a:latin typeface="Arial"/>
                <a:cs typeface="Arial"/>
              </a:rPr>
              <a:t>extract</a:t>
            </a:r>
            <a:r>
              <a:rPr lang="en-US" sz="3200" spc="-101" dirty="0">
                <a:latin typeface="Arial"/>
                <a:cs typeface="Arial"/>
              </a:rPr>
              <a:t> </a:t>
            </a:r>
            <a:r>
              <a:rPr lang="en-US" sz="3200" spc="-79" dirty="0">
                <a:latin typeface="Arial"/>
                <a:cs typeface="Arial"/>
              </a:rPr>
              <a:t>useful</a:t>
            </a:r>
            <a:r>
              <a:rPr lang="en-US" sz="3200" spc="-180" dirty="0">
                <a:latin typeface="Arial"/>
                <a:cs typeface="Arial"/>
              </a:rPr>
              <a:t> </a:t>
            </a:r>
            <a:r>
              <a:rPr lang="en-US" sz="3200" spc="-56" dirty="0">
                <a:latin typeface="Arial"/>
                <a:cs typeface="Arial"/>
              </a:rPr>
              <a:t>features </a:t>
            </a:r>
            <a:r>
              <a:rPr lang="en-US" sz="3200" spc="-94" dirty="0">
                <a:latin typeface="Arial"/>
                <a:cs typeface="Arial"/>
              </a:rPr>
              <a:t>(characteristics)</a:t>
            </a:r>
            <a:r>
              <a:rPr lang="en-US" sz="3200" spc="-251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of</a:t>
            </a:r>
            <a:r>
              <a:rPr lang="en-US" sz="3200" spc="-135" dirty="0">
                <a:latin typeface="Arial"/>
                <a:cs typeface="Arial"/>
              </a:rPr>
              <a:t> </a:t>
            </a:r>
            <a:r>
              <a:rPr lang="en-US" sz="3200" spc="-19" dirty="0">
                <a:latin typeface="Arial"/>
                <a:cs typeface="Arial"/>
              </a:rPr>
              <a:t>the</a:t>
            </a:r>
            <a:r>
              <a:rPr lang="en-US" sz="3200" spc="-98" dirty="0">
                <a:latin typeface="Arial"/>
                <a:cs typeface="Arial"/>
              </a:rPr>
              <a:t> </a:t>
            </a:r>
            <a:r>
              <a:rPr lang="en-US" sz="3200" spc="-15" dirty="0">
                <a:latin typeface="Arial"/>
                <a:cs typeface="Arial"/>
              </a:rPr>
              <a:t>data</a:t>
            </a:r>
            <a:endParaRPr lang="en-US" sz="3200" spc="-158" dirty="0">
              <a:latin typeface="Arial"/>
              <a:cs typeface="Arial"/>
            </a:endParaRPr>
          </a:p>
          <a:p>
            <a:r>
              <a:rPr lang="en-US" sz="3200" spc="-158" dirty="0">
                <a:latin typeface="Arial"/>
                <a:cs typeface="Arial"/>
              </a:rPr>
              <a:t>They</a:t>
            </a:r>
            <a:r>
              <a:rPr lang="en-US" sz="3200" spc="-165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turn</a:t>
            </a:r>
            <a:r>
              <a:rPr lang="en-US" sz="3200" spc="-113" dirty="0">
                <a:latin typeface="Arial"/>
                <a:cs typeface="Arial"/>
              </a:rPr>
              <a:t> </a:t>
            </a:r>
            <a:r>
              <a:rPr lang="en-US" sz="3200" i="1" spc="-64" dirty="0">
                <a:latin typeface="Arial"/>
                <a:cs typeface="Arial"/>
              </a:rPr>
              <a:t>data</a:t>
            </a:r>
            <a:r>
              <a:rPr lang="en-US" sz="3200" i="1" spc="-86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into</a:t>
            </a:r>
            <a:r>
              <a:rPr lang="en-US" sz="3200" spc="-180" dirty="0">
                <a:latin typeface="Arial"/>
                <a:cs typeface="Arial"/>
              </a:rPr>
              <a:t> </a:t>
            </a:r>
            <a:r>
              <a:rPr lang="en-US" sz="3200" i="1" spc="-8" dirty="0">
                <a:latin typeface="Arial"/>
                <a:cs typeface="Arial"/>
              </a:rPr>
              <a:t>numbers</a:t>
            </a:r>
          </a:p>
          <a:p>
            <a:pPr lvl="1"/>
            <a:r>
              <a:rPr lang="en-US" sz="2800" spc="-150" dirty="0">
                <a:latin typeface="Arial"/>
                <a:cs typeface="Arial"/>
              </a:rPr>
              <a:t>Features</a:t>
            </a:r>
            <a:r>
              <a:rPr lang="en-US" sz="2800" spc="-26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that</a:t>
            </a:r>
            <a:r>
              <a:rPr lang="en-US" sz="2800" spc="-127" dirty="0">
                <a:latin typeface="Arial"/>
                <a:cs typeface="Arial"/>
              </a:rPr>
              <a:t> </a:t>
            </a:r>
            <a:r>
              <a:rPr lang="en-US" sz="2800" spc="-120" dirty="0">
                <a:latin typeface="Arial"/>
                <a:cs typeface="Arial"/>
              </a:rPr>
              <a:t>are</a:t>
            </a:r>
            <a:r>
              <a:rPr lang="en-US" sz="2800" spc="-45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not</a:t>
            </a:r>
            <a:r>
              <a:rPr lang="en-US" sz="2800" spc="-124" dirty="0">
                <a:latin typeface="Arial"/>
                <a:cs typeface="Arial"/>
              </a:rPr>
              <a:t> </a:t>
            </a:r>
            <a:r>
              <a:rPr lang="en-US" sz="2800" spc="-120" dirty="0">
                <a:latin typeface="Arial"/>
                <a:cs typeface="Arial"/>
              </a:rPr>
              <a:t>0</a:t>
            </a:r>
            <a:r>
              <a:rPr lang="en-US" sz="2800" spc="-124" dirty="0">
                <a:latin typeface="Arial"/>
                <a:cs typeface="Arial"/>
              </a:rPr>
              <a:t> </a:t>
            </a:r>
            <a:r>
              <a:rPr lang="en-US" sz="2800" spc="-120" dirty="0">
                <a:latin typeface="Arial"/>
                <a:cs typeface="Arial"/>
              </a:rPr>
              <a:t>are</a:t>
            </a:r>
            <a:r>
              <a:rPr lang="en-US" sz="2800" spc="-45" dirty="0">
                <a:latin typeface="Arial"/>
                <a:cs typeface="Arial"/>
              </a:rPr>
              <a:t> </a:t>
            </a:r>
            <a:r>
              <a:rPr lang="en-US" sz="2800" spc="-127" dirty="0">
                <a:latin typeface="Arial"/>
                <a:cs typeface="Arial"/>
              </a:rPr>
              <a:t>said</a:t>
            </a:r>
            <a:r>
              <a:rPr lang="en-US" sz="2800" spc="-101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to</a:t>
            </a:r>
            <a:r>
              <a:rPr lang="en-US" sz="2800" spc="-113" dirty="0">
                <a:latin typeface="Arial"/>
                <a:cs typeface="Arial"/>
              </a:rPr>
              <a:t> </a:t>
            </a:r>
            <a:r>
              <a:rPr lang="en-US" sz="2800" spc="-146" dirty="0">
                <a:latin typeface="Arial"/>
                <a:cs typeface="Arial"/>
              </a:rPr>
              <a:t>have</a:t>
            </a:r>
            <a:r>
              <a:rPr lang="en-US" sz="2800" spc="-98" dirty="0">
                <a:latin typeface="Arial"/>
                <a:cs typeface="Arial"/>
              </a:rPr>
              <a:t> </a:t>
            </a:r>
            <a:r>
              <a:rPr lang="en-US" sz="2800" spc="-8" dirty="0">
                <a:latin typeface="Arial"/>
                <a:cs typeface="Arial"/>
              </a:rPr>
              <a:t>fired</a:t>
            </a:r>
            <a:endParaRPr lang="en-US" sz="2800" i="1" spc="-8" dirty="0">
              <a:latin typeface="Arial"/>
              <a:cs typeface="Arial"/>
            </a:endParaRPr>
          </a:p>
          <a:p>
            <a:pPr lvl="1"/>
            <a:r>
              <a:rPr lang="en-US" sz="2800" spc="-79" dirty="0">
                <a:latin typeface="Arial"/>
                <a:cs typeface="Arial"/>
              </a:rPr>
              <a:t>Often</a:t>
            </a:r>
            <a:r>
              <a:rPr lang="en-US" sz="2800" spc="-113" dirty="0">
                <a:latin typeface="Arial"/>
                <a:cs typeface="Arial"/>
              </a:rPr>
              <a:t> </a:t>
            </a:r>
            <a:r>
              <a:rPr lang="en-US" sz="2800" spc="-75" dirty="0">
                <a:latin typeface="Arial"/>
                <a:cs typeface="Arial"/>
              </a:rPr>
              <a:t>binary-</a:t>
            </a:r>
            <a:r>
              <a:rPr lang="en-US" sz="2800" spc="-105" dirty="0">
                <a:latin typeface="Arial"/>
                <a:cs typeface="Arial"/>
              </a:rPr>
              <a:t>valued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spc="-101" dirty="0">
                <a:latin typeface="Arial"/>
                <a:cs typeface="Arial"/>
              </a:rPr>
              <a:t>(0</a:t>
            </a:r>
            <a:r>
              <a:rPr lang="en-US" sz="2800" spc="-127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or</a:t>
            </a:r>
            <a:r>
              <a:rPr lang="en-US" sz="2800" spc="-53" dirty="0">
                <a:latin typeface="Arial"/>
                <a:cs typeface="Arial"/>
              </a:rPr>
              <a:t> </a:t>
            </a:r>
            <a:r>
              <a:rPr lang="en-US" sz="2800" spc="-98" dirty="0">
                <a:latin typeface="Arial"/>
                <a:cs typeface="Arial"/>
              </a:rPr>
              <a:t>1),</a:t>
            </a:r>
            <a:r>
              <a:rPr lang="en-US" sz="2800" spc="-109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but</a:t>
            </a:r>
            <a:r>
              <a:rPr lang="en-US" sz="2800" spc="-135" dirty="0">
                <a:latin typeface="Arial"/>
                <a:cs typeface="Arial"/>
              </a:rPr>
              <a:t> </a:t>
            </a:r>
            <a:r>
              <a:rPr lang="en-US" sz="2800" spc="-153" dirty="0">
                <a:latin typeface="Arial"/>
                <a:cs typeface="Arial"/>
              </a:rPr>
              <a:t>can</a:t>
            </a:r>
            <a:r>
              <a:rPr lang="en-US" sz="2800" spc="-109" dirty="0">
                <a:latin typeface="Arial"/>
                <a:cs typeface="Arial"/>
              </a:rPr>
              <a:t> </a:t>
            </a:r>
            <a:r>
              <a:rPr lang="en-US" sz="2800" spc="-116" dirty="0">
                <a:latin typeface="Arial"/>
                <a:cs typeface="Arial"/>
              </a:rPr>
              <a:t>be</a:t>
            </a:r>
            <a:r>
              <a:rPr lang="en-US" sz="2800" spc="-109" dirty="0">
                <a:latin typeface="Arial"/>
                <a:cs typeface="Arial"/>
              </a:rPr>
              <a:t> </a:t>
            </a:r>
            <a:r>
              <a:rPr lang="en-US" sz="2800" spc="-83" dirty="0">
                <a:latin typeface="Arial"/>
                <a:cs typeface="Arial"/>
              </a:rPr>
              <a:t>real-</a:t>
            </a:r>
            <a:r>
              <a:rPr lang="en-US" sz="2800" spc="-68" dirty="0">
                <a:latin typeface="Arial"/>
                <a:cs typeface="Arial"/>
              </a:rPr>
              <a:t>valued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83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1EA-2904-E654-1FF2-31AAC8ED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Preprocessing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A81C2-5AEC-98D5-82B9-324C7EAE663C}"/>
              </a:ext>
            </a:extLst>
          </p:cNvPr>
          <p:cNvSpPr txBox="1"/>
          <p:nvPr/>
        </p:nvSpPr>
        <p:spPr>
          <a:xfrm>
            <a:off x="3880885" y="1717548"/>
            <a:ext cx="1743738" cy="354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marR="3810">
              <a:lnSpc>
                <a:spcPct val="100800"/>
              </a:lnSpc>
              <a:spcBef>
                <a:spcPts val="338"/>
              </a:spcBef>
            </a:pPr>
            <a:r>
              <a:rPr lang="en-US" sz="1800" spc="-30" dirty="0">
                <a:latin typeface="Arial"/>
                <a:cs typeface="Arial"/>
              </a:rPr>
              <a:t>Type</a:t>
            </a:r>
            <a:r>
              <a:rPr lang="en-US" spc="-30" dirty="0">
                <a:latin typeface="Arial"/>
                <a:cs typeface="Arial"/>
              </a:rPr>
              <a:t> = </a:t>
            </a:r>
            <a:r>
              <a:rPr lang="en-US" sz="1800" spc="-45" dirty="0">
                <a:latin typeface="Arial"/>
                <a:cs typeface="Arial"/>
              </a:rPr>
              <a:t>shellfish</a:t>
            </a:r>
            <a:endParaRPr lang="en-US" sz="1800" dirty="0">
              <a:latin typeface="Arial"/>
              <a:cs typeface="Arial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55899C-2B80-EE21-DF42-D36DD148FD3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752754" y="2072260"/>
            <a:ext cx="0" cy="1149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4D2CB1F-6B94-6534-8E23-83C66EA62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691525"/>
              </p:ext>
            </p:extLst>
          </p:nvPr>
        </p:nvGraphicFramePr>
        <p:xfrm>
          <a:off x="818706" y="3425952"/>
          <a:ext cx="80913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11">
                  <a:extLst>
                    <a:ext uri="{9D8B030D-6E8A-4147-A177-3AD203B41FA5}">
                      <a16:colId xmlns:a16="http://schemas.microsoft.com/office/drawing/2014/main" val="2325046861"/>
                    </a:ext>
                  </a:extLst>
                </a:gridCol>
                <a:gridCol w="1155911">
                  <a:extLst>
                    <a:ext uri="{9D8B030D-6E8A-4147-A177-3AD203B41FA5}">
                      <a16:colId xmlns:a16="http://schemas.microsoft.com/office/drawing/2014/main" val="229896688"/>
                    </a:ext>
                  </a:extLst>
                </a:gridCol>
                <a:gridCol w="1155911">
                  <a:extLst>
                    <a:ext uri="{9D8B030D-6E8A-4147-A177-3AD203B41FA5}">
                      <a16:colId xmlns:a16="http://schemas.microsoft.com/office/drawing/2014/main" val="3217374261"/>
                    </a:ext>
                  </a:extLst>
                </a:gridCol>
                <a:gridCol w="1155911">
                  <a:extLst>
                    <a:ext uri="{9D8B030D-6E8A-4147-A177-3AD203B41FA5}">
                      <a16:colId xmlns:a16="http://schemas.microsoft.com/office/drawing/2014/main" val="1957587219"/>
                    </a:ext>
                  </a:extLst>
                </a:gridCol>
                <a:gridCol w="1155911">
                  <a:extLst>
                    <a:ext uri="{9D8B030D-6E8A-4147-A177-3AD203B41FA5}">
                      <a16:colId xmlns:a16="http://schemas.microsoft.com/office/drawing/2014/main" val="3140863198"/>
                    </a:ext>
                  </a:extLst>
                </a:gridCol>
                <a:gridCol w="1155911">
                  <a:extLst>
                    <a:ext uri="{9D8B030D-6E8A-4147-A177-3AD203B41FA5}">
                      <a16:colId xmlns:a16="http://schemas.microsoft.com/office/drawing/2014/main" val="3687786083"/>
                    </a:ext>
                  </a:extLst>
                </a:gridCol>
                <a:gridCol w="1155911">
                  <a:extLst>
                    <a:ext uri="{9D8B030D-6E8A-4147-A177-3AD203B41FA5}">
                      <a16:colId xmlns:a16="http://schemas.microsoft.com/office/drawing/2014/main" val="2994543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err="1"/>
                        <a:t>Type_mammal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Type_fish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Type_bird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Type_shellfish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Type_insect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Type_reptile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Type_amphibian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88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128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87E2-C27B-E37A-C552-D8B7B300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64251"/>
            <a:ext cx="8229600" cy="644065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ML task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74A7D926-ADC3-3ACB-5A08-D250DB913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30" y="1905589"/>
            <a:ext cx="6223000" cy="3136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1D3D54-35E0-D4F7-4F33-EA9FE1730F3D}"/>
              </a:ext>
            </a:extLst>
          </p:cNvPr>
          <p:cNvSpPr txBox="1"/>
          <p:nvPr/>
        </p:nvSpPr>
        <p:spPr>
          <a:xfrm rot="16200000">
            <a:off x="347942" y="3097986"/>
            <a:ext cx="8563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3A790D-D4FC-EF4B-2C4C-BB18572C8BE8}"/>
              </a:ext>
            </a:extLst>
          </p:cNvPr>
          <p:cNvSpPr txBox="1"/>
          <p:nvPr/>
        </p:nvSpPr>
        <p:spPr>
          <a:xfrm>
            <a:off x="1095153" y="2534183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Discrete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1DF7BB-1429-77AB-A5BF-D8E082EB41A0}"/>
              </a:ext>
            </a:extLst>
          </p:cNvPr>
          <p:cNvSpPr txBox="1"/>
          <p:nvPr/>
        </p:nvSpPr>
        <p:spPr>
          <a:xfrm>
            <a:off x="776104" y="3890699"/>
            <a:ext cx="12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Continuous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E52C63-92CC-8436-5044-315BB2E6FE3A}"/>
              </a:ext>
            </a:extLst>
          </p:cNvPr>
          <p:cNvSpPr txBox="1"/>
          <p:nvPr/>
        </p:nvSpPr>
        <p:spPr>
          <a:xfrm>
            <a:off x="4646428" y="1346709"/>
            <a:ext cx="6205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15399-1E66-329C-A7FA-A3D1AC56D4B7}"/>
              </a:ext>
            </a:extLst>
          </p:cNvPr>
          <p:cNvSpPr txBox="1"/>
          <p:nvPr/>
        </p:nvSpPr>
        <p:spPr>
          <a:xfrm>
            <a:off x="2987749" y="162614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Labeled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3DF8F9-FC5A-89CD-ECFF-9FF1602CC709}"/>
              </a:ext>
            </a:extLst>
          </p:cNvPr>
          <p:cNvSpPr txBox="1"/>
          <p:nvPr/>
        </p:nvSpPr>
        <p:spPr>
          <a:xfrm>
            <a:off x="5806218" y="159845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Unlabeled</a:t>
            </a:r>
          </a:p>
        </p:txBody>
      </p:sp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4E49D232-1E0C-84B6-8F0A-380D1F355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93572" y="2076841"/>
            <a:ext cx="615636" cy="615636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FAF380CF-73AE-77DF-59C8-C4C342CAC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2113" y="3582881"/>
            <a:ext cx="615636" cy="615636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8868FF6A-0325-3EA4-9D8E-AA5887D80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8880" y="2076841"/>
            <a:ext cx="615636" cy="61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7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34C0-D58D-7151-0164-9FBA510B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Choosing an ML model:</a:t>
            </a:r>
            <a:br>
              <a:rPr lang="en-US" sz="2800" dirty="0"/>
            </a:br>
            <a:r>
              <a:rPr lang="en-US" sz="2800" dirty="0"/>
              <a:t>Depends on your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98C9B-DEE5-8FFE-A2DE-5A58D003C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8229600" cy="353332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Classification:</a:t>
            </a:r>
          </a:p>
          <a:p>
            <a:pPr lvl="1"/>
            <a:r>
              <a:rPr lang="en-US" dirty="0"/>
              <a:t>Decision Trees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Logistic Regression etc.</a:t>
            </a:r>
          </a:p>
          <a:p>
            <a:r>
              <a:rPr lang="en-US" dirty="0"/>
              <a:t>Regression: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Linear Regression etc.</a:t>
            </a:r>
          </a:p>
          <a:p>
            <a:r>
              <a:rPr lang="en-US" dirty="0"/>
              <a:t>Clustering:</a:t>
            </a:r>
          </a:p>
          <a:p>
            <a:pPr lvl="1"/>
            <a:r>
              <a:rPr lang="en-US" dirty="0"/>
              <a:t>K-Means Clustering</a:t>
            </a:r>
          </a:p>
          <a:p>
            <a:pPr lvl="1"/>
            <a:r>
              <a:rPr lang="en-US" dirty="0"/>
              <a:t>Mean-Shift Clustering</a:t>
            </a:r>
          </a:p>
          <a:p>
            <a:pPr lvl="1"/>
            <a:r>
              <a:rPr lang="en-US" dirty="0"/>
              <a:t>DBSCAN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3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7300" y="608683"/>
            <a:ext cx="6686550" cy="468463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lang="en-US" sz="2963" spc="-131" dirty="0"/>
              <a:t>Evaluation</a:t>
            </a:r>
            <a:r>
              <a:rPr sz="2963" spc="-105" dirty="0"/>
              <a:t>:</a:t>
            </a:r>
            <a:r>
              <a:rPr sz="2963" spc="-94" dirty="0"/>
              <a:t> </a:t>
            </a:r>
            <a:r>
              <a:rPr sz="2963" spc="-143" dirty="0"/>
              <a:t>How</a:t>
            </a:r>
            <a:r>
              <a:rPr sz="2963" spc="-139" dirty="0"/>
              <a:t> </a:t>
            </a:r>
            <a:r>
              <a:rPr sz="2963" spc="-101" dirty="0"/>
              <a:t>Well</a:t>
            </a:r>
            <a:r>
              <a:rPr sz="2963" spc="-94" dirty="0"/>
              <a:t> </a:t>
            </a:r>
            <a:r>
              <a:rPr sz="2963" spc="-150" dirty="0"/>
              <a:t>Are</a:t>
            </a:r>
            <a:r>
              <a:rPr sz="2963" spc="-53" dirty="0"/>
              <a:t> </a:t>
            </a:r>
            <a:r>
              <a:rPr sz="2963" spc="-217" dirty="0"/>
              <a:t>We</a:t>
            </a:r>
            <a:r>
              <a:rPr sz="2963" spc="-109" dirty="0"/>
              <a:t> </a:t>
            </a:r>
            <a:r>
              <a:rPr sz="2963" spc="-116" dirty="0"/>
              <a:t>Doing?</a:t>
            </a:r>
            <a:endParaRPr sz="2963" dirty="0"/>
          </a:p>
        </p:txBody>
      </p:sp>
      <p:sp>
        <p:nvSpPr>
          <p:cNvPr id="3" name="object 3"/>
          <p:cNvSpPr/>
          <p:nvPr/>
        </p:nvSpPr>
        <p:spPr>
          <a:xfrm>
            <a:off x="1257300" y="1771650"/>
            <a:ext cx="1771650" cy="2457450"/>
          </a:xfrm>
          <a:custGeom>
            <a:avLst/>
            <a:gdLst/>
            <a:ahLst/>
            <a:cxnLst/>
            <a:rect l="l" t="t" r="r" b="b"/>
            <a:pathLst>
              <a:path w="2362200" h="3276600">
                <a:moveTo>
                  <a:pt x="0" y="3276600"/>
                </a:moveTo>
                <a:lnTo>
                  <a:pt x="2362200" y="3276600"/>
                </a:lnTo>
                <a:lnTo>
                  <a:pt x="2362200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ln w="5715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317069" y="1911715"/>
            <a:ext cx="1658779" cy="381354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2400" spc="-90" dirty="0">
                <a:latin typeface="Arial"/>
                <a:cs typeface="Arial"/>
              </a:rPr>
              <a:t>Classification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182" y="2791539"/>
            <a:ext cx="1358741" cy="381354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2400" spc="-161" dirty="0">
                <a:latin typeface="Arial"/>
                <a:cs typeface="Arial"/>
              </a:rPr>
              <a:t>Regression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94645" y="1194244"/>
            <a:ext cx="1219200" cy="1276350"/>
            <a:chOff x="4335526" y="1592325"/>
            <a:chExt cx="1625600" cy="1701800"/>
          </a:xfrm>
        </p:grpSpPr>
        <p:sp>
          <p:nvSpPr>
            <p:cNvPr id="7" name="object 7"/>
            <p:cNvSpPr/>
            <p:nvPr/>
          </p:nvSpPr>
          <p:spPr>
            <a:xfrm>
              <a:off x="4348226" y="1605025"/>
              <a:ext cx="1600200" cy="1676400"/>
            </a:xfrm>
            <a:custGeom>
              <a:avLst/>
              <a:gdLst/>
              <a:ahLst/>
              <a:cxnLst/>
              <a:rect l="l" t="t" r="r" b="b"/>
              <a:pathLst>
                <a:path w="1600200" h="1676400">
                  <a:moveTo>
                    <a:pt x="1333373" y="0"/>
                  </a:moveTo>
                  <a:lnTo>
                    <a:pt x="266700" y="0"/>
                  </a:ln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0" y="1409573"/>
                  </a:lnTo>
                  <a:lnTo>
                    <a:pt x="4296" y="1457519"/>
                  </a:lnTo>
                  <a:lnTo>
                    <a:pt x="16682" y="1502643"/>
                  </a:lnTo>
                  <a:lnTo>
                    <a:pt x="36406" y="1544193"/>
                  </a:lnTo>
                  <a:lnTo>
                    <a:pt x="62716" y="1581414"/>
                  </a:lnTo>
                  <a:lnTo>
                    <a:pt x="94858" y="1613556"/>
                  </a:lnTo>
                  <a:lnTo>
                    <a:pt x="132080" y="1639866"/>
                  </a:lnTo>
                  <a:lnTo>
                    <a:pt x="173629" y="1659590"/>
                  </a:lnTo>
                  <a:lnTo>
                    <a:pt x="218753" y="1671976"/>
                  </a:lnTo>
                  <a:lnTo>
                    <a:pt x="266700" y="1676273"/>
                  </a:lnTo>
                  <a:lnTo>
                    <a:pt x="1333373" y="1676273"/>
                  </a:lnTo>
                  <a:lnTo>
                    <a:pt x="1381323" y="1671976"/>
                  </a:lnTo>
                  <a:lnTo>
                    <a:pt x="1426459" y="1659590"/>
                  </a:lnTo>
                  <a:lnTo>
                    <a:pt x="1468025" y="1639866"/>
                  </a:lnTo>
                  <a:lnTo>
                    <a:pt x="1505267" y="1613556"/>
                  </a:lnTo>
                  <a:lnTo>
                    <a:pt x="1537430" y="1581414"/>
                  </a:lnTo>
                  <a:lnTo>
                    <a:pt x="1563760" y="1544192"/>
                  </a:lnTo>
                  <a:lnTo>
                    <a:pt x="1583501" y="1502643"/>
                  </a:lnTo>
                  <a:lnTo>
                    <a:pt x="1595899" y="1457519"/>
                  </a:lnTo>
                  <a:lnTo>
                    <a:pt x="1600200" y="1409573"/>
                  </a:lnTo>
                  <a:lnTo>
                    <a:pt x="1600200" y="266700"/>
                  </a:lnTo>
                  <a:lnTo>
                    <a:pt x="1595899" y="218753"/>
                  </a:lnTo>
                  <a:lnTo>
                    <a:pt x="1583501" y="173629"/>
                  </a:lnTo>
                  <a:lnTo>
                    <a:pt x="1563760" y="132079"/>
                  </a:lnTo>
                  <a:lnTo>
                    <a:pt x="1537430" y="94858"/>
                  </a:lnTo>
                  <a:lnTo>
                    <a:pt x="1505267" y="62716"/>
                  </a:lnTo>
                  <a:lnTo>
                    <a:pt x="1468025" y="36406"/>
                  </a:lnTo>
                  <a:lnTo>
                    <a:pt x="1426459" y="16682"/>
                  </a:lnTo>
                  <a:lnTo>
                    <a:pt x="1381323" y="4296"/>
                  </a:lnTo>
                  <a:lnTo>
                    <a:pt x="133337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4348226" y="1605025"/>
              <a:ext cx="1600200" cy="1676400"/>
            </a:xfrm>
            <a:custGeom>
              <a:avLst/>
              <a:gdLst/>
              <a:ahLst/>
              <a:cxnLst/>
              <a:rect l="l" t="t" r="r" b="b"/>
              <a:pathLst>
                <a:path w="1600200" h="16764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1333373" y="0"/>
                  </a:lnTo>
                  <a:lnTo>
                    <a:pt x="1381323" y="4296"/>
                  </a:lnTo>
                  <a:lnTo>
                    <a:pt x="1426459" y="16682"/>
                  </a:lnTo>
                  <a:lnTo>
                    <a:pt x="1468025" y="36406"/>
                  </a:lnTo>
                  <a:lnTo>
                    <a:pt x="1505267" y="62716"/>
                  </a:lnTo>
                  <a:lnTo>
                    <a:pt x="1537430" y="94858"/>
                  </a:lnTo>
                  <a:lnTo>
                    <a:pt x="1563760" y="132079"/>
                  </a:lnTo>
                  <a:lnTo>
                    <a:pt x="1583501" y="173629"/>
                  </a:lnTo>
                  <a:lnTo>
                    <a:pt x="1595899" y="218753"/>
                  </a:lnTo>
                  <a:lnTo>
                    <a:pt x="1600200" y="266700"/>
                  </a:lnTo>
                  <a:lnTo>
                    <a:pt x="1600200" y="1409573"/>
                  </a:lnTo>
                  <a:lnTo>
                    <a:pt x="1595899" y="1457519"/>
                  </a:lnTo>
                  <a:lnTo>
                    <a:pt x="1583501" y="1502643"/>
                  </a:lnTo>
                  <a:lnTo>
                    <a:pt x="1563760" y="1544192"/>
                  </a:lnTo>
                  <a:lnTo>
                    <a:pt x="1537430" y="1581414"/>
                  </a:lnTo>
                  <a:lnTo>
                    <a:pt x="1505267" y="1613556"/>
                  </a:lnTo>
                  <a:lnTo>
                    <a:pt x="1468025" y="1639866"/>
                  </a:lnTo>
                  <a:lnTo>
                    <a:pt x="1426459" y="1659590"/>
                  </a:lnTo>
                  <a:lnTo>
                    <a:pt x="1381323" y="1671976"/>
                  </a:lnTo>
                  <a:lnTo>
                    <a:pt x="1333373" y="1676273"/>
                  </a:lnTo>
                  <a:lnTo>
                    <a:pt x="266700" y="1676273"/>
                  </a:lnTo>
                  <a:lnTo>
                    <a:pt x="218753" y="1671976"/>
                  </a:lnTo>
                  <a:lnTo>
                    <a:pt x="173629" y="1659590"/>
                  </a:lnTo>
                  <a:lnTo>
                    <a:pt x="132080" y="1639866"/>
                  </a:lnTo>
                  <a:lnTo>
                    <a:pt x="94858" y="1613556"/>
                  </a:lnTo>
                  <a:lnTo>
                    <a:pt x="62716" y="1581414"/>
                  </a:lnTo>
                  <a:lnTo>
                    <a:pt x="36406" y="1544193"/>
                  </a:lnTo>
                  <a:lnTo>
                    <a:pt x="16682" y="1502643"/>
                  </a:lnTo>
                  <a:lnTo>
                    <a:pt x="4296" y="1457519"/>
                  </a:lnTo>
                  <a:lnTo>
                    <a:pt x="0" y="1409573"/>
                  </a:lnTo>
                  <a:lnTo>
                    <a:pt x="0" y="26670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521803" y="1189434"/>
            <a:ext cx="911543" cy="1253644"/>
          </a:xfrm>
          <a:prstGeom prst="rect">
            <a:avLst/>
          </a:prstGeom>
        </p:spPr>
        <p:txBody>
          <a:bodyPr vert="horz" wrap="square" lIns="0" tIns="8096" rIns="0" bIns="0" rtlCol="0">
            <a:spAutoFit/>
          </a:bodyPr>
          <a:lstStyle/>
          <a:p>
            <a:pPr marL="223838" marR="3810" indent="-214789">
              <a:lnSpc>
                <a:spcPct val="100800"/>
              </a:lnSpc>
              <a:spcBef>
                <a:spcPts val="64"/>
              </a:spcBef>
              <a:buChar char="•"/>
              <a:tabLst>
                <a:tab pos="223838" algn="l"/>
                <a:tab pos="224314" algn="l"/>
              </a:tabLst>
            </a:pPr>
            <a:r>
              <a:rPr sz="1350" spc="-68" dirty="0">
                <a:solidFill>
                  <a:srgbClr val="FFFFFF"/>
                </a:solidFill>
                <a:latin typeface="Arial"/>
                <a:cs typeface="Arial"/>
              </a:rPr>
              <a:t>Precision, </a:t>
            </a:r>
            <a:r>
              <a:rPr sz="1350" spc="-75" dirty="0">
                <a:solidFill>
                  <a:srgbClr val="FFFFFF"/>
                </a:solidFill>
                <a:latin typeface="Arial"/>
                <a:cs typeface="Arial"/>
              </a:rPr>
              <a:t>Recall,</a:t>
            </a:r>
            <a:r>
              <a:rPr sz="1350" spc="-1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68" dirty="0">
                <a:solidFill>
                  <a:srgbClr val="FFFFFF"/>
                </a:solidFill>
                <a:latin typeface="Arial"/>
                <a:cs typeface="Arial"/>
              </a:rPr>
              <a:t>F1</a:t>
            </a:r>
            <a:endParaRPr sz="1350">
              <a:latin typeface="Arial"/>
              <a:cs typeface="Arial"/>
            </a:endParaRPr>
          </a:p>
          <a:p>
            <a:pPr marL="223838" indent="-214789">
              <a:spcBef>
                <a:spcPts val="11"/>
              </a:spcBef>
              <a:buChar char="•"/>
              <a:tabLst>
                <a:tab pos="223838" algn="l"/>
                <a:tab pos="224314" algn="l"/>
              </a:tabLst>
            </a:pPr>
            <a:r>
              <a:rPr sz="1350" spc="-26" dirty="0">
                <a:solidFill>
                  <a:srgbClr val="FFFFFF"/>
                </a:solidFill>
                <a:latin typeface="Arial"/>
                <a:cs typeface="Arial"/>
              </a:rPr>
              <a:t>Accuracy</a:t>
            </a:r>
            <a:endParaRPr sz="1350">
              <a:latin typeface="Arial"/>
              <a:cs typeface="Arial"/>
            </a:endParaRPr>
          </a:p>
          <a:p>
            <a:pPr marL="223838" indent="-214789">
              <a:spcBef>
                <a:spcPts val="15"/>
              </a:spcBef>
              <a:buChar char="•"/>
              <a:tabLst>
                <a:tab pos="223838" algn="l"/>
                <a:tab pos="224314" algn="l"/>
              </a:tabLst>
            </a:pPr>
            <a:r>
              <a:rPr sz="1350" spc="-109" dirty="0">
                <a:solidFill>
                  <a:srgbClr val="FFFFFF"/>
                </a:solidFill>
                <a:latin typeface="Arial"/>
                <a:cs typeface="Arial"/>
              </a:rPr>
              <a:t>Log-</a:t>
            </a:r>
            <a:r>
              <a:rPr sz="1350" spc="-15" dirty="0">
                <a:solidFill>
                  <a:srgbClr val="FFFFFF"/>
                </a:solidFill>
                <a:latin typeface="Arial"/>
                <a:cs typeface="Arial"/>
              </a:rPr>
              <a:t>loss</a:t>
            </a:r>
            <a:endParaRPr sz="1350">
              <a:latin typeface="Arial"/>
              <a:cs typeface="Arial"/>
            </a:endParaRPr>
          </a:p>
          <a:p>
            <a:pPr marL="223838" indent="-214789">
              <a:lnSpc>
                <a:spcPts val="1598"/>
              </a:lnSpc>
              <a:spcBef>
                <a:spcPts val="15"/>
              </a:spcBef>
              <a:buChar char="•"/>
              <a:tabLst>
                <a:tab pos="223838" algn="l"/>
                <a:tab pos="224314" algn="l"/>
              </a:tabLst>
            </a:pPr>
            <a:r>
              <a:rPr sz="1350" spc="-184" dirty="0">
                <a:solidFill>
                  <a:srgbClr val="FFFFFF"/>
                </a:solidFill>
                <a:latin typeface="Arial"/>
                <a:cs typeface="Arial"/>
              </a:rPr>
              <a:t>ROC-</a:t>
            </a:r>
            <a:r>
              <a:rPr sz="1350" spc="-79" dirty="0">
                <a:solidFill>
                  <a:srgbClr val="FFFFFF"/>
                </a:solidFill>
                <a:latin typeface="Arial"/>
                <a:cs typeface="Arial"/>
              </a:rPr>
              <a:t>AUC</a:t>
            </a:r>
            <a:endParaRPr sz="1350">
              <a:latin typeface="Arial"/>
              <a:cs typeface="Arial"/>
            </a:endParaRPr>
          </a:p>
          <a:p>
            <a:pPr marL="223838" indent="-214789">
              <a:lnSpc>
                <a:spcPts val="1598"/>
              </a:lnSpc>
              <a:buChar char="•"/>
              <a:tabLst>
                <a:tab pos="223838" algn="l"/>
                <a:tab pos="224314" algn="l"/>
              </a:tabLst>
            </a:pPr>
            <a:r>
              <a:rPr sz="1350" spc="-42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57512" y="1814512"/>
            <a:ext cx="4371023" cy="1456373"/>
            <a:chOff x="2419350" y="2419350"/>
            <a:chExt cx="5828030" cy="1941830"/>
          </a:xfrm>
        </p:grpSpPr>
        <p:sp>
          <p:nvSpPr>
            <p:cNvPr id="11" name="object 11"/>
            <p:cNvSpPr/>
            <p:nvPr/>
          </p:nvSpPr>
          <p:spPr>
            <a:xfrm>
              <a:off x="2438400" y="2438400"/>
              <a:ext cx="1905000" cy="381000"/>
            </a:xfrm>
            <a:custGeom>
              <a:avLst/>
              <a:gdLst/>
              <a:ahLst/>
              <a:cxnLst/>
              <a:rect l="l" t="t" r="r" b="b"/>
              <a:pathLst>
                <a:path w="1905000" h="381000">
                  <a:moveTo>
                    <a:pt x="0" y="381000"/>
                  </a:moveTo>
                  <a:lnTo>
                    <a:pt x="1905000" y="0"/>
                  </a:lnTo>
                </a:path>
              </a:pathLst>
            </a:custGeom>
            <a:ln w="381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2626" y="3433825"/>
              <a:ext cx="2971800" cy="914400"/>
            </a:xfrm>
            <a:custGeom>
              <a:avLst/>
              <a:gdLst/>
              <a:ahLst/>
              <a:cxnLst/>
              <a:rect l="l" t="t" r="r" b="b"/>
              <a:pathLst>
                <a:path w="2971800" h="914400">
                  <a:moveTo>
                    <a:pt x="2819273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1873"/>
                  </a:lnTo>
                  <a:lnTo>
                    <a:pt x="7766" y="810068"/>
                  </a:lnTo>
                  <a:lnTo>
                    <a:pt x="29394" y="851937"/>
                  </a:lnTo>
                  <a:lnTo>
                    <a:pt x="62380" y="884960"/>
                  </a:lnTo>
                  <a:lnTo>
                    <a:pt x="104217" y="906620"/>
                  </a:lnTo>
                  <a:lnTo>
                    <a:pt x="152400" y="914400"/>
                  </a:lnTo>
                  <a:lnTo>
                    <a:pt x="2819273" y="914400"/>
                  </a:lnTo>
                  <a:lnTo>
                    <a:pt x="2867468" y="906620"/>
                  </a:lnTo>
                  <a:lnTo>
                    <a:pt x="2909337" y="884960"/>
                  </a:lnTo>
                  <a:lnTo>
                    <a:pt x="2942360" y="851937"/>
                  </a:lnTo>
                  <a:lnTo>
                    <a:pt x="2964020" y="810068"/>
                  </a:lnTo>
                  <a:lnTo>
                    <a:pt x="2971800" y="761873"/>
                  </a:lnTo>
                  <a:lnTo>
                    <a:pt x="2971800" y="152400"/>
                  </a:lnTo>
                  <a:lnTo>
                    <a:pt x="2964020" y="104217"/>
                  </a:lnTo>
                  <a:lnTo>
                    <a:pt x="2942360" y="62380"/>
                  </a:lnTo>
                  <a:lnTo>
                    <a:pt x="2909337" y="29394"/>
                  </a:lnTo>
                  <a:lnTo>
                    <a:pt x="2867468" y="7766"/>
                  </a:lnTo>
                  <a:lnTo>
                    <a:pt x="2819273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5262626" y="3433825"/>
              <a:ext cx="2971800" cy="914400"/>
            </a:xfrm>
            <a:custGeom>
              <a:avLst/>
              <a:gdLst/>
              <a:ahLst/>
              <a:cxnLst/>
              <a:rect l="l" t="t" r="r" b="b"/>
              <a:pathLst>
                <a:path w="29718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819273" y="0"/>
                  </a:lnTo>
                  <a:lnTo>
                    <a:pt x="2867468" y="7766"/>
                  </a:lnTo>
                  <a:lnTo>
                    <a:pt x="2909337" y="29394"/>
                  </a:lnTo>
                  <a:lnTo>
                    <a:pt x="2942360" y="62380"/>
                  </a:lnTo>
                  <a:lnTo>
                    <a:pt x="2964020" y="104217"/>
                  </a:lnTo>
                  <a:lnTo>
                    <a:pt x="2971800" y="152400"/>
                  </a:lnTo>
                  <a:lnTo>
                    <a:pt x="2971800" y="761873"/>
                  </a:lnTo>
                  <a:lnTo>
                    <a:pt x="2964020" y="810068"/>
                  </a:lnTo>
                  <a:lnTo>
                    <a:pt x="2942360" y="851937"/>
                  </a:lnTo>
                  <a:lnTo>
                    <a:pt x="2909337" y="884960"/>
                  </a:lnTo>
                  <a:lnTo>
                    <a:pt x="2867468" y="906620"/>
                  </a:lnTo>
                  <a:lnTo>
                    <a:pt x="2819273" y="914400"/>
                  </a:lnTo>
                  <a:lnTo>
                    <a:pt x="152400" y="914400"/>
                  </a:lnTo>
                  <a:lnTo>
                    <a:pt x="104217" y="906620"/>
                  </a:lnTo>
                  <a:lnTo>
                    <a:pt x="62380" y="884960"/>
                  </a:lnTo>
                  <a:lnTo>
                    <a:pt x="29394" y="851937"/>
                  </a:lnTo>
                  <a:lnTo>
                    <a:pt x="7766" y="810068"/>
                  </a:lnTo>
                  <a:lnTo>
                    <a:pt x="0" y="761873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183029" y="2585799"/>
            <a:ext cx="2031206" cy="63286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3838" indent="-214789">
              <a:spcBef>
                <a:spcPts val="75"/>
              </a:spcBef>
              <a:buChar char="•"/>
              <a:tabLst>
                <a:tab pos="223838" algn="l"/>
                <a:tab pos="224314" algn="l"/>
              </a:tabLst>
            </a:pPr>
            <a:r>
              <a:rPr sz="1350" spc="-60" dirty="0">
                <a:solidFill>
                  <a:srgbClr val="FFFFFF"/>
                </a:solidFill>
                <a:latin typeface="Arial"/>
                <a:cs typeface="Arial"/>
              </a:rPr>
              <a:t>(Root)</a:t>
            </a:r>
            <a:r>
              <a:rPr sz="1350" spc="-8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49" dirty="0">
                <a:solidFill>
                  <a:srgbClr val="FFFFFF"/>
                </a:solidFill>
                <a:latin typeface="Arial"/>
                <a:cs typeface="Arial"/>
              </a:rPr>
              <a:t>Mean</a:t>
            </a:r>
            <a:r>
              <a:rPr sz="135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90" dirty="0">
                <a:solidFill>
                  <a:srgbClr val="FFFFFF"/>
                </a:solidFill>
                <a:latin typeface="Arial"/>
                <a:cs typeface="Arial"/>
              </a:rPr>
              <a:t>Square</a:t>
            </a:r>
            <a:r>
              <a:rPr sz="1350" spc="-5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19" dirty="0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endParaRPr sz="1350">
              <a:latin typeface="Arial"/>
              <a:cs typeface="Arial"/>
            </a:endParaRPr>
          </a:p>
          <a:p>
            <a:pPr marL="223838" indent="-214789">
              <a:spcBef>
                <a:spcPts val="15"/>
              </a:spcBef>
              <a:buChar char="•"/>
              <a:tabLst>
                <a:tab pos="223838" algn="l"/>
                <a:tab pos="224314" algn="l"/>
              </a:tabLst>
            </a:pPr>
            <a:r>
              <a:rPr sz="1350" spc="-49" dirty="0">
                <a:solidFill>
                  <a:srgbClr val="FFFFFF"/>
                </a:solidFill>
                <a:latin typeface="Arial"/>
                <a:cs typeface="Arial"/>
              </a:rPr>
              <a:t>Mean</a:t>
            </a:r>
            <a:r>
              <a:rPr sz="1350" spc="-10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49" dirty="0">
                <a:solidFill>
                  <a:srgbClr val="FFFFFF"/>
                </a:solidFill>
                <a:latin typeface="Arial"/>
                <a:cs typeface="Arial"/>
              </a:rPr>
              <a:t>Absolute</a:t>
            </a:r>
            <a:r>
              <a:rPr sz="1350" spc="-1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15" dirty="0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endParaRPr sz="1350">
              <a:latin typeface="Arial"/>
              <a:cs typeface="Arial"/>
            </a:endParaRPr>
          </a:p>
          <a:p>
            <a:pPr marL="223838" indent="-214789">
              <a:spcBef>
                <a:spcPts val="11"/>
              </a:spcBef>
              <a:buChar char="•"/>
              <a:tabLst>
                <a:tab pos="223838" algn="l"/>
                <a:tab pos="224314" algn="l"/>
              </a:tabLst>
            </a:pPr>
            <a:r>
              <a:rPr sz="1350" spc="-42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43212" y="2900362"/>
            <a:ext cx="4085273" cy="1684973"/>
            <a:chOff x="2266950" y="3867150"/>
            <a:chExt cx="5447030" cy="2246630"/>
          </a:xfrm>
        </p:grpSpPr>
        <p:sp>
          <p:nvSpPr>
            <p:cNvPr id="16" name="object 16"/>
            <p:cNvSpPr/>
            <p:nvPr/>
          </p:nvSpPr>
          <p:spPr>
            <a:xfrm>
              <a:off x="2286000" y="3886200"/>
              <a:ext cx="2971800" cy="76200"/>
            </a:xfrm>
            <a:custGeom>
              <a:avLst/>
              <a:gdLst/>
              <a:ahLst/>
              <a:cxnLst/>
              <a:rect l="l" t="t" r="r" b="b"/>
              <a:pathLst>
                <a:path w="2971800" h="76200">
                  <a:moveTo>
                    <a:pt x="0" y="76200"/>
                  </a:moveTo>
                  <a:lnTo>
                    <a:pt x="2971800" y="0"/>
                  </a:lnTo>
                </a:path>
              </a:pathLst>
            </a:custGeom>
            <a:ln w="38100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729226" y="5186425"/>
              <a:ext cx="2971800" cy="914400"/>
            </a:xfrm>
            <a:custGeom>
              <a:avLst/>
              <a:gdLst/>
              <a:ahLst/>
              <a:cxnLst/>
              <a:rect l="l" t="t" r="r" b="b"/>
              <a:pathLst>
                <a:path w="2971800" h="914400">
                  <a:moveTo>
                    <a:pt x="2819273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1936"/>
                  </a:lnTo>
                  <a:lnTo>
                    <a:pt x="7766" y="810104"/>
                  </a:lnTo>
                  <a:lnTo>
                    <a:pt x="29394" y="851939"/>
                  </a:lnTo>
                  <a:lnTo>
                    <a:pt x="62380" y="884930"/>
                  </a:lnTo>
                  <a:lnTo>
                    <a:pt x="104217" y="906566"/>
                  </a:lnTo>
                  <a:lnTo>
                    <a:pt x="152400" y="914336"/>
                  </a:lnTo>
                  <a:lnTo>
                    <a:pt x="2819273" y="914336"/>
                  </a:lnTo>
                  <a:lnTo>
                    <a:pt x="2867468" y="906566"/>
                  </a:lnTo>
                  <a:lnTo>
                    <a:pt x="2909337" y="884930"/>
                  </a:lnTo>
                  <a:lnTo>
                    <a:pt x="2942360" y="851939"/>
                  </a:lnTo>
                  <a:lnTo>
                    <a:pt x="2964020" y="810104"/>
                  </a:lnTo>
                  <a:lnTo>
                    <a:pt x="2971800" y="761936"/>
                  </a:lnTo>
                  <a:lnTo>
                    <a:pt x="2971800" y="152400"/>
                  </a:lnTo>
                  <a:lnTo>
                    <a:pt x="2964020" y="104217"/>
                  </a:lnTo>
                  <a:lnTo>
                    <a:pt x="2942360" y="62380"/>
                  </a:lnTo>
                  <a:lnTo>
                    <a:pt x="2909337" y="29394"/>
                  </a:lnTo>
                  <a:lnTo>
                    <a:pt x="2867468" y="7766"/>
                  </a:lnTo>
                  <a:lnTo>
                    <a:pt x="2819273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4729226" y="5186425"/>
              <a:ext cx="2971800" cy="914400"/>
            </a:xfrm>
            <a:custGeom>
              <a:avLst/>
              <a:gdLst/>
              <a:ahLst/>
              <a:cxnLst/>
              <a:rect l="l" t="t" r="r" b="b"/>
              <a:pathLst>
                <a:path w="29718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819273" y="0"/>
                  </a:lnTo>
                  <a:lnTo>
                    <a:pt x="2867468" y="7766"/>
                  </a:lnTo>
                  <a:lnTo>
                    <a:pt x="2909337" y="29394"/>
                  </a:lnTo>
                  <a:lnTo>
                    <a:pt x="2942360" y="62380"/>
                  </a:lnTo>
                  <a:lnTo>
                    <a:pt x="2964020" y="104217"/>
                  </a:lnTo>
                  <a:lnTo>
                    <a:pt x="2971800" y="152400"/>
                  </a:lnTo>
                  <a:lnTo>
                    <a:pt x="2971800" y="761936"/>
                  </a:lnTo>
                  <a:lnTo>
                    <a:pt x="2964020" y="810104"/>
                  </a:lnTo>
                  <a:lnTo>
                    <a:pt x="2942360" y="851939"/>
                  </a:lnTo>
                  <a:lnTo>
                    <a:pt x="2909337" y="884930"/>
                  </a:lnTo>
                  <a:lnTo>
                    <a:pt x="2867468" y="906566"/>
                  </a:lnTo>
                  <a:lnTo>
                    <a:pt x="2819273" y="914336"/>
                  </a:lnTo>
                  <a:lnTo>
                    <a:pt x="152400" y="914336"/>
                  </a:lnTo>
                  <a:lnTo>
                    <a:pt x="104217" y="906566"/>
                  </a:lnTo>
                  <a:lnTo>
                    <a:pt x="62380" y="884930"/>
                  </a:lnTo>
                  <a:lnTo>
                    <a:pt x="29394" y="851939"/>
                  </a:lnTo>
                  <a:lnTo>
                    <a:pt x="7766" y="810104"/>
                  </a:lnTo>
                  <a:lnTo>
                    <a:pt x="0" y="761936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974707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286000" y="5172075"/>
              <a:ext cx="2438400" cy="466725"/>
            </a:xfrm>
            <a:custGeom>
              <a:avLst/>
              <a:gdLst/>
              <a:ahLst/>
              <a:cxnLst/>
              <a:rect l="l" t="t" r="r" b="b"/>
              <a:pathLst>
                <a:path w="2438400" h="466725">
                  <a:moveTo>
                    <a:pt x="0" y="0"/>
                  </a:moveTo>
                  <a:lnTo>
                    <a:pt x="2438400" y="466128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503045" y="3748314"/>
            <a:ext cx="127682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2370"/>
              </a:lnSpc>
            </a:pPr>
            <a:r>
              <a:rPr sz="2400" spc="-94" dirty="0">
                <a:latin typeface="Arial"/>
                <a:cs typeface="Arial"/>
              </a:rPr>
              <a:t>Clustering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82503" y="3918418"/>
            <a:ext cx="79534" cy="6206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568"/>
              </a:lnSpc>
            </a:pP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350">
              <a:latin typeface="Arial"/>
              <a:cs typeface="Arial"/>
            </a:endParaRPr>
          </a:p>
          <a:p>
            <a:pPr marL="9525">
              <a:spcBef>
                <a:spcPts val="11"/>
              </a:spcBef>
            </a:pP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350">
              <a:latin typeface="Arial"/>
              <a:cs typeface="Arial"/>
            </a:endParaRPr>
          </a:p>
          <a:p>
            <a:pPr marL="9525">
              <a:spcBef>
                <a:spcPts val="15"/>
              </a:spcBef>
            </a:pP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97101" y="3945076"/>
            <a:ext cx="1404461" cy="59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358"/>
              </a:lnSpc>
            </a:pP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Mutual</a:t>
            </a:r>
            <a:r>
              <a:rPr sz="135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8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endParaRPr sz="1350">
              <a:latin typeface="Arial"/>
              <a:cs typeface="Arial"/>
            </a:endParaRPr>
          </a:p>
          <a:p>
            <a:pPr marL="9525">
              <a:spcBef>
                <a:spcPts val="11"/>
              </a:spcBef>
            </a:pPr>
            <a:r>
              <a:rPr sz="1350" spc="-94" dirty="0">
                <a:solidFill>
                  <a:srgbClr val="FFFFFF"/>
                </a:solidFill>
                <a:latin typeface="Arial"/>
                <a:cs typeface="Arial"/>
              </a:rPr>
              <a:t>V-</a:t>
            </a:r>
            <a:r>
              <a:rPr sz="1350" spc="-8" dirty="0">
                <a:solidFill>
                  <a:srgbClr val="FFFFFF"/>
                </a:solidFill>
                <a:latin typeface="Arial"/>
                <a:cs typeface="Arial"/>
              </a:rPr>
              <a:t>score</a:t>
            </a:r>
            <a:endParaRPr sz="1350">
              <a:latin typeface="Arial"/>
              <a:cs typeface="Arial"/>
            </a:endParaRPr>
          </a:p>
          <a:p>
            <a:pPr marL="9525">
              <a:spcBef>
                <a:spcPts val="15"/>
              </a:spcBef>
            </a:pPr>
            <a:r>
              <a:rPr sz="1350" spc="-42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39</a:t>
            </a:fld>
            <a:endParaRPr spc="-19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628-5607-5990-5D21-9DF60341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try to build an Intelligent Agent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26270C-A1D0-4DCA-45B4-03F113A56E67}"/>
              </a:ext>
            </a:extLst>
          </p:cNvPr>
          <p:cNvSpPr txBox="1"/>
          <p:nvPr/>
        </p:nvSpPr>
        <p:spPr>
          <a:xfrm>
            <a:off x="548239" y="3612126"/>
            <a:ext cx="307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Bill applies for a credit card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AC91CC-AD1D-3F3D-AA80-8A58139B4F0D}"/>
              </a:ext>
            </a:extLst>
          </p:cNvPr>
          <p:cNvCxnSpPr>
            <a:cxnSpLocks/>
          </p:cNvCxnSpPr>
          <p:nvPr/>
        </p:nvCxnSpPr>
        <p:spPr>
          <a:xfrm>
            <a:off x="2923953" y="2955851"/>
            <a:ext cx="34024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Male profile outline">
            <a:extLst>
              <a:ext uri="{FF2B5EF4-FFF2-40B4-BE49-F238E27FC236}">
                <a16:creationId xmlns:a16="http://schemas.microsoft.com/office/drawing/2014/main" id="{5F8F4AD0-58FF-8263-FC28-80C858368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7444" y="2301950"/>
            <a:ext cx="1020725" cy="1020725"/>
          </a:xfrm>
          <a:prstGeom prst="rect">
            <a:avLst/>
          </a:prstGeom>
        </p:spPr>
      </p:pic>
      <p:pic>
        <p:nvPicPr>
          <p:cNvPr id="14" name="Graphic 13" descr="Head with gears with solid fill">
            <a:extLst>
              <a:ext uri="{FF2B5EF4-FFF2-40B4-BE49-F238E27FC236}">
                <a16:creationId xmlns:a16="http://schemas.microsoft.com/office/drawing/2014/main" id="{84AD5AD3-3F7A-FE48-93D2-B047D3E23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2156" y="2301950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C425B0-E631-0A15-6E0E-C905D1972ADF}"/>
              </a:ext>
            </a:extLst>
          </p:cNvPr>
          <p:cNvSpPr txBox="1"/>
          <p:nvPr/>
        </p:nvSpPr>
        <p:spPr>
          <a:xfrm>
            <a:off x="5443870" y="3476847"/>
            <a:ext cx="324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Agent has to approve or reject Bill’s request</a:t>
            </a:r>
          </a:p>
        </p:txBody>
      </p:sp>
    </p:spTree>
    <p:extLst>
      <p:ext uri="{BB962C8B-B14F-4D97-AF65-F5344CB8AC3E}">
        <p14:creationId xmlns:p14="http://schemas.microsoft.com/office/powerpoint/2010/main" val="642490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959600" y="6070679"/>
            <a:ext cx="2115184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570355">
              <a:lnSpc>
                <a:spcPts val="1240"/>
              </a:lnSpc>
            </a:pPr>
            <a:fld id="{81D60167-4931-47E6-BA6A-407CBD079E47}" type="slidenum">
              <a:rPr lang="en-US" spc="-60" smtClean="0"/>
              <a:pPr marL="1570355">
                <a:lnSpc>
                  <a:spcPts val="1240"/>
                </a:lnSpc>
              </a:pPr>
              <a:t>40</a:t>
            </a:fld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4298" y="540089"/>
            <a:ext cx="5135404" cy="564096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sz="3600" spc="-169" dirty="0"/>
              <a:t>Evaluation</a:t>
            </a:r>
            <a:r>
              <a:rPr sz="3600" spc="-191" dirty="0"/>
              <a:t> </a:t>
            </a:r>
            <a:r>
              <a:rPr sz="3600" spc="-116" dirty="0"/>
              <a:t>methodology</a:t>
            </a:r>
            <a:r>
              <a:rPr sz="3600" spc="-217" dirty="0"/>
              <a:t> </a:t>
            </a:r>
            <a:r>
              <a:rPr sz="3600" spc="-49" dirty="0"/>
              <a:t>(1)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402318" y="966406"/>
            <a:ext cx="6226016" cy="3706432"/>
          </a:xfrm>
          <a:prstGeom prst="rect">
            <a:avLst/>
          </a:prstGeom>
        </p:spPr>
        <p:txBody>
          <a:bodyPr vert="horz" wrap="square" lIns="0" tIns="79534" rIns="0" bIns="0" rtlCol="0">
            <a:spAutoFit/>
          </a:bodyPr>
          <a:lstStyle/>
          <a:p>
            <a:pPr marL="9525">
              <a:spcBef>
                <a:spcPts val="626"/>
              </a:spcBef>
            </a:pPr>
            <a:r>
              <a:rPr sz="2400" spc="-124" dirty="0">
                <a:latin typeface="Arial"/>
                <a:cs typeface="Arial"/>
              </a:rPr>
              <a:t>Standard</a:t>
            </a:r>
            <a:r>
              <a:rPr sz="2400" spc="-153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methodology:</a:t>
            </a:r>
            <a:endParaRPr sz="2400" dirty="0">
              <a:latin typeface="Arial"/>
              <a:cs typeface="Arial"/>
            </a:endParaRPr>
          </a:p>
          <a:p>
            <a:pPr marL="445770" marR="633889" indent="-257651">
              <a:lnSpc>
                <a:spcPct val="101699"/>
              </a:lnSpc>
              <a:spcBef>
                <a:spcPts val="503"/>
              </a:spcBef>
              <a:buFont typeface="Arial"/>
              <a:buAutoNum type="arabicPeriod"/>
              <a:tabLst>
                <a:tab pos="488156" algn="l"/>
              </a:tabLst>
            </a:pPr>
            <a:r>
              <a:rPr sz="1350" dirty="0"/>
              <a:t>	</a:t>
            </a:r>
            <a:r>
              <a:rPr sz="2400" spc="-101" dirty="0">
                <a:latin typeface="Arial"/>
                <a:cs typeface="Arial"/>
              </a:rPr>
              <a:t>Collect</a:t>
            </a:r>
            <a:r>
              <a:rPr sz="2400" spc="-153" dirty="0">
                <a:latin typeface="Arial"/>
                <a:cs typeface="Arial"/>
              </a:rPr>
              <a:t> </a:t>
            </a:r>
            <a:r>
              <a:rPr sz="2400" spc="-109" dirty="0">
                <a:latin typeface="Arial"/>
                <a:cs typeface="Arial"/>
              </a:rPr>
              <a:t>large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set</a:t>
            </a:r>
            <a:r>
              <a:rPr sz="2400" spc="-15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spc="-146" dirty="0">
                <a:latin typeface="Arial"/>
                <a:cs typeface="Arial"/>
              </a:rPr>
              <a:t>examples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correct </a:t>
            </a:r>
            <a:r>
              <a:rPr sz="2400" spc="-94" dirty="0">
                <a:latin typeface="Arial"/>
                <a:cs typeface="Arial"/>
              </a:rPr>
              <a:t>classifications</a:t>
            </a:r>
            <a:r>
              <a:rPr sz="2400" spc="-214" dirty="0">
                <a:latin typeface="Arial"/>
                <a:cs typeface="Arial"/>
              </a:rPr>
              <a:t> </a:t>
            </a:r>
            <a:r>
              <a:rPr sz="2400" spc="-146" dirty="0">
                <a:latin typeface="Arial"/>
                <a:cs typeface="Arial"/>
              </a:rPr>
              <a:t>(aka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u="sng" spc="-7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ground</a:t>
            </a:r>
            <a:r>
              <a:rPr sz="2400" u="sng" spc="-127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truth</a:t>
            </a:r>
            <a:r>
              <a:rPr sz="2400" spc="-5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data)</a:t>
            </a:r>
            <a:endParaRPr sz="2400" dirty="0">
              <a:latin typeface="Arial"/>
              <a:cs typeface="Arial"/>
            </a:endParaRPr>
          </a:p>
          <a:p>
            <a:pPr marL="445770" marR="3810" indent="-257651">
              <a:lnSpc>
                <a:spcPts val="2872"/>
              </a:lnSpc>
              <a:spcBef>
                <a:spcPts val="660"/>
              </a:spcBef>
              <a:buFont typeface="Arial"/>
              <a:buAutoNum type="arabicPeriod"/>
              <a:tabLst>
                <a:tab pos="488156" algn="l"/>
              </a:tabLst>
            </a:pPr>
            <a:r>
              <a:rPr sz="1350" dirty="0"/>
              <a:t>	</a:t>
            </a:r>
            <a:r>
              <a:rPr sz="2400" spc="-127" dirty="0">
                <a:latin typeface="Arial"/>
                <a:cs typeface="Arial"/>
              </a:rPr>
              <a:t>Randomly</a:t>
            </a:r>
            <a:r>
              <a:rPr sz="2400" spc="-206" dirty="0"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divide</a:t>
            </a:r>
            <a:r>
              <a:rPr sz="2400" spc="-146" dirty="0"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collection</a:t>
            </a:r>
            <a:r>
              <a:rPr sz="2400" spc="-16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into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disjoint </a:t>
            </a:r>
            <a:r>
              <a:rPr sz="2400" spc="-120" dirty="0">
                <a:latin typeface="Arial"/>
                <a:cs typeface="Arial"/>
              </a:rPr>
              <a:t>sets: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b="1" i="1" spc="-101" dirty="0">
                <a:latin typeface="Arial-BoldItalicMT"/>
                <a:cs typeface="Arial-BoldItalicMT"/>
              </a:rPr>
              <a:t>training</a:t>
            </a:r>
            <a:r>
              <a:rPr sz="2400" b="1" i="1" spc="-278" dirty="0">
                <a:latin typeface="Arial-BoldItalicMT"/>
                <a:cs typeface="Arial-BoldItalicMT"/>
              </a:rPr>
              <a:t> </a:t>
            </a:r>
            <a:r>
              <a:rPr sz="2400" spc="-101" dirty="0">
                <a:latin typeface="Arial"/>
                <a:cs typeface="Arial"/>
              </a:rPr>
              <a:t>and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b="1" i="1" spc="-120" dirty="0">
                <a:latin typeface="Arial-BoldItalicMT"/>
                <a:cs typeface="Arial-BoldItalicMT"/>
              </a:rPr>
              <a:t>test</a:t>
            </a:r>
            <a:r>
              <a:rPr sz="2400" b="1" i="1" spc="-131" dirty="0">
                <a:latin typeface="Arial-BoldItalicMT"/>
                <a:cs typeface="Arial-BoldItalicMT"/>
              </a:rPr>
              <a:t> </a:t>
            </a:r>
            <a:r>
              <a:rPr sz="2400" i="1" spc="-94" dirty="0">
                <a:latin typeface="Arial"/>
                <a:cs typeface="Arial"/>
              </a:rPr>
              <a:t>(e.g.,</a:t>
            </a:r>
            <a:r>
              <a:rPr sz="2400" i="1" spc="-180" dirty="0">
                <a:latin typeface="Arial"/>
                <a:cs typeface="Arial"/>
              </a:rPr>
              <a:t> </a:t>
            </a:r>
            <a:r>
              <a:rPr sz="2400" i="1" spc="-75" dirty="0">
                <a:latin typeface="Arial"/>
                <a:cs typeface="Arial"/>
              </a:rPr>
              <a:t>via</a:t>
            </a:r>
            <a:r>
              <a:rPr sz="2400" i="1" spc="-79" dirty="0">
                <a:latin typeface="Arial"/>
                <a:cs typeface="Arial"/>
              </a:rPr>
              <a:t> </a:t>
            </a:r>
            <a:r>
              <a:rPr sz="2400" i="1" spc="-98" dirty="0">
                <a:latin typeface="Arial"/>
                <a:cs typeface="Arial"/>
              </a:rPr>
              <a:t>a</a:t>
            </a:r>
            <a:r>
              <a:rPr sz="2400" i="1" spc="-143" dirty="0">
                <a:latin typeface="Arial"/>
                <a:cs typeface="Arial"/>
              </a:rPr>
              <a:t> </a:t>
            </a:r>
            <a:r>
              <a:rPr sz="2400" i="1" spc="-109" dirty="0">
                <a:latin typeface="Arial"/>
                <a:cs typeface="Arial"/>
              </a:rPr>
              <a:t>90-</a:t>
            </a:r>
            <a:r>
              <a:rPr sz="2400" i="1" spc="-214" dirty="0">
                <a:latin typeface="Arial"/>
                <a:cs typeface="Arial"/>
              </a:rPr>
              <a:t>10%</a:t>
            </a:r>
            <a:r>
              <a:rPr sz="2400" i="1" spc="-188" dirty="0">
                <a:latin typeface="Arial"/>
                <a:cs typeface="Arial"/>
              </a:rPr>
              <a:t> </a:t>
            </a:r>
            <a:r>
              <a:rPr sz="2400" i="1" spc="-8" dirty="0">
                <a:latin typeface="Arial"/>
                <a:cs typeface="Arial"/>
              </a:rPr>
              <a:t>split)</a:t>
            </a:r>
            <a:endParaRPr sz="2400" dirty="0">
              <a:latin typeface="Arial"/>
              <a:cs typeface="Arial"/>
            </a:endParaRPr>
          </a:p>
          <a:p>
            <a:pPr marL="445770" marR="53340" indent="-257651">
              <a:lnSpc>
                <a:spcPts val="2872"/>
              </a:lnSpc>
              <a:spcBef>
                <a:spcPts val="619"/>
              </a:spcBef>
              <a:buFont typeface="Arial"/>
              <a:buAutoNum type="arabicPeriod"/>
              <a:tabLst>
                <a:tab pos="488156" algn="l"/>
              </a:tabLst>
            </a:pPr>
            <a:r>
              <a:rPr sz="1350" dirty="0"/>
              <a:t>	</a:t>
            </a:r>
            <a:r>
              <a:rPr sz="2400" spc="-83" dirty="0">
                <a:latin typeface="Arial"/>
                <a:cs typeface="Arial"/>
              </a:rPr>
              <a:t>Apply</a:t>
            </a:r>
            <a:r>
              <a:rPr sz="2400" spc="-146" dirty="0">
                <a:latin typeface="Arial"/>
                <a:cs typeface="Arial"/>
              </a:rPr>
              <a:t> </a:t>
            </a:r>
            <a:r>
              <a:rPr sz="2400" spc="-71" dirty="0">
                <a:latin typeface="Arial"/>
                <a:cs typeface="Arial"/>
              </a:rPr>
              <a:t>learning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algorithm</a:t>
            </a:r>
            <a:r>
              <a:rPr sz="2400" spc="-20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79" dirty="0">
                <a:latin typeface="Arial"/>
                <a:cs typeface="Arial"/>
              </a:rPr>
              <a:t> </a:t>
            </a:r>
            <a:r>
              <a:rPr sz="2400" b="1" spc="-135" dirty="0">
                <a:latin typeface="Arial"/>
                <a:cs typeface="Arial"/>
              </a:rPr>
              <a:t>training</a:t>
            </a:r>
            <a:r>
              <a:rPr sz="2400" b="1" spc="-210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set </a:t>
            </a:r>
            <a:r>
              <a:rPr sz="2400" spc="-56" dirty="0">
                <a:latin typeface="Arial"/>
                <a:cs typeface="Arial"/>
              </a:rPr>
              <a:t>giving </a:t>
            </a:r>
            <a:r>
              <a:rPr sz="2400" spc="-98" dirty="0">
                <a:latin typeface="Arial"/>
                <a:cs typeface="Arial"/>
              </a:rPr>
              <a:t>hypothesis</a:t>
            </a:r>
            <a:r>
              <a:rPr sz="2400" spc="-153" dirty="0">
                <a:latin typeface="Arial"/>
                <a:cs typeface="Arial"/>
              </a:rPr>
              <a:t> </a:t>
            </a:r>
            <a:r>
              <a:rPr sz="2400" spc="-266" dirty="0">
                <a:latin typeface="Arial"/>
                <a:cs typeface="Arial"/>
              </a:rPr>
              <a:t>H</a:t>
            </a:r>
            <a:endParaRPr sz="2400" dirty="0">
              <a:latin typeface="Arial"/>
              <a:cs typeface="Arial"/>
            </a:endParaRPr>
          </a:p>
          <a:p>
            <a:pPr marL="487680" indent="-300038">
              <a:lnSpc>
                <a:spcPts val="2876"/>
              </a:lnSpc>
              <a:spcBef>
                <a:spcPts val="461"/>
              </a:spcBef>
              <a:buAutoNum type="arabicPeriod"/>
              <a:tabLst>
                <a:tab pos="488156" algn="l"/>
              </a:tabLst>
            </a:pPr>
            <a:r>
              <a:rPr sz="2400" spc="-109" dirty="0">
                <a:latin typeface="Arial"/>
                <a:cs typeface="Arial"/>
              </a:rPr>
              <a:t>Measure</a:t>
            </a:r>
            <a:r>
              <a:rPr sz="2400" spc="-158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performance</a:t>
            </a:r>
            <a:r>
              <a:rPr sz="2400" spc="-2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39" dirty="0">
                <a:latin typeface="Arial"/>
                <a:cs typeface="Arial"/>
              </a:rPr>
              <a:t> </a:t>
            </a:r>
            <a:r>
              <a:rPr sz="2400" spc="-229" dirty="0">
                <a:latin typeface="Arial"/>
                <a:cs typeface="Arial"/>
              </a:rPr>
              <a:t>H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on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53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held-</a:t>
            </a:r>
            <a:r>
              <a:rPr sz="2400" spc="-19" dirty="0">
                <a:latin typeface="Arial"/>
                <a:cs typeface="Arial"/>
              </a:rPr>
              <a:t>out</a:t>
            </a:r>
            <a:endParaRPr sz="2400" dirty="0">
              <a:latin typeface="Arial"/>
              <a:cs typeface="Arial"/>
            </a:endParaRPr>
          </a:p>
          <a:p>
            <a:pPr marL="445770">
              <a:lnSpc>
                <a:spcPts val="2876"/>
              </a:lnSpc>
            </a:pPr>
            <a:r>
              <a:rPr sz="2400" b="1" spc="-120" dirty="0">
                <a:latin typeface="Arial"/>
                <a:cs typeface="Arial"/>
              </a:rPr>
              <a:t>test</a:t>
            </a:r>
            <a:r>
              <a:rPr sz="2400" b="1" spc="-143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set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628-5607-5990-5D21-9DF60341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try to build an Intelligent Agent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26270C-A1D0-4DCA-45B4-03F113A56E67}"/>
              </a:ext>
            </a:extLst>
          </p:cNvPr>
          <p:cNvSpPr txBox="1"/>
          <p:nvPr/>
        </p:nvSpPr>
        <p:spPr>
          <a:xfrm>
            <a:off x="548239" y="3612126"/>
            <a:ext cx="307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Bill applies for a credit card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AC91CC-AD1D-3F3D-AA80-8A58139B4F0D}"/>
              </a:ext>
            </a:extLst>
          </p:cNvPr>
          <p:cNvCxnSpPr>
            <a:cxnSpLocks/>
          </p:cNvCxnSpPr>
          <p:nvPr/>
        </p:nvCxnSpPr>
        <p:spPr>
          <a:xfrm>
            <a:off x="2923953" y="2955851"/>
            <a:ext cx="34024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Male profile outline">
            <a:extLst>
              <a:ext uri="{FF2B5EF4-FFF2-40B4-BE49-F238E27FC236}">
                <a16:creationId xmlns:a16="http://schemas.microsoft.com/office/drawing/2014/main" id="{5F8F4AD0-58FF-8263-FC28-80C858368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7444" y="2301950"/>
            <a:ext cx="1020725" cy="1020725"/>
          </a:xfrm>
          <a:prstGeom prst="rect">
            <a:avLst/>
          </a:prstGeom>
        </p:spPr>
      </p:pic>
      <p:pic>
        <p:nvPicPr>
          <p:cNvPr id="14" name="Graphic 13" descr="Head with gears with solid fill">
            <a:extLst>
              <a:ext uri="{FF2B5EF4-FFF2-40B4-BE49-F238E27FC236}">
                <a16:creationId xmlns:a16="http://schemas.microsoft.com/office/drawing/2014/main" id="{84AD5AD3-3F7A-FE48-93D2-B047D3E23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2156" y="2301950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C425B0-E631-0A15-6E0E-C905D1972ADF}"/>
              </a:ext>
            </a:extLst>
          </p:cNvPr>
          <p:cNvSpPr txBox="1"/>
          <p:nvPr/>
        </p:nvSpPr>
        <p:spPr>
          <a:xfrm>
            <a:off x="5443870" y="3476847"/>
            <a:ext cx="324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Agent has to approve or reject Bill’s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68E9DD-00BB-DCDA-4DB5-854DC05F1D41}"/>
              </a:ext>
            </a:extLst>
          </p:cNvPr>
          <p:cNvSpPr txBox="1"/>
          <p:nvPr/>
        </p:nvSpPr>
        <p:spPr>
          <a:xfrm>
            <a:off x="2189645" y="4277916"/>
            <a:ext cx="48697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Does this task require “Intelligence”?</a:t>
            </a:r>
          </a:p>
        </p:txBody>
      </p:sp>
    </p:spTree>
    <p:extLst>
      <p:ext uri="{BB962C8B-B14F-4D97-AF65-F5344CB8AC3E}">
        <p14:creationId xmlns:p14="http://schemas.microsoft.com/office/powerpoint/2010/main" val="372845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628-5607-5990-5D21-9DF60341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try to build an Intelligent Agent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26270C-A1D0-4DCA-45B4-03F113A56E67}"/>
              </a:ext>
            </a:extLst>
          </p:cNvPr>
          <p:cNvSpPr txBox="1"/>
          <p:nvPr/>
        </p:nvSpPr>
        <p:spPr>
          <a:xfrm>
            <a:off x="548239" y="3356944"/>
            <a:ext cx="307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Bill applies for a credit card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AC91CC-AD1D-3F3D-AA80-8A58139B4F0D}"/>
              </a:ext>
            </a:extLst>
          </p:cNvPr>
          <p:cNvCxnSpPr>
            <a:cxnSpLocks/>
          </p:cNvCxnSpPr>
          <p:nvPr/>
        </p:nvCxnSpPr>
        <p:spPr>
          <a:xfrm>
            <a:off x="2923953" y="2700669"/>
            <a:ext cx="34024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Male profile outline">
            <a:extLst>
              <a:ext uri="{FF2B5EF4-FFF2-40B4-BE49-F238E27FC236}">
                <a16:creationId xmlns:a16="http://schemas.microsoft.com/office/drawing/2014/main" id="{5F8F4AD0-58FF-8263-FC28-80C858368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7444" y="2046768"/>
            <a:ext cx="1020725" cy="1020725"/>
          </a:xfrm>
          <a:prstGeom prst="rect">
            <a:avLst/>
          </a:prstGeom>
        </p:spPr>
      </p:pic>
      <p:pic>
        <p:nvPicPr>
          <p:cNvPr id="14" name="Graphic 13" descr="Head with gears with solid fill">
            <a:extLst>
              <a:ext uri="{FF2B5EF4-FFF2-40B4-BE49-F238E27FC236}">
                <a16:creationId xmlns:a16="http://schemas.microsoft.com/office/drawing/2014/main" id="{84AD5AD3-3F7A-FE48-93D2-B047D3E23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2156" y="2046768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C425B0-E631-0A15-6E0E-C905D1972ADF}"/>
              </a:ext>
            </a:extLst>
          </p:cNvPr>
          <p:cNvSpPr txBox="1"/>
          <p:nvPr/>
        </p:nvSpPr>
        <p:spPr>
          <a:xfrm>
            <a:off x="5443870" y="3221665"/>
            <a:ext cx="324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Agent has to approve or reject Bill’s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68E9DD-00BB-DCDA-4DB5-854DC05F1D41}"/>
              </a:ext>
            </a:extLst>
          </p:cNvPr>
          <p:cNvSpPr txBox="1"/>
          <p:nvPr/>
        </p:nvSpPr>
        <p:spPr>
          <a:xfrm>
            <a:off x="2189643" y="3925822"/>
            <a:ext cx="48697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Does this task require “Intelligence”?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633D1-9512-CA4F-7A05-20D3D7F55533}"/>
              </a:ext>
            </a:extLst>
          </p:cNvPr>
          <p:cNvSpPr txBox="1"/>
          <p:nvPr/>
        </p:nvSpPr>
        <p:spPr>
          <a:xfrm>
            <a:off x="2189643" y="4494701"/>
            <a:ext cx="486971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How can we automate this decision?</a:t>
            </a:r>
          </a:p>
        </p:txBody>
      </p:sp>
    </p:spTree>
    <p:extLst>
      <p:ext uri="{BB962C8B-B14F-4D97-AF65-F5344CB8AC3E}">
        <p14:creationId xmlns:p14="http://schemas.microsoft.com/office/powerpoint/2010/main" val="376676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416D-653C-EA28-3F11-1F441275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4904"/>
            <a:ext cx="8229600" cy="64406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does any agent need to make an Intelligent Decision?</a:t>
            </a:r>
          </a:p>
        </p:txBody>
      </p:sp>
    </p:spTree>
    <p:extLst>
      <p:ext uri="{BB962C8B-B14F-4D97-AF65-F5344CB8AC3E}">
        <p14:creationId xmlns:p14="http://schemas.microsoft.com/office/powerpoint/2010/main" val="411210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416D-653C-EA28-3F11-1F441275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4904"/>
            <a:ext cx="8229600" cy="64406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does any agent need to make an Intelligent Decision?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D9631-B134-72DC-ACB0-C28EEFC6CDA8}"/>
              </a:ext>
            </a:extLst>
          </p:cNvPr>
          <p:cNvSpPr txBox="1"/>
          <p:nvPr/>
        </p:nvSpPr>
        <p:spPr>
          <a:xfrm>
            <a:off x="2115879" y="2881423"/>
            <a:ext cx="475275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Answer : Information</a:t>
            </a:r>
          </a:p>
        </p:txBody>
      </p:sp>
    </p:spTree>
    <p:extLst>
      <p:ext uri="{BB962C8B-B14F-4D97-AF65-F5344CB8AC3E}">
        <p14:creationId xmlns:p14="http://schemas.microsoft.com/office/powerpoint/2010/main" val="44727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0F8B-85AB-6DE1-10A6-3B83997B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Building an Automated Intelligent Agent (AI)</a:t>
            </a:r>
          </a:p>
        </p:txBody>
      </p:sp>
      <p:pic>
        <p:nvPicPr>
          <p:cNvPr id="4" name="Graphic 3" descr="Head with gears with solid fill">
            <a:extLst>
              <a:ext uri="{FF2B5EF4-FFF2-40B4-BE49-F238E27FC236}">
                <a16:creationId xmlns:a16="http://schemas.microsoft.com/office/drawing/2014/main" id="{28873542-8C7A-DF0F-1C01-504D160F6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961" y="2591686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090B02-5FA2-EAB9-7BF4-2A7DF09763A7}"/>
              </a:ext>
            </a:extLst>
          </p:cNvPr>
          <p:cNvSpPr txBox="1"/>
          <p:nvPr/>
        </p:nvSpPr>
        <p:spPr>
          <a:xfrm>
            <a:off x="2546497" y="1833086"/>
            <a:ext cx="5199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1</a:t>
            </a:r>
            <a:r>
              <a:rPr lang="en-US" sz="2400" dirty="0"/>
              <a:t>: </a:t>
            </a:r>
            <a:r>
              <a:rPr lang="en-US" sz="2400" b="1" dirty="0"/>
              <a:t>Gather Information</a:t>
            </a:r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EDB65-41BA-FCCA-F4FC-BE4C23E9DE12}"/>
              </a:ext>
            </a:extLst>
          </p:cNvPr>
          <p:cNvSpPr txBox="1"/>
          <p:nvPr/>
        </p:nvSpPr>
        <p:spPr>
          <a:xfrm>
            <a:off x="2546497" y="2724273"/>
            <a:ext cx="4976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b="1" dirty="0"/>
              <a:t>AI terms</a:t>
            </a:r>
            <a:r>
              <a:rPr lang="en-US" dirty="0"/>
              <a:t>, this is like the agent “perceiving” its environment and ”remembering”</a:t>
            </a:r>
          </a:p>
          <a:p>
            <a:r>
              <a:rPr lang="en-US" dirty="0"/>
              <a:t>In </a:t>
            </a:r>
            <a:r>
              <a:rPr lang="en-US" b="1" dirty="0"/>
              <a:t>ML terms</a:t>
            </a:r>
            <a:r>
              <a:rPr lang="en-US" dirty="0"/>
              <a:t>, this step is called </a:t>
            </a:r>
            <a:r>
              <a:rPr lang="en-US" b="1" dirty="0"/>
              <a:t>data collection.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1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BC-powerpoint-presentation-16-9 (1)" id="{56CE7328-5122-FF49-9D1A-B2575E5E25B6}" vid="{0D00BCDD-6C86-CE42-81B5-D7F30E55E7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1529</Words>
  <Application>Microsoft Macintosh PowerPoint</Application>
  <PresentationFormat>On-screen Show (16:9)</PresentationFormat>
  <Paragraphs>329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Arial-BoldItalicMT</vt:lpstr>
      <vt:lpstr>Calibri</vt:lpstr>
      <vt:lpstr>Office Theme</vt:lpstr>
      <vt:lpstr>CMSC 471</vt:lpstr>
      <vt:lpstr>What is AI?</vt:lpstr>
      <vt:lpstr>What is AI?</vt:lpstr>
      <vt:lpstr>Let’s try to build an Intelligent Agent</vt:lpstr>
      <vt:lpstr>Let’s try to build an Intelligent Agent</vt:lpstr>
      <vt:lpstr>Let’s try to build an Intelligent Agent</vt:lpstr>
      <vt:lpstr>What does any agent need to make an Intelligent Decision?</vt:lpstr>
      <vt:lpstr>What does any agent need to make an Intelligent Decision?</vt:lpstr>
      <vt:lpstr>Building an Automated Intelligent Agent (AI)</vt:lpstr>
      <vt:lpstr>Building an Automated Intelligent Agent (AI)</vt:lpstr>
      <vt:lpstr>Building an Automated Intelligent Agent (AI)</vt:lpstr>
      <vt:lpstr>Building an Automated Intelligent Agent (AI)</vt:lpstr>
      <vt:lpstr>Building an Automated Intelligent Agent (AI)</vt:lpstr>
      <vt:lpstr>Building an Automated Intelligent Agent (AI)</vt:lpstr>
      <vt:lpstr>Building an Automated Intelligent Agent (AI)</vt:lpstr>
      <vt:lpstr>Labeled vs Unlabeled data</vt:lpstr>
      <vt:lpstr>Labeled vs Unlabeled data</vt:lpstr>
      <vt:lpstr>Going back to our AI</vt:lpstr>
      <vt:lpstr>Going back to our AI</vt:lpstr>
      <vt:lpstr>Building an Automated Intelligent Agent (AI)</vt:lpstr>
      <vt:lpstr>Building an Automated Intelligent Agent (AI)</vt:lpstr>
      <vt:lpstr>Building an Automated Intelligent Agent (AI)</vt:lpstr>
      <vt:lpstr>Building an Automated Intelligent Agent (AI)</vt:lpstr>
      <vt:lpstr>Building an Automated Intelligent Agent (AI)</vt:lpstr>
      <vt:lpstr>Building an Automated Intelligent Agent (AI)</vt:lpstr>
      <vt:lpstr>Building an Automated Intelligent Agent (AI)</vt:lpstr>
      <vt:lpstr>Building an Automated Intelligent Agent (AI)</vt:lpstr>
      <vt:lpstr>Building an Automated Intelligent Agent (AI)</vt:lpstr>
      <vt:lpstr>Machine Learning Framework: Learning</vt:lpstr>
      <vt:lpstr>What will we learn in ML?</vt:lpstr>
      <vt:lpstr>First thing’s First: Get the Data!</vt:lpstr>
      <vt:lpstr>Zoo Data Set</vt:lpstr>
      <vt:lpstr>Zoo data</vt:lpstr>
      <vt:lpstr>Data Preprocessing</vt:lpstr>
      <vt:lpstr>Data Preprocessing</vt:lpstr>
      <vt:lpstr>Data Preprocessing </vt:lpstr>
      <vt:lpstr>Types of ML task</vt:lpstr>
      <vt:lpstr>Choosing an ML model: Depends on your task</vt:lpstr>
      <vt:lpstr>Evaluation: How Well Are We Doing?</vt:lpstr>
      <vt:lpstr>Evaluation methodology (1)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471</dc:title>
  <dc:creator>Anantaa Kotal</dc:creator>
  <cp:lastModifiedBy>Anantaa Kotal</cp:lastModifiedBy>
  <cp:revision>1</cp:revision>
  <dcterms:created xsi:type="dcterms:W3CDTF">2022-11-07T15:57:41Z</dcterms:created>
  <dcterms:modified xsi:type="dcterms:W3CDTF">2022-11-07T18:21:41Z</dcterms:modified>
</cp:coreProperties>
</file>