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309" r:id="rId2"/>
    <p:sldId id="340" r:id="rId3"/>
    <p:sldId id="342" r:id="rId4"/>
    <p:sldId id="347" r:id="rId5"/>
    <p:sldId id="369" r:id="rId6"/>
    <p:sldId id="324" r:id="rId7"/>
    <p:sldId id="370" r:id="rId8"/>
    <p:sldId id="350" r:id="rId9"/>
    <p:sldId id="372" r:id="rId10"/>
    <p:sldId id="320" r:id="rId11"/>
    <p:sldId id="353" r:id="rId12"/>
    <p:sldId id="375" r:id="rId13"/>
    <p:sldId id="376" r:id="rId14"/>
    <p:sldId id="377" r:id="rId15"/>
    <p:sldId id="379" r:id="rId16"/>
    <p:sldId id="381" r:id="rId17"/>
    <p:sldId id="380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73" r:id="rId28"/>
    <p:sldId id="374" r:id="rId29"/>
    <p:sldId id="371" r:id="rId30"/>
    <p:sldId id="382" r:id="rId31"/>
    <p:sldId id="383" r:id="rId32"/>
    <p:sldId id="384" r:id="rId33"/>
    <p:sldId id="385" r:id="rId34"/>
    <p:sldId id="386" r:id="rId35"/>
    <p:sldId id="387" r:id="rId36"/>
    <p:sldId id="378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6" r:id="rId45"/>
    <p:sldId id="397" r:id="rId46"/>
    <p:sldId id="398" r:id="rId47"/>
    <p:sldId id="399" r:id="rId48"/>
    <p:sldId id="400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10"/>
    <p:restoredTop sz="95687"/>
  </p:normalViewPr>
  <p:slideViewPr>
    <p:cSldViewPr snapToGrid="0" snapToObjects="1">
      <p:cViewPr varScale="1">
        <p:scale>
          <a:sx n="107" d="100"/>
          <a:sy n="107" d="100"/>
        </p:scale>
        <p:origin x="184" y="1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C9E13-D4EB-5240-9CF4-91FC379F33D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6B1FF-BDD5-A041-AF3D-BA1B7AB6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DA280F-2298-1A48-9DE5-CA2D4C2CCDA9}" type="slidenum">
              <a:rPr lang="en-US" sz="1200">
                <a:latin typeface="Calibri"/>
              </a:rPr>
              <a:pPr/>
              <a:t>4</a:t>
            </a:fld>
            <a:endParaRPr lang="en-US" sz="1200" dirty="0">
              <a:latin typeface="Calibri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DA280F-2298-1A48-9DE5-CA2D4C2CCDA9}" type="slidenum">
              <a:rPr lang="en-US" sz="1200">
                <a:latin typeface="Calibri"/>
              </a:rPr>
              <a:pPr/>
              <a:t>5</a:t>
            </a:fld>
            <a:endParaRPr lang="en-US" sz="1200" dirty="0">
              <a:latin typeface="Calibri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1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D9A00A-D183-1442-8B98-CD0A42F56019}" type="slidenum">
              <a:rPr lang="en-US" sz="1200">
                <a:latin typeface="Calibri"/>
              </a:rPr>
              <a:pPr/>
              <a:t>9</a:t>
            </a:fld>
            <a:endParaRPr lang="en-US" sz="1200" dirty="0">
              <a:latin typeface="Calibri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7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D9A00A-D183-1442-8B98-CD0A42F56019}" type="slidenum">
              <a:rPr lang="en-US" sz="1200">
                <a:latin typeface="Calibri"/>
              </a:rPr>
              <a:pPr/>
              <a:t>10</a:t>
            </a:fld>
            <a:endParaRPr lang="en-US" sz="1200" dirty="0">
              <a:latin typeface="Calibri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2328" y="345758"/>
            <a:ext cx="7642859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77766">
              <a:lnSpc>
                <a:spcPts val="930"/>
              </a:lnSpc>
            </a:pPr>
            <a:fld id="{81D60167-4931-47E6-BA6A-407CBD079E47}" type="slidenum">
              <a:rPr lang="en-US" spc="-45" smtClean="0"/>
              <a:pPr marL="1177766">
                <a:lnSpc>
                  <a:spcPts val="930"/>
                </a:lnSpc>
              </a:pPr>
              <a:t>‹#›</a:t>
            </a:fld>
            <a:endParaRPr lang="en-US" spc="-45" dirty="0"/>
          </a:p>
        </p:txBody>
      </p:sp>
    </p:spTree>
    <p:extLst>
      <p:ext uri="{BB962C8B-B14F-4D97-AF65-F5344CB8AC3E}">
        <p14:creationId xmlns:p14="http://schemas.microsoft.com/office/powerpoint/2010/main" val="24414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0375" y="972074"/>
            <a:ext cx="3832860" cy="317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6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8220" y="962369"/>
            <a:ext cx="370332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77766">
              <a:lnSpc>
                <a:spcPts val="930"/>
              </a:lnSpc>
            </a:pPr>
            <a:fld id="{81D60167-4931-47E6-BA6A-407CBD079E47}" type="slidenum">
              <a:rPr lang="en-US" spc="-45" smtClean="0"/>
              <a:pPr marL="1177766">
                <a:lnSpc>
                  <a:spcPts val="930"/>
                </a:lnSpc>
              </a:pPr>
              <a:t>‹#›</a:t>
            </a:fld>
            <a:endParaRPr lang="en-US" spc="-45" dirty="0"/>
          </a:p>
        </p:txBody>
      </p:sp>
    </p:spTree>
    <p:extLst>
      <p:ext uri="{BB962C8B-B14F-4D97-AF65-F5344CB8AC3E}">
        <p14:creationId xmlns:p14="http://schemas.microsoft.com/office/powerpoint/2010/main" val="2740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ound_tr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earning_curve_(machine_learning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236" y="1610391"/>
            <a:ext cx="3078480" cy="203241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6191" algn="ctr">
              <a:lnSpc>
                <a:spcPts val="3953"/>
              </a:lnSpc>
              <a:spcBef>
                <a:spcPts val="98"/>
              </a:spcBef>
            </a:pPr>
            <a:r>
              <a:rPr sz="3300" spc="-476" dirty="0">
                <a:latin typeface="Arial"/>
                <a:cs typeface="Arial"/>
              </a:rPr>
              <a:t>CMSC</a:t>
            </a:r>
            <a:r>
              <a:rPr sz="3300" spc="-161" dirty="0">
                <a:latin typeface="Arial"/>
                <a:cs typeface="Arial"/>
              </a:rPr>
              <a:t> </a:t>
            </a:r>
            <a:r>
              <a:rPr sz="3300" spc="-15" dirty="0">
                <a:latin typeface="Arial"/>
                <a:cs typeface="Arial"/>
              </a:rPr>
              <a:t>471:</a:t>
            </a:r>
            <a:endParaRPr sz="3300" dirty="0">
              <a:latin typeface="Arial"/>
              <a:cs typeface="Arial"/>
            </a:endParaRPr>
          </a:p>
          <a:p>
            <a:pPr algn="ctr">
              <a:lnSpc>
                <a:spcPts val="3953"/>
              </a:lnSpc>
            </a:pPr>
            <a:r>
              <a:rPr sz="3300" spc="-113" dirty="0">
                <a:latin typeface="Arial"/>
                <a:cs typeface="Arial"/>
              </a:rPr>
              <a:t>Machine</a:t>
            </a:r>
            <a:r>
              <a:rPr sz="3300" spc="-199" dirty="0">
                <a:latin typeface="Arial"/>
                <a:cs typeface="Arial"/>
              </a:rPr>
              <a:t> </a:t>
            </a:r>
            <a:r>
              <a:rPr sz="3300" spc="-135" dirty="0">
                <a:latin typeface="Arial"/>
                <a:cs typeface="Arial"/>
              </a:rPr>
              <a:t>Learning</a:t>
            </a:r>
            <a:endParaRPr lang="en-US" sz="3300" spc="-135" dirty="0">
              <a:latin typeface="Arial"/>
              <a:cs typeface="Arial"/>
            </a:endParaRPr>
          </a:p>
          <a:p>
            <a:pPr algn="ctr">
              <a:lnSpc>
                <a:spcPts val="3953"/>
              </a:lnSpc>
            </a:pPr>
            <a:endParaRPr lang="en-US" sz="3300" spc="-135" dirty="0">
              <a:latin typeface="Arial"/>
              <a:cs typeface="Arial"/>
            </a:endParaRPr>
          </a:p>
          <a:p>
            <a:pPr algn="ctr">
              <a:lnSpc>
                <a:spcPts val="3953"/>
              </a:lnSpc>
            </a:pPr>
            <a:r>
              <a:rPr lang="en-US" sz="3300" spc="-135" dirty="0">
                <a:latin typeface="Arial"/>
                <a:cs typeface="Arial"/>
              </a:rPr>
              <a:t>Evaluation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2055" y="4949235"/>
            <a:ext cx="30231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lang="en-US" sz="1350" spc="-120" dirty="0">
                <a:latin typeface="Arial"/>
                <a:cs typeface="Arial"/>
              </a:rPr>
              <a:t>Many</a:t>
            </a:r>
            <a:r>
              <a:rPr sz="1350" spc="-64" dirty="0">
                <a:latin typeface="Arial"/>
                <a:cs typeface="Arial"/>
              </a:rPr>
              <a:t> slides</a:t>
            </a:r>
            <a:r>
              <a:rPr sz="1350" spc="-8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courtesy </a:t>
            </a:r>
            <a:r>
              <a:rPr lang="en-US" sz="1350" spc="-60" dirty="0">
                <a:latin typeface="Arial"/>
                <a:cs typeface="Arial"/>
              </a:rPr>
              <a:t>Frank Ferraro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941" y="4825841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81969" y="571500"/>
            <a:ext cx="6082519" cy="1341465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When evaluating ML algorithms, steeper learning curves are better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Represent faster learning with less data</a:t>
            </a: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1483C2-7860-D948-B538-E4F36F58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71650"/>
            <a:ext cx="4229100" cy="3156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E3C06-77BD-D54E-8F55-EC14B5A9282A}"/>
              </a:ext>
            </a:extLst>
          </p:cNvPr>
          <p:cNvSpPr txBox="1"/>
          <p:nvPr/>
        </p:nvSpPr>
        <p:spPr>
          <a:xfrm>
            <a:off x="5574898" y="2635816"/>
            <a:ext cx="2135333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950" dirty="0">
                <a:latin typeface="Calibri" panose="020F0502020204030204" pitchFamily="34" charset="0"/>
                <a:cs typeface="Calibri" panose="020F0502020204030204" pitchFamily="34" charset="0"/>
              </a:rPr>
              <a:t>System with the red curve is better since it requires less data to achieve a given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910C7-8D21-7B42-86AA-63C1CFBC7D0A}"/>
              </a:ext>
            </a:extLst>
          </p:cNvPr>
          <p:cNvSpPr txBox="1"/>
          <p:nvPr/>
        </p:nvSpPr>
        <p:spPr>
          <a:xfrm>
            <a:off x="2945087" y="4810681"/>
            <a:ext cx="1290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Training set size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16" y="627895"/>
            <a:ext cx="8407154" cy="451470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293370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Classification</a:t>
            </a:r>
            <a:r>
              <a:rPr sz="2963" spc="-15" dirty="0"/>
              <a:t> </a:t>
            </a:r>
            <a:r>
              <a:rPr sz="2963" spc="-49" dirty="0"/>
              <a:t>Evaluation: </a:t>
            </a:r>
            <a:r>
              <a:rPr sz="2963" spc="-15" dirty="0"/>
              <a:t>the</a:t>
            </a:r>
            <a:r>
              <a:rPr sz="2963" spc="-139" dirty="0"/>
              <a:t> </a:t>
            </a:r>
            <a:r>
              <a:rPr sz="2963" spc="-124" dirty="0"/>
              <a:t>2-by-</a:t>
            </a:r>
            <a:r>
              <a:rPr sz="2963" spc="-153" dirty="0"/>
              <a:t>2</a:t>
            </a:r>
            <a:r>
              <a:rPr sz="2963" spc="-49" dirty="0"/>
              <a:t> </a:t>
            </a:r>
            <a:r>
              <a:rPr sz="2963" spc="-116" dirty="0"/>
              <a:t>contingency</a:t>
            </a:r>
            <a:r>
              <a:rPr sz="2963" spc="-124" dirty="0"/>
              <a:t> </a:t>
            </a:r>
            <a:r>
              <a:rPr sz="2963" spc="-49" dirty="0"/>
              <a:t>table</a:t>
            </a:r>
            <a:endParaRPr sz="2963" dirty="0"/>
          </a:p>
        </p:txBody>
      </p:sp>
      <p:grpSp>
        <p:nvGrpSpPr>
          <p:cNvPr id="3" name="object 3"/>
          <p:cNvGrpSpPr/>
          <p:nvPr/>
        </p:nvGrpSpPr>
        <p:grpSpPr>
          <a:xfrm>
            <a:off x="3994595" y="1715738"/>
            <a:ext cx="533400" cy="533400"/>
            <a:chOff x="3802126" y="2287651"/>
            <a:chExt cx="711200" cy="711200"/>
          </a:xfrm>
        </p:grpSpPr>
        <p:sp>
          <p:nvSpPr>
            <p:cNvPr id="4" name="object 4"/>
            <p:cNvSpPr/>
            <p:nvPr/>
          </p:nvSpPr>
          <p:spPr>
            <a:xfrm>
              <a:off x="3814826" y="23003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3814826" y="23003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/>
          <p:nvPr/>
        </p:nvSpPr>
        <p:spPr>
          <a:xfrm>
            <a:off x="4747070" y="1718120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545431" y="1205198"/>
            <a:ext cx="5129688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139" dirty="0">
                <a:latin typeface="Arial"/>
                <a:cs typeface="Arial"/>
              </a:rPr>
              <a:t>Let’s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69" dirty="0">
                <a:latin typeface="Arial"/>
                <a:cs typeface="Arial"/>
              </a:rPr>
              <a:t>assume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there</a:t>
            </a:r>
            <a:r>
              <a:rPr sz="2400" spc="-53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classes/labels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5432" y="2521268"/>
            <a:ext cx="5222557" cy="173419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  <a:tabLst>
                <a:tab pos="1870710" algn="l"/>
              </a:tabLst>
            </a:pPr>
            <a:r>
              <a:rPr sz="2400" spc="-8" dirty="0">
                <a:latin typeface="Arial"/>
                <a:cs typeface="Arial"/>
              </a:rPr>
              <a:t>Assume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“positive”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label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3488">
              <a:latin typeface="Arial"/>
              <a:cs typeface="Arial"/>
            </a:endParaRPr>
          </a:p>
          <a:p>
            <a:pPr marL="9525"/>
            <a:r>
              <a:rPr sz="2400" spc="-146" dirty="0">
                <a:latin typeface="Arial"/>
                <a:cs typeface="Arial"/>
              </a:rPr>
              <a:t>Given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21" dirty="0">
                <a:latin typeface="Arial"/>
                <a:cs typeface="Arial"/>
              </a:rPr>
              <a:t>X,</a:t>
            </a:r>
            <a:r>
              <a:rPr sz="2400" spc="-68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our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classifier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predicts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either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label</a:t>
            </a:r>
            <a:endParaRPr sz="2400">
              <a:latin typeface="Arial"/>
              <a:cs typeface="Arial"/>
            </a:endParaRPr>
          </a:p>
          <a:p>
            <a:pPr marL="1661160">
              <a:spcBef>
                <a:spcPts val="611"/>
              </a:spcBef>
              <a:tabLst>
                <a:tab pos="2395538" algn="l"/>
                <a:tab pos="3993833" algn="l"/>
              </a:tabLst>
            </a:pPr>
            <a:r>
              <a:rPr sz="2400" spc="-19" dirty="0">
                <a:latin typeface="Arial"/>
                <a:cs typeface="Arial"/>
              </a:rPr>
              <a:t>p(</a:t>
            </a:r>
            <a:r>
              <a:rPr sz="2400" dirty="0">
                <a:latin typeface="Arial"/>
                <a:cs typeface="Arial"/>
              </a:rPr>
              <a:t>	|X)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vs.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p(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9" dirty="0">
                <a:latin typeface="Arial"/>
                <a:cs typeface="Arial"/>
              </a:rPr>
              <a:t>|X)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37295" y="2508695"/>
            <a:ext cx="533400" cy="533400"/>
            <a:chOff x="2125726" y="3344926"/>
            <a:chExt cx="711200" cy="711200"/>
          </a:xfrm>
        </p:grpSpPr>
        <p:sp>
          <p:nvSpPr>
            <p:cNvPr id="10" name="object 10"/>
            <p:cNvSpPr/>
            <p:nvPr/>
          </p:nvSpPr>
          <p:spPr>
            <a:xfrm>
              <a:off x="2138426" y="33576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426" y="33576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80245" y="3823145"/>
            <a:ext cx="476250" cy="476250"/>
            <a:chOff x="3116326" y="5097526"/>
            <a:chExt cx="635000" cy="635000"/>
          </a:xfrm>
        </p:grpSpPr>
        <p:sp>
          <p:nvSpPr>
            <p:cNvPr id="13" name="object 13"/>
            <p:cNvSpPr/>
            <p:nvPr/>
          </p:nvSpPr>
          <p:spPr>
            <a:xfrm>
              <a:off x="3129026" y="51102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43" y="3987"/>
                  </a:lnTo>
                  <a:lnTo>
                    <a:pt x="208434" y="15532"/>
                  </a:lnTo>
                  <a:lnTo>
                    <a:pt x="164697" y="34008"/>
                  </a:lnTo>
                  <a:lnTo>
                    <a:pt x="124760" y="58789"/>
                  </a:lnTo>
                  <a:lnTo>
                    <a:pt x="89249" y="89249"/>
                  </a:lnTo>
                  <a:lnTo>
                    <a:pt x="58789" y="124760"/>
                  </a:lnTo>
                  <a:lnTo>
                    <a:pt x="34008" y="164697"/>
                  </a:lnTo>
                  <a:lnTo>
                    <a:pt x="15532" y="208434"/>
                  </a:lnTo>
                  <a:lnTo>
                    <a:pt x="3987" y="255343"/>
                  </a:lnTo>
                  <a:lnTo>
                    <a:pt x="0" y="304800"/>
                  </a:lnTo>
                  <a:lnTo>
                    <a:pt x="3987" y="354223"/>
                  </a:lnTo>
                  <a:lnTo>
                    <a:pt x="15532" y="401110"/>
                  </a:lnTo>
                  <a:lnTo>
                    <a:pt x="34008" y="444832"/>
                  </a:lnTo>
                  <a:lnTo>
                    <a:pt x="58789" y="484762"/>
                  </a:lnTo>
                  <a:lnTo>
                    <a:pt x="89249" y="520271"/>
                  </a:lnTo>
                  <a:lnTo>
                    <a:pt x="124760" y="550732"/>
                  </a:lnTo>
                  <a:lnTo>
                    <a:pt x="164697" y="575517"/>
                  </a:lnTo>
                  <a:lnTo>
                    <a:pt x="208434" y="593998"/>
                  </a:lnTo>
                  <a:lnTo>
                    <a:pt x="255343" y="605547"/>
                  </a:lnTo>
                  <a:lnTo>
                    <a:pt x="304800" y="609536"/>
                  </a:lnTo>
                  <a:lnTo>
                    <a:pt x="354225" y="605547"/>
                  </a:lnTo>
                  <a:lnTo>
                    <a:pt x="401116" y="593998"/>
                  </a:lnTo>
                  <a:lnTo>
                    <a:pt x="444846" y="575517"/>
                  </a:lnTo>
                  <a:lnTo>
                    <a:pt x="484784" y="550732"/>
                  </a:lnTo>
                  <a:lnTo>
                    <a:pt x="520303" y="520271"/>
                  </a:lnTo>
                  <a:lnTo>
                    <a:pt x="550773" y="484762"/>
                  </a:lnTo>
                  <a:lnTo>
                    <a:pt x="575567" y="444832"/>
                  </a:lnTo>
                  <a:lnTo>
                    <a:pt x="594055" y="401110"/>
                  </a:lnTo>
                  <a:lnTo>
                    <a:pt x="605609" y="354223"/>
                  </a:lnTo>
                  <a:lnTo>
                    <a:pt x="609600" y="304800"/>
                  </a:lnTo>
                  <a:lnTo>
                    <a:pt x="605609" y="255343"/>
                  </a:lnTo>
                  <a:lnTo>
                    <a:pt x="594055" y="208434"/>
                  </a:lnTo>
                  <a:lnTo>
                    <a:pt x="575567" y="164697"/>
                  </a:lnTo>
                  <a:lnTo>
                    <a:pt x="550773" y="124760"/>
                  </a:lnTo>
                  <a:lnTo>
                    <a:pt x="520303" y="89249"/>
                  </a:lnTo>
                  <a:lnTo>
                    <a:pt x="484784" y="58789"/>
                  </a:lnTo>
                  <a:lnTo>
                    <a:pt x="444846" y="34008"/>
                  </a:lnTo>
                  <a:lnTo>
                    <a:pt x="401116" y="15532"/>
                  </a:lnTo>
                  <a:lnTo>
                    <a:pt x="354225" y="398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9026" y="51102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7" y="255343"/>
                  </a:lnTo>
                  <a:lnTo>
                    <a:pt x="15532" y="208434"/>
                  </a:lnTo>
                  <a:lnTo>
                    <a:pt x="34008" y="164697"/>
                  </a:lnTo>
                  <a:lnTo>
                    <a:pt x="58789" y="124760"/>
                  </a:lnTo>
                  <a:lnTo>
                    <a:pt x="89249" y="89249"/>
                  </a:lnTo>
                  <a:lnTo>
                    <a:pt x="124760" y="58789"/>
                  </a:lnTo>
                  <a:lnTo>
                    <a:pt x="164697" y="34008"/>
                  </a:lnTo>
                  <a:lnTo>
                    <a:pt x="208434" y="15532"/>
                  </a:lnTo>
                  <a:lnTo>
                    <a:pt x="255343" y="3987"/>
                  </a:lnTo>
                  <a:lnTo>
                    <a:pt x="304800" y="0"/>
                  </a:lnTo>
                  <a:lnTo>
                    <a:pt x="354225" y="3987"/>
                  </a:lnTo>
                  <a:lnTo>
                    <a:pt x="401116" y="15532"/>
                  </a:lnTo>
                  <a:lnTo>
                    <a:pt x="444846" y="34008"/>
                  </a:lnTo>
                  <a:lnTo>
                    <a:pt x="484784" y="58789"/>
                  </a:lnTo>
                  <a:lnTo>
                    <a:pt x="520303" y="89249"/>
                  </a:lnTo>
                  <a:lnTo>
                    <a:pt x="550773" y="124760"/>
                  </a:lnTo>
                  <a:lnTo>
                    <a:pt x="575567" y="164697"/>
                  </a:lnTo>
                  <a:lnTo>
                    <a:pt x="594055" y="208434"/>
                  </a:lnTo>
                  <a:lnTo>
                    <a:pt x="605609" y="255343"/>
                  </a:lnTo>
                  <a:lnTo>
                    <a:pt x="609600" y="304800"/>
                  </a:lnTo>
                  <a:lnTo>
                    <a:pt x="605609" y="354223"/>
                  </a:lnTo>
                  <a:lnTo>
                    <a:pt x="594055" y="401110"/>
                  </a:lnTo>
                  <a:lnTo>
                    <a:pt x="575567" y="444832"/>
                  </a:lnTo>
                  <a:lnTo>
                    <a:pt x="550773" y="484762"/>
                  </a:lnTo>
                  <a:lnTo>
                    <a:pt x="520303" y="520271"/>
                  </a:lnTo>
                  <a:lnTo>
                    <a:pt x="484784" y="550732"/>
                  </a:lnTo>
                  <a:lnTo>
                    <a:pt x="444846" y="575517"/>
                  </a:lnTo>
                  <a:lnTo>
                    <a:pt x="401116" y="593998"/>
                  </a:lnTo>
                  <a:lnTo>
                    <a:pt x="354225" y="605547"/>
                  </a:lnTo>
                  <a:lnTo>
                    <a:pt x="304800" y="609536"/>
                  </a:lnTo>
                  <a:lnTo>
                    <a:pt x="255343" y="605547"/>
                  </a:lnTo>
                  <a:lnTo>
                    <a:pt x="208434" y="593998"/>
                  </a:lnTo>
                  <a:lnTo>
                    <a:pt x="164697" y="575517"/>
                  </a:lnTo>
                  <a:lnTo>
                    <a:pt x="124760" y="550732"/>
                  </a:lnTo>
                  <a:lnTo>
                    <a:pt x="89249" y="520271"/>
                  </a:lnTo>
                  <a:lnTo>
                    <a:pt x="58789" y="484762"/>
                  </a:lnTo>
                  <a:lnTo>
                    <a:pt x="34008" y="444832"/>
                  </a:lnTo>
                  <a:lnTo>
                    <a:pt x="15532" y="401110"/>
                  </a:lnTo>
                  <a:lnTo>
                    <a:pt x="3987" y="354223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/>
          <p:nvPr/>
        </p:nvSpPr>
        <p:spPr>
          <a:xfrm>
            <a:off x="5089970" y="3825526"/>
            <a:ext cx="457200" cy="464344"/>
          </a:xfrm>
          <a:custGeom>
            <a:avLst/>
            <a:gdLst/>
            <a:ahLst/>
            <a:cxnLst/>
            <a:rect l="l" t="t" r="r" b="b"/>
            <a:pathLst>
              <a:path w="609600" h="619125">
                <a:moveTo>
                  <a:pt x="0" y="309499"/>
                </a:moveTo>
                <a:lnTo>
                  <a:pt x="3303" y="263761"/>
                </a:lnTo>
                <a:lnTo>
                  <a:pt x="12899" y="220107"/>
                </a:lnTo>
                <a:lnTo>
                  <a:pt x="28318" y="179017"/>
                </a:lnTo>
                <a:lnTo>
                  <a:pt x="49088" y="140968"/>
                </a:lnTo>
                <a:lnTo>
                  <a:pt x="74740" y="106440"/>
                </a:lnTo>
                <a:lnTo>
                  <a:pt x="104802" y="75911"/>
                </a:lnTo>
                <a:lnTo>
                  <a:pt x="138804" y="49859"/>
                </a:lnTo>
                <a:lnTo>
                  <a:pt x="176275" y="28763"/>
                </a:lnTo>
                <a:lnTo>
                  <a:pt x="216745" y="13103"/>
                </a:lnTo>
                <a:lnTo>
                  <a:pt x="259744" y="3355"/>
                </a:lnTo>
                <a:lnTo>
                  <a:pt x="304800" y="0"/>
                </a:lnTo>
                <a:lnTo>
                  <a:pt x="349827" y="3355"/>
                </a:lnTo>
                <a:lnTo>
                  <a:pt x="392807" y="13103"/>
                </a:lnTo>
                <a:lnTo>
                  <a:pt x="433269" y="28763"/>
                </a:lnTo>
                <a:lnTo>
                  <a:pt x="470739" y="49859"/>
                </a:lnTo>
                <a:lnTo>
                  <a:pt x="504746" y="75911"/>
                </a:lnTo>
                <a:lnTo>
                  <a:pt x="534816" y="106440"/>
                </a:lnTo>
                <a:lnTo>
                  <a:pt x="560479" y="140968"/>
                </a:lnTo>
                <a:lnTo>
                  <a:pt x="581261" y="179017"/>
                </a:lnTo>
                <a:lnTo>
                  <a:pt x="596690" y="220107"/>
                </a:lnTo>
                <a:lnTo>
                  <a:pt x="606293" y="263761"/>
                </a:lnTo>
                <a:lnTo>
                  <a:pt x="609600" y="309499"/>
                </a:lnTo>
                <a:lnTo>
                  <a:pt x="606293" y="355238"/>
                </a:lnTo>
                <a:lnTo>
                  <a:pt x="596690" y="398895"/>
                </a:lnTo>
                <a:lnTo>
                  <a:pt x="581261" y="439992"/>
                </a:lnTo>
                <a:lnTo>
                  <a:pt x="560479" y="478048"/>
                </a:lnTo>
                <a:lnTo>
                  <a:pt x="534816" y="512584"/>
                </a:lnTo>
                <a:lnTo>
                  <a:pt x="504746" y="543122"/>
                </a:lnTo>
                <a:lnTo>
                  <a:pt x="470739" y="569182"/>
                </a:lnTo>
                <a:lnTo>
                  <a:pt x="433269" y="590285"/>
                </a:lnTo>
                <a:lnTo>
                  <a:pt x="392807" y="605952"/>
                </a:lnTo>
                <a:lnTo>
                  <a:pt x="349827" y="615704"/>
                </a:lnTo>
                <a:lnTo>
                  <a:pt x="304800" y="619061"/>
                </a:lnTo>
                <a:lnTo>
                  <a:pt x="259744" y="615704"/>
                </a:lnTo>
                <a:lnTo>
                  <a:pt x="216745" y="605952"/>
                </a:lnTo>
                <a:lnTo>
                  <a:pt x="176275" y="590285"/>
                </a:lnTo>
                <a:lnTo>
                  <a:pt x="138804" y="569182"/>
                </a:lnTo>
                <a:lnTo>
                  <a:pt x="104802" y="543122"/>
                </a:lnTo>
                <a:lnTo>
                  <a:pt x="74740" y="512584"/>
                </a:lnTo>
                <a:lnTo>
                  <a:pt x="49088" y="478048"/>
                </a:lnTo>
                <a:lnTo>
                  <a:pt x="28318" y="439992"/>
                </a:lnTo>
                <a:lnTo>
                  <a:pt x="12899" y="398895"/>
                </a:lnTo>
                <a:lnTo>
                  <a:pt x="3303" y="355238"/>
                </a:lnTo>
                <a:lnTo>
                  <a:pt x="0" y="30949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7416451" y="4854416"/>
            <a:ext cx="191453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41" dirty="0">
                <a:solidFill>
                  <a:srgbClr val="888888"/>
                </a:solidFill>
                <a:latin typeface="Arial"/>
                <a:cs typeface="Arial"/>
              </a:rPr>
              <a:t>101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93" y="626572"/>
            <a:ext cx="7751988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300514">
              <a:lnSpc>
                <a:spcPct val="101400"/>
              </a:lnSpc>
              <a:spcBef>
                <a:spcPts val="45"/>
              </a:spcBef>
            </a:pPr>
            <a:r>
              <a:rPr sz="2800" spc="-127" dirty="0"/>
              <a:t>Classification</a:t>
            </a:r>
            <a:r>
              <a:rPr sz="2800" spc="-19" dirty="0"/>
              <a:t> </a:t>
            </a:r>
            <a:r>
              <a:rPr sz="2800" spc="-38" dirty="0"/>
              <a:t>Evaluation: </a:t>
            </a:r>
            <a:r>
              <a:rPr sz="2800" spc="-15" dirty="0"/>
              <a:t>the</a:t>
            </a:r>
            <a:r>
              <a:rPr sz="2800" spc="-165" dirty="0"/>
              <a:t> </a:t>
            </a:r>
            <a:r>
              <a:rPr sz="2800" spc="-124" dirty="0"/>
              <a:t>2-</a:t>
            </a:r>
            <a:r>
              <a:rPr sz="2800" spc="-105" dirty="0"/>
              <a:t>by-</a:t>
            </a:r>
            <a:r>
              <a:rPr sz="2800" spc="-153" dirty="0"/>
              <a:t>2</a:t>
            </a:r>
            <a:r>
              <a:rPr sz="2800" spc="-75" dirty="0"/>
              <a:t> </a:t>
            </a:r>
            <a:r>
              <a:rPr sz="2800" spc="-109" dirty="0"/>
              <a:t>contingency</a:t>
            </a:r>
            <a:r>
              <a:rPr sz="2800" spc="-41" dirty="0"/>
              <a:t> </a:t>
            </a:r>
            <a:r>
              <a:rPr sz="2800" spc="-3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76676"/>
              </p:ext>
            </p:extLst>
          </p:nvPr>
        </p:nvGraphicFramePr>
        <p:xfrm>
          <a:off x="330199" y="1365661"/>
          <a:ext cx="7168918" cy="3325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label?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24288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15">
                <a:tc>
                  <a:txBody>
                    <a:bodyPr/>
                    <a:lstStyle/>
                    <a:p>
                      <a:pPr marL="177800" algn="ctr">
                        <a:lnSpc>
                          <a:spcPts val="2865"/>
                        </a:lnSpc>
                        <a:spcBef>
                          <a:spcPts val="235"/>
                        </a:spcBef>
                      </a:pPr>
                      <a:r>
                        <a:rPr sz="1800" i="1" spc="-70" dirty="0">
                          <a:latin typeface="+mn-lt"/>
                          <a:cs typeface="Arial"/>
                        </a:rPr>
                        <a:t>What</a:t>
                      </a:r>
                      <a:r>
                        <a:rPr sz="1800" i="1" spc="-10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+mn-lt"/>
                          <a:cs typeface="Arial"/>
                        </a:rPr>
                        <a:t>label</a:t>
                      </a:r>
                      <a:r>
                        <a:rPr sz="1800" i="1" spc="-4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200" dirty="0">
                          <a:latin typeface="+mn-lt"/>
                          <a:cs typeface="Arial"/>
                        </a:rPr>
                        <a:t>does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our</a:t>
                      </a:r>
                      <a:endParaRPr sz="1800" dirty="0">
                        <a:latin typeface="+mn-lt"/>
                        <a:cs typeface="Arial"/>
                      </a:endParaRPr>
                    </a:p>
                    <a:p>
                      <a:pPr marL="187325" algn="ctr">
                        <a:lnSpc>
                          <a:spcPts val="2865"/>
                        </a:lnSpc>
                      </a:pPr>
                      <a:r>
                        <a:rPr sz="1800" i="1" spc="-180" dirty="0">
                          <a:latin typeface="+mn-lt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+mn-lt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+mn-lt"/>
                          <a:cs typeface="Arial"/>
                        </a:rPr>
                        <a:t>(↓)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2238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6605" indent="-571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8015" indent="952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Incorrect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Selected/ Guessed</a:t>
                      </a:r>
                    </a:p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endParaRPr sz="1800" b="0" dirty="0">
                        <a:latin typeface="+mn-lt"/>
                        <a:cs typeface="Arial"/>
                      </a:endParaRPr>
                    </a:p>
                  </a:txBody>
                  <a:tcPr marL="0" marR="0" marT="1285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273050" marR="123825" indent="-143510" algn="ctr">
                        <a:lnSpc>
                          <a:spcPct val="100800"/>
                        </a:lnSpc>
                        <a:spcBef>
                          <a:spcPts val="155"/>
                        </a:spcBef>
                      </a:pPr>
                      <a:r>
                        <a:rPr lang="en-US" sz="1800" b="0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Not selected/ not guessed</a:t>
                      </a:r>
                    </a:p>
                  </a:txBody>
                  <a:tcPr marL="0" marR="0" marT="1476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718193" y="3755354"/>
            <a:ext cx="533400" cy="533400"/>
            <a:chOff x="68262" y="5792787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8470668" y="375773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12</a:t>
            </a:fld>
            <a:endParaRPr spc="-19" dirty="0"/>
          </a:p>
        </p:txBody>
      </p:sp>
      <p:sp>
        <p:nvSpPr>
          <p:cNvPr id="9" name="object 9"/>
          <p:cNvSpPr txBox="1"/>
          <p:nvPr/>
        </p:nvSpPr>
        <p:spPr>
          <a:xfrm>
            <a:off x="7833922" y="4337392"/>
            <a:ext cx="10996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i="1" spc="-105" dirty="0">
                <a:solidFill>
                  <a:srgbClr val="C0504D"/>
                </a:solidFill>
                <a:latin typeface="Arial"/>
                <a:cs typeface="Arial"/>
              </a:rPr>
              <a:t>Classes/Choices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96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93" y="626572"/>
            <a:ext cx="7751988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300514">
              <a:lnSpc>
                <a:spcPct val="101400"/>
              </a:lnSpc>
              <a:spcBef>
                <a:spcPts val="45"/>
              </a:spcBef>
            </a:pPr>
            <a:r>
              <a:rPr sz="2800" spc="-127" dirty="0"/>
              <a:t>Classification</a:t>
            </a:r>
            <a:r>
              <a:rPr sz="2800" spc="-19" dirty="0"/>
              <a:t> </a:t>
            </a:r>
            <a:r>
              <a:rPr sz="2800" spc="-38" dirty="0"/>
              <a:t>Evaluation: </a:t>
            </a:r>
            <a:r>
              <a:rPr sz="2800" spc="-15" dirty="0"/>
              <a:t>the</a:t>
            </a:r>
            <a:r>
              <a:rPr sz="2800" spc="-165" dirty="0"/>
              <a:t> </a:t>
            </a:r>
            <a:r>
              <a:rPr sz="2800" spc="-124" dirty="0"/>
              <a:t>2-</a:t>
            </a:r>
            <a:r>
              <a:rPr sz="2800" spc="-105" dirty="0"/>
              <a:t>by-</a:t>
            </a:r>
            <a:r>
              <a:rPr sz="2800" spc="-153" dirty="0"/>
              <a:t>2</a:t>
            </a:r>
            <a:r>
              <a:rPr sz="2800" spc="-75" dirty="0"/>
              <a:t> </a:t>
            </a:r>
            <a:r>
              <a:rPr sz="2800" spc="-109" dirty="0"/>
              <a:t>contingency</a:t>
            </a:r>
            <a:r>
              <a:rPr sz="2800" spc="-41" dirty="0"/>
              <a:t> </a:t>
            </a:r>
            <a:r>
              <a:rPr sz="2800" spc="-3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13428"/>
              </p:ext>
            </p:extLst>
          </p:nvPr>
        </p:nvGraphicFramePr>
        <p:xfrm>
          <a:off x="330199" y="1365661"/>
          <a:ext cx="7168918" cy="3390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label?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24288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15">
                <a:tc>
                  <a:txBody>
                    <a:bodyPr/>
                    <a:lstStyle/>
                    <a:p>
                      <a:pPr marL="177800" algn="ctr">
                        <a:lnSpc>
                          <a:spcPts val="2865"/>
                        </a:lnSpc>
                        <a:spcBef>
                          <a:spcPts val="235"/>
                        </a:spcBef>
                      </a:pPr>
                      <a:r>
                        <a:rPr sz="1800" i="1" spc="-70" dirty="0">
                          <a:latin typeface="+mn-lt"/>
                          <a:cs typeface="Arial"/>
                        </a:rPr>
                        <a:t>What</a:t>
                      </a:r>
                      <a:r>
                        <a:rPr sz="1800" i="1" spc="-10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+mn-lt"/>
                          <a:cs typeface="Arial"/>
                        </a:rPr>
                        <a:t>label</a:t>
                      </a:r>
                      <a:r>
                        <a:rPr sz="1800" i="1" spc="-4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200" dirty="0">
                          <a:latin typeface="+mn-lt"/>
                          <a:cs typeface="Arial"/>
                        </a:rPr>
                        <a:t>does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our</a:t>
                      </a:r>
                      <a:endParaRPr sz="1800" dirty="0">
                        <a:latin typeface="+mn-lt"/>
                        <a:cs typeface="Arial"/>
                      </a:endParaRPr>
                    </a:p>
                    <a:p>
                      <a:pPr marL="187325" algn="ctr">
                        <a:lnSpc>
                          <a:spcPts val="2865"/>
                        </a:lnSpc>
                      </a:pPr>
                      <a:r>
                        <a:rPr sz="1800" i="1" spc="-180" dirty="0">
                          <a:latin typeface="+mn-lt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+mn-lt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+mn-lt"/>
                          <a:cs typeface="Arial"/>
                        </a:rPr>
                        <a:t>(↓)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2238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6605" indent="-571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8015" indent="952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Incorrect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Selected/ Guessed</a:t>
                      </a:r>
                    </a:p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endParaRPr sz="1800" b="0" dirty="0">
                        <a:latin typeface="+mn-lt"/>
                        <a:cs typeface="Arial"/>
                      </a:endParaRPr>
                    </a:p>
                  </a:txBody>
                  <a:tcPr marL="0" marR="0" marT="1285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True Positive(TP)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273050" marR="123825" indent="-143510" algn="ctr">
                        <a:lnSpc>
                          <a:spcPct val="100800"/>
                        </a:lnSpc>
                        <a:spcBef>
                          <a:spcPts val="155"/>
                        </a:spcBef>
                      </a:pPr>
                      <a:r>
                        <a:rPr lang="en-US" sz="1800" b="0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Not selected/ not guessed</a:t>
                      </a:r>
                    </a:p>
                  </a:txBody>
                  <a:tcPr marL="0" marR="0" marT="1476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718193" y="3755354"/>
            <a:ext cx="533400" cy="533400"/>
            <a:chOff x="68262" y="5792787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8470668" y="375773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13</a:t>
            </a:fld>
            <a:endParaRPr spc="-19" dirty="0"/>
          </a:p>
        </p:txBody>
      </p:sp>
      <p:sp>
        <p:nvSpPr>
          <p:cNvPr id="9" name="object 9"/>
          <p:cNvSpPr txBox="1"/>
          <p:nvPr/>
        </p:nvSpPr>
        <p:spPr>
          <a:xfrm>
            <a:off x="7833922" y="4337392"/>
            <a:ext cx="10996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i="1" spc="-105" dirty="0">
                <a:solidFill>
                  <a:srgbClr val="C0504D"/>
                </a:solidFill>
                <a:latin typeface="Arial"/>
                <a:cs typeface="Arial"/>
              </a:rPr>
              <a:t>Classes/Choices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D926DFF9-BAD5-AC05-66B2-0361C1700118}"/>
              </a:ext>
            </a:extLst>
          </p:cNvPr>
          <p:cNvGrpSpPr/>
          <p:nvPr/>
        </p:nvGrpSpPr>
        <p:grpSpPr>
          <a:xfrm>
            <a:off x="3032159" y="3243386"/>
            <a:ext cx="514826" cy="514350"/>
            <a:chOff x="68262" y="5792787"/>
            <a:chExt cx="711200" cy="711200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174DBBD-ABFF-0251-DA33-BAAE16CFF79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BE9C3E58-2E1A-919F-330E-19DEA6FC0126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6" name="object 4">
            <a:extLst>
              <a:ext uri="{FF2B5EF4-FFF2-40B4-BE49-F238E27FC236}">
                <a16:creationId xmlns:a16="http://schemas.microsoft.com/office/drawing/2014/main" id="{94975349-5A23-76AF-6E76-32C5CE5B1D17}"/>
              </a:ext>
            </a:extLst>
          </p:cNvPr>
          <p:cNvGrpSpPr/>
          <p:nvPr/>
        </p:nvGrpSpPr>
        <p:grpSpPr>
          <a:xfrm>
            <a:off x="4119661" y="3234201"/>
            <a:ext cx="514826" cy="514350"/>
            <a:chOff x="68262" y="5792787"/>
            <a:chExt cx="711200" cy="71120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730D9DE-4830-609B-456C-E47E5D4B490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13A80162-D3E5-3307-976F-F9DC4DCB23D1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52474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93" y="626572"/>
            <a:ext cx="7751988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300514">
              <a:lnSpc>
                <a:spcPct val="101400"/>
              </a:lnSpc>
              <a:spcBef>
                <a:spcPts val="45"/>
              </a:spcBef>
            </a:pPr>
            <a:r>
              <a:rPr sz="2800" spc="-127" dirty="0"/>
              <a:t>Classification</a:t>
            </a:r>
            <a:r>
              <a:rPr sz="2800" spc="-19" dirty="0"/>
              <a:t> </a:t>
            </a:r>
            <a:r>
              <a:rPr sz="2800" spc="-38" dirty="0"/>
              <a:t>Evaluation: </a:t>
            </a:r>
            <a:r>
              <a:rPr sz="2800" spc="-15" dirty="0"/>
              <a:t>the</a:t>
            </a:r>
            <a:r>
              <a:rPr sz="2800" spc="-165" dirty="0"/>
              <a:t> </a:t>
            </a:r>
            <a:r>
              <a:rPr sz="2800" spc="-124" dirty="0"/>
              <a:t>2-</a:t>
            </a:r>
            <a:r>
              <a:rPr sz="2800" spc="-105" dirty="0"/>
              <a:t>by-</a:t>
            </a:r>
            <a:r>
              <a:rPr sz="2800" spc="-153" dirty="0"/>
              <a:t>2</a:t>
            </a:r>
            <a:r>
              <a:rPr sz="2800" spc="-75" dirty="0"/>
              <a:t> </a:t>
            </a:r>
            <a:r>
              <a:rPr sz="2800" spc="-109" dirty="0"/>
              <a:t>contingency</a:t>
            </a:r>
            <a:r>
              <a:rPr sz="2800" spc="-41" dirty="0"/>
              <a:t> </a:t>
            </a:r>
            <a:r>
              <a:rPr sz="2800" spc="-3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60816"/>
              </p:ext>
            </p:extLst>
          </p:nvPr>
        </p:nvGraphicFramePr>
        <p:xfrm>
          <a:off x="330199" y="1365661"/>
          <a:ext cx="7168918" cy="3325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label?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24288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15">
                <a:tc>
                  <a:txBody>
                    <a:bodyPr/>
                    <a:lstStyle/>
                    <a:p>
                      <a:pPr marL="177800" algn="ctr">
                        <a:lnSpc>
                          <a:spcPts val="2865"/>
                        </a:lnSpc>
                        <a:spcBef>
                          <a:spcPts val="235"/>
                        </a:spcBef>
                      </a:pPr>
                      <a:r>
                        <a:rPr sz="1800" i="1" spc="-70" dirty="0">
                          <a:latin typeface="+mn-lt"/>
                          <a:cs typeface="Arial"/>
                        </a:rPr>
                        <a:t>What</a:t>
                      </a:r>
                      <a:r>
                        <a:rPr sz="1800" i="1" spc="-10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+mn-lt"/>
                          <a:cs typeface="Arial"/>
                        </a:rPr>
                        <a:t>label</a:t>
                      </a:r>
                      <a:r>
                        <a:rPr sz="1800" i="1" spc="-4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200" dirty="0">
                          <a:latin typeface="+mn-lt"/>
                          <a:cs typeface="Arial"/>
                        </a:rPr>
                        <a:t>does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our</a:t>
                      </a:r>
                      <a:endParaRPr sz="1800" dirty="0">
                        <a:latin typeface="+mn-lt"/>
                        <a:cs typeface="Arial"/>
                      </a:endParaRPr>
                    </a:p>
                    <a:p>
                      <a:pPr marL="187325" algn="ctr">
                        <a:lnSpc>
                          <a:spcPts val="2865"/>
                        </a:lnSpc>
                      </a:pPr>
                      <a:r>
                        <a:rPr sz="1800" i="1" spc="-180" dirty="0">
                          <a:latin typeface="+mn-lt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+mn-lt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+mn-lt"/>
                          <a:cs typeface="Arial"/>
                        </a:rPr>
                        <a:t>(↓)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2238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6605" indent="-571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8015" indent="952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Incorrect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Selected/ Guessed</a:t>
                      </a:r>
                    </a:p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endParaRPr sz="1800" b="0" dirty="0">
                        <a:latin typeface="+mn-lt"/>
                        <a:cs typeface="Arial"/>
                      </a:endParaRPr>
                    </a:p>
                  </a:txBody>
                  <a:tcPr marL="0" marR="0" marT="1285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True Positive(TP)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False Positive(FP)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273050" marR="123825" indent="-143510" algn="ctr">
                        <a:lnSpc>
                          <a:spcPct val="100800"/>
                        </a:lnSpc>
                        <a:spcBef>
                          <a:spcPts val="155"/>
                        </a:spcBef>
                      </a:pPr>
                      <a:r>
                        <a:rPr lang="en-US" sz="1800" b="0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Not selected/ not guessed</a:t>
                      </a:r>
                    </a:p>
                  </a:txBody>
                  <a:tcPr marL="0" marR="0" marT="1476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 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718193" y="3755354"/>
            <a:ext cx="533400" cy="533400"/>
            <a:chOff x="68262" y="5792787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8470668" y="375773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14</a:t>
            </a:fld>
            <a:endParaRPr spc="-19" dirty="0"/>
          </a:p>
        </p:txBody>
      </p:sp>
      <p:sp>
        <p:nvSpPr>
          <p:cNvPr id="9" name="object 9"/>
          <p:cNvSpPr txBox="1"/>
          <p:nvPr/>
        </p:nvSpPr>
        <p:spPr>
          <a:xfrm>
            <a:off x="7833922" y="4337392"/>
            <a:ext cx="10996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i="1" spc="-105" dirty="0">
                <a:solidFill>
                  <a:srgbClr val="C0504D"/>
                </a:solidFill>
                <a:latin typeface="Arial"/>
                <a:cs typeface="Arial"/>
              </a:rPr>
              <a:t>Classes/Choices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D926DFF9-BAD5-AC05-66B2-0361C1700118}"/>
              </a:ext>
            </a:extLst>
          </p:cNvPr>
          <p:cNvGrpSpPr/>
          <p:nvPr/>
        </p:nvGrpSpPr>
        <p:grpSpPr>
          <a:xfrm>
            <a:off x="3032159" y="3243386"/>
            <a:ext cx="514826" cy="514350"/>
            <a:chOff x="68262" y="5792787"/>
            <a:chExt cx="711200" cy="711200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174DBBD-ABFF-0251-DA33-BAAE16CFF79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BE9C3E58-2E1A-919F-330E-19DEA6FC0126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6" name="object 4">
            <a:extLst>
              <a:ext uri="{FF2B5EF4-FFF2-40B4-BE49-F238E27FC236}">
                <a16:creationId xmlns:a16="http://schemas.microsoft.com/office/drawing/2014/main" id="{94975349-5A23-76AF-6E76-32C5CE5B1D17}"/>
              </a:ext>
            </a:extLst>
          </p:cNvPr>
          <p:cNvGrpSpPr/>
          <p:nvPr/>
        </p:nvGrpSpPr>
        <p:grpSpPr>
          <a:xfrm>
            <a:off x="4119661" y="3234201"/>
            <a:ext cx="514826" cy="514350"/>
            <a:chOff x="68262" y="5792787"/>
            <a:chExt cx="711200" cy="71120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730D9DE-4830-609B-456C-E47E5D4B490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13A80162-D3E5-3307-976F-F9DC4DCB23D1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97E563B-E1C8-C4F3-1131-4206BF12A974}"/>
              </a:ext>
            </a:extLst>
          </p:cNvPr>
          <p:cNvGrpSpPr/>
          <p:nvPr/>
        </p:nvGrpSpPr>
        <p:grpSpPr>
          <a:xfrm>
            <a:off x="6490005" y="3224676"/>
            <a:ext cx="533400" cy="533400"/>
            <a:chOff x="68262" y="5792787"/>
            <a:chExt cx="711200" cy="71120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12D60E5-9492-0798-52B0-E7B5604CD909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C5983806-41D0-DA30-BE43-9DDA6B02AC0E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7">
            <a:extLst>
              <a:ext uri="{FF2B5EF4-FFF2-40B4-BE49-F238E27FC236}">
                <a16:creationId xmlns:a16="http://schemas.microsoft.com/office/drawing/2014/main" id="{F5CB1DAE-DBB0-B45C-3835-CC15F0D31F5C}"/>
              </a:ext>
            </a:extLst>
          </p:cNvPr>
          <p:cNvSpPr/>
          <p:nvPr/>
        </p:nvSpPr>
        <p:spPr>
          <a:xfrm>
            <a:off x="5520098" y="322501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4802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93" y="626572"/>
            <a:ext cx="7751988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300514">
              <a:lnSpc>
                <a:spcPct val="101400"/>
              </a:lnSpc>
              <a:spcBef>
                <a:spcPts val="45"/>
              </a:spcBef>
            </a:pPr>
            <a:r>
              <a:rPr sz="2800" spc="-127" dirty="0"/>
              <a:t>Classification</a:t>
            </a:r>
            <a:r>
              <a:rPr sz="2800" spc="-19" dirty="0"/>
              <a:t> </a:t>
            </a:r>
            <a:r>
              <a:rPr sz="2800" spc="-38" dirty="0"/>
              <a:t>Evaluation: </a:t>
            </a:r>
            <a:r>
              <a:rPr sz="2800" spc="-15" dirty="0"/>
              <a:t>the</a:t>
            </a:r>
            <a:r>
              <a:rPr sz="2800" spc="-165" dirty="0"/>
              <a:t> </a:t>
            </a:r>
            <a:r>
              <a:rPr sz="2800" spc="-124" dirty="0"/>
              <a:t>2-</a:t>
            </a:r>
            <a:r>
              <a:rPr sz="2800" spc="-105" dirty="0"/>
              <a:t>by-</a:t>
            </a:r>
            <a:r>
              <a:rPr sz="2800" spc="-153" dirty="0"/>
              <a:t>2</a:t>
            </a:r>
            <a:r>
              <a:rPr sz="2800" spc="-75" dirty="0"/>
              <a:t> </a:t>
            </a:r>
            <a:r>
              <a:rPr sz="2800" spc="-109" dirty="0"/>
              <a:t>contingency</a:t>
            </a:r>
            <a:r>
              <a:rPr sz="2800" spc="-41" dirty="0"/>
              <a:t> </a:t>
            </a:r>
            <a:r>
              <a:rPr sz="2800" spc="-3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05330"/>
              </p:ext>
            </p:extLst>
          </p:nvPr>
        </p:nvGraphicFramePr>
        <p:xfrm>
          <a:off x="330199" y="1365661"/>
          <a:ext cx="7168918" cy="3325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label?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24288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15">
                <a:tc>
                  <a:txBody>
                    <a:bodyPr/>
                    <a:lstStyle/>
                    <a:p>
                      <a:pPr marL="177800" algn="ctr">
                        <a:lnSpc>
                          <a:spcPts val="2865"/>
                        </a:lnSpc>
                        <a:spcBef>
                          <a:spcPts val="235"/>
                        </a:spcBef>
                      </a:pPr>
                      <a:r>
                        <a:rPr sz="1800" i="1" spc="-70" dirty="0">
                          <a:latin typeface="+mn-lt"/>
                          <a:cs typeface="Arial"/>
                        </a:rPr>
                        <a:t>What</a:t>
                      </a:r>
                      <a:r>
                        <a:rPr sz="1800" i="1" spc="-10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+mn-lt"/>
                          <a:cs typeface="Arial"/>
                        </a:rPr>
                        <a:t>label</a:t>
                      </a:r>
                      <a:r>
                        <a:rPr sz="1800" i="1" spc="-4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200" dirty="0">
                          <a:latin typeface="+mn-lt"/>
                          <a:cs typeface="Arial"/>
                        </a:rPr>
                        <a:t>does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our</a:t>
                      </a:r>
                      <a:endParaRPr sz="1800" dirty="0">
                        <a:latin typeface="+mn-lt"/>
                        <a:cs typeface="Arial"/>
                      </a:endParaRPr>
                    </a:p>
                    <a:p>
                      <a:pPr marL="187325" algn="ctr">
                        <a:lnSpc>
                          <a:spcPts val="2865"/>
                        </a:lnSpc>
                      </a:pPr>
                      <a:r>
                        <a:rPr sz="1800" i="1" spc="-180" dirty="0">
                          <a:latin typeface="+mn-lt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+mn-lt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+mn-lt"/>
                          <a:cs typeface="Arial"/>
                        </a:rPr>
                        <a:t>(↓)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2238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6605" indent="-571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8015" indent="952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Incorrect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Selected/ Guessed</a:t>
                      </a:r>
                    </a:p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endParaRPr sz="1800" b="0" dirty="0">
                        <a:latin typeface="+mn-lt"/>
                        <a:cs typeface="Arial"/>
                      </a:endParaRPr>
                    </a:p>
                  </a:txBody>
                  <a:tcPr marL="0" marR="0" marT="1285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True Positive(TP)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False Positive(FP)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273050" marR="123825" indent="-143510" algn="ctr">
                        <a:lnSpc>
                          <a:spcPct val="100800"/>
                        </a:lnSpc>
                        <a:spcBef>
                          <a:spcPts val="155"/>
                        </a:spcBef>
                      </a:pPr>
                      <a:r>
                        <a:rPr lang="en-US" sz="1800" b="0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Not selected/ not guessed</a:t>
                      </a:r>
                    </a:p>
                  </a:txBody>
                  <a:tcPr marL="0" marR="0" marT="1476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False Negative(FN)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718193" y="3755354"/>
            <a:ext cx="533400" cy="533400"/>
            <a:chOff x="68262" y="5792787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8470668" y="375773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15</a:t>
            </a:fld>
            <a:endParaRPr spc="-19" dirty="0"/>
          </a:p>
        </p:txBody>
      </p:sp>
      <p:sp>
        <p:nvSpPr>
          <p:cNvPr id="9" name="object 9"/>
          <p:cNvSpPr txBox="1"/>
          <p:nvPr/>
        </p:nvSpPr>
        <p:spPr>
          <a:xfrm>
            <a:off x="7833922" y="4337392"/>
            <a:ext cx="10996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i="1" spc="-105" dirty="0">
                <a:solidFill>
                  <a:srgbClr val="C0504D"/>
                </a:solidFill>
                <a:latin typeface="Arial"/>
                <a:cs typeface="Arial"/>
              </a:rPr>
              <a:t>Classes/Choices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D926DFF9-BAD5-AC05-66B2-0361C1700118}"/>
              </a:ext>
            </a:extLst>
          </p:cNvPr>
          <p:cNvGrpSpPr/>
          <p:nvPr/>
        </p:nvGrpSpPr>
        <p:grpSpPr>
          <a:xfrm>
            <a:off x="3032159" y="3243386"/>
            <a:ext cx="514826" cy="514350"/>
            <a:chOff x="68262" y="5792787"/>
            <a:chExt cx="711200" cy="711200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174DBBD-ABFF-0251-DA33-BAAE16CFF79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BE9C3E58-2E1A-919F-330E-19DEA6FC0126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6" name="object 4">
            <a:extLst>
              <a:ext uri="{FF2B5EF4-FFF2-40B4-BE49-F238E27FC236}">
                <a16:creationId xmlns:a16="http://schemas.microsoft.com/office/drawing/2014/main" id="{94975349-5A23-76AF-6E76-32C5CE5B1D17}"/>
              </a:ext>
            </a:extLst>
          </p:cNvPr>
          <p:cNvGrpSpPr/>
          <p:nvPr/>
        </p:nvGrpSpPr>
        <p:grpSpPr>
          <a:xfrm>
            <a:off x="4119661" y="3234201"/>
            <a:ext cx="514826" cy="514350"/>
            <a:chOff x="68262" y="5792787"/>
            <a:chExt cx="711200" cy="71120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730D9DE-4830-609B-456C-E47E5D4B490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13A80162-D3E5-3307-976F-F9DC4DCB23D1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97E563B-E1C8-C4F3-1131-4206BF12A974}"/>
              </a:ext>
            </a:extLst>
          </p:cNvPr>
          <p:cNvGrpSpPr/>
          <p:nvPr/>
        </p:nvGrpSpPr>
        <p:grpSpPr>
          <a:xfrm>
            <a:off x="6456365" y="3176865"/>
            <a:ext cx="533400" cy="533400"/>
            <a:chOff x="68262" y="5792787"/>
            <a:chExt cx="711200" cy="71120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12D60E5-9492-0798-52B0-E7B5604CD909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C5983806-41D0-DA30-BE43-9DDA6B02AC0E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7">
            <a:extLst>
              <a:ext uri="{FF2B5EF4-FFF2-40B4-BE49-F238E27FC236}">
                <a16:creationId xmlns:a16="http://schemas.microsoft.com/office/drawing/2014/main" id="{F5CB1DAE-DBB0-B45C-3835-CC15F0D31F5C}"/>
              </a:ext>
            </a:extLst>
          </p:cNvPr>
          <p:cNvSpPr/>
          <p:nvPr/>
        </p:nvSpPr>
        <p:spPr>
          <a:xfrm>
            <a:off x="5520098" y="322501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0" name="object 4">
            <a:extLst>
              <a:ext uri="{FF2B5EF4-FFF2-40B4-BE49-F238E27FC236}">
                <a16:creationId xmlns:a16="http://schemas.microsoft.com/office/drawing/2014/main" id="{76D8DDC9-3E3B-F18E-BDB1-E5E2088F178C}"/>
              </a:ext>
            </a:extLst>
          </p:cNvPr>
          <p:cNvGrpSpPr/>
          <p:nvPr/>
        </p:nvGrpSpPr>
        <p:grpSpPr>
          <a:xfrm>
            <a:off x="3022871" y="4070692"/>
            <a:ext cx="533400" cy="533400"/>
            <a:chOff x="68262" y="5792787"/>
            <a:chExt cx="711200" cy="711200"/>
          </a:xfrm>
        </p:grpSpPr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A4616A42-4D77-4BFE-0DE4-AE02AE817111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BE159E7B-530F-BAAC-CE98-0E0ED140A726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9333C16F-809D-3BF5-1669-C6AE7663E3B1}"/>
              </a:ext>
            </a:extLst>
          </p:cNvPr>
          <p:cNvSpPr/>
          <p:nvPr/>
        </p:nvSpPr>
        <p:spPr>
          <a:xfrm>
            <a:off x="4242404" y="4096872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7340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93" y="626572"/>
            <a:ext cx="7751988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300514">
              <a:lnSpc>
                <a:spcPct val="101400"/>
              </a:lnSpc>
              <a:spcBef>
                <a:spcPts val="45"/>
              </a:spcBef>
            </a:pPr>
            <a:r>
              <a:rPr sz="2800" spc="-127" dirty="0"/>
              <a:t>Classification</a:t>
            </a:r>
            <a:r>
              <a:rPr sz="2800" spc="-19" dirty="0"/>
              <a:t> </a:t>
            </a:r>
            <a:r>
              <a:rPr sz="2800" spc="-38" dirty="0"/>
              <a:t>Evaluation: </a:t>
            </a:r>
            <a:r>
              <a:rPr sz="2800" spc="-15" dirty="0"/>
              <a:t>the</a:t>
            </a:r>
            <a:r>
              <a:rPr sz="2800" spc="-165" dirty="0"/>
              <a:t> </a:t>
            </a:r>
            <a:r>
              <a:rPr sz="2800" spc="-124" dirty="0"/>
              <a:t>2-</a:t>
            </a:r>
            <a:r>
              <a:rPr sz="2800" spc="-105" dirty="0"/>
              <a:t>by-</a:t>
            </a:r>
            <a:r>
              <a:rPr sz="2800" spc="-153" dirty="0"/>
              <a:t>2</a:t>
            </a:r>
            <a:r>
              <a:rPr sz="2800" spc="-75" dirty="0"/>
              <a:t> </a:t>
            </a:r>
            <a:r>
              <a:rPr sz="2800" spc="-109" dirty="0"/>
              <a:t>contingency</a:t>
            </a:r>
            <a:r>
              <a:rPr sz="2800" spc="-41" dirty="0"/>
              <a:t> </a:t>
            </a:r>
            <a:r>
              <a:rPr sz="2800" spc="-3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199" y="1365661"/>
          <a:ext cx="7168918" cy="3325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label?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24288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15">
                <a:tc>
                  <a:txBody>
                    <a:bodyPr/>
                    <a:lstStyle/>
                    <a:p>
                      <a:pPr marL="177800" algn="ctr">
                        <a:lnSpc>
                          <a:spcPts val="2865"/>
                        </a:lnSpc>
                        <a:spcBef>
                          <a:spcPts val="235"/>
                        </a:spcBef>
                      </a:pPr>
                      <a:r>
                        <a:rPr sz="1800" i="1" spc="-70" dirty="0">
                          <a:latin typeface="+mn-lt"/>
                          <a:cs typeface="Arial"/>
                        </a:rPr>
                        <a:t>What</a:t>
                      </a:r>
                      <a:r>
                        <a:rPr sz="1800" i="1" spc="-10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+mn-lt"/>
                          <a:cs typeface="Arial"/>
                        </a:rPr>
                        <a:t>label</a:t>
                      </a:r>
                      <a:r>
                        <a:rPr sz="1800" i="1" spc="-4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200" dirty="0">
                          <a:latin typeface="+mn-lt"/>
                          <a:cs typeface="Arial"/>
                        </a:rPr>
                        <a:t>does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our</a:t>
                      </a:r>
                      <a:endParaRPr sz="1800" dirty="0">
                        <a:latin typeface="+mn-lt"/>
                        <a:cs typeface="Arial"/>
                      </a:endParaRPr>
                    </a:p>
                    <a:p>
                      <a:pPr marL="187325" algn="ctr">
                        <a:lnSpc>
                          <a:spcPts val="2865"/>
                        </a:lnSpc>
                      </a:pPr>
                      <a:r>
                        <a:rPr sz="1800" i="1" spc="-180" dirty="0">
                          <a:latin typeface="+mn-lt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+mn-lt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+mn-lt"/>
                          <a:cs typeface="Arial"/>
                        </a:rPr>
                        <a:t>(↓)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2238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6605" indent="-571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8015" indent="952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Incorrect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Selected/ Guessed</a:t>
                      </a:r>
                    </a:p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endParaRPr sz="1800" b="0" dirty="0">
                        <a:latin typeface="+mn-lt"/>
                        <a:cs typeface="Arial"/>
                      </a:endParaRPr>
                    </a:p>
                  </a:txBody>
                  <a:tcPr marL="0" marR="0" marT="1285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True Positive(TP)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False Positive(FP)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273050" marR="123825" indent="-143510" algn="ctr">
                        <a:lnSpc>
                          <a:spcPct val="100800"/>
                        </a:lnSpc>
                        <a:spcBef>
                          <a:spcPts val="155"/>
                        </a:spcBef>
                      </a:pPr>
                      <a:r>
                        <a:rPr lang="en-US" sz="1800" b="0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Not selected/ not guessed</a:t>
                      </a:r>
                    </a:p>
                  </a:txBody>
                  <a:tcPr marL="0" marR="0" marT="1476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False Negative(FN)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True Negative(TN)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718193" y="3755354"/>
            <a:ext cx="533400" cy="533400"/>
            <a:chOff x="68262" y="5792787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8470668" y="375773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16</a:t>
            </a:fld>
            <a:endParaRPr spc="-19" dirty="0"/>
          </a:p>
        </p:txBody>
      </p:sp>
      <p:sp>
        <p:nvSpPr>
          <p:cNvPr id="9" name="object 9"/>
          <p:cNvSpPr txBox="1"/>
          <p:nvPr/>
        </p:nvSpPr>
        <p:spPr>
          <a:xfrm>
            <a:off x="7833922" y="4337392"/>
            <a:ext cx="10996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i="1" spc="-105" dirty="0">
                <a:solidFill>
                  <a:srgbClr val="C0504D"/>
                </a:solidFill>
                <a:latin typeface="Arial"/>
                <a:cs typeface="Arial"/>
              </a:rPr>
              <a:t>Classes/Choices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D926DFF9-BAD5-AC05-66B2-0361C1700118}"/>
              </a:ext>
            </a:extLst>
          </p:cNvPr>
          <p:cNvGrpSpPr/>
          <p:nvPr/>
        </p:nvGrpSpPr>
        <p:grpSpPr>
          <a:xfrm>
            <a:off x="3032159" y="3243386"/>
            <a:ext cx="514826" cy="514350"/>
            <a:chOff x="68262" y="5792787"/>
            <a:chExt cx="711200" cy="711200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174DBBD-ABFF-0251-DA33-BAAE16CFF79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BE9C3E58-2E1A-919F-330E-19DEA6FC0126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6" name="object 4">
            <a:extLst>
              <a:ext uri="{FF2B5EF4-FFF2-40B4-BE49-F238E27FC236}">
                <a16:creationId xmlns:a16="http://schemas.microsoft.com/office/drawing/2014/main" id="{94975349-5A23-76AF-6E76-32C5CE5B1D17}"/>
              </a:ext>
            </a:extLst>
          </p:cNvPr>
          <p:cNvGrpSpPr/>
          <p:nvPr/>
        </p:nvGrpSpPr>
        <p:grpSpPr>
          <a:xfrm>
            <a:off x="4119661" y="3234201"/>
            <a:ext cx="514826" cy="514350"/>
            <a:chOff x="68262" y="5792787"/>
            <a:chExt cx="711200" cy="71120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730D9DE-4830-609B-456C-E47E5D4B490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13A80162-D3E5-3307-976F-F9DC4DCB23D1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97E563B-E1C8-C4F3-1131-4206BF12A974}"/>
              </a:ext>
            </a:extLst>
          </p:cNvPr>
          <p:cNvGrpSpPr/>
          <p:nvPr/>
        </p:nvGrpSpPr>
        <p:grpSpPr>
          <a:xfrm>
            <a:off x="6456365" y="3176865"/>
            <a:ext cx="533400" cy="533400"/>
            <a:chOff x="68262" y="5792787"/>
            <a:chExt cx="711200" cy="71120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12D60E5-9492-0798-52B0-E7B5604CD909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C5983806-41D0-DA30-BE43-9DDA6B02AC0E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7">
            <a:extLst>
              <a:ext uri="{FF2B5EF4-FFF2-40B4-BE49-F238E27FC236}">
                <a16:creationId xmlns:a16="http://schemas.microsoft.com/office/drawing/2014/main" id="{F5CB1DAE-DBB0-B45C-3835-CC15F0D31F5C}"/>
              </a:ext>
            </a:extLst>
          </p:cNvPr>
          <p:cNvSpPr/>
          <p:nvPr/>
        </p:nvSpPr>
        <p:spPr>
          <a:xfrm>
            <a:off x="5520098" y="322501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0" name="object 4">
            <a:extLst>
              <a:ext uri="{FF2B5EF4-FFF2-40B4-BE49-F238E27FC236}">
                <a16:creationId xmlns:a16="http://schemas.microsoft.com/office/drawing/2014/main" id="{76D8DDC9-3E3B-F18E-BDB1-E5E2088F178C}"/>
              </a:ext>
            </a:extLst>
          </p:cNvPr>
          <p:cNvGrpSpPr/>
          <p:nvPr/>
        </p:nvGrpSpPr>
        <p:grpSpPr>
          <a:xfrm>
            <a:off x="3022871" y="4070692"/>
            <a:ext cx="533400" cy="533400"/>
            <a:chOff x="68262" y="5792787"/>
            <a:chExt cx="711200" cy="711200"/>
          </a:xfrm>
        </p:grpSpPr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A4616A42-4D77-4BFE-0DE4-AE02AE817111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BE159E7B-530F-BAAC-CE98-0E0ED140A726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9333C16F-809D-3BF5-1669-C6AE7663E3B1}"/>
              </a:ext>
            </a:extLst>
          </p:cNvPr>
          <p:cNvSpPr/>
          <p:nvPr/>
        </p:nvSpPr>
        <p:spPr>
          <a:xfrm>
            <a:off x="4242404" y="4096872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82EEF910-902A-3108-1C31-F650EF791FBE}"/>
              </a:ext>
            </a:extLst>
          </p:cNvPr>
          <p:cNvSpPr/>
          <p:nvPr/>
        </p:nvSpPr>
        <p:spPr>
          <a:xfrm>
            <a:off x="5571270" y="4079938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632A8266-16E5-CFE4-477F-168174BA8A2F}"/>
              </a:ext>
            </a:extLst>
          </p:cNvPr>
          <p:cNvSpPr/>
          <p:nvPr/>
        </p:nvSpPr>
        <p:spPr>
          <a:xfrm>
            <a:off x="6588063" y="4080217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11332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93" y="626572"/>
            <a:ext cx="7751988" cy="42697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300514">
              <a:lnSpc>
                <a:spcPct val="101400"/>
              </a:lnSpc>
              <a:spcBef>
                <a:spcPts val="45"/>
              </a:spcBef>
            </a:pPr>
            <a:r>
              <a:rPr sz="2800" spc="-127" dirty="0"/>
              <a:t>Classification</a:t>
            </a:r>
            <a:r>
              <a:rPr sz="2800" spc="-19" dirty="0"/>
              <a:t> </a:t>
            </a:r>
            <a:r>
              <a:rPr sz="2800" spc="-38" dirty="0"/>
              <a:t>Evaluation: </a:t>
            </a:r>
            <a:r>
              <a:rPr sz="2800" spc="-15" dirty="0"/>
              <a:t>the</a:t>
            </a:r>
            <a:r>
              <a:rPr sz="2800" spc="-165" dirty="0"/>
              <a:t> </a:t>
            </a:r>
            <a:r>
              <a:rPr sz="2800" spc="-124" dirty="0"/>
              <a:t>2-</a:t>
            </a:r>
            <a:r>
              <a:rPr sz="2800" spc="-105" dirty="0"/>
              <a:t>by-</a:t>
            </a:r>
            <a:r>
              <a:rPr sz="2800" spc="-153" dirty="0"/>
              <a:t>2</a:t>
            </a:r>
            <a:r>
              <a:rPr sz="2800" spc="-75" dirty="0"/>
              <a:t> </a:t>
            </a:r>
            <a:r>
              <a:rPr sz="2800" spc="-109" dirty="0"/>
              <a:t>contingency</a:t>
            </a:r>
            <a:r>
              <a:rPr sz="2800" spc="-41" dirty="0"/>
              <a:t> </a:t>
            </a:r>
            <a:r>
              <a:rPr sz="2800" spc="-3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9915"/>
              </p:ext>
            </p:extLst>
          </p:nvPr>
        </p:nvGraphicFramePr>
        <p:xfrm>
          <a:off x="330200" y="1053548"/>
          <a:ext cx="7168918" cy="3325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label?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24288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15">
                <a:tc>
                  <a:txBody>
                    <a:bodyPr/>
                    <a:lstStyle/>
                    <a:p>
                      <a:pPr marL="177800" algn="ctr">
                        <a:lnSpc>
                          <a:spcPts val="2865"/>
                        </a:lnSpc>
                        <a:spcBef>
                          <a:spcPts val="235"/>
                        </a:spcBef>
                      </a:pPr>
                      <a:r>
                        <a:rPr sz="1800" i="1" spc="-70" dirty="0">
                          <a:latin typeface="+mn-lt"/>
                          <a:cs typeface="Arial"/>
                        </a:rPr>
                        <a:t>What</a:t>
                      </a:r>
                      <a:r>
                        <a:rPr sz="1800" i="1" spc="-10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90" dirty="0">
                          <a:latin typeface="+mn-lt"/>
                          <a:cs typeface="Arial"/>
                        </a:rPr>
                        <a:t>label</a:t>
                      </a:r>
                      <a:r>
                        <a:rPr sz="1800" i="1" spc="-4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200" dirty="0">
                          <a:latin typeface="+mn-lt"/>
                          <a:cs typeface="Arial"/>
                        </a:rPr>
                        <a:t>does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our</a:t>
                      </a:r>
                      <a:endParaRPr sz="1800" dirty="0">
                        <a:latin typeface="+mn-lt"/>
                        <a:cs typeface="Arial"/>
                      </a:endParaRPr>
                    </a:p>
                    <a:p>
                      <a:pPr marL="187325" algn="ctr">
                        <a:lnSpc>
                          <a:spcPts val="2865"/>
                        </a:lnSpc>
                      </a:pPr>
                      <a:r>
                        <a:rPr sz="1800" i="1" spc="-180" dirty="0">
                          <a:latin typeface="+mn-lt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+mn-lt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+mn-lt"/>
                          <a:cs typeface="Arial"/>
                        </a:rPr>
                        <a:t>(↓)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2238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6605" indent="-571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8015" indent="95250" algn="ctr">
                        <a:lnSpc>
                          <a:spcPct val="100899"/>
                        </a:lnSpc>
                        <a:spcBef>
                          <a:spcPts val="12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Incorrect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114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Selected/ Guessed</a:t>
                      </a:r>
                    </a:p>
                    <a:p>
                      <a:pPr marL="616585" marR="514350" indent="-105410" algn="ctr">
                        <a:lnSpc>
                          <a:spcPct val="100899"/>
                        </a:lnSpc>
                        <a:spcBef>
                          <a:spcPts val="135"/>
                        </a:spcBef>
                      </a:pPr>
                      <a:endParaRPr sz="1800" b="0" dirty="0">
                        <a:latin typeface="+mn-lt"/>
                        <a:cs typeface="Arial"/>
                      </a:endParaRPr>
                    </a:p>
                  </a:txBody>
                  <a:tcPr marL="0" marR="0" marT="1285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True Positive(TP)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False Positive(FP)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718">
                <a:tc>
                  <a:txBody>
                    <a:bodyPr/>
                    <a:lstStyle/>
                    <a:p>
                      <a:pPr marL="273050" marR="123825" indent="-143510" algn="ctr">
                        <a:lnSpc>
                          <a:spcPct val="100800"/>
                        </a:lnSpc>
                        <a:spcBef>
                          <a:spcPts val="155"/>
                        </a:spcBef>
                      </a:pPr>
                      <a:r>
                        <a:rPr lang="en-US" sz="1800" b="0" spc="-140" dirty="0">
                          <a:solidFill>
                            <a:srgbClr val="FFFFFF"/>
                          </a:solidFill>
                          <a:latin typeface="+mn-lt"/>
                          <a:cs typeface="Arial"/>
                        </a:rPr>
                        <a:t>Not selected/ not guessed</a:t>
                      </a:r>
                    </a:p>
                  </a:txBody>
                  <a:tcPr marL="0" marR="0" marT="1476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False Negative(FN)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  <a:cs typeface="Times New Roman"/>
                        </a:rPr>
                        <a:t>True Negative(TN)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718193" y="3755354"/>
            <a:ext cx="533400" cy="533400"/>
            <a:chOff x="68262" y="5792787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8470668" y="3757736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17</a:t>
            </a:fld>
            <a:endParaRPr spc="-19" dirty="0"/>
          </a:p>
        </p:txBody>
      </p:sp>
      <p:sp>
        <p:nvSpPr>
          <p:cNvPr id="9" name="object 9"/>
          <p:cNvSpPr txBox="1"/>
          <p:nvPr/>
        </p:nvSpPr>
        <p:spPr>
          <a:xfrm>
            <a:off x="7833922" y="4337392"/>
            <a:ext cx="10996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i="1" spc="-105" dirty="0">
                <a:solidFill>
                  <a:srgbClr val="C0504D"/>
                </a:solidFill>
                <a:latin typeface="Arial"/>
                <a:cs typeface="Arial"/>
              </a:rPr>
              <a:t>Classes/Choices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D926DFF9-BAD5-AC05-66B2-0361C1700118}"/>
              </a:ext>
            </a:extLst>
          </p:cNvPr>
          <p:cNvGrpSpPr/>
          <p:nvPr/>
        </p:nvGrpSpPr>
        <p:grpSpPr>
          <a:xfrm>
            <a:off x="3032160" y="2931273"/>
            <a:ext cx="514826" cy="514350"/>
            <a:chOff x="68262" y="5792787"/>
            <a:chExt cx="711200" cy="711200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174DBBD-ABFF-0251-DA33-BAAE16CFF79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BE9C3E58-2E1A-919F-330E-19DEA6FC0126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6" name="object 4">
            <a:extLst>
              <a:ext uri="{FF2B5EF4-FFF2-40B4-BE49-F238E27FC236}">
                <a16:creationId xmlns:a16="http://schemas.microsoft.com/office/drawing/2014/main" id="{94975349-5A23-76AF-6E76-32C5CE5B1D17}"/>
              </a:ext>
            </a:extLst>
          </p:cNvPr>
          <p:cNvGrpSpPr/>
          <p:nvPr/>
        </p:nvGrpSpPr>
        <p:grpSpPr>
          <a:xfrm>
            <a:off x="4119662" y="2922088"/>
            <a:ext cx="514826" cy="514350"/>
            <a:chOff x="68262" y="5792787"/>
            <a:chExt cx="711200" cy="71120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730D9DE-4830-609B-456C-E47E5D4B490C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13A80162-D3E5-3307-976F-F9DC4DCB23D1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97E563B-E1C8-C4F3-1131-4206BF12A974}"/>
              </a:ext>
            </a:extLst>
          </p:cNvPr>
          <p:cNvGrpSpPr/>
          <p:nvPr/>
        </p:nvGrpSpPr>
        <p:grpSpPr>
          <a:xfrm>
            <a:off x="6456366" y="2864752"/>
            <a:ext cx="533400" cy="533400"/>
            <a:chOff x="68262" y="5792787"/>
            <a:chExt cx="711200" cy="71120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12D60E5-9492-0798-52B0-E7B5604CD909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C5983806-41D0-DA30-BE43-9DDA6B02AC0E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7">
            <a:extLst>
              <a:ext uri="{FF2B5EF4-FFF2-40B4-BE49-F238E27FC236}">
                <a16:creationId xmlns:a16="http://schemas.microsoft.com/office/drawing/2014/main" id="{F5CB1DAE-DBB0-B45C-3835-CC15F0D31F5C}"/>
              </a:ext>
            </a:extLst>
          </p:cNvPr>
          <p:cNvSpPr/>
          <p:nvPr/>
        </p:nvSpPr>
        <p:spPr>
          <a:xfrm>
            <a:off x="5520099" y="2912903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0" name="object 4">
            <a:extLst>
              <a:ext uri="{FF2B5EF4-FFF2-40B4-BE49-F238E27FC236}">
                <a16:creationId xmlns:a16="http://schemas.microsoft.com/office/drawing/2014/main" id="{76D8DDC9-3E3B-F18E-BDB1-E5E2088F178C}"/>
              </a:ext>
            </a:extLst>
          </p:cNvPr>
          <p:cNvGrpSpPr/>
          <p:nvPr/>
        </p:nvGrpSpPr>
        <p:grpSpPr>
          <a:xfrm>
            <a:off x="3022872" y="3758579"/>
            <a:ext cx="533400" cy="533400"/>
            <a:chOff x="68262" y="5792787"/>
            <a:chExt cx="711200" cy="711200"/>
          </a:xfrm>
        </p:grpSpPr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A4616A42-4D77-4BFE-0DE4-AE02AE817111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30"/>
                  </a:lnTo>
                  <a:lnTo>
                    <a:pt x="251742" y="12248"/>
                  </a:lnTo>
                  <a:lnTo>
                    <a:pt x="209426" y="26946"/>
                  </a:lnTo>
                  <a:lnTo>
                    <a:pt x="169830" y="46815"/>
                  </a:lnTo>
                  <a:lnTo>
                    <a:pt x="133362" y="71446"/>
                  </a:lnTo>
                  <a:lnTo>
                    <a:pt x="100431" y="100431"/>
                  </a:lnTo>
                  <a:lnTo>
                    <a:pt x="71446" y="133362"/>
                  </a:lnTo>
                  <a:lnTo>
                    <a:pt x="46815" y="169830"/>
                  </a:lnTo>
                  <a:lnTo>
                    <a:pt x="26946" y="209426"/>
                  </a:lnTo>
                  <a:lnTo>
                    <a:pt x="12248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48" y="434057"/>
                  </a:lnTo>
                  <a:lnTo>
                    <a:pt x="26946" y="476373"/>
                  </a:lnTo>
                  <a:lnTo>
                    <a:pt x="46815" y="515969"/>
                  </a:lnTo>
                  <a:lnTo>
                    <a:pt x="71446" y="552437"/>
                  </a:lnTo>
                  <a:lnTo>
                    <a:pt x="100431" y="585368"/>
                  </a:lnTo>
                  <a:lnTo>
                    <a:pt x="133362" y="614353"/>
                  </a:lnTo>
                  <a:lnTo>
                    <a:pt x="169830" y="638984"/>
                  </a:lnTo>
                  <a:lnTo>
                    <a:pt x="209426" y="658853"/>
                  </a:lnTo>
                  <a:lnTo>
                    <a:pt x="251742" y="673551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51"/>
                  </a:lnTo>
                  <a:lnTo>
                    <a:pt x="476373" y="658853"/>
                  </a:lnTo>
                  <a:lnTo>
                    <a:pt x="515969" y="638984"/>
                  </a:lnTo>
                  <a:lnTo>
                    <a:pt x="552437" y="614353"/>
                  </a:lnTo>
                  <a:lnTo>
                    <a:pt x="585368" y="585368"/>
                  </a:lnTo>
                  <a:lnTo>
                    <a:pt x="614353" y="552437"/>
                  </a:lnTo>
                  <a:lnTo>
                    <a:pt x="638984" y="515969"/>
                  </a:lnTo>
                  <a:lnTo>
                    <a:pt x="658853" y="476373"/>
                  </a:lnTo>
                  <a:lnTo>
                    <a:pt x="673551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51" y="251742"/>
                  </a:lnTo>
                  <a:lnTo>
                    <a:pt x="658853" y="209426"/>
                  </a:lnTo>
                  <a:lnTo>
                    <a:pt x="638984" y="169830"/>
                  </a:lnTo>
                  <a:lnTo>
                    <a:pt x="614353" y="133362"/>
                  </a:lnTo>
                  <a:lnTo>
                    <a:pt x="585368" y="100431"/>
                  </a:lnTo>
                  <a:lnTo>
                    <a:pt x="552437" y="71446"/>
                  </a:lnTo>
                  <a:lnTo>
                    <a:pt x="515969" y="46815"/>
                  </a:lnTo>
                  <a:lnTo>
                    <a:pt x="476373" y="26946"/>
                  </a:lnTo>
                  <a:lnTo>
                    <a:pt x="434057" y="12248"/>
                  </a:lnTo>
                  <a:lnTo>
                    <a:pt x="389430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BE159E7B-530F-BAAC-CE98-0E0ED140A726}"/>
                </a:ext>
              </a:extLst>
            </p:cNvPr>
            <p:cNvSpPr/>
            <p:nvPr/>
          </p:nvSpPr>
          <p:spPr>
            <a:xfrm>
              <a:off x="80962" y="580548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48" y="251742"/>
                  </a:lnTo>
                  <a:lnTo>
                    <a:pt x="26946" y="209426"/>
                  </a:lnTo>
                  <a:lnTo>
                    <a:pt x="46815" y="169830"/>
                  </a:lnTo>
                  <a:lnTo>
                    <a:pt x="71446" y="133362"/>
                  </a:lnTo>
                  <a:lnTo>
                    <a:pt x="100431" y="100431"/>
                  </a:lnTo>
                  <a:lnTo>
                    <a:pt x="133362" y="71446"/>
                  </a:lnTo>
                  <a:lnTo>
                    <a:pt x="169830" y="46815"/>
                  </a:lnTo>
                  <a:lnTo>
                    <a:pt x="209426" y="26946"/>
                  </a:lnTo>
                  <a:lnTo>
                    <a:pt x="251742" y="12248"/>
                  </a:lnTo>
                  <a:lnTo>
                    <a:pt x="296369" y="3130"/>
                  </a:lnTo>
                  <a:lnTo>
                    <a:pt x="342900" y="0"/>
                  </a:lnTo>
                  <a:lnTo>
                    <a:pt x="389430" y="3130"/>
                  </a:lnTo>
                  <a:lnTo>
                    <a:pt x="434057" y="12248"/>
                  </a:lnTo>
                  <a:lnTo>
                    <a:pt x="476373" y="26946"/>
                  </a:lnTo>
                  <a:lnTo>
                    <a:pt x="515969" y="46815"/>
                  </a:lnTo>
                  <a:lnTo>
                    <a:pt x="552437" y="71446"/>
                  </a:lnTo>
                  <a:lnTo>
                    <a:pt x="585368" y="100431"/>
                  </a:lnTo>
                  <a:lnTo>
                    <a:pt x="614353" y="133362"/>
                  </a:lnTo>
                  <a:lnTo>
                    <a:pt x="638984" y="169830"/>
                  </a:lnTo>
                  <a:lnTo>
                    <a:pt x="658853" y="209426"/>
                  </a:lnTo>
                  <a:lnTo>
                    <a:pt x="673551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51" y="434057"/>
                  </a:lnTo>
                  <a:lnTo>
                    <a:pt x="658853" y="476373"/>
                  </a:lnTo>
                  <a:lnTo>
                    <a:pt x="638984" y="515969"/>
                  </a:lnTo>
                  <a:lnTo>
                    <a:pt x="614353" y="552437"/>
                  </a:lnTo>
                  <a:lnTo>
                    <a:pt x="585368" y="585368"/>
                  </a:lnTo>
                  <a:lnTo>
                    <a:pt x="552437" y="614353"/>
                  </a:lnTo>
                  <a:lnTo>
                    <a:pt x="515969" y="638984"/>
                  </a:lnTo>
                  <a:lnTo>
                    <a:pt x="476373" y="658853"/>
                  </a:lnTo>
                  <a:lnTo>
                    <a:pt x="434057" y="673551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51"/>
                  </a:lnTo>
                  <a:lnTo>
                    <a:pt x="209426" y="658853"/>
                  </a:lnTo>
                  <a:lnTo>
                    <a:pt x="169830" y="638984"/>
                  </a:lnTo>
                  <a:lnTo>
                    <a:pt x="133362" y="614353"/>
                  </a:lnTo>
                  <a:lnTo>
                    <a:pt x="100431" y="585368"/>
                  </a:lnTo>
                  <a:lnTo>
                    <a:pt x="71446" y="552437"/>
                  </a:lnTo>
                  <a:lnTo>
                    <a:pt x="46815" y="515969"/>
                  </a:lnTo>
                  <a:lnTo>
                    <a:pt x="26946" y="476373"/>
                  </a:lnTo>
                  <a:lnTo>
                    <a:pt x="12248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9333C16F-809D-3BF5-1669-C6AE7663E3B1}"/>
              </a:ext>
            </a:extLst>
          </p:cNvPr>
          <p:cNvSpPr/>
          <p:nvPr/>
        </p:nvSpPr>
        <p:spPr>
          <a:xfrm>
            <a:off x="4242405" y="3784759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82EEF910-902A-3108-1C31-F650EF791FBE}"/>
              </a:ext>
            </a:extLst>
          </p:cNvPr>
          <p:cNvSpPr/>
          <p:nvPr/>
        </p:nvSpPr>
        <p:spPr>
          <a:xfrm>
            <a:off x="5571271" y="3767825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632A8266-16E5-CFE4-477F-168174BA8A2F}"/>
              </a:ext>
            </a:extLst>
          </p:cNvPr>
          <p:cNvSpPr/>
          <p:nvPr/>
        </p:nvSpPr>
        <p:spPr>
          <a:xfrm>
            <a:off x="6588064" y="3768104"/>
            <a:ext cx="514826" cy="514350"/>
          </a:xfrm>
          <a:custGeom>
            <a:avLst/>
            <a:gdLst/>
            <a:ahLst/>
            <a:cxnLst/>
            <a:rect l="l" t="t" r="r" b="b"/>
            <a:pathLst>
              <a:path w="686435" h="685800">
                <a:moveTo>
                  <a:pt x="0" y="342900"/>
                </a:moveTo>
                <a:lnTo>
                  <a:pt x="3130" y="296369"/>
                </a:lnTo>
                <a:lnTo>
                  <a:pt x="12248" y="251742"/>
                </a:lnTo>
                <a:lnTo>
                  <a:pt x="26947" y="209426"/>
                </a:lnTo>
                <a:lnTo>
                  <a:pt x="46817" y="169830"/>
                </a:lnTo>
                <a:lnTo>
                  <a:pt x="71450" y="133362"/>
                </a:lnTo>
                <a:lnTo>
                  <a:pt x="100439" y="100431"/>
                </a:lnTo>
                <a:lnTo>
                  <a:pt x="133374" y="71446"/>
                </a:lnTo>
                <a:lnTo>
                  <a:pt x="169848" y="46815"/>
                </a:lnTo>
                <a:lnTo>
                  <a:pt x="209452" y="26946"/>
                </a:lnTo>
                <a:lnTo>
                  <a:pt x="251778" y="12248"/>
                </a:lnTo>
                <a:lnTo>
                  <a:pt x="296418" y="3130"/>
                </a:lnTo>
                <a:lnTo>
                  <a:pt x="342963" y="0"/>
                </a:lnTo>
                <a:lnTo>
                  <a:pt x="389488" y="3130"/>
                </a:lnTo>
                <a:lnTo>
                  <a:pt x="434112" y="12248"/>
                </a:lnTo>
                <a:lnTo>
                  <a:pt x="476426" y="26946"/>
                </a:lnTo>
                <a:lnTo>
                  <a:pt x="516022" y="46815"/>
                </a:lnTo>
                <a:lnTo>
                  <a:pt x="552490" y="71446"/>
                </a:lnTo>
                <a:lnTo>
                  <a:pt x="585422" y="100431"/>
                </a:lnTo>
                <a:lnTo>
                  <a:pt x="614409" y="133362"/>
                </a:lnTo>
                <a:lnTo>
                  <a:pt x="639042" y="169830"/>
                </a:lnTo>
                <a:lnTo>
                  <a:pt x="658913" y="209426"/>
                </a:lnTo>
                <a:lnTo>
                  <a:pt x="673613" y="251742"/>
                </a:lnTo>
                <a:lnTo>
                  <a:pt x="682732" y="296369"/>
                </a:lnTo>
                <a:lnTo>
                  <a:pt x="685863" y="342900"/>
                </a:lnTo>
                <a:lnTo>
                  <a:pt x="682732" y="389430"/>
                </a:lnTo>
                <a:lnTo>
                  <a:pt x="673613" y="434057"/>
                </a:lnTo>
                <a:lnTo>
                  <a:pt x="658913" y="476373"/>
                </a:lnTo>
                <a:lnTo>
                  <a:pt x="639042" y="515969"/>
                </a:lnTo>
                <a:lnTo>
                  <a:pt x="614409" y="552437"/>
                </a:lnTo>
                <a:lnTo>
                  <a:pt x="585422" y="585368"/>
                </a:lnTo>
                <a:lnTo>
                  <a:pt x="552490" y="614353"/>
                </a:lnTo>
                <a:lnTo>
                  <a:pt x="516022" y="638984"/>
                </a:lnTo>
                <a:lnTo>
                  <a:pt x="476426" y="658853"/>
                </a:lnTo>
                <a:lnTo>
                  <a:pt x="434112" y="673551"/>
                </a:lnTo>
                <a:lnTo>
                  <a:pt x="389488" y="682669"/>
                </a:lnTo>
                <a:lnTo>
                  <a:pt x="342963" y="685800"/>
                </a:lnTo>
                <a:lnTo>
                  <a:pt x="296418" y="682669"/>
                </a:lnTo>
                <a:lnTo>
                  <a:pt x="251778" y="673551"/>
                </a:lnTo>
                <a:lnTo>
                  <a:pt x="209452" y="658853"/>
                </a:lnTo>
                <a:lnTo>
                  <a:pt x="169848" y="638984"/>
                </a:lnTo>
                <a:lnTo>
                  <a:pt x="133374" y="614353"/>
                </a:lnTo>
                <a:lnTo>
                  <a:pt x="100439" y="585368"/>
                </a:lnTo>
                <a:lnTo>
                  <a:pt x="71450" y="552437"/>
                </a:lnTo>
                <a:lnTo>
                  <a:pt x="46817" y="515969"/>
                </a:lnTo>
                <a:lnTo>
                  <a:pt x="26947" y="476373"/>
                </a:lnTo>
                <a:lnTo>
                  <a:pt x="12248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A6B0EAD4-6B71-EDD2-69BA-221D42634FDA}"/>
              </a:ext>
            </a:extLst>
          </p:cNvPr>
          <p:cNvSpPr txBox="1"/>
          <p:nvPr/>
        </p:nvSpPr>
        <p:spPr>
          <a:xfrm>
            <a:off x="758493" y="4378639"/>
            <a:ext cx="5886848" cy="73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2383" rIns="0" bIns="0" rtlCol="0">
            <a:spAutoFit/>
          </a:bodyPr>
          <a:lstStyle/>
          <a:p>
            <a:pPr marL="207645">
              <a:lnSpc>
                <a:spcPts val="2876"/>
              </a:lnSpc>
              <a:spcBef>
                <a:spcPts val="98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400" spc="-1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3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8" dirty="0">
                <a:solidFill>
                  <a:srgbClr val="FFFFFF"/>
                </a:solidFill>
                <a:latin typeface="Arial"/>
                <a:cs typeface="Arial"/>
              </a:rPr>
              <a:t>counting</a:t>
            </a:r>
            <a:endParaRPr sz="2400" dirty="0">
              <a:latin typeface="Arial"/>
              <a:cs typeface="Arial"/>
            </a:endParaRPr>
          </a:p>
          <a:p>
            <a:pPr marL="150495">
              <a:lnSpc>
                <a:spcPts val="2876"/>
              </a:lnSpc>
            </a:pPr>
            <a:r>
              <a:rPr sz="2400" spc="-1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8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-2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63" dirty="0">
                <a:solidFill>
                  <a:srgbClr val="FFFFFF"/>
                </a:solidFill>
                <a:latin typeface="Arial"/>
                <a:cs typeface="Arial"/>
              </a:rPr>
              <a:t>TPs,</a:t>
            </a:r>
            <a:r>
              <a:rPr sz="2400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78" dirty="0">
                <a:solidFill>
                  <a:srgbClr val="FFFFFF"/>
                </a:solidFill>
                <a:latin typeface="Arial"/>
                <a:cs typeface="Arial"/>
              </a:rPr>
              <a:t>FPs,</a:t>
            </a:r>
            <a:r>
              <a:rPr sz="2400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4" dirty="0">
                <a:solidFill>
                  <a:srgbClr val="FFFFFF"/>
                </a:solidFill>
                <a:latin typeface="Arial"/>
                <a:cs typeface="Arial"/>
              </a:rPr>
              <a:t>FNs,</a:t>
            </a:r>
            <a:r>
              <a:rPr sz="2400" spc="-1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26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263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87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894" y="2431251"/>
            <a:ext cx="7187583" cy="91804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911543">
              <a:spcBef>
                <a:spcPts val="98"/>
              </a:spcBef>
            </a:pPr>
            <a:r>
              <a:rPr sz="3600" spc="-161" dirty="0"/>
              <a:t>Contingency</a:t>
            </a:r>
            <a:r>
              <a:rPr sz="3600" spc="-251" dirty="0"/>
              <a:t> </a:t>
            </a:r>
            <a:r>
              <a:rPr sz="3600" spc="-236" dirty="0"/>
              <a:t>Table</a:t>
            </a:r>
            <a:r>
              <a:rPr sz="3600" spc="-116" dirty="0"/>
              <a:t> </a:t>
            </a:r>
            <a:r>
              <a:rPr sz="3600" spc="-217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5756" y="1063419"/>
            <a:ext cx="751523" cy="627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79" dirty="0">
                <a:latin typeface="Arial"/>
                <a:cs typeface="Arial"/>
              </a:rPr>
              <a:t>Predicted:</a:t>
            </a:r>
            <a:endParaRPr sz="135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13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b="1" spc="-8" dirty="0">
                <a:latin typeface="Arial"/>
                <a:cs typeface="Arial"/>
              </a:rPr>
              <a:t>Actual: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2645" y="1039462"/>
            <a:ext cx="257175" cy="271463"/>
          </a:xfrm>
          <a:custGeom>
            <a:avLst/>
            <a:gdLst/>
            <a:ahLst/>
            <a:cxnLst/>
            <a:rect l="l" t="t" r="r" b="b"/>
            <a:pathLst>
              <a:path w="342900" h="361950">
                <a:moveTo>
                  <a:pt x="0" y="180975"/>
                </a:moveTo>
                <a:lnTo>
                  <a:pt x="6120" y="132820"/>
                </a:lnTo>
                <a:lnTo>
                  <a:pt x="23396" y="89577"/>
                </a:lnTo>
                <a:lnTo>
                  <a:pt x="50196" y="52959"/>
                </a:lnTo>
                <a:lnTo>
                  <a:pt x="84892" y="24680"/>
                </a:lnTo>
                <a:lnTo>
                  <a:pt x="125853" y="6455"/>
                </a:lnTo>
                <a:lnTo>
                  <a:pt x="171450" y="0"/>
                </a:lnTo>
                <a:lnTo>
                  <a:pt x="217002" y="6455"/>
                </a:lnTo>
                <a:lnTo>
                  <a:pt x="257951" y="24680"/>
                </a:lnTo>
                <a:lnTo>
                  <a:pt x="292655" y="52959"/>
                </a:lnTo>
                <a:lnTo>
                  <a:pt x="319475" y="89577"/>
                </a:lnTo>
                <a:lnTo>
                  <a:pt x="336770" y="132820"/>
                </a:lnTo>
                <a:lnTo>
                  <a:pt x="342900" y="180975"/>
                </a:lnTo>
                <a:lnTo>
                  <a:pt x="336770" y="229085"/>
                </a:lnTo>
                <a:lnTo>
                  <a:pt x="319475" y="272316"/>
                </a:lnTo>
                <a:lnTo>
                  <a:pt x="292655" y="308943"/>
                </a:lnTo>
                <a:lnTo>
                  <a:pt x="257951" y="337241"/>
                </a:lnTo>
                <a:lnTo>
                  <a:pt x="217002" y="355485"/>
                </a:lnTo>
                <a:lnTo>
                  <a:pt x="171450" y="361950"/>
                </a:lnTo>
                <a:lnTo>
                  <a:pt x="125853" y="355485"/>
                </a:lnTo>
                <a:lnTo>
                  <a:pt x="84892" y="337241"/>
                </a:lnTo>
                <a:lnTo>
                  <a:pt x="50196" y="308943"/>
                </a:lnTo>
                <a:lnTo>
                  <a:pt x="23396" y="272316"/>
                </a:lnTo>
                <a:lnTo>
                  <a:pt x="6120" y="229085"/>
                </a:lnTo>
                <a:lnTo>
                  <a:pt x="0" y="18097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4194620" y="1022794"/>
            <a:ext cx="276225" cy="283369"/>
            <a:chOff x="4068826" y="1363725"/>
            <a:chExt cx="368300" cy="377825"/>
          </a:xfrm>
        </p:grpSpPr>
        <p:sp>
          <p:nvSpPr>
            <p:cNvPr id="6" name="object 6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80407" y="1022794"/>
            <a:ext cx="276225" cy="283369"/>
            <a:chOff x="4849876" y="1363725"/>
            <a:chExt cx="368300" cy="377825"/>
          </a:xfrm>
        </p:grpSpPr>
        <p:sp>
          <p:nvSpPr>
            <p:cNvPr id="9" name="object 9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66195" y="1022794"/>
            <a:ext cx="276225" cy="283369"/>
            <a:chOff x="5630926" y="1363725"/>
            <a:chExt cx="368300" cy="377825"/>
          </a:xfrm>
        </p:grpSpPr>
        <p:sp>
          <p:nvSpPr>
            <p:cNvPr id="12" name="object 12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/>
          <p:nvPr/>
        </p:nvSpPr>
        <p:spPr>
          <a:xfrm>
            <a:off x="6032945" y="103231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4194620" y="1458564"/>
            <a:ext cx="276225" cy="283369"/>
            <a:chOff x="4068826" y="1944751"/>
            <a:chExt cx="368300" cy="377825"/>
          </a:xfrm>
        </p:grpSpPr>
        <p:sp>
          <p:nvSpPr>
            <p:cNvPr id="16" name="object 16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780407" y="1458564"/>
            <a:ext cx="276225" cy="283369"/>
            <a:chOff x="4849876" y="1944751"/>
            <a:chExt cx="368300" cy="377825"/>
          </a:xfrm>
        </p:grpSpPr>
        <p:sp>
          <p:nvSpPr>
            <p:cNvPr id="19" name="object 19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/>
          <p:nvPr/>
        </p:nvSpPr>
        <p:spPr>
          <a:xfrm>
            <a:off x="6032945" y="146808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375720" y="1453801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3" name="object 23"/>
          <p:cNvGrpSpPr/>
          <p:nvPr/>
        </p:nvGrpSpPr>
        <p:grpSpPr>
          <a:xfrm>
            <a:off x="3623120" y="1465707"/>
            <a:ext cx="276225" cy="283369"/>
            <a:chOff x="3306826" y="1954276"/>
            <a:chExt cx="368300" cy="377825"/>
          </a:xfrm>
        </p:grpSpPr>
        <p:sp>
          <p:nvSpPr>
            <p:cNvPr id="24" name="object 24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5756" y="1063419"/>
            <a:ext cx="751523" cy="627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79" dirty="0">
                <a:latin typeface="Arial"/>
                <a:cs typeface="Arial"/>
              </a:rPr>
              <a:t>Predicted: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13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b="1" spc="-8" dirty="0">
                <a:latin typeface="Arial"/>
                <a:cs typeface="Arial"/>
              </a:rPr>
              <a:t>Actual: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2645" y="1039462"/>
            <a:ext cx="257175" cy="271463"/>
          </a:xfrm>
          <a:custGeom>
            <a:avLst/>
            <a:gdLst/>
            <a:ahLst/>
            <a:cxnLst/>
            <a:rect l="l" t="t" r="r" b="b"/>
            <a:pathLst>
              <a:path w="342900" h="361950">
                <a:moveTo>
                  <a:pt x="0" y="180975"/>
                </a:moveTo>
                <a:lnTo>
                  <a:pt x="6120" y="132820"/>
                </a:lnTo>
                <a:lnTo>
                  <a:pt x="23396" y="89577"/>
                </a:lnTo>
                <a:lnTo>
                  <a:pt x="50196" y="52959"/>
                </a:lnTo>
                <a:lnTo>
                  <a:pt x="84892" y="24680"/>
                </a:lnTo>
                <a:lnTo>
                  <a:pt x="125853" y="6455"/>
                </a:lnTo>
                <a:lnTo>
                  <a:pt x="171450" y="0"/>
                </a:lnTo>
                <a:lnTo>
                  <a:pt x="217002" y="6455"/>
                </a:lnTo>
                <a:lnTo>
                  <a:pt x="257951" y="24680"/>
                </a:lnTo>
                <a:lnTo>
                  <a:pt x="292655" y="52959"/>
                </a:lnTo>
                <a:lnTo>
                  <a:pt x="319475" y="89577"/>
                </a:lnTo>
                <a:lnTo>
                  <a:pt x="336770" y="132820"/>
                </a:lnTo>
                <a:lnTo>
                  <a:pt x="342900" y="180975"/>
                </a:lnTo>
                <a:lnTo>
                  <a:pt x="336770" y="229085"/>
                </a:lnTo>
                <a:lnTo>
                  <a:pt x="319475" y="272316"/>
                </a:lnTo>
                <a:lnTo>
                  <a:pt x="292655" y="308943"/>
                </a:lnTo>
                <a:lnTo>
                  <a:pt x="257951" y="337241"/>
                </a:lnTo>
                <a:lnTo>
                  <a:pt x="217002" y="355485"/>
                </a:lnTo>
                <a:lnTo>
                  <a:pt x="171450" y="361950"/>
                </a:lnTo>
                <a:lnTo>
                  <a:pt x="125853" y="355485"/>
                </a:lnTo>
                <a:lnTo>
                  <a:pt x="84892" y="337241"/>
                </a:lnTo>
                <a:lnTo>
                  <a:pt x="50196" y="308943"/>
                </a:lnTo>
                <a:lnTo>
                  <a:pt x="23396" y="272316"/>
                </a:lnTo>
                <a:lnTo>
                  <a:pt x="6120" y="229085"/>
                </a:lnTo>
                <a:lnTo>
                  <a:pt x="0" y="18097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4194620" y="1022794"/>
            <a:ext cx="276225" cy="283369"/>
            <a:chOff x="4068826" y="1363725"/>
            <a:chExt cx="368300" cy="377825"/>
          </a:xfrm>
        </p:grpSpPr>
        <p:sp>
          <p:nvSpPr>
            <p:cNvPr id="6" name="object 6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80407" y="1022794"/>
            <a:ext cx="276225" cy="283369"/>
            <a:chOff x="4849876" y="1363725"/>
            <a:chExt cx="368300" cy="377825"/>
          </a:xfrm>
        </p:grpSpPr>
        <p:sp>
          <p:nvSpPr>
            <p:cNvPr id="9" name="object 9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66195" y="1022794"/>
            <a:ext cx="276225" cy="283369"/>
            <a:chOff x="5630926" y="1363725"/>
            <a:chExt cx="368300" cy="377825"/>
          </a:xfrm>
        </p:grpSpPr>
        <p:sp>
          <p:nvSpPr>
            <p:cNvPr id="12" name="object 12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/>
          <p:nvPr/>
        </p:nvSpPr>
        <p:spPr>
          <a:xfrm>
            <a:off x="6032945" y="103231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4194620" y="1458564"/>
            <a:ext cx="276225" cy="283369"/>
            <a:chOff x="4068826" y="1944751"/>
            <a:chExt cx="368300" cy="377825"/>
          </a:xfrm>
        </p:grpSpPr>
        <p:sp>
          <p:nvSpPr>
            <p:cNvPr id="16" name="object 16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780407" y="1458564"/>
            <a:ext cx="276225" cy="283369"/>
            <a:chOff x="4849876" y="1944751"/>
            <a:chExt cx="368300" cy="377825"/>
          </a:xfrm>
        </p:grpSpPr>
        <p:sp>
          <p:nvSpPr>
            <p:cNvPr id="19" name="object 19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/>
          <p:nvPr/>
        </p:nvSpPr>
        <p:spPr>
          <a:xfrm>
            <a:off x="6032945" y="146808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375720" y="1453801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3" name="object 23"/>
          <p:cNvGrpSpPr/>
          <p:nvPr/>
        </p:nvGrpSpPr>
        <p:grpSpPr>
          <a:xfrm>
            <a:off x="3623120" y="1465707"/>
            <a:ext cx="276225" cy="283369"/>
            <a:chOff x="3306826" y="1954276"/>
            <a:chExt cx="368300" cy="377825"/>
          </a:xfrm>
        </p:grpSpPr>
        <p:sp>
          <p:nvSpPr>
            <p:cNvPr id="24" name="object 24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309688" y="1938338"/>
          <a:ext cx="6629401" cy="306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label?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177800">
                        <a:lnSpc>
                          <a:spcPts val="2870"/>
                        </a:lnSpc>
                        <a:spcBef>
                          <a:spcPts val="245"/>
                        </a:spcBef>
                      </a:pPr>
                      <a:r>
                        <a:rPr sz="1800" i="1" spc="-7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label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04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our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87325">
                        <a:lnSpc>
                          <a:spcPts val="2870"/>
                        </a:lnSpc>
                      </a:pPr>
                      <a:r>
                        <a:rPr sz="1800" i="1" spc="-18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Arial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Arial"/>
                          <a:cs typeface="Arial"/>
                        </a:rPr>
                        <a:t>(↓)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7240" indent="-57785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6745" indent="95250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616585" marR="515620" indent="-10477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3160" marR="328930" indent="-81089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30" dirty="0">
                          <a:latin typeface="Arial"/>
                          <a:cs typeface="Arial"/>
                        </a:rPr>
                        <a:t>(TP)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09345" marR="219075" indent="-868044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30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(FP)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31">
                <a:tc>
                  <a:txBody>
                    <a:bodyPr/>
                    <a:lstStyle/>
                    <a:p>
                      <a:pPr marL="273050" marR="126364" indent="-142875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3475" marR="177165" indent="-944244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spc="-30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80" dirty="0">
                          <a:latin typeface="Arial"/>
                          <a:cs typeface="Arial"/>
                        </a:rPr>
                        <a:t>(FN)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080135" marR="174625" indent="-887094">
                        <a:lnSpc>
                          <a:spcPts val="4350"/>
                        </a:lnSpc>
                        <a:spcBef>
                          <a:spcPts val="32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(TN)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452755" algn="r">
                        <a:lnSpc>
                          <a:spcPts val="15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2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298" y="540089"/>
            <a:ext cx="5135404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69" dirty="0"/>
              <a:t>Evaluation</a:t>
            </a:r>
            <a:r>
              <a:rPr sz="3600" spc="-191" dirty="0"/>
              <a:t> </a:t>
            </a:r>
            <a:r>
              <a:rPr sz="3600" spc="-116" dirty="0"/>
              <a:t>methodology</a:t>
            </a:r>
            <a:r>
              <a:rPr sz="3600" spc="-217" dirty="0"/>
              <a:t> </a:t>
            </a:r>
            <a:r>
              <a:rPr sz="3600" spc="-49" dirty="0"/>
              <a:t>(1)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147137" y="1359809"/>
            <a:ext cx="7199422" cy="2973410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2400" spc="-124" dirty="0">
                <a:latin typeface="+mj-lt"/>
                <a:cs typeface="Arial"/>
              </a:rPr>
              <a:t>Standard</a:t>
            </a:r>
            <a:r>
              <a:rPr sz="2400" spc="-153" dirty="0">
                <a:latin typeface="+mj-lt"/>
                <a:cs typeface="Arial"/>
              </a:rPr>
              <a:t> </a:t>
            </a:r>
            <a:r>
              <a:rPr sz="2400" spc="-8" dirty="0">
                <a:latin typeface="+mj-lt"/>
                <a:cs typeface="Arial"/>
              </a:rPr>
              <a:t>methodology:</a:t>
            </a:r>
            <a:endParaRPr lang="en-US" sz="2400" spc="-8" dirty="0">
              <a:latin typeface="+mj-lt"/>
              <a:cs typeface="Arial"/>
            </a:endParaRPr>
          </a:p>
          <a:p>
            <a:pPr marL="466725" indent="-457200">
              <a:spcBef>
                <a:spcPts val="626"/>
              </a:spcBef>
              <a:buFont typeface="+mj-lt"/>
              <a:buAutoNum type="arabicPeriod"/>
            </a:pPr>
            <a:r>
              <a:rPr sz="2400" spc="-101" dirty="0">
                <a:latin typeface="+mj-lt"/>
                <a:cs typeface="Arial"/>
              </a:rPr>
              <a:t>Collect</a:t>
            </a:r>
            <a:r>
              <a:rPr sz="2400" spc="-153" dirty="0">
                <a:latin typeface="+mj-lt"/>
                <a:cs typeface="Arial"/>
              </a:rPr>
              <a:t> </a:t>
            </a:r>
            <a:r>
              <a:rPr sz="2400" spc="-109" dirty="0">
                <a:latin typeface="+mj-lt"/>
                <a:cs typeface="Arial"/>
              </a:rPr>
              <a:t>large</a:t>
            </a:r>
            <a:r>
              <a:rPr sz="2400" spc="-94" dirty="0">
                <a:latin typeface="+mj-lt"/>
                <a:cs typeface="Arial"/>
              </a:rPr>
              <a:t> </a:t>
            </a:r>
            <a:r>
              <a:rPr sz="2400" spc="-98" dirty="0">
                <a:latin typeface="+mj-lt"/>
                <a:cs typeface="Arial"/>
              </a:rPr>
              <a:t>set</a:t>
            </a:r>
            <a:r>
              <a:rPr sz="2400" spc="-153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of</a:t>
            </a:r>
            <a:r>
              <a:rPr sz="2400" spc="-131" dirty="0">
                <a:latin typeface="+mj-lt"/>
                <a:cs typeface="Arial"/>
              </a:rPr>
              <a:t> </a:t>
            </a:r>
            <a:r>
              <a:rPr sz="2400" spc="-146" dirty="0">
                <a:latin typeface="+mj-lt"/>
                <a:cs typeface="Arial"/>
              </a:rPr>
              <a:t>examples</a:t>
            </a:r>
            <a:r>
              <a:rPr sz="2400" spc="-116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with</a:t>
            </a:r>
            <a:r>
              <a:rPr sz="2400" spc="-105" dirty="0">
                <a:latin typeface="+mj-lt"/>
                <a:cs typeface="Arial"/>
              </a:rPr>
              <a:t> </a:t>
            </a:r>
            <a:r>
              <a:rPr sz="2400" spc="-30" dirty="0">
                <a:latin typeface="+mj-lt"/>
                <a:cs typeface="Arial"/>
              </a:rPr>
              <a:t>correct </a:t>
            </a:r>
            <a:r>
              <a:rPr sz="2400" spc="-94" dirty="0">
                <a:latin typeface="+mj-lt"/>
                <a:cs typeface="Arial"/>
              </a:rPr>
              <a:t>classifications</a:t>
            </a:r>
            <a:r>
              <a:rPr sz="2400" spc="-214" dirty="0">
                <a:latin typeface="+mj-lt"/>
                <a:cs typeface="Arial"/>
              </a:rPr>
              <a:t> </a:t>
            </a:r>
            <a:r>
              <a:rPr sz="2400" spc="-146" dirty="0">
                <a:latin typeface="+mj-lt"/>
                <a:cs typeface="Arial"/>
              </a:rPr>
              <a:t>(aka</a:t>
            </a:r>
            <a:r>
              <a:rPr sz="2400" spc="-120" dirty="0">
                <a:latin typeface="+mj-lt"/>
                <a:cs typeface="Arial"/>
              </a:rPr>
              <a:t> </a:t>
            </a:r>
            <a:r>
              <a:rPr sz="2400" u="sng" spc="-7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cs typeface="Arial"/>
                <a:hlinkClick r:id="rId2"/>
              </a:rPr>
              <a:t>ground</a:t>
            </a:r>
            <a:r>
              <a:rPr sz="2400" u="sng" spc="-12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cs typeface="Arial"/>
                <a:hlinkClick r:id="rId2"/>
              </a:rPr>
              <a:t> 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cs typeface="Arial"/>
                <a:hlinkClick r:id="rId2"/>
              </a:rPr>
              <a:t>truth</a:t>
            </a:r>
            <a:r>
              <a:rPr sz="2400" spc="-56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sz="2400" spc="-8" dirty="0">
                <a:latin typeface="+mj-lt"/>
                <a:cs typeface="Arial"/>
              </a:rPr>
              <a:t>data)</a:t>
            </a:r>
            <a:endParaRPr lang="en-US" sz="2400" dirty="0">
              <a:latin typeface="+mj-lt"/>
              <a:cs typeface="Arial"/>
            </a:endParaRPr>
          </a:p>
          <a:p>
            <a:pPr marL="466725" indent="-457200">
              <a:spcBef>
                <a:spcPts val="626"/>
              </a:spcBef>
              <a:buFont typeface="+mj-lt"/>
              <a:buAutoNum type="arabicPeriod"/>
            </a:pPr>
            <a:r>
              <a:rPr sz="2400" spc="-127" dirty="0">
                <a:latin typeface="+mj-lt"/>
                <a:cs typeface="Arial"/>
              </a:rPr>
              <a:t>Randomly</a:t>
            </a:r>
            <a:r>
              <a:rPr sz="2400" spc="-206" dirty="0">
                <a:latin typeface="+mj-lt"/>
                <a:cs typeface="Arial"/>
              </a:rPr>
              <a:t> </a:t>
            </a:r>
            <a:r>
              <a:rPr sz="2400" spc="-56" dirty="0">
                <a:latin typeface="+mj-lt"/>
                <a:cs typeface="Arial"/>
              </a:rPr>
              <a:t>divide</a:t>
            </a:r>
            <a:r>
              <a:rPr sz="2400" spc="-146" dirty="0">
                <a:latin typeface="+mj-lt"/>
                <a:cs typeface="Arial"/>
              </a:rPr>
              <a:t> </a:t>
            </a:r>
            <a:r>
              <a:rPr sz="2400" spc="-56" dirty="0">
                <a:latin typeface="+mj-lt"/>
                <a:cs typeface="Arial"/>
              </a:rPr>
              <a:t>collection</a:t>
            </a:r>
            <a:r>
              <a:rPr sz="2400" spc="-161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into</a:t>
            </a:r>
            <a:r>
              <a:rPr sz="2400" spc="-165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two</a:t>
            </a:r>
            <a:r>
              <a:rPr sz="2400" spc="-105" dirty="0">
                <a:latin typeface="+mj-lt"/>
                <a:cs typeface="Arial"/>
              </a:rPr>
              <a:t> </a:t>
            </a:r>
            <a:r>
              <a:rPr sz="2400" spc="-8" dirty="0">
                <a:latin typeface="+mj-lt"/>
                <a:cs typeface="Arial"/>
              </a:rPr>
              <a:t>disjoint </a:t>
            </a:r>
            <a:r>
              <a:rPr sz="2400" spc="-120" dirty="0">
                <a:latin typeface="+mj-lt"/>
                <a:cs typeface="Arial"/>
              </a:rPr>
              <a:t>sets:</a:t>
            </a:r>
            <a:r>
              <a:rPr sz="2400" spc="-113" dirty="0">
                <a:latin typeface="+mj-lt"/>
                <a:cs typeface="Arial"/>
              </a:rPr>
              <a:t> </a:t>
            </a:r>
            <a:r>
              <a:rPr sz="2400" b="1" i="1" spc="-101" dirty="0">
                <a:latin typeface="+mj-lt"/>
                <a:cs typeface="Arial-BoldItalicMT"/>
              </a:rPr>
              <a:t>training</a:t>
            </a:r>
            <a:r>
              <a:rPr sz="2400" b="1" i="1" spc="-278" dirty="0">
                <a:latin typeface="+mj-lt"/>
                <a:cs typeface="Arial-BoldItalicMT"/>
              </a:rPr>
              <a:t> </a:t>
            </a:r>
            <a:r>
              <a:rPr sz="2400" spc="-101" dirty="0">
                <a:latin typeface="+mj-lt"/>
                <a:cs typeface="Arial"/>
              </a:rPr>
              <a:t>and</a:t>
            </a:r>
            <a:r>
              <a:rPr sz="2400" spc="-172" dirty="0">
                <a:latin typeface="+mj-lt"/>
                <a:cs typeface="Arial"/>
              </a:rPr>
              <a:t> </a:t>
            </a:r>
            <a:r>
              <a:rPr sz="2400" b="1" i="1" spc="-120" dirty="0">
                <a:latin typeface="+mj-lt"/>
                <a:cs typeface="Arial-BoldItalicMT"/>
              </a:rPr>
              <a:t>test</a:t>
            </a:r>
            <a:r>
              <a:rPr sz="2400" b="1" i="1" spc="-131" dirty="0">
                <a:latin typeface="+mj-lt"/>
                <a:cs typeface="Arial-BoldItalicMT"/>
              </a:rPr>
              <a:t> </a:t>
            </a:r>
            <a:r>
              <a:rPr sz="2400" i="1" spc="-94" dirty="0">
                <a:latin typeface="+mj-lt"/>
                <a:cs typeface="Arial"/>
              </a:rPr>
              <a:t>(e.g.,</a:t>
            </a:r>
            <a:r>
              <a:rPr sz="2400" i="1" spc="-180" dirty="0">
                <a:latin typeface="+mj-lt"/>
                <a:cs typeface="Arial"/>
              </a:rPr>
              <a:t> </a:t>
            </a:r>
            <a:r>
              <a:rPr sz="2400" i="1" spc="-75" dirty="0">
                <a:latin typeface="+mj-lt"/>
                <a:cs typeface="Arial"/>
              </a:rPr>
              <a:t>via</a:t>
            </a:r>
            <a:r>
              <a:rPr sz="2400" i="1" spc="-79" dirty="0">
                <a:latin typeface="+mj-lt"/>
                <a:cs typeface="Arial"/>
              </a:rPr>
              <a:t> </a:t>
            </a:r>
            <a:r>
              <a:rPr sz="2400" i="1" spc="-98" dirty="0">
                <a:latin typeface="+mj-lt"/>
                <a:cs typeface="Arial"/>
              </a:rPr>
              <a:t>a</a:t>
            </a:r>
            <a:r>
              <a:rPr sz="2400" i="1" spc="-143" dirty="0">
                <a:latin typeface="+mj-lt"/>
                <a:cs typeface="Arial"/>
              </a:rPr>
              <a:t> </a:t>
            </a:r>
            <a:r>
              <a:rPr sz="2400" i="1" spc="-109" dirty="0">
                <a:latin typeface="+mj-lt"/>
                <a:cs typeface="Arial"/>
              </a:rPr>
              <a:t>90-</a:t>
            </a:r>
            <a:r>
              <a:rPr sz="2400" i="1" spc="-214" dirty="0">
                <a:latin typeface="+mj-lt"/>
                <a:cs typeface="Arial"/>
              </a:rPr>
              <a:t>10%</a:t>
            </a:r>
            <a:r>
              <a:rPr sz="2400" i="1" spc="-188" dirty="0">
                <a:latin typeface="+mj-lt"/>
                <a:cs typeface="Arial"/>
              </a:rPr>
              <a:t> </a:t>
            </a:r>
            <a:r>
              <a:rPr sz="2400" i="1" spc="-8" dirty="0">
                <a:latin typeface="+mj-lt"/>
                <a:cs typeface="Arial"/>
              </a:rPr>
              <a:t>split)</a:t>
            </a:r>
            <a:endParaRPr lang="en-US" sz="2400" i="1" dirty="0">
              <a:latin typeface="+mj-lt"/>
              <a:cs typeface="Arial"/>
            </a:endParaRPr>
          </a:p>
          <a:p>
            <a:pPr marL="466725" indent="-457200">
              <a:spcBef>
                <a:spcPts val="626"/>
              </a:spcBef>
              <a:buFont typeface="+mj-lt"/>
              <a:buAutoNum type="arabicPeriod"/>
            </a:pPr>
            <a:r>
              <a:rPr sz="2400" spc="-83" dirty="0">
                <a:latin typeface="+mj-lt"/>
                <a:cs typeface="Arial"/>
              </a:rPr>
              <a:t>Apply</a:t>
            </a:r>
            <a:r>
              <a:rPr sz="2400" spc="-146" dirty="0">
                <a:latin typeface="+mj-lt"/>
                <a:cs typeface="Arial"/>
              </a:rPr>
              <a:t> </a:t>
            </a:r>
            <a:r>
              <a:rPr sz="2400" spc="-71" dirty="0">
                <a:latin typeface="+mj-lt"/>
                <a:cs typeface="Arial"/>
              </a:rPr>
              <a:t>learning</a:t>
            </a:r>
            <a:r>
              <a:rPr sz="2400" spc="-195" dirty="0">
                <a:latin typeface="+mj-lt"/>
                <a:cs typeface="Arial"/>
              </a:rPr>
              <a:t> </a:t>
            </a:r>
            <a:r>
              <a:rPr sz="2400" spc="-45" dirty="0">
                <a:latin typeface="+mj-lt"/>
                <a:cs typeface="Arial"/>
              </a:rPr>
              <a:t>algorithm</a:t>
            </a:r>
            <a:r>
              <a:rPr sz="2400" spc="-206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to</a:t>
            </a:r>
            <a:r>
              <a:rPr sz="2400" spc="-79" dirty="0">
                <a:latin typeface="+mj-lt"/>
                <a:cs typeface="Arial"/>
              </a:rPr>
              <a:t> </a:t>
            </a:r>
            <a:r>
              <a:rPr sz="2400" b="1" spc="-135" dirty="0">
                <a:latin typeface="+mj-lt"/>
                <a:cs typeface="Arial"/>
              </a:rPr>
              <a:t>training</a:t>
            </a:r>
            <a:r>
              <a:rPr sz="2400" b="1" spc="-210" dirty="0">
                <a:latin typeface="+mj-lt"/>
                <a:cs typeface="Arial"/>
              </a:rPr>
              <a:t> </a:t>
            </a:r>
            <a:r>
              <a:rPr sz="2400" spc="-98" dirty="0">
                <a:latin typeface="+mj-lt"/>
                <a:cs typeface="Arial"/>
              </a:rPr>
              <a:t>set </a:t>
            </a:r>
            <a:r>
              <a:rPr sz="2400" spc="-56" dirty="0">
                <a:latin typeface="+mj-lt"/>
                <a:cs typeface="Arial"/>
              </a:rPr>
              <a:t>giving </a:t>
            </a:r>
            <a:r>
              <a:rPr sz="2400" spc="-98" dirty="0">
                <a:latin typeface="+mj-lt"/>
                <a:cs typeface="Arial"/>
              </a:rPr>
              <a:t>hypothesis</a:t>
            </a:r>
            <a:r>
              <a:rPr sz="2400" spc="-153" dirty="0">
                <a:latin typeface="+mj-lt"/>
                <a:cs typeface="Arial"/>
              </a:rPr>
              <a:t> </a:t>
            </a:r>
            <a:endParaRPr lang="en-US" sz="2400" spc="-266" dirty="0">
              <a:latin typeface="+mj-lt"/>
              <a:cs typeface="Arial"/>
            </a:endParaRPr>
          </a:p>
          <a:p>
            <a:pPr marL="466725" indent="-457200">
              <a:spcBef>
                <a:spcPts val="626"/>
              </a:spcBef>
              <a:buFont typeface="+mj-lt"/>
              <a:buAutoNum type="arabicPeriod"/>
            </a:pPr>
            <a:r>
              <a:rPr sz="2400" spc="-109" dirty="0">
                <a:latin typeface="+mj-lt"/>
                <a:cs typeface="Arial"/>
              </a:rPr>
              <a:t>Measure</a:t>
            </a:r>
            <a:r>
              <a:rPr sz="2400" spc="-158" dirty="0">
                <a:latin typeface="+mj-lt"/>
                <a:cs typeface="Arial"/>
              </a:rPr>
              <a:t> </a:t>
            </a:r>
            <a:r>
              <a:rPr sz="2400" spc="-79" dirty="0">
                <a:latin typeface="+mj-lt"/>
                <a:cs typeface="Arial"/>
              </a:rPr>
              <a:t>performance</a:t>
            </a:r>
            <a:r>
              <a:rPr sz="2400" spc="-214" dirty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of</a:t>
            </a:r>
            <a:r>
              <a:rPr sz="2400" spc="-139" dirty="0">
                <a:latin typeface="+mj-lt"/>
                <a:cs typeface="Arial"/>
              </a:rPr>
              <a:t> </a:t>
            </a:r>
            <a:r>
              <a:rPr sz="2400" spc="-229" dirty="0">
                <a:latin typeface="+mj-lt"/>
                <a:cs typeface="Arial"/>
              </a:rPr>
              <a:t>H</a:t>
            </a:r>
            <a:r>
              <a:rPr sz="2400" spc="-120" dirty="0">
                <a:latin typeface="+mj-lt"/>
                <a:cs typeface="Arial"/>
              </a:rPr>
              <a:t> </a:t>
            </a:r>
            <a:r>
              <a:rPr sz="2400" spc="-64" dirty="0">
                <a:latin typeface="+mj-lt"/>
                <a:cs typeface="Arial"/>
              </a:rPr>
              <a:t>on</a:t>
            </a:r>
            <a:r>
              <a:rPr sz="2400" spc="-113" dirty="0">
                <a:latin typeface="+mj-lt"/>
                <a:cs typeface="Arial"/>
              </a:rPr>
              <a:t> </a:t>
            </a:r>
            <a:r>
              <a:rPr sz="2400" spc="-30" dirty="0">
                <a:latin typeface="+mj-lt"/>
                <a:cs typeface="Arial"/>
              </a:rPr>
              <a:t>the</a:t>
            </a:r>
            <a:r>
              <a:rPr sz="2400" spc="-153" dirty="0">
                <a:latin typeface="+mj-lt"/>
                <a:cs typeface="Arial"/>
              </a:rPr>
              <a:t> </a:t>
            </a:r>
            <a:r>
              <a:rPr sz="2400" spc="-60" dirty="0">
                <a:latin typeface="+mj-lt"/>
                <a:cs typeface="Arial"/>
              </a:rPr>
              <a:t>held-</a:t>
            </a:r>
            <a:r>
              <a:rPr sz="2400" spc="-19" dirty="0">
                <a:latin typeface="+mj-lt"/>
                <a:cs typeface="Arial"/>
              </a:rPr>
              <a:t>ou</a:t>
            </a:r>
            <a:r>
              <a:rPr lang="en-US" sz="2400" spc="-19" dirty="0">
                <a:latin typeface="+mj-lt"/>
                <a:cs typeface="Arial"/>
              </a:rPr>
              <a:t>t </a:t>
            </a:r>
            <a:r>
              <a:rPr sz="2400" b="1" spc="-120" dirty="0">
                <a:latin typeface="+mj-lt"/>
                <a:cs typeface="Arial"/>
              </a:rPr>
              <a:t>test</a:t>
            </a:r>
            <a:r>
              <a:rPr sz="2400" b="1" spc="-143" dirty="0">
                <a:latin typeface="+mj-lt"/>
                <a:cs typeface="Arial"/>
              </a:rPr>
              <a:t> </a:t>
            </a:r>
            <a:r>
              <a:rPr sz="2400" spc="-19" dirty="0">
                <a:latin typeface="+mj-lt"/>
                <a:cs typeface="Arial"/>
              </a:rPr>
              <a:t>set</a:t>
            </a:r>
            <a:endParaRPr sz="24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5756" y="1063419"/>
            <a:ext cx="751523" cy="627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79" dirty="0">
                <a:latin typeface="Arial"/>
                <a:cs typeface="Arial"/>
              </a:rPr>
              <a:t>Predicted: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13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b="1" spc="-8" dirty="0">
                <a:latin typeface="Arial"/>
                <a:cs typeface="Arial"/>
              </a:rPr>
              <a:t>Actual: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2645" y="1039462"/>
            <a:ext cx="257175" cy="271463"/>
          </a:xfrm>
          <a:custGeom>
            <a:avLst/>
            <a:gdLst/>
            <a:ahLst/>
            <a:cxnLst/>
            <a:rect l="l" t="t" r="r" b="b"/>
            <a:pathLst>
              <a:path w="342900" h="361950">
                <a:moveTo>
                  <a:pt x="0" y="180975"/>
                </a:moveTo>
                <a:lnTo>
                  <a:pt x="6120" y="132820"/>
                </a:lnTo>
                <a:lnTo>
                  <a:pt x="23396" y="89577"/>
                </a:lnTo>
                <a:lnTo>
                  <a:pt x="50196" y="52959"/>
                </a:lnTo>
                <a:lnTo>
                  <a:pt x="84892" y="24680"/>
                </a:lnTo>
                <a:lnTo>
                  <a:pt x="125853" y="6455"/>
                </a:lnTo>
                <a:lnTo>
                  <a:pt x="171450" y="0"/>
                </a:lnTo>
                <a:lnTo>
                  <a:pt x="217002" y="6455"/>
                </a:lnTo>
                <a:lnTo>
                  <a:pt x="257951" y="24680"/>
                </a:lnTo>
                <a:lnTo>
                  <a:pt x="292655" y="52959"/>
                </a:lnTo>
                <a:lnTo>
                  <a:pt x="319475" y="89577"/>
                </a:lnTo>
                <a:lnTo>
                  <a:pt x="336770" y="132820"/>
                </a:lnTo>
                <a:lnTo>
                  <a:pt x="342900" y="180975"/>
                </a:lnTo>
                <a:lnTo>
                  <a:pt x="336770" y="229085"/>
                </a:lnTo>
                <a:lnTo>
                  <a:pt x="319475" y="272316"/>
                </a:lnTo>
                <a:lnTo>
                  <a:pt x="292655" y="308943"/>
                </a:lnTo>
                <a:lnTo>
                  <a:pt x="257951" y="337241"/>
                </a:lnTo>
                <a:lnTo>
                  <a:pt x="217002" y="355485"/>
                </a:lnTo>
                <a:lnTo>
                  <a:pt x="171450" y="361950"/>
                </a:lnTo>
                <a:lnTo>
                  <a:pt x="125853" y="355485"/>
                </a:lnTo>
                <a:lnTo>
                  <a:pt x="84892" y="337241"/>
                </a:lnTo>
                <a:lnTo>
                  <a:pt x="50196" y="308943"/>
                </a:lnTo>
                <a:lnTo>
                  <a:pt x="23396" y="272316"/>
                </a:lnTo>
                <a:lnTo>
                  <a:pt x="6120" y="229085"/>
                </a:lnTo>
                <a:lnTo>
                  <a:pt x="0" y="18097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4114800" y="914400"/>
            <a:ext cx="1028700" cy="914400"/>
            <a:chOff x="3962400" y="1219200"/>
            <a:chExt cx="1371600" cy="1219200"/>
          </a:xfrm>
        </p:grpSpPr>
        <p:sp>
          <p:nvSpPr>
            <p:cNvPr id="6" name="object 6"/>
            <p:cNvSpPr/>
            <p:nvPr/>
          </p:nvSpPr>
          <p:spPr>
            <a:xfrm>
              <a:off x="4081526" y="137642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081526" y="137642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862575" y="137642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4862575" y="137642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862575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2575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1219200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13716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371600" y="1219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0504D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366195" y="1022794"/>
            <a:ext cx="276225" cy="283369"/>
            <a:chOff x="5630926" y="1363725"/>
            <a:chExt cx="368300" cy="377825"/>
          </a:xfrm>
        </p:grpSpPr>
        <p:sp>
          <p:nvSpPr>
            <p:cNvPr id="16" name="object 16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/>
          <p:nvPr/>
        </p:nvSpPr>
        <p:spPr>
          <a:xfrm>
            <a:off x="6032945" y="103231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032945" y="146808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375720" y="1453801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1" name="object 21"/>
          <p:cNvGrpSpPr/>
          <p:nvPr/>
        </p:nvGrpSpPr>
        <p:grpSpPr>
          <a:xfrm>
            <a:off x="3623120" y="1465707"/>
            <a:ext cx="276225" cy="283369"/>
            <a:chOff x="3306826" y="1954276"/>
            <a:chExt cx="368300" cy="377825"/>
          </a:xfrm>
        </p:grpSpPr>
        <p:sp>
          <p:nvSpPr>
            <p:cNvPr id="22" name="object 22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309688" y="1938338"/>
          <a:ext cx="6629401" cy="306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label?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177800">
                        <a:lnSpc>
                          <a:spcPts val="2870"/>
                        </a:lnSpc>
                        <a:spcBef>
                          <a:spcPts val="245"/>
                        </a:spcBef>
                      </a:pPr>
                      <a:r>
                        <a:rPr sz="1800" i="1" spc="-7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label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04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our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87325">
                        <a:lnSpc>
                          <a:spcPts val="2870"/>
                        </a:lnSpc>
                      </a:pPr>
                      <a:r>
                        <a:rPr sz="1800" i="1" spc="-18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Arial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Arial"/>
                          <a:cs typeface="Arial"/>
                        </a:rPr>
                        <a:t>(↓)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7240" indent="-57785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6745" indent="95250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616585" marR="515620" indent="-10477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8675" marR="328930" indent="-486409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254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65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(TP)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09345" marR="219075" indent="-868044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30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45" dirty="0">
                          <a:latin typeface="Arial"/>
                          <a:cs typeface="Arial"/>
                        </a:rPr>
                        <a:t>(FP)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31">
                <a:tc>
                  <a:txBody>
                    <a:bodyPr/>
                    <a:lstStyle/>
                    <a:p>
                      <a:pPr marL="273050" marR="126364" indent="-142875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3475" marR="177165" indent="-944244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spc="-30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80" dirty="0">
                          <a:latin typeface="Arial"/>
                          <a:cs typeface="Arial"/>
                        </a:rPr>
                        <a:t>(FN)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080135" marR="174625" indent="-887094">
                        <a:lnSpc>
                          <a:spcPts val="4350"/>
                        </a:lnSpc>
                        <a:spcBef>
                          <a:spcPts val="32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(TN)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452755" algn="r">
                        <a:lnSpc>
                          <a:spcPts val="15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5756" y="1063419"/>
            <a:ext cx="751523" cy="627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79" dirty="0">
                <a:latin typeface="Arial"/>
                <a:cs typeface="Arial"/>
              </a:rPr>
              <a:t>Predicted: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13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b="1" spc="-8" dirty="0">
                <a:latin typeface="Arial"/>
                <a:cs typeface="Arial"/>
              </a:rPr>
              <a:t>Actual: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2645" y="1039462"/>
            <a:ext cx="257175" cy="271463"/>
          </a:xfrm>
          <a:custGeom>
            <a:avLst/>
            <a:gdLst/>
            <a:ahLst/>
            <a:cxnLst/>
            <a:rect l="l" t="t" r="r" b="b"/>
            <a:pathLst>
              <a:path w="342900" h="361950">
                <a:moveTo>
                  <a:pt x="0" y="180975"/>
                </a:moveTo>
                <a:lnTo>
                  <a:pt x="6120" y="132820"/>
                </a:lnTo>
                <a:lnTo>
                  <a:pt x="23396" y="89577"/>
                </a:lnTo>
                <a:lnTo>
                  <a:pt x="50196" y="52959"/>
                </a:lnTo>
                <a:lnTo>
                  <a:pt x="84892" y="24680"/>
                </a:lnTo>
                <a:lnTo>
                  <a:pt x="125853" y="6455"/>
                </a:lnTo>
                <a:lnTo>
                  <a:pt x="171450" y="0"/>
                </a:lnTo>
                <a:lnTo>
                  <a:pt x="217002" y="6455"/>
                </a:lnTo>
                <a:lnTo>
                  <a:pt x="257951" y="24680"/>
                </a:lnTo>
                <a:lnTo>
                  <a:pt x="292655" y="52959"/>
                </a:lnTo>
                <a:lnTo>
                  <a:pt x="319475" y="89577"/>
                </a:lnTo>
                <a:lnTo>
                  <a:pt x="336770" y="132820"/>
                </a:lnTo>
                <a:lnTo>
                  <a:pt x="342900" y="180975"/>
                </a:lnTo>
                <a:lnTo>
                  <a:pt x="336770" y="229085"/>
                </a:lnTo>
                <a:lnTo>
                  <a:pt x="319475" y="272316"/>
                </a:lnTo>
                <a:lnTo>
                  <a:pt x="292655" y="308943"/>
                </a:lnTo>
                <a:lnTo>
                  <a:pt x="257951" y="337241"/>
                </a:lnTo>
                <a:lnTo>
                  <a:pt x="217002" y="355485"/>
                </a:lnTo>
                <a:lnTo>
                  <a:pt x="171450" y="361950"/>
                </a:lnTo>
                <a:lnTo>
                  <a:pt x="125853" y="355485"/>
                </a:lnTo>
                <a:lnTo>
                  <a:pt x="84892" y="337241"/>
                </a:lnTo>
                <a:lnTo>
                  <a:pt x="50196" y="308943"/>
                </a:lnTo>
                <a:lnTo>
                  <a:pt x="23396" y="272316"/>
                </a:lnTo>
                <a:lnTo>
                  <a:pt x="6120" y="229085"/>
                </a:lnTo>
                <a:lnTo>
                  <a:pt x="0" y="18097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4194620" y="1022794"/>
            <a:ext cx="276225" cy="283369"/>
            <a:chOff x="4068826" y="1363725"/>
            <a:chExt cx="368300" cy="377825"/>
          </a:xfrm>
        </p:grpSpPr>
        <p:sp>
          <p:nvSpPr>
            <p:cNvPr id="6" name="object 6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80407" y="1022794"/>
            <a:ext cx="276225" cy="283369"/>
            <a:chOff x="4849876" y="1363725"/>
            <a:chExt cx="368300" cy="377825"/>
          </a:xfrm>
        </p:grpSpPr>
        <p:sp>
          <p:nvSpPr>
            <p:cNvPr id="9" name="object 9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243512" y="914400"/>
            <a:ext cx="585788" cy="914400"/>
            <a:chOff x="5467350" y="1219200"/>
            <a:chExt cx="781050" cy="1219200"/>
          </a:xfrm>
        </p:grpSpPr>
        <p:sp>
          <p:nvSpPr>
            <p:cNvPr id="12" name="object 12"/>
            <p:cNvSpPr/>
            <p:nvPr/>
          </p:nvSpPr>
          <p:spPr>
            <a:xfrm>
              <a:off x="5643626" y="137642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3626" y="1376426"/>
              <a:ext cx="342900" cy="914400"/>
            </a:xfrm>
            <a:custGeom>
              <a:avLst/>
              <a:gdLst/>
              <a:ahLst/>
              <a:cxnLst/>
              <a:rect l="l" t="t" r="r" b="b"/>
              <a:pathLst>
                <a:path w="342900" h="914400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  <a:path w="342900" h="914400">
                  <a:moveTo>
                    <a:pt x="0" y="738124"/>
                  </a:moveTo>
                  <a:lnTo>
                    <a:pt x="6120" y="691297"/>
                  </a:lnTo>
                  <a:lnTo>
                    <a:pt x="23396" y="649219"/>
                  </a:lnTo>
                  <a:lnTo>
                    <a:pt x="50196" y="613568"/>
                  </a:lnTo>
                  <a:lnTo>
                    <a:pt x="84892" y="586025"/>
                  </a:lnTo>
                  <a:lnTo>
                    <a:pt x="125853" y="568267"/>
                  </a:lnTo>
                  <a:lnTo>
                    <a:pt x="171450" y="561975"/>
                  </a:lnTo>
                  <a:lnTo>
                    <a:pt x="217002" y="568267"/>
                  </a:lnTo>
                  <a:lnTo>
                    <a:pt x="257951" y="586025"/>
                  </a:lnTo>
                  <a:lnTo>
                    <a:pt x="292655" y="613568"/>
                  </a:lnTo>
                  <a:lnTo>
                    <a:pt x="319475" y="649219"/>
                  </a:lnTo>
                  <a:lnTo>
                    <a:pt x="336770" y="691297"/>
                  </a:lnTo>
                  <a:lnTo>
                    <a:pt x="342900" y="738124"/>
                  </a:lnTo>
                  <a:lnTo>
                    <a:pt x="336770" y="784959"/>
                  </a:lnTo>
                  <a:lnTo>
                    <a:pt x="319475" y="827061"/>
                  </a:lnTo>
                  <a:lnTo>
                    <a:pt x="292655" y="862742"/>
                  </a:lnTo>
                  <a:lnTo>
                    <a:pt x="257951" y="890317"/>
                  </a:lnTo>
                  <a:lnTo>
                    <a:pt x="217002" y="908098"/>
                  </a:lnTo>
                  <a:lnTo>
                    <a:pt x="171450" y="914400"/>
                  </a:lnTo>
                  <a:lnTo>
                    <a:pt x="125853" y="908098"/>
                  </a:lnTo>
                  <a:lnTo>
                    <a:pt x="84892" y="890317"/>
                  </a:lnTo>
                  <a:lnTo>
                    <a:pt x="50196" y="862742"/>
                  </a:lnTo>
                  <a:lnTo>
                    <a:pt x="23396" y="827061"/>
                  </a:lnTo>
                  <a:lnTo>
                    <a:pt x="6120" y="784959"/>
                  </a:lnTo>
                  <a:lnTo>
                    <a:pt x="0" y="738124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467350" y="1219200"/>
              <a:ext cx="781050" cy="1219200"/>
            </a:xfrm>
            <a:custGeom>
              <a:avLst/>
              <a:gdLst/>
              <a:ahLst/>
              <a:cxnLst/>
              <a:rect l="l" t="t" r="r" b="b"/>
              <a:pathLst>
                <a:path w="781050" h="1219200">
                  <a:moveTo>
                    <a:pt x="78105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81050" y="1219200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C0504D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/>
          <p:nvPr/>
        </p:nvSpPr>
        <p:spPr>
          <a:xfrm>
            <a:off x="6032945" y="103231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6" name="object 16"/>
          <p:cNvGrpSpPr/>
          <p:nvPr/>
        </p:nvGrpSpPr>
        <p:grpSpPr>
          <a:xfrm>
            <a:off x="4194620" y="1458564"/>
            <a:ext cx="276225" cy="283369"/>
            <a:chOff x="4068826" y="1944751"/>
            <a:chExt cx="368300" cy="377825"/>
          </a:xfrm>
        </p:grpSpPr>
        <p:sp>
          <p:nvSpPr>
            <p:cNvPr id="17" name="object 17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780407" y="1458564"/>
            <a:ext cx="276225" cy="283369"/>
            <a:chOff x="4849876" y="1944751"/>
            <a:chExt cx="368300" cy="377825"/>
          </a:xfrm>
        </p:grpSpPr>
        <p:sp>
          <p:nvSpPr>
            <p:cNvPr id="20" name="object 20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2" name="object 22"/>
          <p:cNvSpPr/>
          <p:nvPr/>
        </p:nvSpPr>
        <p:spPr>
          <a:xfrm>
            <a:off x="6032945" y="146808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3" name="object 23"/>
          <p:cNvGrpSpPr/>
          <p:nvPr/>
        </p:nvGrpSpPr>
        <p:grpSpPr>
          <a:xfrm>
            <a:off x="3623120" y="1465707"/>
            <a:ext cx="276225" cy="283369"/>
            <a:chOff x="3306826" y="1954276"/>
            <a:chExt cx="368300" cy="377825"/>
          </a:xfrm>
        </p:grpSpPr>
        <p:sp>
          <p:nvSpPr>
            <p:cNvPr id="24" name="object 24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309688" y="1938338"/>
          <a:ext cx="6629401" cy="306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i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 </a:t>
                      </a:r>
                      <a:r>
                        <a:rPr sz="180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label?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177800">
                        <a:lnSpc>
                          <a:spcPts val="2870"/>
                        </a:lnSpc>
                        <a:spcBef>
                          <a:spcPts val="245"/>
                        </a:spcBef>
                      </a:pPr>
                      <a:r>
                        <a:rPr sz="1800" i="1" spc="-7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label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04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our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7325">
                        <a:lnSpc>
                          <a:spcPts val="2870"/>
                        </a:lnSpc>
                      </a:pPr>
                      <a:r>
                        <a:rPr sz="1800" i="1" spc="-18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Arial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Arial"/>
                          <a:cs typeface="Arial"/>
                        </a:rPr>
                        <a:t>(↓)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7240" indent="-57785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6745" indent="95250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616585" marR="515620" indent="-10477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8675" marR="328930" indent="-486409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(TP)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84860" marR="219075" indent="-54419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305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15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(FP)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31">
                <a:tc>
                  <a:txBody>
                    <a:bodyPr/>
                    <a:lstStyle/>
                    <a:p>
                      <a:pPr marL="273050" marR="126364" indent="-142875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3475" marR="177165" indent="-944244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spc="-30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80" dirty="0">
                          <a:latin typeface="Arial"/>
                          <a:cs typeface="Arial"/>
                        </a:rPr>
                        <a:t>(FN)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080135" marR="174625" indent="-887094">
                        <a:lnSpc>
                          <a:spcPts val="4350"/>
                        </a:lnSpc>
                        <a:spcBef>
                          <a:spcPts val="32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(TN)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452755" algn="r">
                        <a:lnSpc>
                          <a:spcPts val="15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5756" y="1063419"/>
            <a:ext cx="751523" cy="627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79" dirty="0">
                <a:latin typeface="Arial"/>
                <a:cs typeface="Arial"/>
              </a:rPr>
              <a:t>Predicted: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13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b="1" spc="-8" dirty="0">
                <a:latin typeface="Arial"/>
                <a:cs typeface="Arial"/>
              </a:rPr>
              <a:t>Actual: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86150" y="914400"/>
            <a:ext cx="585788" cy="914400"/>
            <a:chOff x="3124200" y="1219200"/>
            <a:chExt cx="781050" cy="1219200"/>
          </a:xfrm>
        </p:grpSpPr>
        <p:sp>
          <p:nvSpPr>
            <p:cNvPr id="5" name="object 5"/>
            <p:cNvSpPr/>
            <p:nvPr/>
          </p:nvSpPr>
          <p:spPr>
            <a:xfrm>
              <a:off x="3319526" y="1385951"/>
              <a:ext cx="342900" cy="361950"/>
            </a:xfrm>
            <a:custGeom>
              <a:avLst/>
              <a:gdLst/>
              <a:ahLst/>
              <a:cxnLst/>
              <a:rect l="l" t="t" r="r" b="b"/>
              <a:pathLst>
                <a:path w="342900" h="361950">
                  <a:moveTo>
                    <a:pt x="0" y="180975"/>
                  </a:moveTo>
                  <a:lnTo>
                    <a:pt x="6120" y="132820"/>
                  </a:lnTo>
                  <a:lnTo>
                    <a:pt x="23396" y="89577"/>
                  </a:lnTo>
                  <a:lnTo>
                    <a:pt x="50196" y="52959"/>
                  </a:lnTo>
                  <a:lnTo>
                    <a:pt x="84892" y="24680"/>
                  </a:lnTo>
                  <a:lnTo>
                    <a:pt x="125853" y="6455"/>
                  </a:lnTo>
                  <a:lnTo>
                    <a:pt x="171450" y="0"/>
                  </a:lnTo>
                  <a:lnTo>
                    <a:pt x="217002" y="6455"/>
                  </a:lnTo>
                  <a:lnTo>
                    <a:pt x="257951" y="24680"/>
                  </a:lnTo>
                  <a:lnTo>
                    <a:pt x="292655" y="52959"/>
                  </a:lnTo>
                  <a:lnTo>
                    <a:pt x="319475" y="89577"/>
                  </a:lnTo>
                  <a:lnTo>
                    <a:pt x="336770" y="132820"/>
                  </a:lnTo>
                  <a:lnTo>
                    <a:pt x="342900" y="180975"/>
                  </a:lnTo>
                  <a:lnTo>
                    <a:pt x="336770" y="229085"/>
                  </a:lnTo>
                  <a:lnTo>
                    <a:pt x="319475" y="272316"/>
                  </a:lnTo>
                  <a:lnTo>
                    <a:pt x="292655" y="308943"/>
                  </a:lnTo>
                  <a:lnTo>
                    <a:pt x="257951" y="337241"/>
                  </a:lnTo>
                  <a:lnTo>
                    <a:pt x="217002" y="355485"/>
                  </a:lnTo>
                  <a:lnTo>
                    <a:pt x="171450" y="361950"/>
                  </a:lnTo>
                  <a:lnTo>
                    <a:pt x="125853" y="355485"/>
                  </a:lnTo>
                  <a:lnTo>
                    <a:pt x="84892" y="337241"/>
                  </a:lnTo>
                  <a:lnTo>
                    <a:pt x="50196" y="308943"/>
                  </a:lnTo>
                  <a:lnTo>
                    <a:pt x="23396" y="272316"/>
                  </a:lnTo>
                  <a:lnTo>
                    <a:pt x="6120" y="229085"/>
                  </a:lnTo>
                  <a:lnTo>
                    <a:pt x="0" y="180975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3124200" y="1219200"/>
              <a:ext cx="781050" cy="1219200"/>
            </a:xfrm>
            <a:custGeom>
              <a:avLst/>
              <a:gdLst/>
              <a:ahLst/>
              <a:cxnLst/>
              <a:rect l="l" t="t" r="r" b="b"/>
              <a:pathLst>
                <a:path w="781050" h="1219200">
                  <a:moveTo>
                    <a:pt x="78105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81050" y="1219200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C0504D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94620" y="1022794"/>
            <a:ext cx="276225" cy="283369"/>
            <a:chOff x="4068826" y="1363725"/>
            <a:chExt cx="368300" cy="377825"/>
          </a:xfrm>
        </p:grpSpPr>
        <p:sp>
          <p:nvSpPr>
            <p:cNvPr id="10" name="object 10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780407" y="1022794"/>
            <a:ext cx="276225" cy="283369"/>
            <a:chOff x="4849876" y="1363725"/>
            <a:chExt cx="368300" cy="377825"/>
          </a:xfrm>
        </p:grpSpPr>
        <p:sp>
          <p:nvSpPr>
            <p:cNvPr id="13" name="object 13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366195" y="1022794"/>
            <a:ext cx="276225" cy="283369"/>
            <a:chOff x="5630926" y="1363725"/>
            <a:chExt cx="368300" cy="377825"/>
          </a:xfrm>
        </p:grpSpPr>
        <p:sp>
          <p:nvSpPr>
            <p:cNvPr id="16" name="object 16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/>
          <p:nvPr/>
        </p:nvSpPr>
        <p:spPr>
          <a:xfrm>
            <a:off x="6032945" y="103231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9" name="object 19"/>
          <p:cNvGrpSpPr/>
          <p:nvPr/>
        </p:nvGrpSpPr>
        <p:grpSpPr>
          <a:xfrm>
            <a:off x="4194620" y="1458564"/>
            <a:ext cx="276225" cy="283369"/>
            <a:chOff x="4068826" y="1944751"/>
            <a:chExt cx="368300" cy="377825"/>
          </a:xfrm>
        </p:grpSpPr>
        <p:sp>
          <p:nvSpPr>
            <p:cNvPr id="20" name="object 20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780407" y="1458564"/>
            <a:ext cx="276225" cy="283369"/>
            <a:chOff x="4849876" y="1944751"/>
            <a:chExt cx="368300" cy="377825"/>
          </a:xfrm>
        </p:grpSpPr>
        <p:sp>
          <p:nvSpPr>
            <p:cNvPr id="23" name="object 23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/>
          <p:nvPr/>
        </p:nvSpPr>
        <p:spPr>
          <a:xfrm>
            <a:off x="6032945" y="146808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5375720" y="1453801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309688" y="1938338"/>
          <a:ext cx="6629401" cy="306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label?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177800">
                        <a:lnSpc>
                          <a:spcPts val="2870"/>
                        </a:lnSpc>
                        <a:spcBef>
                          <a:spcPts val="245"/>
                        </a:spcBef>
                      </a:pPr>
                      <a:r>
                        <a:rPr sz="1800" i="1" spc="-7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label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04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our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87325">
                        <a:lnSpc>
                          <a:spcPts val="2870"/>
                        </a:lnSpc>
                      </a:pPr>
                      <a:r>
                        <a:rPr sz="1800" i="1" spc="-18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Arial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Arial"/>
                          <a:cs typeface="Arial"/>
                        </a:rPr>
                        <a:t>(↓)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7240" indent="-57785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6745" indent="95250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616585" marR="515620" indent="-10477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8675" marR="328930" indent="-486409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(TP)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84860" marR="219075" indent="-54419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30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(FP)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31">
                <a:tc>
                  <a:txBody>
                    <a:bodyPr/>
                    <a:lstStyle/>
                    <a:p>
                      <a:pPr marL="273050" marR="126364" indent="-142875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9625" marR="177165" indent="-619760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spc="-30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4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(FN)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080135" marR="174625" indent="-887094">
                        <a:lnSpc>
                          <a:spcPts val="4350"/>
                        </a:lnSpc>
                        <a:spcBef>
                          <a:spcPts val="32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(TN)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452755" algn="r">
                        <a:lnSpc>
                          <a:spcPts val="15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5756" y="1063419"/>
            <a:ext cx="751523" cy="627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79" dirty="0">
                <a:latin typeface="Arial"/>
                <a:cs typeface="Arial"/>
              </a:rPr>
              <a:t>Predicted: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13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b="1" spc="-8" dirty="0">
                <a:latin typeface="Arial"/>
                <a:cs typeface="Arial"/>
              </a:rPr>
              <a:t>Actual: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2645" y="1039462"/>
            <a:ext cx="257175" cy="271463"/>
          </a:xfrm>
          <a:custGeom>
            <a:avLst/>
            <a:gdLst/>
            <a:ahLst/>
            <a:cxnLst/>
            <a:rect l="l" t="t" r="r" b="b"/>
            <a:pathLst>
              <a:path w="342900" h="361950">
                <a:moveTo>
                  <a:pt x="0" y="180975"/>
                </a:moveTo>
                <a:lnTo>
                  <a:pt x="6120" y="132820"/>
                </a:lnTo>
                <a:lnTo>
                  <a:pt x="23396" y="89577"/>
                </a:lnTo>
                <a:lnTo>
                  <a:pt x="50196" y="52959"/>
                </a:lnTo>
                <a:lnTo>
                  <a:pt x="84892" y="24680"/>
                </a:lnTo>
                <a:lnTo>
                  <a:pt x="125853" y="6455"/>
                </a:lnTo>
                <a:lnTo>
                  <a:pt x="171450" y="0"/>
                </a:lnTo>
                <a:lnTo>
                  <a:pt x="217002" y="6455"/>
                </a:lnTo>
                <a:lnTo>
                  <a:pt x="257951" y="24680"/>
                </a:lnTo>
                <a:lnTo>
                  <a:pt x="292655" y="52959"/>
                </a:lnTo>
                <a:lnTo>
                  <a:pt x="319475" y="89577"/>
                </a:lnTo>
                <a:lnTo>
                  <a:pt x="336770" y="132820"/>
                </a:lnTo>
                <a:lnTo>
                  <a:pt x="342900" y="180975"/>
                </a:lnTo>
                <a:lnTo>
                  <a:pt x="336770" y="229085"/>
                </a:lnTo>
                <a:lnTo>
                  <a:pt x="319475" y="272316"/>
                </a:lnTo>
                <a:lnTo>
                  <a:pt x="292655" y="308943"/>
                </a:lnTo>
                <a:lnTo>
                  <a:pt x="257951" y="337241"/>
                </a:lnTo>
                <a:lnTo>
                  <a:pt x="217002" y="355485"/>
                </a:lnTo>
                <a:lnTo>
                  <a:pt x="171450" y="361950"/>
                </a:lnTo>
                <a:lnTo>
                  <a:pt x="125853" y="355485"/>
                </a:lnTo>
                <a:lnTo>
                  <a:pt x="84892" y="337241"/>
                </a:lnTo>
                <a:lnTo>
                  <a:pt x="50196" y="308943"/>
                </a:lnTo>
                <a:lnTo>
                  <a:pt x="23396" y="272316"/>
                </a:lnTo>
                <a:lnTo>
                  <a:pt x="6120" y="229085"/>
                </a:lnTo>
                <a:lnTo>
                  <a:pt x="0" y="18097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4194620" y="1022794"/>
            <a:ext cx="276225" cy="283369"/>
            <a:chOff x="4068826" y="1363725"/>
            <a:chExt cx="368300" cy="377825"/>
          </a:xfrm>
        </p:grpSpPr>
        <p:sp>
          <p:nvSpPr>
            <p:cNvPr id="6" name="object 6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80407" y="1022794"/>
            <a:ext cx="276225" cy="283369"/>
            <a:chOff x="4849876" y="1363725"/>
            <a:chExt cx="368300" cy="377825"/>
          </a:xfrm>
        </p:grpSpPr>
        <p:sp>
          <p:nvSpPr>
            <p:cNvPr id="9" name="object 9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66195" y="1022794"/>
            <a:ext cx="276225" cy="283369"/>
            <a:chOff x="5630926" y="1363725"/>
            <a:chExt cx="368300" cy="377825"/>
          </a:xfrm>
        </p:grpSpPr>
        <p:sp>
          <p:nvSpPr>
            <p:cNvPr id="12" name="object 12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72162" y="914400"/>
            <a:ext cx="585788" cy="914400"/>
            <a:chOff x="6305550" y="1219200"/>
            <a:chExt cx="781050" cy="1219200"/>
          </a:xfrm>
        </p:grpSpPr>
        <p:sp>
          <p:nvSpPr>
            <p:cNvPr id="15" name="object 15"/>
            <p:cNvSpPr/>
            <p:nvPr/>
          </p:nvSpPr>
          <p:spPr>
            <a:xfrm>
              <a:off x="6519925" y="1376426"/>
              <a:ext cx="342900" cy="933450"/>
            </a:xfrm>
            <a:custGeom>
              <a:avLst/>
              <a:gdLst/>
              <a:ahLst/>
              <a:cxnLst/>
              <a:rect l="l" t="t" r="r" b="b"/>
              <a:pathLst>
                <a:path w="342900" h="933450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  <a:path w="342900" h="933450">
                  <a:moveTo>
                    <a:pt x="0" y="757174"/>
                  </a:moveTo>
                  <a:lnTo>
                    <a:pt x="6120" y="710347"/>
                  </a:lnTo>
                  <a:lnTo>
                    <a:pt x="23396" y="668269"/>
                  </a:lnTo>
                  <a:lnTo>
                    <a:pt x="50196" y="632618"/>
                  </a:lnTo>
                  <a:lnTo>
                    <a:pt x="84892" y="605075"/>
                  </a:lnTo>
                  <a:lnTo>
                    <a:pt x="125853" y="587317"/>
                  </a:lnTo>
                  <a:lnTo>
                    <a:pt x="171450" y="581025"/>
                  </a:lnTo>
                  <a:lnTo>
                    <a:pt x="217002" y="587317"/>
                  </a:lnTo>
                  <a:lnTo>
                    <a:pt x="257951" y="605075"/>
                  </a:lnTo>
                  <a:lnTo>
                    <a:pt x="292655" y="632618"/>
                  </a:lnTo>
                  <a:lnTo>
                    <a:pt x="319475" y="668269"/>
                  </a:lnTo>
                  <a:lnTo>
                    <a:pt x="336770" y="710347"/>
                  </a:lnTo>
                  <a:lnTo>
                    <a:pt x="342900" y="757174"/>
                  </a:lnTo>
                  <a:lnTo>
                    <a:pt x="336770" y="804009"/>
                  </a:lnTo>
                  <a:lnTo>
                    <a:pt x="319475" y="846111"/>
                  </a:lnTo>
                  <a:lnTo>
                    <a:pt x="292655" y="881792"/>
                  </a:lnTo>
                  <a:lnTo>
                    <a:pt x="257951" y="909367"/>
                  </a:lnTo>
                  <a:lnTo>
                    <a:pt x="217002" y="927148"/>
                  </a:lnTo>
                  <a:lnTo>
                    <a:pt x="171450" y="933450"/>
                  </a:lnTo>
                  <a:lnTo>
                    <a:pt x="125853" y="927148"/>
                  </a:lnTo>
                  <a:lnTo>
                    <a:pt x="84892" y="909367"/>
                  </a:lnTo>
                  <a:lnTo>
                    <a:pt x="50196" y="881792"/>
                  </a:lnTo>
                  <a:lnTo>
                    <a:pt x="23396" y="846111"/>
                  </a:lnTo>
                  <a:lnTo>
                    <a:pt x="6120" y="804009"/>
                  </a:lnTo>
                  <a:lnTo>
                    <a:pt x="0" y="757174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305550" y="1219200"/>
              <a:ext cx="781050" cy="1219200"/>
            </a:xfrm>
            <a:custGeom>
              <a:avLst/>
              <a:gdLst/>
              <a:ahLst/>
              <a:cxnLst/>
              <a:rect l="l" t="t" r="r" b="b"/>
              <a:pathLst>
                <a:path w="781050" h="1219200">
                  <a:moveTo>
                    <a:pt x="78105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81050" y="1219200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C0504D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194620" y="1458564"/>
            <a:ext cx="276225" cy="283369"/>
            <a:chOff x="4068826" y="1944751"/>
            <a:chExt cx="368300" cy="377825"/>
          </a:xfrm>
        </p:grpSpPr>
        <p:sp>
          <p:nvSpPr>
            <p:cNvPr id="18" name="object 18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780407" y="1458564"/>
            <a:ext cx="276225" cy="283369"/>
            <a:chOff x="4849876" y="1944751"/>
            <a:chExt cx="368300" cy="377825"/>
          </a:xfrm>
        </p:grpSpPr>
        <p:sp>
          <p:nvSpPr>
            <p:cNvPr id="21" name="object 21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3" name="object 23"/>
          <p:cNvSpPr/>
          <p:nvPr/>
        </p:nvSpPr>
        <p:spPr>
          <a:xfrm>
            <a:off x="5375720" y="1453801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4" name="object 24"/>
          <p:cNvGrpSpPr/>
          <p:nvPr/>
        </p:nvGrpSpPr>
        <p:grpSpPr>
          <a:xfrm>
            <a:off x="3623120" y="1465707"/>
            <a:ext cx="276225" cy="283369"/>
            <a:chOff x="3306826" y="1954276"/>
            <a:chExt cx="368300" cy="377825"/>
          </a:xfrm>
        </p:grpSpPr>
        <p:sp>
          <p:nvSpPr>
            <p:cNvPr id="25" name="object 25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309688" y="1938338"/>
          <a:ext cx="6629401" cy="306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i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2100" i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1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100" i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i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 </a:t>
                      </a:r>
                      <a:r>
                        <a:rPr sz="210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label?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177800">
                        <a:lnSpc>
                          <a:spcPts val="2870"/>
                        </a:lnSpc>
                        <a:spcBef>
                          <a:spcPts val="245"/>
                        </a:spcBef>
                      </a:pPr>
                      <a:r>
                        <a:rPr sz="1800" i="1" spc="-7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label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04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our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87325">
                        <a:lnSpc>
                          <a:spcPts val="2870"/>
                        </a:lnSpc>
                      </a:pPr>
                      <a:r>
                        <a:rPr sz="1800" i="1" spc="-18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Arial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Arial"/>
                          <a:cs typeface="Arial"/>
                        </a:rPr>
                        <a:t>(↓)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7240" indent="-57785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6745" indent="95250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616585" marR="515620" indent="-10477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8675" marR="328930" indent="-486409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(TP)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84860" marR="219075" indent="-54419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30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(FP)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31">
                <a:tc>
                  <a:txBody>
                    <a:bodyPr/>
                    <a:lstStyle/>
                    <a:p>
                      <a:pPr marL="273050" marR="126364" indent="-142875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9625" marR="177165" indent="-619760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spc="-30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(FN)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46125" marR="174625" indent="-553085">
                        <a:lnSpc>
                          <a:spcPts val="4350"/>
                        </a:lnSpc>
                        <a:spcBef>
                          <a:spcPts val="320"/>
                        </a:spcBef>
                      </a:pPr>
                      <a:r>
                        <a:rPr sz="1800" spc="-254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75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solidFill>
                            <a:srgbClr val="C0504D"/>
                          </a:solidFill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50" dirty="0">
                          <a:latin typeface="Arial"/>
                          <a:cs typeface="Arial"/>
                        </a:rPr>
                        <a:t>(TN)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452755" algn="r">
                        <a:lnSpc>
                          <a:spcPts val="15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25756" y="1063419"/>
            <a:ext cx="751523" cy="6271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b="1" spc="-79" dirty="0">
                <a:latin typeface="Arial"/>
                <a:cs typeface="Arial"/>
              </a:rPr>
              <a:t>Predicted: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13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50" b="1" spc="-8" dirty="0">
                <a:latin typeface="Arial"/>
                <a:cs typeface="Arial"/>
              </a:rPr>
              <a:t>Actual: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2645" y="1039462"/>
            <a:ext cx="257175" cy="271463"/>
          </a:xfrm>
          <a:custGeom>
            <a:avLst/>
            <a:gdLst/>
            <a:ahLst/>
            <a:cxnLst/>
            <a:rect l="l" t="t" r="r" b="b"/>
            <a:pathLst>
              <a:path w="342900" h="361950">
                <a:moveTo>
                  <a:pt x="0" y="180975"/>
                </a:moveTo>
                <a:lnTo>
                  <a:pt x="6120" y="132820"/>
                </a:lnTo>
                <a:lnTo>
                  <a:pt x="23396" y="89577"/>
                </a:lnTo>
                <a:lnTo>
                  <a:pt x="50196" y="52959"/>
                </a:lnTo>
                <a:lnTo>
                  <a:pt x="84892" y="24680"/>
                </a:lnTo>
                <a:lnTo>
                  <a:pt x="125853" y="6455"/>
                </a:lnTo>
                <a:lnTo>
                  <a:pt x="171450" y="0"/>
                </a:lnTo>
                <a:lnTo>
                  <a:pt x="217002" y="6455"/>
                </a:lnTo>
                <a:lnTo>
                  <a:pt x="257951" y="24680"/>
                </a:lnTo>
                <a:lnTo>
                  <a:pt x="292655" y="52959"/>
                </a:lnTo>
                <a:lnTo>
                  <a:pt x="319475" y="89577"/>
                </a:lnTo>
                <a:lnTo>
                  <a:pt x="336770" y="132820"/>
                </a:lnTo>
                <a:lnTo>
                  <a:pt x="342900" y="180975"/>
                </a:lnTo>
                <a:lnTo>
                  <a:pt x="336770" y="229085"/>
                </a:lnTo>
                <a:lnTo>
                  <a:pt x="319475" y="272316"/>
                </a:lnTo>
                <a:lnTo>
                  <a:pt x="292655" y="308943"/>
                </a:lnTo>
                <a:lnTo>
                  <a:pt x="257951" y="337241"/>
                </a:lnTo>
                <a:lnTo>
                  <a:pt x="217002" y="355485"/>
                </a:lnTo>
                <a:lnTo>
                  <a:pt x="171450" y="361950"/>
                </a:lnTo>
                <a:lnTo>
                  <a:pt x="125853" y="355485"/>
                </a:lnTo>
                <a:lnTo>
                  <a:pt x="84892" y="337241"/>
                </a:lnTo>
                <a:lnTo>
                  <a:pt x="50196" y="308943"/>
                </a:lnTo>
                <a:lnTo>
                  <a:pt x="23396" y="272316"/>
                </a:lnTo>
                <a:lnTo>
                  <a:pt x="6120" y="229085"/>
                </a:lnTo>
                <a:lnTo>
                  <a:pt x="0" y="18097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4194620" y="1022794"/>
            <a:ext cx="276225" cy="283369"/>
            <a:chOff x="4068826" y="1363725"/>
            <a:chExt cx="368300" cy="377825"/>
          </a:xfrm>
        </p:grpSpPr>
        <p:sp>
          <p:nvSpPr>
            <p:cNvPr id="6" name="object 6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0815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80407" y="1022794"/>
            <a:ext cx="276225" cy="283369"/>
            <a:chOff x="4849876" y="1363725"/>
            <a:chExt cx="368300" cy="377825"/>
          </a:xfrm>
        </p:grpSpPr>
        <p:sp>
          <p:nvSpPr>
            <p:cNvPr id="9" name="object 9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257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66195" y="1022794"/>
            <a:ext cx="276225" cy="283369"/>
            <a:chOff x="5630926" y="1363725"/>
            <a:chExt cx="368300" cy="377825"/>
          </a:xfrm>
        </p:grpSpPr>
        <p:sp>
          <p:nvSpPr>
            <p:cNvPr id="12" name="object 12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3626" y="1376425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/>
          <p:nvPr/>
        </p:nvSpPr>
        <p:spPr>
          <a:xfrm>
            <a:off x="6032945" y="103231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4194620" y="1458564"/>
            <a:ext cx="276225" cy="283369"/>
            <a:chOff x="4068826" y="1944751"/>
            <a:chExt cx="368300" cy="377825"/>
          </a:xfrm>
        </p:grpSpPr>
        <p:sp>
          <p:nvSpPr>
            <p:cNvPr id="16" name="object 16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152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780407" y="1458564"/>
            <a:ext cx="276225" cy="283369"/>
            <a:chOff x="4849876" y="1944751"/>
            <a:chExt cx="368300" cy="377825"/>
          </a:xfrm>
        </p:grpSpPr>
        <p:sp>
          <p:nvSpPr>
            <p:cNvPr id="19" name="object 19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862576" y="1957451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/>
          <p:nvPr/>
        </p:nvSpPr>
        <p:spPr>
          <a:xfrm>
            <a:off x="6032945" y="1468089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5375720" y="1453801"/>
            <a:ext cx="257175" cy="264319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0" y="176149"/>
                </a:moveTo>
                <a:lnTo>
                  <a:pt x="6120" y="129322"/>
                </a:lnTo>
                <a:lnTo>
                  <a:pt x="23396" y="87244"/>
                </a:lnTo>
                <a:lnTo>
                  <a:pt x="50196" y="51593"/>
                </a:lnTo>
                <a:lnTo>
                  <a:pt x="84892" y="24050"/>
                </a:lnTo>
                <a:lnTo>
                  <a:pt x="125853" y="6292"/>
                </a:lnTo>
                <a:lnTo>
                  <a:pt x="171450" y="0"/>
                </a:lnTo>
                <a:lnTo>
                  <a:pt x="217002" y="6292"/>
                </a:lnTo>
                <a:lnTo>
                  <a:pt x="257951" y="24050"/>
                </a:lnTo>
                <a:lnTo>
                  <a:pt x="292655" y="51593"/>
                </a:lnTo>
                <a:lnTo>
                  <a:pt x="319475" y="87244"/>
                </a:lnTo>
                <a:lnTo>
                  <a:pt x="336770" y="129322"/>
                </a:lnTo>
                <a:lnTo>
                  <a:pt x="342900" y="176149"/>
                </a:lnTo>
                <a:lnTo>
                  <a:pt x="336770" y="222984"/>
                </a:lnTo>
                <a:lnTo>
                  <a:pt x="319475" y="265086"/>
                </a:lnTo>
                <a:lnTo>
                  <a:pt x="292655" y="300767"/>
                </a:lnTo>
                <a:lnTo>
                  <a:pt x="257951" y="328342"/>
                </a:lnTo>
                <a:lnTo>
                  <a:pt x="217002" y="346123"/>
                </a:lnTo>
                <a:lnTo>
                  <a:pt x="171450" y="352425"/>
                </a:lnTo>
                <a:lnTo>
                  <a:pt x="125853" y="346123"/>
                </a:lnTo>
                <a:lnTo>
                  <a:pt x="84892" y="328342"/>
                </a:lnTo>
                <a:lnTo>
                  <a:pt x="50196" y="300767"/>
                </a:lnTo>
                <a:lnTo>
                  <a:pt x="23396" y="265086"/>
                </a:lnTo>
                <a:lnTo>
                  <a:pt x="6120" y="222984"/>
                </a:lnTo>
                <a:lnTo>
                  <a:pt x="0" y="17614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3" name="object 23"/>
          <p:cNvGrpSpPr/>
          <p:nvPr/>
        </p:nvGrpSpPr>
        <p:grpSpPr>
          <a:xfrm>
            <a:off x="3623120" y="1465707"/>
            <a:ext cx="276225" cy="283369"/>
            <a:chOff x="3306826" y="1954276"/>
            <a:chExt cx="368300" cy="377825"/>
          </a:xfrm>
        </p:grpSpPr>
        <p:sp>
          <p:nvSpPr>
            <p:cNvPr id="24" name="object 24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171450" y="0"/>
                  </a:moveTo>
                  <a:lnTo>
                    <a:pt x="125853" y="6292"/>
                  </a:lnTo>
                  <a:lnTo>
                    <a:pt x="84892" y="24050"/>
                  </a:lnTo>
                  <a:lnTo>
                    <a:pt x="50196" y="51593"/>
                  </a:lnTo>
                  <a:lnTo>
                    <a:pt x="23396" y="87244"/>
                  </a:lnTo>
                  <a:lnTo>
                    <a:pt x="6120" y="129322"/>
                  </a:lnTo>
                  <a:lnTo>
                    <a:pt x="0" y="176149"/>
                  </a:lnTo>
                  <a:lnTo>
                    <a:pt x="6120" y="222984"/>
                  </a:lnTo>
                  <a:lnTo>
                    <a:pt x="23396" y="265086"/>
                  </a:lnTo>
                  <a:lnTo>
                    <a:pt x="50196" y="300767"/>
                  </a:lnTo>
                  <a:lnTo>
                    <a:pt x="84892" y="328342"/>
                  </a:lnTo>
                  <a:lnTo>
                    <a:pt x="125853" y="346123"/>
                  </a:lnTo>
                  <a:lnTo>
                    <a:pt x="171450" y="352425"/>
                  </a:lnTo>
                  <a:lnTo>
                    <a:pt x="217002" y="346123"/>
                  </a:lnTo>
                  <a:lnTo>
                    <a:pt x="257951" y="328342"/>
                  </a:lnTo>
                  <a:lnTo>
                    <a:pt x="292655" y="300767"/>
                  </a:lnTo>
                  <a:lnTo>
                    <a:pt x="319475" y="265086"/>
                  </a:lnTo>
                  <a:lnTo>
                    <a:pt x="336770" y="222984"/>
                  </a:lnTo>
                  <a:lnTo>
                    <a:pt x="342900" y="176149"/>
                  </a:lnTo>
                  <a:lnTo>
                    <a:pt x="336770" y="129322"/>
                  </a:lnTo>
                  <a:lnTo>
                    <a:pt x="319475" y="87244"/>
                  </a:lnTo>
                  <a:lnTo>
                    <a:pt x="292655" y="51593"/>
                  </a:lnTo>
                  <a:lnTo>
                    <a:pt x="257951" y="24050"/>
                  </a:lnTo>
                  <a:lnTo>
                    <a:pt x="217002" y="629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9526" y="1966976"/>
              <a:ext cx="342900" cy="352425"/>
            </a:xfrm>
            <a:custGeom>
              <a:avLst/>
              <a:gdLst/>
              <a:ahLst/>
              <a:cxnLst/>
              <a:rect l="l" t="t" r="r" b="b"/>
              <a:pathLst>
                <a:path w="342900" h="352425">
                  <a:moveTo>
                    <a:pt x="0" y="176149"/>
                  </a:moveTo>
                  <a:lnTo>
                    <a:pt x="6120" y="129322"/>
                  </a:lnTo>
                  <a:lnTo>
                    <a:pt x="23396" y="87244"/>
                  </a:lnTo>
                  <a:lnTo>
                    <a:pt x="50196" y="51593"/>
                  </a:lnTo>
                  <a:lnTo>
                    <a:pt x="84892" y="24050"/>
                  </a:lnTo>
                  <a:lnTo>
                    <a:pt x="125853" y="6292"/>
                  </a:lnTo>
                  <a:lnTo>
                    <a:pt x="171450" y="0"/>
                  </a:lnTo>
                  <a:lnTo>
                    <a:pt x="217002" y="6292"/>
                  </a:lnTo>
                  <a:lnTo>
                    <a:pt x="257951" y="24050"/>
                  </a:lnTo>
                  <a:lnTo>
                    <a:pt x="292655" y="51593"/>
                  </a:lnTo>
                  <a:lnTo>
                    <a:pt x="319475" y="87244"/>
                  </a:lnTo>
                  <a:lnTo>
                    <a:pt x="336770" y="129322"/>
                  </a:lnTo>
                  <a:lnTo>
                    <a:pt x="342900" y="176149"/>
                  </a:lnTo>
                  <a:lnTo>
                    <a:pt x="336770" y="222984"/>
                  </a:lnTo>
                  <a:lnTo>
                    <a:pt x="319475" y="265086"/>
                  </a:lnTo>
                  <a:lnTo>
                    <a:pt x="292655" y="300767"/>
                  </a:lnTo>
                  <a:lnTo>
                    <a:pt x="257951" y="328342"/>
                  </a:lnTo>
                  <a:lnTo>
                    <a:pt x="217002" y="346123"/>
                  </a:lnTo>
                  <a:lnTo>
                    <a:pt x="171450" y="352425"/>
                  </a:lnTo>
                  <a:lnTo>
                    <a:pt x="125853" y="346123"/>
                  </a:lnTo>
                  <a:lnTo>
                    <a:pt x="84892" y="328342"/>
                  </a:lnTo>
                  <a:lnTo>
                    <a:pt x="50196" y="300767"/>
                  </a:lnTo>
                  <a:lnTo>
                    <a:pt x="23396" y="265086"/>
                  </a:lnTo>
                  <a:lnTo>
                    <a:pt x="6120" y="222984"/>
                  </a:lnTo>
                  <a:lnTo>
                    <a:pt x="0" y="17614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389587" y="1919708"/>
          <a:ext cx="6629401" cy="306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i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 </a:t>
                      </a:r>
                      <a:r>
                        <a:rPr sz="180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label?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177800">
                        <a:lnSpc>
                          <a:spcPts val="2870"/>
                        </a:lnSpc>
                        <a:spcBef>
                          <a:spcPts val="245"/>
                        </a:spcBef>
                      </a:pPr>
                      <a:r>
                        <a:rPr sz="1800" i="1" spc="-7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95" dirty="0">
                          <a:latin typeface="Arial"/>
                          <a:cs typeface="Arial"/>
                        </a:rPr>
                        <a:t>label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04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our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7325">
                        <a:lnSpc>
                          <a:spcPts val="2870"/>
                        </a:lnSpc>
                      </a:pPr>
                      <a:r>
                        <a:rPr sz="1800" i="1" spc="-18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5" dirty="0">
                          <a:latin typeface="Arial"/>
                          <a:cs typeface="Arial"/>
                        </a:rPr>
                        <a:t>predict?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50" dirty="0">
                          <a:latin typeface="Arial"/>
                          <a:cs typeface="Arial"/>
                        </a:rPr>
                        <a:t>(↓)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838200" marR="777240" indent="-57785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41350" marR="626745" indent="95250">
                        <a:lnSpc>
                          <a:spcPct val="100800"/>
                        </a:lnSpc>
                        <a:spcBef>
                          <a:spcPts val="140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616585" marR="515620" indent="-10477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8675" marR="328930" indent="-486409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10" dirty="0">
                          <a:latin typeface="Arial"/>
                          <a:cs typeface="Arial"/>
                        </a:rPr>
                        <a:t>(TP)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84860" marR="219075" indent="-544195">
                        <a:lnSpc>
                          <a:spcPct val="100800"/>
                        </a:lnSpc>
                        <a:spcBef>
                          <a:spcPts val="150"/>
                        </a:spcBef>
                      </a:pPr>
                      <a:r>
                        <a:rPr sz="1800" spc="-30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(FP)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31">
                <a:tc>
                  <a:txBody>
                    <a:bodyPr/>
                    <a:lstStyle/>
                    <a:p>
                      <a:pPr marL="273050" marR="126364" indent="-142875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 </a:t>
                      </a:r>
                      <a:r>
                        <a:rPr sz="18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9625" marR="177165" indent="-619760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1800" spc="-30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60" dirty="0">
                          <a:latin typeface="Arial"/>
                          <a:cs typeface="Arial"/>
                        </a:rPr>
                        <a:t>(FN)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46125" marR="174625" indent="-553085">
                        <a:lnSpc>
                          <a:spcPts val="4350"/>
                        </a:lnSpc>
                        <a:spcBef>
                          <a:spcPts val="320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800" spc="-25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800" spc="-250" dirty="0">
                          <a:latin typeface="Arial"/>
                          <a:cs typeface="Arial"/>
                        </a:rPr>
                        <a:t>TN)</a:t>
                      </a:r>
                      <a:r>
                        <a:rPr lang="en-US" sz="18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452755" algn="r">
                        <a:lnSpc>
                          <a:spcPts val="15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38382" y="2892457"/>
          <a:ext cx="6172200" cy="975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5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9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9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Selected/Guessed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5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5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(TP)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(FP)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2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5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5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select/not</a:t>
                      </a:r>
                      <a:r>
                        <a:rPr sz="1500" b="1" spc="-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(FN)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22275">
                        <a:lnSpc>
                          <a:spcPts val="2190"/>
                        </a:lnSpc>
                        <a:spcBef>
                          <a:spcPts val="305"/>
                        </a:spcBef>
                      </a:pPr>
                      <a:r>
                        <a:rPr sz="1500" spc="-15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5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(TN)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R="71755" algn="r">
                        <a:lnSpc>
                          <a:spcPts val="525"/>
                        </a:lnSpc>
                      </a:pP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32" y="145661"/>
            <a:ext cx="5380196" cy="133459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689133" marR="3810" indent="436245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Classification</a:t>
            </a:r>
            <a:r>
              <a:rPr sz="2963" spc="-15" dirty="0"/>
              <a:t> </a:t>
            </a:r>
            <a:r>
              <a:rPr sz="2963" spc="-49" dirty="0"/>
              <a:t>Evaluation: </a:t>
            </a:r>
            <a:r>
              <a:rPr sz="2963" spc="-203" dirty="0"/>
              <a:t>Accuracy,</a:t>
            </a:r>
            <a:r>
              <a:rPr sz="2963" spc="-11" dirty="0"/>
              <a:t> </a:t>
            </a:r>
            <a:r>
              <a:rPr sz="2963" spc="-143" dirty="0"/>
              <a:t>Precision,</a:t>
            </a:r>
            <a:r>
              <a:rPr sz="2963" dirty="0"/>
              <a:t> </a:t>
            </a:r>
            <a:r>
              <a:rPr sz="2963" spc="-139" dirty="0"/>
              <a:t>and</a:t>
            </a:r>
            <a:r>
              <a:rPr sz="2963" spc="-90" dirty="0"/>
              <a:t> </a:t>
            </a:r>
            <a:r>
              <a:rPr sz="2963" spc="-214" dirty="0"/>
              <a:t>Recall</a:t>
            </a:r>
            <a:endParaRPr sz="2963"/>
          </a:p>
          <a:p>
            <a:pPr marL="9525">
              <a:spcBef>
                <a:spcPts val="274"/>
              </a:spcBef>
            </a:pPr>
            <a:r>
              <a:rPr sz="2400" b="1" spc="-229" dirty="0">
                <a:latin typeface="Arial"/>
                <a:cs typeface="Arial"/>
              </a:rPr>
              <a:t>Accuracy</a:t>
            </a:r>
            <a:r>
              <a:rPr sz="2400" spc="-229" dirty="0"/>
              <a:t>:</a:t>
            </a:r>
            <a:r>
              <a:rPr sz="2400" spc="-127" dirty="0"/>
              <a:t> </a:t>
            </a:r>
            <a:r>
              <a:rPr sz="2400" spc="-409" dirty="0"/>
              <a:t>%</a:t>
            </a:r>
            <a:r>
              <a:rPr sz="2400" spc="-135" dirty="0"/>
              <a:t> </a:t>
            </a:r>
            <a:r>
              <a:rPr sz="2400" dirty="0"/>
              <a:t>of</a:t>
            </a:r>
            <a:r>
              <a:rPr sz="2400" spc="-158" dirty="0"/>
              <a:t> </a:t>
            </a:r>
            <a:r>
              <a:rPr sz="2400" spc="-79" dirty="0"/>
              <a:t>items</a:t>
            </a:r>
            <a:r>
              <a:rPr sz="2400" spc="-143" dirty="0"/>
              <a:t> </a:t>
            </a:r>
            <a:r>
              <a:rPr sz="2400" spc="-8" dirty="0"/>
              <a:t>correct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0808" y="1748790"/>
            <a:ext cx="1907381" cy="14288"/>
          </a:xfrm>
          <a:custGeom>
            <a:avLst/>
            <a:gdLst/>
            <a:ahLst/>
            <a:cxnLst/>
            <a:rect l="l" t="t" r="r" b="b"/>
            <a:pathLst>
              <a:path w="2543175" h="19050">
                <a:moveTo>
                  <a:pt x="2543175" y="0"/>
                </a:moveTo>
                <a:lnTo>
                  <a:pt x="0" y="0"/>
                </a:lnTo>
                <a:lnTo>
                  <a:pt x="0" y="19050"/>
                </a:lnTo>
                <a:lnTo>
                  <a:pt x="2543175" y="19050"/>
                </a:lnTo>
                <a:lnTo>
                  <a:pt x="254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964020" y="1496378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6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976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189102" y="195960"/>
                </a:lnTo>
                <a:lnTo>
                  <a:pt x="189102" y="203200"/>
                </a:lnTo>
                <a:lnTo>
                  <a:pt x="254507" y="203200"/>
                </a:lnTo>
                <a:lnTo>
                  <a:pt x="254507" y="195960"/>
                </a:lnTo>
                <a:lnTo>
                  <a:pt x="249554" y="194817"/>
                </a:lnTo>
                <a:lnTo>
                  <a:pt x="245999" y="193675"/>
                </a:lnTo>
                <a:lnTo>
                  <a:pt x="241426" y="191388"/>
                </a:lnTo>
                <a:lnTo>
                  <a:pt x="239649" y="189864"/>
                </a:lnTo>
                <a:lnTo>
                  <a:pt x="238378" y="187832"/>
                </a:lnTo>
                <a:lnTo>
                  <a:pt x="236981" y="185800"/>
                </a:lnTo>
                <a:lnTo>
                  <a:pt x="235965" y="183006"/>
                </a:lnTo>
                <a:lnTo>
                  <a:pt x="234695" y="176021"/>
                </a:lnTo>
                <a:lnTo>
                  <a:pt x="234547" y="173354"/>
                </a:lnTo>
                <a:lnTo>
                  <a:pt x="234441" y="116077"/>
                </a:lnTo>
                <a:lnTo>
                  <a:pt x="271890" y="116077"/>
                </a:lnTo>
                <a:lnTo>
                  <a:pt x="274351" y="115855"/>
                </a:lnTo>
                <a:lnTo>
                  <a:pt x="308825" y="103758"/>
                </a:lnTo>
                <a:lnTo>
                  <a:pt x="234441" y="103758"/>
                </a:lnTo>
                <a:lnTo>
                  <a:pt x="234441" y="13715"/>
                </a:lnTo>
                <a:lnTo>
                  <a:pt x="239394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5" y="7500"/>
                </a:lnTo>
                <a:lnTo>
                  <a:pt x="293306" y="3333"/>
                </a:lnTo>
                <a:lnTo>
                  <a:pt x="279257" y="833"/>
                </a:lnTo>
                <a:lnTo>
                  <a:pt x="263016" y="0"/>
                </a:lnTo>
                <a:close/>
              </a:path>
              <a:path w="332104" h="203200">
                <a:moveTo>
                  <a:pt x="271890" y="116077"/>
                </a:moveTo>
                <a:lnTo>
                  <a:pt x="234441" y="116077"/>
                </a:lnTo>
                <a:lnTo>
                  <a:pt x="239395" y="116391"/>
                </a:lnTo>
                <a:lnTo>
                  <a:pt x="245300" y="116586"/>
                </a:lnTo>
                <a:lnTo>
                  <a:pt x="252158" y="116685"/>
                </a:lnTo>
                <a:lnTo>
                  <a:pt x="259968" y="116712"/>
                </a:lnTo>
                <a:lnTo>
                  <a:pt x="267231" y="116498"/>
                </a:lnTo>
                <a:lnTo>
                  <a:pt x="271890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3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5114" y="19176"/>
                </a:lnTo>
                <a:lnTo>
                  <a:pt x="289051" y="22732"/>
                </a:lnTo>
                <a:lnTo>
                  <a:pt x="293115" y="26162"/>
                </a:lnTo>
                <a:lnTo>
                  <a:pt x="296290" y="30733"/>
                </a:lnTo>
                <a:lnTo>
                  <a:pt x="300863" y="42163"/>
                </a:lnTo>
                <a:lnTo>
                  <a:pt x="302005" y="49275"/>
                </a:lnTo>
                <a:lnTo>
                  <a:pt x="302005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5" y="103758"/>
                </a:lnTo>
                <a:lnTo>
                  <a:pt x="330517" y="68643"/>
                </a:lnTo>
                <a:lnTo>
                  <a:pt x="331850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2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294728" y="1511617"/>
            <a:ext cx="137636" cy="143828"/>
          </a:xfrm>
          <a:custGeom>
            <a:avLst/>
            <a:gdLst/>
            <a:ahLst/>
            <a:cxnLst/>
            <a:rect l="l" t="t" r="r" b="b"/>
            <a:pathLst>
              <a:path w="183514" h="191769">
                <a:moveTo>
                  <a:pt x="183388" y="86360"/>
                </a:moveTo>
                <a:lnTo>
                  <a:pt x="102235" y="8636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6360"/>
                </a:lnTo>
                <a:lnTo>
                  <a:pt x="0" y="8636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1770"/>
                </a:lnTo>
                <a:lnTo>
                  <a:pt x="102235" y="19177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499801" y="1496377"/>
            <a:ext cx="271939" cy="153353"/>
          </a:xfrm>
          <a:custGeom>
            <a:avLst/>
            <a:gdLst/>
            <a:ahLst/>
            <a:cxnLst/>
            <a:rect l="l" t="t" r="r" b="b"/>
            <a:pathLst>
              <a:path w="362585" h="204469">
                <a:moveTo>
                  <a:pt x="255705" y="34416"/>
                </a:moveTo>
                <a:lnTo>
                  <a:pt x="226060" y="34416"/>
                </a:lnTo>
                <a:lnTo>
                  <a:pt x="227964" y="38353"/>
                </a:lnTo>
                <a:lnTo>
                  <a:pt x="232155" y="46227"/>
                </a:lnTo>
                <a:lnTo>
                  <a:pt x="234314" y="50164"/>
                </a:lnTo>
                <a:lnTo>
                  <a:pt x="237998" y="56514"/>
                </a:lnTo>
                <a:lnTo>
                  <a:pt x="243204" y="65024"/>
                </a:lnTo>
                <a:lnTo>
                  <a:pt x="326008" y="204088"/>
                </a:lnTo>
                <a:lnTo>
                  <a:pt x="344677" y="204088"/>
                </a:lnTo>
                <a:lnTo>
                  <a:pt x="344677" y="153288"/>
                </a:lnTo>
                <a:lnTo>
                  <a:pt x="325119" y="153288"/>
                </a:lnTo>
                <a:lnTo>
                  <a:pt x="322501" y="147671"/>
                </a:lnTo>
                <a:lnTo>
                  <a:pt x="320039" y="142747"/>
                </a:lnTo>
                <a:lnTo>
                  <a:pt x="315213" y="133857"/>
                </a:lnTo>
                <a:lnTo>
                  <a:pt x="312165" y="128650"/>
                </a:lnTo>
                <a:lnTo>
                  <a:pt x="308610" y="122681"/>
                </a:lnTo>
                <a:lnTo>
                  <a:pt x="255705" y="34416"/>
                </a:lnTo>
                <a:close/>
              </a:path>
              <a:path w="362585" h="204469">
                <a:moveTo>
                  <a:pt x="235076" y="0"/>
                </a:moveTo>
                <a:lnTo>
                  <a:pt x="188594" y="0"/>
                </a:lnTo>
                <a:lnTo>
                  <a:pt x="188594" y="7365"/>
                </a:lnTo>
                <a:lnTo>
                  <a:pt x="193166" y="8635"/>
                </a:lnTo>
                <a:lnTo>
                  <a:pt x="196341" y="9778"/>
                </a:lnTo>
                <a:lnTo>
                  <a:pt x="205993" y="173354"/>
                </a:lnTo>
                <a:lnTo>
                  <a:pt x="205612" y="178815"/>
                </a:lnTo>
                <a:lnTo>
                  <a:pt x="188594" y="195960"/>
                </a:lnTo>
                <a:lnTo>
                  <a:pt x="188594" y="203200"/>
                </a:lnTo>
                <a:lnTo>
                  <a:pt x="242824" y="203200"/>
                </a:lnTo>
                <a:lnTo>
                  <a:pt x="242824" y="195960"/>
                </a:lnTo>
                <a:lnTo>
                  <a:pt x="238251" y="194690"/>
                </a:lnTo>
                <a:lnTo>
                  <a:pt x="234950" y="193547"/>
                </a:lnTo>
                <a:lnTo>
                  <a:pt x="232917" y="192277"/>
                </a:lnTo>
                <a:lnTo>
                  <a:pt x="230886" y="191134"/>
                </a:lnTo>
                <a:lnTo>
                  <a:pt x="229362" y="189610"/>
                </a:lnTo>
                <a:lnTo>
                  <a:pt x="225384" y="117220"/>
                </a:lnTo>
                <a:lnTo>
                  <a:pt x="225315" y="104046"/>
                </a:lnTo>
                <a:lnTo>
                  <a:pt x="224734" y="62009"/>
                </a:lnTo>
                <a:lnTo>
                  <a:pt x="223519" y="34416"/>
                </a:lnTo>
                <a:lnTo>
                  <a:pt x="255705" y="34416"/>
                </a:lnTo>
                <a:lnTo>
                  <a:pt x="235076" y="0"/>
                </a:lnTo>
                <a:close/>
              </a:path>
              <a:path w="362585" h="204469">
                <a:moveTo>
                  <a:pt x="362076" y="0"/>
                </a:moveTo>
                <a:lnTo>
                  <a:pt x="308482" y="0"/>
                </a:lnTo>
                <a:lnTo>
                  <a:pt x="308482" y="7365"/>
                </a:lnTo>
                <a:lnTo>
                  <a:pt x="313054" y="8635"/>
                </a:lnTo>
                <a:lnTo>
                  <a:pt x="316229" y="9778"/>
                </a:lnTo>
                <a:lnTo>
                  <a:pt x="325165" y="79698"/>
                </a:lnTo>
                <a:lnTo>
                  <a:pt x="325294" y="91551"/>
                </a:lnTo>
                <a:lnTo>
                  <a:pt x="326405" y="139779"/>
                </a:lnTo>
                <a:lnTo>
                  <a:pt x="327151" y="153288"/>
                </a:lnTo>
                <a:lnTo>
                  <a:pt x="344677" y="153288"/>
                </a:lnTo>
                <a:lnTo>
                  <a:pt x="344677" y="29971"/>
                </a:lnTo>
                <a:lnTo>
                  <a:pt x="344931" y="24764"/>
                </a:lnTo>
                <a:lnTo>
                  <a:pt x="352678" y="10667"/>
                </a:lnTo>
                <a:lnTo>
                  <a:pt x="354456" y="9651"/>
                </a:lnTo>
                <a:lnTo>
                  <a:pt x="357631" y="8508"/>
                </a:lnTo>
                <a:lnTo>
                  <a:pt x="362076" y="7365"/>
                </a:lnTo>
                <a:lnTo>
                  <a:pt x="362076" y="0"/>
                </a:lnTo>
                <a:close/>
              </a:path>
              <a:path w="362585" h="204469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62585" h="204469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62585" h="204469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428238" y="1817846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7" y="0"/>
                </a:moveTo>
                <a:lnTo>
                  <a:pt x="189103" y="0"/>
                </a:lnTo>
                <a:lnTo>
                  <a:pt x="189103" y="7365"/>
                </a:lnTo>
                <a:lnTo>
                  <a:pt x="193675" y="8635"/>
                </a:lnTo>
                <a:lnTo>
                  <a:pt x="196977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189103" y="195960"/>
                </a:lnTo>
                <a:lnTo>
                  <a:pt x="189103" y="203200"/>
                </a:lnTo>
                <a:lnTo>
                  <a:pt x="254507" y="203200"/>
                </a:lnTo>
                <a:lnTo>
                  <a:pt x="254507" y="195960"/>
                </a:lnTo>
                <a:lnTo>
                  <a:pt x="249555" y="194817"/>
                </a:lnTo>
                <a:lnTo>
                  <a:pt x="245999" y="193675"/>
                </a:lnTo>
                <a:lnTo>
                  <a:pt x="241427" y="191388"/>
                </a:lnTo>
                <a:lnTo>
                  <a:pt x="239649" y="189864"/>
                </a:lnTo>
                <a:lnTo>
                  <a:pt x="238379" y="187832"/>
                </a:lnTo>
                <a:lnTo>
                  <a:pt x="236981" y="185800"/>
                </a:lnTo>
                <a:lnTo>
                  <a:pt x="235966" y="183006"/>
                </a:lnTo>
                <a:lnTo>
                  <a:pt x="234695" y="176021"/>
                </a:lnTo>
                <a:lnTo>
                  <a:pt x="234547" y="173354"/>
                </a:lnTo>
                <a:lnTo>
                  <a:pt x="234442" y="116077"/>
                </a:lnTo>
                <a:lnTo>
                  <a:pt x="271890" y="116077"/>
                </a:lnTo>
                <a:lnTo>
                  <a:pt x="274351" y="115855"/>
                </a:lnTo>
                <a:lnTo>
                  <a:pt x="308825" y="103758"/>
                </a:lnTo>
                <a:lnTo>
                  <a:pt x="234442" y="103758"/>
                </a:lnTo>
                <a:lnTo>
                  <a:pt x="234442" y="13715"/>
                </a:lnTo>
                <a:lnTo>
                  <a:pt x="239394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5" y="7500"/>
                </a:lnTo>
                <a:lnTo>
                  <a:pt x="293306" y="3333"/>
                </a:lnTo>
                <a:lnTo>
                  <a:pt x="279257" y="833"/>
                </a:lnTo>
                <a:lnTo>
                  <a:pt x="263017" y="0"/>
                </a:lnTo>
                <a:close/>
              </a:path>
              <a:path w="332104" h="203200">
                <a:moveTo>
                  <a:pt x="271890" y="116077"/>
                </a:moveTo>
                <a:lnTo>
                  <a:pt x="234442" y="116077"/>
                </a:lnTo>
                <a:lnTo>
                  <a:pt x="239395" y="116391"/>
                </a:lnTo>
                <a:lnTo>
                  <a:pt x="245300" y="116586"/>
                </a:lnTo>
                <a:lnTo>
                  <a:pt x="252158" y="116685"/>
                </a:lnTo>
                <a:lnTo>
                  <a:pt x="259969" y="116712"/>
                </a:lnTo>
                <a:lnTo>
                  <a:pt x="267231" y="116498"/>
                </a:lnTo>
                <a:lnTo>
                  <a:pt x="271890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1" y="15366"/>
                </a:lnTo>
                <a:lnTo>
                  <a:pt x="280289" y="16763"/>
                </a:lnTo>
                <a:lnTo>
                  <a:pt x="285115" y="19176"/>
                </a:lnTo>
                <a:lnTo>
                  <a:pt x="289052" y="22732"/>
                </a:lnTo>
                <a:lnTo>
                  <a:pt x="293116" y="26162"/>
                </a:lnTo>
                <a:lnTo>
                  <a:pt x="296291" y="30733"/>
                </a:lnTo>
                <a:lnTo>
                  <a:pt x="300863" y="42163"/>
                </a:lnTo>
                <a:lnTo>
                  <a:pt x="302006" y="49275"/>
                </a:lnTo>
                <a:lnTo>
                  <a:pt x="302006" y="57784"/>
                </a:lnTo>
                <a:lnTo>
                  <a:pt x="286639" y="96519"/>
                </a:lnTo>
                <a:lnTo>
                  <a:pt x="251587" y="103758"/>
                </a:lnTo>
                <a:lnTo>
                  <a:pt x="308825" y="103758"/>
                </a:lnTo>
                <a:lnTo>
                  <a:pt x="330517" y="68643"/>
                </a:lnTo>
                <a:lnTo>
                  <a:pt x="331851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2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9" y="179069"/>
                </a:lnTo>
                <a:lnTo>
                  <a:pt x="65151" y="182117"/>
                </a:lnTo>
                <a:lnTo>
                  <a:pt x="64389" y="184657"/>
                </a:lnTo>
                <a:lnTo>
                  <a:pt x="46355" y="195960"/>
                </a:lnTo>
                <a:lnTo>
                  <a:pt x="46355" y="203200"/>
                </a:lnTo>
                <a:lnTo>
                  <a:pt x="114427" y="203200"/>
                </a:lnTo>
                <a:lnTo>
                  <a:pt x="114427" y="195960"/>
                </a:lnTo>
                <a:lnTo>
                  <a:pt x="109601" y="194817"/>
                </a:lnTo>
                <a:lnTo>
                  <a:pt x="106045" y="193675"/>
                </a:lnTo>
                <a:lnTo>
                  <a:pt x="101473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1" y="185800"/>
                </a:lnTo>
                <a:lnTo>
                  <a:pt x="95885" y="183006"/>
                </a:lnTo>
                <a:lnTo>
                  <a:pt x="94615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3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745" y="13207"/>
                </a:lnTo>
                <a:lnTo>
                  <a:pt x="122809" y="13715"/>
                </a:lnTo>
                <a:lnTo>
                  <a:pt x="125476" y="14731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751803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970115" y="18178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304800" h="203200">
                <a:moveTo>
                  <a:pt x="235838" y="0"/>
                </a:moveTo>
                <a:lnTo>
                  <a:pt x="161925" y="0"/>
                </a:lnTo>
                <a:lnTo>
                  <a:pt x="161925" y="7365"/>
                </a:lnTo>
                <a:lnTo>
                  <a:pt x="166497" y="8635"/>
                </a:lnTo>
                <a:lnTo>
                  <a:pt x="169799" y="9778"/>
                </a:lnTo>
                <a:lnTo>
                  <a:pt x="179199" y="176021"/>
                </a:lnTo>
                <a:lnTo>
                  <a:pt x="179070" y="178815"/>
                </a:lnTo>
                <a:lnTo>
                  <a:pt x="161925" y="195960"/>
                </a:lnTo>
                <a:lnTo>
                  <a:pt x="161925" y="203200"/>
                </a:lnTo>
                <a:lnTo>
                  <a:pt x="227329" y="203200"/>
                </a:lnTo>
                <a:lnTo>
                  <a:pt x="227329" y="195960"/>
                </a:lnTo>
                <a:lnTo>
                  <a:pt x="222376" y="194817"/>
                </a:lnTo>
                <a:lnTo>
                  <a:pt x="218821" y="193675"/>
                </a:lnTo>
                <a:lnTo>
                  <a:pt x="214249" y="191388"/>
                </a:lnTo>
                <a:lnTo>
                  <a:pt x="212471" y="189864"/>
                </a:lnTo>
                <a:lnTo>
                  <a:pt x="211200" y="187832"/>
                </a:lnTo>
                <a:lnTo>
                  <a:pt x="209803" y="185800"/>
                </a:lnTo>
                <a:lnTo>
                  <a:pt x="208787" y="183006"/>
                </a:lnTo>
                <a:lnTo>
                  <a:pt x="207517" y="176021"/>
                </a:lnTo>
                <a:lnTo>
                  <a:pt x="207369" y="173354"/>
                </a:lnTo>
                <a:lnTo>
                  <a:pt x="207263" y="116077"/>
                </a:lnTo>
                <a:lnTo>
                  <a:pt x="244712" y="116077"/>
                </a:lnTo>
                <a:lnTo>
                  <a:pt x="247173" y="115855"/>
                </a:lnTo>
                <a:lnTo>
                  <a:pt x="281647" y="103758"/>
                </a:lnTo>
                <a:lnTo>
                  <a:pt x="207263" y="103758"/>
                </a:lnTo>
                <a:lnTo>
                  <a:pt x="207263" y="13715"/>
                </a:lnTo>
                <a:lnTo>
                  <a:pt x="212216" y="13334"/>
                </a:lnTo>
                <a:lnTo>
                  <a:pt x="219583" y="13207"/>
                </a:lnTo>
                <a:lnTo>
                  <a:pt x="287444" y="13207"/>
                </a:lnTo>
                <a:lnTo>
                  <a:pt x="277987" y="7500"/>
                </a:lnTo>
                <a:lnTo>
                  <a:pt x="266128" y="3333"/>
                </a:lnTo>
                <a:lnTo>
                  <a:pt x="252079" y="833"/>
                </a:lnTo>
                <a:lnTo>
                  <a:pt x="235838" y="0"/>
                </a:lnTo>
                <a:close/>
              </a:path>
              <a:path w="304800" h="203200">
                <a:moveTo>
                  <a:pt x="244712" y="116077"/>
                </a:moveTo>
                <a:lnTo>
                  <a:pt x="207263" y="116077"/>
                </a:lnTo>
                <a:lnTo>
                  <a:pt x="212217" y="116391"/>
                </a:lnTo>
                <a:lnTo>
                  <a:pt x="218122" y="116586"/>
                </a:lnTo>
                <a:lnTo>
                  <a:pt x="224980" y="116685"/>
                </a:lnTo>
                <a:lnTo>
                  <a:pt x="232790" y="116712"/>
                </a:lnTo>
                <a:lnTo>
                  <a:pt x="240053" y="116498"/>
                </a:lnTo>
                <a:lnTo>
                  <a:pt x="244712" y="116077"/>
                </a:lnTo>
                <a:close/>
              </a:path>
              <a:path w="304800" h="203200">
                <a:moveTo>
                  <a:pt x="287444" y="13207"/>
                </a:moveTo>
                <a:lnTo>
                  <a:pt x="235965" y="13207"/>
                </a:lnTo>
                <a:lnTo>
                  <a:pt x="241935" y="13842"/>
                </a:lnTo>
                <a:lnTo>
                  <a:pt x="247523" y="15366"/>
                </a:lnTo>
                <a:lnTo>
                  <a:pt x="253111" y="16763"/>
                </a:lnTo>
                <a:lnTo>
                  <a:pt x="257937" y="19176"/>
                </a:lnTo>
                <a:lnTo>
                  <a:pt x="261874" y="22732"/>
                </a:lnTo>
                <a:lnTo>
                  <a:pt x="265938" y="26162"/>
                </a:lnTo>
                <a:lnTo>
                  <a:pt x="269113" y="30733"/>
                </a:lnTo>
                <a:lnTo>
                  <a:pt x="273685" y="42163"/>
                </a:lnTo>
                <a:lnTo>
                  <a:pt x="274827" y="49275"/>
                </a:lnTo>
                <a:lnTo>
                  <a:pt x="274827" y="57784"/>
                </a:lnTo>
                <a:lnTo>
                  <a:pt x="259461" y="96519"/>
                </a:lnTo>
                <a:lnTo>
                  <a:pt x="224409" y="103758"/>
                </a:lnTo>
                <a:lnTo>
                  <a:pt x="281647" y="103758"/>
                </a:lnTo>
                <a:lnTo>
                  <a:pt x="303339" y="68643"/>
                </a:lnTo>
                <a:lnTo>
                  <a:pt x="304673" y="53975"/>
                </a:lnTo>
                <a:lnTo>
                  <a:pt x="303603" y="41213"/>
                </a:lnTo>
                <a:lnTo>
                  <a:pt x="300402" y="30178"/>
                </a:lnTo>
                <a:lnTo>
                  <a:pt x="295082" y="20881"/>
                </a:lnTo>
                <a:lnTo>
                  <a:pt x="287654" y="13334"/>
                </a:lnTo>
                <a:lnTo>
                  <a:pt x="287444" y="13207"/>
                </a:lnTo>
                <a:close/>
              </a:path>
              <a:path w="304800" h="203200">
                <a:moveTo>
                  <a:pt x="135762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874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0" y="195960"/>
                </a:lnTo>
                <a:lnTo>
                  <a:pt x="0" y="203200"/>
                </a:lnTo>
                <a:lnTo>
                  <a:pt x="66166" y="203200"/>
                </a:lnTo>
                <a:lnTo>
                  <a:pt x="66166" y="195960"/>
                </a:lnTo>
                <a:lnTo>
                  <a:pt x="62102" y="195071"/>
                </a:lnTo>
                <a:lnTo>
                  <a:pt x="58800" y="194055"/>
                </a:lnTo>
                <a:lnTo>
                  <a:pt x="46354" y="179831"/>
                </a:lnTo>
                <a:lnTo>
                  <a:pt x="45592" y="176275"/>
                </a:lnTo>
                <a:lnTo>
                  <a:pt x="45439" y="173354"/>
                </a:lnTo>
                <a:lnTo>
                  <a:pt x="45338" y="107187"/>
                </a:lnTo>
                <a:lnTo>
                  <a:pt x="111125" y="107187"/>
                </a:lnTo>
                <a:lnTo>
                  <a:pt x="111125" y="94106"/>
                </a:lnTo>
                <a:lnTo>
                  <a:pt x="45338" y="94106"/>
                </a:lnTo>
                <a:lnTo>
                  <a:pt x="45338" y="13207"/>
                </a:lnTo>
                <a:lnTo>
                  <a:pt x="135762" y="13207"/>
                </a:lnTo>
                <a:lnTo>
                  <a:pt x="135762" y="0"/>
                </a:lnTo>
                <a:close/>
              </a:path>
              <a:path w="304800" h="203200">
                <a:moveTo>
                  <a:pt x="111125" y="107187"/>
                </a:moveTo>
                <a:lnTo>
                  <a:pt x="80517" y="107187"/>
                </a:lnTo>
                <a:lnTo>
                  <a:pt x="83947" y="107950"/>
                </a:lnTo>
                <a:lnTo>
                  <a:pt x="86233" y="109346"/>
                </a:lnTo>
                <a:lnTo>
                  <a:pt x="97027" y="131952"/>
                </a:lnTo>
                <a:lnTo>
                  <a:pt x="111125" y="131952"/>
                </a:lnTo>
                <a:lnTo>
                  <a:pt x="111125" y="107187"/>
                </a:lnTo>
                <a:close/>
              </a:path>
              <a:path w="304800" h="203200">
                <a:moveTo>
                  <a:pt x="111125" y="69087"/>
                </a:moveTo>
                <a:lnTo>
                  <a:pt x="97027" y="69087"/>
                </a:lnTo>
                <a:lnTo>
                  <a:pt x="95630" y="76200"/>
                </a:lnTo>
                <a:lnTo>
                  <a:pt x="93979" y="81406"/>
                </a:lnTo>
                <a:lnTo>
                  <a:pt x="92328" y="84708"/>
                </a:lnTo>
                <a:lnTo>
                  <a:pt x="90804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2" y="93344"/>
                </a:lnTo>
                <a:lnTo>
                  <a:pt x="80263" y="94106"/>
                </a:lnTo>
                <a:lnTo>
                  <a:pt x="111125" y="94106"/>
                </a:lnTo>
                <a:lnTo>
                  <a:pt x="111125" y="69087"/>
                </a:lnTo>
                <a:close/>
              </a:path>
              <a:path w="304800" h="203200">
                <a:moveTo>
                  <a:pt x="135762" y="13207"/>
                </a:moveTo>
                <a:lnTo>
                  <a:pt x="93725" y="13207"/>
                </a:lnTo>
                <a:lnTo>
                  <a:pt x="97662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2" y="44957"/>
                </a:lnTo>
                <a:lnTo>
                  <a:pt x="1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280440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498752" y="1817846"/>
            <a:ext cx="251460" cy="153353"/>
          </a:xfrm>
          <a:custGeom>
            <a:avLst/>
            <a:gdLst/>
            <a:ahLst/>
            <a:cxnLst/>
            <a:rect l="l" t="t" r="r" b="b"/>
            <a:pathLst>
              <a:path w="335279" h="204469">
                <a:moveTo>
                  <a:pt x="228527" y="34416"/>
                </a:moveTo>
                <a:lnTo>
                  <a:pt x="198882" y="34416"/>
                </a:lnTo>
                <a:lnTo>
                  <a:pt x="200787" y="38353"/>
                </a:lnTo>
                <a:lnTo>
                  <a:pt x="204977" y="46227"/>
                </a:lnTo>
                <a:lnTo>
                  <a:pt x="207137" y="50164"/>
                </a:lnTo>
                <a:lnTo>
                  <a:pt x="210820" y="56514"/>
                </a:lnTo>
                <a:lnTo>
                  <a:pt x="216026" y="65024"/>
                </a:lnTo>
                <a:lnTo>
                  <a:pt x="298830" y="204088"/>
                </a:lnTo>
                <a:lnTo>
                  <a:pt x="317500" y="204088"/>
                </a:lnTo>
                <a:lnTo>
                  <a:pt x="317500" y="153288"/>
                </a:lnTo>
                <a:lnTo>
                  <a:pt x="297941" y="153288"/>
                </a:lnTo>
                <a:lnTo>
                  <a:pt x="295323" y="147671"/>
                </a:lnTo>
                <a:lnTo>
                  <a:pt x="292862" y="142747"/>
                </a:lnTo>
                <a:lnTo>
                  <a:pt x="288036" y="133857"/>
                </a:lnTo>
                <a:lnTo>
                  <a:pt x="284988" y="128650"/>
                </a:lnTo>
                <a:lnTo>
                  <a:pt x="281432" y="122681"/>
                </a:lnTo>
                <a:lnTo>
                  <a:pt x="228527" y="34416"/>
                </a:lnTo>
                <a:close/>
              </a:path>
              <a:path w="335279" h="204469">
                <a:moveTo>
                  <a:pt x="207899" y="0"/>
                </a:moveTo>
                <a:lnTo>
                  <a:pt x="161416" y="0"/>
                </a:lnTo>
                <a:lnTo>
                  <a:pt x="161416" y="7365"/>
                </a:lnTo>
                <a:lnTo>
                  <a:pt x="165988" y="8635"/>
                </a:lnTo>
                <a:lnTo>
                  <a:pt x="169163" y="9778"/>
                </a:lnTo>
                <a:lnTo>
                  <a:pt x="178815" y="173354"/>
                </a:lnTo>
                <a:lnTo>
                  <a:pt x="178435" y="178815"/>
                </a:lnTo>
                <a:lnTo>
                  <a:pt x="161416" y="195960"/>
                </a:lnTo>
                <a:lnTo>
                  <a:pt x="161416" y="203200"/>
                </a:lnTo>
                <a:lnTo>
                  <a:pt x="215646" y="203200"/>
                </a:lnTo>
                <a:lnTo>
                  <a:pt x="215646" y="195960"/>
                </a:lnTo>
                <a:lnTo>
                  <a:pt x="211074" y="194690"/>
                </a:lnTo>
                <a:lnTo>
                  <a:pt x="207772" y="193547"/>
                </a:lnTo>
                <a:lnTo>
                  <a:pt x="205739" y="192277"/>
                </a:lnTo>
                <a:lnTo>
                  <a:pt x="203708" y="191134"/>
                </a:lnTo>
                <a:lnTo>
                  <a:pt x="202184" y="189610"/>
                </a:lnTo>
                <a:lnTo>
                  <a:pt x="198206" y="117220"/>
                </a:lnTo>
                <a:lnTo>
                  <a:pt x="198137" y="104046"/>
                </a:lnTo>
                <a:lnTo>
                  <a:pt x="197556" y="62009"/>
                </a:lnTo>
                <a:lnTo>
                  <a:pt x="196341" y="34416"/>
                </a:lnTo>
                <a:lnTo>
                  <a:pt x="228527" y="34416"/>
                </a:lnTo>
                <a:lnTo>
                  <a:pt x="207899" y="0"/>
                </a:lnTo>
                <a:close/>
              </a:path>
              <a:path w="335279" h="204469">
                <a:moveTo>
                  <a:pt x="334899" y="0"/>
                </a:moveTo>
                <a:lnTo>
                  <a:pt x="281304" y="0"/>
                </a:lnTo>
                <a:lnTo>
                  <a:pt x="281304" y="7365"/>
                </a:lnTo>
                <a:lnTo>
                  <a:pt x="285876" y="8635"/>
                </a:lnTo>
                <a:lnTo>
                  <a:pt x="289051" y="9778"/>
                </a:lnTo>
                <a:lnTo>
                  <a:pt x="297987" y="79698"/>
                </a:lnTo>
                <a:lnTo>
                  <a:pt x="298116" y="91551"/>
                </a:lnTo>
                <a:lnTo>
                  <a:pt x="299227" y="139779"/>
                </a:lnTo>
                <a:lnTo>
                  <a:pt x="299974" y="153288"/>
                </a:lnTo>
                <a:lnTo>
                  <a:pt x="317500" y="153288"/>
                </a:lnTo>
                <a:lnTo>
                  <a:pt x="317500" y="29971"/>
                </a:lnTo>
                <a:lnTo>
                  <a:pt x="317753" y="24764"/>
                </a:lnTo>
                <a:lnTo>
                  <a:pt x="325500" y="10667"/>
                </a:lnTo>
                <a:lnTo>
                  <a:pt x="327278" y="9651"/>
                </a:lnTo>
                <a:lnTo>
                  <a:pt x="330453" y="8508"/>
                </a:lnTo>
                <a:lnTo>
                  <a:pt x="334899" y="7365"/>
                </a:lnTo>
                <a:lnTo>
                  <a:pt x="334899" y="0"/>
                </a:lnTo>
                <a:close/>
              </a:path>
              <a:path w="335279" h="204469">
                <a:moveTo>
                  <a:pt x="135762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874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0" y="195960"/>
                </a:lnTo>
                <a:lnTo>
                  <a:pt x="0" y="203200"/>
                </a:lnTo>
                <a:lnTo>
                  <a:pt x="66166" y="203200"/>
                </a:lnTo>
                <a:lnTo>
                  <a:pt x="66166" y="195960"/>
                </a:lnTo>
                <a:lnTo>
                  <a:pt x="62102" y="195071"/>
                </a:lnTo>
                <a:lnTo>
                  <a:pt x="58800" y="194055"/>
                </a:lnTo>
                <a:lnTo>
                  <a:pt x="46354" y="179831"/>
                </a:lnTo>
                <a:lnTo>
                  <a:pt x="45592" y="176275"/>
                </a:lnTo>
                <a:lnTo>
                  <a:pt x="45439" y="173354"/>
                </a:lnTo>
                <a:lnTo>
                  <a:pt x="45338" y="107187"/>
                </a:lnTo>
                <a:lnTo>
                  <a:pt x="111125" y="107187"/>
                </a:lnTo>
                <a:lnTo>
                  <a:pt x="111125" y="94106"/>
                </a:lnTo>
                <a:lnTo>
                  <a:pt x="45338" y="94106"/>
                </a:lnTo>
                <a:lnTo>
                  <a:pt x="45338" y="13207"/>
                </a:lnTo>
                <a:lnTo>
                  <a:pt x="135762" y="13207"/>
                </a:lnTo>
                <a:lnTo>
                  <a:pt x="135762" y="0"/>
                </a:lnTo>
                <a:close/>
              </a:path>
              <a:path w="335279" h="204469">
                <a:moveTo>
                  <a:pt x="111125" y="107187"/>
                </a:moveTo>
                <a:lnTo>
                  <a:pt x="80517" y="107187"/>
                </a:lnTo>
                <a:lnTo>
                  <a:pt x="83947" y="107950"/>
                </a:lnTo>
                <a:lnTo>
                  <a:pt x="86233" y="109346"/>
                </a:lnTo>
                <a:lnTo>
                  <a:pt x="97027" y="131952"/>
                </a:lnTo>
                <a:lnTo>
                  <a:pt x="111125" y="131952"/>
                </a:lnTo>
                <a:lnTo>
                  <a:pt x="111125" y="107187"/>
                </a:lnTo>
                <a:close/>
              </a:path>
              <a:path w="335279" h="204469">
                <a:moveTo>
                  <a:pt x="111125" y="69087"/>
                </a:moveTo>
                <a:lnTo>
                  <a:pt x="97027" y="69087"/>
                </a:lnTo>
                <a:lnTo>
                  <a:pt x="95630" y="76200"/>
                </a:lnTo>
                <a:lnTo>
                  <a:pt x="93979" y="81406"/>
                </a:lnTo>
                <a:lnTo>
                  <a:pt x="92328" y="84708"/>
                </a:lnTo>
                <a:lnTo>
                  <a:pt x="90804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2" y="93344"/>
                </a:lnTo>
                <a:lnTo>
                  <a:pt x="80263" y="94106"/>
                </a:lnTo>
                <a:lnTo>
                  <a:pt x="111125" y="94106"/>
                </a:lnTo>
                <a:lnTo>
                  <a:pt x="111125" y="69087"/>
                </a:lnTo>
                <a:close/>
              </a:path>
              <a:path w="335279" h="204469">
                <a:moveTo>
                  <a:pt x="135762" y="13207"/>
                </a:moveTo>
                <a:lnTo>
                  <a:pt x="93725" y="13207"/>
                </a:lnTo>
                <a:lnTo>
                  <a:pt x="97662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2" y="44957"/>
                </a:lnTo>
                <a:lnTo>
                  <a:pt x="1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830509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042726" y="1817846"/>
            <a:ext cx="271939" cy="153353"/>
          </a:xfrm>
          <a:custGeom>
            <a:avLst/>
            <a:gdLst/>
            <a:ahLst/>
            <a:cxnLst/>
            <a:rect l="l" t="t" r="r" b="b"/>
            <a:pathLst>
              <a:path w="362585" h="204469">
                <a:moveTo>
                  <a:pt x="255705" y="34416"/>
                </a:moveTo>
                <a:lnTo>
                  <a:pt x="226060" y="34416"/>
                </a:lnTo>
                <a:lnTo>
                  <a:pt x="227964" y="38353"/>
                </a:lnTo>
                <a:lnTo>
                  <a:pt x="232155" y="46227"/>
                </a:lnTo>
                <a:lnTo>
                  <a:pt x="234314" y="50164"/>
                </a:lnTo>
                <a:lnTo>
                  <a:pt x="237998" y="56514"/>
                </a:lnTo>
                <a:lnTo>
                  <a:pt x="243204" y="65024"/>
                </a:lnTo>
                <a:lnTo>
                  <a:pt x="326008" y="204088"/>
                </a:lnTo>
                <a:lnTo>
                  <a:pt x="344677" y="204088"/>
                </a:lnTo>
                <a:lnTo>
                  <a:pt x="344677" y="153288"/>
                </a:lnTo>
                <a:lnTo>
                  <a:pt x="325119" y="153288"/>
                </a:lnTo>
                <a:lnTo>
                  <a:pt x="322501" y="147671"/>
                </a:lnTo>
                <a:lnTo>
                  <a:pt x="320039" y="142747"/>
                </a:lnTo>
                <a:lnTo>
                  <a:pt x="315213" y="133857"/>
                </a:lnTo>
                <a:lnTo>
                  <a:pt x="312165" y="128650"/>
                </a:lnTo>
                <a:lnTo>
                  <a:pt x="308610" y="122681"/>
                </a:lnTo>
                <a:lnTo>
                  <a:pt x="255705" y="34416"/>
                </a:lnTo>
                <a:close/>
              </a:path>
              <a:path w="362585" h="204469">
                <a:moveTo>
                  <a:pt x="235076" y="0"/>
                </a:moveTo>
                <a:lnTo>
                  <a:pt x="188594" y="0"/>
                </a:lnTo>
                <a:lnTo>
                  <a:pt x="188594" y="7365"/>
                </a:lnTo>
                <a:lnTo>
                  <a:pt x="193166" y="8635"/>
                </a:lnTo>
                <a:lnTo>
                  <a:pt x="196341" y="9778"/>
                </a:lnTo>
                <a:lnTo>
                  <a:pt x="205993" y="173354"/>
                </a:lnTo>
                <a:lnTo>
                  <a:pt x="205612" y="178815"/>
                </a:lnTo>
                <a:lnTo>
                  <a:pt x="188594" y="195960"/>
                </a:lnTo>
                <a:lnTo>
                  <a:pt x="188594" y="203200"/>
                </a:lnTo>
                <a:lnTo>
                  <a:pt x="242824" y="203200"/>
                </a:lnTo>
                <a:lnTo>
                  <a:pt x="242824" y="195960"/>
                </a:lnTo>
                <a:lnTo>
                  <a:pt x="238251" y="194690"/>
                </a:lnTo>
                <a:lnTo>
                  <a:pt x="234950" y="193547"/>
                </a:lnTo>
                <a:lnTo>
                  <a:pt x="232917" y="192277"/>
                </a:lnTo>
                <a:lnTo>
                  <a:pt x="230886" y="191134"/>
                </a:lnTo>
                <a:lnTo>
                  <a:pt x="229362" y="189610"/>
                </a:lnTo>
                <a:lnTo>
                  <a:pt x="225384" y="117220"/>
                </a:lnTo>
                <a:lnTo>
                  <a:pt x="225315" y="104046"/>
                </a:lnTo>
                <a:lnTo>
                  <a:pt x="224734" y="62009"/>
                </a:lnTo>
                <a:lnTo>
                  <a:pt x="223519" y="34416"/>
                </a:lnTo>
                <a:lnTo>
                  <a:pt x="255705" y="34416"/>
                </a:lnTo>
                <a:lnTo>
                  <a:pt x="235076" y="0"/>
                </a:lnTo>
                <a:close/>
              </a:path>
              <a:path w="362585" h="204469">
                <a:moveTo>
                  <a:pt x="362076" y="0"/>
                </a:moveTo>
                <a:lnTo>
                  <a:pt x="308482" y="0"/>
                </a:lnTo>
                <a:lnTo>
                  <a:pt x="308482" y="7365"/>
                </a:lnTo>
                <a:lnTo>
                  <a:pt x="313054" y="8635"/>
                </a:lnTo>
                <a:lnTo>
                  <a:pt x="316229" y="9778"/>
                </a:lnTo>
                <a:lnTo>
                  <a:pt x="325165" y="79698"/>
                </a:lnTo>
                <a:lnTo>
                  <a:pt x="325294" y="91551"/>
                </a:lnTo>
                <a:lnTo>
                  <a:pt x="326405" y="139779"/>
                </a:lnTo>
                <a:lnTo>
                  <a:pt x="327151" y="153288"/>
                </a:lnTo>
                <a:lnTo>
                  <a:pt x="344677" y="153288"/>
                </a:lnTo>
                <a:lnTo>
                  <a:pt x="344677" y="29971"/>
                </a:lnTo>
                <a:lnTo>
                  <a:pt x="344931" y="24764"/>
                </a:lnTo>
                <a:lnTo>
                  <a:pt x="352678" y="10667"/>
                </a:lnTo>
                <a:lnTo>
                  <a:pt x="354456" y="9651"/>
                </a:lnTo>
                <a:lnTo>
                  <a:pt x="357631" y="8508"/>
                </a:lnTo>
                <a:lnTo>
                  <a:pt x="362076" y="7365"/>
                </a:lnTo>
                <a:lnTo>
                  <a:pt x="362076" y="0"/>
                </a:lnTo>
                <a:close/>
              </a:path>
              <a:path w="362585" h="204469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62585" h="204469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62585" h="204469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149430" y="3330902"/>
          <a:ext cx="6172200" cy="89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5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9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9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Selected/Guessed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5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5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(TP)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(FP)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2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5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5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select/not</a:t>
                      </a:r>
                      <a:r>
                        <a:rPr sz="1500" b="1" spc="-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(FN)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22275">
                        <a:lnSpc>
                          <a:spcPts val="2190"/>
                        </a:lnSpc>
                        <a:spcBef>
                          <a:spcPts val="305"/>
                        </a:spcBef>
                      </a:pPr>
                      <a:r>
                        <a:rPr sz="1500" spc="-15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5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(TN)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32" y="145661"/>
            <a:ext cx="5380196" cy="133459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689133" marR="3810" indent="436245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Classification</a:t>
            </a:r>
            <a:r>
              <a:rPr sz="2963" spc="-15" dirty="0"/>
              <a:t> </a:t>
            </a:r>
            <a:r>
              <a:rPr sz="2963" spc="-49" dirty="0"/>
              <a:t>Evaluation: </a:t>
            </a:r>
            <a:r>
              <a:rPr sz="2963" spc="-203" dirty="0"/>
              <a:t>Accuracy,</a:t>
            </a:r>
            <a:r>
              <a:rPr sz="2963" spc="-11" dirty="0"/>
              <a:t> </a:t>
            </a:r>
            <a:r>
              <a:rPr sz="2963" spc="-143" dirty="0"/>
              <a:t>Precision,</a:t>
            </a:r>
            <a:r>
              <a:rPr sz="2963" dirty="0"/>
              <a:t> </a:t>
            </a:r>
            <a:r>
              <a:rPr sz="2963" spc="-139" dirty="0"/>
              <a:t>and</a:t>
            </a:r>
            <a:r>
              <a:rPr sz="2963" spc="-90" dirty="0"/>
              <a:t> </a:t>
            </a:r>
            <a:r>
              <a:rPr sz="2963" spc="-214" dirty="0"/>
              <a:t>Recall</a:t>
            </a:r>
            <a:endParaRPr sz="2963"/>
          </a:p>
          <a:p>
            <a:pPr marL="9525">
              <a:spcBef>
                <a:spcPts val="274"/>
              </a:spcBef>
            </a:pPr>
            <a:r>
              <a:rPr sz="2400" b="1" spc="-229" dirty="0">
                <a:latin typeface="Arial"/>
                <a:cs typeface="Arial"/>
              </a:rPr>
              <a:t>Accuracy</a:t>
            </a:r>
            <a:r>
              <a:rPr sz="2400" spc="-229" dirty="0"/>
              <a:t>:</a:t>
            </a:r>
            <a:r>
              <a:rPr sz="2400" spc="-127" dirty="0"/>
              <a:t> </a:t>
            </a:r>
            <a:r>
              <a:rPr sz="2400" spc="-409" dirty="0"/>
              <a:t>%</a:t>
            </a:r>
            <a:r>
              <a:rPr sz="2400" spc="-135" dirty="0"/>
              <a:t> </a:t>
            </a:r>
            <a:r>
              <a:rPr sz="2400" dirty="0"/>
              <a:t>of</a:t>
            </a:r>
            <a:r>
              <a:rPr sz="2400" spc="-158" dirty="0"/>
              <a:t> </a:t>
            </a:r>
            <a:r>
              <a:rPr sz="2400" spc="-79" dirty="0"/>
              <a:t>items</a:t>
            </a:r>
            <a:r>
              <a:rPr sz="2400" spc="-143" dirty="0"/>
              <a:t> </a:t>
            </a:r>
            <a:r>
              <a:rPr sz="2400" spc="-8" dirty="0"/>
              <a:t>correct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432" y="1970437"/>
            <a:ext cx="5709761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b="1" spc="-180" dirty="0">
                <a:latin typeface="Arial"/>
                <a:cs typeface="Arial"/>
              </a:rPr>
              <a:t>Precision</a:t>
            </a:r>
            <a:r>
              <a:rPr sz="2400" spc="-180" dirty="0">
                <a:latin typeface="Arial"/>
                <a:cs typeface="Arial"/>
              </a:rPr>
              <a:t>: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409" dirty="0">
                <a:latin typeface="Arial"/>
                <a:cs typeface="Arial"/>
              </a:rPr>
              <a:t>%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selected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items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correct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9635" y="2663190"/>
            <a:ext cx="792956" cy="14288"/>
          </a:xfrm>
          <a:custGeom>
            <a:avLst/>
            <a:gdLst/>
            <a:ahLst/>
            <a:cxnLst/>
            <a:rect l="l" t="t" r="r" b="b"/>
            <a:pathLst>
              <a:path w="1057275" h="19050">
                <a:moveTo>
                  <a:pt x="1057275" y="0"/>
                </a:moveTo>
                <a:lnTo>
                  <a:pt x="0" y="0"/>
                </a:lnTo>
                <a:lnTo>
                  <a:pt x="0" y="19050"/>
                </a:lnTo>
                <a:lnTo>
                  <a:pt x="1057275" y="19050"/>
                </a:lnTo>
                <a:lnTo>
                  <a:pt x="105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211384" y="2410778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2889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850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204977" y="185927"/>
                </a:lnTo>
                <a:lnTo>
                  <a:pt x="203581" y="188721"/>
                </a:lnTo>
                <a:lnTo>
                  <a:pt x="201422" y="190626"/>
                </a:lnTo>
                <a:lnTo>
                  <a:pt x="199389" y="192531"/>
                </a:lnTo>
                <a:lnTo>
                  <a:pt x="195325" y="194309"/>
                </a:lnTo>
                <a:lnTo>
                  <a:pt x="189102" y="195960"/>
                </a:lnTo>
                <a:lnTo>
                  <a:pt x="189102" y="203200"/>
                </a:lnTo>
                <a:lnTo>
                  <a:pt x="254508" y="203200"/>
                </a:lnTo>
                <a:lnTo>
                  <a:pt x="254508" y="195960"/>
                </a:lnTo>
                <a:lnTo>
                  <a:pt x="249555" y="194817"/>
                </a:lnTo>
                <a:lnTo>
                  <a:pt x="245999" y="193675"/>
                </a:lnTo>
                <a:lnTo>
                  <a:pt x="234314" y="171450"/>
                </a:lnTo>
                <a:lnTo>
                  <a:pt x="234314" y="116077"/>
                </a:lnTo>
                <a:lnTo>
                  <a:pt x="271879" y="116077"/>
                </a:lnTo>
                <a:lnTo>
                  <a:pt x="274335" y="115855"/>
                </a:lnTo>
                <a:lnTo>
                  <a:pt x="308824" y="103758"/>
                </a:lnTo>
                <a:lnTo>
                  <a:pt x="234314" y="103758"/>
                </a:lnTo>
                <a:lnTo>
                  <a:pt x="234314" y="13715"/>
                </a:lnTo>
                <a:lnTo>
                  <a:pt x="239268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3" y="7500"/>
                </a:lnTo>
                <a:lnTo>
                  <a:pt x="293290" y="3333"/>
                </a:lnTo>
                <a:lnTo>
                  <a:pt x="279203" y="833"/>
                </a:lnTo>
                <a:lnTo>
                  <a:pt x="262889" y="0"/>
                </a:lnTo>
                <a:close/>
              </a:path>
              <a:path w="332104" h="203200">
                <a:moveTo>
                  <a:pt x="271879" y="116077"/>
                </a:moveTo>
                <a:lnTo>
                  <a:pt x="234314" y="116077"/>
                </a:lnTo>
                <a:lnTo>
                  <a:pt x="239341" y="116391"/>
                </a:lnTo>
                <a:lnTo>
                  <a:pt x="245284" y="116586"/>
                </a:lnTo>
                <a:lnTo>
                  <a:pt x="252156" y="116685"/>
                </a:lnTo>
                <a:lnTo>
                  <a:pt x="259969" y="116712"/>
                </a:lnTo>
                <a:lnTo>
                  <a:pt x="267229" y="116498"/>
                </a:lnTo>
                <a:lnTo>
                  <a:pt x="271879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4988" y="19176"/>
                </a:lnTo>
                <a:lnTo>
                  <a:pt x="289051" y="22732"/>
                </a:lnTo>
                <a:lnTo>
                  <a:pt x="293116" y="26162"/>
                </a:lnTo>
                <a:lnTo>
                  <a:pt x="296163" y="30733"/>
                </a:lnTo>
                <a:lnTo>
                  <a:pt x="300736" y="42163"/>
                </a:lnTo>
                <a:lnTo>
                  <a:pt x="301879" y="49275"/>
                </a:lnTo>
                <a:lnTo>
                  <a:pt x="301879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4" y="103758"/>
                </a:lnTo>
                <a:lnTo>
                  <a:pt x="330517" y="68643"/>
                </a:lnTo>
                <a:lnTo>
                  <a:pt x="331850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3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421" y="13207"/>
                </a:lnTo>
                <a:lnTo>
                  <a:pt x="66421" y="171450"/>
                </a:lnTo>
                <a:lnTo>
                  <a:pt x="66167" y="176021"/>
                </a:lnTo>
                <a:lnTo>
                  <a:pt x="65150" y="182117"/>
                </a:lnTo>
                <a:lnTo>
                  <a:pt x="64388" y="184657"/>
                </a:lnTo>
                <a:lnTo>
                  <a:pt x="63373" y="186435"/>
                </a:lnTo>
                <a:lnTo>
                  <a:pt x="62484" y="188213"/>
                </a:lnTo>
                <a:lnTo>
                  <a:pt x="61341" y="189610"/>
                </a:lnTo>
                <a:lnTo>
                  <a:pt x="59817" y="190753"/>
                </a:lnTo>
                <a:lnTo>
                  <a:pt x="58420" y="191896"/>
                </a:lnTo>
                <a:lnTo>
                  <a:pt x="56514" y="192912"/>
                </a:lnTo>
                <a:lnTo>
                  <a:pt x="51943" y="194437"/>
                </a:lnTo>
                <a:lnTo>
                  <a:pt x="49402" y="195199"/>
                </a:lnTo>
                <a:lnTo>
                  <a:pt x="46355" y="195960"/>
                </a:lnTo>
                <a:lnTo>
                  <a:pt x="46355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5918" y="193675"/>
                </a:lnTo>
                <a:lnTo>
                  <a:pt x="101346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542" y="37337"/>
                </a:lnTo>
                <a:lnTo>
                  <a:pt x="22860" y="26924"/>
                </a:lnTo>
                <a:lnTo>
                  <a:pt x="25146" y="22859"/>
                </a:lnTo>
                <a:lnTo>
                  <a:pt x="27812" y="20065"/>
                </a:lnTo>
                <a:lnTo>
                  <a:pt x="30352" y="17271"/>
                </a:lnTo>
                <a:lnTo>
                  <a:pt x="33147" y="15366"/>
                </a:lnTo>
                <a:lnTo>
                  <a:pt x="39243" y="13588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618" y="13207"/>
                </a:lnTo>
                <a:lnTo>
                  <a:pt x="122809" y="13715"/>
                </a:lnTo>
                <a:lnTo>
                  <a:pt x="125475" y="14731"/>
                </a:lnTo>
                <a:lnTo>
                  <a:pt x="128270" y="15875"/>
                </a:lnTo>
                <a:lnTo>
                  <a:pt x="130810" y="17652"/>
                </a:lnTo>
                <a:lnTo>
                  <a:pt x="133096" y="20319"/>
                </a:lnTo>
                <a:lnTo>
                  <a:pt x="135509" y="22859"/>
                </a:lnTo>
                <a:lnTo>
                  <a:pt x="137795" y="26669"/>
                </a:lnTo>
                <a:lnTo>
                  <a:pt x="142112" y="36575"/>
                </a:lnTo>
                <a:lnTo>
                  <a:pt x="144272" y="43306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47065" y="2732246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2889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850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204977" y="185927"/>
                </a:lnTo>
                <a:lnTo>
                  <a:pt x="203581" y="188721"/>
                </a:lnTo>
                <a:lnTo>
                  <a:pt x="201422" y="190626"/>
                </a:lnTo>
                <a:lnTo>
                  <a:pt x="199389" y="192531"/>
                </a:lnTo>
                <a:lnTo>
                  <a:pt x="195325" y="194309"/>
                </a:lnTo>
                <a:lnTo>
                  <a:pt x="189102" y="195960"/>
                </a:lnTo>
                <a:lnTo>
                  <a:pt x="189102" y="203199"/>
                </a:lnTo>
                <a:lnTo>
                  <a:pt x="254508" y="203199"/>
                </a:lnTo>
                <a:lnTo>
                  <a:pt x="254508" y="195960"/>
                </a:lnTo>
                <a:lnTo>
                  <a:pt x="249555" y="194817"/>
                </a:lnTo>
                <a:lnTo>
                  <a:pt x="245999" y="193674"/>
                </a:lnTo>
                <a:lnTo>
                  <a:pt x="234314" y="171449"/>
                </a:lnTo>
                <a:lnTo>
                  <a:pt x="234314" y="116077"/>
                </a:lnTo>
                <a:lnTo>
                  <a:pt x="271879" y="116077"/>
                </a:lnTo>
                <a:lnTo>
                  <a:pt x="274335" y="115855"/>
                </a:lnTo>
                <a:lnTo>
                  <a:pt x="308824" y="103758"/>
                </a:lnTo>
                <a:lnTo>
                  <a:pt x="234314" y="103758"/>
                </a:lnTo>
                <a:lnTo>
                  <a:pt x="234314" y="13715"/>
                </a:lnTo>
                <a:lnTo>
                  <a:pt x="239268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3" y="7500"/>
                </a:lnTo>
                <a:lnTo>
                  <a:pt x="293290" y="3333"/>
                </a:lnTo>
                <a:lnTo>
                  <a:pt x="279203" y="833"/>
                </a:lnTo>
                <a:lnTo>
                  <a:pt x="262889" y="0"/>
                </a:lnTo>
                <a:close/>
              </a:path>
              <a:path w="332104" h="203200">
                <a:moveTo>
                  <a:pt x="271879" y="116077"/>
                </a:moveTo>
                <a:lnTo>
                  <a:pt x="234314" y="116077"/>
                </a:lnTo>
                <a:lnTo>
                  <a:pt x="239341" y="116391"/>
                </a:lnTo>
                <a:lnTo>
                  <a:pt x="245284" y="116585"/>
                </a:lnTo>
                <a:lnTo>
                  <a:pt x="252156" y="116685"/>
                </a:lnTo>
                <a:lnTo>
                  <a:pt x="259969" y="116712"/>
                </a:lnTo>
                <a:lnTo>
                  <a:pt x="267229" y="116498"/>
                </a:lnTo>
                <a:lnTo>
                  <a:pt x="271879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4988" y="19176"/>
                </a:lnTo>
                <a:lnTo>
                  <a:pt x="289051" y="22732"/>
                </a:lnTo>
                <a:lnTo>
                  <a:pt x="293116" y="26161"/>
                </a:lnTo>
                <a:lnTo>
                  <a:pt x="296163" y="30733"/>
                </a:lnTo>
                <a:lnTo>
                  <a:pt x="300736" y="42163"/>
                </a:lnTo>
                <a:lnTo>
                  <a:pt x="301879" y="49275"/>
                </a:lnTo>
                <a:lnTo>
                  <a:pt x="301879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4" y="103758"/>
                </a:lnTo>
                <a:lnTo>
                  <a:pt x="330517" y="68643"/>
                </a:lnTo>
                <a:lnTo>
                  <a:pt x="331850" y="53974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3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421" y="13207"/>
                </a:lnTo>
                <a:lnTo>
                  <a:pt x="66421" y="171449"/>
                </a:lnTo>
                <a:lnTo>
                  <a:pt x="66167" y="176021"/>
                </a:lnTo>
                <a:lnTo>
                  <a:pt x="65150" y="182117"/>
                </a:lnTo>
                <a:lnTo>
                  <a:pt x="64388" y="184657"/>
                </a:lnTo>
                <a:lnTo>
                  <a:pt x="63373" y="186435"/>
                </a:lnTo>
                <a:lnTo>
                  <a:pt x="62484" y="188213"/>
                </a:lnTo>
                <a:lnTo>
                  <a:pt x="61341" y="189610"/>
                </a:lnTo>
                <a:lnTo>
                  <a:pt x="59817" y="190753"/>
                </a:lnTo>
                <a:lnTo>
                  <a:pt x="58420" y="191896"/>
                </a:lnTo>
                <a:lnTo>
                  <a:pt x="56514" y="192912"/>
                </a:lnTo>
                <a:lnTo>
                  <a:pt x="51943" y="194436"/>
                </a:lnTo>
                <a:lnTo>
                  <a:pt x="49402" y="195198"/>
                </a:lnTo>
                <a:lnTo>
                  <a:pt x="46355" y="195960"/>
                </a:lnTo>
                <a:lnTo>
                  <a:pt x="46355" y="203199"/>
                </a:lnTo>
                <a:lnTo>
                  <a:pt x="114426" y="203199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5918" y="193674"/>
                </a:lnTo>
                <a:lnTo>
                  <a:pt x="101346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49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542" y="37337"/>
                </a:lnTo>
                <a:lnTo>
                  <a:pt x="22860" y="26923"/>
                </a:lnTo>
                <a:lnTo>
                  <a:pt x="25146" y="22859"/>
                </a:lnTo>
                <a:lnTo>
                  <a:pt x="27812" y="20065"/>
                </a:lnTo>
                <a:lnTo>
                  <a:pt x="30352" y="17271"/>
                </a:lnTo>
                <a:lnTo>
                  <a:pt x="33147" y="15366"/>
                </a:lnTo>
                <a:lnTo>
                  <a:pt x="39243" y="13588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618" y="13207"/>
                </a:lnTo>
                <a:lnTo>
                  <a:pt x="122809" y="13715"/>
                </a:lnTo>
                <a:lnTo>
                  <a:pt x="125475" y="14731"/>
                </a:lnTo>
                <a:lnTo>
                  <a:pt x="128270" y="15874"/>
                </a:lnTo>
                <a:lnTo>
                  <a:pt x="130810" y="17652"/>
                </a:lnTo>
                <a:lnTo>
                  <a:pt x="133096" y="20319"/>
                </a:lnTo>
                <a:lnTo>
                  <a:pt x="135509" y="22859"/>
                </a:lnTo>
                <a:lnTo>
                  <a:pt x="137795" y="26669"/>
                </a:lnTo>
                <a:lnTo>
                  <a:pt x="142112" y="36575"/>
                </a:lnTo>
                <a:lnTo>
                  <a:pt x="144272" y="43306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277773" y="2747963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488941" y="27322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304800" h="203200">
                <a:moveTo>
                  <a:pt x="235712" y="0"/>
                </a:moveTo>
                <a:lnTo>
                  <a:pt x="161925" y="0"/>
                </a:lnTo>
                <a:lnTo>
                  <a:pt x="161925" y="7365"/>
                </a:lnTo>
                <a:lnTo>
                  <a:pt x="166497" y="8635"/>
                </a:lnTo>
                <a:lnTo>
                  <a:pt x="169672" y="9778"/>
                </a:lnTo>
                <a:lnTo>
                  <a:pt x="179199" y="176021"/>
                </a:lnTo>
                <a:lnTo>
                  <a:pt x="179070" y="178815"/>
                </a:lnTo>
                <a:lnTo>
                  <a:pt x="177800" y="185927"/>
                </a:lnTo>
                <a:lnTo>
                  <a:pt x="176403" y="188721"/>
                </a:lnTo>
                <a:lnTo>
                  <a:pt x="174244" y="190626"/>
                </a:lnTo>
                <a:lnTo>
                  <a:pt x="172212" y="192531"/>
                </a:lnTo>
                <a:lnTo>
                  <a:pt x="168148" y="194309"/>
                </a:lnTo>
                <a:lnTo>
                  <a:pt x="161925" y="195960"/>
                </a:lnTo>
                <a:lnTo>
                  <a:pt x="161925" y="203199"/>
                </a:lnTo>
                <a:lnTo>
                  <a:pt x="227330" y="203199"/>
                </a:lnTo>
                <a:lnTo>
                  <a:pt x="227330" y="195960"/>
                </a:lnTo>
                <a:lnTo>
                  <a:pt x="222377" y="194817"/>
                </a:lnTo>
                <a:lnTo>
                  <a:pt x="218821" y="193674"/>
                </a:lnTo>
                <a:lnTo>
                  <a:pt x="207137" y="171449"/>
                </a:lnTo>
                <a:lnTo>
                  <a:pt x="207137" y="116077"/>
                </a:lnTo>
                <a:lnTo>
                  <a:pt x="244701" y="116077"/>
                </a:lnTo>
                <a:lnTo>
                  <a:pt x="247157" y="115855"/>
                </a:lnTo>
                <a:lnTo>
                  <a:pt x="281646" y="103758"/>
                </a:lnTo>
                <a:lnTo>
                  <a:pt x="207137" y="103758"/>
                </a:lnTo>
                <a:lnTo>
                  <a:pt x="207137" y="13715"/>
                </a:lnTo>
                <a:lnTo>
                  <a:pt x="212090" y="13334"/>
                </a:lnTo>
                <a:lnTo>
                  <a:pt x="219583" y="13207"/>
                </a:lnTo>
                <a:lnTo>
                  <a:pt x="287444" y="13207"/>
                </a:lnTo>
                <a:lnTo>
                  <a:pt x="277985" y="7500"/>
                </a:lnTo>
                <a:lnTo>
                  <a:pt x="266112" y="3333"/>
                </a:lnTo>
                <a:lnTo>
                  <a:pt x="252025" y="833"/>
                </a:lnTo>
                <a:lnTo>
                  <a:pt x="235712" y="0"/>
                </a:lnTo>
                <a:close/>
              </a:path>
              <a:path w="304800" h="203200">
                <a:moveTo>
                  <a:pt x="244701" y="116077"/>
                </a:moveTo>
                <a:lnTo>
                  <a:pt x="207137" y="116077"/>
                </a:lnTo>
                <a:lnTo>
                  <a:pt x="212163" y="116391"/>
                </a:lnTo>
                <a:lnTo>
                  <a:pt x="218106" y="116585"/>
                </a:lnTo>
                <a:lnTo>
                  <a:pt x="224978" y="116685"/>
                </a:lnTo>
                <a:lnTo>
                  <a:pt x="232791" y="116712"/>
                </a:lnTo>
                <a:lnTo>
                  <a:pt x="240051" y="116498"/>
                </a:lnTo>
                <a:lnTo>
                  <a:pt x="244701" y="116077"/>
                </a:lnTo>
                <a:close/>
              </a:path>
              <a:path w="304800" h="203200">
                <a:moveTo>
                  <a:pt x="287444" y="13207"/>
                </a:moveTo>
                <a:lnTo>
                  <a:pt x="235966" y="13207"/>
                </a:lnTo>
                <a:lnTo>
                  <a:pt x="241935" y="13842"/>
                </a:lnTo>
                <a:lnTo>
                  <a:pt x="247523" y="15366"/>
                </a:lnTo>
                <a:lnTo>
                  <a:pt x="253111" y="16763"/>
                </a:lnTo>
                <a:lnTo>
                  <a:pt x="257810" y="19176"/>
                </a:lnTo>
                <a:lnTo>
                  <a:pt x="261874" y="22732"/>
                </a:lnTo>
                <a:lnTo>
                  <a:pt x="265938" y="26161"/>
                </a:lnTo>
                <a:lnTo>
                  <a:pt x="268986" y="30733"/>
                </a:lnTo>
                <a:lnTo>
                  <a:pt x="273558" y="42163"/>
                </a:lnTo>
                <a:lnTo>
                  <a:pt x="274701" y="49275"/>
                </a:lnTo>
                <a:lnTo>
                  <a:pt x="274701" y="57784"/>
                </a:lnTo>
                <a:lnTo>
                  <a:pt x="259461" y="96519"/>
                </a:lnTo>
                <a:lnTo>
                  <a:pt x="224409" y="103758"/>
                </a:lnTo>
                <a:lnTo>
                  <a:pt x="281646" y="103758"/>
                </a:lnTo>
                <a:lnTo>
                  <a:pt x="303339" y="68643"/>
                </a:lnTo>
                <a:lnTo>
                  <a:pt x="304673" y="53974"/>
                </a:lnTo>
                <a:lnTo>
                  <a:pt x="303603" y="41213"/>
                </a:lnTo>
                <a:lnTo>
                  <a:pt x="300402" y="30178"/>
                </a:lnTo>
                <a:lnTo>
                  <a:pt x="295082" y="20881"/>
                </a:lnTo>
                <a:lnTo>
                  <a:pt x="287655" y="13334"/>
                </a:lnTo>
                <a:lnTo>
                  <a:pt x="287444" y="13207"/>
                </a:lnTo>
                <a:close/>
              </a:path>
              <a:path w="304800" h="203200">
                <a:moveTo>
                  <a:pt x="135763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747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15875" y="185927"/>
                </a:lnTo>
                <a:lnTo>
                  <a:pt x="14478" y="188721"/>
                </a:lnTo>
                <a:lnTo>
                  <a:pt x="12319" y="190626"/>
                </a:lnTo>
                <a:lnTo>
                  <a:pt x="10287" y="192531"/>
                </a:lnTo>
                <a:lnTo>
                  <a:pt x="6223" y="194309"/>
                </a:lnTo>
                <a:lnTo>
                  <a:pt x="0" y="195960"/>
                </a:lnTo>
                <a:lnTo>
                  <a:pt x="0" y="203199"/>
                </a:lnTo>
                <a:lnTo>
                  <a:pt x="66040" y="203199"/>
                </a:lnTo>
                <a:lnTo>
                  <a:pt x="66040" y="195960"/>
                </a:lnTo>
                <a:lnTo>
                  <a:pt x="62103" y="195071"/>
                </a:lnTo>
                <a:lnTo>
                  <a:pt x="58801" y="194055"/>
                </a:lnTo>
                <a:lnTo>
                  <a:pt x="46355" y="179831"/>
                </a:lnTo>
                <a:lnTo>
                  <a:pt x="45593" y="176275"/>
                </a:lnTo>
                <a:lnTo>
                  <a:pt x="45212" y="171449"/>
                </a:lnTo>
                <a:lnTo>
                  <a:pt x="45212" y="107187"/>
                </a:lnTo>
                <a:lnTo>
                  <a:pt x="110998" y="107187"/>
                </a:lnTo>
                <a:lnTo>
                  <a:pt x="110998" y="94106"/>
                </a:lnTo>
                <a:lnTo>
                  <a:pt x="45212" y="94106"/>
                </a:lnTo>
                <a:lnTo>
                  <a:pt x="45212" y="13207"/>
                </a:lnTo>
                <a:lnTo>
                  <a:pt x="135763" y="13207"/>
                </a:lnTo>
                <a:lnTo>
                  <a:pt x="135763" y="0"/>
                </a:lnTo>
                <a:close/>
              </a:path>
              <a:path w="304800" h="203200">
                <a:moveTo>
                  <a:pt x="110998" y="107187"/>
                </a:moveTo>
                <a:lnTo>
                  <a:pt x="80518" y="107187"/>
                </a:lnTo>
                <a:lnTo>
                  <a:pt x="83947" y="107949"/>
                </a:lnTo>
                <a:lnTo>
                  <a:pt x="86233" y="109346"/>
                </a:lnTo>
                <a:lnTo>
                  <a:pt x="97028" y="131952"/>
                </a:lnTo>
                <a:lnTo>
                  <a:pt x="110998" y="131952"/>
                </a:lnTo>
                <a:lnTo>
                  <a:pt x="110998" y="107187"/>
                </a:lnTo>
                <a:close/>
              </a:path>
              <a:path w="304800" h="203200">
                <a:moveTo>
                  <a:pt x="110998" y="69087"/>
                </a:moveTo>
                <a:lnTo>
                  <a:pt x="97028" y="69087"/>
                </a:lnTo>
                <a:lnTo>
                  <a:pt x="95504" y="76199"/>
                </a:lnTo>
                <a:lnTo>
                  <a:pt x="93980" y="81406"/>
                </a:lnTo>
                <a:lnTo>
                  <a:pt x="92329" y="84708"/>
                </a:lnTo>
                <a:lnTo>
                  <a:pt x="90678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3" y="93344"/>
                </a:lnTo>
                <a:lnTo>
                  <a:pt x="80264" y="94106"/>
                </a:lnTo>
                <a:lnTo>
                  <a:pt x="110998" y="94106"/>
                </a:lnTo>
                <a:lnTo>
                  <a:pt x="110998" y="69087"/>
                </a:lnTo>
                <a:close/>
              </a:path>
              <a:path w="304800" h="203200">
                <a:moveTo>
                  <a:pt x="135763" y="13207"/>
                </a:moveTo>
                <a:lnTo>
                  <a:pt x="93726" y="13207"/>
                </a:lnTo>
                <a:lnTo>
                  <a:pt x="97663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3" y="44957"/>
                </a:lnTo>
                <a:lnTo>
                  <a:pt x="135763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20808" y="1748790"/>
            <a:ext cx="1907381" cy="14288"/>
          </a:xfrm>
          <a:custGeom>
            <a:avLst/>
            <a:gdLst/>
            <a:ahLst/>
            <a:cxnLst/>
            <a:rect l="l" t="t" r="r" b="b"/>
            <a:pathLst>
              <a:path w="2543175" h="19050">
                <a:moveTo>
                  <a:pt x="2543175" y="0"/>
                </a:moveTo>
                <a:lnTo>
                  <a:pt x="0" y="0"/>
                </a:lnTo>
                <a:lnTo>
                  <a:pt x="0" y="19050"/>
                </a:lnTo>
                <a:lnTo>
                  <a:pt x="2543175" y="19050"/>
                </a:lnTo>
                <a:lnTo>
                  <a:pt x="254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964020" y="1496378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6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976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189102" y="195960"/>
                </a:lnTo>
                <a:lnTo>
                  <a:pt x="189102" y="203200"/>
                </a:lnTo>
                <a:lnTo>
                  <a:pt x="254507" y="203200"/>
                </a:lnTo>
                <a:lnTo>
                  <a:pt x="254507" y="195960"/>
                </a:lnTo>
                <a:lnTo>
                  <a:pt x="249554" y="194817"/>
                </a:lnTo>
                <a:lnTo>
                  <a:pt x="245999" y="193675"/>
                </a:lnTo>
                <a:lnTo>
                  <a:pt x="241426" y="191388"/>
                </a:lnTo>
                <a:lnTo>
                  <a:pt x="239649" y="189864"/>
                </a:lnTo>
                <a:lnTo>
                  <a:pt x="238378" y="187832"/>
                </a:lnTo>
                <a:lnTo>
                  <a:pt x="236981" y="185800"/>
                </a:lnTo>
                <a:lnTo>
                  <a:pt x="235965" y="183006"/>
                </a:lnTo>
                <a:lnTo>
                  <a:pt x="234695" y="176021"/>
                </a:lnTo>
                <a:lnTo>
                  <a:pt x="234547" y="173354"/>
                </a:lnTo>
                <a:lnTo>
                  <a:pt x="234441" y="116077"/>
                </a:lnTo>
                <a:lnTo>
                  <a:pt x="271890" y="116077"/>
                </a:lnTo>
                <a:lnTo>
                  <a:pt x="274351" y="115855"/>
                </a:lnTo>
                <a:lnTo>
                  <a:pt x="308825" y="103758"/>
                </a:lnTo>
                <a:lnTo>
                  <a:pt x="234441" y="103758"/>
                </a:lnTo>
                <a:lnTo>
                  <a:pt x="234441" y="13715"/>
                </a:lnTo>
                <a:lnTo>
                  <a:pt x="239394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5" y="7500"/>
                </a:lnTo>
                <a:lnTo>
                  <a:pt x="293306" y="3333"/>
                </a:lnTo>
                <a:lnTo>
                  <a:pt x="279257" y="833"/>
                </a:lnTo>
                <a:lnTo>
                  <a:pt x="263016" y="0"/>
                </a:lnTo>
                <a:close/>
              </a:path>
              <a:path w="332104" h="203200">
                <a:moveTo>
                  <a:pt x="271890" y="116077"/>
                </a:moveTo>
                <a:lnTo>
                  <a:pt x="234441" y="116077"/>
                </a:lnTo>
                <a:lnTo>
                  <a:pt x="239395" y="116391"/>
                </a:lnTo>
                <a:lnTo>
                  <a:pt x="245300" y="116586"/>
                </a:lnTo>
                <a:lnTo>
                  <a:pt x="252158" y="116685"/>
                </a:lnTo>
                <a:lnTo>
                  <a:pt x="259968" y="116712"/>
                </a:lnTo>
                <a:lnTo>
                  <a:pt x="267231" y="116498"/>
                </a:lnTo>
                <a:lnTo>
                  <a:pt x="271890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3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5114" y="19176"/>
                </a:lnTo>
                <a:lnTo>
                  <a:pt x="289051" y="22732"/>
                </a:lnTo>
                <a:lnTo>
                  <a:pt x="293115" y="26162"/>
                </a:lnTo>
                <a:lnTo>
                  <a:pt x="296290" y="30733"/>
                </a:lnTo>
                <a:lnTo>
                  <a:pt x="300863" y="42163"/>
                </a:lnTo>
                <a:lnTo>
                  <a:pt x="302005" y="49275"/>
                </a:lnTo>
                <a:lnTo>
                  <a:pt x="302005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5" y="103758"/>
                </a:lnTo>
                <a:lnTo>
                  <a:pt x="330517" y="68643"/>
                </a:lnTo>
                <a:lnTo>
                  <a:pt x="331850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2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94728" y="1511617"/>
            <a:ext cx="137636" cy="143828"/>
          </a:xfrm>
          <a:custGeom>
            <a:avLst/>
            <a:gdLst/>
            <a:ahLst/>
            <a:cxnLst/>
            <a:rect l="l" t="t" r="r" b="b"/>
            <a:pathLst>
              <a:path w="183514" h="191769">
                <a:moveTo>
                  <a:pt x="183388" y="86360"/>
                </a:moveTo>
                <a:lnTo>
                  <a:pt x="102235" y="8636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6360"/>
                </a:lnTo>
                <a:lnTo>
                  <a:pt x="0" y="8636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1770"/>
                </a:lnTo>
                <a:lnTo>
                  <a:pt x="102235" y="19177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499801" y="1496377"/>
            <a:ext cx="271939" cy="153353"/>
          </a:xfrm>
          <a:custGeom>
            <a:avLst/>
            <a:gdLst/>
            <a:ahLst/>
            <a:cxnLst/>
            <a:rect l="l" t="t" r="r" b="b"/>
            <a:pathLst>
              <a:path w="362585" h="204469">
                <a:moveTo>
                  <a:pt x="255705" y="34416"/>
                </a:moveTo>
                <a:lnTo>
                  <a:pt x="226060" y="34416"/>
                </a:lnTo>
                <a:lnTo>
                  <a:pt x="227964" y="38353"/>
                </a:lnTo>
                <a:lnTo>
                  <a:pt x="232155" y="46227"/>
                </a:lnTo>
                <a:lnTo>
                  <a:pt x="234314" y="50164"/>
                </a:lnTo>
                <a:lnTo>
                  <a:pt x="237998" y="56514"/>
                </a:lnTo>
                <a:lnTo>
                  <a:pt x="243204" y="65024"/>
                </a:lnTo>
                <a:lnTo>
                  <a:pt x="326008" y="204088"/>
                </a:lnTo>
                <a:lnTo>
                  <a:pt x="344677" y="204088"/>
                </a:lnTo>
                <a:lnTo>
                  <a:pt x="344677" y="153288"/>
                </a:lnTo>
                <a:lnTo>
                  <a:pt x="325119" y="153288"/>
                </a:lnTo>
                <a:lnTo>
                  <a:pt x="322501" y="147671"/>
                </a:lnTo>
                <a:lnTo>
                  <a:pt x="320039" y="142747"/>
                </a:lnTo>
                <a:lnTo>
                  <a:pt x="315213" y="133857"/>
                </a:lnTo>
                <a:lnTo>
                  <a:pt x="312165" y="128650"/>
                </a:lnTo>
                <a:lnTo>
                  <a:pt x="308610" y="122681"/>
                </a:lnTo>
                <a:lnTo>
                  <a:pt x="255705" y="34416"/>
                </a:lnTo>
                <a:close/>
              </a:path>
              <a:path w="362585" h="204469">
                <a:moveTo>
                  <a:pt x="235076" y="0"/>
                </a:moveTo>
                <a:lnTo>
                  <a:pt x="188594" y="0"/>
                </a:lnTo>
                <a:lnTo>
                  <a:pt x="188594" y="7365"/>
                </a:lnTo>
                <a:lnTo>
                  <a:pt x="193166" y="8635"/>
                </a:lnTo>
                <a:lnTo>
                  <a:pt x="196341" y="9778"/>
                </a:lnTo>
                <a:lnTo>
                  <a:pt x="205993" y="173354"/>
                </a:lnTo>
                <a:lnTo>
                  <a:pt x="205612" y="178815"/>
                </a:lnTo>
                <a:lnTo>
                  <a:pt x="188594" y="195960"/>
                </a:lnTo>
                <a:lnTo>
                  <a:pt x="188594" y="203200"/>
                </a:lnTo>
                <a:lnTo>
                  <a:pt x="242824" y="203200"/>
                </a:lnTo>
                <a:lnTo>
                  <a:pt x="242824" y="195960"/>
                </a:lnTo>
                <a:lnTo>
                  <a:pt x="238251" y="194690"/>
                </a:lnTo>
                <a:lnTo>
                  <a:pt x="234950" y="193547"/>
                </a:lnTo>
                <a:lnTo>
                  <a:pt x="232917" y="192277"/>
                </a:lnTo>
                <a:lnTo>
                  <a:pt x="230886" y="191134"/>
                </a:lnTo>
                <a:lnTo>
                  <a:pt x="229362" y="189610"/>
                </a:lnTo>
                <a:lnTo>
                  <a:pt x="225384" y="117220"/>
                </a:lnTo>
                <a:lnTo>
                  <a:pt x="225315" y="104046"/>
                </a:lnTo>
                <a:lnTo>
                  <a:pt x="224734" y="62009"/>
                </a:lnTo>
                <a:lnTo>
                  <a:pt x="223519" y="34416"/>
                </a:lnTo>
                <a:lnTo>
                  <a:pt x="255705" y="34416"/>
                </a:lnTo>
                <a:lnTo>
                  <a:pt x="235076" y="0"/>
                </a:lnTo>
                <a:close/>
              </a:path>
              <a:path w="362585" h="204469">
                <a:moveTo>
                  <a:pt x="362076" y="0"/>
                </a:moveTo>
                <a:lnTo>
                  <a:pt x="308482" y="0"/>
                </a:lnTo>
                <a:lnTo>
                  <a:pt x="308482" y="7365"/>
                </a:lnTo>
                <a:lnTo>
                  <a:pt x="313054" y="8635"/>
                </a:lnTo>
                <a:lnTo>
                  <a:pt x="316229" y="9778"/>
                </a:lnTo>
                <a:lnTo>
                  <a:pt x="325165" y="79698"/>
                </a:lnTo>
                <a:lnTo>
                  <a:pt x="325294" y="91551"/>
                </a:lnTo>
                <a:lnTo>
                  <a:pt x="326405" y="139779"/>
                </a:lnTo>
                <a:lnTo>
                  <a:pt x="327151" y="153288"/>
                </a:lnTo>
                <a:lnTo>
                  <a:pt x="344677" y="153288"/>
                </a:lnTo>
                <a:lnTo>
                  <a:pt x="344677" y="29971"/>
                </a:lnTo>
                <a:lnTo>
                  <a:pt x="344931" y="24764"/>
                </a:lnTo>
                <a:lnTo>
                  <a:pt x="352678" y="10667"/>
                </a:lnTo>
                <a:lnTo>
                  <a:pt x="354456" y="9651"/>
                </a:lnTo>
                <a:lnTo>
                  <a:pt x="357631" y="8508"/>
                </a:lnTo>
                <a:lnTo>
                  <a:pt x="362076" y="7365"/>
                </a:lnTo>
                <a:lnTo>
                  <a:pt x="362076" y="0"/>
                </a:lnTo>
                <a:close/>
              </a:path>
              <a:path w="362585" h="204469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62585" h="204469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62585" h="204469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428238" y="1817846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7" y="0"/>
                </a:moveTo>
                <a:lnTo>
                  <a:pt x="189103" y="0"/>
                </a:lnTo>
                <a:lnTo>
                  <a:pt x="189103" y="7365"/>
                </a:lnTo>
                <a:lnTo>
                  <a:pt x="193675" y="8635"/>
                </a:lnTo>
                <a:lnTo>
                  <a:pt x="196977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189103" y="195960"/>
                </a:lnTo>
                <a:lnTo>
                  <a:pt x="189103" y="203200"/>
                </a:lnTo>
                <a:lnTo>
                  <a:pt x="254507" y="203200"/>
                </a:lnTo>
                <a:lnTo>
                  <a:pt x="254507" y="195960"/>
                </a:lnTo>
                <a:lnTo>
                  <a:pt x="249555" y="194817"/>
                </a:lnTo>
                <a:lnTo>
                  <a:pt x="245999" y="193675"/>
                </a:lnTo>
                <a:lnTo>
                  <a:pt x="241427" y="191388"/>
                </a:lnTo>
                <a:lnTo>
                  <a:pt x="239649" y="189864"/>
                </a:lnTo>
                <a:lnTo>
                  <a:pt x="238379" y="187832"/>
                </a:lnTo>
                <a:lnTo>
                  <a:pt x="236981" y="185800"/>
                </a:lnTo>
                <a:lnTo>
                  <a:pt x="235966" y="183006"/>
                </a:lnTo>
                <a:lnTo>
                  <a:pt x="234695" y="176021"/>
                </a:lnTo>
                <a:lnTo>
                  <a:pt x="234547" y="173354"/>
                </a:lnTo>
                <a:lnTo>
                  <a:pt x="234442" y="116077"/>
                </a:lnTo>
                <a:lnTo>
                  <a:pt x="271890" y="116077"/>
                </a:lnTo>
                <a:lnTo>
                  <a:pt x="274351" y="115855"/>
                </a:lnTo>
                <a:lnTo>
                  <a:pt x="308825" y="103758"/>
                </a:lnTo>
                <a:lnTo>
                  <a:pt x="234442" y="103758"/>
                </a:lnTo>
                <a:lnTo>
                  <a:pt x="234442" y="13715"/>
                </a:lnTo>
                <a:lnTo>
                  <a:pt x="239394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5" y="7500"/>
                </a:lnTo>
                <a:lnTo>
                  <a:pt x="293306" y="3333"/>
                </a:lnTo>
                <a:lnTo>
                  <a:pt x="279257" y="833"/>
                </a:lnTo>
                <a:lnTo>
                  <a:pt x="263017" y="0"/>
                </a:lnTo>
                <a:close/>
              </a:path>
              <a:path w="332104" h="203200">
                <a:moveTo>
                  <a:pt x="271890" y="116077"/>
                </a:moveTo>
                <a:lnTo>
                  <a:pt x="234442" y="116077"/>
                </a:lnTo>
                <a:lnTo>
                  <a:pt x="239395" y="116391"/>
                </a:lnTo>
                <a:lnTo>
                  <a:pt x="245300" y="116586"/>
                </a:lnTo>
                <a:lnTo>
                  <a:pt x="252158" y="116685"/>
                </a:lnTo>
                <a:lnTo>
                  <a:pt x="259969" y="116712"/>
                </a:lnTo>
                <a:lnTo>
                  <a:pt x="267231" y="116498"/>
                </a:lnTo>
                <a:lnTo>
                  <a:pt x="271890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1" y="15366"/>
                </a:lnTo>
                <a:lnTo>
                  <a:pt x="280289" y="16763"/>
                </a:lnTo>
                <a:lnTo>
                  <a:pt x="285115" y="19176"/>
                </a:lnTo>
                <a:lnTo>
                  <a:pt x="289052" y="22732"/>
                </a:lnTo>
                <a:lnTo>
                  <a:pt x="293116" y="26162"/>
                </a:lnTo>
                <a:lnTo>
                  <a:pt x="296291" y="30733"/>
                </a:lnTo>
                <a:lnTo>
                  <a:pt x="300863" y="42163"/>
                </a:lnTo>
                <a:lnTo>
                  <a:pt x="302006" y="49275"/>
                </a:lnTo>
                <a:lnTo>
                  <a:pt x="302006" y="57784"/>
                </a:lnTo>
                <a:lnTo>
                  <a:pt x="286639" y="96519"/>
                </a:lnTo>
                <a:lnTo>
                  <a:pt x="251587" y="103758"/>
                </a:lnTo>
                <a:lnTo>
                  <a:pt x="308825" y="103758"/>
                </a:lnTo>
                <a:lnTo>
                  <a:pt x="330517" y="68643"/>
                </a:lnTo>
                <a:lnTo>
                  <a:pt x="331851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2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9" y="179069"/>
                </a:lnTo>
                <a:lnTo>
                  <a:pt x="65151" y="182117"/>
                </a:lnTo>
                <a:lnTo>
                  <a:pt x="64389" y="184657"/>
                </a:lnTo>
                <a:lnTo>
                  <a:pt x="46355" y="195960"/>
                </a:lnTo>
                <a:lnTo>
                  <a:pt x="46355" y="203200"/>
                </a:lnTo>
                <a:lnTo>
                  <a:pt x="114427" y="203200"/>
                </a:lnTo>
                <a:lnTo>
                  <a:pt x="114427" y="195960"/>
                </a:lnTo>
                <a:lnTo>
                  <a:pt x="109601" y="194817"/>
                </a:lnTo>
                <a:lnTo>
                  <a:pt x="106045" y="193675"/>
                </a:lnTo>
                <a:lnTo>
                  <a:pt x="101473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1" y="185800"/>
                </a:lnTo>
                <a:lnTo>
                  <a:pt x="95885" y="183006"/>
                </a:lnTo>
                <a:lnTo>
                  <a:pt x="94615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3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745" y="13207"/>
                </a:lnTo>
                <a:lnTo>
                  <a:pt x="122809" y="13715"/>
                </a:lnTo>
                <a:lnTo>
                  <a:pt x="125476" y="14731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51803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970115" y="18178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304800" h="203200">
                <a:moveTo>
                  <a:pt x="235838" y="0"/>
                </a:moveTo>
                <a:lnTo>
                  <a:pt x="161925" y="0"/>
                </a:lnTo>
                <a:lnTo>
                  <a:pt x="161925" y="7365"/>
                </a:lnTo>
                <a:lnTo>
                  <a:pt x="166497" y="8635"/>
                </a:lnTo>
                <a:lnTo>
                  <a:pt x="169799" y="9778"/>
                </a:lnTo>
                <a:lnTo>
                  <a:pt x="179199" y="176021"/>
                </a:lnTo>
                <a:lnTo>
                  <a:pt x="179070" y="178815"/>
                </a:lnTo>
                <a:lnTo>
                  <a:pt x="161925" y="195960"/>
                </a:lnTo>
                <a:lnTo>
                  <a:pt x="161925" y="203200"/>
                </a:lnTo>
                <a:lnTo>
                  <a:pt x="227329" y="203200"/>
                </a:lnTo>
                <a:lnTo>
                  <a:pt x="227329" y="195960"/>
                </a:lnTo>
                <a:lnTo>
                  <a:pt x="222376" y="194817"/>
                </a:lnTo>
                <a:lnTo>
                  <a:pt x="218821" y="193675"/>
                </a:lnTo>
                <a:lnTo>
                  <a:pt x="214249" y="191388"/>
                </a:lnTo>
                <a:lnTo>
                  <a:pt x="212471" y="189864"/>
                </a:lnTo>
                <a:lnTo>
                  <a:pt x="211200" y="187832"/>
                </a:lnTo>
                <a:lnTo>
                  <a:pt x="209803" y="185800"/>
                </a:lnTo>
                <a:lnTo>
                  <a:pt x="208787" y="183006"/>
                </a:lnTo>
                <a:lnTo>
                  <a:pt x="207517" y="176021"/>
                </a:lnTo>
                <a:lnTo>
                  <a:pt x="207369" y="173354"/>
                </a:lnTo>
                <a:lnTo>
                  <a:pt x="207263" y="116077"/>
                </a:lnTo>
                <a:lnTo>
                  <a:pt x="244712" y="116077"/>
                </a:lnTo>
                <a:lnTo>
                  <a:pt x="247173" y="115855"/>
                </a:lnTo>
                <a:lnTo>
                  <a:pt x="281647" y="103758"/>
                </a:lnTo>
                <a:lnTo>
                  <a:pt x="207263" y="103758"/>
                </a:lnTo>
                <a:lnTo>
                  <a:pt x="207263" y="13715"/>
                </a:lnTo>
                <a:lnTo>
                  <a:pt x="212216" y="13334"/>
                </a:lnTo>
                <a:lnTo>
                  <a:pt x="219583" y="13207"/>
                </a:lnTo>
                <a:lnTo>
                  <a:pt x="287444" y="13207"/>
                </a:lnTo>
                <a:lnTo>
                  <a:pt x="277987" y="7500"/>
                </a:lnTo>
                <a:lnTo>
                  <a:pt x="266128" y="3333"/>
                </a:lnTo>
                <a:lnTo>
                  <a:pt x="252079" y="833"/>
                </a:lnTo>
                <a:lnTo>
                  <a:pt x="235838" y="0"/>
                </a:lnTo>
                <a:close/>
              </a:path>
              <a:path w="304800" h="203200">
                <a:moveTo>
                  <a:pt x="244712" y="116077"/>
                </a:moveTo>
                <a:lnTo>
                  <a:pt x="207263" y="116077"/>
                </a:lnTo>
                <a:lnTo>
                  <a:pt x="212217" y="116391"/>
                </a:lnTo>
                <a:lnTo>
                  <a:pt x="218122" y="116586"/>
                </a:lnTo>
                <a:lnTo>
                  <a:pt x="224980" y="116685"/>
                </a:lnTo>
                <a:lnTo>
                  <a:pt x="232790" y="116712"/>
                </a:lnTo>
                <a:lnTo>
                  <a:pt x="240053" y="116498"/>
                </a:lnTo>
                <a:lnTo>
                  <a:pt x="244712" y="116077"/>
                </a:lnTo>
                <a:close/>
              </a:path>
              <a:path w="304800" h="203200">
                <a:moveTo>
                  <a:pt x="287444" y="13207"/>
                </a:moveTo>
                <a:lnTo>
                  <a:pt x="235965" y="13207"/>
                </a:lnTo>
                <a:lnTo>
                  <a:pt x="241935" y="13842"/>
                </a:lnTo>
                <a:lnTo>
                  <a:pt x="247523" y="15366"/>
                </a:lnTo>
                <a:lnTo>
                  <a:pt x="253111" y="16763"/>
                </a:lnTo>
                <a:lnTo>
                  <a:pt x="257937" y="19176"/>
                </a:lnTo>
                <a:lnTo>
                  <a:pt x="261874" y="22732"/>
                </a:lnTo>
                <a:lnTo>
                  <a:pt x="265938" y="26162"/>
                </a:lnTo>
                <a:lnTo>
                  <a:pt x="269113" y="30733"/>
                </a:lnTo>
                <a:lnTo>
                  <a:pt x="273685" y="42163"/>
                </a:lnTo>
                <a:lnTo>
                  <a:pt x="274827" y="49275"/>
                </a:lnTo>
                <a:lnTo>
                  <a:pt x="274827" y="57784"/>
                </a:lnTo>
                <a:lnTo>
                  <a:pt x="259461" y="96519"/>
                </a:lnTo>
                <a:lnTo>
                  <a:pt x="224409" y="103758"/>
                </a:lnTo>
                <a:lnTo>
                  <a:pt x="281647" y="103758"/>
                </a:lnTo>
                <a:lnTo>
                  <a:pt x="303339" y="68643"/>
                </a:lnTo>
                <a:lnTo>
                  <a:pt x="304673" y="53975"/>
                </a:lnTo>
                <a:lnTo>
                  <a:pt x="303603" y="41213"/>
                </a:lnTo>
                <a:lnTo>
                  <a:pt x="300402" y="30178"/>
                </a:lnTo>
                <a:lnTo>
                  <a:pt x="295082" y="20881"/>
                </a:lnTo>
                <a:lnTo>
                  <a:pt x="287654" y="13334"/>
                </a:lnTo>
                <a:lnTo>
                  <a:pt x="287444" y="13207"/>
                </a:lnTo>
                <a:close/>
              </a:path>
              <a:path w="304800" h="203200">
                <a:moveTo>
                  <a:pt x="135762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874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0" y="195960"/>
                </a:lnTo>
                <a:lnTo>
                  <a:pt x="0" y="203200"/>
                </a:lnTo>
                <a:lnTo>
                  <a:pt x="66166" y="203200"/>
                </a:lnTo>
                <a:lnTo>
                  <a:pt x="66166" y="195960"/>
                </a:lnTo>
                <a:lnTo>
                  <a:pt x="62102" y="195071"/>
                </a:lnTo>
                <a:lnTo>
                  <a:pt x="58800" y="194055"/>
                </a:lnTo>
                <a:lnTo>
                  <a:pt x="46354" y="179831"/>
                </a:lnTo>
                <a:lnTo>
                  <a:pt x="45592" y="176275"/>
                </a:lnTo>
                <a:lnTo>
                  <a:pt x="45439" y="173354"/>
                </a:lnTo>
                <a:lnTo>
                  <a:pt x="45338" y="107187"/>
                </a:lnTo>
                <a:lnTo>
                  <a:pt x="111125" y="107187"/>
                </a:lnTo>
                <a:lnTo>
                  <a:pt x="111125" y="94106"/>
                </a:lnTo>
                <a:lnTo>
                  <a:pt x="45338" y="94106"/>
                </a:lnTo>
                <a:lnTo>
                  <a:pt x="45338" y="13207"/>
                </a:lnTo>
                <a:lnTo>
                  <a:pt x="135762" y="13207"/>
                </a:lnTo>
                <a:lnTo>
                  <a:pt x="135762" y="0"/>
                </a:lnTo>
                <a:close/>
              </a:path>
              <a:path w="304800" h="203200">
                <a:moveTo>
                  <a:pt x="111125" y="107187"/>
                </a:moveTo>
                <a:lnTo>
                  <a:pt x="80517" y="107187"/>
                </a:lnTo>
                <a:lnTo>
                  <a:pt x="83947" y="107950"/>
                </a:lnTo>
                <a:lnTo>
                  <a:pt x="86233" y="109346"/>
                </a:lnTo>
                <a:lnTo>
                  <a:pt x="97027" y="131952"/>
                </a:lnTo>
                <a:lnTo>
                  <a:pt x="111125" y="131952"/>
                </a:lnTo>
                <a:lnTo>
                  <a:pt x="111125" y="107187"/>
                </a:lnTo>
                <a:close/>
              </a:path>
              <a:path w="304800" h="203200">
                <a:moveTo>
                  <a:pt x="111125" y="69087"/>
                </a:moveTo>
                <a:lnTo>
                  <a:pt x="97027" y="69087"/>
                </a:lnTo>
                <a:lnTo>
                  <a:pt x="95630" y="76200"/>
                </a:lnTo>
                <a:lnTo>
                  <a:pt x="93979" y="81406"/>
                </a:lnTo>
                <a:lnTo>
                  <a:pt x="92328" y="84708"/>
                </a:lnTo>
                <a:lnTo>
                  <a:pt x="90804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2" y="93344"/>
                </a:lnTo>
                <a:lnTo>
                  <a:pt x="80263" y="94106"/>
                </a:lnTo>
                <a:lnTo>
                  <a:pt x="111125" y="94106"/>
                </a:lnTo>
                <a:lnTo>
                  <a:pt x="111125" y="69087"/>
                </a:lnTo>
                <a:close/>
              </a:path>
              <a:path w="304800" h="203200">
                <a:moveTo>
                  <a:pt x="135762" y="13207"/>
                </a:moveTo>
                <a:lnTo>
                  <a:pt x="93725" y="13207"/>
                </a:lnTo>
                <a:lnTo>
                  <a:pt x="97662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2" y="44957"/>
                </a:lnTo>
                <a:lnTo>
                  <a:pt x="1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280440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498752" y="1817846"/>
            <a:ext cx="251460" cy="153353"/>
          </a:xfrm>
          <a:custGeom>
            <a:avLst/>
            <a:gdLst/>
            <a:ahLst/>
            <a:cxnLst/>
            <a:rect l="l" t="t" r="r" b="b"/>
            <a:pathLst>
              <a:path w="335279" h="204469">
                <a:moveTo>
                  <a:pt x="228527" y="34416"/>
                </a:moveTo>
                <a:lnTo>
                  <a:pt x="198882" y="34416"/>
                </a:lnTo>
                <a:lnTo>
                  <a:pt x="200787" y="38353"/>
                </a:lnTo>
                <a:lnTo>
                  <a:pt x="204977" y="46227"/>
                </a:lnTo>
                <a:lnTo>
                  <a:pt x="207137" y="50164"/>
                </a:lnTo>
                <a:lnTo>
                  <a:pt x="210820" y="56514"/>
                </a:lnTo>
                <a:lnTo>
                  <a:pt x="216026" y="65024"/>
                </a:lnTo>
                <a:lnTo>
                  <a:pt x="298830" y="204088"/>
                </a:lnTo>
                <a:lnTo>
                  <a:pt x="317500" y="204088"/>
                </a:lnTo>
                <a:lnTo>
                  <a:pt x="317500" y="153288"/>
                </a:lnTo>
                <a:lnTo>
                  <a:pt x="297941" y="153288"/>
                </a:lnTo>
                <a:lnTo>
                  <a:pt x="295323" y="147671"/>
                </a:lnTo>
                <a:lnTo>
                  <a:pt x="292862" y="142747"/>
                </a:lnTo>
                <a:lnTo>
                  <a:pt x="288036" y="133857"/>
                </a:lnTo>
                <a:lnTo>
                  <a:pt x="284988" y="128650"/>
                </a:lnTo>
                <a:lnTo>
                  <a:pt x="281432" y="122681"/>
                </a:lnTo>
                <a:lnTo>
                  <a:pt x="228527" y="34416"/>
                </a:lnTo>
                <a:close/>
              </a:path>
              <a:path w="335279" h="204469">
                <a:moveTo>
                  <a:pt x="207899" y="0"/>
                </a:moveTo>
                <a:lnTo>
                  <a:pt x="161416" y="0"/>
                </a:lnTo>
                <a:lnTo>
                  <a:pt x="161416" y="7365"/>
                </a:lnTo>
                <a:lnTo>
                  <a:pt x="165988" y="8635"/>
                </a:lnTo>
                <a:lnTo>
                  <a:pt x="169163" y="9778"/>
                </a:lnTo>
                <a:lnTo>
                  <a:pt x="178815" y="173354"/>
                </a:lnTo>
                <a:lnTo>
                  <a:pt x="178435" y="178815"/>
                </a:lnTo>
                <a:lnTo>
                  <a:pt x="161416" y="195960"/>
                </a:lnTo>
                <a:lnTo>
                  <a:pt x="161416" y="203200"/>
                </a:lnTo>
                <a:lnTo>
                  <a:pt x="215646" y="203200"/>
                </a:lnTo>
                <a:lnTo>
                  <a:pt x="215646" y="195960"/>
                </a:lnTo>
                <a:lnTo>
                  <a:pt x="211074" y="194690"/>
                </a:lnTo>
                <a:lnTo>
                  <a:pt x="207772" y="193547"/>
                </a:lnTo>
                <a:lnTo>
                  <a:pt x="205739" y="192277"/>
                </a:lnTo>
                <a:lnTo>
                  <a:pt x="203708" y="191134"/>
                </a:lnTo>
                <a:lnTo>
                  <a:pt x="202184" y="189610"/>
                </a:lnTo>
                <a:lnTo>
                  <a:pt x="198206" y="117220"/>
                </a:lnTo>
                <a:lnTo>
                  <a:pt x="198137" y="104046"/>
                </a:lnTo>
                <a:lnTo>
                  <a:pt x="197556" y="62009"/>
                </a:lnTo>
                <a:lnTo>
                  <a:pt x="196341" y="34416"/>
                </a:lnTo>
                <a:lnTo>
                  <a:pt x="228527" y="34416"/>
                </a:lnTo>
                <a:lnTo>
                  <a:pt x="207899" y="0"/>
                </a:lnTo>
                <a:close/>
              </a:path>
              <a:path w="335279" h="204469">
                <a:moveTo>
                  <a:pt x="334899" y="0"/>
                </a:moveTo>
                <a:lnTo>
                  <a:pt x="281304" y="0"/>
                </a:lnTo>
                <a:lnTo>
                  <a:pt x="281304" y="7365"/>
                </a:lnTo>
                <a:lnTo>
                  <a:pt x="285876" y="8635"/>
                </a:lnTo>
                <a:lnTo>
                  <a:pt x="289051" y="9778"/>
                </a:lnTo>
                <a:lnTo>
                  <a:pt x="297987" y="79698"/>
                </a:lnTo>
                <a:lnTo>
                  <a:pt x="298116" y="91551"/>
                </a:lnTo>
                <a:lnTo>
                  <a:pt x="299227" y="139779"/>
                </a:lnTo>
                <a:lnTo>
                  <a:pt x="299974" y="153288"/>
                </a:lnTo>
                <a:lnTo>
                  <a:pt x="317500" y="153288"/>
                </a:lnTo>
                <a:lnTo>
                  <a:pt x="317500" y="29971"/>
                </a:lnTo>
                <a:lnTo>
                  <a:pt x="317753" y="24764"/>
                </a:lnTo>
                <a:lnTo>
                  <a:pt x="325500" y="10667"/>
                </a:lnTo>
                <a:lnTo>
                  <a:pt x="327278" y="9651"/>
                </a:lnTo>
                <a:lnTo>
                  <a:pt x="330453" y="8508"/>
                </a:lnTo>
                <a:lnTo>
                  <a:pt x="334899" y="7365"/>
                </a:lnTo>
                <a:lnTo>
                  <a:pt x="334899" y="0"/>
                </a:lnTo>
                <a:close/>
              </a:path>
              <a:path w="335279" h="204469">
                <a:moveTo>
                  <a:pt x="135762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874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0" y="195960"/>
                </a:lnTo>
                <a:lnTo>
                  <a:pt x="0" y="203200"/>
                </a:lnTo>
                <a:lnTo>
                  <a:pt x="66166" y="203200"/>
                </a:lnTo>
                <a:lnTo>
                  <a:pt x="66166" y="195960"/>
                </a:lnTo>
                <a:lnTo>
                  <a:pt x="62102" y="195071"/>
                </a:lnTo>
                <a:lnTo>
                  <a:pt x="58800" y="194055"/>
                </a:lnTo>
                <a:lnTo>
                  <a:pt x="46354" y="179831"/>
                </a:lnTo>
                <a:lnTo>
                  <a:pt x="45592" y="176275"/>
                </a:lnTo>
                <a:lnTo>
                  <a:pt x="45439" y="173354"/>
                </a:lnTo>
                <a:lnTo>
                  <a:pt x="45338" y="107187"/>
                </a:lnTo>
                <a:lnTo>
                  <a:pt x="111125" y="107187"/>
                </a:lnTo>
                <a:lnTo>
                  <a:pt x="111125" y="94106"/>
                </a:lnTo>
                <a:lnTo>
                  <a:pt x="45338" y="94106"/>
                </a:lnTo>
                <a:lnTo>
                  <a:pt x="45338" y="13207"/>
                </a:lnTo>
                <a:lnTo>
                  <a:pt x="135762" y="13207"/>
                </a:lnTo>
                <a:lnTo>
                  <a:pt x="135762" y="0"/>
                </a:lnTo>
                <a:close/>
              </a:path>
              <a:path w="335279" h="204469">
                <a:moveTo>
                  <a:pt x="111125" y="107187"/>
                </a:moveTo>
                <a:lnTo>
                  <a:pt x="80517" y="107187"/>
                </a:lnTo>
                <a:lnTo>
                  <a:pt x="83947" y="107950"/>
                </a:lnTo>
                <a:lnTo>
                  <a:pt x="86233" y="109346"/>
                </a:lnTo>
                <a:lnTo>
                  <a:pt x="97027" y="131952"/>
                </a:lnTo>
                <a:lnTo>
                  <a:pt x="111125" y="131952"/>
                </a:lnTo>
                <a:lnTo>
                  <a:pt x="111125" y="107187"/>
                </a:lnTo>
                <a:close/>
              </a:path>
              <a:path w="335279" h="204469">
                <a:moveTo>
                  <a:pt x="111125" y="69087"/>
                </a:moveTo>
                <a:lnTo>
                  <a:pt x="97027" y="69087"/>
                </a:lnTo>
                <a:lnTo>
                  <a:pt x="95630" y="76200"/>
                </a:lnTo>
                <a:lnTo>
                  <a:pt x="93979" y="81406"/>
                </a:lnTo>
                <a:lnTo>
                  <a:pt x="92328" y="84708"/>
                </a:lnTo>
                <a:lnTo>
                  <a:pt x="90804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2" y="93344"/>
                </a:lnTo>
                <a:lnTo>
                  <a:pt x="80263" y="94106"/>
                </a:lnTo>
                <a:lnTo>
                  <a:pt x="111125" y="94106"/>
                </a:lnTo>
                <a:lnTo>
                  <a:pt x="111125" y="69087"/>
                </a:lnTo>
                <a:close/>
              </a:path>
              <a:path w="335279" h="204469">
                <a:moveTo>
                  <a:pt x="135762" y="13207"/>
                </a:moveTo>
                <a:lnTo>
                  <a:pt x="93725" y="13207"/>
                </a:lnTo>
                <a:lnTo>
                  <a:pt x="97662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2" y="44957"/>
                </a:lnTo>
                <a:lnTo>
                  <a:pt x="1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830509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042726" y="1817846"/>
            <a:ext cx="271939" cy="153353"/>
          </a:xfrm>
          <a:custGeom>
            <a:avLst/>
            <a:gdLst/>
            <a:ahLst/>
            <a:cxnLst/>
            <a:rect l="l" t="t" r="r" b="b"/>
            <a:pathLst>
              <a:path w="362585" h="204469">
                <a:moveTo>
                  <a:pt x="255705" y="34416"/>
                </a:moveTo>
                <a:lnTo>
                  <a:pt x="226060" y="34416"/>
                </a:lnTo>
                <a:lnTo>
                  <a:pt x="227964" y="38353"/>
                </a:lnTo>
                <a:lnTo>
                  <a:pt x="232155" y="46227"/>
                </a:lnTo>
                <a:lnTo>
                  <a:pt x="234314" y="50164"/>
                </a:lnTo>
                <a:lnTo>
                  <a:pt x="237998" y="56514"/>
                </a:lnTo>
                <a:lnTo>
                  <a:pt x="243204" y="65024"/>
                </a:lnTo>
                <a:lnTo>
                  <a:pt x="326008" y="204088"/>
                </a:lnTo>
                <a:lnTo>
                  <a:pt x="344677" y="204088"/>
                </a:lnTo>
                <a:lnTo>
                  <a:pt x="344677" y="153288"/>
                </a:lnTo>
                <a:lnTo>
                  <a:pt x="325119" y="153288"/>
                </a:lnTo>
                <a:lnTo>
                  <a:pt x="322501" y="147671"/>
                </a:lnTo>
                <a:lnTo>
                  <a:pt x="320039" y="142747"/>
                </a:lnTo>
                <a:lnTo>
                  <a:pt x="315213" y="133857"/>
                </a:lnTo>
                <a:lnTo>
                  <a:pt x="312165" y="128650"/>
                </a:lnTo>
                <a:lnTo>
                  <a:pt x="308610" y="122681"/>
                </a:lnTo>
                <a:lnTo>
                  <a:pt x="255705" y="34416"/>
                </a:lnTo>
                <a:close/>
              </a:path>
              <a:path w="362585" h="204469">
                <a:moveTo>
                  <a:pt x="235076" y="0"/>
                </a:moveTo>
                <a:lnTo>
                  <a:pt x="188594" y="0"/>
                </a:lnTo>
                <a:lnTo>
                  <a:pt x="188594" y="7365"/>
                </a:lnTo>
                <a:lnTo>
                  <a:pt x="193166" y="8635"/>
                </a:lnTo>
                <a:lnTo>
                  <a:pt x="196341" y="9778"/>
                </a:lnTo>
                <a:lnTo>
                  <a:pt x="205993" y="173354"/>
                </a:lnTo>
                <a:lnTo>
                  <a:pt x="205612" y="178815"/>
                </a:lnTo>
                <a:lnTo>
                  <a:pt x="188594" y="195960"/>
                </a:lnTo>
                <a:lnTo>
                  <a:pt x="188594" y="203200"/>
                </a:lnTo>
                <a:lnTo>
                  <a:pt x="242824" y="203200"/>
                </a:lnTo>
                <a:lnTo>
                  <a:pt x="242824" y="195960"/>
                </a:lnTo>
                <a:lnTo>
                  <a:pt x="238251" y="194690"/>
                </a:lnTo>
                <a:lnTo>
                  <a:pt x="234950" y="193547"/>
                </a:lnTo>
                <a:lnTo>
                  <a:pt x="232917" y="192277"/>
                </a:lnTo>
                <a:lnTo>
                  <a:pt x="230886" y="191134"/>
                </a:lnTo>
                <a:lnTo>
                  <a:pt x="229362" y="189610"/>
                </a:lnTo>
                <a:lnTo>
                  <a:pt x="225384" y="117220"/>
                </a:lnTo>
                <a:lnTo>
                  <a:pt x="225315" y="104046"/>
                </a:lnTo>
                <a:lnTo>
                  <a:pt x="224734" y="62009"/>
                </a:lnTo>
                <a:lnTo>
                  <a:pt x="223519" y="34416"/>
                </a:lnTo>
                <a:lnTo>
                  <a:pt x="255705" y="34416"/>
                </a:lnTo>
                <a:lnTo>
                  <a:pt x="235076" y="0"/>
                </a:lnTo>
                <a:close/>
              </a:path>
              <a:path w="362585" h="204469">
                <a:moveTo>
                  <a:pt x="362076" y="0"/>
                </a:moveTo>
                <a:lnTo>
                  <a:pt x="308482" y="0"/>
                </a:lnTo>
                <a:lnTo>
                  <a:pt x="308482" y="7365"/>
                </a:lnTo>
                <a:lnTo>
                  <a:pt x="313054" y="8635"/>
                </a:lnTo>
                <a:lnTo>
                  <a:pt x="316229" y="9778"/>
                </a:lnTo>
                <a:lnTo>
                  <a:pt x="325165" y="79698"/>
                </a:lnTo>
                <a:lnTo>
                  <a:pt x="325294" y="91551"/>
                </a:lnTo>
                <a:lnTo>
                  <a:pt x="326405" y="139779"/>
                </a:lnTo>
                <a:lnTo>
                  <a:pt x="327151" y="153288"/>
                </a:lnTo>
                <a:lnTo>
                  <a:pt x="344677" y="153288"/>
                </a:lnTo>
                <a:lnTo>
                  <a:pt x="344677" y="29971"/>
                </a:lnTo>
                <a:lnTo>
                  <a:pt x="344931" y="24764"/>
                </a:lnTo>
                <a:lnTo>
                  <a:pt x="352678" y="10667"/>
                </a:lnTo>
                <a:lnTo>
                  <a:pt x="354456" y="9651"/>
                </a:lnTo>
                <a:lnTo>
                  <a:pt x="357631" y="8508"/>
                </a:lnTo>
                <a:lnTo>
                  <a:pt x="362076" y="7365"/>
                </a:lnTo>
                <a:lnTo>
                  <a:pt x="362076" y="0"/>
                </a:lnTo>
                <a:close/>
              </a:path>
              <a:path w="362585" h="204469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62585" h="204469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62585" h="204469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485900" y="4023360"/>
          <a:ext cx="6172200" cy="975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5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9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9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Selected/Guessed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5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5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(TP)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(FP)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2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5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5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select/not</a:t>
                      </a:r>
                      <a:r>
                        <a:rPr sz="1500" b="1" spc="-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(FN)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22275">
                        <a:lnSpc>
                          <a:spcPts val="2190"/>
                        </a:lnSpc>
                        <a:spcBef>
                          <a:spcPts val="305"/>
                        </a:spcBef>
                      </a:pPr>
                      <a:r>
                        <a:rPr sz="1500" spc="-15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5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(TN)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R="71755" algn="r">
                        <a:lnSpc>
                          <a:spcPts val="525"/>
                        </a:lnSpc>
                      </a:pPr>
                      <a:r>
                        <a:rPr sz="900" spc="-25" dirty="0">
                          <a:solidFill>
                            <a:srgbClr val="888888"/>
                          </a:solidFill>
                          <a:latin typeface="Arial"/>
                          <a:cs typeface="Arial"/>
                        </a:rPr>
                        <a:t>117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32" y="145661"/>
            <a:ext cx="5380196" cy="1334596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689133" marR="3810" indent="436245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Classification</a:t>
            </a:r>
            <a:r>
              <a:rPr sz="2963" spc="-15" dirty="0"/>
              <a:t> </a:t>
            </a:r>
            <a:r>
              <a:rPr sz="2963" spc="-49" dirty="0"/>
              <a:t>Evaluation: </a:t>
            </a:r>
            <a:r>
              <a:rPr sz="2963" spc="-203" dirty="0"/>
              <a:t>Accuracy,</a:t>
            </a:r>
            <a:r>
              <a:rPr sz="2963" spc="-11" dirty="0"/>
              <a:t> </a:t>
            </a:r>
            <a:r>
              <a:rPr sz="2963" spc="-143" dirty="0"/>
              <a:t>Precision,</a:t>
            </a:r>
            <a:r>
              <a:rPr sz="2963" dirty="0"/>
              <a:t> </a:t>
            </a:r>
            <a:r>
              <a:rPr sz="2963" spc="-139" dirty="0"/>
              <a:t>and</a:t>
            </a:r>
            <a:r>
              <a:rPr sz="2963" spc="-90" dirty="0"/>
              <a:t> </a:t>
            </a:r>
            <a:r>
              <a:rPr sz="2963" spc="-214" dirty="0"/>
              <a:t>Recall</a:t>
            </a:r>
            <a:endParaRPr sz="2963"/>
          </a:p>
          <a:p>
            <a:pPr marL="9525">
              <a:spcBef>
                <a:spcPts val="274"/>
              </a:spcBef>
            </a:pPr>
            <a:r>
              <a:rPr sz="2400" b="1" spc="-229" dirty="0">
                <a:latin typeface="Arial"/>
                <a:cs typeface="Arial"/>
              </a:rPr>
              <a:t>Accuracy</a:t>
            </a:r>
            <a:r>
              <a:rPr sz="2400" spc="-229" dirty="0"/>
              <a:t>:</a:t>
            </a:r>
            <a:r>
              <a:rPr sz="2400" spc="-127" dirty="0"/>
              <a:t> </a:t>
            </a:r>
            <a:r>
              <a:rPr sz="2400" spc="-409" dirty="0"/>
              <a:t>%</a:t>
            </a:r>
            <a:r>
              <a:rPr sz="2400" spc="-135" dirty="0"/>
              <a:t> </a:t>
            </a:r>
            <a:r>
              <a:rPr sz="2400" dirty="0"/>
              <a:t>of</a:t>
            </a:r>
            <a:r>
              <a:rPr sz="2400" spc="-158" dirty="0"/>
              <a:t> </a:t>
            </a:r>
            <a:r>
              <a:rPr sz="2400" spc="-79" dirty="0"/>
              <a:t>items</a:t>
            </a:r>
            <a:r>
              <a:rPr sz="2400" spc="-143" dirty="0"/>
              <a:t> </a:t>
            </a:r>
            <a:r>
              <a:rPr sz="2400" spc="-8" dirty="0"/>
              <a:t>correct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432" y="1970437"/>
            <a:ext cx="5709761" cy="140904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b="1" spc="-180" dirty="0">
                <a:latin typeface="Arial"/>
                <a:cs typeface="Arial"/>
              </a:rPr>
              <a:t>Precision</a:t>
            </a:r>
            <a:r>
              <a:rPr sz="2400" spc="-180" dirty="0">
                <a:latin typeface="Arial"/>
                <a:cs typeface="Arial"/>
              </a:rPr>
              <a:t>: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409" dirty="0">
                <a:latin typeface="Arial"/>
                <a:cs typeface="Arial"/>
              </a:rPr>
              <a:t>%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selected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items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correct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875">
              <a:latin typeface="Arial"/>
              <a:cs typeface="Arial"/>
            </a:endParaRPr>
          </a:p>
          <a:p>
            <a:pPr marL="9525"/>
            <a:r>
              <a:rPr sz="2400" b="1" spc="-172" dirty="0">
                <a:latin typeface="Arial"/>
                <a:cs typeface="Arial"/>
              </a:rPr>
              <a:t>Recall</a:t>
            </a:r>
            <a:r>
              <a:rPr sz="2400" spc="-172" dirty="0">
                <a:latin typeface="Arial"/>
                <a:cs typeface="Arial"/>
              </a:rPr>
              <a:t>: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409" dirty="0">
                <a:latin typeface="Arial"/>
                <a:cs typeface="Arial"/>
              </a:rPr>
              <a:t>%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correct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items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selected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9635" y="2663190"/>
            <a:ext cx="792956" cy="14288"/>
          </a:xfrm>
          <a:custGeom>
            <a:avLst/>
            <a:gdLst/>
            <a:ahLst/>
            <a:cxnLst/>
            <a:rect l="l" t="t" r="r" b="b"/>
            <a:pathLst>
              <a:path w="1057275" h="19050">
                <a:moveTo>
                  <a:pt x="1057275" y="0"/>
                </a:moveTo>
                <a:lnTo>
                  <a:pt x="0" y="0"/>
                </a:lnTo>
                <a:lnTo>
                  <a:pt x="0" y="19050"/>
                </a:lnTo>
                <a:lnTo>
                  <a:pt x="1057275" y="19050"/>
                </a:lnTo>
                <a:lnTo>
                  <a:pt x="105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211384" y="2410778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2889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850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204977" y="185927"/>
                </a:lnTo>
                <a:lnTo>
                  <a:pt x="203581" y="188721"/>
                </a:lnTo>
                <a:lnTo>
                  <a:pt x="201422" y="190626"/>
                </a:lnTo>
                <a:lnTo>
                  <a:pt x="199389" y="192531"/>
                </a:lnTo>
                <a:lnTo>
                  <a:pt x="195325" y="194309"/>
                </a:lnTo>
                <a:lnTo>
                  <a:pt x="189102" y="195960"/>
                </a:lnTo>
                <a:lnTo>
                  <a:pt x="189102" y="203200"/>
                </a:lnTo>
                <a:lnTo>
                  <a:pt x="254508" y="203200"/>
                </a:lnTo>
                <a:lnTo>
                  <a:pt x="254508" y="195960"/>
                </a:lnTo>
                <a:lnTo>
                  <a:pt x="249555" y="194817"/>
                </a:lnTo>
                <a:lnTo>
                  <a:pt x="245999" y="193675"/>
                </a:lnTo>
                <a:lnTo>
                  <a:pt x="234314" y="171450"/>
                </a:lnTo>
                <a:lnTo>
                  <a:pt x="234314" y="116077"/>
                </a:lnTo>
                <a:lnTo>
                  <a:pt x="271879" y="116077"/>
                </a:lnTo>
                <a:lnTo>
                  <a:pt x="274335" y="115855"/>
                </a:lnTo>
                <a:lnTo>
                  <a:pt x="308824" y="103758"/>
                </a:lnTo>
                <a:lnTo>
                  <a:pt x="234314" y="103758"/>
                </a:lnTo>
                <a:lnTo>
                  <a:pt x="234314" y="13715"/>
                </a:lnTo>
                <a:lnTo>
                  <a:pt x="239268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3" y="7500"/>
                </a:lnTo>
                <a:lnTo>
                  <a:pt x="293290" y="3333"/>
                </a:lnTo>
                <a:lnTo>
                  <a:pt x="279203" y="833"/>
                </a:lnTo>
                <a:lnTo>
                  <a:pt x="262889" y="0"/>
                </a:lnTo>
                <a:close/>
              </a:path>
              <a:path w="332104" h="203200">
                <a:moveTo>
                  <a:pt x="271879" y="116077"/>
                </a:moveTo>
                <a:lnTo>
                  <a:pt x="234314" y="116077"/>
                </a:lnTo>
                <a:lnTo>
                  <a:pt x="239341" y="116391"/>
                </a:lnTo>
                <a:lnTo>
                  <a:pt x="245284" y="116586"/>
                </a:lnTo>
                <a:lnTo>
                  <a:pt x="252156" y="116685"/>
                </a:lnTo>
                <a:lnTo>
                  <a:pt x="259969" y="116712"/>
                </a:lnTo>
                <a:lnTo>
                  <a:pt x="267229" y="116498"/>
                </a:lnTo>
                <a:lnTo>
                  <a:pt x="271879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4988" y="19176"/>
                </a:lnTo>
                <a:lnTo>
                  <a:pt x="289051" y="22732"/>
                </a:lnTo>
                <a:lnTo>
                  <a:pt x="293116" y="26162"/>
                </a:lnTo>
                <a:lnTo>
                  <a:pt x="296163" y="30733"/>
                </a:lnTo>
                <a:lnTo>
                  <a:pt x="300736" y="42163"/>
                </a:lnTo>
                <a:lnTo>
                  <a:pt x="301879" y="49275"/>
                </a:lnTo>
                <a:lnTo>
                  <a:pt x="301879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4" y="103758"/>
                </a:lnTo>
                <a:lnTo>
                  <a:pt x="330517" y="68643"/>
                </a:lnTo>
                <a:lnTo>
                  <a:pt x="331850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3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421" y="13207"/>
                </a:lnTo>
                <a:lnTo>
                  <a:pt x="66421" y="171450"/>
                </a:lnTo>
                <a:lnTo>
                  <a:pt x="66167" y="176021"/>
                </a:lnTo>
                <a:lnTo>
                  <a:pt x="65150" y="182117"/>
                </a:lnTo>
                <a:lnTo>
                  <a:pt x="64388" y="184657"/>
                </a:lnTo>
                <a:lnTo>
                  <a:pt x="63373" y="186435"/>
                </a:lnTo>
                <a:lnTo>
                  <a:pt x="62484" y="188213"/>
                </a:lnTo>
                <a:lnTo>
                  <a:pt x="61341" y="189610"/>
                </a:lnTo>
                <a:lnTo>
                  <a:pt x="59817" y="190753"/>
                </a:lnTo>
                <a:lnTo>
                  <a:pt x="58420" y="191896"/>
                </a:lnTo>
                <a:lnTo>
                  <a:pt x="56514" y="192912"/>
                </a:lnTo>
                <a:lnTo>
                  <a:pt x="51943" y="194437"/>
                </a:lnTo>
                <a:lnTo>
                  <a:pt x="49402" y="195199"/>
                </a:lnTo>
                <a:lnTo>
                  <a:pt x="46355" y="195960"/>
                </a:lnTo>
                <a:lnTo>
                  <a:pt x="46355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5918" y="193675"/>
                </a:lnTo>
                <a:lnTo>
                  <a:pt x="101346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542" y="37337"/>
                </a:lnTo>
                <a:lnTo>
                  <a:pt x="22860" y="26924"/>
                </a:lnTo>
                <a:lnTo>
                  <a:pt x="25146" y="22859"/>
                </a:lnTo>
                <a:lnTo>
                  <a:pt x="27812" y="20065"/>
                </a:lnTo>
                <a:lnTo>
                  <a:pt x="30352" y="17271"/>
                </a:lnTo>
                <a:lnTo>
                  <a:pt x="33147" y="15366"/>
                </a:lnTo>
                <a:lnTo>
                  <a:pt x="39243" y="13588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618" y="13207"/>
                </a:lnTo>
                <a:lnTo>
                  <a:pt x="122809" y="13715"/>
                </a:lnTo>
                <a:lnTo>
                  <a:pt x="125475" y="14731"/>
                </a:lnTo>
                <a:lnTo>
                  <a:pt x="128270" y="15875"/>
                </a:lnTo>
                <a:lnTo>
                  <a:pt x="130810" y="17652"/>
                </a:lnTo>
                <a:lnTo>
                  <a:pt x="133096" y="20319"/>
                </a:lnTo>
                <a:lnTo>
                  <a:pt x="135509" y="22859"/>
                </a:lnTo>
                <a:lnTo>
                  <a:pt x="137795" y="26669"/>
                </a:lnTo>
                <a:lnTo>
                  <a:pt x="142112" y="36575"/>
                </a:lnTo>
                <a:lnTo>
                  <a:pt x="144272" y="43306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47065" y="2732246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2889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850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204977" y="185927"/>
                </a:lnTo>
                <a:lnTo>
                  <a:pt x="203581" y="188721"/>
                </a:lnTo>
                <a:lnTo>
                  <a:pt x="201422" y="190626"/>
                </a:lnTo>
                <a:lnTo>
                  <a:pt x="199389" y="192531"/>
                </a:lnTo>
                <a:lnTo>
                  <a:pt x="195325" y="194309"/>
                </a:lnTo>
                <a:lnTo>
                  <a:pt x="189102" y="195960"/>
                </a:lnTo>
                <a:lnTo>
                  <a:pt x="189102" y="203199"/>
                </a:lnTo>
                <a:lnTo>
                  <a:pt x="254508" y="203199"/>
                </a:lnTo>
                <a:lnTo>
                  <a:pt x="254508" y="195960"/>
                </a:lnTo>
                <a:lnTo>
                  <a:pt x="249555" y="194817"/>
                </a:lnTo>
                <a:lnTo>
                  <a:pt x="245999" y="193674"/>
                </a:lnTo>
                <a:lnTo>
                  <a:pt x="234314" y="171449"/>
                </a:lnTo>
                <a:lnTo>
                  <a:pt x="234314" y="116077"/>
                </a:lnTo>
                <a:lnTo>
                  <a:pt x="271879" y="116077"/>
                </a:lnTo>
                <a:lnTo>
                  <a:pt x="274335" y="115855"/>
                </a:lnTo>
                <a:lnTo>
                  <a:pt x="308824" y="103758"/>
                </a:lnTo>
                <a:lnTo>
                  <a:pt x="234314" y="103758"/>
                </a:lnTo>
                <a:lnTo>
                  <a:pt x="234314" y="13715"/>
                </a:lnTo>
                <a:lnTo>
                  <a:pt x="239268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3" y="7500"/>
                </a:lnTo>
                <a:lnTo>
                  <a:pt x="293290" y="3333"/>
                </a:lnTo>
                <a:lnTo>
                  <a:pt x="279203" y="833"/>
                </a:lnTo>
                <a:lnTo>
                  <a:pt x="262889" y="0"/>
                </a:lnTo>
                <a:close/>
              </a:path>
              <a:path w="332104" h="203200">
                <a:moveTo>
                  <a:pt x="271879" y="116077"/>
                </a:moveTo>
                <a:lnTo>
                  <a:pt x="234314" y="116077"/>
                </a:lnTo>
                <a:lnTo>
                  <a:pt x="239341" y="116391"/>
                </a:lnTo>
                <a:lnTo>
                  <a:pt x="245284" y="116585"/>
                </a:lnTo>
                <a:lnTo>
                  <a:pt x="252156" y="116685"/>
                </a:lnTo>
                <a:lnTo>
                  <a:pt x="259969" y="116712"/>
                </a:lnTo>
                <a:lnTo>
                  <a:pt x="267229" y="116498"/>
                </a:lnTo>
                <a:lnTo>
                  <a:pt x="271879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4988" y="19176"/>
                </a:lnTo>
                <a:lnTo>
                  <a:pt x="289051" y="22732"/>
                </a:lnTo>
                <a:lnTo>
                  <a:pt x="293116" y="26161"/>
                </a:lnTo>
                <a:lnTo>
                  <a:pt x="296163" y="30733"/>
                </a:lnTo>
                <a:lnTo>
                  <a:pt x="300736" y="42163"/>
                </a:lnTo>
                <a:lnTo>
                  <a:pt x="301879" y="49275"/>
                </a:lnTo>
                <a:lnTo>
                  <a:pt x="301879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4" y="103758"/>
                </a:lnTo>
                <a:lnTo>
                  <a:pt x="330517" y="68643"/>
                </a:lnTo>
                <a:lnTo>
                  <a:pt x="331850" y="53974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3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421" y="13207"/>
                </a:lnTo>
                <a:lnTo>
                  <a:pt x="66421" y="171449"/>
                </a:lnTo>
                <a:lnTo>
                  <a:pt x="66167" y="176021"/>
                </a:lnTo>
                <a:lnTo>
                  <a:pt x="65150" y="182117"/>
                </a:lnTo>
                <a:lnTo>
                  <a:pt x="64388" y="184657"/>
                </a:lnTo>
                <a:lnTo>
                  <a:pt x="63373" y="186435"/>
                </a:lnTo>
                <a:lnTo>
                  <a:pt x="62484" y="188213"/>
                </a:lnTo>
                <a:lnTo>
                  <a:pt x="61341" y="189610"/>
                </a:lnTo>
                <a:lnTo>
                  <a:pt x="59817" y="190753"/>
                </a:lnTo>
                <a:lnTo>
                  <a:pt x="58420" y="191896"/>
                </a:lnTo>
                <a:lnTo>
                  <a:pt x="56514" y="192912"/>
                </a:lnTo>
                <a:lnTo>
                  <a:pt x="51943" y="194436"/>
                </a:lnTo>
                <a:lnTo>
                  <a:pt x="49402" y="195198"/>
                </a:lnTo>
                <a:lnTo>
                  <a:pt x="46355" y="195960"/>
                </a:lnTo>
                <a:lnTo>
                  <a:pt x="46355" y="203199"/>
                </a:lnTo>
                <a:lnTo>
                  <a:pt x="114426" y="203199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5918" y="193674"/>
                </a:lnTo>
                <a:lnTo>
                  <a:pt x="101346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49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542" y="37337"/>
                </a:lnTo>
                <a:lnTo>
                  <a:pt x="22860" y="26923"/>
                </a:lnTo>
                <a:lnTo>
                  <a:pt x="25146" y="22859"/>
                </a:lnTo>
                <a:lnTo>
                  <a:pt x="27812" y="20065"/>
                </a:lnTo>
                <a:lnTo>
                  <a:pt x="30352" y="17271"/>
                </a:lnTo>
                <a:lnTo>
                  <a:pt x="33147" y="15366"/>
                </a:lnTo>
                <a:lnTo>
                  <a:pt x="39243" y="13588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618" y="13207"/>
                </a:lnTo>
                <a:lnTo>
                  <a:pt x="122809" y="13715"/>
                </a:lnTo>
                <a:lnTo>
                  <a:pt x="125475" y="14731"/>
                </a:lnTo>
                <a:lnTo>
                  <a:pt x="128270" y="15874"/>
                </a:lnTo>
                <a:lnTo>
                  <a:pt x="130810" y="17652"/>
                </a:lnTo>
                <a:lnTo>
                  <a:pt x="133096" y="20319"/>
                </a:lnTo>
                <a:lnTo>
                  <a:pt x="135509" y="22859"/>
                </a:lnTo>
                <a:lnTo>
                  <a:pt x="137795" y="26669"/>
                </a:lnTo>
                <a:lnTo>
                  <a:pt x="142112" y="36575"/>
                </a:lnTo>
                <a:lnTo>
                  <a:pt x="144272" y="43306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277773" y="2747963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488941" y="27322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304800" h="203200">
                <a:moveTo>
                  <a:pt x="235712" y="0"/>
                </a:moveTo>
                <a:lnTo>
                  <a:pt x="161925" y="0"/>
                </a:lnTo>
                <a:lnTo>
                  <a:pt x="161925" y="7365"/>
                </a:lnTo>
                <a:lnTo>
                  <a:pt x="166497" y="8635"/>
                </a:lnTo>
                <a:lnTo>
                  <a:pt x="169672" y="9778"/>
                </a:lnTo>
                <a:lnTo>
                  <a:pt x="179199" y="176021"/>
                </a:lnTo>
                <a:lnTo>
                  <a:pt x="179070" y="178815"/>
                </a:lnTo>
                <a:lnTo>
                  <a:pt x="177800" y="185927"/>
                </a:lnTo>
                <a:lnTo>
                  <a:pt x="176403" y="188721"/>
                </a:lnTo>
                <a:lnTo>
                  <a:pt x="174244" y="190626"/>
                </a:lnTo>
                <a:lnTo>
                  <a:pt x="172212" y="192531"/>
                </a:lnTo>
                <a:lnTo>
                  <a:pt x="168148" y="194309"/>
                </a:lnTo>
                <a:lnTo>
                  <a:pt x="161925" y="195960"/>
                </a:lnTo>
                <a:lnTo>
                  <a:pt x="161925" y="203199"/>
                </a:lnTo>
                <a:lnTo>
                  <a:pt x="227330" y="203199"/>
                </a:lnTo>
                <a:lnTo>
                  <a:pt x="227330" y="195960"/>
                </a:lnTo>
                <a:lnTo>
                  <a:pt x="222377" y="194817"/>
                </a:lnTo>
                <a:lnTo>
                  <a:pt x="218821" y="193674"/>
                </a:lnTo>
                <a:lnTo>
                  <a:pt x="207137" y="171449"/>
                </a:lnTo>
                <a:lnTo>
                  <a:pt x="207137" y="116077"/>
                </a:lnTo>
                <a:lnTo>
                  <a:pt x="244701" y="116077"/>
                </a:lnTo>
                <a:lnTo>
                  <a:pt x="247157" y="115855"/>
                </a:lnTo>
                <a:lnTo>
                  <a:pt x="281646" y="103758"/>
                </a:lnTo>
                <a:lnTo>
                  <a:pt x="207137" y="103758"/>
                </a:lnTo>
                <a:lnTo>
                  <a:pt x="207137" y="13715"/>
                </a:lnTo>
                <a:lnTo>
                  <a:pt x="212090" y="13334"/>
                </a:lnTo>
                <a:lnTo>
                  <a:pt x="219583" y="13207"/>
                </a:lnTo>
                <a:lnTo>
                  <a:pt x="287444" y="13207"/>
                </a:lnTo>
                <a:lnTo>
                  <a:pt x="277985" y="7500"/>
                </a:lnTo>
                <a:lnTo>
                  <a:pt x="266112" y="3333"/>
                </a:lnTo>
                <a:lnTo>
                  <a:pt x="252025" y="833"/>
                </a:lnTo>
                <a:lnTo>
                  <a:pt x="235712" y="0"/>
                </a:lnTo>
                <a:close/>
              </a:path>
              <a:path w="304800" h="203200">
                <a:moveTo>
                  <a:pt x="244701" y="116077"/>
                </a:moveTo>
                <a:lnTo>
                  <a:pt x="207137" y="116077"/>
                </a:lnTo>
                <a:lnTo>
                  <a:pt x="212163" y="116391"/>
                </a:lnTo>
                <a:lnTo>
                  <a:pt x="218106" y="116585"/>
                </a:lnTo>
                <a:lnTo>
                  <a:pt x="224978" y="116685"/>
                </a:lnTo>
                <a:lnTo>
                  <a:pt x="232791" y="116712"/>
                </a:lnTo>
                <a:lnTo>
                  <a:pt x="240051" y="116498"/>
                </a:lnTo>
                <a:lnTo>
                  <a:pt x="244701" y="116077"/>
                </a:lnTo>
                <a:close/>
              </a:path>
              <a:path w="304800" h="203200">
                <a:moveTo>
                  <a:pt x="287444" y="13207"/>
                </a:moveTo>
                <a:lnTo>
                  <a:pt x="235966" y="13207"/>
                </a:lnTo>
                <a:lnTo>
                  <a:pt x="241935" y="13842"/>
                </a:lnTo>
                <a:lnTo>
                  <a:pt x="247523" y="15366"/>
                </a:lnTo>
                <a:lnTo>
                  <a:pt x="253111" y="16763"/>
                </a:lnTo>
                <a:lnTo>
                  <a:pt x="257810" y="19176"/>
                </a:lnTo>
                <a:lnTo>
                  <a:pt x="261874" y="22732"/>
                </a:lnTo>
                <a:lnTo>
                  <a:pt x="265938" y="26161"/>
                </a:lnTo>
                <a:lnTo>
                  <a:pt x="268986" y="30733"/>
                </a:lnTo>
                <a:lnTo>
                  <a:pt x="273558" y="42163"/>
                </a:lnTo>
                <a:lnTo>
                  <a:pt x="274701" y="49275"/>
                </a:lnTo>
                <a:lnTo>
                  <a:pt x="274701" y="57784"/>
                </a:lnTo>
                <a:lnTo>
                  <a:pt x="259461" y="96519"/>
                </a:lnTo>
                <a:lnTo>
                  <a:pt x="224409" y="103758"/>
                </a:lnTo>
                <a:lnTo>
                  <a:pt x="281646" y="103758"/>
                </a:lnTo>
                <a:lnTo>
                  <a:pt x="303339" y="68643"/>
                </a:lnTo>
                <a:lnTo>
                  <a:pt x="304673" y="53974"/>
                </a:lnTo>
                <a:lnTo>
                  <a:pt x="303603" y="41213"/>
                </a:lnTo>
                <a:lnTo>
                  <a:pt x="300402" y="30178"/>
                </a:lnTo>
                <a:lnTo>
                  <a:pt x="295082" y="20881"/>
                </a:lnTo>
                <a:lnTo>
                  <a:pt x="287655" y="13334"/>
                </a:lnTo>
                <a:lnTo>
                  <a:pt x="287444" y="13207"/>
                </a:lnTo>
                <a:close/>
              </a:path>
              <a:path w="304800" h="203200">
                <a:moveTo>
                  <a:pt x="135763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747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15875" y="185927"/>
                </a:lnTo>
                <a:lnTo>
                  <a:pt x="14478" y="188721"/>
                </a:lnTo>
                <a:lnTo>
                  <a:pt x="12319" y="190626"/>
                </a:lnTo>
                <a:lnTo>
                  <a:pt x="10287" y="192531"/>
                </a:lnTo>
                <a:lnTo>
                  <a:pt x="6223" y="194309"/>
                </a:lnTo>
                <a:lnTo>
                  <a:pt x="0" y="195960"/>
                </a:lnTo>
                <a:lnTo>
                  <a:pt x="0" y="203199"/>
                </a:lnTo>
                <a:lnTo>
                  <a:pt x="66040" y="203199"/>
                </a:lnTo>
                <a:lnTo>
                  <a:pt x="66040" y="195960"/>
                </a:lnTo>
                <a:lnTo>
                  <a:pt x="62103" y="195071"/>
                </a:lnTo>
                <a:lnTo>
                  <a:pt x="58801" y="194055"/>
                </a:lnTo>
                <a:lnTo>
                  <a:pt x="46355" y="179831"/>
                </a:lnTo>
                <a:lnTo>
                  <a:pt x="45593" y="176275"/>
                </a:lnTo>
                <a:lnTo>
                  <a:pt x="45212" y="171449"/>
                </a:lnTo>
                <a:lnTo>
                  <a:pt x="45212" y="107187"/>
                </a:lnTo>
                <a:lnTo>
                  <a:pt x="110998" y="107187"/>
                </a:lnTo>
                <a:lnTo>
                  <a:pt x="110998" y="94106"/>
                </a:lnTo>
                <a:lnTo>
                  <a:pt x="45212" y="94106"/>
                </a:lnTo>
                <a:lnTo>
                  <a:pt x="45212" y="13207"/>
                </a:lnTo>
                <a:lnTo>
                  <a:pt x="135763" y="13207"/>
                </a:lnTo>
                <a:lnTo>
                  <a:pt x="135763" y="0"/>
                </a:lnTo>
                <a:close/>
              </a:path>
              <a:path w="304800" h="203200">
                <a:moveTo>
                  <a:pt x="110998" y="107187"/>
                </a:moveTo>
                <a:lnTo>
                  <a:pt x="80518" y="107187"/>
                </a:lnTo>
                <a:lnTo>
                  <a:pt x="83947" y="107949"/>
                </a:lnTo>
                <a:lnTo>
                  <a:pt x="86233" y="109346"/>
                </a:lnTo>
                <a:lnTo>
                  <a:pt x="97028" y="131952"/>
                </a:lnTo>
                <a:lnTo>
                  <a:pt x="110998" y="131952"/>
                </a:lnTo>
                <a:lnTo>
                  <a:pt x="110998" y="107187"/>
                </a:lnTo>
                <a:close/>
              </a:path>
              <a:path w="304800" h="203200">
                <a:moveTo>
                  <a:pt x="110998" y="69087"/>
                </a:moveTo>
                <a:lnTo>
                  <a:pt x="97028" y="69087"/>
                </a:lnTo>
                <a:lnTo>
                  <a:pt x="95504" y="76199"/>
                </a:lnTo>
                <a:lnTo>
                  <a:pt x="93980" y="81406"/>
                </a:lnTo>
                <a:lnTo>
                  <a:pt x="92329" y="84708"/>
                </a:lnTo>
                <a:lnTo>
                  <a:pt x="90678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3" y="93344"/>
                </a:lnTo>
                <a:lnTo>
                  <a:pt x="80264" y="94106"/>
                </a:lnTo>
                <a:lnTo>
                  <a:pt x="110998" y="94106"/>
                </a:lnTo>
                <a:lnTo>
                  <a:pt x="110998" y="69087"/>
                </a:lnTo>
                <a:close/>
              </a:path>
              <a:path w="304800" h="203200">
                <a:moveTo>
                  <a:pt x="135763" y="13207"/>
                </a:moveTo>
                <a:lnTo>
                  <a:pt x="93726" y="13207"/>
                </a:lnTo>
                <a:lnTo>
                  <a:pt x="97663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3" y="44957"/>
                </a:lnTo>
                <a:lnTo>
                  <a:pt x="135763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926205" y="3670934"/>
            <a:ext cx="814388" cy="14288"/>
          </a:xfrm>
          <a:custGeom>
            <a:avLst/>
            <a:gdLst/>
            <a:ahLst/>
            <a:cxnLst/>
            <a:rect l="l" t="t" r="r" b="b"/>
            <a:pathLst>
              <a:path w="1085850" h="19050">
                <a:moveTo>
                  <a:pt x="1085850" y="0"/>
                </a:moveTo>
                <a:lnTo>
                  <a:pt x="0" y="0"/>
                </a:lnTo>
                <a:lnTo>
                  <a:pt x="0" y="19050"/>
                </a:lnTo>
                <a:lnTo>
                  <a:pt x="1085850" y="19050"/>
                </a:lnTo>
                <a:lnTo>
                  <a:pt x="1085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205002" y="3418522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6" y="0"/>
                </a:moveTo>
                <a:lnTo>
                  <a:pt x="189229" y="0"/>
                </a:lnTo>
                <a:lnTo>
                  <a:pt x="189229" y="7366"/>
                </a:lnTo>
                <a:lnTo>
                  <a:pt x="193801" y="8636"/>
                </a:lnTo>
                <a:lnTo>
                  <a:pt x="196976" y="9779"/>
                </a:lnTo>
                <a:lnTo>
                  <a:pt x="206628" y="173355"/>
                </a:lnTo>
                <a:lnTo>
                  <a:pt x="206247" y="178816"/>
                </a:lnTo>
                <a:lnTo>
                  <a:pt x="189229" y="195834"/>
                </a:lnTo>
                <a:lnTo>
                  <a:pt x="189229" y="203200"/>
                </a:lnTo>
                <a:lnTo>
                  <a:pt x="254507" y="203200"/>
                </a:lnTo>
                <a:lnTo>
                  <a:pt x="254507" y="195834"/>
                </a:lnTo>
                <a:lnTo>
                  <a:pt x="249681" y="194818"/>
                </a:lnTo>
                <a:lnTo>
                  <a:pt x="246125" y="193675"/>
                </a:lnTo>
                <a:lnTo>
                  <a:pt x="234441" y="171323"/>
                </a:lnTo>
                <a:lnTo>
                  <a:pt x="234441" y="116078"/>
                </a:lnTo>
                <a:lnTo>
                  <a:pt x="272006" y="116078"/>
                </a:lnTo>
                <a:lnTo>
                  <a:pt x="274462" y="115855"/>
                </a:lnTo>
                <a:lnTo>
                  <a:pt x="308880" y="103759"/>
                </a:lnTo>
                <a:lnTo>
                  <a:pt x="234441" y="103759"/>
                </a:lnTo>
                <a:lnTo>
                  <a:pt x="234441" y="13716"/>
                </a:lnTo>
                <a:lnTo>
                  <a:pt x="239394" y="13335"/>
                </a:lnTo>
                <a:lnTo>
                  <a:pt x="246760" y="13081"/>
                </a:lnTo>
                <a:lnTo>
                  <a:pt x="314415" y="13081"/>
                </a:lnTo>
                <a:lnTo>
                  <a:pt x="305236" y="7500"/>
                </a:lnTo>
                <a:lnTo>
                  <a:pt x="293401" y="3333"/>
                </a:lnTo>
                <a:lnTo>
                  <a:pt x="279328" y="833"/>
                </a:lnTo>
                <a:lnTo>
                  <a:pt x="263016" y="0"/>
                </a:lnTo>
                <a:close/>
              </a:path>
              <a:path w="332104" h="203200">
                <a:moveTo>
                  <a:pt x="272006" y="116078"/>
                </a:moveTo>
                <a:lnTo>
                  <a:pt x="234441" y="116078"/>
                </a:lnTo>
                <a:lnTo>
                  <a:pt x="239468" y="116337"/>
                </a:lnTo>
                <a:lnTo>
                  <a:pt x="245411" y="116538"/>
                </a:lnTo>
                <a:lnTo>
                  <a:pt x="252283" y="116667"/>
                </a:lnTo>
                <a:lnTo>
                  <a:pt x="260095" y="116713"/>
                </a:lnTo>
                <a:lnTo>
                  <a:pt x="267356" y="116498"/>
                </a:lnTo>
                <a:lnTo>
                  <a:pt x="272006" y="116078"/>
                </a:lnTo>
                <a:close/>
              </a:path>
              <a:path w="332104" h="203200">
                <a:moveTo>
                  <a:pt x="314415" y="13081"/>
                </a:moveTo>
                <a:lnTo>
                  <a:pt x="263143" y="13081"/>
                </a:lnTo>
                <a:lnTo>
                  <a:pt x="269239" y="13843"/>
                </a:lnTo>
                <a:lnTo>
                  <a:pt x="274827" y="15240"/>
                </a:lnTo>
                <a:lnTo>
                  <a:pt x="302005" y="49276"/>
                </a:lnTo>
                <a:lnTo>
                  <a:pt x="302005" y="57785"/>
                </a:lnTo>
                <a:lnTo>
                  <a:pt x="286765" y="96393"/>
                </a:lnTo>
                <a:lnTo>
                  <a:pt x="251713" y="103759"/>
                </a:lnTo>
                <a:lnTo>
                  <a:pt x="308880" y="103759"/>
                </a:lnTo>
                <a:lnTo>
                  <a:pt x="330628" y="68627"/>
                </a:lnTo>
                <a:lnTo>
                  <a:pt x="331977" y="53848"/>
                </a:lnTo>
                <a:lnTo>
                  <a:pt x="330906" y="41106"/>
                </a:lnTo>
                <a:lnTo>
                  <a:pt x="327691" y="30114"/>
                </a:lnTo>
                <a:lnTo>
                  <a:pt x="322333" y="20861"/>
                </a:lnTo>
                <a:lnTo>
                  <a:pt x="314832" y="13335"/>
                </a:lnTo>
                <a:lnTo>
                  <a:pt x="314415" y="13081"/>
                </a:lnTo>
                <a:close/>
              </a:path>
              <a:path w="332104" h="203200">
                <a:moveTo>
                  <a:pt x="94360" y="13081"/>
                </a:moveTo>
                <a:lnTo>
                  <a:pt x="66547" y="13081"/>
                </a:lnTo>
                <a:lnTo>
                  <a:pt x="66547" y="171450"/>
                </a:lnTo>
                <a:lnTo>
                  <a:pt x="66293" y="176022"/>
                </a:lnTo>
                <a:lnTo>
                  <a:pt x="65785" y="179070"/>
                </a:lnTo>
                <a:lnTo>
                  <a:pt x="65150" y="182118"/>
                </a:lnTo>
                <a:lnTo>
                  <a:pt x="64515" y="184531"/>
                </a:lnTo>
                <a:lnTo>
                  <a:pt x="63500" y="186309"/>
                </a:lnTo>
                <a:lnTo>
                  <a:pt x="62610" y="188087"/>
                </a:lnTo>
                <a:lnTo>
                  <a:pt x="46481" y="195834"/>
                </a:lnTo>
                <a:lnTo>
                  <a:pt x="46481" y="203200"/>
                </a:lnTo>
                <a:lnTo>
                  <a:pt x="114553" y="203200"/>
                </a:lnTo>
                <a:lnTo>
                  <a:pt x="114553" y="195834"/>
                </a:lnTo>
                <a:lnTo>
                  <a:pt x="109600" y="194818"/>
                </a:lnTo>
                <a:lnTo>
                  <a:pt x="106044" y="193675"/>
                </a:lnTo>
                <a:lnTo>
                  <a:pt x="94371" y="171450"/>
                </a:lnTo>
                <a:lnTo>
                  <a:pt x="94360" y="13081"/>
                </a:lnTo>
                <a:close/>
              </a:path>
              <a:path w="332104" h="203200">
                <a:moveTo>
                  <a:pt x="161035" y="0"/>
                </a:moveTo>
                <a:lnTo>
                  <a:pt x="0" y="0"/>
                </a:lnTo>
                <a:lnTo>
                  <a:pt x="0" y="51816"/>
                </a:lnTo>
                <a:lnTo>
                  <a:pt x="14731" y="51816"/>
                </a:lnTo>
                <a:lnTo>
                  <a:pt x="16636" y="43942"/>
                </a:lnTo>
                <a:lnTo>
                  <a:pt x="18668" y="37338"/>
                </a:lnTo>
                <a:lnTo>
                  <a:pt x="43179" y="13081"/>
                </a:lnTo>
                <a:lnTo>
                  <a:pt x="161035" y="13081"/>
                </a:lnTo>
                <a:lnTo>
                  <a:pt x="161035" y="0"/>
                </a:lnTo>
                <a:close/>
              </a:path>
              <a:path w="332104" h="203200">
                <a:moveTo>
                  <a:pt x="161035" y="13081"/>
                </a:moveTo>
                <a:lnTo>
                  <a:pt x="118744" y="13081"/>
                </a:lnTo>
                <a:lnTo>
                  <a:pt x="122808" y="13716"/>
                </a:lnTo>
                <a:lnTo>
                  <a:pt x="125602" y="14732"/>
                </a:lnTo>
                <a:lnTo>
                  <a:pt x="128269" y="15875"/>
                </a:lnTo>
                <a:lnTo>
                  <a:pt x="130809" y="17653"/>
                </a:lnTo>
                <a:lnTo>
                  <a:pt x="133222" y="20320"/>
                </a:lnTo>
                <a:lnTo>
                  <a:pt x="135635" y="22860"/>
                </a:lnTo>
                <a:lnTo>
                  <a:pt x="137921" y="26670"/>
                </a:lnTo>
                <a:lnTo>
                  <a:pt x="139953" y="31623"/>
                </a:lnTo>
                <a:lnTo>
                  <a:pt x="142112" y="36576"/>
                </a:lnTo>
                <a:lnTo>
                  <a:pt x="144271" y="43307"/>
                </a:lnTo>
                <a:lnTo>
                  <a:pt x="146430" y="51816"/>
                </a:lnTo>
                <a:lnTo>
                  <a:pt x="161035" y="51816"/>
                </a:lnTo>
                <a:lnTo>
                  <a:pt x="161035" y="13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933540" y="3739991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6" y="0"/>
                </a:moveTo>
                <a:lnTo>
                  <a:pt x="189229" y="0"/>
                </a:lnTo>
                <a:lnTo>
                  <a:pt x="189229" y="7366"/>
                </a:lnTo>
                <a:lnTo>
                  <a:pt x="193801" y="8636"/>
                </a:lnTo>
                <a:lnTo>
                  <a:pt x="196976" y="9779"/>
                </a:lnTo>
                <a:lnTo>
                  <a:pt x="206628" y="173355"/>
                </a:lnTo>
                <a:lnTo>
                  <a:pt x="206247" y="178816"/>
                </a:lnTo>
                <a:lnTo>
                  <a:pt x="189229" y="195834"/>
                </a:lnTo>
                <a:lnTo>
                  <a:pt x="189229" y="203200"/>
                </a:lnTo>
                <a:lnTo>
                  <a:pt x="254507" y="203200"/>
                </a:lnTo>
                <a:lnTo>
                  <a:pt x="254507" y="195834"/>
                </a:lnTo>
                <a:lnTo>
                  <a:pt x="249681" y="194818"/>
                </a:lnTo>
                <a:lnTo>
                  <a:pt x="246125" y="193675"/>
                </a:lnTo>
                <a:lnTo>
                  <a:pt x="234441" y="171323"/>
                </a:lnTo>
                <a:lnTo>
                  <a:pt x="234441" y="116078"/>
                </a:lnTo>
                <a:lnTo>
                  <a:pt x="272006" y="116078"/>
                </a:lnTo>
                <a:lnTo>
                  <a:pt x="274462" y="115855"/>
                </a:lnTo>
                <a:lnTo>
                  <a:pt x="308880" y="103759"/>
                </a:lnTo>
                <a:lnTo>
                  <a:pt x="234441" y="103759"/>
                </a:lnTo>
                <a:lnTo>
                  <a:pt x="234441" y="13716"/>
                </a:lnTo>
                <a:lnTo>
                  <a:pt x="239394" y="13335"/>
                </a:lnTo>
                <a:lnTo>
                  <a:pt x="246760" y="13081"/>
                </a:lnTo>
                <a:lnTo>
                  <a:pt x="314415" y="13081"/>
                </a:lnTo>
                <a:lnTo>
                  <a:pt x="305236" y="7500"/>
                </a:lnTo>
                <a:lnTo>
                  <a:pt x="293401" y="3333"/>
                </a:lnTo>
                <a:lnTo>
                  <a:pt x="279328" y="833"/>
                </a:lnTo>
                <a:lnTo>
                  <a:pt x="263016" y="0"/>
                </a:lnTo>
                <a:close/>
              </a:path>
              <a:path w="332104" h="203200">
                <a:moveTo>
                  <a:pt x="272006" y="116078"/>
                </a:moveTo>
                <a:lnTo>
                  <a:pt x="234441" y="116078"/>
                </a:lnTo>
                <a:lnTo>
                  <a:pt x="239468" y="116337"/>
                </a:lnTo>
                <a:lnTo>
                  <a:pt x="245411" y="116538"/>
                </a:lnTo>
                <a:lnTo>
                  <a:pt x="252283" y="116667"/>
                </a:lnTo>
                <a:lnTo>
                  <a:pt x="260095" y="116713"/>
                </a:lnTo>
                <a:lnTo>
                  <a:pt x="267356" y="116498"/>
                </a:lnTo>
                <a:lnTo>
                  <a:pt x="272006" y="116078"/>
                </a:lnTo>
                <a:close/>
              </a:path>
              <a:path w="332104" h="203200">
                <a:moveTo>
                  <a:pt x="314415" y="13081"/>
                </a:moveTo>
                <a:lnTo>
                  <a:pt x="263143" y="13081"/>
                </a:lnTo>
                <a:lnTo>
                  <a:pt x="269239" y="13843"/>
                </a:lnTo>
                <a:lnTo>
                  <a:pt x="274827" y="15240"/>
                </a:lnTo>
                <a:lnTo>
                  <a:pt x="302005" y="49276"/>
                </a:lnTo>
                <a:lnTo>
                  <a:pt x="302005" y="57785"/>
                </a:lnTo>
                <a:lnTo>
                  <a:pt x="286765" y="96393"/>
                </a:lnTo>
                <a:lnTo>
                  <a:pt x="251713" y="103759"/>
                </a:lnTo>
                <a:lnTo>
                  <a:pt x="308880" y="103759"/>
                </a:lnTo>
                <a:lnTo>
                  <a:pt x="330628" y="68627"/>
                </a:lnTo>
                <a:lnTo>
                  <a:pt x="331977" y="53848"/>
                </a:lnTo>
                <a:lnTo>
                  <a:pt x="330906" y="41106"/>
                </a:lnTo>
                <a:lnTo>
                  <a:pt x="327691" y="30114"/>
                </a:lnTo>
                <a:lnTo>
                  <a:pt x="322333" y="20861"/>
                </a:lnTo>
                <a:lnTo>
                  <a:pt x="314832" y="13335"/>
                </a:lnTo>
                <a:lnTo>
                  <a:pt x="314415" y="13081"/>
                </a:lnTo>
                <a:close/>
              </a:path>
              <a:path w="332104" h="203200">
                <a:moveTo>
                  <a:pt x="94360" y="13081"/>
                </a:moveTo>
                <a:lnTo>
                  <a:pt x="66547" y="13081"/>
                </a:lnTo>
                <a:lnTo>
                  <a:pt x="66547" y="171450"/>
                </a:lnTo>
                <a:lnTo>
                  <a:pt x="66293" y="176022"/>
                </a:lnTo>
                <a:lnTo>
                  <a:pt x="65785" y="179070"/>
                </a:lnTo>
                <a:lnTo>
                  <a:pt x="65150" y="182118"/>
                </a:lnTo>
                <a:lnTo>
                  <a:pt x="64515" y="184531"/>
                </a:lnTo>
                <a:lnTo>
                  <a:pt x="63500" y="186309"/>
                </a:lnTo>
                <a:lnTo>
                  <a:pt x="62610" y="188087"/>
                </a:lnTo>
                <a:lnTo>
                  <a:pt x="46481" y="195834"/>
                </a:lnTo>
                <a:lnTo>
                  <a:pt x="46481" y="203200"/>
                </a:lnTo>
                <a:lnTo>
                  <a:pt x="114553" y="203200"/>
                </a:lnTo>
                <a:lnTo>
                  <a:pt x="114553" y="195834"/>
                </a:lnTo>
                <a:lnTo>
                  <a:pt x="109600" y="194818"/>
                </a:lnTo>
                <a:lnTo>
                  <a:pt x="106044" y="193675"/>
                </a:lnTo>
                <a:lnTo>
                  <a:pt x="94371" y="171450"/>
                </a:lnTo>
                <a:lnTo>
                  <a:pt x="94360" y="13081"/>
                </a:lnTo>
                <a:close/>
              </a:path>
              <a:path w="332104" h="203200">
                <a:moveTo>
                  <a:pt x="161035" y="0"/>
                </a:moveTo>
                <a:lnTo>
                  <a:pt x="0" y="0"/>
                </a:lnTo>
                <a:lnTo>
                  <a:pt x="0" y="51816"/>
                </a:lnTo>
                <a:lnTo>
                  <a:pt x="14731" y="51816"/>
                </a:lnTo>
                <a:lnTo>
                  <a:pt x="16636" y="43942"/>
                </a:lnTo>
                <a:lnTo>
                  <a:pt x="18668" y="37338"/>
                </a:lnTo>
                <a:lnTo>
                  <a:pt x="43179" y="13081"/>
                </a:lnTo>
                <a:lnTo>
                  <a:pt x="161035" y="13081"/>
                </a:lnTo>
                <a:lnTo>
                  <a:pt x="161035" y="0"/>
                </a:lnTo>
                <a:close/>
              </a:path>
              <a:path w="332104" h="203200">
                <a:moveTo>
                  <a:pt x="161035" y="13081"/>
                </a:moveTo>
                <a:lnTo>
                  <a:pt x="118744" y="13081"/>
                </a:lnTo>
                <a:lnTo>
                  <a:pt x="122808" y="13716"/>
                </a:lnTo>
                <a:lnTo>
                  <a:pt x="125602" y="14732"/>
                </a:lnTo>
                <a:lnTo>
                  <a:pt x="128269" y="15875"/>
                </a:lnTo>
                <a:lnTo>
                  <a:pt x="130809" y="17653"/>
                </a:lnTo>
                <a:lnTo>
                  <a:pt x="133222" y="20320"/>
                </a:lnTo>
                <a:lnTo>
                  <a:pt x="135635" y="22860"/>
                </a:lnTo>
                <a:lnTo>
                  <a:pt x="137921" y="26670"/>
                </a:lnTo>
                <a:lnTo>
                  <a:pt x="139953" y="31623"/>
                </a:lnTo>
                <a:lnTo>
                  <a:pt x="142112" y="36576"/>
                </a:lnTo>
                <a:lnTo>
                  <a:pt x="144271" y="43307"/>
                </a:lnTo>
                <a:lnTo>
                  <a:pt x="146430" y="51816"/>
                </a:lnTo>
                <a:lnTo>
                  <a:pt x="161035" y="51816"/>
                </a:lnTo>
                <a:lnTo>
                  <a:pt x="161035" y="13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264343" y="3755707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261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026" y="0"/>
                </a:lnTo>
                <a:lnTo>
                  <a:pt x="81026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026" y="105410"/>
                </a:lnTo>
                <a:lnTo>
                  <a:pt x="81026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261" y="105410"/>
                </a:lnTo>
                <a:lnTo>
                  <a:pt x="183261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475511" y="3739990"/>
            <a:ext cx="251460" cy="153353"/>
          </a:xfrm>
          <a:custGeom>
            <a:avLst/>
            <a:gdLst/>
            <a:ahLst/>
            <a:cxnLst/>
            <a:rect l="l" t="t" r="r" b="b"/>
            <a:pathLst>
              <a:path w="335279" h="204470">
                <a:moveTo>
                  <a:pt x="228527" y="34417"/>
                </a:moveTo>
                <a:lnTo>
                  <a:pt x="198754" y="34417"/>
                </a:lnTo>
                <a:lnTo>
                  <a:pt x="200660" y="38227"/>
                </a:lnTo>
                <a:lnTo>
                  <a:pt x="298830" y="204089"/>
                </a:lnTo>
                <a:lnTo>
                  <a:pt x="317373" y="204089"/>
                </a:lnTo>
                <a:lnTo>
                  <a:pt x="317373" y="153289"/>
                </a:lnTo>
                <a:lnTo>
                  <a:pt x="297941" y="153289"/>
                </a:lnTo>
                <a:lnTo>
                  <a:pt x="295323" y="147671"/>
                </a:lnTo>
                <a:lnTo>
                  <a:pt x="292862" y="142748"/>
                </a:lnTo>
                <a:lnTo>
                  <a:pt x="288036" y="133858"/>
                </a:lnTo>
                <a:lnTo>
                  <a:pt x="284988" y="128651"/>
                </a:lnTo>
                <a:lnTo>
                  <a:pt x="281431" y="122682"/>
                </a:lnTo>
                <a:lnTo>
                  <a:pt x="228527" y="34417"/>
                </a:lnTo>
                <a:close/>
              </a:path>
              <a:path w="335279" h="204470">
                <a:moveTo>
                  <a:pt x="207899" y="0"/>
                </a:moveTo>
                <a:lnTo>
                  <a:pt x="161289" y="0"/>
                </a:lnTo>
                <a:lnTo>
                  <a:pt x="161289" y="7366"/>
                </a:lnTo>
                <a:lnTo>
                  <a:pt x="165862" y="8636"/>
                </a:lnTo>
                <a:lnTo>
                  <a:pt x="169037" y="9779"/>
                </a:lnTo>
                <a:lnTo>
                  <a:pt x="178688" y="173355"/>
                </a:lnTo>
                <a:lnTo>
                  <a:pt x="178435" y="178816"/>
                </a:lnTo>
                <a:lnTo>
                  <a:pt x="177164" y="185928"/>
                </a:lnTo>
                <a:lnTo>
                  <a:pt x="175767" y="188722"/>
                </a:lnTo>
                <a:lnTo>
                  <a:pt x="173609" y="190627"/>
                </a:lnTo>
                <a:lnTo>
                  <a:pt x="171576" y="192532"/>
                </a:lnTo>
                <a:lnTo>
                  <a:pt x="167512" y="194310"/>
                </a:lnTo>
                <a:lnTo>
                  <a:pt x="161289" y="195834"/>
                </a:lnTo>
                <a:lnTo>
                  <a:pt x="161289" y="203200"/>
                </a:lnTo>
                <a:lnTo>
                  <a:pt x="215646" y="203200"/>
                </a:lnTo>
                <a:lnTo>
                  <a:pt x="215646" y="195834"/>
                </a:lnTo>
                <a:lnTo>
                  <a:pt x="211074" y="194691"/>
                </a:lnTo>
                <a:lnTo>
                  <a:pt x="207772" y="193548"/>
                </a:lnTo>
                <a:lnTo>
                  <a:pt x="205739" y="192278"/>
                </a:lnTo>
                <a:lnTo>
                  <a:pt x="203708" y="191135"/>
                </a:lnTo>
                <a:lnTo>
                  <a:pt x="202184" y="189611"/>
                </a:lnTo>
                <a:lnTo>
                  <a:pt x="201167" y="187833"/>
                </a:lnTo>
                <a:lnTo>
                  <a:pt x="200025" y="186055"/>
                </a:lnTo>
                <a:lnTo>
                  <a:pt x="199389" y="183642"/>
                </a:lnTo>
                <a:lnTo>
                  <a:pt x="198374" y="177419"/>
                </a:lnTo>
                <a:lnTo>
                  <a:pt x="198117" y="104028"/>
                </a:lnTo>
                <a:lnTo>
                  <a:pt x="197979" y="90844"/>
                </a:lnTo>
                <a:lnTo>
                  <a:pt x="197500" y="62009"/>
                </a:lnTo>
                <a:lnTo>
                  <a:pt x="197151" y="50165"/>
                </a:lnTo>
                <a:lnTo>
                  <a:pt x="196738" y="41296"/>
                </a:lnTo>
                <a:lnTo>
                  <a:pt x="196214" y="34417"/>
                </a:lnTo>
                <a:lnTo>
                  <a:pt x="228527" y="34417"/>
                </a:lnTo>
                <a:lnTo>
                  <a:pt x="207899" y="0"/>
                </a:lnTo>
                <a:close/>
              </a:path>
              <a:path w="335279" h="204470">
                <a:moveTo>
                  <a:pt x="334899" y="0"/>
                </a:moveTo>
                <a:lnTo>
                  <a:pt x="281304" y="0"/>
                </a:lnTo>
                <a:lnTo>
                  <a:pt x="281304" y="7366"/>
                </a:lnTo>
                <a:lnTo>
                  <a:pt x="285876" y="8636"/>
                </a:lnTo>
                <a:lnTo>
                  <a:pt x="289051" y="9779"/>
                </a:lnTo>
                <a:lnTo>
                  <a:pt x="290829" y="10795"/>
                </a:lnTo>
                <a:lnTo>
                  <a:pt x="292735" y="11811"/>
                </a:lnTo>
                <a:lnTo>
                  <a:pt x="294131" y="13208"/>
                </a:lnTo>
                <a:lnTo>
                  <a:pt x="298068" y="91503"/>
                </a:lnTo>
                <a:lnTo>
                  <a:pt x="298305" y="105822"/>
                </a:lnTo>
                <a:lnTo>
                  <a:pt x="298864" y="129625"/>
                </a:lnTo>
                <a:lnTo>
                  <a:pt x="299164" y="139779"/>
                </a:lnTo>
                <a:lnTo>
                  <a:pt x="299497" y="147828"/>
                </a:lnTo>
                <a:lnTo>
                  <a:pt x="299847" y="153289"/>
                </a:lnTo>
                <a:lnTo>
                  <a:pt x="317373" y="153289"/>
                </a:lnTo>
                <a:lnTo>
                  <a:pt x="317373" y="29972"/>
                </a:lnTo>
                <a:lnTo>
                  <a:pt x="317753" y="24765"/>
                </a:lnTo>
                <a:lnTo>
                  <a:pt x="318262" y="21590"/>
                </a:lnTo>
                <a:lnTo>
                  <a:pt x="318897" y="18415"/>
                </a:lnTo>
                <a:lnTo>
                  <a:pt x="319786" y="16002"/>
                </a:lnTo>
                <a:lnTo>
                  <a:pt x="320928" y="14478"/>
                </a:lnTo>
                <a:lnTo>
                  <a:pt x="322072" y="12827"/>
                </a:lnTo>
                <a:lnTo>
                  <a:pt x="334899" y="7366"/>
                </a:lnTo>
                <a:lnTo>
                  <a:pt x="334899" y="0"/>
                </a:lnTo>
                <a:close/>
              </a:path>
              <a:path w="335279" h="204470">
                <a:moveTo>
                  <a:pt x="135762" y="0"/>
                </a:moveTo>
                <a:lnTo>
                  <a:pt x="0" y="0"/>
                </a:lnTo>
                <a:lnTo>
                  <a:pt x="0" y="7366"/>
                </a:lnTo>
                <a:lnTo>
                  <a:pt x="4572" y="8636"/>
                </a:lnTo>
                <a:lnTo>
                  <a:pt x="7747" y="9779"/>
                </a:lnTo>
                <a:lnTo>
                  <a:pt x="17399" y="30353"/>
                </a:lnTo>
                <a:lnTo>
                  <a:pt x="17399" y="173355"/>
                </a:lnTo>
                <a:lnTo>
                  <a:pt x="0" y="195834"/>
                </a:lnTo>
                <a:lnTo>
                  <a:pt x="0" y="203200"/>
                </a:lnTo>
                <a:lnTo>
                  <a:pt x="66039" y="203200"/>
                </a:lnTo>
                <a:lnTo>
                  <a:pt x="66039" y="195834"/>
                </a:lnTo>
                <a:lnTo>
                  <a:pt x="62102" y="194945"/>
                </a:lnTo>
                <a:lnTo>
                  <a:pt x="58800" y="194056"/>
                </a:lnTo>
                <a:lnTo>
                  <a:pt x="45212" y="171450"/>
                </a:lnTo>
                <a:lnTo>
                  <a:pt x="45212" y="107188"/>
                </a:lnTo>
                <a:lnTo>
                  <a:pt x="110998" y="107188"/>
                </a:lnTo>
                <a:lnTo>
                  <a:pt x="110998" y="94107"/>
                </a:lnTo>
                <a:lnTo>
                  <a:pt x="45212" y="94107"/>
                </a:lnTo>
                <a:lnTo>
                  <a:pt x="45212" y="13081"/>
                </a:lnTo>
                <a:lnTo>
                  <a:pt x="135762" y="13081"/>
                </a:lnTo>
                <a:lnTo>
                  <a:pt x="135762" y="0"/>
                </a:lnTo>
                <a:close/>
              </a:path>
              <a:path w="335279" h="204470">
                <a:moveTo>
                  <a:pt x="110998" y="107188"/>
                </a:moveTo>
                <a:lnTo>
                  <a:pt x="80390" y="107188"/>
                </a:lnTo>
                <a:lnTo>
                  <a:pt x="83947" y="107950"/>
                </a:lnTo>
                <a:lnTo>
                  <a:pt x="88518" y="110744"/>
                </a:lnTo>
                <a:lnTo>
                  <a:pt x="90550" y="113157"/>
                </a:lnTo>
                <a:lnTo>
                  <a:pt x="92201" y="116586"/>
                </a:lnTo>
                <a:lnTo>
                  <a:pt x="93979" y="120015"/>
                </a:lnTo>
                <a:lnTo>
                  <a:pt x="95503" y="125095"/>
                </a:lnTo>
                <a:lnTo>
                  <a:pt x="97027" y="131953"/>
                </a:lnTo>
                <a:lnTo>
                  <a:pt x="110998" y="131953"/>
                </a:lnTo>
                <a:lnTo>
                  <a:pt x="110998" y="107188"/>
                </a:lnTo>
                <a:close/>
              </a:path>
              <a:path w="335279" h="204470">
                <a:moveTo>
                  <a:pt x="110998" y="69088"/>
                </a:moveTo>
                <a:lnTo>
                  <a:pt x="97027" y="69088"/>
                </a:lnTo>
                <a:lnTo>
                  <a:pt x="95503" y="76073"/>
                </a:lnTo>
                <a:lnTo>
                  <a:pt x="93979" y="81280"/>
                </a:lnTo>
                <a:lnTo>
                  <a:pt x="90677" y="88138"/>
                </a:lnTo>
                <a:lnTo>
                  <a:pt x="88646" y="90551"/>
                </a:lnTo>
                <a:lnTo>
                  <a:pt x="86105" y="91948"/>
                </a:lnTo>
                <a:lnTo>
                  <a:pt x="83692" y="93345"/>
                </a:lnTo>
                <a:lnTo>
                  <a:pt x="80263" y="94107"/>
                </a:lnTo>
                <a:lnTo>
                  <a:pt x="110998" y="94107"/>
                </a:lnTo>
                <a:lnTo>
                  <a:pt x="110998" y="69088"/>
                </a:lnTo>
                <a:close/>
              </a:path>
              <a:path w="335279" h="204470">
                <a:moveTo>
                  <a:pt x="135762" y="13081"/>
                </a:moveTo>
                <a:lnTo>
                  <a:pt x="93725" y="13081"/>
                </a:lnTo>
                <a:lnTo>
                  <a:pt x="97662" y="13589"/>
                </a:lnTo>
                <a:lnTo>
                  <a:pt x="103504" y="15367"/>
                </a:lnTo>
                <a:lnTo>
                  <a:pt x="121158" y="44958"/>
                </a:lnTo>
                <a:lnTo>
                  <a:pt x="135762" y="44958"/>
                </a:lnTo>
                <a:lnTo>
                  <a:pt x="135762" y="13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420808" y="1748790"/>
            <a:ext cx="1907381" cy="14288"/>
          </a:xfrm>
          <a:custGeom>
            <a:avLst/>
            <a:gdLst/>
            <a:ahLst/>
            <a:cxnLst/>
            <a:rect l="l" t="t" r="r" b="b"/>
            <a:pathLst>
              <a:path w="2543175" h="19050">
                <a:moveTo>
                  <a:pt x="2543175" y="0"/>
                </a:moveTo>
                <a:lnTo>
                  <a:pt x="0" y="0"/>
                </a:lnTo>
                <a:lnTo>
                  <a:pt x="0" y="19050"/>
                </a:lnTo>
                <a:lnTo>
                  <a:pt x="2543175" y="19050"/>
                </a:lnTo>
                <a:lnTo>
                  <a:pt x="254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964020" y="1496378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6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976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189102" y="195960"/>
                </a:lnTo>
                <a:lnTo>
                  <a:pt x="189102" y="203200"/>
                </a:lnTo>
                <a:lnTo>
                  <a:pt x="254507" y="203200"/>
                </a:lnTo>
                <a:lnTo>
                  <a:pt x="254507" y="195960"/>
                </a:lnTo>
                <a:lnTo>
                  <a:pt x="249554" y="194817"/>
                </a:lnTo>
                <a:lnTo>
                  <a:pt x="245999" y="193675"/>
                </a:lnTo>
                <a:lnTo>
                  <a:pt x="241426" y="191388"/>
                </a:lnTo>
                <a:lnTo>
                  <a:pt x="239649" y="189864"/>
                </a:lnTo>
                <a:lnTo>
                  <a:pt x="238378" y="187832"/>
                </a:lnTo>
                <a:lnTo>
                  <a:pt x="236981" y="185800"/>
                </a:lnTo>
                <a:lnTo>
                  <a:pt x="235965" y="183006"/>
                </a:lnTo>
                <a:lnTo>
                  <a:pt x="234695" y="176021"/>
                </a:lnTo>
                <a:lnTo>
                  <a:pt x="234547" y="173354"/>
                </a:lnTo>
                <a:lnTo>
                  <a:pt x="234441" y="116077"/>
                </a:lnTo>
                <a:lnTo>
                  <a:pt x="271890" y="116077"/>
                </a:lnTo>
                <a:lnTo>
                  <a:pt x="274351" y="115855"/>
                </a:lnTo>
                <a:lnTo>
                  <a:pt x="308825" y="103758"/>
                </a:lnTo>
                <a:lnTo>
                  <a:pt x="234441" y="103758"/>
                </a:lnTo>
                <a:lnTo>
                  <a:pt x="234441" y="13715"/>
                </a:lnTo>
                <a:lnTo>
                  <a:pt x="239394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5" y="7500"/>
                </a:lnTo>
                <a:lnTo>
                  <a:pt x="293306" y="3333"/>
                </a:lnTo>
                <a:lnTo>
                  <a:pt x="279257" y="833"/>
                </a:lnTo>
                <a:lnTo>
                  <a:pt x="263016" y="0"/>
                </a:lnTo>
                <a:close/>
              </a:path>
              <a:path w="332104" h="203200">
                <a:moveTo>
                  <a:pt x="271890" y="116077"/>
                </a:moveTo>
                <a:lnTo>
                  <a:pt x="234441" y="116077"/>
                </a:lnTo>
                <a:lnTo>
                  <a:pt x="239395" y="116391"/>
                </a:lnTo>
                <a:lnTo>
                  <a:pt x="245300" y="116586"/>
                </a:lnTo>
                <a:lnTo>
                  <a:pt x="252158" y="116685"/>
                </a:lnTo>
                <a:lnTo>
                  <a:pt x="259968" y="116712"/>
                </a:lnTo>
                <a:lnTo>
                  <a:pt x="267231" y="116498"/>
                </a:lnTo>
                <a:lnTo>
                  <a:pt x="271890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3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5114" y="19176"/>
                </a:lnTo>
                <a:lnTo>
                  <a:pt x="289051" y="22732"/>
                </a:lnTo>
                <a:lnTo>
                  <a:pt x="293115" y="26162"/>
                </a:lnTo>
                <a:lnTo>
                  <a:pt x="296290" y="30733"/>
                </a:lnTo>
                <a:lnTo>
                  <a:pt x="300863" y="42163"/>
                </a:lnTo>
                <a:lnTo>
                  <a:pt x="302005" y="49275"/>
                </a:lnTo>
                <a:lnTo>
                  <a:pt x="302005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5" y="103758"/>
                </a:lnTo>
                <a:lnTo>
                  <a:pt x="330517" y="68643"/>
                </a:lnTo>
                <a:lnTo>
                  <a:pt x="331850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2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294728" y="1511617"/>
            <a:ext cx="137636" cy="143828"/>
          </a:xfrm>
          <a:custGeom>
            <a:avLst/>
            <a:gdLst/>
            <a:ahLst/>
            <a:cxnLst/>
            <a:rect l="l" t="t" r="r" b="b"/>
            <a:pathLst>
              <a:path w="183514" h="191769">
                <a:moveTo>
                  <a:pt x="183388" y="86360"/>
                </a:moveTo>
                <a:lnTo>
                  <a:pt x="102235" y="8636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6360"/>
                </a:lnTo>
                <a:lnTo>
                  <a:pt x="0" y="8636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1770"/>
                </a:lnTo>
                <a:lnTo>
                  <a:pt x="102235" y="19177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499801" y="1496377"/>
            <a:ext cx="271939" cy="153353"/>
          </a:xfrm>
          <a:custGeom>
            <a:avLst/>
            <a:gdLst/>
            <a:ahLst/>
            <a:cxnLst/>
            <a:rect l="l" t="t" r="r" b="b"/>
            <a:pathLst>
              <a:path w="362585" h="204469">
                <a:moveTo>
                  <a:pt x="255705" y="34416"/>
                </a:moveTo>
                <a:lnTo>
                  <a:pt x="226060" y="34416"/>
                </a:lnTo>
                <a:lnTo>
                  <a:pt x="227964" y="38353"/>
                </a:lnTo>
                <a:lnTo>
                  <a:pt x="232155" y="46227"/>
                </a:lnTo>
                <a:lnTo>
                  <a:pt x="234314" y="50164"/>
                </a:lnTo>
                <a:lnTo>
                  <a:pt x="237998" y="56514"/>
                </a:lnTo>
                <a:lnTo>
                  <a:pt x="243204" y="65024"/>
                </a:lnTo>
                <a:lnTo>
                  <a:pt x="326008" y="204088"/>
                </a:lnTo>
                <a:lnTo>
                  <a:pt x="344677" y="204088"/>
                </a:lnTo>
                <a:lnTo>
                  <a:pt x="344677" y="153288"/>
                </a:lnTo>
                <a:lnTo>
                  <a:pt x="325119" y="153288"/>
                </a:lnTo>
                <a:lnTo>
                  <a:pt x="322501" y="147671"/>
                </a:lnTo>
                <a:lnTo>
                  <a:pt x="320039" y="142747"/>
                </a:lnTo>
                <a:lnTo>
                  <a:pt x="315213" y="133857"/>
                </a:lnTo>
                <a:lnTo>
                  <a:pt x="312165" y="128650"/>
                </a:lnTo>
                <a:lnTo>
                  <a:pt x="308610" y="122681"/>
                </a:lnTo>
                <a:lnTo>
                  <a:pt x="255705" y="34416"/>
                </a:lnTo>
                <a:close/>
              </a:path>
              <a:path w="362585" h="204469">
                <a:moveTo>
                  <a:pt x="235076" y="0"/>
                </a:moveTo>
                <a:lnTo>
                  <a:pt x="188594" y="0"/>
                </a:lnTo>
                <a:lnTo>
                  <a:pt x="188594" y="7365"/>
                </a:lnTo>
                <a:lnTo>
                  <a:pt x="193166" y="8635"/>
                </a:lnTo>
                <a:lnTo>
                  <a:pt x="196341" y="9778"/>
                </a:lnTo>
                <a:lnTo>
                  <a:pt x="205993" y="173354"/>
                </a:lnTo>
                <a:lnTo>
                  <a:pt x="205612" y="178815"/>
                </a:lnTo>
                <a:lnTo>
                  <a:pt x="188594" y="195960"/>
                </a:lnTo>
                <a:lnTo>
                  <a:pt x="188594" y="203200"/>
                </a:lnTo>
                <a:lnTo>
                  <a:pt x="242824" y="203200"/>
                </a:lnTo>
                <a:lnTo>
                  <a:pt x="242824" y="195960"/>
                </a:lnTo>
                <a:lnTo>
                  <a:pt x="238251" y="194690"/>
                </a:lnTo>
                <a:lnTo>
                  <a:pt x="234950" y="193547"/>
                </a:lnTo>
                <a:lnTo>
                  <a:pt x="232917" y="192277"/>
                </a:lnTo>
                <a:lnTo>
                  <a:pt x="230886" y="191134"/>
                </a:lnTo>
                <a:lnTo>
                  <a:pt x="229362" y="189610"/>
                </a:lnTo>
                <a:lnTo>
                  <a:pt x="225384" y="117220"/>
                </a:lnTo>
                <a:lnTo>
                  <a:pt x="225315" y="104046"/>
                </a:lnTo>
                <a:lnTo>
                  <a:pt x="224734" y="62009"/>
                </a:lnTo>
                <a:lnTo>
                  <a:pt x="223519" y="34416"/>
                </a:lnTo>
                <a:lnTo>
                  <a:pt x="255705" y="34416"/>
                </a:lnTo>
                <a:lnTo>
                  <a:pt x="235076" y="0"/>
                </a:lnTo>
                <a:close/>
              </a:path>
              <a:path w="362585" h="204469">
                <a:moveTo>
                  <a:pt x="362076" y="0"/>
                </a:moveTo>
                <a:lnTo>
                  <a:pt x="308482" y="0"/>
                </a:lnTo>
                <a:lnTo>
                  <a:pt x="308482" y="7365"/>
                </a:lnTo>
                <a:lnTo>
                  <a:pt x="313054" y="8635"/>
                </a:lnTo>
                <a:lnTo>
                  <a:pt x="316229" y="9778"/>
                </a:lnTo>
                <a:lnTo>
                  <a:pt x="325165" y="79698"/>
                </a:lnTo>
                <a:lnTo>
                  <a:pt x="325294" y="91551"/>
                </a:lnTo>
                <a:lnTo>
                  <a:pt x="326405" y="139779"/>
                </a:lnTo>
                <a:lnTo>
                  <a:pt x="327151" y="153288"/>
                </a:lnTo>
                <a:lnTo>
                  <a:pt x="344677" y="153288"/>
                </a:lnTo>
                <a:lnTo>
                  <a:pt x="344677" y="29971"/>
                </a:lnTo>
                <a:lnTo>
                  <a:pt x="344931" y="24764"/>
                </a:lnTo>
                <a:lnTo>
                  <a:pt x="352678" y="10667"/>
                </a:lnTo>
                <a:lnTo>
                  <a:pt x="354456" y="9651"/>
                </a:lnTo>
                <a:lnTo>
                  <a:pt x="357631" y="8508"/>
                </a:lnTo>
                <a:lnTo>
                  <a:pt x="362076" y="7365"/>
                </a:lnTo>
                <a:lnTo>
                  <a:pt x="362076" y="0"/>
                </a:lnTo>
                <a:close/>
              </a:path>
              <a:path w="362585" h="204469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62585" h="204469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62585" h="204469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428238" y="1817846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7" y="0"/>
                </a:moveTo>
                <a:lnTo>
                  <a:pt x="189103" y="0"/>
                </a:lnTo>
                <a:lnTo>
                  <a:pt x="189103" y="7365"/>
                </a:lnTo>
                <a:lnTo>
                  <a:pt x="193675" y="8635"/>
                </a:lnTo>
                <a:lnTo>
                  <a:pt x="196977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189103" y="195960"/>
                </a:lnTo>
                <a:lnTo>
                  <a:pt x="189103" y="203200"/>
                </a:lnTo>
                <a:lnTo>
                  <a:pt x="254507" y="203200"/>
                </a:lnTo>
                <a:lnTo>
                  <a:pt x="254507" y="195960"/>
                </a:lnTo>
                <a:lnTo>
                  <a:pt x="249555" y="194817"/>
                </a:lnTo>
                <a:lnTo>
                  <a:pt x="245999" y="193675"/>
                </a:lnTo>
                <a:lnTo>
                  <a:pt x="241427" y="191388"/>
                </a:lnTo>
                <a:lnTo>
                  <a:pt x="239649" y="189864"/>
                </a:lnTo>
                <a:lnTo>
                  <a:pt x="238379" y="187832"/>
                </a:lnTo>
                <a:lnTo>
                  <a:pt x="236981" y="185800"/>
                </a:lnTo>
                <a:lnTo>
                  <a:pt x="235966" y="183006"/>
                </a:lnTo>
                <a:lnTo>
                  <a:pt x="234695" y="176021"/>
                </a:lnTo>
                <a:lnTo>
                  <a:pt x="234547" y="173354"/>
                </a:lnTo>
                <a:lnTo>
                  <a:pt x="234442" y="116077"/>
                </a:lnTo>
                <a:lnTo>
                  <a:pt x="271890" y="116077"/>
                </a:lnTo>
                <a:lnTo>
                  <a:pt x="274351" y="115855"/>
                </a:lnTo>
                <a:lnTo>
                  <a:pt x="308825" y="103758"/>
                </a:lnTo>
                <a:lnTo>
                  <a:pt x="234442" y="103758"/>
                </a:lnTo>
                <a:lnTo>
                  <a:pt x="234442" y="13715"/>
                </a:lnTo>
                <a:lnTo>
                  <a:pt x="239394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5" y="7500"/>
                </a:lnTo>
                <a:lnTo>
                  <a:pt x="293306" y="3333"/>
                </a:lnTo>
                <a:lnTo>
                  <a:pt x="279257" y="833"/>
                </a:lnTo>
                <a:lnTo>
                  <a:pt x="263017" y="0"/>
                </a:lnTo>
                <a:close/>
              </a:path>
              <a:path w="332104" h="203200">
                <a:moveTo>
                  <a:pt x="271890" y="116077"/>
                </a:moveTo>
                <a:lnTo>
                  <a:pt x="234442" y="116077"/>
                </a:lnTo>
                <a:lnTo>
                  <a:pt x="239395" y="116391"/>
                </a:lnTo>
                <a:lnTo>
                  <a:pt x="245300" y="116586"/>
                </a:lnTo>
                <a:lnTo>
                  <a:pt x="252158" y="116685"/>
                </a:lnTo>
                <a:lnTo>
                  <a:pt x="259969" y="116712"/>
                </a:lnTo>
                <a:lnTo>
                  <a:pt x="267231" y="116498"/>
                </a:lnTo>
                <a:lnTo>
                  <a:pt x="271890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1" y="15366"/>
                </a:lnTo>
                <a:lnTo>
                  <a:pt x="280289" y="16763"/>
                </a:lnTo>
                <a:lnTo>
                  <a:pt x="285115" y="19176"/>
                </a:lnTo>
                <a:lnTo>
                  <a:pt x="289052" y="22732"/>
                </a:lnTo>
                <a:lnTo>
                  <a:pt x="293116" y="26162"/>
                </a:lnTo>
                <a:lnTo>
                  <a:pt x="296291" y="30733"/>
                </a:lnTo>
                <a:lnTo>
                  <a:pt x="300863" y="42163"/>
                </a:lnTo>
                <a:lnTo>
                  <a:pt x="302006" y="49275"/>
                </a:lnTo>
                <a:lnTo>
                  <a:pt x="302006" y="57784"/>
                </a:lnTo>
                <a:lnTo>
                  <a:pt x="286639" y="96519"/>
                </a:lnTo>
                <a:lnTo>
                  <a:pt x="251587" y="103758"/>
                </a:lnTo>
                <a:lnTo>
                  <a:pt x="308825" y="103758"/>
                </a:lnTo>
                <a:lnTo>
                  <a:pt x="330517" y="68643"/>
                </a:lnTo>
                <a:lnTo>
                  <a:pt x="331851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2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9" y="179069"/>
                </a:lnTo>
                <a:lnTo>
                  <a:pt x="65151" y="182117"/>
                </a:lnTo>
                <a:lnTo>
                  <a:pt x="64389" y="184657"/>
                </a:lnTo>
                <a:lnTo>
                  <a:pt x="46355" y="195960"/>
                </a:lnTo>
                <a:lnTo>
                  <a:pt x="46355" y="203200"/>
                </a:lnTo>
                <a:lnTo>
                  <a:pt x="114427" y="203200"/>
                </a:lnTo>
                <a:lnTo>
                  <a:pt x="114427" y="195960"/>
                </a:lnTo>
                <a:lnTo>
                  <a:pt x="109601" y="194817"/>
                </a:lnTo>
                <a:lnTo>
                  <a:pt x="106045" y="193675"/>
                </a:lnTo>
                <a:lnTo>
                  <a:pt x="101473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1" y="185800"/>
                </a:lnTo>
                <a:lnTo>
                  <a:pt x="95885" y="183006"/>
                </a:lnTo>
                <a:lnTo>
                  <a:pt x="94615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3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745" y="13207"/>
                </a:lnTo>
                <a:lnTo>
                  <a:pt x="122809" y="13715"/>
                </a:lnTo>
                <a:lnTo>
                  <a:pt x="125476" y="14731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751803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970115" y="18178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304800" h="203200">
                <a:moveTo>
                  <a:pt x="235838" y="0"/>
                </a:moveTo>
                <a:lnTo>
                  <a:pt x="161925" y="0"/>
                </a:lnTo>
                <a:lnTo>
                  <a:pt x="161925" y="7365"/>
                </a:lnTo>
                <a:lnTo>
                  <a:pt x="166497" y="8635"/>
                </a:lnTo>
                <a:lnTo>
                  <a:pt x="169799" y="9778"/>
                </a:lnTo>
                <a:lnTo>
                  <a:pt x="179199" y="176021"/>
                </a:lnTo>
                <a:lnTo>
                  <a:pt x="179070" y="178815"/>
                </a:lnTo>
                <a:lnTo>
                  <a:pt x="161925" y="195960"/>
                </a:lnTo>
                <a:lnTo>
                  <a:pt x="161925" y="203200"/>
                </a:lnTo>
                <a:lnTo>
                  <a:pt x="227329" y="203200"/>
                </a:lnTo>
                <a:lnTo>
                  <a:pt x="227329" y="195960"/>
                </a:lnTo>
                <a:lnTo>
                  <a:pt x="222376" y="194817"/>
                </a:lnTo>
                <a:lnTo>
                  <a:pt x="218821" y="193675"/>
                </a:lnTo>
                <a:lnTo>
                  <a:pt x="214249" y="191388"/>
                </a:lnTo>
                <a:lnTo>
                  <a:pt x="212471" y="189864"/>
                </a:lnTo>
                <a:lnTo>
                  <a:pt x="211200" y="187832"/>
                </a:lnTo>
                <a:lnTo>
                  <a:pt x="209803" y="185800"/>
                </a:lnTo>
                <a:lnTo>
                  <a:pt x="208787" y="183006"/>
                </a:lnTo>
                <a:lnTo>
                  <a:pt x="207517" y="176021"/>
                </a:lnTo>
                <a:lnTo>
                  <a:pt x="207369" y="173354"/>
                </a:lnTo>
                <a:lnTo>
                  <a:pt x="207263" y="116077"/>
                </a:lnTo>
                <a:lnTo>
                  <a:pt x="244712" y="116077"/>
                </a:lnTo>
                <a:lnTo>
                  <a:pt x="247173" y="115855"/>
                </a:lnTo>
                <a:lnTo>
                  <a:pt x="281647" y="103758"/>
                </a:lnTo>
                <a:lnTo>
                  <a:pt x="207263" y="103758"/>
                </a:lnTo>
                <a:lnTo>
                  <a:pt x="207263" y="13715"/>
                </a:lnTo>
                <a:lnTo>
                  <a:pt x="212216" y="13334"/>
                </a:lnTo>
                <a:lnTo>
                  <a:pt x="219583" y="13207"/>
                </a:lnTo>
                <a:lnTo>
                  <a:pt x="287444" y="13207"/>
                </a:lnTo>
                <a:lnTo>
                  <a:pt x="277987" y="7500"/>
                </a:lnTo>
                <a:lnTo>
                  <a:pt x="266128" y="3333"/>
                </a:lnTo>
                <a:lnTo>
                  <a:pt x="252079" y="833"/>
                </a:lnTo>
                <a:lnTo>
                  <a:pt x="235838" y="0"/>
                </a:lnTo>
                <a:close/>
              </a:path>
              <a:path w="304800" h="203200">
                <a:moveTo>
                  <a:pt x="244712" y="116077"/>
                </a:moveTo>
                <a:lnTo>
                  <a:pt x="207263" y="116077"/>
                </a:lnTo>
                <a:lnTo>
                  <a:pt x="212217" y="116391"/>
                </a:lnTo>
                <a:lnTo>
                  <a:pt x="218122" y="116586"/>
                </a:lnTo>
                <a:lnTo>
                  <a:pt x="224980" y="116685"/>
                </a:lnTo>
                <a:lnTo>
                  <a:pt x="232790" y="116712"/>
                </a:lnTo>
                <a:lnTo>
                  <a:pt x="240053" y="116498"/>
                </a:lnTo>
                <a:lnTo>
                  <a:pt x="244712" y="116077"/>
                </a:lnTo>
                <a:close/>
              </a:path>
              <a:path w="304800" h="203200">
                <a:moveTo>
                  <a:pt x="287444" y="13207"/>
                </a:moveTo>
                <a:lnTo>
                  <a:pt x="235965" y="13207"/>
                </a:lnTo>
                <a:lnTo>
                  <a:pt x="241935" y="13842"/>
                </a:lnTo>
                <a:lnTo>
                  <a:pt x="247523" y="15366"/>
                </a:lnTo>
                <a:lnTo>
                  <a:pt x="253111" y="16763"/>
                </a:lnTo>
                <a:lnTo>
                  <a:pt x="257937" y="19176"/>
                </a:lnTo>
                <a:lnTo>
                  <a:pt x="261874" y="22732"/>
                </a:lnTo>
                <a:lnTo>
                  <a:pt x="265938" y="26162"/>
                </a:lnTo>
                <a:lnTo>
                  <a:pt x="269113" y="30733"/>
                </a:lnTo>
                <a:lnTo>
                  <a:pt x="273685" y="42163"/>
                </a:lnTo>
                <a:lnTo>
                  <a:pt x="274827" y="49275"/>
                </a:lnTo>
                <a:lnTo>
                  <a:pt x="274827" y="57784"/>
                </a:lnTo>
                <a:lnTo>
                  <a:pt x="259461" y="96519"/>
                </a:lnTo>
                <a:lnTo>
                  <a:pt x="224409" y="103758"/>
                </a:lnTo>
                <a:lnTo>
                  <a:pt x="281647" y="103758"/>
                </a:lnTo>
                <a:lnTo>
                  <a:pt x="303339" y="68643"/>
                </a:lnTo>
                <a:lnTo>
                  <a:pt x="304673" y="53975"/>
                </a:lnTo>
                <a:lnTo>
                  <a:pt x="303603" y="41213"/>
                </a:lnTo>
                <a:lnTo>
                  <a:pt x="300402" y="30178"/>
                </a:lnTo>
                <a:lnTo>
                  <a:pt x="295082" y="20881"/>
                </a:lnTo>
                <a:lnTo>
                  <a:pt x="287654" y="13334"/>
                </a:lnTo>
                <a:lnTo>
                  <a:pt x="287444" y="13207"/>
                </a:lnTo>
                <a:close/>
              </a:path>
              <a:path w="304800" h="203200">
                <a:moveTo>
                  <a:pt x="135762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874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0" y="195960"/>
                </a:lnTo>
                <a:lnTo>
                  <a:pt x="0" y="203200"/>
                </a:lnTo>
                <a:lnTo>
                  <a:pt x="66166" y="203200"/>
                </a:lnTo>
                <a:lnTo>
                  <a:pt x="66166" y="195960"/>
                </a:lnTo>
                <a:lnTo>
                  <a:pt x="62102" y="195071"/>
                </a:lnTo>
                <a:lnTo>
                  <a:pt x="58800" y="194055"/>
                </a:lnTo>
                <a:lnTo>
                  <a:pt x="46354" y="179831"/>
                </a:lnTo>
                <a:lnTo>
                  <a:pt x="45592" y="176275"/>
                </a:lnTo>
                <a:lnTo>
                  <a:pt x="45439" y="173354"/>
                </a:lnTo>
                <a:lnTo>
                  <a:pt x="45338" y="107187"/>
                </a:lnTo>
                <a:lnTo>
                  <a:pt x="111125" y="107187"/>
                </a:lnTo>
                <a:lnTo>
                  <a:pt x="111125" y="94106"/>
                </a:lnTo>
                <a:lnTo>
                  <a:pt x="45338" y="94106"/>
                </a:lnTo>
                <a:lnTo>
                  <a:pt x="45338" y="13207"/>
                </a:lnTo>
                <a:lnTo>
                  <a:pt x="135762" y="13207"/>
                </a:lnTo>
                <a:lnTo>
                  <a:pt x="135762" y="0"/>
                </a:lnTo>
                <a:close/>
              </a:path>
              <a:path w="304800" h="203200">
                <a:moveTo>
                  <a:pt x="111125" y="107187"/>
                </a:moveTo>
                <a:lnTo>
                  <a:pt x="80517" y="107187"/>
                </a:lnTo>
                <a:lnTo>
                  <a:pt x="83947" y="107950"/>
                </a:lnTo>
                <a:lnTo>
                  <a:pt x="86233" y="109346"/>
                </a:lnTo>
                <a:lnTo>
                  <a:pt x="97027" y="131952"/>
                </a:lnTo>
                <a:lnTo>
                  <a:pt x="111125" y="131952"/>
                </a:lnTo>
                <a:lnTo>
                  <a:pt x="111125" y="107187"/>
                </a:lnTo>
                <a:close/>
              </a:path>
              <a:path w="304800" h="203200">
                <a:moveTo>
                  <a:pt x="111125" y="69087"/>
                </a:moveTo>
                <a:lnTo>
                  <a:pt x="97027" y="69087"/>
                </a:lnTo>
                <a:lnTo>
                  <a:pt x="95630" y="76200"/>
                </a:lnTo>
                <a:lnTo>
                  <a:pt x="93979" y="81406"/>
                </a:lnTo>
                <a:lnTo>
                  <a:pt x="92328" y="84708"/>
                </a:lnTo>
                <a:lnTo>
                  <a:pt x="90804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2" y="93344"/>
                </a:lnTo>
                <a:lnTo>
                  <a:pt x="80263" y="94106"/>
                </a:lnTo>
                <a:lnTo>
                  <a:pt x="111125" y="94106"/>
                </a:lnTo>
                <a:lnTo>
                  <a:pt x="111125" y="69087"/>
                </a:lnTo>
                <a:close/>
              </a:path>
              <a:path w="304800" h="203200">
                <a:moveTo>
                  <a:pt x="135762" y="13207"/>
                </a:moveTo>
                <a:lnTo>
                  <a:pt x="93725" y="13207"/>
                </a:lnTo>
                <a:lnTo>
                  <a:pt x="97662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2" y="44957"/>
                </a:lnTo>
                <a:lnTo>
                  <a:pt x="1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280440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498752" y="1817846"/>
            <a:ext cx="251460" cy="153353"/>
          </a:xfrm>
          <a:custGeom>
            <a:avLst/>
            <a:gdLst/>
            <a:ahLst/>
            <a:cxnLst/>
            <a:rect l="l" t="t" r="r" b="b"/>
            <a:pathLst>
              <a:path w="335279" h="204469">
                <a:moveTo>
                  <a:pt x="228527" y="34416"/>
                </a:moveTo>
                <a:lnTo>
                  <a:pt x="198882" y="34416"/>
                </a:lnTo>
                <a:lnTo>
                  <a:pt x="200787" y="38353"/>
                </a:lnTo>
                <a:lnTo>
                  <a:pt x="204977" y="46227"/>
                </a:lnTo>
                <a:lnTo>
                  <a:pt x="207137" y="50164"/>
                </a:lnTo>
                <a:lnTo>
                  <a:pt x="210820" y="56514"/>
                </a:lnTo>
                <a:lnTo>
                  <a:pt x="216026" y="65024"/>
                </a:lnTo>
                <a:lnTo>
                  <a:pt x="298830" y="204088"/>
                </a:lnTo>
                <a:lnTo>
                  <a:pt x="317500" y="204088"/>
                </a:lnTo>
                <a:lnTo>
                  <a:pt x="317500" y="153288"/>
                </a:lnTo>
                <a:lnTo>
                  <a:pt x="297941" y="153288"/>
                </a:lnTo>
                <a:lnTo>
                  <a:pt x="295323" y="147671"/>
                </a:lnTo>
                <a:lnTo>
                  <a:pt x="292862" y="142747"/>
                </a:lnTo>
                <a:lnTo>
                  <a:pt x="288036" y="133857"/>
                </a:lnTo>
                <a:lnTo>
                  <a:pt x="284988" y="128650"/>
                </a:lnTo>
                <a:lnTo>
                  <a:pt x="281432" y="122681"/>
                </a:lnTo>
                <a:lnTo>
                  <a:pt x="228527" y="34416"/>
                </a:lnTo>
                <a:close/>
              </a:path>
              <a:path w="335279" h="204469">
                <a:moveTo>
                  <a:pt x="207899" y="0"/>
                </a:moveTo>
                <a:lnTo>
                  <a:pt x="161416" y="0"/>
                </a:lnTo>
                <a:lnTo>
                  <a:pt x="161416" y="7365"/>
                </a:lnTo>
                <a:lnTo>
                  <a:pt x="165988" y="8635"/>
                </a:lnTo>
                <a:lnTo>
                  <a:pt x="169163" y="9778"/>
                </a:lnTo>
                <a:lnTo>
                  <a:pt x="178815" y="173354"/>
                </a:lnTo>
                <a:lnTo>
                  <a:pt x="178435" y="178815"/>
                </a:lnTo>
                <a:lnTo>
                  <a:pt x="161416" y="195960"/>
                </a:lnTo>
                <a:lnTo>
                  <a:pt x="161416" y="203200"/>
                </a:lnTo>
                <a:lnTo>
                  <a:pt x="215646" y="203200"/>
                </a:lnTo>
                <a:lnTo>
                  <a:pt x="215646" y="195960"/>
                </a:lnTo>
                <a:lnTo>
                  <a:pt x="211074" y="194690"/>
                </a:lnTo>
                <a:lnTo>
                  <a:pt x="207772" y="193547"/>
                </a:lnTo>
                <a:lnTo>
                  <a:pt x="205739" y="192277"/>
                </a:lnTo>
                <a:lnTo>
                  <a:pt x="203708" y="191134"/>
                </a:lnTo>
                <a:lnTo>
                  <a:pt x="202184" y="189610"/>
                </a:lnTo>
                <a:lnTo>
                  <a:pt x="198206" y="117220"/>
                </a:lnTo>
                <a:lnTo>
                  <a:pt x="198137" y="104046"/>
                </a:lnTo>
                <a:lnTo>
                  <a:pt x="197556" y="62009"/>
                </a:lnTo>
                <a:lnTo>
                  <a:pt x="196341" y="34416"/>
                </a:lnTo>
                <a:lnTo>
                  <a:pt x="228527" y="34416"/>
                </a:lnTo>
                <a:lnTo>
                  <a:pt x="207899" y="0"/>
                </a:lnTo>
                <a:close/>
              </a:path>
              <a:path w="335279" h="204469">
                <a:moveTo>
                  <a:pt x="334899" y="0"/>
                </a:moveTo>
                <a:lnTo>
                  <a:pt x="281304" y="0"/>
                </a:lnTo>
                <a:lnTo>
                  <a:pt x="281304" y="7365"/>
                </a:lnTo>
                <a:lnTo>
                  <a:pt x="285876" y="8635"/>
                </a:lnTo>
                <a:lnTo>
                  <a:pt x="289051" y="9778"/>
                </a:lnTo>
                <a:lnTo>
                  <a:pt x="297987" y="79698"/>
                </a:lnTo>
                <a:lnTo>
                  <a:pt x="298116" y="91551"/>
                </a:lnTo>
                <a:lnTo>
                  <a:pt x="299227" y="139779"/>
                </a:lnTo>
                <a:lnTo>
                  <a:pt x="299974" y="153288"/>
                </a:lnTo>
                <a:lnTo>
                  <a:pt x="317500" y="153288"/>
                </a:lnTo>
                <a:lnTo>
                  <a:pt x="317500" y="29971"/>
                </a:lnTo>
                <a:lnTo>
                  <a:pt x="317753" y="24764"/>
                </a:lnTo>
                <a:lnTo>
                  <a:pt x="325500" y="10667"/>
                </a:lnTo>
                <a:lnTo>
                  <a:pt x="327278" y="9651"/>
                </a:lnTo>
                <a:lnTo>
                  <a:pt x="330453" y="8508"/>
                </a:lnTo>
                <a:lnTo>
                  <a:pt x="334899" y="7365"/>
                </a:lnTo>
                <a:lnTo>
                  <a:pt x="334899" y="0"/>
                </a:lnTo>
                <a:close/>
              </a:path>
              <a:path w="335279" h="204469">
                <a:moveTo>
                  <a:pt x="135762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874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0" y="195960"/>
                </a:lnTo>
                <a:lnTo>
                  <a:pt x="0" y="203200"/>
                </a:lnTo>
                <a:lnTo>
                  <a:pt x="66166" y="203200"/>
                </a:lnTo>
                <a:lnTo>
                  <a:pt x="66166" y="195960"/>
                </a:lnTo>
                <a:lnTo>
                  <a:pt x="62102" y="195071"/>
                </a:lnTo>
                <a:lnTo>
                  <a:pt x="58800" y="194055"/>
                </a:lnTo>
                <a:lnTo>
                  <a:pt x="46354" y="179831"/>
                </a:lnTo>
                <a:lnTo>
                  <a:pt x="45592" y="176275"/>
                </a:lnTo>
                <a:lnTo>
                  <a:pt x="45439" y="173354"/>
                </a:lnTo>
                <a:lnTo>
                  <a:pt x="45338" y="107187"/>
                </a:lnTo>
                <a:lnTo>
                  <a:pt x="111125" y="107187"/>
                </a:lnTo>
                <a:lnTo>
                  <a:pt x="111125" y="94106"/>
                </a:lnTo>
                <a:lnTo>
                  <a:pt x="45338" y="94106"/>
                </a:lnTo>
                <a:lnTo>
                  <a:pt x="45338" y="13207"/>
                </a:lnTo>
                <a:lnTo>
                  <a:pt x="135762" y="13207"/>
                </a:lnTo>
                <a:lnTo>
                  <a:pt x="135762" y="0"/>
                </a:lnTo>
                <a:close/>
              </a:path>
              <a:path w="335279" h="204469">
                <a:moveTo>
                  <a:pt x="111125" y="107187"/>
                </a:moveTo>
                <a:lnTo>
                  <a:pt x="80517" y="107187"/>
                </a:lnTo>
                <a:lnTo>
                  <a:pt x="83947" y="107950"/>
                </a:lnTo>
                <a:lnTo>
                  <a:pt x="86233" y="109346"/>
                </a:lnTo>
                <a:lnTo>
                  <a:pt x="97027" y="131952"/>
                </a:lnTo>
                <a:lnTo>
                  <a:pt x="111125" y="131952"/>
                </a:lnTo>
                <a:lnTo>
                  <a:pt x="111125" y="107187"/>
                </a:lnTo>
                <a:close/>
              </a:path>
              <a:path w="335279" h="204469">
                <a:moveTo>
                  <a:pt x="111125" y="69087"/>
                </a:moveTo>
                <a:lnTo>
                  <a:pt x="97027" y="69087"/>
                </a:lnTo>
                <a:lnTo>
                  <a:pt x="95630" y="76200"/>
                </a:lnTo>
                <a:lnTo>
                  <a:pt x="93979" y="81406"/>
                </a:lnTo>
                <a:lnTo>
                  <a:pt x="92328" y="84708"/>
                </a:lnTo>
                <a:lnTo>
                  <a:pt x="90804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2" y="93344"/>
                </a:lnTo>
                <a:lnTo>
                  <a:pt x="80263" y="94106"/>
                </a:lnTo>
                <a:lnTo>
                  <a:pt x="111125" y="94106"/>
                </a:lnTo>
                <a:lnTo>
                  <a:pt x="111125" y="69087"/>
                </a:lnTo>
                <a:close/>
              </a:path>
              <a:path w="335279" h="204469">
                <a:moveTo>
                  <a:pt x="135762" y="13207"/>
                </a:moveTo>
                <a:lnTo>
                  <a:pt x="93725" y="13207"/>
                </a:lnTo>
                <a:lnTo>
                  <a:pt x="97662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2" y="44957"/>
                </a:lnTo>
                <a:lnTo>
                  <a:pt x="1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830509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042726" y="1817846"/>
            <a:ext cx="271939" cy="153353"/>
          </a:xfrm>
          <a:custGeom>
            <a:avLst/>
            <a:gdLst/>
            <a:ahLst/>
            <a:cxnLst/>
            <a:rect l="l" t="t" r="r" b="b"/>
            <a:pathLst>
              <a:path w="362585" h="204469">
                <a:moveTo>
                  <a:pt x="255705" y="34416"/>
                </a:moveTo>
                <a:lnTo>
                  <a:pt x="226060" y="34416"/>
                </a:lnTo>
                <a:lnTo>
                  <a:pt x="227964" y="38353"/>
                </a:lnTo>
                <a:lnTo>
                  <a:pt x="232155" y="46227"/>
                </a:lnTo>
                <a:lnTo>
                  <a:pt x="234314" y="50164"/>
                </a:lnTo>
                <a:lnTo>
                  <a:pt x="237998" y="56514"/>
                </a:lnTo>
                <a:lnTo>
                  <a:pt x="243204" y="65024"/>
                </a:lnTo>
                <a:lnTo>
                  <a:pt x="326008" y="204088"/>
                </a:lnTo>
                <a:lnTo>
                  <a:pt x="344677" y="204088"/>
                </a:lnTo>
                <a:lnTo>
                  <a:pt x="344677" y="153288"/>
                </a:lnTo>
                <a:lnTo>
                  <a:pt x="325119" y="153288"/>
                </a:lnTo>
                <a:lnTo>
                  <a:pt x="322501" y="147671"/>
                </a:lnTo>
                <a:lnTo>
                  <a:pt x="320039" y="142747"/>
                </a:lnTo>
                <a:lnTo>
                  <a:pt x="315213" y="133857"/>
                </a:lnTo>
                <a:lnTo>
                  <a:pt x="312165" y="128650"/>
                </a:lnTo>
                <a:lnTo>
                  <a:pt x="308610" y="122681"/>
                </a:lnTo>
                <a:lnTo>
                  <a:pt x="255705" y="34416"/>
                </a:lnTo>
                <a:close/>
              </a:path>
              <a:path w="362585" h="204469">
                <a:moveTo>
                  <a:pt x="235076" y="0"/>
                </a:moveTo>
                <a:lnTo>
                  <a:pt x="188594" y="0"/>
                </a:lnTo>
                <a:lnTo>
                  <a:pt x="188594" y="7365"/>
                </a:lnTo>
                <a:lnTo>
                  <a:pt x="193166" y="8635"/>
                </a:lnTo>
                <a:lnTo>
                  <a:pt x="196341" y="9778"/>
                </a:lnTo>
                <a:lnTo>
                  <a:pt x="205993" y="173354"/>
                </a:lnTo>
                <a:lnTo>
                  <a:pt x="205612" y="178815"/>
                </a:lnTo>
                <a:lnTo>
                  <a:pt x="188594" y="195960"/>
                </a:lnTo>
                <a:lnTo>
                  <a:pt x="188594" y="203200"/>
                </a:lnTo>
                <a:lnTo>
                  <a:pt x="242824" y="203200"/>
                </a:lnTo>
                <a:lnTo>
                  <a:pt x="242824" y="195960"/>
                </a:lnTo>
                <a:lnTo>
                  <a:pt x="238251" y="194690"/>
                </a:lnTo>
                <a:lnTo>
                  <a:pt x="234950" y="193547"/>
                </a:lnTo>
                <a:lnTo>
                  <a:pt x="232917" y="192277"/>
                </a:lnTo>
                <a:lnTo>
                  <a:pt x="230886" y="191134"/>
                </a:lnTo>
                <a:lnTo>
                  <a:pt x="229362" y="189610"/>
                </a:lnTo>
                <a:lnTo>
                  <a:pt x="225384" y="117220"/>
                </a:lnTo>
                <a:lnTo>
                  <a:pt x="225315" y="104046"/>
                </a:lnTo>
                <a:lnTo>
                  <a:pt x="224734" y="62009"/>
                </a:lnTo>
                <a:lnTo>
                  <a:pt x="223519" y="34416"/>
                </a:lnTo>
                <a:lnTo>
                  <a:pt x="255705" y="34416"/>
                </a:lnTo>
                <a:lnTo>
                  <a:pt x="235076" y="0"/>
                </a:lnTo>
                <a:close/>
              </a:path>
              <a:path w="362585" h="204469">
                <a:moveTo>
                  <a:pt x="362076" y="0"/>
                </a:moveTo>
                <a:lnTo>
                  <a:pt x="308482" y="0"/>
                </a:lnTo>
                <a:lnTo>
                  <a:pt x="308482" y="7365"/>
                </a:lnTo>
                <a:lnTo>
                  <a:pt x="313054" y="8635"/>
                </a:lnTo>
                <a:lnTo>
                  <a:pt x="316229" y="9778"/>
                </a:lnTo>
                <a:lnTo>
                  <a:pt x="325165" y="79698"/>
                </a:lnTo>
                <a:lnTo>
                  <a:pt x="325294" y="91551"/>
                </a:lnTo>
                <a:lnTo>
                  <a:pt x="326405" y="139779"/>
                </a:lnTo>
                <a:lnTo>
                  <a:pt x="327151" y="153288"/>
                </a:lnTo>
                <a:lnTo>
                  <a:pt x="344677" y="153288"/>
                </a:lnTo>
                <a:lnTo>
                  <a:pt x="344677" y="29971"/>
                </a:lnTo>
                <a:lnTo>
                  <a:pt x="344931" y="24764"/>
                </a:lnTo>
                <a:lnTo>
                  <a:pt x="352678" y="10667"/>
                </a:lnTo>
                <a:lnTo>
                  <a:pt x="354456" y="9651"/>
                </a:lnTo>
                <a:lnTo>
                  <a:pt x="357631" y="8508"/>
                </a:lnTo>
                <a:lnTo>
                  <a:pt x="362076" y="7365"/>
                </a:lnTo>
                <a:lnTo>
                  <a:pt x="362076" y="0"/>
                </a:lnTo>
                <a:close/>
              </a:path>
              <a:path w="362585" h="204469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62585" h="204469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62585" h="204469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485900" y="4023360"/>
          <a:ext cx="6172200" cy="975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5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9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Actually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Incorrect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9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Selected/Guessed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5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5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(TP)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(FP)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2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5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5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select/not</a:t>
                      </a:r>
                      <a:r>
                        <a:rPr sz="1500" b="1" spc="-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500" spc="-17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5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(FN)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22275">
                        <a:lnSpc>
                          <a:spcPts val="2190"/>
                        </a:lnSpc>
                        <a:spcBef>
                          <a:spcPts val="305"/>
                        </a:spcBef>
                      </a:pPr>
                      <a:r>
                        <a:rPr sz="1500" spc="-15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5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(TN)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R="71755" algn="r">
                        <a:lnSpc>
                          <a:spcPts val="525"/>
                        </a:lnSpc>
                      </a:pP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90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32" y="141362"/>
            <a:ext cx="5380196" cy="1202702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689133" marR="3810" indent="436245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Classification</a:t>
            </a:r>
            <a:r>
              <a:rPr sz="2963" spc="-15" dirty="0"/>
              <a:t> </a:t>
            </a:r>
            <a:r>
              <a:rPr sz="2963" spc="-49" dirty="0"/>
              <a:t>Evaluation: </a:t>
            </a:r>
            <a:r>
              <a:rPr sz="2963" spc="-203" dirty="0"/>
              <a:t>Accuracy,</a:t>
            </a:r>
            <a:r>
              <a:rPr sz="2963" spc="-11" dirty="0"/>
              <a:t> </a:t>
            </a:r>
            <a:r>
              <a:rPr sz="2963" spc="-143" dirty="0"/>
              <a:t>Precision,</a:t>
            </a:r>
            <a:r>
              <a:rPr sz="2963" dirty="0"/>
              <a:t> </a:t>
            </a:r>
            <a:r>
              <a:rPr sz="2963" spc="-139" dirty="0"/>
              <a:t>and</a:t>
            </a:r>
            <a:r>
              <a:rPr sz="2963" spc="-90" dirty="0"/>
              <a:t> </a:t>
            </a:r>
            <a:r>
              <a:rPr sz="2963" spc="-214" dirty="0"/>
              <a:t>Recall</a:t>
            </a:r>
            <a:endParaRPr sz="2963"/>
          </a:p>
          <a:p>
            <a:pPr marL="9525">
              <a:lnSpc>
                <a:spcPts val="2051"/>
              </a:lnSpc>
            </a:pPr>
            <a:r>
              <a:rPr sz="2250" b="1" spc="-210" dirty="0">
                <a:latin typeface="Arial"/>
                <a:cs typeface="Arial"/>
              </a:rPr>
              <a:t>Accuracy</a:t>
            </a:r>
            <a:r>
              <a:rPr sz="2250" spc="-210" dirty="0"/>
              <a:t>:</a:t>
            </a:r>
            <a:r>
              <a:rPr sz="2250" spc="-161" dirty="0"/>
              <a:t> </a:t>
            </a:r>
            <a:r>
              <a:rPr sz="2250" spc="-401" dirty="0"/>
              <a:t>%</a:t>
            </a:r>
            <a:r>
              <a:rPr sz="2250" spc="-90" dirty="0"/>
              <a:t> </a:t>
            </a:r>
            <a:r>
              <a:rPr sz="2250" dirty="0"/>
              <a:t>of</a:t>
            </a:r>
            <a:r>
              <a:rPr sz="2250" spc="-131" dirty="0"/>
              <a:t> </a:t>
            </a:r>
            <a:r>
              <a:rPr sz="2250" spc="-75" dirty="0"/>
              <a:t>items</a:t>
            </a:r>
            <a:r>
              <a:rPr sz="2250" spc="-90" dirty="0"/>
              <a:t> </a:t>
            </a:r>
            <a:r>
              <a:rPr sz="2250" spc="-8" dirty="0"/>
              <a:t>correct</a:t>
            </a:r>
            <a:endParaRPr sz="2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431" y="2006156"/>
            <a:ext cx="4016693" cy="628826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marL="9525" marR="3810">
              <a:lnSpc>
                <a:spcPct val="79300"/>
              </a:lnSpc>
              <a:spcBef>
                <a:spcPts val="638"/>
              </a:spcBef>
            </a:pPr>
            <a:r>
              <a:rPr sz="2250" b="1" spc="-176" dirty="0">
                <a:latin typeface="Arial"/>
                <a:cs typeface="Arial"/>
              </a:rPr>
              <a:t>Precision</a:t>
            </a:r>
            <a:r>
              <a:rPr sz="2250" spc="-176" dirty="0">
                <a:latin typeface="Arial"/>
                <a:cs typeface="Arial"/>
              </a:rPr>
              <a:t>:</a:t>
            </a:r>
            <a:r>
              <a:rPr sz="2250" spc="-143" dirty="0">
                <a:latin typeface="Arial"/>
                <a:cs typeface="Arial"/>
              </a:rPr>
              <a:t> </a:t>
            </a:r>
            <a:r>
              <a:rPr sz="2250" spc="-401" dirty="0">
                <a:latin typeface="Arial"/>
                <a:cs typeface="Arial"/>
              </a:rPr>
              <a:t>%</a:t>
            </a:r>
            <a:r>
              <a:rPr sz="2250" spc="-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05" dirty="0">
                <a:latin typeface="Arial"/>
                <a:cs typeface="Arial"/>
              </a:rPr>
              <a:t> selected</a:t>
            </a:r>
            <a:r>
              <a:rPr sz="2250" spc="-158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items</a:t>
            </a:r>
            <a:r>
              <a:rPr sz="2250" spc="-75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that </a:t>
            </a:r>
            <a:r>
              <a:rPr sz="2250" spc="-124" dirty="0">
                <a:latin typeface="Arial"/>
                <a:cs typeface="Arial"/>
              </a:rPr>
              <a:t>are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correct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431" y="3043523"/>
            <a:ext cx="3933825" cy="63735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9525" marR="3810">
              <a:lnSpc>
                <a:spcPts val="2198"/>
              </a:lnSpc>
              <a:spcBef>
                <a:spcPts val="570"/>
              </a:spcBef>
            </a:pPr>
            <a:r>
              <a:rPr sz="2250" b="1" spc="-165" dirty="0">
                <a:latin typeface="Arial"/>
                <a:cs typeface="Arial"/>
              </a:rPr>
              <a:t>Recall</a:t>
            </a:r>
            <a:r>
              <a:rPr sz="2250" spc="-165" dirty="0">
                <a:latin typeface="Arial"/>
                <a:cs typeface="Arial"/>
              </a:rPr>
              <a:t>:</a:t>
            </a:r>
            <a:r>
              <a:rPr sz="2250" spc="-153" dirty="0">
                <a:latin typeface="Arial"/>
                <a:cs typeface="Arial"/>
              </a:rPr>
              <a:t> </a:t>
            </a:r>
            <a:r>
              <a:rPr sz="2250" spc="-401" dirty="0">
                <a:latin typeface="Arial"/>
                <a:cs typeface="Arial"/>
              </a:rPr>
              <a:t>%</a:t>
            </a:r>
            <a:r>
              <a:rPr sz="2250" spc="-146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correct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items</a:t>
            </a:r>
            <a:r>
              <a:rPr sz="2250" spc="-146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79" dirty="0">
                <a:latin typeface="Arial"/>
                <a:cs typeface="Arial"/>
              </a:rPr>
              <a:t> </a:t>
            </a:r>
            <a:r>
              <a:rPr sz="2250" spc="-71" dirty="0">
                <a:latin typeface="Arial"/>
                <a:cs typeface="Arial"/>
              </a:rPr>
              <a:t>are </a:t>
            </a:r>
            <a:r>
              <a:rPr sz="2250" spc="-8" dirty="0">
                <a:latin typeface="Arial"/>
                <a:cs typeface="Arial"/>
              </a:rPr>
              <a:t>selected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9635" y="2663190"/>
            <a:ext cx="792956" cy="14288"/>
          </a:xfrm>
          <a:custGeom>
            <a:avLst/>
            <a:gdLst/>
            <a:ahLst/>
            <a:cxnLst/>
            <a:rect l="l" t="t" r="r" b="b"/>
            <a:pathLst>
              <a:path w="1057275" h="19050">
                <a:moveTo>
                  <a:pt x="1057275" y="0"/>
                </a:moveTo>
                <a:lnTo>
                  <a:pt x="0" y="0"/>
                </a:lnTo>
                <a:lnTo>
                  <a:pt x="0" y="19050"/>
                </a:lnTo>
                <a:lnTo>
                  <a:pt x="1057275" y="19050"/>
                </a:lnTo>
                <a:lnTo>
                  <a:pt x="105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211384" y="2410778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2889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850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204977" y="185927"/>
                </a:lnTo>
                <a:lnTo>
                  <a:pt x="203581" y="188721"/>
                </a:lnTo>
                <a:lnTo>
                  <a:pt x="201422" y="190626"/>
                </a:lnTo>
                <a:lnTo>
                  <a:pt x="199389" y="192531"/>
                </a:lnTo>
                <a:lnTo>
                  <a:pt x="195325" y="194309"/>
                </a:lnTo>
                <a:lnTo>
                  <a:pt x="189102" y="195960"/>
                </a:lnTo>
                <a:lnTo>
                  <a:pt x="189102" y="203200"/>
                </a:lnTo>
                <a:lnTo>
                  <a:pt x="254508" y="203200"/>
                </a:lnTo>
                <a:lnTo>
                  <a:pt x="254508" y="195960"/>
                </a:lnTo>
                <a:lnTo>
                  <a:pt x="249555" y="194817"/>
                </a:lnTo>
                <a:lnTo>
                  <a:pt x="245999" y="193675"/>
                </a:lnTo>
                <a:lnTo>
                  <a:pt x="234314" y="171450"/>
                </a:lnTo>
                <a:lnTo>
                  <a:pt x="234314" y="116077"/>
                </a:lnTo>
                <a:lnTo>
                  <a:pt x="271879" y="116077"/>
                </a:lnTo>
                <a:lnTo>
                  <a:pt x="274335" y="115855"/>
                </a:lnTo>
                <a:lnTo>
                  <a:pt x="308824" y="103758"/>
                </a:lnTo>
                <a:lnTo>
                  <a:pt x="234314" y="103758"/>
                </a:lnTo>
                <a:lnTo>
                  <a:pt x="234314" y="13715"/>
                </a:lnTo>
                <a:lnTo>
                  <a:pt x="239268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3" y="7500"/>
                </a:lnTo>
                <a:lnTo>
                  <a:pt x="293290" y="3333"/>
                </a:lnTo>
                <a:lnTo>
                  <a:pt x="279203" y="833"/>
                </a:lnTo>
                <a:lnTo>
                  <a:pt x="262889" y="0"/>
                </a:lnTo>
                <a:close/>
              </a:path>
              <a:path w="332104" h="203200">
                <a:moveTo>
                  <a:pt x="271879" y="116077"/>
                </a:moveTo>
                <a:lnTo>
                  <a:pt x="234314" y="116077"/>
                </a:lnTo>
                <a:lnTo>
                  <a:pt x="239341" y="116391"/>
                </a:lnTo>
                <a:lnTo>
                  <a:pt x="245284" y="116586"/>
                </a:lnTo>
                <a:lnTo>
                  <a:pt x="252156" y="116685"/>
                </a:lnTo>
                <a:lnTo>
                  <a:pt x="259969" y="116712"/>
                </a:lnTo>
                <a:lnTo>
                  <a:pt x="267229" y="116498"/>
                </a:lnTo>
                <a:lnTo>
                  <a:pt x="271879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4988" y="19176"/>
                </a:lnTo>
                <a:lnTo>
                  <a:pt x="289051" y="22732"/>
                </a:lnTo>
                <a:lnTo>
                  <a:pt x="293116" y="26162"/>
                </a:lnTo>
                <a:lnTo>
                  <a:pt x="296163" y="30733"/>
                </a:lnTo>
                <a:lnTo>
                  <a:pt x="300736" y="42163"/>
                </a:lnTo>
                <a:lnTo>
                  <a:pt x="301879" y="49275"/>
                </a:lnTo>
                <a:lnTo>
                  <a:pt x="301879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4" y="103758"/>
                </a:lnTo>
                <a:lnTo>
                  <a:pt x="330517" y="68643"/>
                </a:lnTo>
                <a:lnTo>
                  <a:pt x="331850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3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421" y="13207"/>
                </a:lnTo>
                <a:lnTo>
                  <a:pt x="66421" y="171450"/>
                </a:lnTo>
                <a:lnTo>
                  <a:pt x="66167" y="176021"/>
                </a:lnTo>
                <a:lnTo>
                  <a:pt x="65150" y="182117"/>
                </a:lnTo>
                <a:lnTo>
                  <a:pt x="64388" y="184657"/>
                </a:lnTo>
                <a:lnTo>
                  <a:pt x="63373" y="186435"/>
                </a:lnTo>
                <a:lnTo>
                  <a:pt x="62484" y="188213"/>
                </a:lnTo>
                <a:lnTo>
                  <a:pt x="61341" y="189610"/>
                </a:lnTo>
                <a:lnTo>
                  <a:pt x="59817" y="190753"/>
                </a:lnTo>
                <a:lnTo>
                  <a:pt x="58420" y="191896"/>
                </a:lnTo>
                <a:lnTo>
                  <a:pt x="56514" y="192912"/>
                </a:lnTo>
                <a:lnTo>
                  <a:pt x="51943" y="194437"/>
                </a:lnTo>
                <a:lnTo>
                  <a:pt x="49402" y="195199"/>
                </a:lnTo>
                <a:lnTo>
                  <a:pt x="46355" y="195960"/>
                </a:lnTo>
                <a:lnTo>
                  <a:pt x="46355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5918" y="193675"/>
                </a:lnTo>
                <a:lnTo>
                  <a:pt x="101346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542" y="37337"/>
                </a:lnTo>
                <a:lnTo>
                  <a:pt x="22860" y="26924"/>
                </a:lnTo>
                <a:lnTo>
                  <a:pt x="25146" y="22859"/>
                </a:lnTo>
                <a:lnTo>
                  <a:pt x="27812" y="20065"/>
                </a:lnTo>
                <a:lnTo>
                  <a:pt x="30352" y="17271"/>
                </a:lnTo>
                <a:lnTo>
                  <a:pt x="33147" y="15366"/>
                </a:lnTo>
                <a:lnTo>
                  <a:pt x="39243" y="13588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618" y="13207"/>
                </a:lnTo>
                <a:lnTo>
                  <a:pt x="122809" y="13715"/>
                </a:lnTo>
                <a:lnTo>
                  <a:pt x="125475" y="14731"/>
                </a:lnTo>
                <a:lnTo>
                  <a:pt x="128270" y="15875"/>
                </a:lnTo>
                <a:lnTo>
                  <a:pt x="130810" y="17652"/>
                </a:lnTo>
                <a:lnTo>
                  <a:pt x="133096" y="20319"/>
                </a:lnTo>
                <a:lnTo>
                  <a:pt x="135509" y="22859"/>
                </a:lnTo>
                <a:lnTo>
                  <a:pt x="137795" y="26669"/>
                </a:lnTo>
                <a:lnTo>
                  <a:pt x="142112" y="36575"/>
                </a:lnTo>
                <a:lnTo>
                  <a:pt x="144272" y="43306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47065" y="2732246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2889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850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204977" y="185927"/>
                </a:lnTo>
                <a:lnTo>
                  <a:pt x="203581" y="188721"/>
                </a:lnTo>
                <a:lnTo>
                  <a:pt x="201422" y="190626"/>
                </a:lnTo>
                <a:lnTo>
                  <a:pt x="199389" y="192531"/>
                </a:lnTo>
                <a:lnTo>
                  <a:pt x="195325" y="194309"/>
                </a:lnTo>
                <a:lnTo>
                  <a:pt x="189102" y="195960"/>
                </a:lnTo>
                <a:lnTo>
                  <a:pt x="189102" y="203199"/>
                </a:lnTo>
                <a:lnTo>
                  <a:pt x="254508" y="203199"/>
                </a:lnTo>
                <a:lnTo>
                  <a:pt x="254508" y="195960"/>
                </a:lnTo>
                <a:lnTo>
                  <a:pt x="249555" y="194817"/>
                </a:lnTo>
                <a:lnTo>
                  <a:pt x="245999" y="193674"/>
                </a:lnTo>
                <a:lnTo>
                  <a:pt x="234314" y="171449"/>
                </a:lnTo>
                <a:lnTo>
                  <a:pt x="234314" y="116077"/>
                </a:lnTo>
                <a:lnTo>
                  <a:pt x="271879" y="116077"/>
                </a:lnTo>
                <a:lnTo>
                  <a:pt x="274335" y="115855"/>
                </a:lnTo>
                <a:lnTo>
                  <a:pt x="308824" y="103758"/>
                </a:lnTo>
                <a:lnTo>
                  <a:pt x="234314" y="103758"/>
                </a:lnTo>
                <a:lnTo>
                  <a:pt x="234314" y="13715"/>
                </a:lnTo>
                <a:lnTo>
                  <a:pt x="239268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3" y="7500"/>
                </a:lnTo>
                <a:lnTo>
                  <a:pt x="293290" y="3333"/>
                </a:lnTo>
                <a:lnTo>
                  <a:pt x="279203" y="833"/>
                </a:lnTo>
                <a:lnTo>
                  <a:pt x="262889" y="0"/>
                </a:lnTo>
                <a:close/>
              </a:path>
              <a:path w="332104" h="203200">
                <a:moveTo>
                  <a:pt x="271879" y="116077"/>
                </a:moveTo>
                <a:lnTo>
                  <a:pt x="234314" y="116077"/>
                </a:lnTo>
                <a:lnTo>
                  <a:pt x="239341" y="116391"/>
                </a:lnTo>
                <a:lnTo>
                  <a:pt x="245284" y="116585"/>
                </a:lnTo>
                <a:lnTo>
                  <a:pt x="252156" y="116685"/>
                </a:lnTo>
                <a:lnTo>
                  <a:pt x="259969" y="116712"/>
                </a:lnTo>
                <a:lnTo>
                  <a:pt x="267229" y="116498"/>
                </a:lnTo>
                <a:lnTo>
                  <a:pt x="271879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4988" y="19176"/>
                </a:lnTo>
                <a:lnTo>
                  <a:pt x="289051" y="22732"/>
                </a:lnTo>
                <a:lnTo>
                  <a:pt x="293116" y="26161"/>
                </a:lnTo>
                <a:lnTo>
                  <a:pt x="296163" y="30733"/>
                </a:lnTo>
                <a:lnTo>
                  <a:pt x="300736" y="42163"/>
                </a:lnTo>
                <a:lnTo>
                  <a:pt x="301879" y="49275"/>
                </a:lnTo>
                <a:lnTo>
                  <a:pt x="301879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4" y="103758"/>
                </a:lnTo>
                <a:lnTo>
                  <a:pt x="330517" y="68643"/>
                </a:lnTo>
                <a:lnTo>
                  <a:pt x="331850" y="53974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3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421" y="13207"/>
                </a:lnTo>
                <a:lnTo>
                  <a:pt x="66421" y="171449"/>
                </a:lnTo>
                <a:lnTo>
                  <a:pt x="66167" y="176021"/>
                </a:lnTo>
                <a:lnTo>
                  <a:pt x="65150" y="182117"/>
                </a:lnTo>
                <a:lnTo>
                  <a:pt x="64388" y="184657"/>
                </a:lnTo>
                <a:lnTo>
                  <a:pt x="63373" y="186435"/>
                </a:lnTo>
                <a:lnTo>
                  <a:pt x="62484" y="188213"/>
                </a:lnTo>
                <a:lnTo>
                  <a:pt x="61341" y="189610"/>
                </a:lnTo>
                <a:lnTo>
                  <a:pt x="59817" y="190753"/>
                </a:lnTo>
                <a:lnTo>
                  <a:pt x="58420" y="191896"/>
                </a:lnTo>
                <a:lnTo>
                  <a:pt x="56514" y="192912"/>
                </a:lnTo>
                <a:lnTo>
                  <a:pt x="51943" y="194436"/>
                </a:lnTo>
                <a:lnTo>
                  <a:pt x="49402" y="195198"/>
                </a:lnTo>
                <a:lnTo>
                  <a:pt x="46355" y="195960"/>
                </a:lnTo>
                <a:lnTo>
                  <a:pt x="46355" y="203199"/>
                </a:lnTo>
                <a:lnTo>
                  <a:pt x="114426" y="203199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5918" y="193674"/>
                </a:lnTo>
                <a:lnTo>
                  <a:pt x="101346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49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542" y="37337"/>
                </a:lnTo>
                <a:lnTo>
                  <a:pt x="22860" y="26923"/>
                </a:lnTo>
                <a:lnTo>
                  <a:pt x="25146" y="22859"/>
                </a:lnTo>
                <a:lnTo>
                  <a:pt x="27812" y="20065"/>
                </a:lnTo>
                <a:lnTo>
                  <a:pt x="30352" y="17271"/>
                </a:lnTo>
                <a:lnTo>
                  <a:pt x="33147" y="15366"/>
                </a:lnTo>
                <a:lnTo>
                  <a:pt x="39243" y="13588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618" y="13207"/>
                </a:lnTo>
                <a:lnTo>
                  <a:pt x="122809" y="13715"/>
                </a:lnTo>
                <a:lnTo>
                  <a:pt x="125475" y="14731"/>
                </a:lnTo>
                <a:lnTo>
                  <a:pt x="128270" y="15874"/>
                </a:lnTo>
                <a:lnTo>
                  <a:pt x="130810" y="17652"/>
                </a:lnTo>
                <a:lnTo>
                  <a:pt x="133096" y="20319"/>
                </a:lnTo>
                <a:lnTo>
                  <a:pt x="135509" y="22859"/>
                </a:lnTo>
                <a:lnTo>
                  <a:pt x="137795" y="26669"/>
                </a:lnTo>
                <a:lnTo>
                  <a:pt x="142112" y="36575"/>
                </a:lnTo>
                <a:lnTo>
                  <a:pt x="144272" y="43306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277773" y="2747963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488941" y="27322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304800" h="203200">
                <a:moveTo>
                  <a:pt x="235712" y="0"/>
                </a:moveTo>
                <a:lnTo>
                  <a:pt x="161925" y="0"/>
                </a:lnTo>
                <a:lnTo>
                  <a:pt x="161925" y="7365"/>
                </a:lnTo>
                <a:lnTo>
                  <a:pt x="166497" y="8635"/>
                </a:lnTo>
                <a:lnTo>
                  <a:pt x="169672" y="9778"/>
                </a:lnTo>
                <a:lnTo>
                  <a:pt x="179199" y="176021"/>
                </a:lnTo>
                <a:lnTo>
                  <a:pt x="179070" y="178815"/>
                </a:lnTo>
                <a:lnTo>
                  <a:pt x="177800" y="185927"/>
                </a:lnTo>
                <a:lnTo>
                  <a:pt x="176403" y="188721"/>
                </a:lnTo>
                <a:lnTo>
                  <a:pt x="174244" y="190626"/>
                </a:lnTo>
                <a:lnTo>
                  <a:pt x="172212" y="192531"/>
                </a:lnTo>
                <a:lnTo>
                  <a:pt x="168148" y="194309"/>
                </a:lnTo>
                <a:lnTo>
                  <a:pt x="161925" y="195960"/>
                </a:lnTo>
                <a:lnTo>
                  <a:pt x="161925" y="203199"/>
                </a:lnTo>
                <a:lnTo>
                  <a:pt x="227330" y="203199"/>
                </a:lnTo>
                <a:lnTo>
                  <a:pt x="227330" y="195960"/>
                </a:lnTo>
                <a:lnTo>
                  <a:pt x="222377" y="194817"/>
                </a:lnTo>
                <a:lnTo>
                  <a:pt x="218821" y="193674"/>
                </a:lnTo>
                <a:lnTo>
                  <a:pt x="207137" y="171449"/>
                </a:lnTo>
                <a:lnTo>
                  <a:pt x="207137" y="116077"/>
                </a:lnTo>
                <a:lnTo>
                  <a:pt x="244701" y="116077"/>
                </a:lnTo>
                <a:lnTo>
                  <a:pt x="247157" y="115855"/>
                </a:lnTo>
                <a:lnTo>
                  <a:pt x="281646" y="103758"/>
                </a:lnTo>
                <a:lnTo>
                  <a:pt x="207137" y="103758"/>
                </a:lnTo>
                <a:lnTo>
                  <a:pt x="207137" y="13715"/>
                </a:lnTo>
                <a:lnTo>
                  <a:pt x="212090" y="13334"/>
                </a:lnTo>
                <a:lnTo>
                  <a:pt x="219583" y="13207"/>
                </a:lnTo>
                <a:lnTo>
                  <a:pt x="287444" y="13207"/>
                </a:lnTo>
                <a:lnTo>
                  <a:pt x="277985" y="7500"/>
                </a:lnTo>
                <a:lnTo>
                  <a:pt x="266112" y="3333"/>
                </a:lnTo>
                <a:lnTo>
                  <a:pt x="252025" y="833"/>
                </a:lnTo>
                <a:lnTo>
                  <a:pt x="235712" y="0"/>
                </a:lnTo>
                <a:close/>
              </a:path>
              <a:path w="304800" h="203200">
                <a:moveTo>
                  <a:pt x="244701" y="116077"/>
                </a:moveTo>
                <a:lnTo>
                  <a:pt x="207137" y="116077"/>
                </a:lnTo>
                <a:lnTo>
                  <a:pt x="212163" y="116391"/>
                </a:lnTo>
                <a:lnTo>
                  <a:pt x="218106" y="116585"/>
                </a:lnTo>
                <a:lnTo>
                  <a:pt x="224978" y="116685"/>
                </a:lnTo>
                <a:lnTo>
                  <a:pt x="232791" y="116712"/>
                </a:lnTo>
                <a:lnTo>
                  <a:pt x="240051" y="116498"/>
                </a:lnTo>
                <a:lnTo>
                  <a:pt x="244701" y="116077"/>
                </a:lnTo>
                <a:close/>
              </a:path>
              <a:path w="304800" h="203200">
                <a:moveTo>
                  <a:pt x="287444" y="13207"/>
                </a:moveTo>
                <a:lnTo>
                  <a:pt x="235966" y="13207"/>
                </a:lnTo>
                <a:lnTo>
                  <a:pt x="241935" y="13842"/>
                </a:lnTo>
                <a:lnTo>
                  <a:pt x="247523" y="15366"/>
                </a:lnTo>
                <a:lnTo>
                  <a:pt x="253111" y="16763"/>
                </a:lnTo>
                <a:lnTo>
                  <a:pt x="257810" y="19176"/>
                </a:lnTo>
                <a:lnTo>
                  <a:pt x="261874" y="22732"/>
                </a:lnTo>
                <a:lnTo>
                  <a:pt x="265938" y="26161"/>
                </a:lnTo>
                <a:lnTo>
                  <a:pt x="268986" y="30733"/>
                </a:lnTo>
                <a:lnTo>
                  <a:pt x="273558" y="42163"/>
                </a:lnTo>
                <a:lnTo>
                  <a:pt x="274701" y="49275"/>
                </a:lnTo>
                <a:lnTo>
                  <a:pt x="274701" y="57784"/>
                </a:lnTo>
                <a:lnTo>
                  <a:pt x="259461" y="96519"/>
                </a:lnTo>
                <a:lnTo>
                  <a:pt x="224409" y="103758"/>
                </a:lnTo>
                <a:lnTo>
                  <a:pt x="281646" y="103758"/>
                </a:lnTo>
                <a:lnTo>
                  <a:pt x="303339" y="68643"/>
                </a:lnTo>
                <a:lnTo>
                  <a:pt x="304673" y="53974"/>
                </a:lnTo>
                <a:lnTo>
                  <a:pt x="303603" y="41213"/>
                </a:lnTo>
                <a:lnTo>
                  <a:pt x="300402" y="30178"/>
                </a:lnTo>
                <a:lnTo>
                  <a:pt x="295082" y="20881"/>
                </a:lnTo>
                <a:lnTo>
                  <a:pt x="287655" y="13334"/>
                </a:lnTo>
                <a:lnTo>
                  <a:pt x="287444" y="13207"/>
                </a:lnTo>
                <a:close/>
              </a:path>
              <a:path w="304800" h="203200">
                <a:moveTo>
                  <a:pt x="135763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747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15875" y="185927"/>
                </a:lnTo>
                <a:lnTo>
                  <a:pt x="14478" y="188721"/>
                </a:lnTo>
                <a:lnTo>
                  <a:pt x="12319" y="190626"/>
                </a:lnTo>
                <a:lnTo>
                  <a:pt x="10287" y="192531"/>
                </a:lnTo>
                <a:lnTo>
                  <a:pt x="6223" y="194309"/>
                </a:lnTo>
                <a:lnTo>
                  <a:pt x="0" y="195960"/>
                </a:lnTo>
                <a:lnTo>
                  <a:pt x="0" y="203199"/>
                </a:lnTo>
                <a:lnTo>
                  <a:pt x="66040" y="203199"/>
                </a:lnTo>
                <a:lnTo>
                  <a:pt x="66040" y="195960"/>
                </a:lnTo>
                <a:lnTo>
                  <a:pt x="62103" y="195071"/>
                </a:lnTo>
                <a:lnTo>
                  <a:pt x="58801" y="194055"/>
                </a:lnTo>
                <a:lnTo>
                  <a:pt x="46355" y="179831"/>
                </a:lnTo>
                <a:lnTo>
                  <a:pt x="45593" y="176275"/>
                </a:lnTo>
                <a:lnTo>
                  <a:pt x="45212" y="171449"/>
                </a:lnTo>
                <a:lnTo>
                  <a:pt x="45212" y="107187"/>
                </a:lnTo>
                <a:lnTo>
                  <a:pt x="110998" y="107187"/>
                </a:lnTo>
                <a:lnTo>
                  <a:pt x="110998" y="94106"/>
                </a:lnTo>
                <a:lnTo>
                  <a:pt x="45212" y="94106"/>
                </a:lnTo>
                <a:lnTo>
                  <a:pt x="45212" y="13207"/>
                </a:lnTo>
                <a:lnTo>
                  <a:pt x="135763" y="13207"/>
                </a:lnTo>
                <a:lnTo>
                  <a:pt x="135763" y="0"/>
                </a:lnTo>
                <a:close/>
              </a:path>
              <a:path w="304800" h="203200">
                <a:moveTo>
                  <a:pt x="110998" y="107187"/>
                </a:moveTo>
                <a:lnTo>
                  <a:pt x="80518" y="107187"/>
                </a:lnTo>
                <a:lnTo>
                  <a:pt x="83947" y="107949"/>
                </a:lnTo>
                <a:lnTo>
                  <a:pt x="86233" y="109346"/>
                </a:lnTo>
                <a:lnTo>
                  <a:pt x="97028" y="131952"/>
                </a:lnTo>
                <a:lnTo>
                  <a:pt x="110998" y="131952"/>
                </a:lnTo>
                <a:lnTo>
                  <a:pt x="110998" y="107187"/>
                </a:lnTo>
                <a:close/>
              </a:path>
              <a:path w="304800" h="203200">
                <a:moveTo>
                  <a:pt x="110998" y="69087"/>
                </a:moveTo>
                <a:lnTo>
                  <a:pt x="97028" y="69087"/>
                </a:lnTo>
                <a:lnTo>
                  <a:pt x="95504" y="76199"/>
                </a:lnTo>
                <a:lnTo>
                  <a:pt x="93980" y="81406"/>
                </a:lnTo>
                <a:lnTo>
                  <a:pt x="92329" y="84708"/>
                </a:lnTo>
                <a:lnTo>
                  <a:pt x="90678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3" y="93344"/>
                </a:lnTo>
                <a:lnTo>
                  <a:pt x="80264" y="94106"/>
                </a:lnTo>
                <a:lnTo>
                  <a:pt x="110998" y="94106"/>
                </a:lnTo>
                <a:lnTo>
                  <a:pt x="110998" y="69087"/>
                </a:lnTo>
                <a:close/>
              </a:path>
              <a:path w="304800" h="203200">
                <a:moveTo>
                  <a:pt x="135763" y="13207"/>
                </a:moveTo>
                <a:lnTo>
                  <a:pt x="93726" y="13207"/>
                </a:lnTo>
                <a:lnTo>
                  <a:pt x="97663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3" y="44957"/>
                </a:lnTo>
                <a:lnTo>
                  <a:pt x="135763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926205" y="3670934"/>
            <a:ext cx="814388" cy="14288"/>
          </a:xfrm>
          <a:custGeom>
            <a:avLst/>
            <a:gdLst/>
            <a:ahLst/>
            <a:cxnLst/>
            <a:rect l="l" t="t" r="r" b="b"/>
            <a:pathLst>
              <a:path w="1085850" h="19050">
                <a:moveTo>
                  <a:pt x="1085850" y="0"/>
                </a:moveTo>
                <a:lnTo>
                  <a:pt x="0" y="0"/>
                </a:lnTo>
                <a:lnTo>
                  <a:pt x="0" y="19050"/>
                </a:lnTo>
                <a:lnTo>
                  <a:pt x="1085850" y="19050"/>
                </a:lnTo>
                <a:lnTo>
                  <a:pt x="1085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05002" y="3418522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6" y="0"/>
                </a:moveTo>
                <a:lnTo>
                  <a:pt x="189229" y="0"/>
                </a:lnTo>
                <a:lnTo>
                  <a:pt x="189229" y="7366"/>
                </a:lnTo>
                <a:lnTo>
                  <a:pt x="193801" y="8636"/>
                </a:lnTo>
                <a:lnTo>
                  <a:pt x="196976" y="9779"/>
                </a:lnTo>
                <a:lnTo>
                  <a:pt x="206628" y="173355"/>
                </a:lnTo>
                <a:lnTo>
                  <a:pt x="206247" y="178816"/>
                </a:lnTo>
                <a:lnTo>
                  <a:pt x="189229" y="195834"/>
                </a:lnTo>
                <a:lnTo>
                  <a:pt x="189229" y="203200"/>
                </a:lnTo>
                <a:lnTo>
                  <a:pt x="254507" y="203200"/>
                </a:lnTo>
                <a:lnTo>
                  <a:pt x="254507" y="195834"/>
                </a:lnTo>
                <a:lnTo>
                  <a:pt x="249681" y="194818"/>
                </a:lnTo>
                <a:lnTo>
                  <a:pt x="246125" y="193675"/>
                </a:lnTo>
                <a:lnTo>
                  <a:pt x="234441" y="171323"/>
                </a:lnTo>
                <a:lnTo>
                  <a:pt x="234441" y="116078"/>
                </a:lnTo>
                <a:lnTo>
                  <a:pt x="272006" y="116078"/>
                </a:lnTo>
                <a:lnTo>
                  <a:pt x="274462" y="115855"/>
                </a:lnTo>
                <a:lnTo>
                  <a:pt x="308880" y="103759"/>
                </a:lnTo>
                <a:lnTo>
                  <a:pt x="234441" y="103759"/>
                </a:lnTo>
                <a:lnTo>
                  <a:pt x="234441" y="13716"/>
                </a:lnTo>
                <a:lnTo>
                  <a:pt x="239394" y="13335"/>
                </a:lnTo>
                <a:lnTo>
                  <a:pt x="246760" y="13081"/>
                </a:lnTo>
                <a:lnTo>
                  <a:pt x="314415" y="13081"/>
                </a:lnTo>
                <a:lnTo>
                  <a:pt x="305236" y="7500"/>
                </a:lnTo>
                <a:lnTo>
                  <a:pt x="293401" y="3333"/>
                </a:lnTo>
                <a:lnTo>
                  <a:pt x="279328" y="833"/>
                </a:lnTo>
                <a:lnTo>
                  <a:pt x="263016" y="0"/>
                </a:lnTo>
                <a:close/>
              </a:path>
              <a:path w="332104" h="203200">
                <a:moveTo>
                  <a:pt x="272006" y="116078"/>
                </a:moveTo>
                <a:lnTo>
                  <a:pt x="234441" y="116078"/>
                </a:lnTo>
                <a:lnTo>
                  <a:pt x="239468" y="116337"/>
                </a:lnTo>
                <a:lnTo>
                  <a:pt x="245411" y="116538"/>
                </a:lnTo>
                <a:lnTo>
                  <a:pt x="252283" y="116667"/>
                </a:lnTo>
                <a:lnTo>
                  <a:pt x="260095" y="116713"/>
                </a:lnTo>
                <a:lnTo>
                  <a:pt x="267356" y="116498"/>
                </a:lnTo>
                <a:lnTo>
                  <a:pt x="272006" y="116078"/>
                </a:lnTo>
                <a:close/>
              </a:path>
              <a:path w="332104" h="203200">
                <a:moveTo>
                  <a:pt x="314415" y="13081"/>
                </a:moveTo>
                <a:lnTo>
                  <a:pt x="263143" y="13081"/>
                </a:lnTo>
                <a:lnTo>
                  <a:pt x="269239" y="13843"/>
                </a:lnTo>
                <a:lnTo>
                  <a:pt x="274827" y="15240"/>
                </a:lnTo>
                <a:lnTo>
                  <a:pt x="302005" y="49276"/>
                </a:lnTo>
                <a:lnTo>
                  <a:pt x="302005" y="57785"/>
                </a:lnTo>
                <a:lnTo>
                  <a:pt x="286765" y="96393"/>
                </a:lnTo>
                <a:lnTo>
                  <a:pt x="251713" y="103759"/>
                </a:lnTo>
                <a:lnTo>
                  <a:pt x="308880" y="103759"/>
                </a:lnTo>
                <a:lnTo>
                  <a:pt x="330628" y="68627"/>
                </a:lnTo>
                <a:lnTo>
                  <a:pt x="331977" y="53848"/>
                </a:lnTo>
                <a:lnTo>
                  <a:pt x="330906" y="41106"/>
                </a:lnTo>
                <a:lnTo>
                  <a:pt x="327691" y="30114"/>
                </a:lnTo>
                <a:lnTo>
                  <a:pt x="322333" y="20861"/>
                </a:lnTo>
                <a:lnTo>
                  <a:pt x="314832" y="13335"/>
                </a:lnTo>
                <a:lnTo>
                  <a:pt x="314415" y="13081"/>
                </a:lnTo>
                <a:close/>
              </a:path>
              <a:path w="332104" h="203200">
                <a:moveTo>
                  <a:pt x="94360" y="13081"/>
                </a:moveTo>
                <a:lnTo>
                  <a:pt x="66547" y="13081"/>
                </a:lnTo>
                <a:lnTo>
                  <a:pt x="66547" y="171450"/>
                </a:lnTo>
                <a:lnTo>
                  <a:pt x="66293" y="176022"/>
                </a:lnTo>
                <a:lnTo>
                  <a:pt x="65785" y="179070"/>
                </a:lnTo>
                <a:lnTo>
                  <a:pt x="65150" y="182118"/>
                </a:lnTo>
                <a:lnTo>
                  <a:pt x="64515" y="184531"/>
                </a:lnTo>
                <a:lnTo>
                  <a:pt x="63500" y="186309"/>
                </a:lnTo>
                <a:lnTo>
                  <a:pt x="62610" y="188087"/>
                </a:lnTo>
                <a:lnTo>
                  <a:pt x="46481" y="195834"/>
                </a:lnTo>
                <a:lnTo>
                  <a:pt x="46481" y="203200"/>
                </a:lnTo>
                <a:lnTo>
                  <a:pt x="114553" y="203200"/>
                </a:lnTo>
                <a:lnTo>
                  <a:pt x="114553" y="195834"/>
                </a:lnTo>
                <a:lnTo>
                  <a:pt x="109600" y="194818"/>
                </a:lnTo>
                <a:lnTo>
                  <a:pt x="106044" y="193675"/>
                </a:lnTo>
                <a:lnTo>
                  <a:pt x="94371" y="171450"/>
                </a:lnTo>
                <a:lnTo>
                  <a:pt x="94360" y="13081"/>
                </a:lnTo>
                <a:close/>
              </a:path>
              <a:path w="332104" h="203200">
                <a:moveTo>
                  <a:pt x="161035" y="0"/>
                </a:moveTo>
                <a:lnTo>
                  <a:pt x="0" y="0"/>
                </a:lnTo>
                <a:lnTo>
                  <a:pt x="0" y="51816"/>
                </a:lnTo>
                <a:lnTo>
                  <a:pt x="14731" y="51816"/>
                </a:lnTo>
                <a:lnTo>
                  <a:pt x="16636" y="43942"/>
                </a:lnTo>
                <a:lnTo>
                  <a:pt x="18668" y="37338"/>
                </a:lnTo>
                <a:lnTo>
                  <a:pt x="43179" y="13081"/>
                </a:lnTo>
                <a:lnTo>
                  <a:pt x="161035" y="13081"/>
                </a:lnTo>
                <a:lnTo>
                  <a:pt x="161035" y="0"/>
                </a:lnTo>
                <a:close/>
              </a:path>
              <a:path w="332104" h="203200">
                <a:moveTo>
                  <a:pt x="161035" y="13081"/>
                </a:moveTo>
                <a:lnTo>
                  <a:pt x="118744" y="13081"/>
                </a:lnTo>
                <a:lnTo>
                  <a:pt x="122808" y="13716"/>
                </a:lnTo>
                <a:lnTo>
                  <a:pt x="125602" y="14732"/>
                </a:lnTo>
                <a:lnTo>
                  <a:pt x="128269" y="15875"/>
                </a:lnTo>
                <a:lnTo>
                  <a:pt x="130809" y="17653"/>
                </a:lnTo>
                <a:lnTo>
                  <a:pt x="133222" y="20320"/>
                </a:lnTo>
                <a:lnTo>
                  <a:pt x="135635" y="22860"/>
                </a:lnTo>
                <a:lnTo>
                  <a:pt x="137921" y="26670"/>
                </a:lnTo>
                <a:lnTo>
                  <a:pt x="139953" y="31623"/>
                </a:lnTo>
                <a:lnTo>
                  <a:pt x="142112" y="36576"/>
                </a:lnTo>
                <a:lnTo>
                  <a:pt x="144271" y="43307"/>
                </a:lnTo>
                <a:lnTo>
                  <a:pt x="146430" y="51816"/>
                </a:lnTo>
                <a:lnTo>
                  <a:pt x="161035" y="51816"/>
                </a:lnTo>
                <a:lnTo>
                  <a:pt x="161035" y="13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933540" y="3739991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6" y="0"/>
                </a:moveTo>
                <a:lnTo>
                  <a:pt x="189229" y="0"/>
                </a:lnTo>
                <a:lnTo>
                  <a:pt x="189229" y="7366"/>
                </a:lnTo>
                <a:lnTo>
                  <a:pt x="193801" y="8636"/>
                </a:lnTo>
                <a:lnTo>
                  <a:pt x="196976" y="9779"/>
                </a:lnTo>
                <a:lnTo>
                  <a:pt x="206628" y="173355"/>
                </a:lnTo>
                <a:lnTo>
                  <a:pt x="206247" y="178816"/>
                </a:lnTo>
                <a:lnTo>
                  <a:pt x="189229" y="195834"/>
                </a:lnTo>
                <a:lnTo>
                  <a:pt x="189229" y="203200"/>
                </a:lnTo>
                <a:lnTo>
                  <a:pt x="254507" y="203200"/>
                </a:lnTo>
                <a:lnTo>
                  <a:pt x="254507" y="195834"/>
                </a:lnTo>
                <a:lnTo>
                  <a:pt x="249681" y="194818"/>
                </a:lnTo>
                <a:lnTo>
                  <a:pt x="246125" y="193675"/>
                </a:lnTo>
                <a:lnTo>
                  <a:pt x="234441" y="171323"/>
                </a:lnTo>
                <a:lnTo>
                  <a:pt x="234441" y="116078"/>
                </a:lnTo>
                <a:lnTo>
                  <a:pt x="272006" y="116078"/>
                </a:lnTo>
                <a:lnTo>
                  <a:pt x="274462" y="115855"/>
                </a:lnTo>
                <a:lnTo>
                  <a:pt x="308880" y="103759"/>
                </a:lnTo>
                <a:lnTo>
                  <a:pt x="234441" y="103759"/>
                </a:lnTo>
                <a:lnTo>
                  <a:pt x="234441" y="13716"/>
                </a:lnTo>
                <a:lnTo>
                  <a:pt x="239394" y="13335"/>
                </a:lnTo>
                <a:lnTo>
                  <a:pt x="246760" y="13081"/>
                </a:lnTo>
                <a:lnTo>
                  <a:pt x="314415" y="13081"/>
                </a:lnTo>
                <a:lnTo>
                  <a:pt x="305236" y="7500"/>
                </a:lnTo>
                <a:lnTo>
                  <a:pt x="293401" y="3333"/>
                </a:lnTo>
                <a:lnTo>
                  <a:pt x="279328" y="833"/>
                </a:lnTo>
                <a:lnTo>
                  <a:pt x="263016" y="0"/>
                </a:lnTo>
                <a:close/>
              </a:path>
              <a:path w="332104" h="203200">
                <a:moveTo>
                  <a:pt x="272006" y="116078"/>
                </a:moveTo>
                <a:lnTo>
                  <a:pt x="234441" y="116078"/>
                </a:lnTo>
                <a:lnTo>
                  <a:pt x="239468" y="116337"/>
                </a:lnTo>
                <a:lnTo>
                  <a:pt x="245411" y="116538"/>
                </a:lnTo>
                <a:lnTo>
                  <a:pt x="252283" y="116667"/>
                </a:lnTo>
                <a:lnTo>
                  <a:pt x="260095" y="116713"/>
                </a:lnTo>
                <a:lnTo>
                  <a:pt x="267356" y="116498"/>
                </a:lnTo>
                <a:lnTo>
                  <a:pt x="272006" y="116078"/>
                </a:lnTo>
                <a:close/>
              </a:path>
              <a:path w="332104" h="203200">
                <a:moveTo>
                  <a:pt x="314415" y="13081"/>
                </a:moveTo>
                <a:lnTo>
                  <a:pt x="263143" y="13081"/>
                </a:lnTo>
                <a:lnTo>
                  <a:pt x="269239" y="13843"/>
                </a:lnTo>
                <a:lnTo>
                  <a:pt x="274827" y="15240"/>
                </a:lnTo>
                <a:lnTo>
                  <a:pt x="302005" y="49276"/>
                </a:lnTo>
                <a:lnTo>
                  <a:pt x="302005" y="57785"/>
                </a:lnTo>
                <a:lnTo>
                  <a:pt x="286765" y="96393"/>
                </a:lnTo>
                <a:lnTo>
                  <a:pt x="251713" y="103759"/>
                </a:lnTo>
                <a:lnTo>
                  <a:pt x="308880" y="103759"/>
                </a:lnTo>
                <a:lnTo>
                  <a:pt x="330628" y="68627"/>
                </a:lnTo>
                <a:lnTo>
                  <a:pt x="331977" y="53848"/>
                </a:lnTo>
                <a:lnTo>
                  <a:pt x="330906" y="41106"/>
                </a:lnTo>
                <a:lnTo>
                  <a:pt x="327691" y="30114"/>
                </a:lnTo>
                <a:lnTo>
                  <a:pt x="322333" y="20861"/>
                </a:lnTo>
                <a:lnTo>
                  <a:pt x="314832" y="13335"/>
                </a:lnTo>
                <a:lnTo>
                  <a:pt x="314415" y="13081"/>
                </a:lnTo>
                <a:close/>
              </a:path>
              <a:path w="332104" h="203200">
                <a:moveTo>
                  <a:pt x="94360" y="13081"/>
                </a:moveTo>
                <a:lnTo>
                  <a:pt x="66547" y="13081"/>
                </a:lnTo>
                <a:lnTo>
                  <a:pt x="66547" y="171450"/>
                </a:lnTo>
                <a:lnTo>
                  <a:pt x="66293" y="176022"/>
                </a:lnTo>
                <a:lnTo>
                  <a:pt x="65785" y="179070"/>
                </a:lnTo>
                <a:lnTo>
                  <a:pt x="65150" y="182118"/>
                </a:lnTo>
                <a:lnTo>
                  <a:pt x="64515" y="184531"/>
                </a:lnTo>
                <a:lnTo>
                  <a:pt x="63500" y="186309"/>
                </a:lnTo>
                <a:lnTo>
                  <a:pt x="62610" y="188087"/>
                </a:lnTo>
                <a:lnTo>
                  <a:pt x="46481" y="195834"/>
                </a:lnTo>
                <a:lnTo>
                  <a:pt x="46481" y="203200"/>
                </a:lnTo>
                <a:lnTo>
                  <a:pt x="114553" y="203200"/>
                </a:lnTo>
                <a:lnTo>
                  <a:pt x="114553" y="195834"/>
                </a:lnTo>
                <a:lnTo>
                  <a:pt x="109600" y="194818"/>
                </a:lnTo>
                <a:lnTo>
                  <a:pt x="106044" y="193675"/>
                </a:lnTo>
                <a:lnTo>
                  <a:pt x="94371" y="171450"/>
                </a:lnTo>
                <a:lnTo>
                  <a:pt x="94360" y="13081"/>
                </a:lnTo>
                <a:close/>
              </a:path>
              <a:path w="332104" h="203200">
                <a:moveTo>
                  <a:pt x="161035" y="0"/>
                </a:moveTo>
                <a:lnTo>
                  <a:pt x="0" y="0"/>
                </a:lnTo>
                <a:lnTo>
                  <a:pt x="0" y="51816"/>
                </a:lnTo>
                <a:lnTo>
                  <a:pt x="14731" y="51816"/>
                </a:lnTo>
                <a:lnTo>
                  <a:pt x="16636" y="43942"/>
                </a:lnTo>
                <a:lnTo>
                  <a:pt x="18668" y="37338"/>
                </a:lnTo>
                <a:lnTo>
                  <a:pt x="43179" y="13081"/>
                </a:lnTo>
                <a:lnTo>
                  <a:pt x="161035" y="13081"/>
                </a:lnTo>
                <a:lnTo>
                  <a:pt x="161035" y="0"/>
                </a:lnTo>
                <a:close/>
              </a:path>
              <a:path w="332104" h="203200">
                <a:moveTo>
                  <a:pt x="161035" y="13081"/>
                </a:moveTo>
                <a:lnTo>
                  <a:pt x="118744" y="13081"/>
                </a:lnTo>
                <a:lnTo>
                  <a:pt x="122808" y="13716"/>
                </a:lnTo>
                <a:lnTo>
                  <a:pt x="125602" y="14732"/>
                </a:lnTo>
                <a:lnTo>
                  <a:pt x="128269" y="15875"/>
                </a:lnTo>
                <a:lnTo>
                  <a:pt x="130809" y="17653"/>
                </a:lnTo>
                <a:lnTo>
                  <a:pt x="133222" y="20320"/>
                </a:lnTo>
                <a:lnTo>
                  <a:pt x="135635" y="22860"/>
                </a:lnTo>
                <a:lnTo>
                  <a:pt x="137921" y="26670"/>
                </a:lnTo>
                <a:lnTo>
                  <a:pt x="139953" y="31623"/>
                </a:lnTo>
                <a:lnTo>
                  <a:pt x="142112" y="36576"/>
                </a:lnTo>
                <a:lnTo>
                  <a:pt x="144271" y="43307"/>
                </a:lnTo>
                <a:lnTo>
                  <a:pt x="146430" y="51816"/>
                </a:lnTo>
                <a:lnTo>
                  <a:pt x="161035" y="51816"/>
                </a:lnTo>
                <a:lnTo>
                  <a:pt x="161035" y="13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264343" y="3755707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261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026" y="0"/>
                </a:lnTo>
                <a:lnTo>
                  <a:pt x="81026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026" y="105410"/>
                </a:lnTo>
                <a:lnTo>
                  <a:pt x="81026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261" y="105410"/>
                </a:lnTo>
                <a:lnTo>
                  <a:pt x="183261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475511" y="3739990"/>
            <a:ext cx="251460" cy="153353"/>
          </a:xfrm>
          <a:custGeom>
            <a:avLst/>
            <a:gdLst/>
            <a:ahLst/>
            <a:cxnLst/>
            <a:rect l="l" t="t" r="r" b="b"/>
            <a:pathLst>
              <a:path w="335279" h="204470">
                <a:moveTo>
                  <a:pt x="228527" y="34417"/>
                </a:moveTo>
                <a:lnTo>
                  <a:pt x="198754" y="34417"/>
                </a:lnTo>
                <a:lnTo>
                  <a:pt x="200660" y="38227"/>
                </a:lnTo>
                <a:lnTo>
                  <a:pt x="298830" y="204089"/>
                </a:lnTo>
                <a:lnTo>
                  <a:pt x="317373" y="204089"/>
                </a:lnTo>
                <a:lnTo>
                  <a:pt x="317373" y="153289"/>
                </a:lnTo>
                <a:lnTo>
                  <a:pt x="297941" y="153289"/>
                </a:lnTo>
                <a:lnTo>
                  <a:pt x="295323" y="147671"/>
                </a:lnTo>
                <a:lnTo>
                  <a:pt x="292862" y="142748"/>
                </a:lnTo>
                <a:lnTo>
                  <a:pt x="288036" y="133858"/>
                </a:lnTo>
                <a:lnTo>
                  <a:pt x="284988" y="128651"/>
                </a:lnTo>
                <a:lnTo>
                  <a:pt x="281431" y="122682"/>
                </a:lnTo>
                <a:lnTo>
                  <a:pt x="228527" y="34417"/>
                </a:lnTo>
                <a:close/>
              </a:path>
              <a:path w="335279" h="204470">
                <a:moveTo>
                  <a:pt x="207899" y="0"/>
                </a:moveTo>
                <a:lnTo>
                  <a:pt x="161289" y="0"/>
                </a:lnTo>
                <a:lnTo>
                  <a:pt x="161289" y="7366"/>
                </a:lnTo>
                <a:lnTo>
                  <a:pt x="165862" y="8636"/>
                </a:lnTo>
                <a:lnTo>
                  <a:pt x="169037" y="9779"/>
                </a:lnTo>
                <a:lnTo>
                  <a:pt x="178688" y="173355"/>
                </a:lnTo>
                <a:lnTo>
                  <a:pt x="178435" y="178816"/>
                </a:lnTo>
                <a:lnTo>
                  <a:pt x="177164" y="185928"/>
                </a:lnTo>
                <a:lnTo>
                  <a:pt x="175767" y="188722"/>
                </a:lnTo>
                <a:lnTo>
                  <a:pt x="173609" y="190627"/>
                </a:lnTo>
                <a:lnTo>
                  <a:pt x="171576" y="192532"/>
                </a:lnTo>
                <a:lnTo>
                  <a:pt x="167512" y="194310"/>
                </a:lnTo>
                <a:lnTo>
                  <a:pt x="161289" y="195834"/>
                </a:lnTo>
                <a:lnTo>
                  <a:pt x="161289" y="203200"/>
                </a:lnTo>
                <a:lnTo>
                  <a:pt x="215646" y="203200"/>
                </a:lnTo>
                <a:lnTo>
                  <a:pt x="215646" y="195834"/>
                </a:lnTo>
                <a:lnTo>
                  <a:pt x="211074" y="194691"/>
                </a:lnTo>
                <a:lnTo>
                  <a:pt x="207772" y="193548"/>
                </a:lnTo>
                <a:lnTo>
                  <a:pt x="205739" y="192278"/>
                </a:lnTo>
                <a:lnTo>
                  <a:pt x="203708" y="191135"/>
                </a:lnTo>
                <a:lnTo>
                  <a:pt x="202184" y="189611"/>
                </a:lnTo>
                <a:lnTo>
                  <a:pt x="201167" y="187833"/>
                </a:lnTo>
                <a:lnTo>
                  <a:pt x="200025" y="186055"/>
                </a:lnTo>
                <a:lnTo>
                  <a:pt x="199389" y="183642"/>
                </a:lnTo>
                <a:lnTo>
                  <a:pt x="198374" y="177419"/>
                </a:lnTo>
                <a:lnTo>
                  <a:pt x="198117" y="104028"/>
                </a:lnTo>
                <a:lnTo>
                  <a:pt x="197979" y="90844"/>
                </a:lnTo>
                <a:lnTo>
                  <a:pt x="197500" y="62009"/>
                </a:lnTo>
                <a:lnTo>
                  <a:pt x="197151" y="50165"/>
                </a:lnTo>
                <a:lnTo>
                  <a:pt x="196738" y="41296"/>
                </a:lnTo>
                <a:lnTo>
                  <a:pt x="196214" y="34417"/>
                </a:lnTo>
                <a:lnTo>
                  <a:pt x="228527" y="34417"/>
                </a:lnTo>
                <a:lnTo>
                  <a:pt x="207899" y="0"/>
                </a:lnTo>
                <a:close/>
              </a:path>
              <a:path w="335279" h="204470">
                <a:moveTo>
                  <a:pt x="334899" y="0"/>
                </a:moveTo>
                <a:lnTo>
                  <a:pt x="281304" y="0"/>
                </a:lnTo>
                <a:lnTo>
                  <a:pt x="281304" y="7366"/>
                </a:lnTo>
                <a:lnTo>
                  <a:pt x="285876" y="8636"/>
                </a:lnTo>
                <a:lnTo>
                  <a:pt x="289051" y="9779"/>
                </a:lnTo>
                <a:lnTo>
                  <a:pt x="290829" y="10795"/>
                </a:lnTo>
                <a:lnTo>
                  <a:pt x="292735" y="11811"/>
                </a:lnTo>
                <a:lnTo>
                  <a:pt x="294131" y="13208"/>
                </a:lnTo>
                <a:lnTo>
                  <a:pt x="298068" y="91503"/>
                </a:lnTo>
                <a:lnTo>
                  <a:pt x="298305" y="105822"/>
                </a:lnTo>
                <a:lnTo>
                  <a:pt x="298864" y="129625"/>
                </a:lnTo>
                <a:lnTo>
                  <a:pt x="299164" y="139779"/>
                </a:lnTo>
                <a:lnTo>
                  <a:pt x="299497" y="147828"/>
                </a:lnTo>
                <a:lnTo>
                  <a:pt x="299847" y="153289"/>
                </a:lnTo>
                <a:lnTo>
                  <a:pt x="317373" y="153289"/>
                </a:lnTo>
                <a:lnTo>
                  <a:pt x="317373" y="29972"/>
                </a:lnTo>
                <a:lnTo>
                  <a:pt x="317753" y="24765"/>
                </a:lnTo>
                <a:lnTo>
                  <a:pt x="318262" y="21590"/>
                </a:lnTo>
                <a:lnTo>
                  <a:pt x="318897" y="18415"/>
                </a:lnTo>
                <a:lnTo>
                  <a:pt x="319786" y="16002"/>
                </a:lnTo>
                <a:lnTo>
                  <a:pt x="320928" y="14478"/>
                </a:lnTo>
                <a:lnTo>
                  <a:pt x="322072" y="12827"/>
                </a:lnTo>
                <a:lnTo>
                  <a:pt x="334899" y="7366"/>
                </a:lnTo>
                <a:lnTo>
                  <a:pt x="334899" y="0"/>
                </a:lnTo>
                <a:close/>
              </a:path>
              <a:path w="335279" h="204470">
                <a:moveTo>
                  <a:pt x="135762" y="0"/>
                </a:moveTo>
                <a:lnTo>
                  <a:pt x="0" y="0"/>
                </a:lnTo>
                <a:lnTo>
                  <a:pt x="0" y="7366"/>
                </a:lnTo>
                <a:lnTo>
                  <a:pt x="4572" y="8636"/>
                </a:lnTo>
                <a:lnTo>
                  <a:pt x="7747" y="9779"/>
                </a:lnTo>
                <a:lnTo>
                  <a:pt x="17399" y="30353"/>
                </a:lnTo>
                <a:lnTo>
                  <a:pt x="17399" y="173355"/>
                </a:lnTo>
                <a:lnTo>
                  <a:pt x="0" y="195834"/>
                </a:lnTo>
                <a:lnTo>
                  <a:pt x="0" y="203200"/>
                </a:lnTo>
                <a:lnTo>
                  <a:pt x="66039" y="203200"/>
                </a:lnTo>
                <a:lnTo>
                  <a:pt x="66039" y="195834"/>
                </a:lnTo>
                <a:lnTo>
                  <a:pt x="62102" y="194945"/>
                </a:lnTo>
                <a:lnTo>
                  <a:pt x="58800" y="194056"/>
                </a:lnTo>
                <a:lnTo>
                  <a:pt x="45212" y="171450"/>
                </a:lnTo>
                <a:lnTo>
                  <a:pt x="45212" y="107188"/>
                </a:lnTo>
                <a:lnTo>
                  <a:pt x="110998" y="107188"/>
                </a:lnTo>
                <a:lnTo>
                  <a:pt x="110998" y="94107"/>
                </a:lnTo>
                <a:lnTo>
                  <a:pt x="45212" y="94107"/>
                </a:lnTo>
                <a:lnTo>
                  <a:pt x="45212" y="13081"/>
                </a:lnTo>
                <a:lnTo>
                  <a:pt x="135762" y="13081"/>
                </a:lnTo>
                <a:lnTo>
                  <a:pt x="135762" y="0"/>
                </a:lnTo>
                <a:close/>
              </a:path>
              <a:path w="335279" h="204470">
                <a:moveTo>
                  <a:pt x="110998" y="107188"/>
                </a:moveTo>
                <a:lnTo>
                  <a:pt x="80390" y="107188"/>
                </a:lnTo>
                <a:lnTo>
                  <a:pt x="83947" y="107950"/>
                </a:lnTo>
                <a:lnTo>
                  <a:pt x="88518" y="110744"/>
                </a:lnTo>
                <a:lnTo>
                  <a:pt x="90550" y="113157"/>
                </a:lnTo>
                <a:lnTo>
                  <a:pt x="92201" y="116586"/>
                </a:lnTo>
                <a:lnTo>
                  <a:pt x="93979" y="120015"/>
                </a:lnTo>
                <a:lnTo>
                  <a:pt x="95503" y="125095"/>
                </a:lnTo>
                <a:lnTo>
                  <a:pt x="97027" y="131953"/>
                </a:lnTo>
                <a:lnTo>
                  <a:pt x="110998" y="131953"/>
                </a:lnTo>
                <a:lnTo>
                  <a:pt x="110998" y="107188"/>
                </a:lnTo>
                <a:close/>
              </a:path>
              <a:path w="335279" h="204470">
                <a:moveTo>
                  <a:pt x="110998" y="69088"/>
                </a:moveTo>
                <a:lnTo>
                  <a:pt x="97027" y="69088"/>
                </a:lnTo>
                <a:lnTo>
                  <a:pt x="95503" y="76073"/>
                </a:lnTo>
                <a:lnTo>
                  <a:pt x="93979" y="81280"/>
                </a:lnTo>
                <a:lnTo>
                  <a:pt x="90677" y="88138"/>
                </a:lnTo>
                <a:lnTo>
                  <a:pt x="88646" y="90551"/>
                </a:lnTo>
                <a:lnTo>
                  <a:pt x="86105" y="91948"/>
                </a:lnTo>
                <a:lnTo>
                  <a:pt x="83692" y="93345"/>
                </a:lnTo>
                <a:lnTo>
                  <a:pt x="80263" y="94107"/>
                </a:lnTo>
                <a:lnTo>
                  <a:pt x="110998" y="94107"/>
                </a:lnTo>
                <a:lnTo>
                  <a:pt x="110998" y="69088"/>
                </a:lnTo>
                <a:close/>
              </a:path>
              <a:path w="335279" h="204470">
                <a:moveTo>
                  <a:pt x="135762" y="13081"/>
                </a:moveTo>
                <a:lnTo>
                  <a:pt x="93725" y="13081"/>
                </a:lnTo>
                <a:lnTo>
                  <a:pt x="97662" y="13589"/>
                </a:lnTo>
                <a:lnTo>
                  <a:pt x="103504" y="15367"/>
                </a:lnTo>
                <a:lnTo>
                  <a:pt x="121158" y="44958"/>
                </a:lnTo>
                <a:lnTo>
                  <a:pt x="135762" y="44958"/>
                </a:lnTo>
                <a:lnTo>
                  <a:pt x="135762" y="13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420808" y="1748790"/>
            <a:ext cx="1907381" cy="14288"/>
          </a:xfrm>
          <a:custGeom>
            <a:avLst/>
            <a:gdLst/>
            <a:ahLst/>
            <a:cxnLst/>
            <a:rect l="l" t="t" r="r" b="b"/>
            <a:pathLst>
              <a:path w="2543175" h="19050">
                <a:moveTo>
                  <a:pt x="2543175" y="0"/>
                </a:moveTo>
                <a:lnTo>
                  <a:pt x="0" y="0"/>
                </a:lnTo>
                <a:lnTo>
                  <a:pt x="0" y="19050"/>
                </a:lnTo>
                <a:lnTo>
                  <a:pt x="2543175" y="19050"/>
                </a:lnTo>
                <a:lnTo>
                  <a:pt x="2543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964020" y="1496378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6" y="0"/>
                </a:moveTo>
                <a:lnTo>
                  <a:pt x="189102" y="0"/>
                </a:lnTo>
                <a:lnTo>
                  <a:pt x="189102" y="7365"/>
                </a:lnTo>
                <a:lnTo>
                  <a:pt x="193675" y="8635"/>
                </a:lnTo>
                <a:lnTo>
                  <a:pt x="196976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189102" y="195960"/>
                </a:lnTo>
                <a:lnTo>
                  <a:pt x="189102" y="203200"/>
                </a:lnTo>
                <a:lnTo>
                  <a:pt x="254507" y="203200"/>
                </a:lnTo>
                <a:lnTo>
                  <a:pt x="254507" y="195960"/>
                </a:lnTo>
                <a:lnTo>
                  <a:pt x="249554" y="194817"/>
                </a:lnTo>
                <a:lnTo>
                  <a:pt x="245999" y="193675"/>
                </a:lnTo>
                <a:lnTo>
                  <a:pt x="241426" y="191388"/>
                </a:lnTo>
                <a:lnTo>
                  <a:pt x="239649" y="189864"/>
                </a:lnTo>
                <a:lnTo>
                  <a:pt x="238378" y="187832"/>
                </a:lnTo>
                <a:lnTo>
                  <a:pt x="236981" y="185800"/>
                </a:lnTo>
                <a:lnTo>
                  <a:pt x="235965" y="183006"/>
                </a:lnTo>
                <a:lnTo>
                  <a:pt x="234695" y="176021"/>
                </a:lnTo>
                <a:lnTo>
                  <a:pt x="234547" y="173354"/>
                </a:lnTo>
                <a:lnTo>
                  <a:pt x="234441" y="116077"/>
                </a:lnTo>
                <a:lnTo>
                  <a:pt x="271890" y="116077"/>
                </a:lnTo>
                <a:lnTo>
                  <a:pt x="274351" y="115855"/>
                </a:lnTo>
                <a:lnTo>
                  <a:pt x="308825" y="103758"/>
                </a:lnTo>
                <a:lnTo>
                  <a:pt x="234441" y="103758"/>
                </a:lnTo>
                <a:lnTo>
                  <a:pt x="234441" y="13715"/>
                </a:lnTo>
                <a:lnTo>
                  <a:pt x="239394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5" y="7500"/>
                </a:lnTo>
                <a:lnTo>
                  <a:pt x="293306" y="3333"/>
                </a:lnTo>
                <a:lnTo>
                  <a:pt x="279257" y="833"/>
                </a:lnTo>
                <a:lnTo>
                  <a:pt x="263016" y="0"/>
                </a:lnTo>
                <a:close/>
              </a:path>
              <a:path w="332104" h="203200">
                <a:moveTo>
                  <a:pt x="271890" y="116077"/>
                </a:moveTo>
                <a:lnTo>
                  <a:pt x="234441" y="116077"/>
                </a:lnTo>
                <a:lnTo>
                  <a:pt x="239395" y="116391"/>
                </a:lnTo>
                <a:lnTo>
                  <a:pt x="245300" y="116586"/>
                </a:lnTo>
                <a:lnTo>
                  <a:pt x="252158" y="116685"/>
                </a:lnTo>
                <a:lnTo>
                  <a:pt x="259968" y="116712"/>
                </a:lnTo>
                <a:lnTo>
                  <a:pt x="267231" y="116498"/>
                </a:lnTo>
                <a:lnTo>
                  <a:pt x="271890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3" y="13207"/>
                </a:lnTo>
                <a:lnTo>
                  <a:pt x="269113" y="13842"/>
                </a:lnTo>
                <a:lnTo>
                  <a:pt x="274700" y="15366"/>
                </a:lnTo>
                <a:lnTo>
                  <a:pt x="280288" y="16763"/>
                </a:lnTo>
                <a:lnTo>
                  <a:pt x="285114" y="19176"/>
                </a:lnTo>
                <a:lnTo>
                  <a:pt x="289051" y="22732"/>
                </a:lnTo>
                <a:lnTo>
                  <a:pt x="293115" y="26162"/>
                </a:lnTo>
                <a:lnTo>
                  <a:pt x="296290" y="30733"/>
                </a:lnTo>
                <a:lnTo>
                  <a:pt x="300863" y="42163"/>
                </a:lnTo>
                <a:lnTo>
                  <a:pt x="302005" y="49275"/>
                </a:lnTo>
                <a:lnTo>
                  <a:pt x="302005" y="57784"/>
                </a:lnTo>
                <a:lnTo>
                  <a:pt x="286638" y="96519"/>
                </a:lnTo>
                <a:lnTo>
                  <a:pt x="251587" y="103758"/>
                </a:lnTo>
                <a:lnTo>
                  <a:pt x="308825" y="103758"/>
                </a:lnTo>
                <a:lnTo>
                  <a:pt x="330517" y="68643"/>
                </a:lnTo>
                <a:lnTo>
                  <a:pt x="331850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2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294728" y="1511617"/>
            <a:ext cx="137636" cy="143828"/>
          </a:xfrm>
          <a:custGeom>
            <a:avLst/>
            <a:gdLst/>
            <a:ahLst/>
            <a:cxnLst/>
            <a:rect l="l" t="t" r="r" b="b"/>
            <a:pathLst>
              <a:path w="183514" h="191769">
                <a:moveTo>
                  <a:pt x="183388" y="86360"/>
                </a:moveTo>
                <a:lnTo>
                  <a:pt x="102235" y="8636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6360"/>
                </a:lnTo>
                <a:lnTo>
                  <a:pt x="0" y="8636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1770"/>
                </a:lnTo>
                <a:lnTo>
                  <a:pt x="102235" y="19177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499801" y="1496377"/>
            <a:ext cx="271939" cy="153353"/>
          </a:xfrm>
          <a:custGeom>
            <a:avLst/>
            <a:gdLst/>
            <a:ahLst/>
            <a:cxnLst/>
            <a:rect l="l" t="t" r="r" b="b"/>
            <a:pathLst>
              <a:path w="362585" h="204469">
                <a:moveTo>
                  <a:pt x="255705" y="34416"/>
                </a:moveTo>
                <a:lnTo>
                  <a:pt x="226060" y="34416"/>
                </a:lnTo>
                <a:lnTo>
                  <a:pt x="227964" y="38353"/>
                </a:lnTo>
                <a:lnTo>
                  <a:pt x="232155" y="46227"/>
                </a:lnTo>
                <a:lnTo>
                  <a:pt x="234314" y="50164"/>
                </a:lnTo>
                <a:lnTo>
                  <a:pt x="237998" y="56514"/>
                </a:lnTo>
                <a:lnTo>
                  <a:pt x="243204" y="65024"/>
                </a:lnTo>
                <a:lnTo>
                  <a:pt x="326008" y="204088"/>
                </a:lnTo>
                <a:lnTo>
                  <a:pt x="344677" y="204088"/>
                </a:lnTo>
                <a:lnTo>
                  <a:pt x="344677" y="153288"/>
                </a:lnTo>
                <a:lnTo>
                  <a:pt x="325119" y="153288"/>
                </a:lnTo>
                <a:lnTo>
                  <a:pt x="322501" y="147671"/>
                </a:lnTo>
                <a:lnTo>
                  <a:pt x="320039" y="142747"/>
                </a:lnTo>
                <a:lnTo>
                  <a:pt x="315213" y="133857"/>
                </a:lnTo>
                <a:lnTo>
                  <a:pt x="312165" y="128650"/>
                </a:lnTo>
                <a:lnTo>
                  <a:pt x="308610" y="122681"/>
                </a:lnTo>
                <a:lnTo>
                  <a:pt x="255705" y="34416"/>
                </a:lnTo>
                <a:close/>
              </a:path>
              <a:path w="362585" h="204469">
                <a:moveTo>
                  <a:pt x="235076" y="0"/>
                </a:moveTo>
                <a:lnTo>
                  <a:pt x="188594" y="0"/>
                </a:lnTo>
                <a:lnTo>
                  <a:pt x="188594" y="7365"/>
                </a:lnTo>
                <a:lnTo>
                  <a:pt x="193166" y="8635"/>
                </a:lnTo>
                <a:lnTo>
                  <a:pt x="196341" y="9778"/>
                </a:lnTo>
                <a:lnTo>
                  <a:pt x="205993" y="173354"/>
                </a:lnTo>
                <a:lnTo>
                  <a:pt x="205612" y="178815"/>
                </a:lnTo>
                <a:lnTo>
                  <a:pt x="188594" y="195960"/>
                </a:lnTo>
                <a:lnTo>
                  <a:pt x="188594" y="203200"/>
                </a:lnTo>
                <a:lnTo>
                  <a:pt x="242824" y="203200"/>
                </a:lnTo>
                <a:lnTo>
                  <a:pt x="242824" y="195960"/>
                </a:lnTo>
                <a:lnTo>
                  <a:pt x="238251" y="194690"/>
                </a:lnTo>
                <a:lnTo>
                  <a:pt x="234950" y="193547"/>
                </a:lnTo>
                <a:lnTo>
                  <a:pt x="232917" y="192277"/>
                </a:lnTo>
                <a:lnTo>
                  <a:pt x="230886" y="191134"/>
                </a:lnTo>
                <a:lnTo>
                  <a:pt x="229362" y="189610"/>
                </a:lnTo>
                <a:lnTo>
                  <a:pt x="225384" y="117220"/>
                </a:lnTo>
                <a:lnTo>
                  <a:pt x="225315" y="104046"/>
                </a:lnTo>
                <a:lnTo>
                  <a:pt x="224734" y="62009"/>
                </a:lnTo>
                <a:lnTo>
                  <a:pt x="223519" y="34416"/>
                </a:lnTo>
                <a:lnTo>
                  <a:pt x="255705" y="34416"/>
                </a:lnTo>
                <a:lnTo>
                  <a:pt x="235076" y="0"/>
                </a:lnTo>
                <a:close/>
              </a:path>
              <a:path w="362585" h="204469">
                <a:moveTo>
                  <a:pt x="362076" y="0"/>
                </a:moveTo>
                <a:lnTo>
                  <a:pt x="308482" y="0"/>
                </a:lnTo>
                <a:lnTo>
                  <a:pt x="308482" y="7365"/>
                </a:lnTo>
                <a:lnTo>
                  <a:pt x="313054" y="8635"/>
                </a:lnTo>
                <a:lnTo>
                  <a:pt x="316229" y="9778"/>
                </a:lnTo>
                <a:lnTo>
                  <a:pt x="325165" y="79698"/>
                </a:lnTo>
                <a:lnTo>
                  <a:pt x="325294" y="91551"/>
                </a:lnTo>
                <a:lnTo>
                  <a:pt x="326405" y="139779"/>
                </a:lnTo>
                <a:lnTo>
                  <a:pt x="327151" y="153288"/>
                </a:lnTo>
                <a:lnTo>
                  <a:pt x="344677" y="153288"/>
                </a:lnTo>
                <a:lnTo>
                  <a:pt x="344677" y="29971"/>
                </a:lnTo>
                <a:lnTo>
                  <a:pt x="344931" y="24764"/>
                </a:lnTo>
                <a:lnTo>
                  <a:pt x="352678" y="10667"/>
                </a:lnTo>
                <a:lnTo>
                  <a:pt x="354456" y="9651"/>
                </a:lnTo>
                <a:lnTo>
                  <a:pt x="357631" y="8508"/>
                </a:lnTo>
                <a:lnTo>
                  <a:pt x="362076" y="7365"/>
                </a:lnTo>
                <a:lnTo>
                  <a:pt x="362076" y="0"/>
                </a:lnTo>
                <a:close/>
              </a:path>
              <a:path w="362585" h="204469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62585" h="204469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62585" h="204469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428238" y="1817846"/>
            <a:ext cx="249079" cy="152400"/>
          </a:xfrm>
          <a:custGeom>
            <a:avLst/>
            <a:gdLst/>
            <a:ahLst/>
            <a:cxnLst/>
            <a:rect l="l" t="t" r="r" b="b"/>
            <a:pathLst>
              <a:path w="332104" h="203200">
                <a:moveTo>
                  <a:pt x="263017" y="0"/>
                </a:moveTo>
                <a:lnTo>
                  <a:pt x="189103" y="0"/>
                </a:lnTo>
                <a:lnTo>
                  <a:pt x="189103" y="7365"/>
                </a:lnTo>
                <a:lnTo>
                  <a:pt x="193675" y="8635"/>
                </a:lnTo>
                <a:lnTo>
                  <a:pt x="196977" y="9778"/>
                </a:lnTo>
                <a:lnTo>
                  <a:pt x="206377" y="176021"/>
                </a:lnTo>
                <a:lnTo>
                  <a:pt x="206248" y="178815"/>
                </a:lnTo>
                <a:lnTo>
                  <a:pt x="189103" y="195960"/>
                </a:lnTo>
                <a:lnTo>
                  <a:pt x="189103" y="203200"/>
                </a:lnTo>
                <a:lnTo>
                  <a:pt x="254507" y="203200"/>
                </a:lnTo>
                <a:lnTo>
                  <a:pt x="254507" y="195960"/>
                </a:lnTo>
                <a:lnTo>
                  <a:pt x="249555" y="194817"/>
                </a:lnTo>
                <a:lnTo>
                  <a:pt x="245999" y="193675"/>
                </a:lnTo>
                <a:lnTo>
                  <a:pt x="241427" y="191388"/>
                </a:lnTo>
                <a:lnTo>
                  <a:pt x="239649" y="189864"/>
                </a:lnTo>
                <a:lnTo>
                  <a:pt x="238379" y="187832"/>
                </a:lnTo>
                <a:lnTo>
                  <a:pt x="236981" y="185800"/>
                </a:lnTo>
                <a:lnTo>
                  <a:pt x="235966" y="183006"/>
                </a:lnTo>
                <a:lnTo>
                  <a:pt x="234695" y="176021"/>
                </a:lnTo>
                <a:lnTo>
                  <a:pt x="234547" y="173354"/>
                </a:lnTo>
                <a:lnTo>
                  <a:pt x="234442" y="116077"/>
                </a:lnTo>
                <a:lnTo>
                  <a:pt x="271890" y="116077"/>
                </a:lnTo>
                <a:lnTo>
                  <a:pt x="274351" y="115855"/>
                </a:lnTo>
                <a:lnTo>
                  <a:pt x="308825" y="103758"/>
                </a:lnTo>
                <a:lnTo>
                  <a:pt x="234442" y="103758"/>
                </a:lnTo>
                <a:lnTo>
                  <a:pt x="234442" y="13715"/>
                </a:lnTo>
                <a:lnTo>
                  <a:pt x="239394" y="13334"/>
                </a:lnTo>
                <a:lnTo>
                  <a:pt x="246761" y="13207"/>
                </a:lnTo>
                <a:lnTo>
                  <a:pt x="314622" y="13207"/>
                </a:lnTo>
                <a:lnTo>
                  <a:pt x="305165" y="7500"/>
                </a:lnTo>
                <a:lnTo>
                  <a:pt x="293306" y="3333"/>
                </a:lnTo>
                <a:lnTo>
                  <a:pt x="279257" y="833"/>
                </a:lnTo>
                <a:lnTo>
                  <a:pt x="263017" y="0"/>
                </a:lnTo>
                <a:close/>
              </a:path>
              <a:path w="332104" h="203200">
                <a:moveTo>
                  <a:pt x="271890" y="116077"/>
                </a:moveTo>
                <a:lnTo>
                  <a:pt x="234442" y="116077"/>
                </a:lnTo>
                <a:lnTo>
                  <a:pt x="239395" y="116391"/>
                </a:lnTo>
                <a:lnTo>
                  <a:pt x="245300" y="116586"/>
                </a:lnTo>
                <a:lnTo>
                  <a:pt x="252158" y="116685"/>
                </a:lnTo>
                <a:lnTo>
                  <a:pt x="259969" y="116712"/>
                </a:lnTo>
                <a:lnTo>
                  <a:pt x="267231" y="116498"/>
                </a:lnTo>
                <a:lnTo>
                  <a:pt x="271890" y="116077"/>
                </a:lnTo>
                <a:close/>
              </a:path>
              <a:path w="332104" h="203200">
                <a:moveTo>
                  <a:pt x="314622" y="13207"/>
                </a:moveTo>
                <a:lnTo>
                  <a:pt x="263144" y="13207"/>
                </a:lnTo>
                <a:lnTo>
                  <a:pt x="269113" y="13842"/>
                </a:lnTo>
                <a:lnTo>
                  <a:pt x="274701" y="15366"/>
                </a:lnTo>
                <a:lnTo>
                  <a:pt x="280289" y="16763"/>
                </a:lnTo>
                <a:lnTo>
                  <a:pt x="285115" y="19176"/>
                </a:lnTo>
                <a:lnTo>
                  <a:pt x="289052" y="22732"/>
                </a:lnTo>
                <a:lnTo>
                  <a:pt x="293116" y="26162"/>
                </a:lnTo>
                <a:lnTo>
                  <a:pt x="296291" y="30733"/>
                </a:lnTo>
                <a:lnTo>
                  <a:pt x="300863" y="42163"/>
                </a:lnTo>
                <a:lnTo>
                  <a:pt x="302006" y="49275"/>
                </a:lnTo>
                <a:lnTo>
                  <a:pt x="302006" y="57784"/>
                </a:lnTo>
                <a:lnTo>
                  <a:pt x="286639" y="96519"/>
                </a:lnTo>
                <a:lnTo>
                  <a:pt x="251587" y="103758"/>
                </a:lnTo>
                <a:lnTo>
                  <a:pt x="308825" y="103758"/>
                </a:lnTo>
                <a:lnTo>
                  <a:pt x="330517" y="68643"/>
                </a:lnTo>
                <a:lnTo>
                  <a:pt x="331851" y="53975"/>
                </a:lnTo>
                <a:lnTo>
                  <a:pt x="330781" y="41213"/>
                </a:lnTo>
                <a:lnTo>
                  <a:pt x="327580" y="30178"/>
                </a:lnTo>
                <a:lnTo>
                  <a:pt x="322260" y="20881"/>
                </a:lnTo>
                <a:lnTo>
                  <a:pt x="314832" y="13334"/>
                </a:lnTo>
                <a:lnTo>
                  <a:pt x="314622" y="13207"/>
                </a:lnTo>
                <a:close/>
              </a:path>
              <a:path w="332104" h="203200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9" y="179069"/>
                </a:lnTo>
                <a:lnTo>
                  <a:pt x="65151" y="182117"/>
                </a:lnTo>
                <a:lnTo>
                  <a:pt x="64389" y="184657"/>
                </a:lnTo>
                <a:lnTo>
                  <a:pt x="46355" y="195960"/>
                </a:lnTo>
                <a:lnTo>
                  <a:pt x="46355" y="203200"/>
                </a:lnTo>
                <a:lnTo>
                  <a:pt x="114427" y="203200"/>
                </a:lnTo>
                <a:lnTo>
                  <a:pt x="114427" y="195960"/>
                </a:lnTo>
                <a:lnTo>
                  <a:pt x="109601" y="194817"/>
                </a:lnTo>
                <a:lnTo>
                  <a:pt x="106045" y="193675"/>
                </a:lnTo>
                <a:lnTo>
                  <a:pt x="101473" y="191388"/>
                </a:lnTo>
                <a:lnTo>
                  <a:pt x="99568" y="189864"/>
                </a:lnTo>
                <a:lnTo>
                  <a:pt x="98298" y="187832"/>
                </a:lnTo>
                <a:lnTo>
                  <a:pt x="96901" y="185800"/>
                </a:lnTo>
                <a:lnTo>
                  <a:pt x="95885" y="183006"/>
                </a:lnTo>
                <a:lnTo>
                  <a:pt x="94615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32104" h="203200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2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3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32104" h="203200">
                <a:moveTo>
                  <a:pt x="161036" y="13207"/>
                </a:moveTo>
                <a:lnTo>
                  <a:pt x="118745" y="13207"/>
                </a:lnTo>
                <a:lnTo>
                  <a:pt x="122809" y="13715"/>
                </a:lnTo>
                <a:lnTo>
                  <a:pt x="125476" y="14731"/>
                </a:lnTo>
                <a:lnTo>
                  <a:pt x="146431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751803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970115" y="18178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304800" h="203200">
                <a:moveTo>
                  <a:pt x="235838" y="0"/>
                </a:moveTo>
                <a:lnTo>
                  <a:pt x="161925" y="0"/>
                </a:lnTo>
                <a:lnTo>
                  <a:pt x="161925" y="7365"/>
                </a:lnTo>
                <a:lnTo>
                  <a:pt x="166497" y="8635"/>
                </a:lnTo>
                <a:lnTo>
                  <a:pt x="169799" y="9778"/>
                </a:lnTo>
                <a:lnTo>
                  <a:pt x="179199" y="176021"/>
                </a:lnTo>
                <a:lnTo>
                  <a:pt x="179070" y="178815"/>
                </a:lnTo>
                <a:lnTo>
                  <a:pt x="161925" y="195960"/>
                </a:lnTo>
                <a:lnTo>
                  <a:pt x="161925" y="203200"/>
                </a:lnTo>
                <a:lnTo>
                  <a:pt x="227329" y="203200"/>
                </a:lnTo>
                <a:lnTo>
                  <a:pt x="227329" y="195960"/>
                </a:lnTo>
                <a:lnTo>
                  <a:pt x="222376" y="194817"/>
                </a:lnTo>
                <a:lnTo>
                  <a:pt x="218821" y="193675"/>
                </a:lnTo>
                <a:lnTo>
                  <a:pt x="214249" y="191388"/>
                </a:lnTo>
                <a:lnTo>
                  <a:pt x="212471" y="189864"/>
                </a:lnTo>
                <a:lnTo>
                  <a:pt x="211200" y="187832"/>
                </a:lnTo>
                <a:lnTo>
                  <a:pt x="209803" y="185800"/>
                </a:lnTo>
                <a:lnTo>
                  <a:pt x="208787" y="183006"/>
                </a:lnTo>
                <a:lnTo>
                  <a:pt x="207517" y="176021"/>
                </a:lnTo>
                <a:lnTo>
                  <a:pt x="207369" y="173354"/>
                </a:lnTo>
                <a:lnTo>
                  <a:pt x="207263" y="116077"/>
                </a:lnTo>
                <a:lnTo>
                  <a:pt x="244712" y="116077"/>
                </a:lnTo>
                <a:lnTo>
                  <a:pt x="247173" y="115855"/>
                </a:lnTo>
                <a:lnTo>
                  <a:pt x="281647" y="103758"/>
                </a:lnTo>
                <a:lnTo>
                  <a:pt x="207263" y="103758"/>
                </a:lnTo>
                <a:lnTo>
                  <a:pt x="207263" y="13715"/>
                </a:lnTo>
                <a:lnTo>
                  <a:pt x="212216" y="13334"/>
                </a:lnTo>
                <a:lnTo>
                  <a:pt x="219583" y="13207"/>
                </a:lnTo>
                <a:lnTo>
                  <a:pt x="287444" y="13207"/>
                </a:lnTo>
                <a:lnTo>
                  <a:pt x="277987" y="7500"/>
                </a:lnTo>
                <a:lnTo>
                  <a:pt x="266128" y="3333"/>
                </a:lnTo>
                <a:lnTo>
                  <a:pt x="252079" y="833"/>
                </a:lnTo>
                <a:lnTo>
                  <a:pt x="235838" y="0"/>
                </a:lnTo>
                <a:close/>
              </a:path>
              <a:path w="304800" h="203200">
                <a:moveTo>
                  <a:pt x="244712" y="116077"/>
                </a:moveTo>
                <a:lnTo>
                  <a:pt x="207263" y="116077"/>
                </a:lnTo>
                <a:lnTo>
                  <a:pt x="212217" y="116391"/>
                </a:lnTo>
                <a:lnTo>
                  <a:pt x="218122" y="116586"/>
                </a:lnTo>
                <a:lnTo>
                  <a:pt x="224980" y="116685"/>
                </a:lnTo>
                <a:lnTo>
                  <a:pt x="232790" y="116712"/>
                </a:lnTo>
                <a:lnTo>
                  <a:pt x="240053" y="116498"/>
                </a:lnTo>
                <a:lnTo>
                  <a:pt x="244712" y="116077"/>
                </a:lnTo>
                <a:close/>
              </a:path>
              <a:path w="304800" h="203200">
                <a:moveTo>
                  <a:pt x="287444" y="13207"/>
                </a:moveTo>
                <a:lnTo>
                  <a:pt x="235965" y="13207"/>
                </a:lnTo>
                <a:lnTo>
                  <a:pt x="241935" y="13842"/>
                </a:lnTo>
                <a:lnTo>
                  <a:pt x="247523" y="15366"/>
                </a:lnTo>
                <a:lnTo>
                  <a:pt x="253111" y="16763"/>
                </a:lnTo>
                <a:lnTo>
                  <a:pt x="257937" y="19176"/>
                </a:lnTo>
                <a:lnTo>
                  <a:pt x="261874" y="22732"/>
                </a:lnTo>
                <a:lnTo>
                  <a:pt x="265938" y="26162"/>
                </a:lnTo>
                <a:lnTo>
                  <a:pt x="269113" y="30733"/>
                </a:lnTo>
                <a:lnTo>
                  <a:pt x="273685" y="42163"/>
                </a:lnTo>
                <a:lnTo>
                  <a:pt x="274827" y="49275"/>
                </a:lnTo>
                <a:lnTo>
                  <a:pt x="274827" y="57784"/>
                </a:lnTo>
                <a:lnTo>
                  <a:pt x="259461" y="96519"/>
                </a:lnTo>
                <a:lnTo>
                  <a:pt x="224409" y="103758"/>
                </a:lnTo>
                <a:lnTo>
                  <a:pt x="281647" y="103758"/>
                </a:lnTo>
                <a:lnTo>
                  <a:pt x="303339" y="68643"/>
                </a:lnTo>
                <a:lnTo>
                  <a:pt x="304673" y="53975"/>
                </a:lnTo>
                <a:lnTo>
                  <a:pt x="303603" y="41213"/>
                </a:lnTo>
                <a:lnTo>
                  <a:pt x="300402" y="30178"/>
                </a:lnTo>
                <a:lnTo>
                  <a:pt x="295082" y="20881"/>
                </a:lnTo>
                <a:lnTo>
                  <a:pt x="287654" y="13334"/>
                </a:lnTo>
                <a:lnTo>
                  <a:pt x="287444" y="13207"/>
                </a:lnTo>
                <a:close/>
              </a:path>
              <a:path w="304800" h="203200">
                <a:moveTo>
                  <a:pt x="135762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874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0" y="195960"/>
                </a:lnTo>
                <a:lnTo>
                  <a:pt x="0" y="203200"/>
                </a:lnTo>
                <a:lnTo>
                  <a:pt x="66166" y="203200"/>
                </a:lnTo>
                <a:lnTo>
                  <a:pt x="66166" y="195960"/>
                </a:lnTo>
                <a:lnTo>
                  <a:pt x="62102" y="195071"/>
                </a:lnTo>
                <a:lnTo>
                  <a:pt x="58800" y="194055"/>
                </a:lnTo>
                <a:lnTo>
                  <a:pt x="46354" y="179831"/>
                </a:lnTo>
                <a:lnTo>
                  <a:pt x="45592" y="176275"/>
                </a:lnTo>
                <a:lnTo>
                  <a:pt x="45439" y="173354"/>
                </a:lnTo>
                <a:lnTo>
                  <a:pt x="45338" y="107187"/>
                </a:lnTo>
                <a:lnTo>
                  <a:pt x="111125" y="107187"/>
                </a:lnTo>
                <a:lnTo>
                  <a:pt x="111125" y="94106"/>
                </a:lnTo>
                <a:lnTo>
                  <a:pt x="45338" y="94106"/>
                </a:lnTo>
                <a:lnTo>
                  <a:pt x="45338" y="13207"/>
                </a:lnTo>
                <a:lnTo>
                  <a:pt x="135762" y="13207"/>
                </a:lnTo>
                <a:lnTo>
                  <a:pt x="135762" y="0"/>
                </a:lnTo>
                <a:close/>
              </a:path>
              <a:path w="304800" h="203200">
                <a:moveTo>
                  <a:pt x="111125" y="107187"/>
                </a:moveTo>
                <a:lnTo>
                  <a:pt x="80517" y="107187"/>
                </a:lnTo>
                <a:lnTo>
                  <a:pt x="83947" y="107950"/>
                </a:lnTo>
                <a:lnTo>
                  <a:pt x="86233" y="109346"/>
                </a:lnTo>
                <a:lnTo>
                  <a:pt x="97027" y="131952"/>
                </a:lnTo>
                <a:lnTo>
                  <a:pt x="111125" y="131952"/>
                </a:lnTo>
                <a:lnTo>
                  <a:pt x="111125" y="107187"/>
                </a:lnTo>
                <a:close/>
              </a:path>
              <a:path w="304800" h="203200">
                <a:moveTo>
                  <a:pt x="111125" y="69087"/>
                </a:moveTo>
                <a:lnTo>
                  <a:pt x="97027" y="69087"/>
                </a:lnTo>
                <a:lnTo>
                  <a:pt x="95630" y="76200"/>
                </a:lnTo>
                <a:lnTo>
                  <a:pt x="93979" y="81406"/>
                </a:lnTo>
                <a:lnTo>
                  <a:pt x="92328" y="84708"/>
                </a:lnTo>
                <a:lnTo>
                  <a:pt x="90804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2" y="93344"/>
                </a:lnTo>
                <a:lnTo>
                  <a:pt x="80263" y="94106"/>
                </a:lnTo>
                <a:lnTo>
                  <a:pt x="111125" y="94106"/>
                </a:lnTo>
                <a:lnTo>
                  <a:pt x="111125" y="69087"/>
                </a:lnTo>
                <a:close/>
              </a:path>
              <a:path w="304800" h="203200">
                <a:moveTo>
                  <a:pt x="135762" y="13207"/>
                </a:moveTo>
                <a:lnTo>
                  <a:pt x="93725" y="13207"/>
                </a:lnTo>
                <a:lnTo>
                  <a:pt x="97662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2" y="44957"/>
                </a:lnTo>
                <a:lnTo>
                  <a:pt x="1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280440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498752" y="1817846"/>
            <a:ext cx="251460" cy="153353"/>
          </a:xfrm>
          <a:custGeom>
            <a:avLst/>
            <a:gdLst/>
            <a:ahLst/>
            <a:cxnLst/>
            <a:rect l="l" t="t" r="r" b="b"/>
            <a:pathLst>
              <a:path w="335279" h="204469">
                <a:moveTo>
                  <a:pt x="228527" y="34416"/>
                </a:moveTo>
                <a:lnTo>
                  <a:pt x="198882" y="34416"/>
                </a:lnTo>
                <a:lnTo>
                  <a:pt x="200787" y="38353"/>
                </a:lnTo>
                <a:lnTo>
                  <a:pt x="204977" y="46227"/>
                </a:lnTo>
                <a:lnTo>
                  <a:pt x="207137" y="50164"/>
                </a:lnTo>
                <a:lnTo>
                  <a:pt x="210820" y="56514"/>
                </a:lnTo>
                <a:lnTo>
                  <a:pt x="216026" y="65024"/>
                </a:lnTo>
                <a:lnTo>
                  <a:pt x="298830" y="204088"/>
                </a:lnTo>
                <a:lnTo>
                  <a:pt x="317500" y="204088"/>
                </a:lnTo>
                <a:lnTo>
                  <a:pt x="317500" y="153288"/>
                </a:lnTo>
                <a:lnTo>
                  <a:pt x="297941" y="153288"/>
                </a:lnTo>
                <a:lnTo>
                  <a:pt x="295323" y="147671"/>
                </a:lnTo>
                <a:lnTo>
                  <a:pt x="292862" y="142747"/>
                </a:lnTo>
                <a:lnTo>
                  <a:pt x="288036" y="133857"/>
                </a:lnTo>
                <a:lnTo>
                  <a:pt x="284988" y="128650"/>
                </a:lnTo>
                <a:lnTo>
                  <a:pt x="281432" y="122681"/>
                </a:lnTo>
                <a:lnTo>
                  <a:pt x="228527" y="34416"/>
                </a:lnTo>
                <a:close/>
              </a:path>
              <a:path w="335279" h="204469">
                <a:moveTo>
                  <a:pt x="207899" y="0"/>
                </a:moveTo>
                <a:lnTo>
                  <a:pt x="161416" y="0"/>
                </a:lnTo>
                <a:lnTo>
                  <a:pt x="161416" y="7365"/>
                </a:lnTo>
                <a:lnTo>
                  <a:pt x="165988" y="8635"/>
                </a:lnTo>
                <a:lnTo>
                  <a:pt x="169163" y="9778"/>
                </a:lnTo>
                <a:lnTo>
                  <a:pt x="178815" y="173354"/>
                </a:lnTo>
                <a:lnTo>
                  <a:pt x="178435" y="178815"/>
                </a:lnTo>
                <a:lnTo>
                  <a:pt x="161416" y="195960"/>
                </a:lnTo>
                <a:lnTo>
                  <a:pt x="161416" y="203200"/>
                </a:lnTo>
                <a:lnTo>
                  <a:pt x="215646" y="203200"/>
                </a:lnTo>
                <a:lnTo>
                  <a:pt x="215646" y="195960"/>
                </a:lnTo>
                <a:lnTo>
                  <a:pt x="211074" y="194690"/>
                </a:lnTo>
                <a:lnTo>
                  <a:pt x="207772" y="193547"/>
                </a:lnTo>
                <a:lnTo>
                  <a:pt x="205739" y="192277"/>
                </a:lnTo>
                <a:lnTo>
                  <a:pt x="203708" y="191134"/>
                </a:lnTo>
                <a:lnTo>
                  <a:pt x="202184" y="189610"/>
                </a:lnTo>
                <a:lnTo>
                  <a:pt x="198206" y="117220"/>
                </a:lnTo>
                <a:lnTo>
                  <a:pt x="198137" y="104046"/>
                </a:lnTo>
                <a:lnTo>
                  <a:pt x="197556" y="62009"/>
                </a:lnTo>
                <a:lnTo>
                  <a:pt x="196341" y="34416"/>
                </a:lnTo>
                <a:lnTo>
                  <a:pt x="228527" y="34416"/>
                </a:lnTo>
                <a:lnTo>
                  <a:pt x="207899" y="0"/>
                </a:lnTo>
                <a:close/>
              </a:path>
              <a:path w="335279" h="204469">
                <a:moveTo>
                  <a:pt x="334899" y="0"/>
                </a:moveTo>
                <a:lnTo>
                  <a:pt x="281304" y="0"/>
                </a:lnTo>
                <a:lnTo>
                  <a:pt x="281304" y="7365"/>
                </a:lnTo>
                <a:lnTo>
                  <a:pt x="285876" y="8635"/>
                </a:lnTo>
                <a:lnTo>
                  <a:pt x="289051" y="9778"/>
                </a:lnTo>
                <a:lnTo>
                  <a:pt x="297987" y="79698"/>
                </a:lnTo>
                <a:lnTo>
                  <a:pt x="298116" y="91551"/>
                </a:lnTo>
                <a:lnTo>
                  <a:pt x="299227" y="139779"/>
                </a:lnTo>
                <a:lnTo>
                  <a:pt x="299974" y="153288"/>
                </a:lnTo>
                <a:lnTo>
                  <a:pt x="317500" y="153288"/>
                </a:lnTo>
                <a:lnTo>
                  <a:pt x="317500" y="29971"/>
                </a:lnTo>
                <a:lnTo>
                  <a:pt x="317753" y="24764"/>
                </a:lnTo>
                <a:lnTo>
                  <a:pt x="325500" y="10667"/>
                </a:lnTo>
                <a:lnTo>
                  <a:pt x="327278" y="9651"/>
                </a:lnTo>
                <a:lnTo>
                  <a:pt x="330453" y="8508"/>
                </a:lnTo>
                <a:lnTo>
                  <a:pt x="334899" y="7365"/>
                </a:lnTo>
                <a:lnTo>
                  <a:pt x="334899" y="0"/>
                </a:lnTo>
                <a:close/>
              </a:path>
              <a:path w="335279" h="204469">
                <a:moveTo>
                  <a:pt x="135762" y="0"/>
                </a:moveTo>
                <a:lnTo>
                  <a:pt x="0" y="0"/>
                </a:lnTo>
                <a:lnTo>
                  <a:pt x="0" y="7365"/>
                </a:lnTo>
                <a:lnTo>
                  <a:pt x="4572" y="8635"/>
                </a:lnTo>
                <a:lnTo>
                  <a:pt x="7874" y="9778"/>
                </a:lnTo>
                <a:lnTo>
                  <a:pt x="17399" y="173354"/>
                </a:lnTo>
                <a:lnTo>
                  <a:pt x="17145" y="178815"/>
                </a:lnTo>
                <a:lnTo>
                  <a:pt x="0" y="195960"/>
                </a:lnTo>
                <a:lnTo>
                  <a:pt x="0" y="203200"/>
                </a:lnTo>
                <a:lnTo>
                  <a:pt x="66166" y="203200"/>
                </a:lnTo>
                <a:lnTo>
                  <a:pt x="66166" y="195960"/>
                </a:lnTo>
                <a:lnTo>
                  <a:pt x="62102" y="195071"/>
                </a:lnTo>
                <a:lnTo>
                  <a:pt x="58800" y="194055"/>
                </a:lnTo>
                <a:lnTo>
                  <a:pt x="46354" y="179831"/>
                </a:lnTo>
                <a:lnTo>
                  <a:pt x="45592" y="176275"/>
                </a:lnTo>
                <a:lnTo>
                  <a:pt x="45439" y="173354"/>
                </a:lnTo>
                <a:lnTo>
                  <a:pt x="45338" y="107187"/>
                </a:lnTo>
                <a:lnTo>
                  <a:pt x="111125" y="107187"/>
                </a:lnTo>
                <a:lnTo>
                  <a:pt x="111125" y="94106"/>
                </a:lnTo>
                <a:lnTo>
                  <a:pt x="45338" y="94106"/>
                </a:lnTo>
                <a:lnTo>
                  <a:pt x="45338" y="13207"/>
                </a:lnTo>
                <a:lnTo>
                  <a:pt x="135762" y="13207"/>
                </a:lnTo>
                <a:lnTo>
                  <a:pt x="135762" y="0"/>
                </a:lnTo>
                <a:close/>
              </a:path>
              <a:path w="335279" h="204469">
                <a:moveTo>
                  <a:pt x="111125" y="107187"/>
                </a:moveTo>
                <a:lnTo>
                  <a:pt x="80517" y="107187"/>
                </a:lnTo>
                <a:lnTo>
                  <a:pt x="83947" y="107950"/>
                </a:lnTo>
                <a:lnTo>
                  <a:pt x="86233" y="109346"/>
                </a:lnTo>
                <a:lnTo>
                  <a:pt x="97027" y="131952"/>
                </a:lnTo>
                <a:lnTo>
                  <a:pt x="111125" y="131952"/>
                </a:lnTo>
                <a:lnTo>
                  <a:pt x="111125" y="107187"/>
                </a:lnTo>
                <a:close/>
              </a:path>
              <a:path w="335279" h="204469">
                <a:moveTo>
                  <a:pt x="111125" y="69087"/>
                </a:moveTo>
                <a:lnTo>
                  <a:pt x="97027" y="69087"/>
                </a:lnTo>
                <a:lnTo>
                  <a:pt x="95630" y="76200"/>
                </a:lnTo>
                <a:lnTo>
                  <a:pt x="93979" y="81406"/>
                </a:lnTo>
                <a:lnTo>
                  <a:pt x="92328" y="84708"/>
                </a:lnTo>
                <a:lnTo>
                  <a:pt x="90804" y="88137"/>
                </a:lnTo>
                <a:lnTo>
                  <a:pt x="88646" y="90550"/>
                </a:lnTo>
                <a:lnTo>
                  <a:pt x="86233" y="91947"/>
                </a:lnTo>
                <a:lnTo>
                  <a:pt x="83692" y="93344"/>
                </a:lnTo>
                <a:lnTo>
                  <a:pt x="80263" y="94106"/>
                </a:lnTo>
                <a:lnTo>
                  <a:pt x="111125" y="94106"/>
                </a:lnTo>
                <a:lnTo>
                  <a:pt x="111125" y="69087"/>
                </a:lnTo>
                <a:close/>
              </a:path>
              <a:path w="335279" h="204469">
                <a:moveTo>
                  <a:pt x="135762" y="13207"/>
                </a:moveTo>
                <a:lnTo>
                  <a:pt x="93725" y="13207"/>
                </a:lnTo>
                <a:lnTo>
                  <a:pt x="97662" y="13588"/>
                </a:lnTo>
                <a:lnTo>
                  <a:pt x="100584" y="14477"/>
                </a:lnTo>
                <a:lnTo>
                  <a:pt x="121158" y="44957"/>
                </a:lnTo>
                <a:lnTo>
                  <a:pt x="135762" y="44957"/>
                </a:lnTo>
                <a:lnTo>
                  <a:pt x="1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830509" y="1833562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388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153" y="0"/>
                </a:lnTo>
                <a:lnTo>
                  <a:pt x="81153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153" y="105410"/>
                </a:lnTo>
                <a:lnTo>
                  <a:pt x="81153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388" y="105410"/>
                </a:lnTo>
                <a:lnTo>
                  <a:pt x="183388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042726" y="1817846"/>
            <a:ext cx="271939" cy="153353"/>
          </a:xfrm>
          <a:custGeom>
            <a:avLst/>
            <a:gdLst/>
            <a:ahLst/>
            <a:cxnLst/>
            <a:rect l="l" t="t" r="r" b="b"/>
            <a:pathLst>
              <a:path w="362585" h="204469">
                <a:moveTo>
                  <a:pt x="255705" y="34416"/>
                </a:moveTo>
                <a:lnTo>
                  <a:pt x="226060" y="34416"/>
                </a:lnTo>
                <a:lnTo>
                  <a:pt x="227964" y="38353"/>
                </a:lnTo>
                <a:lnTo>
                  <a:pt x="232155" y="46227"/>
                </a:lnTo>
                <a:lnTo>
                  <a:pt x="234314" y="50164"/>
                </a:lnTo>
                <a:lnTo>
                  <a:pt x="237998" y="56514"/>
                </a:lnTo>
                <a:lnTo>
                  <a:pt x="243204" y="65024"/>
                </a:lnTo>
                <a:lnTo>
                  <a:pt x="326008" y="204088"/>
                </a:lnTo>
                <a:lnTo>
                  <a:pt x="344677" y="204088"/>
                </a:lnTo>
                <a:lnTo>
                  <a:pt x="344677" y="153288"/>
                </a:lnTo>
                <a:lnTo>
                  <a:pt x="325119" y="153288"/>
                </a:lnTo>
                <a:lnTo>
                  <a:pt x="322501" y="147671"/>
                </a:lnTo>
                <a:lnTo>
                  <a:pt x="320039" y="142747"/>
                </a:lnTo>
                <a:lnTo>
                  <a:pt x="315213" y="133857"/>
                </a:lnTo>
                <a:lnTo>
                  <a:pt x="312165" y="128650"/>
                </a:lnTo>
                <a:lnTo>
                  <a:pt x="308610" y="122681"/>
                </a:lnTo>
                <a:lnTo>
                  <a:pt x="255705" y="34416"/>
                </a:lnTo>
                <a:close/>
              </a:path>
              <a:path w="362585" h="204469">
                <a:moveTo>
                  <a:pt x="235076" y="0"/>
                </a:moveTo>
                <a:lnTo>
                  <a:pt x="188594" y="0"/>
                </a:lnTo>
                <a:lnTo>
                  <a:pt x="188594" y="7365"/>
                </a:lnTo>
                <a:lnTo>
                  <a:pt x="193166" y="8635"/>
                </a:lnTo>
                <a:lnTo>
                  <a:pt x="196341" y="9778"/>
                </a:lnTo>
                <a:lnTo>
                  <a:pt x="205993" y="173354"/>
                </a:lnTo>
                <a:lnTo>
                  <a:pt x="205612" y="178815"/>
                </a:lnTo>
                <a:lnTo>
                  <a:pt x="188594" y="195960"/>
                </a:lnTo>
                <a:lnTo>
                  <a:pt x="188594" y="203200"/>
                </a:lnTo>
                <a:lnTo>
                  <a:pt x="242824" y="203200"/>
                </a:lnTo>
                <a:lnTo>
                  <a:pt x="242824" y="195960"/>
                </a:lnTo>
                <a:lnTo>
                  <a:pt x="238251" y="194690"/>
                </a:lnTo>
                <a:lnTo>
                  <a:pt x="234950" y="193547"/>
                </a:lnTo>
                <a:lnTo>
                  <a:pt x="232917" y="192277"/>
                </a:lnTo>
                <a:lnTo>
                  <a:pt x="230886" y="191134"/>
                </a:lnTo>
                <a:lnTo>
                  <a:pt x="229362" y="189610"/>
                </a:lnTo>
                <a:lnTo>
                  <a:pt x="225384" y="117220"/>
                </a:lnTo>
                <a:lnTo>
                  <a:pt x="225315" y="104046"/>
                </a:lnTo>
                <a:lnTo>
                  <a:pt x="224734" y="62009"/>
                </a:lnTo>
                <a:lnTo>
                  <a:pt x="223519" y="34416"/>
                </a:lnTo>
                <a:lnTo>
                  <a:pt x="255705" y="34416"/>
                </a:lnTo>
                <a:lnTo>
                  <a:pt x="235076" y="0"/>
                </a:lnTo>
                <a:close/>
              </a:path>
              <a:path w="362585" h="204469">
                <a:moveTo>
                  <a:pt x="362076" y="0"/>
                </a:moveTo>
                <a:lnTo>
                  <a:pt x="308482" y="0"/>
                </a:lnTo>
                <a:lnTo>
                  <a:pt x="308482" y="7365"/>
                </a:lnTo>
                <a:lnTo>
                  <a:pt x="313054" y="8635"/>
                </a:lnTo>
                <a:lnTo>
                  <a:pt x="316229" y="9778"/>
                </a:lnTo>
                <a:lnTo>
                  <a:pt x="325165" y="79698"/>
                </a:lnTo>
                <a:lnTo>
                  <a:pt x="325294" y="91551"/>
                </a:lnTo>
                <a:lnTo>
                  <a:pt x="326405" y="139779"/>
                </a:lnTo>
                <a:lnTo>
                  <a:pt x="327151" y="153288"/>
                </a:lnTo>
                <a:lnTo>
                  <a:pt x="344677" y="153288"/>
                </a:lnTo>
                <a:lnTo>
                  <a:pt x="344677" y="29971"/>
                </a:lnTo>
                <a:lnTo>
                  <a:pt x="344931" y="24764"/>
                </a:lnTo>
                <a:lnTo>
                  <a:pt x="352678" y="10667"/>
                </a:lnTo>
                <a:lnTo>
                  <a:pt x="354456" y="9651"/>
                </a:lnTo>
                <a:lnTo>
                  <a:pt x="357631" y="8508"/>
                </a:lnTo>
                <a:lnTo>
                  <a:pt x="362076" y="7365"/>
                </a:lnTo>
                <a:lnTo>
                  <a:pt x="362076" y="0"/>
                </a:lnTo>
                <a:close/>
              </a:path>
              <a:path w="362585" h="204469">
                <a:moveTo>
                  <a:pt x="94361" y="13207"/>
                </a:moveTo>
                <a:lnTo>
                  <a:pt x="66548" y="13207"/>
                </a:lnTo>
                <a:lnTo>
                  <a:pt x="66548" y="171450"/>
                </a:lnTo>
                <a:lnTo>
                  <a:pt x="66293" y="176021"/>
                </a:lnTo>
                <a:lnTo>
                  <a:pt x="65658" y="179069"/>
                </a:lnTo>
                <a:lnTo>
                  <a:pt x="65150" y="182117"/>
                </a:lnTo>
                <a:lnTo>
                  <a:pt x="64388" y="184657"/>
                </a:lnTo>
                <a:lnTo>
                  <a:pt x="46354" y="195960"/>
                </a:lnTo>
                <a:lnTo>
                  <a:pt x="46354" y="203200"/>
                </a:lnTo>
                <a:lnTo>
                  <a:pt x="114426" y="203200"/>
                </a:lnTo>
                <a:lnTo>
                  <a:pt x="114426" y="195960"/>
                </a:lnTo>
                <a:lnTo>
                  <a:pt x="109600" y="194817"/>
                </a:lnTo>
                <a:lnTo>
                  <a:pt x="106044" y="193675"/>
                </a:lnTo>
                <a:lnTo>
                  <a:pt x="101473" y="191388"/>
                </a:lnTo>
                <a:lnTo>
                  <a:pt x="99567" y="189864"/>
                </a:lnTo>
                <a:lnTo>
                  <a:pt x="98298" y="187832"/>
                </a:lnTo>
                <a:lnTo>
                  <a:pt x="96900" y="185800"/>
                </a:lnTo>
                <a:lnTo>
                  <a:pt x="95885" y="183006"/>
                </a:lnTo>
                <a:lnTo>
                  <a:pt x="94614" y="176021"/>
                </a:lnTo>
                <a:lnTo>
                  <a:pt x="94361" y="171450"/>
                </a:lnTo>
                <a:lnTo>
                  <a:pt x="94361" y="13207"/>
                </a:lnTo>
                <a:close/>
              </a:path>
              <a:path w="362585" h="204469">
                <a:moveTo>
                  <a:pt x="161036" y="0"/>
                </a:moveTo>
                <a:lnTo>
                  <a:pt x="0" y="0"/>
                </a:lnTo>
                <a:lnTo>
                  <a:pt x="0" y="51815"/>
                </a:lnTo>
                <a:lnTo>
                  <a:pt x="14731" y="51815"/>
                </a:lnTo>
                <a:lnTo>
                  <a:pt x="16637" y="43941"/>
                </a:lnTo>
                <a:lnTo>
                  <a:pt x="18668" y="37337"/>
                </a:lnTo>
                <a:lnTo>
                  <a:pt x="43052" y="13207"/>
                </a:lnTo>
                <a:lnTo>
                  <a:pt x="161036" y="13207"/>
                </a:lnTo>
                <a:lnTo>
                  <a:pt x="161036" y="0"/>
                </a:lnTo>
                <a:close/>
              </a:path>
              <a:path w="362585" h="204469">
                <a:moveTo>
                  <a:pt x="161036" y="13207"/>
                </a:moveTo>
                <a:lnTo>
                  <a:pt x="118744" y="13207"/>
                </a:lnTo>
                <a:lnTo>
                  <a:pt x="122808" y="13715"/>
                </a:lnTo>
                <a:lnTo>
                  <a:pt x="125475" y="14731"/>
                </a:lnTo>
                <a:lnTo>
                  <a:pt x="146430" y="51815"/>
                </a:lnTo>
                <a:lnTo>
                  <a:pt x="161036" y="51815"/>
                </a:lnTo>
                <a:lnTo>
                  <a:pt x="161036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5843588" y="2028825"/>
            <a:ext cx="1950244" cy="564578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5718" rIns="0" bIns="0" rtlCol="0">
            <a:spAutoFit/>
          </a:bodyPr>
          <a:lstStyle/>
          <a:p>
            <a:pPr marL="535781">
              <a:lnSpc>
                <a:spcPts val="2149"/>
              </a:lnSpc>
              <a:spcBef>
                <a:spcPts val="203"/>
              </a:spcBef>
            </a:pP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Min:</a:t>
            </a: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221" dirty="0">
                <a:solidFill>
                  <a:srgbClr val="FFFFFF"/>
                </a:solidFill>
                <a:latin typeface="Apple Color Emoji"/>
                <a:cs typeface="Apple Color Emoji"/>
              </a:rPr>
              <a:t>☹️</a:t>
            </a:r>
            <a:endParaRPr sz="1350">
              <a:latin typeface="Apple Color Emoji"/>
              <a:cs typeface="Apple Color Emoji"/>
            </a:endParaRPr>
          </a:p>
          <a:p>
            <a:pPr marL="521494">
              <a:lnSpc>
                <a:spcPts val="2149"/>
              </a:lnSpc>
            </a:pP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Max:</a:t>
            </a:r>
            <a:r>
              <a:rPr spc="-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461" dirty="0">
                <a:solidFill>
                  <a:srgbClr val="FFFFFF"/>
                </a:solidFill>
                <a:latin typeface="Apple Color Emoji"/>
                <a:cs typeface="Apple Color Emoji"/>
              </a:rPr>
              <a:t>😀</a:t>
            </a:r>
            <a:endParaRPr sz="1350">
              <a:latin typeface="Apple Color Emoji"/>
              <a:cs typeface="Apple Color Emoj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43576"/>
            <a:ext cx="6172200" cy="849864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260985">
              <a:spcBef>
                <a:spcPts val="98"/>
              </a:spcBef>
            </a:pPr>
            <a:r>
              <a:rPr sz="2963" spc="-146" dirty="0"/>
              <a:t>Precision</a:t>
            </a:r>
            <a:r>
              <a:rPr sz="2963" spc="26" dirty="0"/>
              <a:t> </a:t>
            </a:r>
            <a:r>
              <a:rPr sz="2963" spc="-146" dirty="0"/>
              <a:t>and</a:t>
            </a:r>
            <a:r>
              <a:rPr sz="2963" spc="-135" dirty="0"/>
              <a:t> </a:t>
            </a:r>
            <a:r>
              <a:rPr sz="2963" spc="-206" dirty="0"/>
              <a:t>Recall</a:t>
            </a:r>
            <a:r>
              <a:rPr sz="2963" spc="-49" dirty="0"/>
              <a:t> </a:t>
            </a:r>
            <a:r>
              <a:rPr sz="2963" spc="-165" dirty="0"/>
              <a:t>Present</a:t>
            </a:r>
            <a:r>
              <a:rPr sz="2963" spc="-75" dirty="0"/>
              <a:t> </a:t>
            </a:r>
            <a:r>
              <a:rPr sz="2963" spc="-233" dirty="0"/>
              <a:t>a</a:t>
            </a:r>
            <a:r>
              <a:rPr sz="2963" spc="-124" dirty="0"/>
              <a:t> </a:t>
            </a:r>
            <a:r>
              <a:rPr sz="2963" spc="-101" dirty="0"/>
              <a:t>Tradeoff</a:t>
            </a:r>
            <a:endParaRPr sz="2963"/>
          </a:p>
        </p:txBody>
      </p:sp>
      <p:sp>
        <p:nvSpPr>
          <p:cNvPr id="3" name="object 3"/>
          <p:cNvSpPr/>
          <p:nvPr/>
        </p:nvSpPr>
        <p:spPr>
          <a:xfrm>
            <a:off x="2518220" y="1375220"/>
            <a:ext cx="3657600" cy="3086100"/>
          </a:xfrm>
          <a:custGeom>
            <a:avLst/>
            <a:gdLst/>
            <a:ahLst/>
            <a:cxnLst/>
            <a:rect l="l" t="t" r="r" b="b"/>
            <a:pathLst>
              <a:path w="4876800" h="4114800">
                <a:moveTo>
                  <a:pt x="0" y="0"/>
                </a:moveTo>
                <a:lnTo>
                  <a:pt x="0" y="4114736"/>
                </a:lnTo>
              </a:path>
              <a:path w="4876800" h="4114800">
                <a:moveTo>
                  <a:pt x="0" y="4114736"/>
                </a:moveTo>
                <a:lnTo>
                  <a:pt x="4876800" y="4114736"/>
                </a:lnTo>
              </a:path>
            </a:pathLst>
          </a:custGeom>
          <a:ln w="285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381363" y="2585799"/>
            <a:ext cx="6591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precision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9996" y="149852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5887" y="1801948"/>
            <a:ext cx="1543050" cy="692944"/>
          </a:xfrm>
          <a:custGeom>
            <a:avLst/>
            <a:gdLst/>
            <a:ahLst/>
            <a:cxnLst/>
            <a:rect l="l" t="t" r="r" b="b"/>
            <a:pathLst>
              <a:path w="2057400" h="923925">
                <a:moveTo>
                  <a:pt x="2057400" y="0"/>
                </a:moveTo>
                <a:lnTo>
                  <a:pt x="0" y="0"/>
                </a:lnTo>
                <a:lnTo>
                  <a:pt x="0" y="923925"/>
                </a:lnTo>
                <a:lnTo>
                  <a:pt x="2057400" y="923925"/>
                </a:lnTo>
                <a:lnTo>
                  <a:pt x="2057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6845887" y="1777086"/>
            <a:ext cx="1543050" cy="42383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231458" marR="164306" indent="-57150">
              <a:lnSpc>
                <a:spcPct val="100800"/>
              </a:lnSpc>
              <a:spcBef>
                <a:spcPts val="135"/>
              </a:spcBef>
            </a:pPr>
            <a:r>
              <a:rPr sz="1350" spc="-94" dirty="0">
                <a:latin typeface="Arial"/>
                <a:cs typeface="Arial"/>
              </a:rPr>
              <a:t>Q: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Where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do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you </a:t>
            </a:r>
            <a:r>
              <a:rPr sz="1350" spc="-19" dirty="0">
                <a:latin typeface="Arial"/>
                <a:cs typeface="Arial"/>
              </a:rPr>
              <a:t>want</a:t>
            </a:r>
            <a:r>
              <a:rPr sz="1350" spc="-131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your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ideal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9996" y="4320599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508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770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8906" y="4735175"/>
            <a:ext cx="4024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recall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29</a:t>
            </a:fld>
            <a:endParaRPr spc="-19" dirty="0"/>
          </a:p>
        </p:txBody>
      </p:sp>
      <p:sp>
        <p:nvSpPr>
          <p:cNvPr id="8" name="object 8"/>
          <p:cNvSpPr txBox="1"/>
          <p:nvPr/>
        </p:nvSpPr>
        <p:spPr>
          <a:xfrm>
            <a:off x="6797326" y="1485721"/>
            <a:ext cx="44624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3"/>
              </a:lnSpc>
            </a:pPr>
            <a:r>
              <a:rPr sz="1350" spc="-45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7441" y="1433274"/>
            <a:ext cx="9906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7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6971" y="2220223"/>
            <a:ext cx="535781" cy="210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433" rIns="0" bIns="0" rtlCol="0">
            <a:spAutoFit/>
          </a:bodyPr>
          <a:lstStyle/>
          <a:p>
            <a:pPr marL="74771">
              <a:spcBef>
                <a:spcPts val="248"/>
              </a:spcBef>
            </a:pPr>
            <a:r>
              <a:rPr sz="1163" spc="-8" dirty="0">
                <a:solidFill>
                  <a:srgbClr val="C0504D"/>
                </a:solidFill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298" y="739870"/>
            <a:ext cx="5135404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69" dirty="0"/>
              <a:t>Evaluation</a:t>
            </a:r>
            <a:r>
              <a:rPr sz="3600" spc="-191" dirty="0"/>
              <a:t> </a:t>
            </a:r>
            <a:r>
              <a:rPr sz="3600" spc="-116" dirty="0"/>
              <a:t>methodology</a:t>
            </a:r>
            <a:r>
              <a:rPr sz="3600" spc="-217" dirty="0"/>
              <a:t> </a:t>
            </a:r>
            <a:r>
              <a:rPr sz="3600" spc="-49" dirty="0"/>
              <a:t>(2)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03172" y="1579523"/>
            <a:ext cx="7529352" cy="282410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80975" marR="931545" indent="-171926" algn="just">
              <a:spcBef>
                <a:spcPts val="98"/>
              </a:spcBef>
              <a:buChar char="•"/>
              <a:tabLst>
                <a:tab pos="181451" algn="l"/>
              </a:tabLst>
            </a:pPr>
            <a:r>
              <a:rPr sz="2400" spc="-38" dirty="0">
                <a:cs typeface="Arial"/>
              </a:rPr>
              <a:t>Important:</a:t>
            </a:r>
            <a:r>
              <a:rPr sz="2400" spc="-131" dirty="0">
                <a:cs typeface="Arial"/>
              </a:rPr>
              <a:t> </a:t>
            </a:r>
            <a:r>
              <a:rPr sz="2400" spc="-188" dirty="0">
                <a:cs typeface="Arial"/>
              </a:rPr>
              <a:t>keep</a:t>
            </a:r>
            <a:r>
              <a:rPr sz="2400" spc="23" dirty="0">
                <a:cs typeface="Arial"/>
              </a:rPr>
              <a:t> </a:t>
            </a:r>
            <a:r>
              <a:rPr sz="2400" spc="-19" dirty="0">
                <a:cs typeface="Arial"/>
              </a:rPr>
              <a:t>the</a:t>
            </a:r>
            <a:r>
              <a:rPr sz="2400" spc="-150" dirty="0">
                <a:cs typeface="Arial"/>
              </a:rPr>
              <a:t> </a:t>
            </a:r>
            <a:r>
              <a:rPr sz="2400" spc="-60" dirty="0">
                <a:cs typeface="Arial"/>
              </a:rPr>
              <a:t>training</a:t>
            </a:r>
            <a:r>
              <a:rPr sz="2400" spc="-105" dirty="0">
                <a:cs typeface="Arial"/>
              </a:rPr>
              <a:t> </a:t>
            </a:r>
            <a:r>
              <a:rPr sz="2400" spc="-165" dirty="0">
                <a:cs typeface="Arial"/>
              </a:rPr>
              <a:t>and</a:t>
            </a:r>
            <a:r>
              <a:rPr sz="2400" spc="-4" dirty="0">
                <a:cs typeface="Arial"/>
              </a:rPr>
              <a:t> </a:t>
            </a:r>
            <a:r>
              <a:rPr sz="2400" spc="-45" dirty="0">
                <a:cs typeface="Arial"/>
              </a:rPr>
              <a:t>test</a:t>
            </a:r>
            <a:r>
              <a:rPr sz="2400" spc="-53" dirty="0">
                <a:cs typeface="Arial"/>
              </a:rPr>
              <a:t> </a:t>
            </a:r>
            <a:r>
              <a:rPr sz="2400" spc="-83" dirty="0">
                <a:cs typeface="Arial"/>
              </a:rPr>
              <a:t>sets </a:t>
            </a:r>
            <a:r>
              <a:rPr sz="2400" b="1" spc="-8" dirty="0">
                <a:cs typeface="Arial"/>
              </a:rPr>
              <a:t>disjoint</a:t>
            </a:r>
            <a:r>
              <a:rPr sz="2400" spc="-8" dirty="0">
                <a:cs typeface="Arial"/>
              </a:rPr>
              <a:t>!</a:t>
            </a:r>
            <a:endParaRPr lang="en-US" sz="2400" spc="-8" dirty="0">
              <a:cs typeface="Arial"/>
            </a:endParaRPr>
          </a:p>
          <a:p>
            <a:pPr marL="180975" marR="931545" indent="-171926" algn="just">
              <a:spcBef>
                <a:spcPts val="98"/>
              </a:spcBef>
              <a:buChar char="•"/>
              <a:tabLst>
                <a:tab pos="181451" algn="l"/>
              </a:tabLst>
            </a:pPr>
            <a:endParaRPr sz="2400" dirty="0">
              <a:cs typeface="Arial"/>
            </a:endParaRPr>
          </a:p>
          <a:p>
            <a:pPr marL="180975" marR="651986" indent="-171926" algn="just">
              <a:lnSpc>
                <a:spcPct val="99700"/>
              </a:lnSpc>
              <a:spcBef>
                <a:spcPts val="611"/>
              </a:spcBef>
              <a:buChar char="•"/>
              <a:tabLst>
                <a:tab pos="181451" algn="l"/>
              </a:tabLst>
            </a:pPr>
            <a:r>
              <a:rPr sz="2400" spc="-120" dirty="0">
                <a:cs typeface="Arial"/>
              </a:rPr>
              <a:t>Study</a:t>
            </a:r>
            <a:r>
              <a:rPr sz="2400" spc="-191" dirty="0">
                <a:cs typeface="Arial"/>
              </a:rPr>
              <a:t> </a:t>
            </a:r>
            <a:r>
              <a:rPr sz="2400" spc="-71" dirty="0">
                <a:cs typeface="Arial"/>
              </a:rPr>
              <a:t>efficiency</a:t>
            </a:r>
            <a:r>
              <a:rPr sz="2400" spc="-191" dirty="0">
                <a:cs typeface="Arial"/>
              </a:rPr>
              <a:t> </a:t>
            </a:r>
            <a:r>
              <a:rPr sz="2400" spc="45" dirty="0">
                <a:cs typeface="Arial"/>
              </a:rPr>
              <a:t>&amp;</a:t>
            </a:r>
            <a:r>
              <a:rPr sz="2400" spc="-131" dirty="0">
                <a:cs typeface="Arial"/>
              </a:rPr>
              <a:t> </a:t>
            </a:r>
            <a:r>
              <a:rPr sz="2400" spc="-109" dirty="0">
                <a:cs typeface="Arial"/>
              </a:rPr>
              <a:t>robustness</a:t>
            </a:r>
            <a:r>
              <a:rPr sz="2400" spc="-326" dirty="0">
                <a:cs typeface="Arial"/>
              </a:rPr>
              <a:t> </a:t>
            </a:r>
            <a:r>
              <a:rPr sz="2400" spc="4" dirty="0">
                <a:cs typeface="Arial"/>
              </a:rPr>
              <a:t>of</a:t>
            </a:r>
            <a:r>
              <a:rPr sz="2400" spc="-116" dirty="0">
                <a:cs typeface="Arial"/>
              </a:rPr>
              <a:t> </a:t>
            </a:r>
            <a:r>
              <a:rPr sz="2400" spc="-41" dirty="0">
                <a:cs typeface="Arial"/>
              </a:rPr>
              <a:t>algorithm:</a:t>
            </a:r>
            <a:r>
              <a:rPr sz="2400" spc="-23" dirty="0">
                <a:cs typeface="Arial"/>
              </a:rPr>
              <a:t> </a:t>
            </a:r>
            <a:r>
              <a:rPr sz="2400" spc="-71" dirty="0">
                <a:cs typeface="Arial"/>
              </a:rPr>
              <a:t>repeat</a:t>
            </a:r>
            <a:r>
              <a:rPr sz="2400" spc="-188" dirty="0">
                <a:cs typeface="Arial"/>
              </a:rPr>
              <a:t> </a:t>
            </a:r>
            <a:r>
              <a:rPr sz="2400" spc="-127" dirty="0">
                <a:cs typeface="Arial"/>
              </a:rPr>
              <a:t>steps</a:t>
            </a:r>
            <a:r>
              <a:rPr sz="2400" spc="-210" dirty="0">
                <a:cs typeface="Arial"/>
              </a:rPr>
              <a:t> </a:t>
            </a:r>
            <a:r>
              <a:rPr sz="2400" spc="-86" dirty="0">
                <a:cs typeface="Arial"/>
              </a:rPr>
              <a:t>2-</a:t>
            </a:r>
            <a:r>
              <a:rPr sz="2400" spc="-124" dirty="0">
                <a:cs typeface="Arial"/>
              </a:rPr>
              <a:t>4</a:t>
            </a:r>
            <a:r>
              <a:rPr sz="2400" spc="-153" dirty="0">
                <a:cs typeface="Arial"/>
              </a:rPr>
              <a:t> </a:t>
            </a:r>
            <a:r>
              <a:rPr sz="2400" spc="-8" dirty="0">
                <a:cs typeface="Arial"/>
              </a:rPr>
              <a:t>for</a:t>
            </a:r>
            <a:r>
              <a:rPr sz="2400" spc="-165" dirty="0">
                <a:cs typeface="Arial"/>
              </a:rPr>
              <a:t> </a:t>
            </a:r>
            <a:r>
              <a:rPr sz="2400" b="1" spc="-26" dirty="0">
                <a:cs typeface="Arial"/>
              </a:rPr>
              <a:t>different</a:t>
            </a:r>
            <a:r>
              <a:rPr sz="2400" b="1" spc="-188" dirty="0">
                <a:cs typeface="Arial"/>
              </a:rPr>
              <a:t> </a:t>
            </a:r>
            <a:r>
              <a:rPr sz="2400" b="1" spc="-41" dirty="0">
                <a:cs typeface="Arial"/>
              </a:rPr>
              <a:t>training</a:t>
            </a:r>
            <a:r>
              <a:rPr sz="2400" b="1" spc="-233" dirty="0">
                <a:cs typeface="Arial"/>
              </a:rPr>
              <a:t> </a:t>
            </a:r>
            <a:r>
              <a:rPr sz="2400" b="1" spc="-146" dirty="0">
                <a:cs typeface="Arial"/>
              </a:rPr>
              <a:t>sets</a:t>
            </a:r>
            <a:r>
              <a:rPr sz="2400" b="1" spc="-153" dirty="0">
                <a:cs typeface="Arial"/>
              </a:rPr>
              <a:t> </a:t>
            </a:r>
            <a:r>
              <a:rPr sz="2400" b="1" spc="45" dirty="0">
                <a:cs typeface="Arial"/>
              </a:rPr>
              <a:t>&amp;</a:t>
            </a:r>
            <a:r>
              <a:rPr sz="2400" b="1" spc="19" dirty="0">
                <a:cs typeface="Arial"/>
              </a:rPr>
              <a:t> </a:t>
            </a:r>
            <a:r>
              <a:rPr sz="2400" b="1" spc="-41" dirty="0">
                <a:cs typeface="Arial"/>
              </a:rPr>
              <a:t>training</a:t>
            </a:r>
            <a:r>
              <a:rPr sz="2400" b="1" spc="-233" dirty="0">
                <a:cs typeface="Arial"/>
              </a:rPr>
              <a:t> </a:t>
            </a:r>
            <a:r>
              <a:rPr sz="2400" b="1" spc="-94" dirty="0">
                <a:cs typeface="Arial"/>
              </a:rPr>
              <a:t>set</a:t>
            </a:r>
            <a:r>
              <a:rPr sz="2400" b="1" spc="-135" dirty="0">
                <a:cs typeface="Arial"/>
              </a:rPr>
              <a:t> </a:t>
            </a:r>
            <a:r>
              <a:rPr sz="2400" b="1" spc="-195" dirty="0">
                <a:cs typeface="Arial"/>
              </a:rPr>
              <a:t>sizes</a:t>
            </a:r>
            <a:endParaRPr lang="en-US" sz="2400" b="1" spc="-195" dirty="0">
              <a:cs typeface="Arial"/>
            </a:endParaRPr>
          </a:p>
          <a:p>
            <a:pPr marL="180975" marR="651986" indent="-171926" algn="just">
              <a:lnSpc>
                <a:spcPct val="99700"/>
              </a:lnSpc>
              <a:spcBef>
                <a:spcPts val="611"/>
              </a:spcBef>
              <a:buChar char="•"/>
              <a:tabLst>
                <a:tab pos="181451" algn="l"/>
              </a:tabLst>
            </a:pPr>
            <a:endParaRPr sz="2400" dirty="0">
              <a:cs typeface="Arial"/>
            </a:endParaRPr>
          </a:p>
          <a:p>
            <a:pPr marL="180975" marR="3810" indent="-171926">
              <a:lnSpc>
                <a:spcPct val="100699"/>
              </a:lnSpc>
              <a:spcBef>
                <a:spcPts val="540"/>
              </a:spcBef>
              <a:buChar char="•"/>
              <a:tabLst>
                <a:tab pos="181451" algn="l"/>
              </a:tabLst>
            </a:pPr>
            <a:r>
              <a:rPr sz="2400" spc="-191" dirty="0">
                <a:cs typeface="Arial"/>
              </a:rPr>
              <a:t>On</a:t>
            </a:r>
            <a:r>
              <a:rPr sz="2400" spc="-105" dirty="0">
                <a:cs typeface="Arial"/>
              </a:rPr>
              <a:t> </a:t>
            </a:r>
            <a:r>
              <a:rPr sz="2400" spc="-60" dirty="0">
                <a:cs typeface="Arial"/>
              </a:rPr>
              <a:t>modifying</a:t>
            </a:r>
            <a:r>
              <a:rPr sz="2400" spc="-139" dirty="0">
                <a:cs typeface="Arial"/>
              </a:rPr>
              <a:t> </a:t>
            </a:r>
            <a:r>
              <a:rPr sz="2400" spc="-53" dirty="0">
                <a:cs typeface="Arial"/>
              </a:rPr>
              <a:t>algorithm,</a:t>
            </a:r>
            <a:r>
              <a:rPr sz="2400" spc="-169" dirty="0">
                <a:cs typeface="Arial"/>
              </a:rPr>
              <a:t> </a:t>
            </a:r>
            <a:r>
              <a:rPr sz="2400" b="1" spc="-60" dirty="0">
                <a:cs typeface="Arial"/>
              </a:rPr>
              <a:t>restart</a:t>
            </a:r>
            <a:r>
              <a:rPr sz="2400" b="1" spc="-94" dirty="0">
                <a:cs typeface="Arial"/>
              </a:rPr>
              <a:t> </a:t>
            </a:r>
            <a:r>
              <a:rPr sz="2400" b="1" dirty="0">
                <a:cs typeface="Arial"/>
              </a:rPr>
              <a:t>with</a:t>
            </a:r>
            <a:r>
              <a:rPr sz="2400" b="1" spc="-105" dirty="0">
                <a:cs typeface="Arial"/>
              </a:rPr>
              <a:t> </a:t>
            </a:r>
            <a:r>
              <a:rPr sz="2400" b="1" spc="-98" dirty="0">
                <a:cs typeface="Arial"/>
              </a:rPr>
              <a:t>step</a:t>
            </a:r>
            <a:r>
              <a:rPr sz="2400" b="1" spc="-161" dirty="0">
                <a:cs typeface="Arial"/>
              </a:rPr>
              <a:t> </a:t>
            </a:r>
            <a:r>
              <a:rPr sz="2400" b="1" spc="-127" dirty="0">
                <a:cs typeface="Arial"/>
              </a:rPr>
              <a:t>1</a:t>
            </a:r>
            <a:r>
              <a:rPr sz="2400" b="1" spc="-116" dirty="0">
                <a:cs typeface="Arial"/>
              </a:rPr>
              <a:t> </a:t>
            </a:r>
            <a:r>
              <a:rPr sz="2400" spc="-19" dirty="0">
                <a:cs typeface="Arial"/>
              </a:rPr>
              <a:t>to </a:t>
            </a:r>
            <a:r>
              <a:rPr sz="2400" spc="-98" dirty="0">
                <a:cs typeface="Arial"/>
              </a:rPr>
              <a:t>avoid</a:t>
            </a:r>
            <a:r>
              <a:rPr sz="2400" spc="-169" dirty="0">
                <a:cs typeface="Arial"/>
              </a:rPr>
              <a:t> </a:t>
            </a:r>
            <a:r>
              <a:rPr sz="2400" spc="-90" dirty="0">
                <a:cs typeface="Arial"/>
              </a:rPr>
              <a:t>evolving</a:t>
            </a:r>
            <a:r>
              <a:rPr sz="2400" spc="-150" dirty="0">
                <a:cs typeface="Arial"/>
              </a:rPr>
              <a:t> </a:t>
            </a:r>
            <a:r>
              <a:rPr sz="2400" spc="-45" dirty="0">
                <a:cs typeface="Arial"/>
              </a:rPr>
              <a:t>algorithm</a:t>
            </a:r>
            <a:r>
              <a:rPr sz="2400" spc="-214" dirty="0">
                <a:cs typeface="Arial"/>
              </a:rPr>
              <a:t> </a:t>
            </a:r>
            <a:r>
              <a:rPr sz="2400" dirty="0">
                <a:cs typeface="Arial"/>
              </a:rPr>
              <a:t>to</a:t>
            </a:r>
            <a:r>
              <a:rPr sz="2400" spc="-116" dirty="0">
                <a:cs typeface="Arial"/>
              </a:rPr>
              <a:t> </a:t>
            </a:r>
            <a:r>
              <a:rPr sz="2400" spc="-38" dirty="0">
                <a:cs typeface="Arial"/>
              </a:rPr>
              <a:t>work</a:t>
            </a:r>
            <a:r>
              <a:rPr sz="2400" spc="-172" dirty="0">
                <a:cs typeface="Arial"/>
              </a:rPr>
              <a:t> </a:t>
            </a:r>
            <a:r>
              <a:rPr sz="2400" spc="-38" dirty="0">
                <a:cs typeface="Arial"/>
              </a:rPr>
              <a:t>well</a:t>
            </a:r>
            <a:r>
              <a:rPr sz="2400" spc="-180" dirty="0">
                <a:cs typeface="Arial"/>
              </a:rPr>
              <a:t> </a:t>
            </a:r>
            <a:r>
              <a:rPr sz="2400" spc="-68" dirty="0">
                <a:cs typeface="Arial"/>
              </a:rPr>
              <a:t>on</a:t>
            </a:r>
            <a:r>
              <a:rPr sz="2400" spc="-113" dirty="0">
                <a:cs typeface="Arial"/>
              </a:rPr>
              <a:t> </a:t>
            </a:r>
            <a:r>
              <a:rPr sz="2400" spc="-41" dirty="0">
                <a:cs typeface="Arial"/>
              </a:rPr>
              <a:t>just</a:t>
            </a:r>
            <a:r>
              <a:rPr sz="2400" spc="-158" dirty="0">
                <a:cs typeface="Arial"/>
              </a:rPr>
              <a:t> </a:t>
            </a:r>
            <a:r>
              <a:rPr sz="2400" spc="-15" dirty="0">
                <a:cs typeface="Arial"/>
              </a:rPr>
              <a:t>this </a:t>
            </a:r>
            <a:r>
              <a:rPr sz="2400" spc="-8" dirty="0">
                <a:cs typeface="Arial"/>
              </a:rPr>
              <a:t>collection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43576"/>
            <a:ext cx="6172200" cy="849864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260985">
              <a:spcBef>
                <a:spcPts val="98"/>
              </a:spcBef>
            </a:pPr>
            <a:r>
              <a:rPr sz="2963" spc="-146" dirty="0"/>
              <a:t>Precision</a:t>
            </a:r>
            <a:r>
              <a:rPr sz="2963" spc="26" dirty="0"/>
              <a:t> </a:t>
            </a:r>
            <a:r>
              <a:rPr sz="2963" spc="-146" dirty="0"/>
              <a:t>and</a:t>
            </a:r>
            <a:r>
              <a:rPr sz="2963" spc="-135" dirty="0"/>
              <a:t> </a:t>
            </a:r>
            <a:r>
              <a:rPr sz="2963" spc="-206" dirty="0"/>
              <a:t>Recall</a:t>
            </a:r>
            <a:r>
              <a:rPr sz="2963" spc="-49" dirty="0"/>
              <a:t> </a:t>
            </a:r>
            <a:r>
              <a:rPr sz="2963" spc="-165" dirty="0"/>
              <a:t>Present</a:t>
            </a:r>
            <a:r>
              <a:rPr sz="2963" spc="-75" dirty="0"/>
              <a:t> </a:t>
            </a:r>
            <a:r>
              <a:rPr sz="2963" spc="-233" dirty="0"/>
              <a:t>a</a:t>
            </a:r>
            <a:r>
              <a:rPr sz="2963" spc="-124" dirty="0"/>
              <a:t> </a:t>
            </a:r>
            <a:r>
              <a:rPr sz="2963" spc="-101" dirty="0"/>
              <a:t>Tradeoff</a:t>
            </a:r>
            <a:endParaRPr sz="2963"/>
          </a:p>
        </p:txBody>
      </p:sp>
      <p:grpSp>
        <p:nvGrpSpPr>
          <p:cNvPr id="3" name="object 3"/>
          <p:cNvGrpSpPr/>
          <p:nvPr/>
        </p:nvGrpSpPr>
        <p:grpSpPr>
          <a:xfrm>
            <a:off x="2507504" y="1375220"/>
            <a:ext cx="3668554" cy="3097053"/>
            <a:chOff x="1819338" y="1833626"/>
            <a:chExt cx="4891405" cy="4129404"/>
          </a:xfrm>
        </p:grpSpPr>
        <p:sp>
          <p:nvSpPr>
            <p:cNvPr id="4" name="object 4"/>
            <p:cNvSpPr/>
            <p:nvPr/>
          </p:nvSpPr>
          <p:spPr>
            <a:xfrm>
              <a:off x="1833626" y="1833626"/>
              <a:ext cx="4876800" cy="4114800"/>
            </a:xfrm>
            <a:custGeom>
              <a:avLst/>
              <a:gdLst/>
              <a:ahLst/>
              <a:cxnLst/>
              <a:rect l="l" t="t" r="r" b="b"/>
              <a:pathLst>
                <a:path w="4876800" h="4114800">
                  <a:moveTo>
                    <a:pt x="0" y="0"/>
                  </a:moveTo>
                  <a:lnTo>
                    <a:pt x="0" y="4114736"/>
                  </a:lnTo>
                </a:path>
                <a:path w="4876800" h="4114800">
                  <a:moveTo>
                    <a:pt x="0" y="4114736"/>
                  </a:moveTo>
                  <a:lnTo>
                    <a:pt x="4876800" y="4114736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03708" y="174625"/>
                  </a:lnTo>
                  <a:lnTo>
                    <a:pt x="0" y="174625"/>
                  </a:lnTo>
                  <a:lnTo>
                    <a:pt x="164719" y="282448"/>
                  </a:lnTo>
                  <a:lnTo>
                    <a:pt x="101853" y="457073"/>
                  </a:lnTo>
                  <a:lnTo>
                    <a:pt x="266700" y="349250"/>
                  </a:lnTo>
                  <a:lnTo>
                    <a:pt x="431419" y="457073"/>
                  </a:lnTo>
                  <a:lnTo>
                    <a:pt x="368553" y="282448"/>
                  </a:lnTo>
                  <a:lnTo>
                    <a:pt x="533400" y="174625"/>
                  </a:lnTo>
                  <a:lnTo>
                    <a:pt x="329564" y="17462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174625"/>
                  </a:moveTo>
                  <a:lnTo>
                    <a:pt x="203708" y="174625"/>
                  </a:lnTo>
                  <a:lnTo>
                    <a:pt x="266700" y="0"/>
                  </a:lnTo>
                  <a:lnTo>
                    <a:pt x="329564" y="174625"/>
                  </a:lnTo>
                  <a:lnTo>
                    <a:pt x="533400" y="174625"/>
                  </a:lnTo>
                  <a:lnTo>
                    <a:pt x="368553" y="282448"/>
                  </a:lnTo>
                  <a:lnTo>
                    <a:pt x="431419" y="457073"/>
                  </a:lnTo>
                  <a:lnTo>
                    <a:pt x="266700" y="349250"/>
                  </a:lnTo>
                  <a:lnTo>
                    <a:pt x="101853" y="457073"/>
                  </a:lnTo>
                  <a:lnTo>
                    <a:pt x="164719" y="282448"/>
                  </a:lnTo>
                  <a:lnTo>
                    <a:pt x="0" y="174625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1363" y="2585799"/>
            <a:ext cx="6591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precision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9996" y="149852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6500" y="1007269"/>
            <a:ext cx="1543050" cy="692944"/>
          </a:xfrm>
          <a:custGeom>
            <a:avLst/>
            <a:gdLst/>
            <a:ahLst/>
            <a:cxnLst/>
            <a:rect l="l" t="t" r="r" b="b"/>
            <a:pathLst>
              <a:path w="2057400" h="923925">
                <a:moveTo>
                  <a:pt x="2057400" y="0"/>
                </a:moveTo>
                <a:lnTo>
                  <a:pt x="0" y="0"/>
                </a:lnTo>
                <a:lnTo>
                  <a:pt x="0" y="923925"/>
                </a:lnTo>
                <a:lnTo>
                  <a:pt x="2057400" y="923925"/>
                </a:lnTo>
                <a:lnTo>
                  <a:pt x="2057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6286500" y="1007269"/>
            <a:ext cx="1543050" cy="42383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231458" marR="164306" indent="-57150">
              <a:lnSpc>
                <a:spcPct val="100800"/>
              </a:lnSpc>
              <a:spcBef>
                <a:spcPts val="135"/>
              </a:spcBef>
            </a:pPr>
            <a:r>
              <a:rPr sz="1350" spc="-94" dirty="0">
                <a:latin typeface="Arial"/>
                <a:cs typeface="Arial"/>
              </a:rPr>
              <a:t>Q: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Where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do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you </a:t>
            </a:r>
            <a:r>
              <a:rPr sz="1350" spc="-19" dirty="0">
                <a:latin typeface="Arial"/>
                <a:cs typeface="Arial"/>
              </a:rPr>
              <a:t>want</a:t>
            </a:r>
            <a:r>
              <a:rPr sz="1350" spc="-131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your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ideal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9996" y="4320599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508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770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8906" y="4735175"/>
            <a:ext cx="4024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recall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30</a:t>
            </a:fld>
            <a:endParaRPr spc="-19" dirty="0"/>
          </a:p>
        </p:txBody>
      </p:sp>
      <p:sp>
        <p:nvSpPr>
          <p:cNvPr id="11" name="object 11"/>
          <p:cNvSpPr txBox="1"/>
          <p:nvPr/>
        </p:nvSpPr>
        <p:spPr>
          <a:xfrm>
            <a:off x="6797326" y="1485721"/>
            <a:ext cx="44624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3"/>
              </a:lnSpc>
            </a:pPr>
            <a:r>
              <a:rPr sz="1350" spc="-45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7441" y="1433274"/>
            <a:ext cx="9906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7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2269" y="1428751"/>
            <a:ext cx="535781" cy="210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433" rIns="0" bIns="0" rtlCol="0">
            <a:spAutoFit/>
          </a:bodyPr>
          <a:lstStyle/>
          <a:p>
            <a:pPr marL="74771">
              <a:spcBef>
                <a:spcPts val="248"/>
              </a:spcBef>
            </a:pPr>
            <a:r>
              <a:rPr sz="1163" spc="-8" dirty="0">
                <a:solidFill>
                  <a:srgbClr val="C0504D"/>
                </a:solidFill>
                <a:latin typeface="Arial"/>
                <a:cs typeface="Arial"/>
              </a:rPr>
              <a:t>model</a:t>
            </a:r>
            <a:endParaRPr sz="116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0" y="2264004"/>
            <a:ext cx="1776845" cy="78691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all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6480" y="2275236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spc="-8" dirty="0">
                <a:solidFill>
                  <a:srgbClr val="8063A1"/>
                </a:solidFill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43576"/>
            <a:ext cx="6172200" cy="849864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260985">
              <a:spcBef>
                <a:spcPts val="98"/>
              </a:spcBef>
            </a:pPr>
            <a:r>
              <a:rPr sz="2963" spc="-146" dirty="0"/>
              <a:t>Precision</a:t>
            </a:r>
            <a:r>
              <a:rPr sz="2963" spc="26" dirty="0"/>
              <a:t> </a:t>
            </a:r>
            <a:r>
              <a:rPr sz="2963" spc="-146" dirty="0"/>
              <a:t>and</a:t>
            </a:r>
            <a:r>
              <a:rPr sz="2963" spc="-135" dirty="0"/>
              <a:t> </a:t>
            </a:r>
            <a:r>
              <a:rPr sz="2963" spc="-206" dirty="0"/>
              <a:t>Recall</a:t>
            </a:r>
            <a:r>
              <a:rPr sz="2963" spc="-49" dirty="0"/>
              <a:t> </a:t>
            </a:r>
            <a:r>
              <a:rPr sz="2963" spc="-165" dirty="0"/>
              <a:t>Present</a:t>
            </a:r>
            <a:r>
              <a:rPr sz="2963" spc="-75" dirty="0"/>
              <a:t> </a:t>
            </a:r>
            <a:r>
              <a:rPr sz="2963" spc="-233" dirty="0"/>
              <a:t>a</a:t>
            </a:r>
            <a:r>
              <a:rPr sz="2963" spc="-124" dirty="0"/>
              <a:t> </a:t>
            </a:r>
            <a:r>
              <a:rPr sz="2963" spc="-101" dirty="0"/>
              <a:t>Tradeoff</a:t>
            </a:r>
            <a:endParaRPr sz="2963"/>
          </a:p>
        </p:txBody>
      </p:sp>
      <p:grpSp>
        <p:nvGrpSpPr>
          <p:cNvPr id="3" name="object 3"/>
          <p:cNvGrpSpPr/>
          <p:nvPr/>
        </p:nvGrpSpPr>
        <p:grpSpPr>
          <a:xfrm>
            <a:off x="2507504" y="1375220"/>
            <a:ext cx="3668554" cy="3093244"/>
            <a:chOff x="1819338" y="1833626"/>
            <a:chExt cx="4891405" cy="4124325"/>
          </a:xfrm>
        </p:grpSpPr>
        <p:sp>
          <p:nvSpPr>
            <p:cNvPr id="4" name="object 4"/>
            <p:cNvSpPr/>
            <p:nvPr/>
          </p:nvSpPr>
          <p:spPr>
            <a:xfrm>
              <a:off x="1833626" y="1833626"/>
              <a:ext cx="0" cy="4114800"/>
            </a:xfrm>
            <a:custGeom>
              <a:avLst/>
              <a:gdLst/>
              <a:ahLst/>
              <a:cxnLst/>
              <a:rect l="l" t="t" r="r" b="b"/>
              <a:pathLst>
                <a:path h="4114800">
                  <a:moveTo>
                    <a:pt x="0" y="0"/>
                  </a:moveTo>
                  <a:lnTo>
                    <a:pt x="0" y="4114736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833626" y="5938837"/>
              <a:ext cx="4876800" cy="14604"/>
            </a:xfrm>
            <a:custGeom>
              <a:avLst/>
              <a:gdLst/>
              <a:ahLst/>
              <a:cxnLst/>
              <a:rect l="l" t="t" r="r" b="b"/>
              <a:pathLst>
                <a:path w="4876800" h="14604">
                  <a:moveTo>
                    <a:pt x="0" y="0"/>
                  </a:moveTo>
                  <a:lnTo>
                    <a:pt x="4876800" y="0"/>
                  </a:lnTo>
                </a:path>
                <a:path w="4876800" h="14604">
                  <a:moveTo>
                    <a:pt x="0" y="14287"/>
                  </a:moveTo>
                  <a:lnTo>
                    <a:pt x="4876800" y="14287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2057400"/>
              <a:ext cx="609600" cy="3886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03708" y="174625"/>
                  </a:lnTo>
                  <a:lnTo>
                    <a:pt x="0" y="174625"/>
                  </a:lnTo>
                  <a:lnTo>
                    <a:pt x="164719" y="282448"/>
                  </a:lnTo>
                  <a:lnTo>
                    <a:pt x="101853" y="457073"/>
                  </a:lnTo>
                  <a:lnTo>
                    <a:pt x="266700" y="349250"/>
                  </a:lnTo>
                  <a:lnTo>
                    <a:pt x="431419" y="457073"/>
                  </a:lnTo>
                  <a:lnTo>
                    <a:pt x="368553" y="282448"/>
                  </a:lnTo>
                  <a:lnTo>
                    <a:pt x="533400" y="174625"/>
                  </a:lnTo>
                  <a:lnTo>
                    <a:pt x="329564" y="17462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174625"/>
                  </a:moveTo>
                  <a:lnTo>
                    <a:pt x="203708" y="174625"/>
                  </a:lnTo>
                  <a:lnTo>
                    <a:pt x="266700" y="0"/>
                  </a:lnTo>
                  <a:lnTo>
                    <a:pt x="329564" y="174625"/>
                  </a:lnTo>
                  <a:lnTo>
                    <a:pt x="533400" y="174625"/>
                  </a:lnTo>
                  <a:lnTo>
                    <a:pt x="368553" y="282448"/>
                  </a:lnTo>
                  <a:lnTo>
                    <a:pt x="431419" y="457073"/>
                  </a:lnTo>
                  <a:lnTo>
                    <a:pt x="266700" y="349250"/>
                  </a:lnTo>
                  <a:lnTo>
                    <a:pt x="101853" y="457073"/>
                  </a:lnTo>
                  <a:lnTo>
                    <a:pt x="164719" y="282448"/>
                  </a:lnTo>
                  <a:lnTo>
                    <a:pt x="0" y="174625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1363" y="2585799"/>
            <a:ext cx="6591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precision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996" y="149852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69627" y="1331134"/>
            <a:ext cx="1543050" cy="692944"/>
          </a:xfrm>
          <a:custGeom>
            <a:avLst/>
            <a:gdLst/>
            <a:ahLst/>
            <a:cxnLst/>
            <a:rect l="l" t="t" r="r" b="b"/>
            <a:pathLst>
              <a:path w="2057400" h="923925">
                <a:moveTo>
                  <a:pt x="2057400" y="0"/>
                </a:moveTo>
                <a:lnTo>
                  <a:pt x="0" y="0"/>
                </a:lnTo>
                <a:lnTo>
                  <a:pt x="0" y="923925"/>
                </a:lnTo>
                <a:lnTo>
                  <a:pt x="2057400" y="923925"/>
                </a:lnTo>
                <a:lnTo>
                  <a:pt x="2057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6369627" y="1331134"/>
            <a:ext cx="1543050" cy="42383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231458" marR="164306" indent="-57150">
              <a:lnSpc>
                <a:spcPct val="100800"/>
              </a:lnSpc>
              <a:spcBef>
                <a:spcPts val="135"/>
              </a:spcBef>
            </a:pPr>
            <a:r>
              <a:rPr sz="1350" spc="-94" dirty="0">
                <a:latin typeface="Arial"/>
                <a:cs typeface="Arial"/>
              </a:rPr>
              <a:t>Q: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Where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do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you </a:t>
            </a:r>
            <a:r>
              <a:rPr sz="1350" spc="-19" dirty="0">
                <a:latin typeface="Arial"/>
                <a:cs typeface="Arial"/>
              </a:rPr>
              <a:t>want</a:t>
            </a:r>
            <a:r>
              <a:rPr sz="1350" spc="-131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your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ideal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49996" y="4320599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508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0770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98906" y="4735175"/>
            <a:ext cx="4024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recall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31</a:t>
            </a:fld>
            <a:endParaRPr spc="-19" dirty="0"/>
          </a:p>
        </p:txBody>
      </p:sp>
      <p:sp>
        <p:nvSpPr>
          <p:cNvPr id="19" name="object 19"/>
          <p:cNvSpPr txBox="1"/>
          <p:nvPr/>
        </p:nvSpPr>
        <p:spPr>
          <a:xfrm>
            <a:off x="6880453" y="1809586"/>
            <a:ext cx="44624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3"/>
              </a:lnSpc>
            </a:pPr>
            <a:r>
              <a:rPr sz="1350" spc="-45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0568" y="1757139"/>
            <a:ext cx="9906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7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5396" y="1752616"/>
            <a:ext cx="535781" cy="210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433" rIns="0" bIns="0" rtlCol="0">
            <a:spAutoFit/>
          </a:bodyPr>
          <a:lstStyle/>
          <a:p>
            <a:pPr marL="74771">
              <a:spcBef>
                <a:spcPts val="248"/>
              </a:spcBef>
            </a:pPr>
            <a:r>
              <a:rPr sz="1163" spc="-8" dirty="0">
                <a:solidFill>
                  <a:srgbClr val="C0504D"/>
                </a:solidFill>
                <a:latin typeface="Arial"/>
                <a:cs typeface="Arial"/>
              </a:rPr>
              <a:t>model</a:t>
            </a:r>
            <a:endParaRPr sz="1163">
              <a:latin typeface="Arial"/>
              <a:cs typeface="Arial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8B8D8B75-F720-4B9A-6EDA-991FF4C8EFC1}"/>
              </a:ext>
            </a:extLst>
          </p:cNvPr>
          <p:cNvSpPr txBox="1"/>
          <p:nvPr/>
        </p:nvSpPr>
        <p:spPr>
          <a:xfrm>
            <a:off x="6398111" y="2289762"/>
            <a:ext cx="1776845" cy="78691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all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234D4E26-946A-1960-5CE4-24F4E3C441B6}"/>
              </a:ext>
            </a:extLst>
          </p:cNvPr>
          <p:cNvSpPr txBox="1"/>
          <p:nvPr/>
        </p:nvSpPr>
        <p:spPr>
          <a:xfrm>
            <a:off x="7418091" y="2300994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spc="-8" dirty="0">
                <a:solidFill>
                  <a:srgbClr val="8063A1"/>
                </a:solidFill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C0933EA0-7C45-33E8-9D7A-6472942A3718}"/>
              </a:ext>
            </a:extLst>
          </p:cNvPr>
          <p:cNvSpPr txBox="1"/>
          <p:nvPr/>
        </p:nvSpPr>
        <p:spPr>
          <a:xfrm>
            <a:off x="6398111" y="3611470"/>
            <a:ext cx="1776845" cy="78691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only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33E16412-07AC-ABDE-D340-A2E2F43A40EE}"/>
              </a:ext>
            </a:extLst>
          </p:cNvPr>
          <p:cNvSpPr txBox="1"/>
          <p:nvPr/>
        </p:nvSpPr>
        <p:spPr>
          <a:xfrm>
            <a:off x="7418091" y="3622702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43576"/>
            <a:ext cx="6172200" cy="849864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260985">
              <a:spcBef>
                <a:spcPts val="98"/>
              </a:spcBef>
            </a:pPr>
            <a:r>
              <a:rPr sz="2963" spc="-146" dirty="0"/>
              <a:t>Precision</a:t>
            </a:r>
            <a:r>
              <a:rPr sz="2963" spc="26" dirty="0"/>
              <a:t> </a:t>
            </a:r>
            <a:r>
              <a:rPr sz="2963" spc="-146" dirty="0"/>
              <a:t>and</a:t>
            </a:r>
            <a:r>
              <a:rPr sz="2963" spc="-135" dirty="0"/>
              <a:t> </a:t>
            </a:r>
            <a:r>
              <a:rPr sz="2963" spc="-206" dirty="0"/>
              <a:t>Recall</a:t>
            </a:r>
            <a:r>
              <a:rPr sz="2963" spc="-49" dirty="0"/>
              <a:t> </a:t>
            </a:r>
            <a:r>
              <a:rPr sz="2963" spc="-165" dirty="0"/>
              <a:t>Present</a:t>
            </a:r>
            <a:r>
              <a:rPr sz="2963" spc="-75" dirty="0"/>
              <a:t> </a:t>
            </a:r>
            <a:r>
              <a:rPr sz="2963" spc="-233" dirty="0"/>
              <a:t>a</a:t>
            </a:r>
            <a:r>
              <a:rPr sz="2963" spc="-124" dirty="0"/>
              <a:t> </a:t>
            </a:r>
            <a:r>
              <a:rPr sz="2963" spc="-101" dirty="0"/>
              <a:t>Tradeoff</a:t>
            </a:r>
            <a:endParaRPr sz="2963"/>
          </a:p>
        </p:txBody>
      </p:sp>
      <p:grpSp>
        <p:nvGrpSpPr>
          <p:cNvPr id="3" name="object 3"/>
          <p:cNvGrpSpPr/>
          <p:nvPr/>
        </p:nvGrpSpPr>
        <p:grpSpPr>
          <a:xfrm>
            <a:off x="2507504" y="1375220"/>
            <a:ext cx="3668554" cy="3093244"/>
            <a:chOff x="1819338" y="1833626"/>
            <a:chExt cx="4891405" cy="4124325"/>
          </a:xfrm>
        </p:grpSpPr>
        <p:sp>
          <p:nvSpPr>
            <p:cNvPr id="4" name="object 4"/>
            <p:cNvSpPr/>
            <p:nvPr/>
          </p:nvSpPr>
          <p:spPr>
            <a:xfrm>
              <a:off x="1833626" y="1833626"/>
              <a:ext cx="0" cy="4114800"/>
            </a:xfrm>
            <a:custGeom>
              <a:avLst/>
              <a:gdLst/>
              <a:ahLst/>
              <a:cxnLst/>
              <a:rect l="l" t="t" r="r" b="b"/>
              <a:pathLst>
                <a:path h="4114800">
                  <a:moveTo>
                    <a:pt x="0" y="0"/>
                  </a:moveTo>
                  <a:lnTo>
                    <a:pt x="0" y="4114736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833626" y="5938837"/>
              <a:ext cx="4876800" cy="14604"/>
            </a:xfrm>
            <a:custGeom>
              <a:avLst/>
              <a:gdLst/>
              <a:ahLst/>
              <a:cxnLst/>
              <a:rect l="l" t="t" r="r" b="b"/>
              <a:pathLst>
                <a:path w="4876800" h="14604">
                  <a:moveTo>
                    <a:pt x="0" y="0"/>
                  </a:moveTo>
                  <a:lnTo>
                    <a:pt x="4876800" y="0"/>
                  </a:lnTo>
                </a:path>
                <a:path w="4876800" h="14604">
                  <a:moveTo>
                    <a:pt x="0" y="14287"/>
                  </a:moveTo>
                  <a:lnTo>
                    <a:pt x="4876800" y="14287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2057400"/>
              <a:ext cx="4724400" cy="3886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03708" y="174625"/>
                  </a:lnTo>
                  <a:lnTo>
                    <a:pt x="0" y="174625"/>
                  </a:lnTo>
                  <a:lnTo>
                    <a:pt x="164719" y="282448"/>
                  </a:lnTo>
                  <a:lnTo>
                    <a:pt x="101853" y="457073"/>
                  </a:lnTo>
                  <a:lnTo>
                    <a:pt x="266700" y="349250"/>
                  </a:lnTo>
                  <a:lnTo>
                    <a:pt x="431419" y="457073"/>
                  </a:lnTo>
                  <a:lnTo>
                    <a:pt x="368553" y="282448"/>
                  </a:lnTo>
                  <a:lnTo>
                    <a:pt x="533400" y="174625"/>
                  </a:lnTo>
                  <a:lnTo>
                    <a:pt x="329564" y="17462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174625"/>
                  </a:moveTo>
                  <a:lnTo>
                    <a:pt x="203708" y="174625"/>
                  </a:lnTo>
                  <a:lnTo>
                    <a:pt x="266700" y="0"/>
                  </a:lnTo>
                  <a:lnTo>
                    <a:pt x="329564" y="174625"/>
                  </a:lnTo>
                  <a:lnTo>
                    <a:pt x="533400" y="174625"/>
                  </a:lnTo>
                  <a:lnTo>
                    <a:pt x="368553" y="282448"/>
                  </a:lnTo>
                  <a:lnTo>
                    <a:pt x="431419" y="457073"/>
                  </a:lnTo>
                  <a:lnTo>
                    <a:pt x="266700" y="349250"/>
                  </a:lnTo>
                  <a:lnTo>
                    <a:pt x="101853" y="457073"/>
                  </a:lnTo>
                  <a:lnTo>
                    <a:pt x="164719" y="282448"/>
                  </a:lnTo>
                  <a:lnTo>
                    <a:pt x="0" y="174625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1363" y="2585799"/>
            <a:ext cx="6591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precision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996" y="149852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49996" y="4320599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508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98906" y="4735175"/>
            <a:ext cx="4024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recall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32</a:t>
            </a:fld>
            <a:endParaRPr spc="-19" dirty="0"/>
          </a:p>
        </p:txBody>
      </p:sp>
      <p:sp>
        <p:nvSpPr>
          <p:cNvPr id="32" name="object 17">
            <a:extLst>
              <a:ext uri="{FF2B5EF4-FFF2-40B4-BE49-F238E27FC236}">
                <a16:creationId xmlns:a16="http://schemas.microsoft.com/office/drawing/2014/main" id="{CF836CB8-CE8F-B2A9-5783-97433CC30490}"/>
              </a:ext>
            </a:extLst>
          </p:cNvPr>
          <p:cNvSpPr/>
          <p:nvPr/>
        </p:nvSpPr>
        <p:spPr>
          <a:xfrm>
            <a:off x="6532009" y="1408528"/>
            <a:ext cx="1543050" cy="692944"/>
          </a:xfrm>
          <a:custGeom>
            <a:avLst/>
            <a:gdLst/>
            <a:ahLst/>
            <a:cxnLst/>
            <a:rect l="l" t="t" r="r" b="b"/>
            <a:pathLst>
              <a:path w="2057400" h="923925">
                <a:moveTo>
                  <a:pt x="2057400" y="0"/>
                </a:moveTo>
                <a:lnTo>
                  <a:pt x="0" y="0"/>
                </a:lnTo>
                <a:lnTo>
                  <a:pt x="0" y="923925"/>
                </a:lnTo>
                <a:lnTo>
                  <a:pt x="2057400" y="923925"/>
                </a:lnTo>
                <a:lnTo>
                  <a:pt x="2057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421F76AF-34DF-48B4-028C-B7AAAA2BBE19}"/>
              </a:ext>
            </a:extLst>
          </p:cNvPr>
          <p:cNvSpPr txBox="1"/>
          <p:nvPr/>
        </p:nvSpPr>
        <p:spPr>
          <a:xfrm>
            <a:off x="6532009" y="1408528"/>
            <a:ext cx="1543050" cy="42383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231458" marR="164306" indent="-57150">
              <a:lnSpc>
                <a:spcPct val="100800"/>
              </a:lnSpc>
              <a:spcBef>
                <a:spcPts val="135"/>
              </a:spcBef>
            </a:pPr>
            <a:r>
              <a:rPr sz="1350" spc="-94" dirty="0">
                <a:latin typeface="Arial"/>
                <a:cs typeface="Arial"/>
              </a:rPr>
              <a:t>Q: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Where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do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you </a:t>
            </a:r>
            <a:r>
              <a:rPr sz="1350" spc="-19" dirty="0">
                <a:latin typeface="Arial"/>
                <a:cs typeface="Arial"/>
              </a:rPr>
              <a:t>want</a:t>
            </a:r>
            <a:r>
              <a:rPr sz="1350" spc="-131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your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ideal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98FB0D7E-0C9F-0389-EA6F-D76E46610254}"/>
              </a:ext>
            </a:extLst>
          </p:cNvPr>
          <p:cNvSpPr txBox="1"/>
          <p:nvPr/>
        </p:nvSpPr>
        <p:spPr>
          <a:xfrm>
            <a:off x="7042835" y="1886980"/>
            <a:ext cx="44624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3"/>
              </a:lnSpc>
            </a:pPr>
            <a:r>
              <a:rPr sz="1350" spc="-45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9763C346-41B7-0447-0BC0-387B5937B34E}"/>
              </a:ext>
            </a:extLst>
          </p:cNvPr>
          <p:cNvSpPr txBox="1"/>
          <p:nvPr/>
        </p:nvSpPr>
        <p:spPr>
          <a:xfrm>
            <a:off x="7482950" y="1834533"/>
            <a:ext cx="9906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7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21">
            <a:extLst>
              <a:ext uri="{FF2B5EF4-FFF2-40B4-BE49-F238E27FC236}">
                <a16:creationId xmlns:a16="http://schemas.microsoft.com/office/drawing/2014/main" id="{D2218D71-48EC-6543-B548-F50FB8ABACBC}"/>
              </a:ext>
            </a:extLst>
          </p:cNvPr>
          <p:cNvSpPr txBox="1"/>
          <p:nvPr/>
        </p:nvSpPr>
        <p:spPr>
          <a:xfrm>
            <a:off x="6967778" y="1830010"/>
            <a:ext cx="535781" cy="210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433" rIns="0" bIns="0" rtlCol="0">
            <a:spAutoFit/>
          </a:bodyPr>
          <a:lstStyle/>
          <a:p>
            <a:pPr marL="74771">
              <a:spcBef>
                <a:spcPts val="248"/>
              </a:spcBef>
            </a:pPr>
            <a:r>
              <a:rPr sz="1163" spc="-8" dirty="0">
                <a:solidFill>
                  <a:srgbClr val="C0504D"/>
                </a:solidFill>
                <a:latin typeface="Arial"/>
                <a:cs typeface="Arial"/>
              </a:rPr>
              <a:t>model</a:t>
            </a:r>
            <a:endParaRPr sz="1163">
              <a:latin typeface="Arial"/>
              <a:cs typeface="Arial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3A6D2912-34E8-F6A8-B45F-8B56849B6822}"/>
              </a:ext>
            </a:extLst>
          </p:cNvPr>
          <p:cNvSpPr txBox="1"/>
          <p:nvPr/>
        </p:nvSpPr>
        <p:spPr>
          <a:xfrm>
            <a:off x="6560493" y="2367156"/>
            <a:ext cx="1776845" cy="78691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all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88E69AFE-49D0-7871-53F8-813FA226A055}"/>
              </a:ext>
            </a:extLst>
          </p:cNvPr>
          <p:cNvSpPr txBox="1"/>
          <p:nvPr/>
        </p:nvSpPr>
        <p:spPr>
          <a:xfrm>
            <a:off x="7580473" y="2378388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spc="-8" dirty="0">
                <a:solidFill>
                  <a:srgbClr val="8063A1"/>
                </a:solidFill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583BFE6A-20DF-3EB9-CCA2-BDF41C58269A}"/>
              </a:ext>
            </a:extLst>
          </p:cNvPr>
          <p:cNvSpPr txBox="1"/>
          <p:nvPr/>
        </p:nvSpPr>
        <p:spPr>
          <a:xfrm>
            <a:off x="6560493" y="3688864"/>
            <a:ext cx="1776845" cy="78691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only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E75D73D0-B6B2-24D6-0EC8-3C399C92B1F7}"/>
              </a:ext>
            </a:extLst>
          </p:cNvPr>
          <p:cNvSpPr txBox="1"/>
          <p:nvPr/>
        </p:nvSpPr>
        <p:spPr>
          <a:xfrm>
            <a:off x="7580473" y="3700096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15597"/>
            <a:ext cx="6172200" cy="1305822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260985">
              <a:spcBef>
                <a:spcPts val="98"/>
              </a:spcBef>
            </a:pPr>
            <a:r>
              <a:rPr sz="2963" spc="-146" dirty="0"/>
              <a:t>Precision</a:t>
            </a:r>
            <a:r>
              <a:rPr sz="2963" spc="26" dirty="0"/>
              <a:t> </a:t>
            </a:r>
            <a:r>
              <a:rPr sz="2963" spc="-146" dirty="0"/>
              <a:t>and</a:t>
            </a:r>
            <a:r>
              <a:rPr sz="2963" spc="-135" dirty="0"/>
              <a:t> </a:t>
            </a:r>
            <a:r>
              <a:rPr sz="2963" spc="-206" dirty="0"/>
              <a:t>Recall</a:t>
            </a:r>
            <a:r>
              <a:rPr sz="2963" spc="-49" dirty="0"/>
              <a:t> </a:t>
            </a:r>
            <a:r>
              <a:rPr sz="2963" spc="-165" dirty="0"/>
              <a:t>Present</a:t>
            </a:r>
            <a:r>
              <a:rPr sz="2963" spc="-75" dirty="0"/>
              <a:t> </a:t>
            </a:r>
            <a:r>
              <a:rPr sz="2963" spc="-233" dirty="0"/>
              <a:t>a</a:t>
            </a:r>
            <a:r>
              <a:rPr sz="2963" spc="-124" dirty="0"/>
              <a:t> </a:t>
            </a:r>
            <a:r>
              <a:rPr sz="2963" spc="-101" dirty="0"/>
              <a:t>Tradeoff</a:t>
            </a:r>
            <a:endParaRPr sz="2963" dirty="0"/>
          </a:p>
        </p:txBody>
      </p:sp>
      <p:grpSp>
        <p:nvGrpSpPr>
          <p:cNvPr id="3" name="object 3"/>
          <p:cNvGrpSpPr/>
          <p:nvPr/>
        </p:nvGrpSpPr>
        <p:grpSpPr>
          <a:xfrm>
            <a:off x="2507504" y="1375220"/>
            <a:ext cx="3668554" cy="3093244"/>
            <a:chOff x="1819338" y="1833626"/>
            <a:chExt cx="4891405" cy="4124325"/>
          </a:xfrm>
        </p:grpSpPr>
        <p:sp>
          <p:nvSpPr>
            <p:cNvPr id="4" name="object 4"/>
            <p:cNvSpPr/>
            <p:nvPr/>
          </p:nvSpPr>
          <p:spPr>
            <a:xfrm>
              <a:off x="1833626" y="1833626"/>
              <a:ext cx="0" cy="4114800"/>
            </a:xfrm>
            <a:custGeom>
              <a:avLst/>
              <a:gdLst/>
              <a:ahLst/>
              <a:cxnLst/>
              <a:rect l="l" t="t" r="r" b="b"/>
              <a:pathLst>
                <a:path h="4114800">
                  <a:moveTo>
                    <a:pt x="0" y="0"/>
                  </a:moveTo>
                  <a:lnTo>
                    <a:pt x="0" y="4114736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833626" y="5938837"/>
              <a:ext cx="4876800" cy="14604"/>
            </a:xfrm>
            <a:custGeom>
              <a:avLst/>
              <a:gdLst/>
              <a:ahLst/>
              <a:cxnLst/>
              <a:rect l="l" t="t" r="r" b="b"/>
              <a:pathLst>
                <a:path w="4876800" h="14604">
                  <a:moveTo>
                    <a:pt x="0" y="0"/>
                  </a:moveTo>
                  <a:lnTo>
                    <a:pt x="4876800" y="0"/>
                  </a:lnTo>
                </a:path>
                <a:path w="4876800" h="14604">
                  <a:moveTo>
                    <a:pt x="0" y="14287"/>
                  </a:moveTo>
                  <a:lnTo>
                    <a:pt x="4876800" y="14287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2057400"/>
              <a:ext cx="4724400" cy="3886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03708" y="174625"/>
                  </a:lnTo>
                  <a:lnTo>
                    <a:pt x="0" y="174625"/>
                  </a:lnTo>
                  <a:lnTo>
                    <a:pt x="164719" y="282448"/>
                  </a:lnTo>
                  <a:lnTo>
                    <a:pt x="101853" y="457073"/>
                  </a:lnTo>
                  <a:lnTo>
                    <a:pt x="266700" y="349250"/>
                  </a:lnTo>
                  <a:lnTo>
                    <a:pt x="431419" y="457073"/>
                  </a:lnTo>
                  <a:lnTo>
                    <a:pt x="368553" y="282448"/>
                  </a:lnTo>
                  <a:lnTo>
                    <a:pt x="533400" y="174625"/>
                  </a:lnTo>
                  <a:lnTo>
                    <a:pt x="329564" y="17462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174625"/>
                  </a:moveTo>
                  <a:lnTo>
                    <a:pt x="203708" y="174625"/>
                  </a:lnTo>
                  <a:lnTo>
                    <a:pt x="266700" y="0"/>
                  </a:lnTo>
                  <a:lnTo>
                    <a:pt x="329564" y="174625"/>
                  </a:lnTo>
                  <a:lnTo>
                    <a:pt x="533400" y="174625"/>
                  </a:lnTo>
                  <a:lnTo>
                    <a:pt x="368553" y="282448"/>
                  </a:lnTo>
                  <a:lnTo>
                    <a:pt x="431419" y="457073"/>
                  </a:lnTo>
                  <a:lnTo>
                    <a:pt x="266700" y="349250"/>
                  </a:lnTo>
                  <a:lnTo>
                    <a:pt x="101853" y="457073"/>
                  </a:lnTo>
                  <a:lnTo>
                    <a:pt x="164719" y="282448"/>
                  </a:lnTo>
                  <a:lnTo>
                    <a:pt x="0" y="174625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1900301" y="3347989"/>
              <a:ext cx="3495675" cy="2467610"/>
            </a:xfrm>
            <a:custGeom>
              <a:avLst/>
              <a:gdLst/>
              <a:ahLst/>
              <a:cxnLst/>
              <a:rect l="l" t="t" r="r" b="b"/>
              <a:pathLst>
                <a:path w="3495675" h="2467610">
                  <a:moveTo>
                    <a:pt x="0" y="54848"/>
                  </a:moveTo>
                  <a:lnTo>
                    <a:pt x="48972" y="48993"/>
                  </a:lnTo>
                  <a:lnTo>
                    <a:pt x="97950" y="43198"/>
                  </a:lnTo>
                  <a:lnTo>
                    <a:pt x="146936" y="37522"/>
                  </a:lnTo>
                  <a:lnTo>
                    <a:pt x="195935" y="32025"/>
                  </a:lnTo>
                  <a:lnTo>
                    <a:pt x="244953" y="26766"/>
                  </a:lnTo>
                  <a:lnTo>
                    <a:pt x="293992" y="21805"/>
                  </a:lnTo>
                  <a:lnTo>
                    <a:pt x="343058" y="17202"/>
                  </a:lnTo>
                  <a:lnTo>
                    <a:pt x="392156" y="13016"/>
                  </a:lnTo>
                  <a:lnTo>
                    <a:pt x="441288" y="9307"/>
                  </a:lnTo>
                  <a:lnTo>
                    <a:pt x="490461" y="6134"/>
                  </a:lnTo>
                  <a:lnTo>
                    <a:pt x="539678" y="3558"/>
                  </a:lnTo>
                  <a:lnTo>
                    <a:pt x="588944" y="1636"/>
                  </a:lnTo>
                  <a:lnTo>
                    <a:pt x="638264" y="431"/>
                  </a:lnTo>
                  <a:lnTo>
                    <a:pt x="687641" y="0"/>
                  </a:lnTo>
                  <a:lnTo>
                    <a:pt x="737080" y="403"/>
                  </a:lnTo>
                  <a:lnTo>
                    <a:pt x="786586" y="1700"/>
                  </a:lnTo>
                  <a:lnTo>
                    <a:pt x="836164" y="3951"/>
                  </a:lnTo>
                  <a:lnTo>
                    <a:pt x="885816" y="7215"/>
                  </a:lnTo>
                  <a:lnTo>
                    <a:pt x="935549" y="11552"/>
                  </a:lnTo>
                  <a:lnTo>
                    <a:pt x="985366" y="17022"/>
                  </a:lnTo>
                  <a:lnTo>
                    <a:pt x="1035272" y="23683"/>
                  </a:lnTo>
                  <a:lnTo>
                    <a:pt x="1085271" y="31596"/>
                  </a:lnTo>
                  <a:lnTo>
                    <a:pt x="1135368" y="40820"/>
                  </a:lnTo>
                  <a:lnTo>
                    <a:pt x="1185567" y="51415"/>
                  </a:lnTo>
                  <a:lnTo>
                    <a:pt x="1235873" y="63441"/>
                  </a:lnTo>
                  <a:lnTo>
                    <a:pt x="1286290" y="76956"/>
                  </a:lnTo>
                  <a:lnTo>
                    <a:pt x="1336822" y="92021"/>
                  </a:lnTo>
                  <a:lnTo>
                    <a:pt x="1387475" y="108696"/>
                  </a:lnTo>
                  <a:lnTo>
                    <a:pt x="1428403" y="123196"/>
                  </a:lnTo>
                  <a:lnTo>
                    <a:pt x="1470026" y="138681"/>
                  </a:lnTo>
                  <a:lnTo>
                    <a:pt x="1512285" y="155126"/>
                  </a:lnTo>
                  <a:lnTo>
                    <a:pt x="1555119" y="172505"/>
                  </a:lnTo>
                  <a:lnTo>
                    <a:pt x="1598467" y="190792"/>
                  </a:lnTo>
                  <a:lnTo>
                    <a:pt x="1642271" y="209963"/>
                  </a:lnTo>
                  <a:lnTo>
                    <a:pt x="1686468" y="229990"/>
                  </a:lnTo>
                  <a:lnTo>
                    <a:pt x="1731000" y="250849"/>
                  </a:lnTo>
                  <a:lnTo>
                    <a:pt x="1775805" y="272513"/>
                  </a:lnTo>
                  <a:lnTo>
                    <a:pt x="1820824" y="294958"/>
                  </a:lnTo>
                  <a:lnTo>
                    <a:pt x="1865996" y="318158"/>
                  </a:lnTo>
                  <a:lnTo>
                    <a:pt x="1911261" y="342087"/>
                  </a:lnTo>
                  <a:lnTo>
                    <a:pt x="1956559" y="366719"/>
                  </a:lnTo>
                  <a:lnTo>
                    <a:pt x="2001829" y="392030"/>
                  </a:lnTo>
                  <a:lnTo>
                    <a:pt x="2047012" y="417992"/>
                  </a:lnTo>
                  <a:lnTo>
                    <a:pt x="2092047" y="444581"/>
                  </a:lnTo>
                  <a:lnTo>
                    <a:pt x="2136874" y="471771"/>
                  </a:lnTo>
                  <a:lnTo>
                    <a:pt x="2181432" y="499537"/>
                  </a:lnTo>
                  <a:lnTo>
                    <a:pt x="2225661" y="527853"/>
                  </a:lnTo>
                  <a:lnTo>
                    <a:pt x="2269502" y="556692"/>
                  </a:lnTo>
                  <a:lnTo>
                    <a:pt x="2312893" y="586031"/>
                  </a:lnTo>
                  <a:lnTo>
                    <a:pt x="2355775" y="615842"/>
                  </a:lnTo>
                  <a:lnTo>
                    <a:pt x="2398087" y="646101"/>
                  </a:lnTo>
                  <a:lnTo>
                    <a:pt x="2439769" y="676781"/>
                  </a:lnTo>
                  <a:lnTo>
                    <a:pt x="2480761" y="707858"/>
                  </a:lnTo>
                  <a:lnTo>
                    <a:pt x="2521003" y="739305"/>
                  </a:lnTo>
                  <a:lnTo>
                    <a:pt x="2560434" y="771097"/>
                  </a:lnTo>
                  <a:lnTo>
                    <a:pt x="2598994" y="803209"/>
                  </a:lnTo>
                  <a:lnTo>
                    <a:pt x="2636622" y="835614"/>
                  </a:lnTo>
                  <a:lnTo>
                    <a:pt x="2673260" y="868287"/>
                  </a:lnTo>
                  <a:lnTo>
                    <a:pt x="2708845" y="901203"/>
                  </a:lnTo>
                  <a:lnTo>
                    <a:pt x="2743319" y="934336"/>
                  </a:lnTo>
                  <a:lnTo>
                    <a:pt x="2776620" y="967660"/>
                  </a:lnTo>
                  <a:lnTo>
                    <a:pt x="2808689" y="1001150"/>
                  </a:lnTo>
                  <a:lnTo>
                    <a:pt x="2839466" y="1034780"/>
                  </a:lnTo>
                  <a:lnTo>
                    <a:pt x="2871833" y="1071996"/>
                  </a:lnTo>
                  <a:lnTo>
                    <a:pt x="2903071" y="1109931"/>
                  </a:lnTo>
                  <a:lnTo>
                    <a:pt x="2933216" y="1148560"/>
                  </a:lnTo>
                  <a:lnTo>
                    <a:pt x="2962304" y="1187861"/>
                  </a:lnTo>
                  <a:lnTo>
                    <a:pt x="2990372" y="1227811"/>
                  </a:lnTo>
                  <a:lnTo>
                    <a:pt x="3017456" y="1268386"/>
                  </a:lnTo>
                  <a:lnTo>
                    <a:pt x="3043592" y="1309564"/>
                  </a:lnTo>
                  <a:lnTo>
                    <a:pt x="3068818" y="1351320"/>
                  </a:lnTo>
                  <a:lnTo>
                    <a:pt x="3093168" y="1393633"/>
                  </a:lnTo>
                  <a:lnTo>
                    <a:pt x="3116681" y="1436478"/>
                  </a:lnTo>
                  <a:lnTo>
                    <a:pt x="3139392" y="1479833"/>
                  </a:lnTo>
                  <a:lnTo>
                    <a:pt x="3161338" y="1523674"/>
                  </a:lnTo>
                  <a:lnTo>
                    <a:pt x="3182555" y="1567979"/>
                  </a:lnTo>
                  <a:lnTo>
                    <a:pt x="3203080" y="1612724"/>
                  </a:lnTo>
                  <a:lnTo>
                    <a:pt x="3222949" y="1657887"/>
                  </a:lnTo>
                  <a:lnTo>
                    <a:pt x="3242198" y="1703443"/>
                  </a:lnTo>
                  <a:lnTo>
                    <a:pt x="3260865" y="1749369"/>
                  </a:lnTo>
                  <a:lnTo>
                    <a:pt x="3278984" y="1795644"/>
                  </a:lnTo>
                  <a:lnTo>
                    <a:pt x="3296594" y="1842243"/>
                  </a:lnTo>
                  <a:lnTo>
                    <a:pt x="3313730" y="1889143"/>
                  </a:lnTo>
                  <a:lnTo>
                    <a:pt x="3330428" y="1936321"/>
                  </a:lnTo>
                  <a:lnTo>
                    <a:pt x="3346726" y="1983755"/>
                  </a:lnTo>
                  <a:lnTo>
                    <a:pt x="3362660" y="2031420"/>
                  </a:lnTo>
                  <a:lnTo>
                    <a:pt x="3378265" y="2079294"/>
                  </a:lnTo>
                  <a:lnTo>
                    <a:pt x="3393579" y="2127354"/>
                  </a:lnTo>
                  <a:lnTo>
                    <a:pt x="3408638" y="2175576"/>
                  </a:lnTo>
                  <a:lnTo>
                    <a:pt x="3423478" y="2223937"/>
                  </a:lnTo>
                  <a:lnTo>
                    <a:pt x="3438136" y="2272414"/>
                  </a:lnTo>
                  <a:lnTo>
                    <a:pt x="3452648" y="2320985"/>
                  </a:lnTo>
                  <a:lnTo>
                    <a:pt x="3467051" y="2369625"/>
                  </a:lnTo>
                  <a:lnTo>
                    <a:pt x="3481381" y="2418312"/>
                  </a:lnTo>
                  <a:lnTo>
                    <a:pt x="3495675" y="2467022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726" y="3268726"/>
              <a:ext cx="177800" cy="111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1126" y="3487801"/>
              <a:ext cx="177800" cy="1111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1726" y="4097401"/>
              <a:ext cx="177800" cy="1111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48585" y="3500373"/>
              <a:ext cx="1625600" cy="1203325"/>
            </a:xfrm>
            <a:custGeom>
              <a:avLst/>
              <a:gdLst/>
              <a:ahLst/>
              <a:cxnLst/>
              <a:rect l="l" t="t" r="r" b="b"/>
              <a:pathLst>
                <a:path w="1625600" h="1203325">
                  <a:moveTo>
                    <a:pt x="256413" y="1197483"/>
                  </a:moveTo>
                  <a:lnTo>
                    <a:pt x="42113" y="74053"/>
                  </a:lnTo>
                  <a:lnTo>
                    <a:pt x="74930" y="67818"/>
                  </a:lnTo>
                  <a:lnTo>
                    <a:pt x="70180" y="61607"/>
                  </a:lnTo>
                  <a:lnTo>
                    <a:pt x="23241" y="0"/>
                  </a:lnTo>
                  <a:lnTo>
                    <a:pt x="0" y="82042"/>
                  </a:lnTo>
                  <a:lnTo>
                    <a:pt x="32727" y="75831"/>
                  </a:lnTo>
                  <a:lnTo>
                    <a:pt x="247142" y="1199261"/>
                  </a:lnTo>
                  <a:lnTo>
                    <a:pt x="256413" y="1197483"/>
                  </a:lnTo>
                  <a:close/>
                </a:path>
                <a:path w="1625600" h="1203325">
                  <a:moveTo>
                    <a:pt x="1625473" y="752475"/>
                  </a:moveTo>
                  <a:lnTo>
                    <a:pt x="1541018" y="741045"/>
                  </a:lnTo>
                  <a:lnTo>
                    <a:pt x="1551787" y="772604"/>
                  </a:lnTo>
                  <a:lnTo>
                    <a:pt x="327825" y="1190320"/>
                  </a:lnTo>
                  <a:lnTo>
                    <a:pt x="781646" y="157429"/>
                  </a:lnTo>
                  <a:lnTo>
                    <a:pt x="812165" y="170815"/>
                  </a:lnTo>
                  <a:lnTo>
                    <a:pt x="810742" y="141986"/>
                  </a:lnTo>
                  <a:lnTo>
                    <a:pt x="807974" y="85852"/>
                  </a:lnTo>
                  <a:lnTo>
                    <a:pt x="742442" y="140208"/>
                  </a:lnTo>
                  <a:lnTo>
                    <a:pt x="772896" y="153593"/>
                  </a:lnTo>
                  <a:lnTo>
                    <a:pt x="314071" y="1197737"/>
                  </a:lnTo>
                  <a:lnTo>
                    <a:pt x="318922" y="1199921"/>
                  </a:lnTo>
                  <a:lnTo>
                    <a:pt x="320040" y="1203071"/>
                  </a:lnTo>
                  <a:lnTo>
                    <a:pt x="1554861" y="781608"/>
                  </a:lnTo>
                  <a:lnTo>
                    <a:pt x="1565656" y="813181"/>
                  </a:lnTo>
                  <a:lnTo>
                    <a:pt x="1609699" y="768477"/>
                  </a:lnTo>
                  <a:lnTo>
                    <a:pt x="1625473" y="75247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81363" y="2585799"/>
            <a:ext cx="6591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precision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9996" y="149852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45513" y="3678764"/>
            <a:ext cx="1543050" cy="692944"/>
          </a:xfrm>
          <a:custGeom>
            <a:avLst/>
            <a:gdLst/>
            <a:ahLst/>
            <a:cxnLst/>
            <a:rect l="l" t="t" r="r" b="b"/>
            <a:pathLst>
              <a:path w="2057400" h="923925">
                <a:moveTo>
                  <a:pt x="2057400" y="0"/>
                </a:moveTo>
                <a:lnTo>
                  <a:pt x="0" y="0"/>
                </a:lnTo>
                <a:lnTo>
                  <a:pt x="0" y="923925"/>
                </a:lnTo>
                <a:lnTo>
                  <a:pt x="2057400" y="923925"/>
                </a:lnTo>
                <a:lnTo>
                  <a:pt x="20574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2740152" y="3458480"/>
            <a:ext cx="1660684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9" algn="ctr">
              <a:lnSpc>
                <a:spcPct val="100800"/>
              </a:lnSpc>
              <a:spcBef>
                <a:spcPts val="64"/>
              </a:spcBef>
            </a:pPr>
            <a:r>
              <a:rPr sz="1350" spc="-83" dirty="0">
                <a:latin typeface="Arial"/>
                <a:cs typeface="Arial"/>
              </a:rPr>
              <a:t>Remember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those </a:t>
            </a:r>
            <a:r>
              <a:rPr sz="1350" b="1" spc="-86" dirty="0">
                <a:latin typeface="Arial"/>
                <a:cs typeface="Arial"/>
              </a:rPr>
              <a:t>hyperparameters</a:t>
            </a:r>
            <a:r>
              <a:rPr sz="1350" spc="-86" dirty="0">
                <a:latin typeface="Arial"/>
                <a:cs typeface="Arial"/>
              </a:rPr>
              <a:t>: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101" dirty="0">
                <a:latin typeface="Arial"/>
                <a:cs typeface="Arial"/>
              </a:rPr>
              <a:t>Each </a:t>
            </a:r>
            <a:r>
              <a:rPr sz="1350" dirty="0">
                <a:latin typeface="Arial"/>
                <a:cs typeface="Arial"/>
              </a:rPr>
              <a:t>point</a:t>
            </a:r>
            <a:r>
              <a:rPr sz="1350" spc="-143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is</a:t>
            </a:r>
            <a:r>
              <a:rPr sz="1350" spc="-101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differently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5876" y="4123670"/>
            <a:ext cx="149018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8" dirty="0">
                <a:latin typeface="Arial"/>
                <a:cs typeface="Arial"/>
              </a:rPr>
              <a:t>trained/tuned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2000" y="3737878"/>
            <a:ext cx="1371123" cy="586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31">
              <a:lnSpc>
                <a:spcPts val="1358"/>
              </a:lnSpc>
            </a:pPr>
            <a:r>
              <a:rPr sz="1350" spc="-56" dirty="0">
                <a:latin typeface="Arial"/>
                <a:cs typeface="Arial"/>
              </a:rPr>
              <a:t>Idea:</a:t>
            </a:r>
            <a:r>
              <a:rPr sz="1350" spc="-86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measure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endParaRPr sz="1350" dirty="0">
              <a:latin typeface="Arial"/>
              <a:cs typeface="Arial"/>
            </a:endParaRPr>
          </a:p>
          <a:p>
            <a:pPr marL="9525" marR="3810" indent="64294">
              <a:lnSpc>
                <a:spcPct val="100800"/>
              </a:lnSpc>
            </a:pPr>
            <a:r>
              <a:rPr sz="1350" spc="-19" dirty="0">
                <a:latin typeface="Arial"/>
                <a:cs typeface="Arial"/>
              </a:rPr>
              <a:t>tradeoff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between </a:t>
            </a:r>
            <a:r>
              <a:rPr sz="1350" spc="-49" dirty="0">
                <a:latin typeface="Arial"/>
                <a:cs typeface="Arial"/>
              </a:rPr>
              <a:t>precision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and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recall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9996" y="4320599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7508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0770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98906" y="4735175"/>
            <a:ext cx="4024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recall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0C07C4C2-503D-28B9-5899-CAE37FF38FAE}"/>
              </a:ext>
            </a:extLst>
          </p:cNvPr>
          <p:cNvSpPr/>
          <p:nvPr/>
        </p:nvSpPr>
        <p:spPr>
          <a:xfrm>
            <a:off x="6286500" y="1174253"/>
            <a:ext cx="1543050" cy="692944"/>
          </a:xfrm>
          <a:custGeom>
            <a:avLst/>
            <a:gdLst/>
            <a:ahLst/>
            <a:cxnLst/>
            <a:rect l="l" t="t" r="r" b="b"/>
            <a:pathLst>
              <a:path w="2057400" h="923925">
                <a:moveTo>
                  <a:pt x="2057400" y="0"/>
                </a:moveTo>
                <a:lnTo>
                  <a:pt x="0" y="0"/>
                </a:lnTo>
                <a:lnTo>
                  <a:pt x="0" y="923925"/>
                </a:lnTo>
                <a:lnTo>
                  <a:pt x="2057400" y="923925"/>
                </a:lnTo>
                <a:lnTo>
                  <a:pt x="2057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0E8ADB7F-0FFA-98CC-881F-D963F1360DA5}"/>
              </a:ext>
            </a:extLst>
          </p:cNvPr>
          <p:cNvSpPr txBox="1"/>
          <p:nvPr/>
        </p:nvSpPr>
        <p:spPr>
          <a:xfrm>
            <a:off x="6286500" y="1174253"/>
            <a:ext cx="1543050" cy="42383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231458" marR="164306" indent="-57150">
              <a:lnSpc>
                <a:spcPct val="100800"/>
              </a:lnSpc>
              <a:spcBef>
                <a:spcPts val="135"/>
              </a:spcBef>
            </a:pPr>
            <a:r>
              <a:rPr sz="1350" spc="-94" dirty="0">
                <a:latin typeface="Arial"/>
                <a:cs typeface="Arial"/>
              </a:rPr>
              <a:t>Q: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Where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do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you </a:t>
            </a:r>
            <a:r>
              <a:rPr sz="1350" spc="-19" dirty="0">
                <a:latin typeface="Arial"/>
                <a:cs typeface="Arial"/>
              </a:rPr>
              <a:t>want</a:t>
            </a:r>
            <a:r>
              <a:rPr sz="1350" spc="-131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your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ideal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815EF687-C464-5AD6-73E1-02BD39B25C59}"/>
              </a:ext>
            </a:extLst>
          </p:cNvPr>
          <p:cNvSpPr txBox="1"/>
          <p:nvPr/>
        </p:nvSpPr>
        <p:spPr>
          <a:xfrm>
            <a:off x="6797326" y="1652705"/>
            <a:ext cx="44624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3"/>
              </a:lnSpc>
            </a:pPr>
            <a:r>
              <a:rPr sz="1350" spc="-45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F1D4F466-E15A-5889-921B-C5BED55AB80A}"/>
              </a:ext>
            </a:extLst>
          </p:cNvPr>
          <p:cNvSpPr txBox="1"/>
          <p:nvPr/>
        </p:nvSpPr>
        <p:spPr>
          <a:xfrm>
            <a:off x="7237441" y="1600258"/>
            <a:ext cx="9906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7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ADD166E0-BCDB-D6EC-4552-CC6302E72254}"/>
              </a:ext>
            </a:extLst>
          </p:cNvPr>
          <p:cNvSpPr txBox="1"/>
          <p:nvPr/>
        </p:nvSpPr>
        <p:spPr>
          <a:xfrm>
            <a:off x="6722269" y="1595735"/>
            <a:ext cx="535781" cy="210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433" rIns="0" bIns="0" rtlCol="0">
            <a:spAutoFit/>
          </a:bodyPr>
          <a:lstStyle/>
          <a:p>
            <a:pPr marL="74771">
              <a:spcBef>
                <a:spcPts val="248"/>
              </a:spcBef>
            </a:pPr>
            <a:r>
              <a:rPr sz="1163" spc="-8" dirty="0">
                <a:solidFill>
                  <a:srgbClr val="C0504D"/>
                </a:solidFill>
                <a:latin typeface="Arial"/>
                <a:cs typeface="Arial"/>
              </a:rPr>
              <a:t>model</a:t>
            </a:r>
            <a:endParaRPr sz="1163">
              <a:latin typeface="Arial"/>
              <a:cs typeface="Arial"/>
            </a:endParaRP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83F7E9C6-FB9E-C925-ED15-6E04F9CAEF44}"/>
              </a:ext>
            </a:extLst>
          </p:cNvPr>
          <p:cNvSpPr txBox="1"/>
          <p:nvPr/>
        </p:nvSpPr>
        <p:spPr>
          <a:xfrm>
            <a:off x="6291018" y="1938943"/>
            <a:ext cx="2306717" cy="602248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all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FB3AD78A-31DB-44A2-1A17-2188D469614A}"/>
              </a:ext>
            </a:extLst>
          </p:cNvPr>
          <p:cNvSpPr txBox="1"/>
          <p:nvPr/>
        </p:nvSpPr>
        <p:spPr>
          <a:xfrm>
            <a:off x="7310998" y="1950175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spc="-8" dirty="0">
                <a:solidFill>
                  <a:srgbClr val="8063A1"/>
                </a:solidFill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20809FA3-C93E-DA88-9B90-7571BE2CC3DE}"/>
              </a:ext>
            </a:extLst>
          </p:cNvPr>
          <p:cNvSpPr txBox="1"/>
          <p:nvPr/>
        </p:nvSpPr>
        <p:spPr>
          <a:xfrm>
            <a:off x="6299615" y="2670763"/>
            <a:ext cx="2311235" cy="602248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only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4833DFD8-1AC8-3534-F45E-244C8986B9F5}"/>
              </a:ext>
            </a:extLst>
          </p:cNvPr>
          <p:cNvSpPr txBox="1"/>
          <p:nvPr/>
        </p:nvSpPr>
        <p:spPr>
          <a:xfrm>
            <a:off x="7324113" y="2670763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7504" y="1375220"/>
            <a:ext cx="3668554" cy="3093244"/>
            <a:chOff x="1819338" y="1833626"/>
            <a:chExt cx="4891405" cy="4124325"/>
          </a:xfrm>
        </p:grpSpPr>
        <p:sp>
          <p:nvSpPr>
            <p:cNvPr id="3" name="object 3"/>
            <p:cNvSpPr/>
            <p:nvPr/>
          </p:nvSpPr>
          <p:spPr>
            <a:xfrm>
              <a:off x="3933190" y="3121025"/>
              <a:ext cx="1219200" cy="1311275"/>
            </a:xfrm>
            <a:custGeom>
              <a:avLst/>
              <a:gdLst/>
              <a:ahLst/>
              <a:cxnLst/>
              <a:rect l="l" t="t" r="r" b="b"/>
              <a:pathLst>
                <a:path w="1219200" h="1311275">
                  <a:moveTo>
                    <a:pt x="1189989" y="0"/>
                  </a:moveTo>
                  <a:lnTo>
                    <a:pt x="705865" y="28955"/>
                  </a:lnTo>
                  <a:lnTo>
                    <a:pt x="834136" y="142748"/>
                  </a:lnTo>
                  <a:lnTo>
                    <a:pt x="0" y="1083437"/>
                  </a:lnTo>
                  <a:lnTo>
                    <a:pt x="256539" y="1310894"/>
                  </a:lnTo>
                  <a:lnTo>
                    <a:pt x="1090676" y="370332"/>
                  </a:lnTo>
                  <a:lnTo>
                    <a:pt x="1218946" y="483997"/>
                  </a:lnTo>
                  <a:lnTo>
                    <a:pt x="11899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3933190" y="3121025"/>
              <a:ext cx="1219200" cy="1311275"/>
            </a:xfrm>
            <a:custGeom>
              <a:avLst/>
              <a:gdLst/>
              <a:ahLst/>
              <a:cxnLst/>
              <a:rect l="l" t="t" r="r" b="b"/>
              <a:pathLst>
                <a:path w="1219200" h="1311275">
                  <a:moveTo>
                    <a:pt x="0" y="1083437"/>
                  </a:moveTo>
                  <a:lnTo>
                    <a:pt x="834136" y="142748"/>
                  </a:lnTo>
                  <a:lnTo>
                    <a:pt x="705865" y="28955"/>
                  </a:lnTo>
                  <a:lnTo>
                    <a:pt x="1189989" y="0"/>
                  </a:lnTo>
                  <a:lnTo>
                    <a:pt x="1218946" y="483997"/>
                  </a:lnTo>
                  <a:lnTo>
                    <a:pt x="1090676" y="370332"/>
                  </a:lnTo>
                  <a:lnTo>
                    <a:pt x="256539" y="1310894"/>
                  </a:lnTo>
                  <a:lnTo>
                    <a:pt x="0" y="108343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833626" y="1833626"/>
              <a:ext cx="0" cy="4114800"/>
            </a:xfrm>
            <a:custGeom>
              <a:avLst/>
              <a:gdLst/>
              <a:ahLst/>
              <a:cxnLst/>
              <a:rect l="l" t="t" r="r" b="b"/>
              <a:pathLst>
                <a:path h="4114800">
                  <a:moveTo>
                    <a:pt x="0" y="0"/>
                  </a:moveTo>
                  <a:lnTo>
                    <a:pt x="0" y="4114736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1833626" y="5938837"/>
              <a:ext cx="4876800" cy="14604"/>
            </a:xfrm>
            <a:custGeom>
              <a:avLst/>
              <a:gdLst/>
              <a:ahLst/>
              <a:cxnLst/>
              <a:rect l="l" t="t" r="r" b="b"/>
              <a:pathLst>
                <a:path w="4876800" h="14604">
                  <a:moveTo>
                    <a:pt x="0" y="0"/>
                  </a:moveTo>
                  <a:lnTo>
                    <a:pt x="4876800" y="0"/>
                  </a:lnTo>
                </a:path>
                <a:path w="4876800" h="14604">
                  <a:moveTo>
                    <a:pt x="0" y="14287"/>
                  </a:moveTo>
                  <a:lnTo>
                    <a:pt x="4876800" y="14287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2057400"/>
              <a:ext cx="4724400" cy="3886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203708" y="174625"/>
                  </a:lnTo>
                  <a:lnTo>
                    <a:pt x="0" y="174625"/>
                  </a:lnTo>
                  <a:lnTo>
                    <a:pt x="164719" y="282448"/>
                  </a:lnTo>
                  <a:lnTo>
                    <a:pt x="101853" y="457073"/>
                  </a:lnTo>
                  <a:lnTo>
                    <a:pt x="266700" y="349250"/>
                  </a:lnTo>
                  <a:lnTo>
                    <a:pt x="431419" y="457073"/>
                  </a:lnTo>
                  <a:lnTo>
                    <a:pt x="368553" y="282448"/>
                  </a:lnTo>
                  <a:lnTo>
                    <a:pt x="533400" y="174625"/>
                  </a:lnTo>
                  <a:lnTo>
                    <a:pt x="329564" y="17462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024626" y="213842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0" y="174625"/>
                  </a:moveTo>
                  <a:lnTo>
                    <a:pt x="203708" y="174625"/>
                  </a:lnTo>
                  <a:lnTo>
                    <a:pt x="266700" y="0"/>
                  </a:lnTo>
                  <a:lnTo>
                    <a:pt x="329564" y="174625"/>
                  </a:lnTo>
                  <a:lnTo>
                    <a:pt x="533400" y="174625"/>
                  </a:lnTo>
                  <a:lnTo>
                    <a:pt x="368553" y="282448"/>
                  </a:lnTo>
                  <a:lnTo>
                    <a:pt x="431419" y="457073"/>
                  </a:lnTo>
                  <a:lnTo>
                    <a:pt x="266700" y="349250"/>
                  </a:lnTo>
                  <a:lnTo>
                    <a:pt x="101853" y="457073"/>
                  </a:lnTo>
                  <a:lnTo>
                    <a:pt x="164719" y="282448"/>
                  </a:lnTo>
                  <a:lnTo>
                    <a:pt x="0" y="174625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0301" y="2805103"/>
              <a:ext cx="3952875" cy="3077210"/>
            </a:xfrm>
            <a:custGeom>
              <a:avLst/>
              <a:gdLst/>
              <a:ahLst/>
              <a:cxnLst/>
              <a:rect l="l" t="t" r="r" b="b"/>
              <a:pathLst>
                <a:path w="3952875" h="3077210">
                  <a:moveTo>
                    <a:pt x="0" y="597734"/>
                  </a:moveTo>
                  <a:lnTo>
                    <a:pt x="48972" y="591879"/>
                  </a:lnTo>
                  <a:lnTo>
                    <a:pt x="97950" y="586084"/>
                  </a:lnTo>
                  <a:lnTo>
                    <a:pt x="146936" y="580408"/>
                  </a:lnTo>
                  <a:lnTo>
                    <a:pt x="195935" y="574911"/>
                  </a:lnTo>
                  <a:lnTo>
                    <a:pt x="244953" y="569652"/>
                  </a:lnTo>
                  <a:lnTo>
                    <a:pt x="293992" y="564692"/>
                  </a:lnTo>
                  <a:lnTo>
                    <a:pt x="343058" y="560088"/>
                  </a:lnTo>
                  <a:lnTo>
                    <a:pt x="392156" y="555903"/>
                  </a:lnTo>
                  <a:lnTo>
                    <a:pt x="441288" y="552193"/>
                  </a:lnTo>
                  <a:lnTo>
                    <a:pt x="490461" y="549021"/>
                  </a:lnTo>
                  <a:lnTo>
                    <a:pt x="539678" y="546444"/>
                  </a:lnTo>
                  <a:lnTo>
                    <a:pt x="588944" y="544523"/>
                  </a:lnTo>
                  <a:lnTo>
                    <a:pt x="638264" y="543317"/>
                  </a:lnTo>
                  <a:lnTo>
                    <a:pt x="687641" y="542886"/>
                  </a:lnTo>
                  <a:lnTo>
                    <a:pt x="737080" y="543289"/>
                  </a:lnTo>
                  <a:lnTo>
                    <a:pt x="786586" y="544587"/>
                  </a:lnTo>
                  <a:lnTo>
                    <a:pt x="836164" y="546838"/>
                  </a:lnTo>
                  <a:lnTo>
                    <a:pt x="885816" y="550102"/>
                  </a:lnTo>
                  <a:lnTo>
                    <a:pt x="935549" y="554439"/>
                  </a:lnTo>
                  <a:lnTo>
                    <a:pt x="985366" y="559908"/>
                  </a:lnTo>
                  <a:lnTo>
                    <a:pt x="1035272" y="566569"/>
                  </a:lnTo>
                  <a:lnTo>
                    <a:pt x="1085271" y="574482"/>
                  </a:lnTo>
                  <a:lnTo>
                    <a:pt x="1135368" y="583707"/>
                  </a:lnTo>
                  <a:lnTo>
                    <a:pt x="1185567" y="594302"/>
                  </a:lnTo>
                  <a:lnTo>
                    <a:pt x="1235873" y="606327"/>
                  </a:lnTo>
                  <a:lnTo>
                    <a:pt x="1286290" y="619843"/>
                  </a:lnTo>
                  <a:lnTo>
                    <a:pt x="1336822" y="634908"/>
                  </a:lnTo>
                  <a:lnTo>
                    <a:pt x="1387475" y="651582"/>
                  </a:lnTo>
                  <a:lnTo>
                    <a:pt x="1428403" y="666082"/>
                  </a:lnTo>
                  <a:lnTo>
                    <a:pt x="1470026" y="681568"/>
                  </a:lnTo>
                  <a:lnTo>
                    <a:pt x="1512285" y="698013"/>
                  </a:lnTo>
                  <a:lnTo>
                    <a:pt x="1555119" y="715391"/>
                  </a:lnTo>
                  <a:lnTo>
                    <a:pt x="1598467" y="733679"/>
                  </a:lnTo>
                  <a:lnTo>
                    <a:pt x="1642271" y="752849"/>
                  </a:lnTo>
                  <a:lnTo>
                    <a:pt x="1686468" y="772876"/>
                  </a:lnTo>
                  <a:lnTo>
                    <a:pt x="1731000" y="793735"/>
                  </a:lnTo>
                  <a:lnTo>
                    <a:pt x="1775805" y="815400"/>
                  </a:lnTo>
                  <a:lnTo>
                    <a:pt x="1820824" y="837845"/>
                  </a:lnTo>
                  <a:lnTo>
                    <a:pt x="1865996" y="861045"/>
                  </a:lnTo>
                  <a:lnTo>
                    <a:pt x="1911261" y="884973"/>
                  </a:lnTo>
                  <a:lnTo>
                    <a:pt x="1956559" y="909606"/>
                  </a:lnTo>
                  <a:lnTo>
                    <a:pt x="2001829" y="934916"/>
                  </a:lnTo>
                  <a:lnTo>
                    <a:pt x="2047012" y="960878"/>
                  </a:lnTo>
                  <a:lnTo>
                    <a:pt x="2092047" y="987468"/>
                  </a:lnTo>
                  <a:lnTo>
                    <a:pt x="2136874" y="1014658"/>
                  </a:lnTo>
                  <a:lnTo>
                    <a:pt x="2181432" y="1042424"/>
                  </a:lnTo>
                  <a:lnTo>
                    <a:pt x="2225661" y="1070739"/>
                  </a:lnTo>
                  <a:lnTo>
                    <a:pt x="2269502" y="1099579"/>
                  </a:lnTo>
                  <a:lnTo>
                    <a:pt x="2312893" y="1128917"/>
                  </a:lnTo>
                  <a:lnTo>
                    <a:pt x="2355775" y="1158728"/>
                  </a:lnTo>
                  <a:lnTo>
                    <a:pt x="2398087" y="1188987"/>
                  </a:lnTo>
                  <a:lnTo>
                    <a:pt x="2439769" y="1219668"/>
                  </a:lnTo>
                  <a:lnTo>
                    <a:pt x="2480761" y="1250744"/>
                  </a:lnTo>
                  <a:lnTo>
                    <a:pt x="2521003" y="1282192"/>
                  </a:lnTo>
                  <a:lnTo>
                    <a:pt x="2560434" y="1313984"/>
                  </a:lnTo>
                  <a:lnTo>
                    <a:pt x="2598994" y="1346095"/>
                  </a:lnTo>
                  <a:lnTo>
                    <a:pt x="2636622" y="1378500"/>
                  </a:lnTo>
                  <a:lnTo>
                    <a:pt x="2673260" y="1411174"/>
                  </a:lnTo>
                  <a:lnTo>
                    <a:pt x="2708845" y="1444090"/>
                  </a:lnTo>
                  <a:lnTo>
                    <a:pt x="2743319" y="1477222"/>
                  </a:lnTo>
                  <a:lnTo>
                    <a:pt x="2776620" y="1510547"/>
                  </a:lnTo>
                  <a:lnTo>
                    <a:pt x="2808689" y="1544036"/>
                  </a:lnTo>
                  <a:lnTo>
                    <a:pt x="2839466" y="1577666"/>
                  </a:lnTo>
                  <a:lnTo>
                    <a:pt x="2871833" y="1614883"/>
                  </a:lnTo>
                  <a:lnTo>
                    <a:pt x="2903071" y="1652817"/>
                  </a:lnTo>
                  <a:lnTo>
                    <a:pt x="2933216" y="1691447"/>
                  </a:lnTo>
                  <a:lnTo>
                    <a:pt x="2962304" y="1730748"/>
                  </a:lnTo>
                  <a:lnTo>
                    <a:pt x="2990372" y="1770698"/>
                  </a:lnTo>
                  <a:lnTo>
                    <a:pt x="3017456" y="1811273"/>
                  </a:lnTo>
                  <a:lnTo>
                    <a:pt x="3043592" y="1852450"/>
                  </a:lnTo>
                  <a:lnTo>
                    <a:pt x="3068818" y="1894207"/>
                  </a:lnTo>
                  <a:lnTo>
                    <a:pt x="3093168" y="1936519"/>
                  </a:lnTo>
                  <a:lnTo>
                    <a:pt x="3116681" y="1979364"/>
                  </a:lnTo>
                  <a:lnTo>
                    <a:pt x="3139392" y="2022719"/>
                  </a:lnTo>
                  <a:lnTo>
                    <a:pt x="3161338" y="2066561"/>
                  </a:lnTo>
                  <a:lnTo>
                    <a:pt x="3182555" y="2110866"/>
                  </a:lnTo>
                  <a:lnTo>
                    <a:pt x="3203080" y="2155611"/>
                  </a:lnTo>
                  <a:lnTo>
                    <a:pt x="3222949" y="2200773"/>
                  </a:lnTo>
                  <a:lnTo>
                    <a:pt x="3242198" y="2246329"/>
                  </a:lnTo>
                  <a:lnTo>
                    <a:pt x="3260865" y="2292256"/>
                  </a:lnTo>
                  <a:lnTo>
                    <a:pt x="3278984" y="2338530"/>
                  </a:lnTo>
                  <a:lnTo>
                    <a:pt x="3296594" y="2385129"/>
                  </a:lnTo>
                  <a:lnTo>
                    <a:pt x="3313730" y="2432029"/>
                  </a:lnTo>
                  <a:lnTo>
                    <a:pt x="3330428" y="2479208"/>
                  </a:lnTo>
                  <a:lnTo>
                    <a:pt x="3346726" y="2526641"/>
                  </a:lnTo>
                  <a:lnTo>
                    <a:pt x="3362660" y="2574306"/>
                  </a:lnTo>
                  <a:lnTo>
                    <a:pt x="3378265" y="2622180"/>
                  </a:lnTo>
                  <a:lnTo>
                    <a:pt x="3393579" y="2670240"/>
                  </a:lnTo>
                  <a:lnTo>
                    <a:pt x="3408638" y="2718462"/>
                  </a:lnTo>
                  <a:lnTo>
                    <a:pt x="3423478" y="2766823"/>
                  </a:lnTo>
                  <a:lnTo>
                    <a:pt x="3438136" y="2815301"/>
                  </a:lnTo>
                  <a:lnTo>
                    <a:pt x="3452648" y="2863871"/>
                  </a:lnTo>
                  <a:lnTo>
                    <a:pt x="3467051" y="2912511"/>
                  </a:lnTo>
                  <a:lnTo>
                    <a:pt x="3481381" y="2961198"/>
                  </a:lnTo>
                  <a:lnTo>
                    <a:pt x="3495675" y="3009909"/>
                  </a:lnTo>
                </a:path>
                <a:path w="3952875" h="3077210">
                  <a:moveTo>
                    <a:pt x="9525" y="25091"/>
                  </a:moveTo>
                  <a:lnTo>
                    <a:pt x="59908" y="22677"/>
                  </a:lnTo>
                  <a:lnTo>
                    <a:pt x="110289" y="20283"/>
                  </a:lnTo>
                  <a:lnTo>
                    <a:pt x="160665" y="17928"/>
                  </a:lnTo>
                  <a:lnTo>
                    <a:pt x="211032" y="15634"/>
                  </a:lnTo>
                  <a:lnTo>
                    <a:pt x="261390" y="13419"/>
                  </a:lnTo>
                  <a:lnTo>
                    <a:pt x="311734" y="11303"/>
                  </a:lnTo>
                  <a:lnTo>
                    <a:pt x="362062" y="9307"/>
                  </a:lnTo>
                  <a:lnTo>
                    <a:pt x="412372" y="7450"/>
                  </a:lnTo>
                  <a:lnTo>
                    <a:pt x="462661" y="5753"/>
                  </a:lnTo>
                  <a:lnTo>
                    <a:pt x="512927" y="4234"/>
                  </a:lnTo>
                  <a:lnTo>
                    <a:pt x="563166" y="2915"/>
                  </a:lnTo>
                  <a:lnTo>
                    <a:pt x="613376" y="1814"/>
                  </a:lnTo>
                  <a:lnTo>
                    <a:pt x="663555" y="953"/>
                  </a:lnTo>
                  <a:lnTo>
                    <a:pt x="713700" y="350"/>
                  </a:lnTo>
                  <a:lnTo>
                    <a:pt x="763808" y="25"/>
                  </a:lnTo>
                  <a:lnTo>
                    <a:pt x="813876" y="0"/>
                  </a:lnTo>
                  <a:lnTo>
                    <a:pt x="863903" y="292"/>
                  </a:lnTo>
                  <a:lnTo>
                    <a:pt x="913885" y="923"/>
                  </a:lnTo>
                  <a:lnTo>
                    <a:pt x="963820" y="1912"/>
                  </a:lnTo>
                  <a:lnTo>
                    <a:pt x="1013705" y="3280"/>
                  </a:lnTo>
                  <a:lnTo>
                    <a:pt x="1063537" y="5045"/>
                  </a:lnTo>
                  <a:lnTo>
                    <a:pt x="1113314" y="7228"/>
                  </a:lnTo>
                  <a:lnTo>
                    <a:pt x="1163034" y="9850"/>
                  </a:lnTo>
                  <a:lnTo>
                    <a:pt x="1212693" y="12929"/>
                  </a:lnTo>
                  <a:lnTo>
                    <a:pt x="1262289" y="16485"/>
                  </a:lnTo>
                  <a:lnTo>
                    <a:pt x="1311820" y="20539"/>
                  </a:lnTo>
                  <a:lnTo>
                    <a:pt x="1361282" y="25111"/>
                  </a:lnTo>
                  <a:lnTo>
                    <a:pt x="1410674" y="30220"/>
                  </a:lnTo>
                  <a:lnTo>
                    <a:pt x="1459991" y="35886"/>
                  </a:lnTo>
                  <a:lnTo>
                    <a:pt x="1507957" y="41448"/>
                  </a:lnTo>
                  <a:lnTo>
                    <a:pt x="1556531" y="46680"/>
                  </a:lnTo>
                  <a:lnTo>
                    <a:pt x="1605640" y="51658"/>
                  </a:lnTo>
                  <a:lnTo>
                    <a:pt x="1655211" y="56458"/>
                  </a:lnTo>
                  <a:lnTo>
                    <a:pt x="1705171" y="61158"/>
                  </a:lnTo>
                  <a:lnTo>
                    <a:pt x="1755447" y="65834"/>
                  </a:lnTo>
                  <a:lnTo>
                    <a:pt x="1805967" y="70562"/>
                  </a:lnTo>
                  <a:lnTo>
                    <a:pt x="1856658" y="75420"/>
                  </a:lnTo>
                  <a:lnTo>
                    <a:pt x="1907446" y="80484"/>
                  </a:lnTo>
                  <a:lnTo>
                    <a:pt x="1958260" y="85830"/>
                  </a:lnTo>
                  <a:lnTo>
                    <a:pt x="2009025" y="91536"/>
                  </a:lnTo>
                  <a:lnTo>
                    <a:pt x="2059669" y="97677"/>
                  </a:lnTo>
                  <a:lnTo>
                    <a:pt x="2110120" y="104331"/>
                  </a:lnTo>
                  <a:lnTo>
                    <a:pt x="2160304" y="111575"/>
                  </a:lnTo>
                  <a:lnTo>
                    <a:pt x="2210149" y="119484"/>
                  </a:lnTo>
                  <a:lnTo>
                    <a:pt x="2259581" y="128136"/>
                  </a:lnTo>
                  <a:lnTo>
                    <a:pt x="2308528" y="137606"/>
                  </a:lnTo>
                  <a:lnTo>
                    <a:pt x="2356917" y="147973"/>
                  </a:lnTo>
                  <a:lnTo>
                    <a:pt x="2404675" y="159312"/>
                  </a:lnTo>
                  <a:lnTo>
                    <a:pt x="2451730" y="171701"/>
                  </a:lnTo>
                  <a:lnTo>
                    <a:pt x="2498007" y="185215"/>
                  </a:lnTo>
                  <a:lnTo>
                    <a:pt x="2543436" y="199931"/>
                  </a:lnTo>
                  <a:lnTo>
                    <a:pt x="2587941" y="215927"/>
                  </a:lnTo>
                  <a:lnTo>
                    <a:pt x="2631452" y="233279"/>
                  </a:lnTo>
                  <a:lnTo>
                    <a:pt x="2673894" y="252062"/>
                  </a:lnTo>
                  <a:lnTo>
                    <a:pt x="2715195" y="272355"/>
                  </a:lnTo>
                  <a:lnTo>
                    <a:pt x="2755283" y="294234"/>
                  </a:lnTo>
                  <a:lnTo>
                    <a:pt x="2794083" y="317775"/>
                  </a:lnTo>
                  <a:lnTo>
                    <a:pt x="2831524" y="343054"/>
                  </a:lnTo>
                  <a:lnTo>
                    <a:pt x="2867533" y="370150"/>
                  </a:lnTo>
                  <a:lnTo>
                    <a:pt x="2901128" y="398319"/>
                  </a:lnTo>
                  <a:lnTo>
                    <a:pt x="2933653" y="428484"/>
                  </a:lnTo>
                  <a:lnTo>
                    <a:pt x="2965144" y="460545"/>
                  </a:lnTo>
                  <a:lnTo>
                    <a:pt x="2995640" y="494400"/>
                  </a:lnTo>
                  <a:lnTo>
                    <a:pt x="3025175" y="529948"/>
                  </a:lnTo>
                  <a:lnTo>
                    <a:pt x="3053787" y="567090"/>
                  </a:lnTo>
                  <a:lnTo>
                    <a:pt x="3081513" y="605723"/>
                  </a:lnTo>
                  <a:lnTo>
                    <a:pt x="3108390" y="645747"/>
                  </a:lnTo>
                  <a:lnTo>
                    <a:pt x="3134454" y="687060"/>
                  </a:lnTo>
                  <a:lnTo>
                    <a:pt x="3159742" y="729563"/>
                  </a:lnTo>
                  <a:lnTo>
                    <a:pt x="3184291" y="773153"/>
                  </a:lnTo>
                  <a:lnTo>
                    <a:pt x="3208137" y="817731"/>
                  </a:lnTo>
                  <a:lnTo>
                    <a:pt x="3231318" y="863194"/>
                  </a:lnTo>
                  <a:lnTo>
                    <a:pt x="3253871" y="909443"/>
                  </a:lnTo>
                  <a:lnTo>
                    <a:pt x="3275831" y="956376"/>
                  </a:lnTo>
                  <a:lnTo>
                    <a:pt x="3297236" y="1003892"/>
                  </a:lnTo>
                  <a:lnTo>
                    <a:pt x="3318123" y="1051891"/>
                  </a:lnTo>
                  <a:lnTo>
                    <a:pt x="3338528" y="1100271"/>
                  </a:lnTo>
                  <a:lnTo>
                    <a:pt x="3358488" y="1148932"/>
                  </a:lnTo>
                  <a:lnTo>
                    <a:pt x="3378040" y="1197772"/>
                  </a:lnTo>
                  <a:lnTo>
                    <a:pt x="3397221" y="1246691"/>
                  </a:lnTo>
                  <a:lnTo>
                    <a:pt x="3416068" y="1295588"/>
                  </a:lnTo>
                  <a:lnTo>
                    <a:pt x="3434616" y="1344361"/>
                  </a:lnTo>
                  <a:lnTo>
                    <a:pt x="3452904" y="1392910"/>
                  </a:lnTo>
                  <a:lnTo>
                    <a:pt x="3470967" y="1441135"/>
                  </a:lnTo>
                  <a:lnTo>
                    <a:pt x="3488843" y="1488933"/>
                  </a:lnTo>
                  <a:lnTo>
                    <a:pt x="3506569" y="1536204"/>
                  </a:lnTo>
                  <a:lnTo>
                    <a:pt x="3524181" y="1582847"/>
                  </a:lnTo>
                  <a:lnTo>
                    <a:pt x="3541715" y="1628762"/>
                  </a:lnTo>
                  <a:lnTo>
                    <a:pt x="3559210" y="1673847"/>
                  </a:lnTo>
                  <a:lnTo>
                    <a:pt x="3576701" y="1718001"/>
                  </a:lnTo>
                  <a:lnTo>
                    <a:pt x="3595775" y="1766344"/>
                  </a:lnTo>
                  <a:lnTo>
                    <a:pt x="3614234" y="1814706"/>
                  </a:lnTo>
                  <a:lnTo>
                    <a:pt x="3632100" y="1863087"/>
                  </a:lnTo>
                  <a:lnTo>
                    <a:pt x="3649396" y="1911487"/>
                  </a:lnTo>
                  <a:lnTo>
                    <a:pt x="3666145" y="1959903"/>
                  </a:lnTo>
                  <a:lnTo>
                    <a:pt x="3682370" y="2008337"/>
                  </a:lnTo>
                  <a:lnTo>
                    <a:pt x="3698093" y="2056786"/>
                  </a:lnTo>
                  <a:lnTo>
                    <a:pt x="3713337" y="2105251"/>
                  </a:lnTo>
                  <a:lnTo>
                    <a:pt x="3728125" y="2153730"/>
                  </a:lnTo>
                  <a:lnTo>
                    <a:pt x="3742481" y="2202223"/>
                  </a:lnTo>
                  <a:lnTo>
                    <a:pt x="3756426" y="2250729"/>
                  </a:lnTo>
                  <a:lnTo>
                    <a:pt x="3769984" y="2299247"/>
                  </a:lnTo>
                  <a:lnTo>
                    <a:pt x="3783178" y="2347776"/>
                  </a:lnTo>
                  <a:lnTo>
                    <a:pt x="3796030" y="2396316"/>
                  </a:lnTo>
                  <a:lnTo>
                    <a:pt x="3808563" y="2444866"/>
                  </a:lnTo>
                  <a:lnTo>
                    <a:pt x="3820800" y="2493425"/>
                  </a:lnTo>
                  <a:lnTo>
                    <a:pt x="3832764" y="2541993"/>
                  </a:lnTo>
                  <a:lnTo>
                    <a:pt x="3844477" y="2590568"/>
                  </a:lnTo>
                  <a:lnTo>
                    <a:pt x="3855964" y="2639151"/>
                  </a:lnTo>
                  <a:lnTo>
                    <a:pt x="3867245" y="2687740"/>
                  </a:lnTo>
                  <a:lnTo>
                    <a:pt x="3878345" y="2736334"/>
                  </a:lnTo>
                  <a:lnTo>
                    <a:pt x="3889286" y="2784933"/>
                  </a:lnTo>
                  <a:lnTo>
                    <a:pt x="3900091" y="2833535"/>
                  </a:lnTo>
                  <a:lnTo>
                    <a:pt x="3910783" y="2882142"/>
                  </a:lnTo>
                  <a:lnTo>
                    <a:pt x="3921384" y="2930750"/>
                  </a:lnTo>
                  <a:lnTo>
                    <a:pt x="3931918" y="2979361"/>
                  </a:lnTo>
                  <a:lnTo>
                    <a:pt x="3942407" y="3027972"/>
                  </a:lnTo>
                  <a:lnTo>
                    <a:pt x="3952875" y="3076584"/>
                  </a:lnTo>
                </a:path>
                <a:path w="3952875" h="3077210">
                  <a:moveTo>
                    <a:pt x="28575" y="450795"/>
                  </a:moveTo>
                  <a:lnTo>
                    <a:pt x="77998" y="445916"/>
                  </a:lnTo>
                  <a:lnTo>
                    <a:pt x="127434" y="441077"/>
                  </a:lnTo>
                  <a:lnTo>
                    <a:pt x="176898" y="436318"/>
                  </a:lnTo>
                  <a:lnTo>
                    <a:pt x="226401" y="431679"/>
                  </a:lnTo>
                  <a:lnTo>
                    <a:pt x="275956" y="427201"/>
                  </a:lnTo>
                  <a:lnTo>
                    <a:pt x="325579" y="422924"/>
                  </a:lnTo>
                  <a:lnTo>
                    <a:pt x="375281" y="418888"/>
                  </a:lnTo>
                  <a:lnTo>
                    <a:pt x="425075" y="415135"/>
                  </a:lnTo>
                  <a:lnTo>
                    <a:pt x="474976" y="411704"/>
                  </a:lnTo>
                  <a:lnTo>
                    <a:pt x="524996" y="408637"/>
                  </a:lnTo>
                  <a:lnTo>
                    <a:pt x="575149" y="405972"/>
                  </a:lnTo>
                  <a:lnTo>
                    <a:pt x="625447" y="403752"/>
                  </a:lnTo>
                  <a:lnTo>
                    <a:pt x="675905" y="402016"/>
                  </a:lnTo>
                  <a:lnTo>
                    <a:pt x="726535" y="400805"/>
                  </a:lnTo>
                  <a:lnTo>
                    <a:pt x="777350" y="400158"/>
                  </a:lnTo>
                  <a:lnTo>
                    <a:pt x="828365" y="400118"/>
                  </a:lnTo>
                  <a:lnTo>
                    <a:pt x="879592" y="400723"/>
                  </a:lnTo>
                  <a:lnTo>
                    <a:pt x="931044" y="402015"/>
                  </a:lnTo>
                  <a:lnTo>
                    <a:pt x="982735" y="404034"/>
                  </a:lnTo>
                  <a:lnTo>
                    <a:pt x="1034677" y="406821"/>
                  </a:lnTo>
                  <a:lnTo>
                    <a:pt x="1086885" y="410415"/>
                  </a:lnTo>
                  <a:lnTo>
                    <a:pt x="1139372" y="414857"/>
                  </a:lnTo>
                  <a:lnTo>
                    <a:pt x="1192150" y="420189"/>
                  </a:lnTo>
                  <a:lnTo>
                    <a:pt x="1245233" y="426449"/>
                  </a:lnTo>
                  <a:lnTo>
                    <a:pt x="1298634" y="433679"/>
                  </a:lnTo>
                  <a:lnTo>
                    <a:pt x="1352367" y="441918"/>
                  </a:lnTo>
                  <a:lnTo>
                    <a:pt x="1406445" y="451209"/>
                  </a:lnTo>
                  <a:lnTo>
                    <a:pt x="1460881" y="461590"/>
                  </a:lnTo>
                  <a:lnTo>
                    <a:pt x="1503845" y="470026"/>
                  </a:lnTo>
                  <a:lnTo>
                    <a:pt x="1547728" y="478372"/>
                  </a:lnTo>
                  <a:lnTo>
                    <a:pt x="1592461" y="486677"/>
                  </a:lnTo>
                  <a:lnTo>
                    <a:pt x="1637972" y="494990"/>
                  </a:lnTo>
                  <a:lnTo>
                    <a:pt x="1684193" y="503362"/>
                  </a:lnTo>
                  <a:lnTo>
                    <a:pt x="1731052" y="511841"/>
                  </a:lnTo>
                  <a:lnTo>
                    <a:pt x="1778481" y="520479"/>
                  </a:lnTo>
                  <a:lnTo>
                    <a:pt x="1826410" y="529324"/>
                  </a:lnTo>
                  <a:lnTo>
                    <a:pt x="1874768" y="538427"/>
                  </a:lnTo>
                  <a:lnTo>
                    <a:pt x="1923485" y="547837"/>
                  </a:lnTo>
                  <a:lnTo>
                    <a:pt x="1972491" y="557603"/>
                  </a:lnTo>
                  <a:lnTo>
                    <a:pt x="2021717" y="567776"/>
                  </a:lnTo>
                  <a:lnTo>
                    <a:pt x="2071093" y="578405"/>
                  </a:lnTo>
                  <a:lnTo>
                    <a:pt x="2120548" y="589541"/>
                  </a:lnTo>
                  <a:lnTo>
                    <a:pt x="2170013" y="601232"/>
                  </a:lnTo>
                  <a:lnTo>
                    <a:pt x="2219417" y="613528"/>
                  </a:lnTo>
                  <a:lnTo>
                    <a:pt x="2268691" y="626480"/>
                  </a:lnTo>
                  <a:lnTo>
                    <a:pt x="2317765" y="640136"/>
                  </a:lnTo>
                  <a:lnTo>
                    <a:pt x="2366569" y="654547"/>
                  </a:lnTo>
                  <a:lnTo>
                    <a:pt x="2415033" y="669763"/>
                  </a:lnTo>
                  <a:lnTo>
                    <a:pt x="2463087" y="685833"/>
                  </a:lnTo>
                  <a:lnTo>
                    <a:pt x="2510660" y="702806"/>
                  </a:lnTo>
                  <a:lnTo>
                    <a:pt x="2557684" y="720733"/>
                  </a:lnTo>
                  <a:lnTo>
                    <a:pt x="2604087" y="739664"/>
                  </a:lnTo>
                  <a:lnTo>
                    <a:pt x="2649801" y="759647"/>
                  </a:lnTo>
                  <a:lnTo>
                    <a:pt x="2694755" y="780733"/>
                  </a:lnTo>
                  <a:lnTo>
                    <a:pt x="2738880" y="802972"/>
                  </a:lnTo>
                  <a:lnTo>
                    <a:pt x="2782104" y="826413"/>
                  </a:lnTo>
                  <a:lnTo>
                    <a:pt x="2824359" y="851106"/>
                  </a:lnTo>
                  <a:lnTo>
                    <a:pt x="2865574" y="877101"/>
                  </a:lnTo>
                  <a:lnTo>
                    <a:pt x="2905680" y="904447"/>
                  </a:lnTo>
                  <a:lnTo>
                    <a:pt x="2944606" y="933194"/>
                  </a:lnTo>
                  <a:lnTo>
                    <a:pt x="2982282" y="963392"/>
                  </a:lnTo>
                  <a:lnTo>
                    <a:pt x="3018639" y="995091"/>
                  </a:lnTo>
                  <a:lnTo>
                    <a:pt x="3053607" y="1028340"/>
                  </a:lnTo>
                  <a:lnTo>
                    <a:pt x="3087116" y="1063189"/>
                  </a:lnTo>
                  <a:lnTo>
                    <a:pt x="3114815" y="1094326"/>
                  </a:lnTo>
                  <a:lnTo>
                    <a:pt x="3141772" y="1126596"/>
                  </a:lnTo>
                  <a:lnTo>
                    <a:pt x="3168006" y="1159971"/>
                  </a:lnTo>
                  <a:lnTo>
                    <a:pt x="3193534" y="1194423"/>
                  </a:lnTo>
                  <a:lnTo>
                    <a:pt x="3218375" y="1229925"/>
                  </a:lnTo>
                  <a:lnTo>
                    <a:pt x="3242546" y="1266449"/>
                  </a:lnTo>
                  <a:lnTo>
                    <a:pt x="3266066" y="1303968"/>
                  </a:lnTo>
                  <a:lnTo>
                    <a:pt x="3288953" y="1342453"/>
                  </a:lnTo>
                  <a:lnTo>
                    <a:pt x="3311225" y="1381878"/>
                  </a:lnTo>
                  <a:lnTo>
                    <a:pt x="3332899" y="1422214"/>
                  </a:lnTo>
                  <a:lnTo>
                    <a:pt x="3353995" y="1463435"/>
                  </a:lnTo>
                  <a:lnTo>
                    <a:pt x="3374530" y="1505511"/>
                  </a:lnTo>
                  <a:lnTo>
                    <a:pt x="3394522" y="1548416"/>
                  </a:lnTo>
                  <a:lnTo>
                    <a:pt x="3413990" y="1592123"/>
                  </a:lnTo>
                  <a:lnTo>
                    <a:pt x="3432951" y="1636603"/>
                  </a:lnTo>
                  <a:lnTo>
                    <a:pt x="3451424" y="1681828"/>
                  </a:lnTo>
                  <a:lnTo>
                    <a:pt x="3469426" y="1727772"/>
                  </a:lnTo>
                  <a:lnTo>
                    <a:pt x="3486976" y="1774407"/>
                  </a:lnTo>
                  <a:lnTo>
                    <a:pt x="3504091" y="1821704"/>
                  </a:lnTo>
                  <a:lnTo>
                    <a:pt x="3520791" y="1869637"/>
                  </a:lnTo>
                  <a:lnTo>
                    <a:pt x="3537092" y="1918177"/>
                  </a:lnTo>
                  <a:lnTo>
                    <a:pt x="3553014" y="1967297"/>
                  </a:lnTo>
                  <a:lnTo>
                    <a:pt x="3568574" y="2016970"/>
                  </a:lnTo>
                  <a:lnTo>
                    <a:pt x="3583790" y="2067167"/>
                  </a:lnTo>
                  <a:lnTo>
                    <a:pt x="3598680" y="2117862"/>
                  </a:lnTo>
                  <a:lnTo>
                    <a:pt x="3613263" y="2169026"/>
                  </a:lnTo>
                  <a:lnTo>
                    <a:pt x="3627557" y="2220632"/>
                  </a:lnTo>
                  <a:lnTo>
                    <a:pt x="3641579" y="2272652"/>
                  </a:lnTo>
                  <a:lnTo>
                    <a:pt x="3655347" y="2325059"/>
                  </a:lnTo>
                  <a:lnTo>
                    <a:pt x="3668881" y="2377825"/>
                  </a:lnTo>
                  <a:lnTo>
                    <a:pt x="3682198" y="2430922"/>
                  </a:lnTo>
                  <a:lnTo>
                    <a:pt x="3695315" y="2484323"/>
                  </a:lnTo>
                  <a:lnTo>
                    <a:pt x="3708252" y="2538000"/>
                  </a:lnTo>
                  <a:lnTo>
                    <a:pt x="3721025" y="2591926"/>
                  </a:lnTo>
                  <a:lnTo>
                    <a:pt x="3733654" y="2646072"/>
                  </a:lnTo>
                  <a:lnTo>
                    <a:pt x="3746157" y="2700412"/>
                  </a:lnTo>
                  <a:lnTo>
                    <a:pt x="3758550" y="2754917"/>
                  </a:lnTo>
                  <a:lnTo>
                    <a:pt x="3770854" y="2809560"/>
                  </a:lnTo>
                  <a:lnTo>
                    <a:pt x="3783085" y="2864313"/>
                  </a:lnTo>
                  <a:lnTo>
                    <a:pt x="3795262" y="2919149"/>
                  </a:lnTo>
                  <a:lnTo>
                    <a:pt x="3807402" y="2974040"/>
                  </a:lnTo>
                  <a:lnTo>
                    <a:pt x="3819525" y="3028959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85900" y="343576"/>
            <a:ext cx="6172200" cy="849864"/>
          </a:xfrm>
          <a:prstGeom prst="rect">
            <a:avLst/>
          </a:prstGeom>
        </p:spPr>
        <p:txBody>
          <a:bodyPr vert="horz" wrap="square" lIns="0" tIns="390096" rIns="0" bIns="0" rtlCol="0" anchor="ctr">
            <a:spAutoFit/>
          </a:bodyPr>
          <a:lstStyle/>
          <a:p>
            <a:pPr marL="260985">
              <a:spcBef>
                <a:spcPts val="98"/>
              </a:spcBef>
            </a:pPr>
            <a:r>
              <a:rPr sz="2963" spc="-146" dirty="0"/>
              <a:t>Precision</a:t>
            </a:r>
            <a:r>
              <a:rPr sz="2963" spc="26" dirty="0"/>
              <a:t> </a:t>
            </a:r>
            <a:r>
              <a:rPr sz="2963" spc="-146" dirty="0"/>
              <a:t>and</a:t>
            </a:r>
            <a:r>
              <a:rPr sz="2963" spc="-135" dirty="0"/>
              <a:t> </a:t>
            </a:r>
            <a:r>
              <a:rPr sz="2963" spc="-206" dirty="0"/>
              <a:t>Recall</a:t>
            </a:r>
            <a:r>
              <a:rPr sz="2963" spc="-49" dirty="0"/>
              <a:t> </a:t>
            </a:r>
            <a:r>
              <a:rPr sz="2963" spc="-165" dirty="0"/>
              <a:t>Present</a:t>
            </a:r>
            <a:r>
              <a:rPr sz="2963" spc="-75" dirty="0"/>
              <a:t> </a:t>
            </a:r>
            <a:r>
              <a:rPr sz="2963" spc="-233" dirty="0"/>
              <a:t>a</a:t>
            </a:r>
            <a:r>
              <a:rPr sz="2963" spc="-124" dirty="0"/>
              <a:t> </a:t>
            </a:r>
            <a:r>
              <a:rPr sz="2963" spc="-101" dirty="0"/>
              <a:t>Tradeoff</a:t>
            </a:r>
            <a:endParaRPr sz="2963"/>
          </a:p>
        </p:txBody>
      </p:sp>
      <p:sp>
        <p:nvSpPr>
          <p:cNvPr id="12" name="object 12"/>
          <p:cNvSpPr txBox="1"/>
          <p:nvPr/>
        </p:nvSpPr>
        <p:spPr>
          <a:xfrm>
            <a:off x="1381363" y="2585799"/>
            <a:ext cx="6591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1" dirty="0">
                <a:latin typeface="Arial"/>
                <a:cs typeface="Arial"/>
              </a:rPr>
              <a:t>precision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9996" y="149852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0684" y="3269218"/>
            <a:ext cx="1161098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21431" algn="just">
              <a:lnSpc>
                <a:spcPct val="100800"/>
              </a:lnSpc>
              <a:spcBef>
                <a:spcPts val="64"/>
              </a:spcBef>
            </a:pPr>
            <a:r>
              <a:rPr sz="1350" spc="-64" dirty="0">
                <a:latin typeface="Arial"/>
                <a:cs typeface="Arial"/>
              </a:rPr>
              <a:t>Improve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overall </a:t>
            </a:r>
            <a:r>
              <a:rPr sz="1350" spc="-45" dirty="0">
                <a:latin typeface="Arial"/>
                <a:cs typeface="Arial"/>
              </a:rPr>
              <a:t>model: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90" dirty="0">
                <a:latin typeface="Arial"/>
                <a:cs typeface="Arial"/>
              </a:rPr>
              <a:t>push</a:t>
            </a:r>
            <a:r>
              <a:rPr sz="1350" spc="2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 </a:t>
            </a:r>
            <a:r>
              <a:rPr sz="1350" spc="-64" dirty="0">
                <a:latin typeface="Arial"/>
                <a:cs typeface="Arial"/>
              </a:rPr>
              <a:t>curve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way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9996" y="4320599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7508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07704" y="4631828"/>
            <a:ext cx="1062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98906" y="4735175"/>
            <a:ext cx="4024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34" dirty="0">
                <a:latin typeface="Arial"/>
                <a:cs typeface="Arial"/>
              </a:rPr>
              <a:t>recall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4A98ADB0-079A-8465-6C7D-9FDBC40BE6B3}"/>
              </a:ext>
            </a:extLst>
          </p:cNvPr>
          <p:cNvSpPr/>
          <p:nvPr/>
        </p:nvSpPr>
        <p:spPr>
          <a:xfrm>
            <a:off x="6397434" y="3729567"/>
            <a:ext cx="1543050" cy="692944"/>
          </a:xfrm>
          <a:custGeom>
            <a:avLst/>
            <a:gdLst/>
            <a:ahLst/>
            <a:cxnLst/>
            <a:rect l="l" t="t" r="r" b="b"/>
            <a:pathLst>
              <a:path w="2057400" h="923925">
                <a:moveTo>
                  <a:pt x="2057400" y="0"/>
                </a:moveTo>
                <a:lnTo>
                  <a:pt x="0" y="0"/>
                </a:lnTo>
                <a:lnTo>
                  <a:pt x="0" y="923925"/>
                </a:lnTo>
                <a:lnTo>
                  <a:pt x="2057400" y="923925"/>
                </a:lnTo>
                <a:lnTo>
                  <a:pt x="20574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4AE88CC6-3196-3814-F769-7A6D4347F284}"/>
              </a:ext>
            </a:extLst>
          </p:cNvPr>
          <p:cNvSpPr txBox="1"/>
          <p:nvPr/>
        </p:nvSpPr>
        <p:spPr>
          <a:xfrm>
            <a:off x="6483921" y="3788681"/>
            <a:ext cx="1371123" cy="586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31">
              <a:lnSpc>
                <a:spcPts val="1358"/>
              </a:lnSpc>
            </a:pPr>
            <a:r>
              <a:rPr sz="1350" spc="-56" dirty="0">
                <a:latin typeface="Arial"/>
                <a:cs typeface="Arial"/>
              </a:rPr>
              <a:t>Idea:</a:t>
            </a:r>
            <a:r>
              <a:rPr sz="1350" spc="-86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measure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endParaRPr sz="1350" dirty="0">
              <a:latin typeface="Arial"/>
              <a:cs typeface="Arial"/>
            </a:endParaRPr>
          </a:p>
          <a:p>
            <a:pPr marL="9525" marR="3810" indent="64294">
              <a:lnSpc>
                <a:spcPct val="100800"/>
              </a:lnSpc>
            </a:pPr>
            <a:r>
              <a:rPr sz="1350" spc="-19" dirty="0">
                <a:latin typeface="Arial"/>
                <a:cs typeface="Arial"/>
              </a:rPr>
              <a:t>tradeoff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between </a:t>
            </a:r>
            <a:r>
              <a:rPr sz="1350" spc="-49" dirty="0">
                <a:latin typeface="Arial"/>
                <a:cs typeface="Arial"/>
              </a:rPr>
              <a:t>precision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56" dirty="0">
                <a:latin typeface="Arial"/>
                <a:cs typeface="Arial"/>
              </a:rPr>
              <a:t>and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recall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3906C996-7285-8D58-C258-4E7C939FBDB1}"/>
              </a:ext>
            </a:extLst>
          </p:cNvPr>
          <p:cNvSpPr/>
          <p:nvPr/>
        </p:nvSpPr>
        <p:spPr>
          <a:xfrm>
            <a:off x="6338421" y="1225056"/>
            <a:ext cx="1543050" cy="692944"/>
          </a:xfrm>
          <a:custGeom>
            <a:avLst/>
            <a:gdLst/>
            <a:ahLst/>
            <a:cxnLst/>
            <a:rect l="l" t="t" r="r" b="b"/>
            <a:pathLst>
              <a:path w="2057400" h="923925">
                <a:moveTo>
                  <a:pt x="2057400" y="0"/>
                </a:moveTo>
                <a:lnTo>
                  <a:pt x="0" y="0"/>
                </a:lnTo>
                <a:lnTo>
                  <a:pt x="0" y="923925"/>
                </a:lnTo>
                <a:lnTo>
                  <a:pt x="2057400" y="923925"/>
                </a:lnTo>
                <a:lnTo>
                  <a:pt x="20574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94B4A04F-56ED-C76F-8BDE-17E053822F5A}"/>
              </a:ext>
            </a:extLst>
          </p:cNvPr>
          <p:cNvSpPr txBox="1"/>
          <p:nvPr/>
        </p:nvSpPr>
        <p:spPr>
          <a:xfrm>
            <a:off x="6338421" y="1225056"/>
            <a:ext cx="1543050" cy="423834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7145" rIns="0" bIns="0" rtlCol="0">
            <a:spAutoFit/>
          </a:bodyPr>
          <a:lstStyle/>
          <a:p>
            <a:pPr marL="231458" marR="164306" indent="-57150">
              <a:lnSpc>
                <a:spcPct val="100800"/>
              </a:lnSpc>
              <a:spcBef>
                <a:spcPts val="135"/>
              </a:spcBef>
            </a:pPr>
            <a:r>
              <a:rPr sz="1350" spc="-94" dirty="0">
                <a:latin typeface="Arial"/>
                <a:cs typeface="Arial"/>
              </a:rPr>
              <a:t>Q: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Where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do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you </a:t>
            </a:r>
            <a:r>
              <a:rPr sz="1350" spc="-19" dirty="0">
                <a:latin typeface="Arial"/>
                <a:cs typeface="Arial"/>
              </a:rPr>
              <a:t>want</a:t>
            </a:r>
            <a:r>
              <a:rPr sz="1350" spc="-131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your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ideal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810491D-7A5B-CF69-E732-4CED62E11417}"/>
              </a:ext>
            </a:extLst>
          </p:cNvPr>
          <p:cNvSpPr txBox="1"/>
          <p:nvPr/>
        </p:nvSpPr>
        <p:spPr>
          <a:xfrm>
            <a:off x="6849247" y="1703508"/>
            <a:ext cx="44624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3"/>
              </a:lnSpc>
            </a:pPr>
            <a:r>
              <a:rPr sz="1350" spc="-45" dirty="0">
                <a:latin typeface="Arial"/>
                <a:cs typeface="Arial"/>
              </a:rPr>
              <a:t>model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51A26637-4283-1FD3-26F7-1628F8760A20}"/>
              </a:ext>
            </a:extLst>
          </p:cNvPr>
          <p:cNvSpPr txBox="1"/>
          <p:nvPr/>
        </p:nvSpPr>
        <p:spPr>
          <a:xfrm>
            <a:off x="7289362" y="1651061"/>
            <a:ext cx="9906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27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C37E4B03-9F18-F34A-407B-94379BBCF795}"/>
              </a:ext>
            </a:extLst>
          </p:cNvPr>
          <p:cNvSpPr txBox="1"/>
          <p:nvPr/>
        </p:nvSpPr>
        <p:spPr>
          <a:xfrm>
            <a:off x="6774190" y="1646538"/>
            <a:ext cx="535781" cy="210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433" rIns="0" bIns="0" rtlCol="0">
            <a:spAutoFit/>
          </a:bodyPr>
          <a:lstStyle/>
          <a:p>
            <a:pPr marL="74771">
              <a:spcBef>
                <a:spcPts val="248"/>
              </a:spcBef>
            </a:pPr>
            <a:r>
              <a:rPr sz="1163" spc="-8" dirty="0">
                <a:solidFill>
                  <a:srgbClr val="C0504D"/>
                </a:solidFill>
                <a:latin typeface="Arial"/>
                <a:cs typeface="Arial"/>
              </a:rPr>
              <a:t>model</a:t>
            </a:r>
            <a:endParaRPr sz="1163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D90E0BBB-D8E7-4071-22A2-6932ECB282E2}"/>
              </a:ext>
            </a:extLst>
          </p:cNvPr>
          <p:cNvSpPr txBox="1"/>
          <p:nvPr/>
        </p:nvSpPr>
        <p:spPr>
          <a:xfrm>
            <a:off x="6342939" y="1989746"/>
            <a:ext cx="2306717" cy="602248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all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F8B4D734-2ADB-1B34-68E0-BC24D2B3D65A}"/>
              </a:ext>
            </a:extLst>
          </p:cNvPr>
          <p:cNvSpPr txBox="1"/>
          <p:nvPr/>
        </p:nvSpPr>
        <p:spPr>
          <a:xfrm>
            <a:off x="7362919" y="2000978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spc="-8" dirty="0">
                <a:solidFill>
                  <a:srgbClr val="8063A1"/>
                </a:solidFill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1287D9A4-5AEA-C1BD-F2FF-FDD36664F4CA}"/>
              </a:ext>
            </a:extLst>
          </p:cNvPr>
          <p:cNvSpPr txBox="1"/>
          <p:nvPr/>
        </p:nvSpPr>
        <p:spPr>
          <a:xfrm>
            <a:off x="6351536" y="2721566"/>
            <a:ext cx="2311235" cy="602248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2384" rIns="0" bIns="0" rtlCol="0">
            <a:spAutoFit/>
          </a:bodyPr>
          <a:lstStyle/>
          <a:p>
            <a:pPr marL="303371">
              <a:spcBef>
                <a:spcPts val="176"/>
              </a:spcBef>
            </a:pPr>
            <a:r>
              <a:rPr sz="1200" spc="-94" dirty="0">
                <a:cs typeface="Arial"/>
              </a:rPr>
              <a:t>Q:</a:t>
            </a:r>
            <a:r>
              <a:rPr sz="1200" spc="-49" dirty="0">
                <a:cs typeface="Arial"/>
              </a:rPr>
              <a:t> </a:t>
            </a:r>
            <a:r>
              <a:rPr sz="1200" spc="-139" dirty="0">
                <a:cs typeface="Arial"/>
              </a:rPr>
              <a:t>You</a:t>
            </a:r>
            <a:r>
              <a:rPr sz="1200" spc="-60" dirty="0">
                <a:cs typeface="Arial"/>
              </a:rPr>
              <a:t> </a:t>
            </a:r>
            <a:r>
              <a:rPr sz="1200" spc="-71" dirty="0">
                <a:cs typeface="Arial"/>
              </a:rPr>
              <a:t>have</a:t>
            </a:r>
            <a:r>
              <a:rPr sz="1200" spc="-139" dirty="0">
                <a:cs typeface="Arial"/>
              </a:rPr>
              <a:t> </a:t>
            </a:r>
            <a:r>
              <a:rPr sz="1200" spc="-38" dirty="0">
                <a:cs typeface="Arial"/>
              </a:rPr>
              <a:t>a</a:t>
            </a:r>
            <a:endParaRPr lang="en-US" sz="1200" spc="-38" dirty="0">
              <a:cs typeface="Arial"/>
            </a:endParaRPr>
          </a:p>
          <a:p>
            <a:pPr marL="303371">
              <a:spcBef>
                <a:spcPts val="176"/>
              </a:spcBef>
            </a:pPr>
            <a:r>
              <a:rPr lang="en-US" sz="1200" dirty="0">
                <a:cs typeface="Arial"/>
              </a:rPr>
              <a:t>T</a:t>
            </a:r>
            <a:r>
              <a:rPr sz="1200" dirty="0">
                <a:cs typeface="Arial"/>
              </a:rPr>
              <a:t>hat</a:t>
            </a:r>
            <a:r>
              <a:rPr lang="en-US" sz="1200" dirty="0">
                <a:cs typeface="Arial"/>
              </a:rPr>
              <a:t> </a:t>
            </a:r>
            <a:r>
              <a:rPr sz="1200" spc="-30" dirty="0">
                <a:cs typeface="Arial"/>
              </a:rPr>
              <a:t>identifies</a:t>
            </a:r>
            <a:r>
              <a:rPr lang="en-US" sz="1200" spc="-26" dirty="0">
                <a:cs typeface="Arial"/>
              </a:rPr>
              <a:t> only </a:t>
            </a:r>
            <a:r>
              <a:rPr sz="1200" spc="-8" dirty="0">
                <a:cs typeface="Arial"/>
              </a:rPr>
              <a:t>correct </a:t>
            </a:r>
            <a:r>
              <a:rPr sz="1200" spc="-79" dirty="0">
                <a:cs typeface="Arial"/>
              </a:rPr>
              <a:t>instances.</a:t>
            </a:r>
            <a:r>
              <a:rPr sz="1200" spc="23" dirty="0">
                <a:cs typeface="Arial"/>
              </a:rPr>
              <a:t> </a:t>
            </a:r>
            <a:r>
              <a:rPr sz="1200" spc="-15" dirty="0">
                <a:cs typeface="Arial"/>
              </a:rPr>
              <a:t>Where </a:t>
            </a:r>
            <a:r>
              <a:rPr sz="1200" spc="-45" dirty="0">
                <a:cs typeface="Arial"/>
              </a:rPr>
              <a:t>on</a:t>
            </a:r>
            <a:r>
              <a:rPr sz="1200" spc="-56" dirty="0">
                <a:cs typeface="Arial"/>
              </a:rPr>
              <a:t> </a:t>
            </a:r>
            <a:r>
              <a:rPr sz="1200" spc="-23" dirty="0">
                <a:cs typeface="Arial"/>
              </a:rPr>
              <a:t>this</a:t>
            </a:r>
            <a:r>
              <a:rPr sz="1200" spc="-101" dirty="0">
                <a:cs typeface="Arial"/>
              </a:rPr>
              <a:t> </a:t>
            </a:r>
            <a:r>
              <a:rPr sz="1200" spc="-64" dirty="0">
                <a:cs typeface="Arial"/>
              </a:rPr>
              <a:t>graph</a:t>
            </a:r>
            <a:r>
              <a:rPr sz="1200" spc="-116" dirty="0">
                <a:cs typeface="Arial"/>
              </a:rPr>
              <a:t> </a:t>
            </a:r>
            <a:r>
              <a:rPr sz="1200" spc="-64" dirty="0">
                <a:cs typeface="Arial"/>
              </a:rPr>
              <a:t>is</a:t>
            </a:r>
            <a:r>
              <a:rPr sz="1200" spc="-41" dirty="0">
                <a:cs typeface="Arial"/>
              </a:rPr>
              <a:t> </a:t>
            </a:r>
            <a:r>
              <a:rPr sz="1200" spc="-19" dirty="0">
                <a:cs typeface="Arial"/>
              </a:rPr>
              <a:t>it?</a:t>
            </a:r>
            <a:endParaRPr sz="1200" dirty="0">
              <a:cs typeface="Arial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5E99461C-94C1-2315-CFC8-D0739788AB80}"/>
              </a:ext>
            </a:extLst>
          </p:cNvPr>
          <p:cNvSpPr txBox="1"/>
          <p:nvPr/>
        </p:nvSpPr>
        <p:spPr>
          <a:xfrm>
            <a:off x="7376034" y="2721566"/>
            <a:ext cx="535781" cy="21310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814" rIns="0" bIns="0" rtlCol="0">
            <a:spAutoFit/>
          </a:bodyPr>
          <a:lstStyle/>
          <a:p>
            <a:pPr marL="74295">
              <a:spcBef>
                <a:spcPts val="266"/>
              </a:spcBef>
            </a:pPr>
            <a:r>
              <a:rPr sz="1163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model</a:t>
            </a:r>
            <a:endParaRPr sz="11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966" y="156706"/>
            <a:ext cx="4347686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428625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Measure</a:t>
            </a:r>
            <a:r>
              <a:rPr sz="2963" spc="-64" dirty="0"/>
              <a:t> </a:t>
            </a:r>
            <a:r>
              <a:rPr sz="2963" spc="-45" dirty="0"/>
              <a:t>this</a:t>
            </a:r>
            <a:r>
              <a:rPr sz="2963" spc="-161" dirty="0"/>
              <a:t> </a:t>
            </a:r>
            <a:r>
              <a:rPr sz="2963" spc="-34" dirty="0"/>
              <a:t>Tradeoff: </a:t>
            </a:r>
            <a:r>
              <a:rPr sz="2963" spc="-180" dirty="0"/>
              <a:t>Area</a:t>
            </a:r>
            <a:r>
              <a:rPr sz="2963" spc="-56" dirty="0"/>
              <a:t> </a:t>
            </a:r>
            <a:r>
              <a:rPr sz="2963" spc="-113" dirty="0"/>
              <a:t>Under</a:t>
            </a:r>
            <a:r>
              <a:rPr sz="2963" spc="-120" dirty="0"/>
              <a:t> </a:t>
            </a:r>
            <a:r>
              <a:rPr sz="2963" spc="-15" dirty="0"/>
              <a:t>the</a:t>
            </a:r>
            <a:r>
              <a:rPr sz="2963" spc="-161" dirty="0"/>
              <a:t> </a:t>
            </a:r>
            <a:r>
              <a:rPr sz="2963" spc="-199" dirty="0"/>
              <a:t>Curve</a:t>
            </a:r>
            <a:r>
              <a:rPr sz="2963" dirty="0"/>
              <a:t> </a:t>
            </a:r>
            <a:r>
              <a:rPr sz="2963" spc="-266" dirty="0"/>
              <a:t>(AUC)</a:t>
            </a:r>
            <a:endParaRPr sz="2963"/>
          </a:p>
        </p:txBody>
      </p:sp>
      <p:grpSp>
        <p:nvGrpSpPr>
          <p:cNvPr id="5" name="object 5"/>
          <p:cNvGrpSpPr/>
          <p:nvPr/>
        </p:nvGrpSpPr>
        <p:grpSpPr>
          <a:xfrm>
            <a:off x="1621632" y="1660970"/>
            <a:ext cx="2732722" cy="2257425"/>
            <a:chOff x="638175" y="2214626"/>
            <a:chExt cx="3643629" cy="3009900"/>
          </a:xfrm>
        </p:grpSpPr>
        <p:sp>
          <p:nvSpPr>
            <p:cNvPr id="6" name="object 6"/>
            <p:cNvSpPr/>
            <p:nvPr/>
          </p:nvSpPr>
          <p:spPr>
            <a:xfrm>
              <a:off x="2219833" y="3152267"/>
              <a:ext cx="891540" cy="958215"/>
            </a:xfrm>
            <a:custGeom>
              <a:avLst/>
              <a:gdLst/>
              <a:ahLst/>
              <a:cxnLst/>
              <a:rect l="l" t="t" r="r" b="b"/>
              <a:pathLst>
                <a:path w="891539" h="958214">
                  <a:moveTo>
                    <a:pt x="869823" y="0"/>
                  </a:moveTo>
                  <a:lnTo>
                    <a:pt x="509650" y="21590"/>
                  </a:lnTo>
                  <a:lnTo>
                    <a:pt x="605155" y="106172"/>
                  </a:lnTo>
                  <a:lnTo>
                    <a:pt x="0" y="788416"/>
                  </a:lnTo>
                  <a:lnTo>
                    <a:pt x="191008" y="957834"/>
                  </a:lnTo>
                  <a:lnTo>
                    <a:pt x="796036" y="275590"/>
                  </a:lnTo>
                  <a:lnTo>
                    <a:pt x="891413" y="360172"/>
                  </a:lnTo>
                  <a:lnTo>
                    <a:pt x="869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2219833" y="3152267"/>
              <a:ext cx="891540" cy="958215"/>
            </a:xfrm>
            <a:custGeom>
              <a:avLst/>
              <a:gdLst/>
              <a:ahLst/>
              <a:cxnLst/>
              <a:rect l="l" t="t" r="r" b="b"/>
              <a:pathLst>
                <a:path w="891539" h="958214">
                  <a:moveTo>
                    <a:pt x="0" y="788416"/>
                  </a:moveTo>
                  <a:lnTo>
                    <a:pt x="605155" y="106172"/>
                  </a:lnTo>
                  <a:lnTo>
                    <a:pt x="509650" y="21590"/>
                  </a:lnTo>
                  <a:lnTo>
                    <a:pt x="869823" y="0"/>
                  </a:lnTo>
                  <a:lnTo>
                    <a:pt x="891413" y="360172"/>
                  </a:lnTo>
                  <a:lnTo>
                    <a:pt x="796036" y="275590"/>
                  </a:lnTo>
                  <a:lnTo>
                    <a:pt x="191008" y="957834"/>
                  </a:lnTo>
                  <a:lnTo>
                    <a:pt x="0" y="78841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652462" y="221462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10">
                  <a:moveTo>
                    <a:pt x="0" y="0"/>
                  </a:moveTo>
                  <a:lnTo>
                    <a:pt x="0" y="3001010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52462" y="5205444"/>
              <a:ext cx="3629660" cy="14604"/>
            </a:xfrm>
            <a:custGeom>
              <a:avLst/>
              <a:gdLst/>
              <a:ahLst/>
              <a:cxnLst/>
              <a:rect l="l" t="t" r="r" b="b"/>
              <a:pathLst>
                <a:path w="3629660" h="14604">
                  <a:moveTo>
                    <a:pt x="0" y="0"/>
                  </a:moveTo>
                  <a:lnTo>
                    <a:pt x="3629215" y="0"/>
                  </a:lnTo>
                </a:path>
                <a:path w="3629660" h="14604">
                  <a:moveTo>
                    <a:pt x="0" y="14287"/>
                  </a:moveTo>
                  <a:lnTo>
                    <a:pt x="3629215" y="14287"/>
                  </a:lnTo>
                </a:path>
              </a:pathLst>
            </a:custGeom>
            <a:ln w="9461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371725"/>
              <a:ext cx="3514725" cy="2838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67201" y="2433701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200025" y="0"/>
                  </a:moveTo>
                  <a:lnTo>
                    <a:pt x="152781" y="127253"/>
                  </a:lnTo>
                  <a:lnTo>
                    <a:pt x="0" y="127253"/>
                  </a:lnTo>
                  <a:lnTo>
                    <a:pt x="123571" y="205994"/>
                  </a:lnTo>
                  <a:lnTo>
                    <a:pt x="76326" y="333248"/>
                  </a:lnTo>
                  <a:lnTo>
                    <a:pt x="200025" y="254635"/>
                  </a:lnTo>
                  <a:lnTo>
                    <a:pt x="323596" y="333248"/>
                  </a:lnTo>
                  <a:lnTo>
                    <a:pt x="276351" y="205994"/>
                  </a:lnTo>
                  <a:lnTo>
                    <a:pt x="400050" y="127253"/>
                  </a:lnTo>
                  <a:lnTo>
                    <a:pt x="247141" y="127253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7201" y="2433701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0" y="127253"/>
                  </a:moveTo>
                  <a:lnTo>
                    <a:pt x="152781" y="127253"/>
                  </a:lnTo>
                  <a:lnTo>
                    <a:pt x="200025" y="0"/>
                  </a:lnTo>
                  <a:lnTo>
                    <a:pt x="247141" y="127253"/>
                  </a:lnTo>
                  <a:lnTo>
                    <a:pt x="400050" y="127253"/>
                  </a:lnTo>
                  <a:lnTo>
                    <a:pt x="276351" y="205994"/>
                  </a:lnTo>
                  <a:lnTo>
                    <a:pt x="323596" y="333248"/>
                  </a:lnTo>
                  <a:lnTo>
                    <a:pt x="200025" y="254635"/>
                  </a:lnTo>
                  <a:lnTo>
                    <a:pt x="76326" y="333248"/>
                  </a:lnTo>
                  <a:lnTo>
                    <a:pt x="123571" y="205994"/>
                  </a:lnTo>
                  <a:lnTo>
                    <a:pt x="0" y="127253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00087" y="2928983"/>
              <a:ext cx="2943860" cy="2239010"/>
            </a:xfrm>
            <a:custGeom>
              <a:avLst/>
              <a:gdLst/>
              <a:ahLst/>
              <a:cxnLst/>
              <a:rect l="l" t="t" r="r" b="b"/>
              <a:pathLst>
                <a:path w="2943860" h="2239010">
                  <a:moveTo>
                    <a:pt x="0" y="430547"/>
                  </a:moveTo>
                  <a:lnTo>
                    <a:pt x="48579" y="424850"/>
                  </a:lnTo>
                  <a:lnTo>
                    <a:pt x="97166" y="419258"/>
                  </a:lnTo>
                  <a:lnTo>
                    <a:pt x="145771" y="413873"/>
                  </a:lnTo>
                  <a:lnTo>
                    <a:pt x="194398" y="408799"/>
                  </a:lnTo>
                  <a:lnTo>
                    <a:pt x="243058" y="404138"/>
                  </a:lnTo>
                  <a:lnTo>
                    <a:pt x="291757" y="399994"/>
                  </a:lnTo>
                  <a:lnTo>
                    <a:pt x="340503" y="396469"/>
                  </a:lnTo>
                  <a:lnTo>
                    <a:pt x="389304" y="393666"/>
                  </a:lnTo>
                  <a:lnTo>
                    <a:pt x="438167" y="391688"/>
                  </a:lnTo>
                  <a:lnTo>
                    <a:pt x="487100" y="390639"/>
                  </a:lnTo>
                  <a:lnTo>
                    <a:pt x="536111" y="390620"/>
                  </a:lnTo>
                  <a:lnTo>
                    <a:pt x="585207" y="391736"/>
                  </a:lnTo>
                  <a:lnTo>
                    <a:pt x="634397" y="394088"/>
                  </a:lnTo>
                  <a:lnTo>
                    <a:pt x="683688" y="397781"/>
                  </a:lnTo>
                  <a:lnTo>
                    <a:pt x="733087" y="402916"/>
                  </a:lnTo>
                  <a:lnTo>
                    <a:pt x="782602" y="409597"/>
                  </a:lnTo>
                  <a:lnTo>
                    <a:pt x="832241" y="417926"/>
                  </a:lnTo>
                  <a:lnTo>
                    <a:pt x="882012" y="428008"/>
                  </a:lnTo>
                  <a:lnTo>
                    <a:pt x="931923" y="439943"/>
                  </a:lnTo>
                  <a:lnTo>
                    <a:pt x="981980" y="453836"/>
                  </a:lnTo>
                  <a:lnTo>
                    <a:pt x="1032192" y="469790"/>
                  </a:lnTo>
                  <a:lnTo>
                    <a:pt x="1073290" y="484197"/>
                  </a:lnTo>
                  <a:lnTo>
                    <a:pt x="1115298" y="499896"/>
                  </a:lnTo>
                  <a:lnTo>
                    <a:pt x="1158108" y="516841"/>
                  </a:lnTo>
                  <a:lnTo>
                    <a:pt x="1201610" y="534988"/>
                  </a:lnTo>
                  <a:lnTo>
                    <a:pt x="1245694" y="554290"/>
                  </a:lnTo>
                  <a:lnTo>
                    <a:pt x="1290251" y="574701"/>
                  </a:lnTo>
                  <a:lnTo>
                    <a:pt x="1335173" y="596176"/>
                  </a:lnTo>
                  <a:lnTo>
                    <a:pt x="1380349" y="618669"/>
                  </a:lnTo>
                  <a:lnTo>
                    <a:pt x="1425670" y="642135"/>
                  </a:lnTo>
                  <a:lnTo>
                    <a:pt x="1471026" y="666527"/>
                  </a:lnTo>
                  <a:lnTo>
                    <a:pt x="1516309" y="691801"/>
                  </a:lnTo>
                  <a:lnTo>
                    <a:pt x="1561409" y="717910"/>
                  </a:lnTo>
                  <a:lnTo>
                    <a:pt x="1606216" y="744808"/>
                  </a:lnTo>
                  <a:lnTo>
                    <a:pt x="1650622" y="772451"/>
                  </a:lnTo>
                  <a:lnTo>
                    <a:pt x="1694516" y="800792"/>
                  </a:lnTo>
                  <a:lnTo>
                    <a:pt x="1737789" y="829785"/>
                  </a:lnTo>
                  <a:lnTo>
                    <a:pt x="1780333" y="859385"/>
                  </a:lnTo>
                  <a:lnTo>
                    <a:pt x="1822037" y="889547"/>
                  </a:lnTo>
                  <a:lnTo>
                    <a:pt x="1862793" y="920223"/>
                  </a:lnTo>
                  <a:lnTo>
                    <a:pt x="1902490" y="951370"/>
                  </a:lnTo>
                  <a:lnTo>
                    <a:pt x="1941020" y="982941"/>
                  </a:lnTo>
                  <a:lnTo>
                    <a:pt x="1978273" y="1014890"/>
                  </a:lnTo>
                  <a:lnTo>
                    <a:pt x="2014139" y="1047172"/>
                  </a:lnTo>
                  <a:lnTo>
                    <a:pt x="2048510" y="1079741"/>
                  </a:lnTo>
                  <a:lnTo>
                    <a:pt x="2081276" y="1112551"/>
                  </a:lnTo>
                  <a:lnTo>
                    <a:pt x="2112327" y="1145557"/>
                  </a:lnTo>
                  <a:lnTo>
                    <a:pt x="2145591" y="1183493"/>
                  </a:lnTo>
                  <a:lnTo>
                    <a:pt x="2177248" y="1222429"/>
                  </a:lnTo>
                  <a:lnTo>
                    <a:pt x="2207371" y="1262321"/>
                  </a:lnTo>
                  <a:lnTo>
                    <a:pt x="2236035" y="1303121"/>
                  </a:lnTo>
                  <a:lnTo>
                    <a:pt x="2263311" y="1344786"/>
                  </a:lnTo>
                  <a:lnTo>
                    <a:pt x="2289273" y="1387269"/>
                  </a:lnTo>
                  <a:lnTo>
                    <a:pt x="2313994" y="1430525"/>
                  </a:lnTo>
                  <a:lnTo>
                    <a:pt x="2337547" y="1474508"/>
                  </a:lnTo>
                  <a:lnTo>
                    <a:pt x="2360006" y="1519174"/>
                  </a:lnTo>
                  <a:lnTo>
                    <a:pt x="2381442" y="1564476"/>
                  </a:lnTo>
                  <a:lnTo>
                    <a:pt x="2401930" y="1610369"/>
                  </a:lnTo>
                  <a:lnTo>
                    <a:pt x="2421542" y="1656807"/>
                  </a:lnTo>
                  <a:lnTo>
                    <a:pt x="2440351" y="1703746"/>
                  </a:lnTo>
                  <a:lnTo>
                    <a:pt x="2458432" y="1751140"/>
                  </a:lnTo>
                  <a:lnTo>
                    <a:pt x="2475855" y="1798942"/>
                  </a:lnTo>
                  <a:lnTo>
                    <a:pt x="2492696" y="1847109"/>
                  </a:lnTo>
                  <a:lnTo>
                    <a:pt x="2509026" y="1895594"/>
                  </a:lnTo>
                  <a:lnTo>
                    <a:pt x="2524920" y="1944351"/>
                  </a:lnTo>
                  <a:lnTo>
                    <a:pt x="2540449" y="1993336"/>
                  </a:lnTo>
                  <a:lnTo>
                    <a:pt x="2555687" y="2042503"/>
                  </a:lnTo>
                  <a:lnTo>
                    <a:pt x="2570708" y="2091806"/>
                  </a:lnTo>
                  <a:lnTo>
                    <a:pt x="2585584" y="2141200"/>
                  </a:lnTo>
                  <a:lnTo>
                    <a:pt x="2600388" y="2190640"/>
                  </a:lnTo>
                </a:path>
                <a:path w="2943860" h="2239010">
                  <a:moveTo>
                    <a:pt x="9525" y="18178"/>
                  </a:moveTo>
                  <a:lnTo>
                    <a:pt x="61292" y="15770"/>
                  </a:lnTo>
                  <a:lnTo>
                    <a:pt x="113054" y="13399"/>
                  </a:lnTo>
                  <a:lnTo>
                    <a:pt x="164806" y="11103"/>
                  </a:lnTo>
                  <a:lnTo>
                    <a:pt x="216541" y="8919"/>
                  </a:lnTo>
                  <a:lnTo>
                    <a:pt x="268256" y="6887"/>
                  </a:lnTo>
                  <a:lnTo>
                    <a:pt x="319945" y="5043"/>
                  </a:lnTo>
                  <a:lnTo>
                    <a:pt x="371603" y="3427"/>
                  </a:lnTo>
                  <a:lnTo>
                    <a:pt x="423225" y="2076"/>
                  </a:lnTo>
                  <a:lnTo>
                    <a:pt x="474805" y="1030"/>
                  </a:lnTo>
                  <a:lnTo>
                    <a:pt x="526339" y="324"/>
                  </a:lnTo>
                  <a:lnTo>
                    <a:pt x="577822" y="0"/>
                  </a:lnTo>
                  <a:lnTo>
                    <a:pt x="629249" y="93"/>
                  </a:lnTo>
                  <a:lnTo>
                    <a:pt x="680614" y="642"/>
                  </a:lnTo>
                  <a:lnTo>
                    <a:pt x="731912" y="1687"/>
                  </a:lnTo>
                  <a:lnTo>
                    <a:pt x="783138" y="3264"/>
                  </a:lnTo>
                  <a:lnTo>
                    <a:pt x="834288" y="5412"/>
                  </a:lnTo>
                  <a:lnTo>
                    <a:pt x="885356" y="8169"/>
                  </a:lnTo>
                  <a:lnTo>
                    <a:pt x="936337" y="11573"/>
                  </a:lnTo>
                  <a:lnTo>
                    <a:pt x="987226" y="15663"/>
                  </a:lnTo>
                  <a:lnTo>
                    <a:pt x="1038017" y="20476"/>
                  </a:lnTo>
                  <a:lnTo>
                    <a:pt x="1088707" y="26052"/>
                  </a:lnTo>
                  <a:lnTo>
                    <a:pt x="1137473" y="31514"/>
                  </a:lnTo>
                  <a:lnTo>
                    <a:pt x="1187045" y="36565"/>
                  </a:lnTo>
                  <a:lnTo>
                    <a:pt x="1237285" y="41347"/>
                  </a:lnTo>
                  <a:lnTo>
                    <a:pt x="1288055" y="46001"/>
                  </a:lnTo>
                  <a:lnTo>
                    <a:pt x="1339218" y="50668"/>
                  </a:lnTo>
                  <a:lnTo>
                    <a:pt x="1390637" y="55491"/>
                  </a:lnTo>
                  <a:lnTo>
                    <a:pt x="1442173" y="60610"/>
                  </a:lnTo>
                  <a:lnTo>
                    <a:pt x="1493689" y="66167"/>
                  </a:lnTo>
                  <a:lnTo>
                    <a:pt x="1545049" y="72305"/>
                  </a:lnTo>
                  <a:lnTo>
                    <a:pt x="1596113" y="79163"/>
                  </a:lnTo>
                  <a:lnTo>
                    <a:pt x="1646745" y="86885"/>
                  </a:lnTo>
                  <a:lnTo>
                    <a:pt x="1696807" y="95611"/>
                  </a:lnTo>
                  <a:lnTo>
                    <a:pt x="1746162" y="105483"/>
                  </a:lnTo>
                  <a:lnTo>
                    <a:pt x="1794671" y="116642"/>
                  </a:lnTo>
                  <a:lnTo>
                    <a:pt x="1842198" y="129231"/>
                  </a:lnTo>
                  <a:lnTo>
                    <a:pt x="1888605" y="143390"/>
                  </a:lnTo>
                  <a:lnTo>
                    <a:pt x="1933754" y="159262"/>
                  </a:lnTo>
                  <a:lnTo>
                    <a:pt x="1977508" y="176987"/>
                  </a:lnTo>
                  <a:lnTo>
                    <a:pt x="2019730" y="196708"/>
                  </a:lnTo>
                  <a:lnTo>
                    <a:pt x="2060281" y="218565"/>
                  </a:lnTo>
                  <a:lnTo>
                    <a:pt x="2099024" y="242701"/>
                  </a:lnTo>
                  <a:lnTo>
                    <a:pt x="2135822" y="269257"/>
                  </a:lnTo>
                  <a:lnTo>
                    <a:pt x="2169325" y="297217"/>
                  </a:lnTo>
                  <a:lnTo>
                    <a:pt x="2201399" y="327770"/>
                  </a:lnTo>
                  <a:lnTo>
                    <a:pt x="2232110" y="360737"/>
                  </a:lnTo>
                  <a:lnTo>
                    <a:pt x="2261526" y="395936"/>
                  </a:lnTo>
                  <a:lnTo>
                    <a:pt x="2289713" y="433189"/>
                  </a:lnTo>
                  <a:lnTo>
                    <a:pt x="2316739" y="472316"/>
                  </a:lnTo>
                  <a:lnTo>
                    <a:pt x="2342671" y="513136"/>
                  </a:lnTo>
                  <a:lnTo>
                    <a:pt x="2367576" y="555470"/>
                  </a:lnTo>
                  <a:lnTo>
                    <a:pt x="2391521" y="599138"/>
                  </a:lnTo>
                  <a:lnTo>
                    <a:pt x="2414573" y="643960"/>
                  </a:lnTo>
                  <a:lnTo>
                    <a:pt x="2436799" y="689756"/>
                  </a:lnTo>
                  <a:lnTo>
                    <a:pt x="2458266" y="736346"/>
                  </a:lnTo>
                  <a:lnTo>
                    <a:pt x="2479041" y="783551"/>
                  </a:lnTo>
                  <a:lnTo>
                    <a:pt x="2499192" y="831191"/>
                  </a:lnTo>
                  <a:lnTo>
                    <a:pt x="2518785" y="879085"/>
                  </a:lnTo>
                  <a:lnTo>
                    <a:pt x="2537888" y="927054"/>
                  </a:lnTo>
                  <a:lnTo>
                    <a:pt x="2556567" y="974918"/>
                  </a:lnTo>
                  <a:lnTo>
                    <a:pt x="2574890" y="1022497"/>
                  </a:lnTo>
                  <a:lnTo>
                    <a:pt x="2592924" y="1069611"/>
                  </a:lnTo>
                  <a:lnTo>
                    <a:pt x="2610735" y="1116081"/>
                  </a:lnTo>
                  <a:lnTo>
                    <a:pt x="2628391" y="1161726"/>
                  </a:lnTo>
                  <a:lnTo>
                    <a:pt x="2645960" y="1206367"/>
                  </a:lnTo>
                  <a:lnTo>
                    <a:pt x="2663507" y="1249824"/>
                  </a:lnTo>
                  <a:lnTo>
                    <a:pt x="2683225" y="1299064"/>
                  </a:lnTo>
                  <a:lnTo>
                    <a:pt x="2702061" y="1348333"/>
                  </a:lnTo>
                  <a:lnTo>
                    <a:pt x="2720063" y="1397630"/>
                  </a:lnTo>
                  <a:lnTo>
                    <a:pt x="2737276" y="1446952"/>
                  </a:lnTo>
                  <a:lnTo>
                    <a:pt x="2753746" y="1496299"/>
                  </a:lnTo>
                  <a:lnTo>
                    <a:pt x="2769521" y="1545669"/>
                  </a:lnTo>
                  <a:lnTo>
                    <a:pt x="2784647" y="1595060"/>
                  </a:lnTo>
                  <a:lnTo>
                    <a:pt x="2799169" y="1644471"/>
                  </a:lnTo>
                  <a:lnTo>
                    <a:pt x="2813135" y="1693900"/>
                  </a:lnTo>
                  <a:lnTo>
                    <a:pt x="2826591" y="1743346"/>
                  </a:lnTo>
                  <a:lnTo>
                    <a:pt x="2839583" y="1792807"/>
                  </a:lnTo>
                  <a:lnTo>
                    <a:pt x="2852157" y="1842282"/>
                  </a:lnTo>
                  <a:lnTo>
                    <a:pt x="2864360" y="1891769"/>
                  </a:lnTo>
                  <a:lnTo>
                    <a:pt x="2876238" y="1941267"/>
                  </a:lnTo>
                  <a:lnTo>
                    <a:pt x="2887839" y="1990774"/>
                  </a:lnTo>
                  <a:lnTo>
                    <a:pt x="2899207" y="2040288"/>
                  </a:lnTo>
                  <a:lnTo>
                    <a:pt x="2910389" y="2089809"/>
                  </a:lnTo>
                  <a:lnTo>
                    <a:pt x="2921433" y="2139334"/>
                  </a:lnTo>
                  <a:lnTo>
                    <a:pt x="2932384" y="2188862"/>
                  </a:lnTo>
                  <a:lnTo>
                    <a:pt x="2943288" y="2238392"/>
                  </a:lnTo>
                </a:path>
                <a:path w="2943860" h="2239010">
                  <a:moveTo>
                    <a:pt x="19050" y="322724"/>
                  </a:moveTo>
                  <a:lnTo>
                    <a:pt x="68064" y="317982"/>
                  </a:lnTo>
                  <a:lnTo>
                    <a:pt x="117102" y="313310"/>
                  </a:lnTo>
                  <a:lnTo>
                    <a:pt x="166186" y="308777"/>
                  </a:lnTo>
                  <a:lnTo>
                    <a:pt x="215340" y="304454"/>
                  </a:lnTo>
                  <a:lnTo>
                    <a:pt x="264587" y="300409"/>
                  </a:lnTo>
                  <a:lnTo>
                    <a:pt x="313952" y="296712"/>
                  </a:lnTo>
                  <a:lnTo>
                    <a:pt x="363456" y="293434"/>
                  </a:lnTo>
                  <a:lnTo>
                    <a:pt x="413124" y="290643"/>
                  </a:lnTo>
                  <a:lnTo>
                    <a:pt x="462980" y="288411"/>
                  </a:lnTo>
                  <a:lnTo>
                    <a:pt x="513046" y="286805"/>
                  </a:lnTo>
                  <a:lnTo>
                    <a:pt x="563346" y="285896"/>
                  </a:lnTo>
                  <a:lnTo>
                    <a:pt x="613904" y="285754"/>
                  </a:lnTo>
                  <a:lnTo>
                    <a:pt x="664743" y="286448"/>
                  </a:lnTo>
                  <a:lnTo>
                    <a:pt x="715886" y="288048"/>
                  </a:lnTo>
                  <a:lnTo>
                    <a:pt x="767358" y="290624"/>
                  </a:lnTo>
                  <a:lnTo>
                    <a:pt x="819181" y="294245"/>
                  </a:lnTo>
                  <a:lnTo>
                    <a:pt x="871379" y="298981"/>
                  </a:lnTo>
                  <a:lnTo>
                    <a:pt x="923975" y="304902"/>
                  </a:lnTo>
                  <a:lnTo>
                    <a:pt x="976993" y="312078"/>
                  </a:lnTo>
                  <a:lnTo>
                    <a:pt x="1030457" y="320577"/>
                  </a:lnTo>
                  <a:lnTo>
                    <a:pt x="1084389" y="330471"/>
                  </a:lnTo>
                  <a:lnTo>
                    <a:pt x="1127144" y="338649"/>
                  </a:lnTo>
                  <a:lnTo>
                    <a:pt x="1171083" y="346732"/>
                  </a:lnTo>
                  <a:lnTo>
                    <a:pt x="1216083" y="354804"/>
                  </a:lnTo>
                  <a:lnTo>
                    <a:pt x="1262021" y="362951"/>
                  </a:lnTo>
                  <a:lnTo>
                    <a:pt x="1308774" y="371260"/>
                  </a:lnTo>
                  <a:lnTo>
                    <a:pt x="1356217" y="379817"/>
                  </a:lnTo>
                  <a:lnTo>
                    <a:pt x="1404229" y="388706"/>
                  </a:lnTo>
                  <a:lnTo>
                    <a:pt x="1452685" y="398015"/>
                  </a:lnTo>
                  <a:lnTo>
                    <a:pt x="1501462" y="407828"/>
                  </a:lnTo>
                  <a:lnTo>
                    <a:pt x="1550437" y="418232"/>
                  </a:lnTo>
                  <a:lnTo>
                    <a:pt x="1599486" y="429312"/>
                  </a:lnTo>
                  <a:lnTo>
                    <a:pt x="1648487" y="441154"/>
                  </a:lnTo>
                  <a:lnTo>
                    <a:pt x="1697316" y="453845"/>
                  </a:lnTo>
                  <a:lnTo>
                    <a:pt x="1745850" y="467469"/>
                  </a:lnTo>
                  <a:lnTo>
                    <a:pt x="1793964" y="482113"/>
                  </a:lnTo>
                  <a:lnTo>
                    <a:pt x="1841538" y="497863"/>
                  </a:lnTo>
                  <a:lnTo>
                    <a:pt x="1888445" y="514804"/>
                  </a:lnTo>
                  <a:lnTo>
                    <a:pt x="1934565" y="533022"/>
                  </a:lnTo>
                  <a:lnTo>
                    <a:pt x="1979772" y="552603"/>
                  </a:lnTo>
                  <a:lnTo>
                    <a:pt x="2023944" y="573633"/>
                  </a:lnTo>
                  <a:lnTo>
                    <a:pt x="2066958" y="596198"/>
                  </a:lnTo>
                  <a:lnTo>
                    <a:pt x="2108691" y="620383"/>
                  </a:lnTo>
                  <a:lnTo>
                    <a:pt x="2149018" y="646275"/>
                  </a:lnTo>
                  <a:lnTo>
                    <a:pt x="2187817" y="673958"/>
                  </a:lnTo>
                  <a:lnTo>
                    <a:pt x="2224964" y="703520"/>
                  </a:lnTo>
                  <a:lnTo>
                    <a:pt x="2260336" y="735046"/>
                  </a:lnTo>
                  <a:lnTo>
                    <a:pt x="2293810" y="768621"/>
                  </a:lnTo>
                  <a:lnTo>
                    <a:pt x="2321589" y="799537"/>
                  </a:lnTo>
                  <a:lnTo>
                    <a:pt x="2348363" y="831954"/>
                  </a:lnTo>
                  <a:lnTo>
                    <a:pt x="2374167" y="865823"/>
                  </a:lnTo>
                  <a:lnTo>
                    <a:pt x="2399033" y="901094"/>
                  </a:lnTo>
                  <a:lnTo>
                    <a:pt x="2422995" y="937716"/>
                  </a:lnTo>
                  <a:lnTo>
                    <a:pt x="2446087" y="975639"/>
                  </a:lnTo>
                  <a:lnTo>
                    <a:pt x="2468342" y="1014814"/>
                  </a:lnTo>
                  <a:lnTo>
                    <a:pt x="2489794" y="1055191"/>
                  </a:lnTo>
                  <a:lnTo>
                    <a:pt x="2510476" y="1096718"/>
                  </a:lnTo>
                  <a:lnTo>
                    <a:pt x="2530421" y="1139347"/>
                  </a:lnTo>
                  <a:lnTo>
                    <a:pt x="2549663" y="1183027"/>
                  </a:lnTo>
                  <a:lnTo>
                    <a:pt x="2568237" y="1227709"/>
                  </a:lnTo>
                  <a:lnTo>
                    <a:pt x="2586174" y="1273341"/>
                  </a:lnTo>
                  <a:lnTo>
                    <a:pt x="2603509" y="1319874"/>
                  </a:lnTo>
                  <a:lnTo>
                    <a:pt x="2620275" y="1367259"/>
                  </a:lnTo>
                  <a:lnTo>
                    <a:pt x="2636506" y="1415444"/>
                  </a:lnTo>
                  <a:lnTo>
                    <a:pt x="2652235" y="1464380"/>
                  </a:lnTo>
                  <a:lnTo>
                    <a:pt x="2667495" y="1514017"/>
                  </a:lnTo>
                  <a:lnTo>
                    <a:pt x="2682321" y="1564304"/>
                  </a:lnTo>
                  <a:lnTo>
                    <a:pt x="2696746" y="1615193"/>
                  </a:lnTo>
                  <a:lnTo>
                    <a:pt x="2710802" y="1666631"/>
                  </a:lnTo>
                  <a:lnTo>
                    <a:pt x="2724525" y="1718571"/>
                  </a:lnTo>
                  <a:lnTo>
                    <a:pt x="2737946" y="1770961"/>
                  </a:lnTo>
                  <a:lnTo>
                    <a:pt x="2751101" y="1823751"/>
                  </a:lnTo>
                  <a:lnTo>
                    <a:pt x="2764022" y="1876892"/>
                  </a:lnTo>
                  <a:lnTo>
                    <a:pt x="2776742" y="1930333"/>
                  </a:lnTo>
                  <a:lnTo>
                    <a:pt x="2789296" y="1984024"/>
                  </a:lnTo>
                  <a:lnTo>
                    <a:pt x="2801716" y="2037916"/>
                  </a:lnTo>
                  <a:lnTo>
                    <a:pt x="2814037" y="2091958"/>
                  </a:lnTo>
                  <a:lnTo>
                    <a:pt x="2826291" y="2146100"/>
                  </a:lnTo>
                  <a:lnTo>
                    <a:pt x="2838513" y="2200292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4620" y="2392873"/>
            <a:ext cx="141064" cy="5191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30" dirty="0">
                <a:latin typeface="Arial"/>
                <a:cs typeface="Arial"/>
              </a:rPr>
              <a:t>precision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35</a:t>
            </a:fld>
            <a:endParaRPr spc="-19" dirty="0"/>
          </a:p>
        </p:txBody>
      </p:sp>
      <p:sp>
        <p:nvSpPr>
          <p:cNvPr id="15" name="object 15"/>
          <p:cNvSpPr txBox="1"/>
          <p:nvPr/>
        </p:nvSpPr>
        <p:spPr>
          <a:xfrm>
            <a:off x="2873215" y="4082891"/>
            <a:ext cx="314801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30" dirty="0">
                <a:latin typeface="Arial"/>
                <a:cs typeface="Arial"/>
              </a:rPr>
              <a:t>recall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7116" y="4007406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5181" y="3045428"/>
            <a:ext cx="1569244" cy="96773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677704" marR="3810" indent="7144" algn="just">
              <a:lnSpc>
                <a:spcPct val="100499"/>
              </a:lnSpc>
              <a:spcBef>
                <a:spcPts val="86"/>
              </a:spcBef>
            </a:pPr>
            <a:r>
              <a:rPr sz="1050" spc="-30" dirty="0">
                <a:latin typeface="Arial"/>
                <a:cs typeface="Arial"/>
              </a:rPr>
              <a:t>Improve</a:t>
            </a:r>
            <a:r>
              <a:rPr sz="1050" spc="-26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overall </a:t>
            </a:r>
            <a:r>
              <a:rPr sz="1050" spc="-45" dirty="0">
                <a:latin typeface="Arial"/>
                <a:cs typeface="Arial"/>
              </a:rPr>
              <a:t>model:</a:t>
            </a:r>
            <a:r>
              <a:rPr sz="1050" spc="8" dirty="0">
                <a:latin typeface="Arial"/>
                <a:cs typeface="Arial"/>
              </a:rPr>
              <a:t> </a:t>
            </a:r>
            <a:r>
              <a:rPr sz="1050" spc="-68" dirty="0">
                <a:latin typeface="Arial"/>
                <a:cs typeface="Arial"/>
              </a:rPr>
              <a:t>push</a:t>
            </a:r>
            <a:r>
              <a:rPr sz="1050" spc="-8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the </a:t>
            </a:r>
            <a:r>
              <a:rPr sz="1050" spc="-34" dirty="0">
                <a:latin typeface="Arial"/>
                <a:cs typeface="Arial"/>
              </a:rPr>
              <a:t>curve</a:t>
            </a:r>
            <a:r>
              <a:rPr sz="1050" spc="-13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that</a:t>
            </a:r>
            <a:r>
              <a:rPr sz="1050" spc="-11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way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9525">
              <a:spcBef>
                <a:spcPts val="773"/>
              </a:spcBef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5181" y="1753505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1482" y="4007406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B4D4B-2EF0-734F-9687-007B776D562B}"/>
              </a:ext>
            </a:extLst>
          </p:cNvPr>
          <p:cNvSpPr txBox="1"/>
          <p:nvPr/>
        </p:nvSpPr>
        <p:spPr>
          <a:xfrm>
            <a:off x="5105914" y="1492856"/>
            <a:ext cx="291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measures the area under this trade-off curve</a:t>
            </a: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0E8BECE8-1FCA-64E4-994B-250D81F56702}"/>
              </a:ext>
            </a:extLst>
          </p:cNvPr>
          <p:cNvSpPr txBox="1"/>
          <p:nvPr/>
        </p:nvSpPr>
        <p:spPr>
          <a:xfrm>
            <a:off x="1356776" y="4439241"/>
            <a:ext cx="2404586" cy="590707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6194" rIns="0" bIns="0" rtlCol="0">
            <a:spAutoFit/>
          </a:bodyPr>
          <a:lstStyle/>
          <a:p>
            <a:pPr marL="69533">
              <a:lnSpc>
                <a:spcPts val="2149"/>
              </a:lnSpc>
              <a:spcBef>
                <a:spcPts val="206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pc="-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Apple Color Emoji"/>
                <a:cs typeface="Apple Color Emoji"/>
              </a:rPr>
              <a:t>☹️</a:t>
            </a:r>
            <a:endParaRPr lang="en-US" sz="1350" dirty="0">
              <a:latin typeface="Apple Color Emoji"/>
              <a:cs typeface="Apple Color Emoji"/>
            </a:endParaRPr>
          </a:p>
          <a:p>
            <a:pPr marL="69533">
              <a:lnSpc>
                <a:spcPts val="2149"/>
              </a:lnSpc>
              <a:spcBef>
                <a:spcPts val="206"/>
              </a:spcBef>
            </a:pP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pc="-1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461" dirty="0">
                <a:solidFill>
                  <a:srgbClr val="FFFFFF"/>
                </a:solidFill>
                <a:latin typeface="Apple Color Emoji"/>
                <a:cs typeface="Apple Color Emoji"/>
              </a:rPr>
              <a:t>😀</a:t>
            </a:r>
            <a:endParaRPr sz="1350" dirty="0">
              <a:latin typeface="Apple Color Emoji"/>
              <a:cs typeface="Apple Color Emoj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966" y="156706"/>
            <a:ext cx="4347686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428625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Measure</a:t>
            </a:r>
            <a:r>
              <a:rPr sz="2963" spc="-64" dirty="0"/>
              <a:t> </a:t>
            </a:r>
            <a:r>
              <a:rPr sz="2963" spc="-45" dirty="0"/>
              <a:t>this</a:t>
            </a:r>
            <a:r>
              <a:rPr sz="2963" spc="-161" dirty="0"/>
              <a:t> </a:t>
            </a:r>
            <a:r>
              <a:rPr sz="2963" spc="-34" dirty="0"/>
              <a:t>Tradeoff: </a:t>
            </a:r>
            <a:r>
              <a:rPr sz="2963" spc="-180" dirty="0"/>
              <a:t>Area</a:t>
            </a:r>
            <a:r>
              <a:rPr sz="2963" spc="-56" dirty="0"/>
              <a:t> </a:t>
            </a:r>
            <a:r>
              <a:rPr sz="2963" spc="-113" dirty="0"/>
              <a:t>Under</a:t>
            </a:r>
            <a:r>
              <a:rPr sz="2963" spc="-120" dirty="0"/>
              <a:t> </a:t>
            </a:r>
            <a:r>
              <a:rPr sz="2963" spc="-15" dirty="0"/>
              <a:t>the</a:t>
            </a:r>
            <a:r>
              <a:rPr sz="2963" spc="-161" dirty="0"/>
              <a:t> </a:t>
            </a:r>
            <a:r>
              <a:rPr sz="2963" spc="-199" dirty="0"/>
              <a:t>Curve</a:t>
            </a:r>
            <a:r>
              <a:rPr sz="2963" dirty="0"/>
              <a:t> </a:t>
            </a:r>
            <a:r>
              <a:rPr sz="2963" spc="-266" dirty="0"/>
              <a:t>(AUC)</a:t>
            </a:r>
            <a:endParaRPr sz="2963"/>
          </a:p>
        </p:txBody>
      </p:sp>
      <p:sp>
        <p:nvSpPr>
          <p:cNvPr id="4" name="object 4"/>
          <p:cNvSpPr txBox="1"/>
          <p:nvPr/>
        </p:nvSpPr>
        <p:spPr>
          <a:xfrm>
            <a:off x="4447891" y="1129161"/>
            <a:ext cx="4541730" cy="75501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r>
              <a:rPr lang="en-US" sz="2400" dirty="0"/>
              <a:t>AUC measures the area under this trade-off curve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7890" y="2228724"/>
            <a:ext cx="3408521" cy="1296734"/>
          </a:xfrm>
          <a:prstGeom prst="rect">
            <a:avLst/>
          </a:prstGeom>
        </p:spPr>
        <p:txBody>
          <a:bodyPr vert="horz" wrap="square" lIns="0" tIns="83344" rIns="0" bIns="0" rtlCol="0">
            <a:spAutoFit/>
          </a:bodyPr>
          <a:lstStyle/>
          <a:p>
            <a:pPr marL="9525">
              <a:spcBef>
                <a:spcPts val="656"/>
              </a:spcBef>
              <a:tabLst>
                <a:tab pos="395288" algn="l"/>
              </a:tabLst>
            </a:pPr>
            <a:r>
              <a:rPr sz="2063" spc="-19" dirty="0">
                <a:latin typeface="Arial"/>
                <a:cs typeface="Arial"/>
              </a:rPr>
              <a:t>1.</a:t>
            </a:r>
            <a:r>
              <a:rPr sz="2063" dirty="0">
                <a:latin typeface="Arial"/>
                <a:cs typeface="Arial"/>
              </a:rPr>
              <a:t>	</a:t>
            </a:r>
            <a:r>
              <a:rPr sz="2063" spc="-83" dirty="0">
                <a:latin typeface="Arial"/>
                <a:cs typeface="Arial"/>
              </a:rPr>
              <a:t>Computing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curve</a:t>
            </a:r>
            <a:endParaRPr sz="2063">
              <a:latin typeface="Arial"/>
              <a:cs typeface="Arial"/>
            </a:endParaRPr>
          </a:p>
          <a:p>
            <a:pPr marL="352425" marR="3810">
              <a:lnSpc>
                <a:spcPct val="100400"/>
              </a:lnSpc>
              <a:spcBef>
                <a:spcPts val="480"/>
              </a:spcBef>
            </a:pPr>
            <a:r>
              <a:rPr spc="-184" dirty="0">
                <a:latin typeface="Arial"/>
                <a:cs typeface="Arial"/>
              </a:rPr>
              <a:t>You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need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true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94" dirty="0">
                <a:latin typeface="Arial"/>
                <a:cs typeface="Arial"/>
              </a:rPr>
              <a:t>labels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&amp;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predicted </a:t>
            </a:r>
            <a:r>
              <a:rPr spc="-94" dirty="0">
                <a:latin typeface="Arial"/>
                <a:cs typeface="Arial"/>
              </a:rPr>
              <a:t>labels</a:t>
            </a:r>
            <a:r>
              <a:rPr spc="-5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some </a:t>
            </a:r>
            <a:r>
              <a:rPr spc="-64" dirty="0">
                <a:latin typeface="Arial"/>
                <a:cs typeface="Arial"/>
              </a:rPr>
              <a:t>score/confidence</a:t>
            </a:r>
            <a:r>
              <a:rPr spc="-19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estimate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1075" y="3887867"/>
            <a:ext cx="3158014" cy="83965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 marR="3810">
              <a:lnSpc>
                <a:spcPct val="100400"/>
              </a:lnSpc>
              <a:spcBef>
                <a:spcPts val="68"/>
              </a:spcBef>
            </a:pPr>
            <a:r>
              <a:rPr spc="-83" dirty="0">
                <a:latin typeface="Arial"/>
                <a:cs typeface="Arial"/>
              </a:rPr>
              <a:t>Threshold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the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scores</a:t>
            </a:r>
            <a:r>
              <a:rPr spc="-176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41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each </a:t>
            </a:r>
            <a:r>
              <a:rPr spc="-49" dirty="0">
                <a:latin typeface="Arial"/>
                <a:cs typeface="Arial"/>
              </a:rPr>
              <a:t>threshold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compute</a:t>
            </a:r>
            <a:r>
              <a:rPr spc="-240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precision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and </a:t>
            </a:r>
            <a:r>
              <a:rPr spc="-8" dirty="0">
                <a:latin typeface="Arial"/>
                <a:cs typeface="Arial"/>
              </a:rPr>
              <a:t>recall</a:t>
            </a:r>
            <a:endParaRPr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1632" y="1660970"/>
            <a:ext cx="2732722" cy="2257425"/>
            <a:chOff x="638175" y="2214626"/>
            <a:chExt cx="3643629" cy="3009900"/>
          </a:xfrm>
        </p:grpSpPr>
        <p:sp>
          <p:nvSpPr>
            <p:cNvPr id="8" name="object 8"/>
            <p:cNvSpPr/>
            <p:nvPr/>
          </p:nvSpPr>
          <p:spPr>
            <a:xfrm>
              <a:off x="2219833" y="3152267"/>
              <a:ext cx="891540" cy="958215"/>
            </a:xfrm>
            <a:custGeom>
              <a:avLst/>
              <a:gdLst/>
              <a:ahLst/>
              <a:cxnLst/>
              <a:rect l="l" t="t" r="r" b="b"/>
              <a:pathLst>
                <a:path w="891539" h="958214">
                  <a:moveTo>
                    <a:pt x="869823" y="0"/>
                  </a:moveTo>
                  <a:lnTo>
                    <a:pt x="509650" y="21590"/>
                  </a:lnTo>
                  <a:lnTo>
                    <a:pt x="605155" y="106172"/>
                  </a:lnTo>
                  <a:lnTo>
                    <a:pt x="0" y="788416"/>
                  </a:lnTo>
                  <a:lnTo>
                    <a:pt x="191008" y="957834"/>
                  </a:lnTo>
                  <a:lnTo>
                    <a:pt x="796036" y="275590"/>
                  </a:lnTo>
                  <a:lnTo>
                    <a:pt x="891413" y="360172"/>
                  </a:lnTo>
                  <a:lnTo>
                    <a:pt x="869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2219833" y="3152267"/>
              <a:ext cx="891540" cy="958215"/>
            </a:xfrm>
            <a:custGeom>
              <a:avLst/>
              <a:gdLst/>
              <a:ahLst/>
              <a:cxnLst/>
              <a:rect l="l" t="t" r="r" b="b"/>
              <a:pathLst>
                <a:path w="891539" h="958214">
                  <a:moveTo>
                    <a:pt x="0" y="788416"/>
                  </a:moveTo>
                  <a:lnTo>
                    <a:pt x="605155" y="106172"/>
                  </a:lnTo>
                  <a:lnTo>
                    <a:pt x="509650" y="21590"/>
                  </a:lnTo>
                  <a:lnTo>
                    <a:pt x="869823" y="0"/>
                  </a:lnTo>
                  <a:lnTo>
                    <a:pt x="891413" y="360172"/>
                  </a:lnTo>
                  <a:lnTo>
                    <a:pt x="796036" y="275590"/>
                  </a:lnTo>
                  <a:lnTo>
                    <a:pt x="191008" y="957834"/>
                  </a:lnTo>
                  <a:lnTo>
                    <a:pt x="0" y="78841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462" y="221462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10">
                  <a:moveTo>
                    <a:pt x="0" y="0"/>
                  </a:moveTo>
                  <a:lnTo>
                    <a:pt x="0" y="3001010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52462" y="5205444"/>
              <a:ext cx="3629660" cy="14604"/>
            </a:xfrm>
            <a:custGeom>
              <a:avLst/>
              <a:gdLst/>
              <a:ahLst/>
              <a:cxnLst/>
              <a:rect l="l" t="t" r="r" b="b"/>
              <a:pathLst>
                <a:path w="3629660" h="14604">
                  <a:moveTo>
                    <a:pt x="0" y="0"/>
                  </a:moveTo>
                  <a:lnTo>
                    <a:pt x="3629215" y="0"/>
                  </a:lnTo>
                </a:path>
                <a:path w="3629660" h="14604">
                  <a:moveTo>
                    <a:pt x="0" y="14287"/>
                  </a:moveTo>
                  <a:lnTo>
                    <a:pt x="3629215" y="14287"/>
                  </a:lnTo>
                </a:path>
              </a:pathLst>
            </a:custGeom>
            <a:ln w="9461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371725"/>
              <a:ext cx="3514725" cy="28384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67201" y="2433701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200025" y="0"/>
                  </a:moveTo>
                  <a:lnTo>
                    <a:pt x="152781" y="127253"/>
                  </a:lnTo>
                  <a:lnTo>
                    <a:pt x="0" y="127253"/>
                  </a:lnTo>
                  <a:lnTo>
                    <a:pt x="123571" y="205994"/>
                  </a:lnTo>
                  <a:lnTo>
                    <a:pt x="76326" y="333248"/>
                  </a:lnTo>
                  <a:lnTo>
                    <a:pt x="200025" y="254635"/>
                  </a:lnTo>
                  <a:lnTo>
                    <a:pt x="323596" y="333248"/>
                  </a:lnTo>
                  <a:lnTo>
                    <a:pt x="276351" y="205994"/>
                  </a:lnTo>
                  <a:lnTo>
                    <a:pt x="400050" y="127253"/>
                  </a:lnTo>
                  <a:lnTo>
                    <a:pt x="247141" y="127253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7201" y="2433701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0" y="127253"/>
                  </a:moveTo>
                  <a:lnTo>
                    <a:pt x="152781" y="127253"/>
                  </a:lnTo>
                  <a:lnTo>
                    <a:pt x="200025" y="0"/>
                  </a:lnTo>
                  <a:lnTo>
                    <a:pt x="247141" y="127253"/>
                  </a:lnTo>
                  <a:lnTo>
                    <a:pt x="400050" y="127253"/>
                  </a:lnTo>
                  <a:lnTo>
                    <a:pt x="276351" y="205994"/>
                  </a:lnTo>
                  <a:lnTo>
                    <a:pt x="323596" y="333248"/>
                  </a:lnTo>
                  <a:lnTo>
                    <a:pt x="200025" y="254635"/>
                  </a:lnTo>
                  <a:lnTo>
                    <a:pt x="76326" y="333248"/>
                  </a:lnTo>
                  <a:lnTo>
                    <a:pt x="123571" y="205994"/>
                  </a:lnTo>
                  <a:lnTo>
                    <a:pt x="0" y="127253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00087" y="2928983"/>
              <a:ext cx="2943860" cy="2239010"/>
            </a:xfrm>
            <a:custGeom>
              <a:avLst/>
              <a:gdLst/>
              <a:ahLst/>
              <a:cxnLst/>
              <a:rect l="l" t="t" r="r" b="b"/>
              <a:pathLst>
                <a:path w="2943860" h="2239010">
                  <a:moveTo>
                    <a:pt x="0" y="430547"/>
                  </a:moveTo>
                  <a:lnTo>
                    <a:pt x="48579" y="424850"/>
                  </a:lnTo>
                  <a:lnTo>
                    <a:pt x="97166" y="419258"/>
                  </a:lnTo>
                  <a:lnTo>
                    <a:pt x="145771" y="413873"/>
                  </a:lnTo>
                  <a:lnTo>
                    <a:pt x="194398" y="408799"/>
                  </a:lnTo>
                  <a:lnTo>
                    <a:pt x="243058" y="404138"/>
                  </a:lnTo>
                  <a:lnTo>
                    <a:pt x="291757" y="399994"/>
                  </a:lnTo>
                  <a:lnTo>
                    <a:pt x="340503" y="396469"/>
                  </a:lnTo>
                  <a:lnTo>
                    <a:pt x="389304" y="393666"/>
                  </a:lnTo>
                  <a:lnTo>
                    <a:pt x="438167" y="391688"/>
                  </a:lnTo>
                  <a:lnTo>
                    <a:pt x="487100" y="390639"/>
                  </a:lnTo>
                  <a:lnTo>
                    <a:pt x="536111" y="390620"/>
                  </a:lnTo>
                  <a:lnTo>
                    <a:pt x="585207" y="391736"/>
                  </a:lnTo>
                  <a:lnTo>
                    <a:pt x="634397" y="394088"/>
                  </a:lnTo>
                  <a:lnTo>
                    <a:pt x="683688" y="397781"/>
                  </a:lnTo>
                  <a:lnTo>
                    <a:pt x="733087" y="402916"/>
                  </a:lnTo>
                  <a:lnTo>
                    <a:pt x="782602" y="409597"/>
                  </a:lnTo>
                  <a:lnTo>
                    <a:pt x="832241" y="417926"/>
                  </a:lnTo>
                  <a:lnTo>
                    <a:pt x="882012" y="428008"/>
                  </a:lnTo>
                  <a:lnTo>
                    <a:pt x="931923" y="439943"/>
                  </a:lnTo>
                  <a:lnTo>
                    <a:pt x="981980" y="453836"/>
                  </a:lnTo>
                  <a:lnTo>
                    <a:pt x="1032192" y="469790"/>
                  </a:lnTo>
                  <a:lnTo>
                    <a:pt x="1073290" y="484197"/>
                  </a:lnTo>
                  <a:lnTo>
                    <a:pt x="1115298" y="499896"/>
                  </a:lnTo>
                  <a:lnTo>
                    <a:pt x="1158108" y="516841"/>
                  </a:lnTo>
                  <a:lnTo>
                    <a:pt x="1201610" y="534988"/>
                  </a:lnTo>
                  <a:lnTo>
                    <a:pt x="1245694" y="554290"/>
                  </a:lnTo>
                  <a:lnTo>
                    <a:pt x="1290251" y="574701"/>
                  </a:lnTo>
                  <a:lnTo>
                    <a:pt x="1335173" y="596176"/>
                  </a:lnTo>
                  <a:lnTo>
                    <a:pt x="1380349" y="618669"/>
                  </a:lnTo>
                  <a:lnTo>
                    <a:pt x="1425670" y="642135"/>
                  </a:lnTo>
                  <a:lnTo>
                    <a:pt x="1471026" y="666527"/>
                  </a:lnTo>
                  <a:lnTo>
                    <a:pt x="1516309" y="691801"/>
                  </a:lnTo>
                  <a:lnTo>
                    <a:pt x="1561409" y="717910"/>
                  </a:lnTo>
                  <a:lnTo>
                    <a:pt x="1606216" y="744808"/>
                  </a:lnTo>
                  <a:lnTo>
                    <a:pt x="1650622" y="772451"/>
                  </a:lnTo>
                  <a:lnTo>
                    <a:pt x="1694516" y="800792"/>
                  </a:lnTo>
                  <a:lnTo>
                    <a:pt x="1737789" y="829785"/>
                  </a:lnTo>
                  <a:lnTo>
                    <a:pt x="1780333" y="859385"/>
                  </a:lnTo>
                  <a:lnTo>
                    <a:pt x="1822037" y="889547"/>
                  </a:lnTo>
                  <a:lnTo>
                    <a:pt x="1862793" y="920223"/>
                  </a:lnTo>
                  <a:lnTo>
                    <a:pt x="1902490" y="951370"/>
                  </a:lnTo>
                  <a:lnTo>
                    <a:pt x="1941020" y="982941"/>
                  </a:lnTo>
                  <a:lnTo>
                    <a:pt x="1978273" y="1014890"/>
                  </a:lnTo>
                  <a:lnTo>
                    <a:pt x="2014139" y="1047172"/>
                  </a:lnTo>
                  <a:lnTo>
                    <a:pt x="2048510" y="1079741"/>
                  </a:lnTo>
                  <a:lnTo>
                    <a:pt x="2081276" y="1112551"/>
                  </a:lnTo>
                  <a:lnTo>
                    <a:pt x="2112327" y="1145557"/>
                  </a:lnTo>
                  <a:lnTo>
                    <a:pt x="2145591" y="1183493"/>
                  </a:lnTo>
                  <a:lnTo>
                    <a:pt x="2177248" y="1222429"/>
                  </a:lnTo>
                  <a:lnTo>
                    <a:pt x="2207371" y="1262321"/>
                  </a:lnTo>
                  <a:lnTo>
                    <a:pt x="2236035" y="1303121"/>
                  </a:lnTo>
                  <a:lnTo>
                    <a:pt x="2263311" y="1344786"/>
                  </a:lnTo>
                  <a:lnTo>
                    <a:pt x="2289273" y="1387269"/>
                  </a:lnTo>
                  <a:lnTo>
                    <a:pt x="2313994" y="1430525"/>
                  </a:lnTo>
                  <a:lnTo>
                    <a:pt x="2337547" y="1474508"/>
                  </a:lnTo>
                  <a:lnTo>
                    <a:pt x="2360006" y="1519174"/>
                  </a:lnTo>
                  <a:lnTo>
                    <a:pt x="2381442" y="1564476"/>
                  </a:lnTo>
                  <a:lnTo>
                    <a:pt x="2401930" y="1610369"/>
                  </a:lnTo>
                  <a:lnTo>
                    <a:pt x="2421542" y="1656807"/>
                  </a:lnTo>
                  <a:lnTo>
                    <a:pt x="2440351" y="1703746"/>
                  </a:lnTo>
                  <a:lnTo>
                    <a:pt x="2458432" y="1751140"/>
                  </a:lnTo>
                  <a:lnTo>
                    <a:pt x="2475855" y="1798942"/>
                  </a:lnTo>
                  <a:lnTo>
                    <a:pt x="2492696" y="1847109"/>
                  </a:lnTo>
                  <a:lnTo>
                    <a:pt x="2509026" y="1895594"/>
                  </a:lnTo>
                  <a:lnTo>
                    <a:pt x="2524920" y="1944351"/>
                  </a:lnTo>
                  <a:lnTo>
                    <a:pt x="2540449" y="1993336"/>
                  </a:lnTo>
                  <a:lnTo>
                    <a:pt x="2555687" y="2042503"/>
                  </a:lnTo>
                  <a:lnTo>
                    <a:pt x="2570708" y="2091806"/>
                  </a:lnTo>
                  <a:lnTo>
                    <a:pt x="2585584" y="2141200"/>
                  </a:lnTo>
                  <a:lnTo>
                    <a:pt x="2600388" y="2190640"/>
                  </a:lnTo>
                </a:path>
                <a:path w="2943860" h="2239010">
                  <a:moveTo>
                    <a:pt x="9525" y="18178"/>
                  </a:moveTo>
                  <a:lnTo>
                    <a:pt x="61292" y="15770"/>
                  </a:lnTo>
                  <a:lnTo>
                    <a:pt x="113054" y="13399"/>
                  </a:lnTo>
                  <a:lnTo>
                    <a:pt x="164806" y="11103"/>
                  </a:lnTo>
                  <a:lnTo>
                    <a:pt x="216541" y="8919"/>
                  </a:lnTo>
                  <a:lnTo>
                    <a:pt x="268256" y="6887"/>
                  </a:lnTo>
                  <a:lnTo>
                    <a:pt x="319945" y="5043"/>
                  </a:lnTo>
                  <a:lnTo>
                    <a:pt x="371603" y="3427"/>
                  </a:lnTo>
                  <a:lnTo>
                    <a:pt x="423225" y="2076"/>
                  </a:lnTo>
                  <a:lnTo>
                    <a:pt x="474805" y="1030"/>
                  </a:lnTo>
                  <a:lnTo>
                    <a:pt x="526339" y="324"/>
                  </a:lnTo>
                  <a:lnTo>
                    <a:pt x="577822" y="0"/>
                  </a:lnTo>
                  <a:lnTo>
                    <a:pt x="629249" y="93"/>
                  </a:lnTo>
                  <a:lnTo>
                    <a:pt x="680614" y="642"/>
                  </a:lnTo>
                  <a:lnTo>
                    <a:pt x="731912" y="1687"/>
                  </a:lnTo>
                  <a:lnTo>
                    <a:pt x="783138" y="3264"/>
                  </a:lnTo>
                  <a:lnTo>
                    <a:pt x="834288" y="5412"/>
                  </a:lnTo>
                  <a:lnTo>
                    <a:pt x="885356" y="8169"/>
                  </a:lnTo>
                  <a:lnTo>
                    <a:pt x="936337" y="11573"/>
                  </a:lnTo>
                  <a:lnTo>
                    <a:pt x="987226" y="15663"/>
                  </a:lnTo>
                  <a:lnTo>
                    <a:pt x="1038017" y="20476"/>
                  </a:lnTo>
                  <a:lnTo>
                    <a:pt x="1088707" y="26052"/>
                  </a:lnTo>
                  <a:lnTo>
                    <a:pt x="1137473" y="31514"/>
                  </a:lnTo>
                  <a:lnTo>
                    <a:pt x="1187045" y="36565"/>
                  </a:lnTo>
                  <a:lnTo>
                    <a:pt x="1237285" y="41347"/>
                  </a:lnTo>
                  <a:lnTo>
                    <a:pt x="1288055" y="46001"/>
                  </a:lnTo>
                  <a:lnTo>
                    <a:pt x="1339218" y="50668"/>
                  </a:lnTo>
                  <a:lnTo>
                    <a:pt x="1390637" y="55491"/>
                  </a:lnTo>
                  <a:lnTo>
                    <a:pt x="1442173" y="60610"/>
                  </a:lnTo>
                  <a:lnTo>
                    <a:pt x="1493689" y="66167"/>
                  </a:lnTo>
                  <a:lnTo>
                    <a:pt x="1545049" y="72305"/>
                  </a:lnTo>
                  <a:lnTo>
                    <a:pt x="1596113" y="79163"/>
                  </a:lnTo>
                  <a:lnTo>
                    <a:pt x="1646745" y="86885"/>
                  </a:lnTo>
                  <a:lnTo>
                    <a:pt x="1696807" y="95611"/>
                  </a:lnTo>
                  <a:lnTo>
                    <a:pt x="1746162" y="105483"/>
                  </a:lnTo>
                  <a:lnTo>
                    <a:pt x="1794671" y="116642"/>
                  </a:lnTo>
                  <a:lnTo>
                    <a:pt x="1842198" y="129231"/>
                  </a:lnTo>
                  <a:lnTo>
                    <a:pt x="1888605" y="143390"/>
                  </a:lnTo>
                  <a:lnTo>
                    <a:pt x="1933754" y="159262"/>
                  </a:lnTo>
                  <a:lnTo>
                    <a:pt x="1977508" y="176987"/>
                  </a:lnTo>
                  <a:lnTo>
                    <a:pt x="2019730" y="196708"/>
                  </a:lnTo>
                  <a:lnTo>
                    <a:pt x="2060281" y="218565"/>
                  </a:lnTo>
                  <a:lnTo>
                    <a:pt x="2099024" y="242701"/>
                  </a:lnTo>
                  <a:lnTo>
                    <a:pt x="2135822" y="269257"/>
                  </a:lnTo>
                  <a:lnTo>
                    <a:pt x="2169325" y="297217"/>
                  </a:lnTo>
                  <a:lnTo>
                    <a:pt x="2201399" y="327770"/>
                  </a:lnTo>
                  <a:lnTo>
                    <a:pt x="2232110" y="360737"/>
                  </a:lnTo>
                  <a:lnTo>
                    <a:pt x="2261526" y="395936"/>
                  </a:lnTo>
                  <a:lnTo>
                    <a:pt x="2289713" y="433189"/>
                  </a:lnTo>
                  <a:lnTo>
                    <a:pt x="2316739" y="472316"/>
                  </a:lnTo>
                  <a:lnTo>
                    <a:pt x="2342671" y="513136"/>
                  </a:lnTo>
                  <a:lnTo>
                    <a:pt x="2367576" y="555470"/>
                  </a:lnTo>
                  <a:lnTo>
                    <a:pt x="2391521" y="599138"/>
                  </a:lnTo>
                  <a:lnTo>
                    <a:pt x="2414573" y="643960"/>
                  </a:lnTo>
                  <a:lnTo>
                    <a:pt x="2436799" y="689756"/>
                  </a:lnTo>
                  <a:lnTo>
                    <a:pt x="2458266" y="736346"/>
                  </a:lnTo>
                  <a:lnTo>
                    <a:pt x="2479041" y="783551"/>
                  </a:lnTo>
                  <a:lnTo>
                    <a:pt x="2499192" y="831191"/>
                  </a:lnTo>
                  <a:lnTo>
                    <a:pt x="2518785" y="879085"/>
                  </a:lnTo>
                  <a:lnTo>
                    <a:pt x="2537888" y="927054"/>
                  </a:lnTo>
                  <a:lnTo>
                    <a:pt x="2556567" y="974918"/>
                  </a:lnTo>
                  <a:lnTo>
                    <a:pt x="2574890" y="1022497"/>
                  </a:lnTo>
                  <a:lnTo>
                    <a:pt x="2592924" y="1069611"/>
                  </a:lnTo>
                  <a:lnTo>
                    <a:pt x="2610735" y="1116081"/>
                  </a:lnTo>
                  <a:lnTo>
                    <a:pt x="2628391" y="1161726"/>
                  </a:lnTo>
                  <a:lnTo>
                    <a:pt x="2645960" y="1206367"/>
                  </a:lnTo>
                  <a:lnTo>
                    <a:pt x="2663507" y="1249824"/>
                  </a:lnTo>
                  <a:lnTo>
                    <a:pt x="2683225" y="1299064"/>
                  </a:lnTo>
                  <a:lnTo>
                    <a:pt x="2702061" y="1348333"/>
                  </a:lnTo>
                  <a:lnTo>
                    <a:pt x="2720063" y="1397630"/>
                  </a:lnTo>
                  <a:lnTo>
                    <a:pt x="2737276" y="1446952"/>
                  </a:lnTo>
                  <a:lnTo>
                    <a:pt x="2753746" y="1496299"/>
                  </a:lnTo>
                  <a:lnTo>
                    <a:pt x="2769521" y="1545669"/>
                  </a:lnTo>
                  <a:lnTo>
                    <a:pt x="2784647" y="1595060"/>
                  </a:lnTo>
                  <a:lnTo>
                    <a:pt x="2799169" y="1644471"/>
                  </a:lnTo>
                  <a:lnTo>
                    <a:pt x="2813135" y="1693900"/>
                  </a:lnTo>
                  <a:lnTo>
                    <a:pt x="2826591" y="1743346"/>
                  </a:lnTo>
                  <a:lnTo>
                    <a:pt x="2839583" y="1792807"/>
                  </a:lnTo>
                  <a:lnTo>
                    <a:pt x="2852157" y="1842282"/>
                  </a:lnTo>
                  <a:lnTo>
                    <a:pt x="2864360" y="1891769"/>
                  </a:lnTo>
                  <a:lnTo>
                    <a:pt x="2876238" y="1941267"/>
                  </a:lnTo>
                  <a:lnTo>
                    <a:pt x="2887839" y="1990774"/>
                  </a:lnTo>
                  <a:lnTo>
                    <a:pt x="2899207" y="2040288"/>
                  </a:lnTo>
                  <a:lnTo>
                    <a:pt x="2910389" y="2089809"/>
                  </a:lnTo>
                  <a:lnTo>
                    <a:pt x="2921433" y="2139334"/>
                  </a:lnTo>
                  <a:lnTo>
                    <a:pt x="2932384" y="2188862"/>
                  </a:lnTo>
                  <a:lnTo>
                    <a:pt x="2943288" y="2238392"/>
                  </a:lnTo>
                </a:path>
                <a:path w="2943860" h="2239010">
                  <a:moveTo>
                    <a:pt x="19050" y="322724"/>
                  </a:moveTo>
                  <a:lnTo>
                    <a:pt x="68064" y="317982"/>
                  </a:lnTo>
                  <a:lnTo>
                    <a:pt x="117102" y="313310"/>
                  </a:lnTo>
                  <a:lnTo>
                    <a:pt x="166186" y="308777"/>
                  </a:lnTo>
                  <a:lnTo>
                    <a:pt x="215340" y="304454"/>
                  </a:lnTo>
                  <a:lnTo>
                    <a:pt x="264587" y="300409"/>
                  </a:lnTo>
                  <a:lnTo>
                    <a:pt x="313952" y="296712"/>
                  </a:lnTo>
                  <a:lnTo>
                    <a:pt x="363456" y="293434"/>
                  </a:lnTo>
                  <a:lnTo>
                    <a:pt x="413124" y="290643"/>
                  </a:lnTo>
                  <a:lnTo>
                    <a:pt x="462980" y="288411"/>
                  </a:lnTo>
                  <a:lnTo>
                    <a:pt x="513046" y="286805"/>
                  </a:lnTo>
                  <a:lnTo>
                    <a:pt x="563346" y="285896"/>
                  </a:lnTo>
                  <a:lnTo>
                    <a:pt x="613904" y="285754"/>
                  </a:lnTo>
                  <a:lnTo>
                    <a:pt x="664743" y="286448"/>
                  </a:lnTo>
                  <a:lnTo>
                    <a:pt x="715886" y="288048"/>
                  </a:lnTo>
                  <a:lnTo>
                    <a:pt x="767358" y="290624"/>
                  </a:lnTo>
                  <a:lnTo>
                    <a:pt x="819181" y="294245"/>
                  </a:lnTo>
                  <a:lnTo>
                    <a:pt x="871379" y="298981"/>
                  </a:lnTo>
                  <a:lnTo>
                    <a:pt x="923975" y="304902"/>
                  </a:lnTo>
                  <a:lnTo>
                    <a:pt x="976993" y="312078"/>
                  </a:lnTo>
                  <a:lnTo>
                    <a:pt x="1030457" y="320577"/>
                  </a:lnTo>
                  <a:lnTo>
                    <a:pt x="1084389" y="330471"/>
                  </a:lnTo>
                  <a:lnTo>
                    <a:pt x="1127144" y="338649"/>
                  </a:lnTo>
                  <a:lnTo>
                    <a:pt x="1171083" y="346732"/>
                  </a:lnTo>
                  <a:lnTo>
                    <a:pt x="1216083" y="354804"/>
                  </a:lnTo>
                  <a:lnTo>
                    <a:pt x="1262021" y="362951"/>
                  </a:lnTo>
                  <a:lnTo>
                    <a:pt x="1308774" y="371260"/>
                  </a:lnTo>
                  <a:lnTo>
                    <a:pt x="1356217" y="379817"/>
                  </a:lnTo>
                  <a:lnTo>
                    <a:pt x="1404229" y="388706"/>
                  </a:lnTo>
                  <a:lnTo>
                    <a:pt x="1452685" y="398015"/>
                  </a:lnTo>
                  <a:lnTo>
                    <a:pt x="1501462" y="407828"/>
                  </a:lnTo>
                  <a:lnTo>
                    <a:pt x="1550437" y="418232"/>
                  </a:lnTo>
                  <a:lnTo>
                    <a:pt x="1599486" y="429312"/>
                  </a:lnTo>
                  <a:lnTo>
                    <a:pt x="1648487" y="441154"/>
                  </a:lnTo>
                  <a:lnTo>
                    <a:pt x="1697316" y="453845"/>
                  </a:lnTo>
                  <a:lnTo>
                    <a:pt x="1745850" y="467469"/>
                  </a:lnTo>
                  <a:lnTo>
                    <a:pt x="1793964" y="482113"/>
                  </a:lnTo>
                  <a:lnTo>
                    <a:pt x="1841538" y="497863"/>
                  </a:lnTo>
                  <a:lnTo>
                    <a:pt x="1888445" y="514804"/>
                  </a:lnTo>
                  <a:lnTo>
                    <a:pt x="1934565" y="533022"/>
                  </a:lnTo>
                  <a:lnTo>
                    <a:pt x="1979772" y="552603"/>
                  </a:lnTo>
                  <a:lnTo>
                    <a:pt x="2023944" y="573633"/>
                  </a:lnTo>
                  <a:lnTo>
                    <a:pt x="2066958" y="596198"/>
                  </a:lnTo>
                  <a:lnTo>
                    <a:pt x="2108691" y="620383"/>
                  </a:lnTo>
                  <a:lnTo>
                    <a:pt x="2149018" y="646275"/>
                  </a:lnTo>
                  <a:lnTo>
                    <a:pt x="2187817" y="673958"/>
                  </a:lnTo>
                  <a:lnTo>
                    <a:pt x="2224964" y="703520"/>
                  </a:lnTo>
                  <a:lnTo>
                    <a:pt x="2260336" y="735046"/>
                  </a:lnTo>
                  <a:lnTo>
                    <a:pt x="2293810" y="768621"/>
                  </a:lnTo>
                  <a:lnTo>
                    <a:pt x="2321589" y="799537"/>
                  </a:lnTo>
                  <a:lnTo>
                    <a:pt x="2348363" y="831954"/>
                  </a:lnTo>
                  <a:lnTo>
                    <a:pt x="2374167" y="865823"/>
                  </a:lnTo>
                  <a:lnTo>
                    <a:pt x="2399033" y="901094"/>
                  </a:lnTo>
                  <a:lnTo>
                    <a:pt x="2422995" y="937716"/>
                  </a:lnTo>
                  <a:lnTo>
                    <a:pt x="2446087" y="975639"/>
                  </a:lnTo>
                  <a:lnTo>
                    <a:pt x="2468342" y="1014814"/>
                  </a:lnTo>
                  <a:lnTo>
                    <a:pt x="2489794" y="1055191"/>
                  </a:lnTo>
                  <a:lnTo>
                    <a:pt x="2510476" y="1096718"/>
                  </a:lnTo>
                  <a:lnTo>
                    <a:pt x="2530421" y="1139347"/>
                  </a:lnTo>
                  <a:lnTo>
                    <a:pt x="2549663" y="1183027"/>
                  </a:lnTo>
                  <a:lnTo>
                    <a:pt x="2568237" y="1227709"/>
                  </a:lnTo>
                  <a:lnTo>
                    <a:pt x="2586174" y="1273341"/>
                  </a:lnTo>
                  <a:lnTo>
                    <a:pt x="2603509" y="1319874"/>
                  </a:lnTo>
                  <a:lnTo>
                    <a:pt x="2620275" y="1367259"/>
                  </a:lnTo>
                  <a:lnTo>
                    <a:pt x="2636506" y="1415444"/>
                  </a:lnTo>
                  <a:lnTo>
                    <a:pt x="2652235" y="1464380"/>
                  </a:lnTo>
                  <a:lnTo>
                    <a:pt x="2667495" y="1514017"/>
                  </a:lnTo>
                  <a:lnTo>
                    <a:pt x="2682321" y="1564304"/>
                  </a:lnTo>
                  <a:lnTo>
                    <a:pt x="2696746" y="1615193"/>
                  </a:lnTo>
                  <a:lnTo>
                    <a:pt x="2710802" y="1666631"/>
                  </a:lnTo>
                  <a:lnTo>
                    <a:pt x="2724525" y="1718571"/>
                  </a:lnTo>
                  <a:lnTo>
                    <a:pt x="2737946" y="1770961"/>
                  </a:lnTo>
                  <a:lnTo>
                    <a:pt x="2751101" y="1823751"/>
                  </a:lnTo>
                  <a:lnTo>
                    <a:pt x="2764022" y="1876892"/>
                  </a:lnTo>
                  <a:lnTo>
                    <a:pt x="2776742" y="1930333"/>
                  </a:lnTo>
                  <a:lnTo>
                    <a:pt x="2789296" y="1984024"/>
                  </a:lnTo>
                  <a:lnTo>
                    <a:pt x="2801716" y="2037916"/>
                  </a:lnTo>
                  <a:lnTo>
                    <a:pt x="2814037" y="2091958"/>
                  </a:lnTo>
                  <a:lnTo>
                    <a:pt x="2826291" y="2146100"/>
                  </a:lnTo>
                  <a:lnTo>
                    <a:pt x="2838513" y="2200292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44620" y="2392873"/>
            <a:ext cx="141064" cy="5191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30" dirty="0">
                <a:latin typeface="Arial"/>
                <a:cs typeface="Arial"/>
              </a:rPr>
              <a:t>precision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36</a:t>
            </a:fld>
            <a:endParaRPr spc="-19" dirty="0"/>
          </a:p>
        </p:txBody>
      </p:sp>
      <p:sp>
        <p:nvSpPr>
          <p:cNvPr id="17" name="object 17"/>
          <p:cNvSpPr txBox="1"/>
          <p:nvPr/>
        </p:nvSpPr>
        <p:spPr>
          <a:xfrm>
            <a:off x="2873215" y="4082891"/>
            <a:ext cx="314801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30" dirty="0">
                <a:latin typeface="Arial"/>
                <a:cs typeface="Arial"/>
              </a:rPr>
              <a:t>recall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7116" y="4007406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5181" y="378071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5181" y="1753505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41482" y="4007406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3598" y="3045428"/>
            <a:ext cx="900589" cy="49580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 marR="3810" indent="7144" algn="just">
              <a:lnSpc>
                <a:spcPct val="100499"/>
              </a:lnSpc>
              <a:spcBef>
                <a:spcPts val="86"/>
              </a:spcBef>
            </a:pPr>
            <a:r>
              <a:rPr sz="1050" spc="-30" dirty="0">
                <a:latin typeface="Arial"/>
                <a:cs typeface="Arial"/>
              </a:rPr>
              <a:t>Improve</a:t>
            </a:r>
            <a:r>
              <a:rPr sz="1050" spc="-26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overall </a:t>
            </a:r>
            <a:r>
              <a:rPr sz="1050" spc="-45" dirty="0">
                <a:latin typeface="Arial"/>
                <a:cs typeface="Arial"/>
              </a:rPr>
              <a:t>model:</a:t>
            </a:r>
            <a:r>
              <a:rPr sz="1050" spc="8" dirty="0">
                <a:latin typeface="Arial"/>
                <a:cs typeface="Arial"/>
              </a:rPr>
              <a:t> </a:t>
            </a:r>
            <a:r>
              <a:rPr sz="1050" spc="-68" dirty="0">
                <a:latin typeface="Arial"/>
                <a:cs typeface="Arial"/>
              </a:rPr>
              <a:t>push</a:t>
            </a:r>
            <a:r>
              <a:rPr sz="1050" spc="-8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the </a:t>
            </a:r>
            <a:r>
              <a:rPr sz="1050" spc="-34" dirty="0">
                <a:latin typeface="Arial"/>
                <a:cs typeface="Arial"/>
              </a:rPr>
              <a:t>curve</a:t>
            </a:r>
            <a:r>
              <a:rPr sz="1050" spc="-13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that</a:t>
            </a:r>
            <a:r>
              <a:rPr sz="1050" spc="-11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way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BF36702-733A-6753-1AB9-31EED1656107}"/>
              </a:ext>
            </a:extLst>
          </p:cNvPr>
          <p:cNvSpPr txBox="1"/>
          <p:nvPr/>
        </p:nvSpPr>
        <p:spPr>
          <a:xfrm>
            <a:off x="1356776" y="4439241"/>
            <a:ext cx="2404586" cy="590707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6194" rIns="0" bIns="0" rtlCol="0">
            <a:spAutoFit/>
          </a:bodyPr>
          <a:lstStyle/>
          <a:p>
            <a:pPr marL="69533">
              <a:lnSpc>
                <a:spcPts val="2149"/>
              </a:lnSpc>
              <a:spcBef>
                <a:spcPts val="206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pc="-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Apple Color Emoji"/>
                <a:cs typeface="Apple Color Emoji"/>
              </a:rPr>
              <a:t>☹️</a:t>
            </a:r>
            <a:endParaRPr lang="en-US" sz="1350" dirty="0">
              <a:latin typeface="Apple Color Emoji"/>
              <a:cs typeface="Apple Color Emoji"/>
            </a:endParaRPr>
          </a:p>
          <a:p>
            <a:pPr marL="69533">
              <a:lnSpc>
                <a:spcPts val="2149"/>
              </a:lnSpc>
              <a:spcBef>
                <a:spcPts val="206"/>
              </a:spcBef>
            </a:pP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pc="-1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461" dirty="0">
                <a:solidFill>
                  <a:srgbClr val="FFFFFF"/>
                </a:solidFill>
                <a:latin typeface="Apple Color Emoji"/>
                <a:cs typeface="Apple Color Emoji"/>
              </a:rPr>
              <a:t>😀</a:t>
            </a:r>
            <a:endParaRPr sz="1350" dirty="0">
              <a:latin typeface="Apple Color Emoji"/>
              <a:cs typeface="Apple Color Emoj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966" y="156706"/>
            <a:ext cx="4347686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9525" marR="3810" indent="428625">
              <a:lnSpc>
                <a:spcPct val="101400"/>
              </a:lnSpc>
              <a:spcBef>
                <a:spcPts val="45"/>
              </a:spcBef>
            </a:pPr>
            <a:r>
              <a:rPr sz="2963" spc="-131" dirty="0"/>
              <a:t>Measure</a:t>
            </a:r>
            <a:r>
              <a:rPr sz="2963" spc="-64" dirty="0"/>
              <a:t> </a:t>
            </a:r>
            <a:r>
              <a:rPr sz="2963" spc="-45" dirty="0"/>
              <a:t>this</a:t>
            </a:r>
            <a:r>
              <a:rPr sz="2963" spc="-161" dirty="0"/>
              <a:t> </a:t>
            </a:r>
            <a:r>
              <a:rPr sz="2963" spc="-34" dirty="0"/>
              <a:t>Tradeoff: </a:t>
            </a:r>
            <a:r>
              <a:rPr sz="2963" spc="-180" dirty="0"/>
              <a:t>Area</a:t>
            </a:r>
            <a:r>
              <a:rPr sz="2963" spc="-56" dirty="0"/>
              <a:t> </a:t>
            </a:r>
            <a:r>
              <a:rPr sz="2963" spc="-113" dirty="0"/>
              <a:t>Under</a:t>
            </a:r>
            <a:r>
              <a:rPr sz="2963" spc="-120" dirty="0"/>
              <a:t> </a:t>
            </a:r>
            <a:r>
              <a:rPr sz="2963" spc="-15" dirty="0"/>
              <a:t>the</a:t>
            </a:r>
            <a:r>
              <a:rPr sz="2963" spc="-161" dirty="0"/>
              <a:t> </a:t>
            </a:r>
            <a:r>
              <a:rPr sz="2963" spc="-199" dirty="0"/>
              <a:t>Curve</a:t>
            </a:r>
            <a:r>
              <a:rPr sz="2963" dirty="0"/>
              <a:t> </a:t>
            </a:r>
            <a:r>
              <a:rPr sz="2963" spc="-266" dirty="0"/>
              <a:t>(AUC)</a:t>
            </a:r>
            <a:endParaRPr sz="2963"/>
          </a:p>
        </p:txBody>
      </p:sp>
      <p:sp>
        <p:nvSpPr>
          <p:cNvPr id="3" name="object 3"/>
          <p:cNvSpPr txBox="1"/>
          <p:nvPr/>
        </p:nvSpPr>
        <p:spPr>
          <a:xfrm>
            <a:off x="4447889" y="1183480"/>
            <a:ext cx="3177540" cy="54870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lnSpc>
                <a:spcPts val="2066"/>
              </a:lnSpc>
              <a:spcBef>
                <a:spcPts val="79"/>
              </a:spcBef>
            </a:pPr>
            <a:r>
              <a:rPr spc="-206" dirty="0">
                <a:latin typeface="Arial"/>
                <a:cs typeface="Arial"/>
              </a:rPr>
              <a:t>AUC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measures</a:t>
            </a:r>
            <a:r>
              <a:rPr spc="-184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the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area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under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this</a:t>
            </a:r>
            <a:endParaRPr>
              <a:latin typeface="Arial"/>
              <a:cs typeface="Arial"/>
            </a:endParaRPr>
          </a:p>
          <a:p>
            <a:pPr marL="9525">
              <a:lnSpc>
                <a:spcPts val="2066"/>
              </a:lnSpc>
            </a:pPr>
            <a:r>
              <a:rPr spc="-30" dirty="0">
                <a:latin typeface="Arial"/>
                <a:cs typeface="Arial"/>
              </a:rPr>
              <a:t>tradeoff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curve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7889" y="2004156"/>
            <a:ext cx="3388043" cy="2210701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395288" indent="-385763">
              <a:spcBef>
                <a:spcPts val="319"/>
              </a:spcBef>
              <a:buAutoNum type="arabicPeriod"/>
              <a:tabLst>
                <a:tab pos="395288" algn="l"/>
                <a:tab pos="395764" algn="l"/>
              </a:tabLst>
            </a:pPr>
            <a:r>
              <a:rPr spc="-79" dirty="0">
                <a:latin typeface="Arial"/>
                <a:cs typeface="Arial"/>
              </a:rPr>
              <a:t>Computing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the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curve</a:t>
            </a:r>
            <a:endParaRPr>
              <a:latin typeface="Arial"/>
              <a:cs typeface="Arial"/>
            </a:endParaRPr>
          </a:p>
          <a:p>
            <a:pPr marL="352425" marR="3810">
              <a:lnSpc>
                <a:spcPct val="100099"/>
              </a:lnSpc>
              <a:spcBef>
                <a:spcPts val="225"/>
              </a:spcBef>
            </a:pPr>
            <a:r>
              <a:rPr sz="1500" spc="-165" dirty="0">
                <a:latin typeface="Arial"/>
                <a:cs typeface="Arial"/>
              </a:rPr>
              <a:t>You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83" dirty="0">
                <a:latin typeface="Arial"/>
                <a:cs typeface="Arial"/>
              </a:rPr>
              <a:t>need</a:t>
            </a:r>
            <a:r>
              <a:rPr sz="1500" spc="-4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true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79" dirty="0">
                <a:latin typeface="Arial"/>
                <a:cs typeface="Arial"/>
              </a:rPr>
              <a:t>labels</a:t>
            </a:r>
            <a:r>
              <a:rPr sz="1500" spc="-26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&amp;</a:t>
            </a:r>
            <a:r>
              <a:rPr sz="1500" spc="-23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predicted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labels </a:t>
            </a:r>
            <a:r>
              <a:rPr sz="1500" dirty="0">
                <a:latin typeface="Arial"/>
                <a:cs typeface="Arial"/>
              </a:rPr>
              <a:t>with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79" dirty="0">
                <a:latin typeface="Arial"/>
                <a:cs typeface="Arial"/>
              </a:rPr>
              <a:t>some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score/confidence</a:t>
            </a:r>
            <a:r>
              <a:rPr sz="1500" spc="-1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estimate </a:t>
            </a:r>
            <a:r>
              <a:rPr sz="1500" spc="-75" dirty="0">
                <a:latin typeface="Arial"/>
                <a:cs typeface="Arial"/>
              </a:rPr>
              <a:t>Threshold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105" dirty="0">
                <a:latin typeface="Arial"/>
                <a:cs typeface="Arial"/>
              </a:rPr>
              <a:t>scores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and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each</a:t>
            </a:r>
            <a:endParaRPr sz="1500">
              <a:latin typeface="Arial"/>
              <a:cs typeface="Arial"/>
            </a:endParaRPr>
          </a:p>
          <a:p>
            <a:pPr marL="352425">
              <a:lnSpc>
                <a:spcPts val="1635"/>
              </a:lnSpc>
            </a:pPr>
            <a:r>
              <a:rPr sz="1500" spc="-41" dirty="0">
                <a:latin typeface="Arial"/>
                <a:cs typeface="Arial"/>
              </a:rPr>
              <a:t>threshold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compute</a:t>
            </a:r>
            <a:r>
              <a:rPr sz="1500" spc="-143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precision</a:t>
            </a:r>
            <a:r>
              <a:rPr sz="1500" spc="-8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and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recall</a:t>
            </a:r>
            <a:endParaRPr sz="1500">
              <a:latin typeface="Arial"/>
              <a:cs typeface="Arial"/>
            </a:endParaRPr>
          </a:p>
          <a:p>
            <a:pPr marL="395288" indent="-385763">
              <a:spcBef>
                <a:spcPts val="150"/>
              </a:spcBef>
              <a:buAutoNum type="arabicPeriod" startAt="2"/>
              <a:tabLst>
                <a:tab pos="395288" algn="l"/>
                <a:tab pos="395764" algn="l"/>
              </a:tabLst>
            </a:pPr>
            <a:r>
              <a:rPr spc="-90" dirty="0">
                <a:latin typeface="Arial"/>
                <a:cs typeface="Arial"/>
              </a:rPr>
              <a:t>Finding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the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area</a:t>
            </a:r>
            <a:endParaRPr>
              <a:latin typeface="Arial"/>
              <a:cs typeface="Arial"/>
            </a:endParaRPr>
          </a:p>
          <a:p>
            <a:pPr marL="352425" marR="40958">
              <a:lnSpc>
                <a:spcPts val="1635"/>
              </a:lnSpc>
              <a:spcBef>
                <a:spcPts val="416"/>
              </a:spcBef>
            </a:pPr>
            <a:r>
              <a:rPr sz="1500" spc="-68" dirty="0">
                <a:latin typeface="Arial"/>
                <a:cs typeface="Arial"/>
              </a:rPr>
              <a:t>How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131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implement: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trapezoidal</a:t>
            </a:r>
            <a:r>
              <a:rPr sz="1500" spc="-8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rule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(&amp; </a:t>
            </a:r>
            <a:r>
              <a:rPr sz="1500" spc="-8" dirty="0">
                <a:latin typeface="Arial"/>
                <a:cs typeface="Arial"/>
              </a:rPr>
              <a:t>others)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9428" y="4266961"/>
            <a:ext cx="3254693" cy="531555"/>
          </a:xfrm>
          <a:prstGeom prst="rect">
            <a:avLst/>
          </a:prstGeom>
        </p:spPr>
        <p:txBody>
          <a:bodyPr vert="horz" wrap="square" lIns="0" tIns="43814" rIns="0" bIns="0" rtlCol="0">
            <a:spAutoFit/>
          </a:bodyPr>
          <a:lstStyle/>
          <a:p>
            <a:pPr marL="538639" marR="3810" indent="-529590">
              <a:lnSpc>
                <a:spcPts val="1913"/>
              </a:lnSpc>
              <a:spcBef>
                <a:spcPts val="344"/>
              </a:spcBef>
            </a:pPr>
            <a:r>
              <a:rPr b="1" spc="-71" dirty="0">
                <a:latin typeface="Arial"/>
                <a:cs typeface="Arial"/>
              </a:rPr>
              <a:t>In</a:t>
            </a:r>
            <a:r>
              <a:rPr b="1" spc="-98" dirty="0">
                <a:latin typeface="Arial"/>
                <a:cs typeface="Arial"/>
              </a:rPr>
              <a:t> </a:t>
            </a:r>
            <a:r>
              <a:rPr b="1" spc="-131" dirty="0">
                <a:latin typeface="Arial"/>
                <a:cs typeface="Arial"/>
              </a:rPr>
              <a:t>practice</a:t>
            </a:r>
            <a:r>
              <a:rPr spc="-131" dirty="0">
                <a:latin typeface="Arial"/>
                <a:cs typeface="Arial"/>
              </a:rPr>
              <a:t>: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external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library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like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the </a:t>
            </a:r>
            <a:r>
              <a:rPr spc="-71" dirty="0">
                <a:latin typeface="Arial"/>
                <a:cs typeface="Arial"/>
              </a:rPr>
              <a:t>sklearn.metrics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module</a:t>
            </a:r>
            <a:endParaRPr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21632" y="1660970"/>
            <a:ext cx="2732722" cy="2257425"/>
            <a:chOff x="638175" y="2214626"/>
            <a:chExt cx="3643629" cy="3009900"/>
          </a:xfrm>
        </p:grpSpPr>
        <p:sp>
          <p:nvSpPr>
            <p:cNvPr id="7" name="object 7"/>
            <p:cNvSpPr/>
            <p:nvPr/>
          </p:nvSpPr>
          <p:spPr>
            <a:xfrm>
              <a:off x="2219833" y="3152267"/>
              <a:ext cx="891540" cy="958215"/>
            </a:xfrm>
            <a:custGeom>
              <a:avLst/>
              <a:gdLst/>
              <a:ahLst/>
              <a:cxnLst/>
              <a:rect l="l" t="t" r="r" b="b"/>
              <a:pathLst>
                <a:path w="891539" h="958214">
                  <a:moveTo>
                    <a:pt x="869823" y="0"/>
                  </a:moveTo>
                  <a:lnTo>
                    <a:pt x="509650" y="21590"/>
                  </a:lnTo>
                  <a:lnTo>
                    <a:pt x="605155" y="106172"/>
                  </a:lnTo>
                  <a:lnTo>
                    <a:pt x="0" y="788416"/>
                  </a:lnTo>
                  <a:lnTo>
                    <a:pt x="191008" y="957834"/>
                  </a:lnTo>
                  <a:lnTo>
                    <a:pt x="796036" y="275590"/>
                  </a:lnTo>
                  <a:lnTo>
                    <a:pt x="891413" y="360172"/>
                  </a:lnTo>
                  <a:lnTo>
                    <a:pt x="869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2219833" y="3152267"/>
              <a:ext cx="891540" cy="958215"/>
            </a:xfrm>
            <a:custGeom>
              <a:avLst/>
              <a:gdLst/>
              <a:ahLst/>
              <a:cxnLst/>
              <a:rect l="l" t="t" r="r" b="b"/>
              <a:pathLst>
                <a:path w="891539" h="958214">
                  <a:moveTo>
                    <a:pt x="0" y="788416"/>
                  </a:moveTo>
                  <a:lnTo>
                    <a:pt x="605155" y="106172"/>
                  </a:lnTo>
                  <a:lnTo>
                    <a:pt x="509650" y="21590"/>
                  </a:lnTo>
                  <a:lnTo>
                    <a:pt x="869823" y="0"/>
                  </a:lnTo>
                  <a:lnTo>
                    <a:pt x="891413" y="360172"/>
                  </a:lnTo>
                  <a:lnTo>
                    <a:pt x="796036" y="275590"/>
                  </a:lnTo>
                  <a:lnTo>
                    <a:pt x="191008" y="957834"/>
                  </a:lnTo>
                  <a:lnTo>
                    <a:pt x="0" y="78841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52462" y="221462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10">
                  <a:moveTo>
                    <a:pt x="0" y="0"/>
                  </a:moveTo>
                  <a:lnTo>
                    <a:pt x="0" y="3001010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462" y="5205444"/>
              <a:ext cx="3629660" cy="14604"/>
            </a:xfrm>
            <a:custGeom>
              <a:avLst/>
              <a:gdLst/>
              <a:ahLst/>
              <a:cxnLst/>
              <a:rect l="l" t="t" r="r" b="b"/>
              <a:pathLst>
                <a:path w="3629660" h="14604">
                  <a:moveTo>
                    <a:pt x="0" y="0"/>
                  </a:moveTo>
                  <a:lnTo>
                    <a:pt x="3629215" y="0"/>
                  </a:lnTo>
                </a:path>
                <a:path w="3629660" h="14604">
                  <a:moveTo>
                    <a:pt x="0" y="14287"/>
                  </a:moveTo>
                  <a:lnTo>
                    <a:pt x="3629215" y="14287"/>
                  </a:lnTo>
                </a:path>
              </a:pathLst>
            </a:custGeom>
            <a:ln w="9461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371725"/>
              <a:ext cx="3514725" cy="28384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67201" y="2433701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200025" y="0"/>
                  </a:moveTo>
                  <a:lnTo>
                    <a:pt x="152781" y="127253"/>
                  </a:lnTo>
                  <a:lnTo>
                    <a:pt x="0" y="127253"/>
                  </a:lnTo>
                  <a:lnTo>
                    <a:pt x="123571" y="205994"/>
                  </a:lnTo>
                  <a:lnTo>
                    <a:pt x="76326" y="333248"/>
                  </a:lnTo>
                  <a:lnTo>
                    <a:pt x="200025" y="254635"/>
                  </a:lnTo>
                  <a:lnTo>
                    <a:pt x="323596" y="333248"/>
                  </a:lnTo>
                  <a:lnTo>
                    <a:pt x="276351" y="205994"/>
                  </a:lnTo>
                  <a:lnTo>
                    <a:pt x="400050" y="127253"/>
                  </a:lnTo>
                  <a:lnTo>
                    <a:pt x="247141" y="127253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767201" y="2433701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0" y="127253"/>
                  </a:moveTo>
                  <a:lnTo>
                    <a:pt x="152781" y="127253"/>
                  </a:lnTo>
                  <a:lnTo>
                    <a:pt x="200025" y="0"/>
                  </a:lnTo>
                  <a:lnTo>
                    <a:pt x="247141" y="127253"/>
                  </a:lnTo>
                  <a:lnTo>
                    <a:pt x="400050" y="127253"/>
                  </a:lnTo>
                  <a:lnTo>
                    <a:pt x="276351" y="205994"/>
                  </a:lnTo>
                  <a:lnTo>
                    <a:pt x="323596" y="333248"/>
                  </a:lnTo>
                  <a:lnTo>
                    <a:pt x="200025" y="254635"/>
                  </a:lnTo>
                  <a:lnTo>
                    <a:pt x="76326" y="333248"/>
                  </a:lnTo>
                  <a:lnTo>
                    <a:pt x="123571" y="205994"/>
                  </a:lnTo>
                  <a:lnTo>
                    <a:pt x="0" y="127253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087" y="2928983"/>
              <a:ext cx="2943860" cy="2239010"/>
            </a:xfrm>
            <a:custGeom>
              <a:avLst/>
              <a:gdLst/>
              <a:ahLst/>
              <a:cxnLst/>
              <a:rect l="l" t="t" r="r" b="b"/>
              <a:pathLst>
                <a:path w="2943860" h="2239010">
                  <a:moveTo>
                    <a:pt x="0" y="430547"/>
                  </a:moveTo>
                  <a:lnTo>
                    <a:pt x="48579" y="424850"/>
                  </a:lnTo>
                  <a:lnTo>
                    <a:pt x="97166" y="419258"/>
                  </a:lnTo>
                  <a:lnTo>
                    <a:pt x="145771" y="413873"/>
                  </a:lnTo>
                  <a:lnTo>
                    <a:pt x="194398" y="408799"/>
                  </a:lnTo>
                  <a:lnTo>
                    <a:pt x="243058" y="404138"/>
                  </a:lnTo>
                  <a:lnTo>
                    <a:pt x="291757" y="399994"/>
                  </a:lnTo>
                  <a:lnTo>
                    <a:pt x="340503" y="396469"/>
                  </a:lnTo>
                  <a:lnTo>
                    <a:pt x="389304" y="393666"/>
                  </a:lnTo>
                  <a:lnTo>
                    <a:pt x="438167" y="391688"/>
                  </a:lnTo>
                  <a:lnTo>
                    <a:pt x="487100" y="390639"/>
                  </a:lnTo>
                  <a:lnTo>
                    <a:pt x="536111" y="390620"/>
                  </a:lnTo>
                  <a:lnTo>
                    <a:pt x="585207" y="391736"/>
                  </a:lnTo>
                  <a:lnTo>
                    <a:pt x="634397" y="394088"/>
                  </a:lnTo>
                  <a:lnTo>
                    <a:pt x="683688" y="397781"/>
                  </a:lnTo>
                  <a:lnTo>
                    <a:pt x="733087" y="402916"/>
                  </a:lnTo>
                  <a:lnTo>
                    <a:pt x="782602" y="409597"/>
                  </a:lnTo>
                  <a:lnTo>
                    <a:pt x="832241" y="417926"/>
                  </a:lnTo>
                  <a:lnTo>
                    <a:pt x="882012" y="428008"/>
                  </a:lnTo>
                  <a:lnTo>
                    <a:pt x="931923" y="439943"/>
                  </a:lnTo>
                  <a:lnTo>
                    <a:pt x="981980" y="453836"/>
                  </a:lnTo>
                  <a:lnTo>
                    <a:pt x="1032192" y="469790"/>
                  </a:lnTo>
                  <a:lnTo>
                    <a:pt x="1073290" y="484197"/>
                  </a:lnTo>
                  <a:lnTo>
                    <a:pt x="1115298" y="499896"/>
                  </a:lnTo>
                  <a:lnTo>
                    <a:pt x="1158108" y="516841"/>
                  </a:lnTo>
                  <a:lnTo>
                    <a:pt x="1201610" y="534988"/>
                  </a:lnTo>
                  <a:lnTo>
                    <a:pt x="1245694" y="554290"/>
                  </a:lnTo>
                  <a:lnTo>
                    <a:pt x="1290251" y="574701"/>
                  </a:lnTo>
                  <a:lnTo>
                    <a:pt x="1335173" y="596176"/>
                  </a:lnTo>
                  <a:lnTo>
                    <a:pt x="1380349" y="618669"/>
                  </a:lnTo>
                  <a:lnTo>
                    <a:pt x="1425670" y="642135"/>
                  </a:lnTo>
                  <a:lnTo>
                    <a:pt x="1471026" y="666527"/>
                  </a:lnTo>
                  <a:lnTo>
                    <a:pt x="1516309" y="691801"/>
                  </a:lnTo>
                  <a:lnTo>
                    <a:pt x="1561409" y="717910"/>
                  </a:lnTo>
                  <a:lnTo>
                    <a:pt x="1606216" y="744808"/>
                  </a:lnTo>
                  <a:lnTo>
                    <a:pt x="1650622" y="772451"/>
                  </a:lnTo>
                  <a:lnTo>
                    <a:pt x="1694516" y="800792"/>
                  </a:lnTo>
                  <a:lnTo>
                    <a:pt x="1737789" y="829785"/>
                  </a:lnTo>
                  <a:lnTo>
                    <a:pt x="1780333" y="859385"/>
                  </a:lnTo>
                  <a:lnTo>
                    <a:pt x="1822037" y="889547"/>
                  </a:lnTo>
                  <a:lnTo>
                    <a:pt x="1862793" y="920223"/>
                  </a:lnTo>
                  <a:lnTo>
                    <a:pt x="1902490" y="951370"/>
                  </a:lnTo>
                  <a:lnTo>
                    <a:pt x="1941020" y="982941"/>
                  </a:lnTo>
                  <a:lnTo>
                    <a:pt x="1978273" y="1014890"/>
                  </a:lnTo>
                  <a:lnTo>
                    <a:pt x="2014139" y="1047172"/>
                  </a:lnTo>
                  <a:lnTo>
                    <a:pt x="2048510" y="1079741"/>
                  </a:lnTo>
                  <a:lnTo>
                    <a:pt x="2081276" y="1112551"/>
                  </a:lnTo>
                  <a:lnTo>
                    <a:pt x="2112327" y="1145557"/>
                  </a:lnTo>
                  <a:lnTo>
                    <a:pt x="2145591" y="1183493"/>
                  </a:lnTo>
                  <a:lnTo>
                    <a:pt x="2177248" y="1222429"/>
                  </a:lnTo>
                  <a:lnTo>
                    <a:pt x="2207371" y="1262321"/>
                  </a:lnTo>
                  <a:lnTo>
                    <a:pt x="2236035" y="1303121"/>
                  </a:lnTo>
                  <a:lnTo>
                    <a:pt x="2263311" y="1344786"/>
                  </a:lnTo>
                  <a:lnTo>
                    <a:pt x="2289273" y="1387269"/>
                  </a:lnTo>
                  <a:lnTo>
                    <a:pt x="2313994" y="1430525"/>
                  </a:lnTo>
                  <a:lnTo>
                    <a:pt x="2337547" y="1474508"/>
                  </a:lnTo>
                  <a:lnTo>
                    <a:pt x="2360006" y="1519174"/>
                  </a:lnTo>
                  <a:lnTo>
                    <a:pt x="2381442" y="1564476"/>
                  </a:lnTo>
                  <a:lnTo>
                    <a:pt x="2401930" y="1610369"/>
                  </a:lnTo>
                  <a:lnTo>
                    <a:pt x="2421542" y="1656807"/>
                  </a:lnTo>
                  <a:lnTo>
                    <a:pt x="2440351" y="1703746"/>
                  </a:lnTo>
                  <a:lnTo>
                    <a:pt x="2458432" y="1751140"/>
                  </a:lnTo>
                  <a:lnTo>
                    <a:pt x="2475855" y="1798942"/>
                  </a:lnTo>
                  <a:lnTo>
                    <a:pt x="2492696" y="1847109"/>
                  </a:lnTo>
                  <a:lnTo>
                    <a:pt x="2509026" y="1895594"/>
                  </a:lnTo>
                  <a:lnTo>
                    <a:pt x="2524920" y="1944351"/>
                  </a:lnTo>
                  <a:lnTo>
                    <a:pt x="2540449" y="1993336"/>
                  </a:lnTo>
                  <a:lnTo>
                    <a:pt x="2555687" y="2042503"/>
                  </a:lnTo>
                  <a:lnTo>
                    <a:pt x="2570708" y="2091806"/>
                  </a:lnTo>
                  <a:lnTo>
                    <a:pt x="2585584" y="2141200"/>
                  </a:lnTo>
                  <a:lnTo>
                    <a:pt x="2600388" y="2190640"/>
                  </a:lnTo>
                </a:path>
                <a:path w="2943860" h="2239010">
                  <a:moveTo>
                    <a:pt x="9525" y="18178"/>
                  </a:moveTo>
                  <a:lnTo>
                    <a:pt x="61292" y="15770"/>
                  </a:lnTo>
                  <a:lnTo>
                    <a:pt x="113054" y="13399"/>
                  </a:lnTo>
                  <a:lnTo>
                    <a:pt x="164806" y="11103"/>
                  </a:lnTo>
                  <a:lnTo>
                    <a:pt x="216541" y="8919"/>
                  </a:lnTo>
                  <a:lnTo>
                    <a:pt x="268256" y="6887"/>
                  </a:lnTo>
                  <a:lnTo>
                    <a:pt x="319945" y="5043"/>
                  </a:lnTo>
                  <a:lnTo>
                    <a:pt x="371603" y="3427"/>
                  </a:lnTo>
                  <a:lnTo>
                    <a:pt x="423225" y="2076"/>
                  </a:lnTo>
                  <a:lnTo>
                    <a:pt x="474805" y="1030"/>
                  </a:lnTo>
                  <a:lnTo>
                    <a:pt x="526339" y="324"/>
                  </a:lnTo>
                  <a:lnTo>
                    <a:pt x="577822" y="0"/>
                  </a:lnTo>
                  <a:lnTo>
                    <a:pt x="629249" y="93"/>
                  </a:lnTo>
                  <a:lnTo>
                    <a:pt x="680614" y="642"/>
                  </a:lnTo>
                  <a:lnTo>
                    <a:pt x="731912" y="1687"/>
                  </a:lnTo>
                  <a:lnTo>
                    <a:pt x="783138" y="3264"/>
                  </a:lnTo>
                  <a:lnTo>
                    <a:pt x="834288" y="5412"/>
                  </a:lnTo>
                  <a:lnTo>
                    <a:pt x="885356" y="8169"/>
                  </a:lnTo>
                  <a:lnTo>
                    <a:pt x="936337" y="11573"/>
                  </a:lnTo>
                  <a:lnTo>
                    <a:pt x="987226" y="15663"/>
                  </a:lnTo>
                  <a:lnTo>
                    <a:pt x="1038017" y="20476"/>
                  </a:lnTo>
                  <a:lnTo>
                    <a:pt x="1088707" y="26052"/>
                  </a:lnTo>
                  <a:lnTo>
                    <a:pt x="1137473" y="31514"/>
                  </a:lnTo>
                  <a:lnTo>
                    <a:pt x="1187045" y="36565"/>
                  </a:lnTo>
                  <a:lnTo>
                    <a:pt x="1237285" y="41347"/>
                  </a:lnTo>
                  <a:lnTo>
                    <a:pt x="1288055" y="46001"/>
                  </a:lnTo>
                  <a:lnTo>
                    <a:pt x="1339218" y="50668"/>
                  </a:lnTo>
                  <a:lnTo>
                    <a:pt x="1390637" y="55491"/>
                  </a:lnTo>
                  <a:lnTo>
                    <a:pt x="1442173" y="60610"/>
                  </a:lnTo>
                  <a:lnTo>
                    <a:pt x="1493689" y="66167"/>
                  </a:lnTo>
                  <a:lnTo>
                    <a:pt x="1545049" y="72305"/>
                  </a:lnTo>
                  <a:lnTo>
                    <a:pt x="1596113" y="79163"/>
                  </a:lnTo>
                  <a:lnTo>
                    <a:pt x="1646745" y="86885"/>
                  </a:lnTo>
                  <a:lnTo>
                    <a:pt x="1696807" y="95611"/>
                  </a:lnTo>
                  <a:lnTo>
                    <a:pt x="1746162" y="105483"/>
                  </a:lnTo>
                  <a:lnTo>
                    <a:pt x="1794671" y="116642"/>
                  </a:lnTo>
                  <a:lnTo>
                    <a:pt x="1842198" y="129231"/>
                  </a:lnTo>
                  <a:lnTo>
                    <a:pt x="1888605" y="143390"/>
                  </a:lnTo>
                  <a:lnTo>
                    <a:pt x="1933754" y="159262"/>
                  </a:lnTo>
                  <a:lnTo>
                    <a:pt x="1977508" y="176987"/>
                  </a:lnTo>
                  <a:lnTo>
                    <a:pt x="2019730" y="196708"/>
                  </a:lnTo>
                  <a:lnTo>
                    <a:pt x="2060281" y="218565"/>
                  </a:lnTo>
                  <a:lnTo>
                    <a:pt x="2099024" y="242701"/>
                  </a:lnTo>
                  <a:lnTo>
                    <a:pt x="2135822" y="269257"/>
                  </a:lnTo>
                  <a:lnTo>
                    <a:pt x="2169325" y="297217"/>
                  </a:lnTo>
                  <a:lnTo>
                    <a:pt x="2201399" y="327770"/>
                  </a:lnTo>
                  <a:lnTo>
                    <a:pt x="2232110" y="360737"/>
                  </a:lnTo>
                  <a:lnTo>
                    <a:pt x="2261526" y="395936"/>
                  </a:lnTo>
                  <a:lnTo>
                    <a:pt x="2289713" y="433189"/>
                  </a:lnTo>
                  <a:lnTo>
                    <a:pt x="2316739" y="472316"/>
                  </a:lnTo>
                  <a:lnTo>
                    <a:pt x="2342671" y="513136"/>
                  </a:lnTo>
                  <a:lnTo>
                    <a:pt x="2367576" y="555470"/>
                  </a:lnTo>
                  <a:lnTo>
                    <a:pt x="2391521" y="599138"/>
                  </a:lnTo>
                  <a:lnTo>
                    <a:pt x="2414573" y="643960"/>
                  </a:lnTo>
                  <a:lnTo>
                    <a:pt x="2436799" y="689756"/>
                  </a:lnTo>
                  <a:lnTo>
                    <a:pt x="2458266" y="736346"/>
                  </a:lnTo>
                  <a:lnTo>
                    <a:pt x="2479041" y="783551"/>
                  </a:lnTo>
                  <a:lnTo>
                    <a:pt x="2499192" y="831191"/>
                  </a:lnTo>
                  <a:lnTo>
                    <a:pt x="2518785" y="879085"/>
                  </a:lnTo>
                  <a:lnTo>
                    <a:pt x="2537888" y="927054"/>
                  </a:lnTo>
                  <a:lnTo>
                    <a:pt x="2556567" y="974918"/>
                  </a:lnTo>
                  <a:lnTo>
                    <a:pt x="2574890" y="1022497"/>
                  </a:lnTo>
                  <a:lnTo>
                    <a:pt x="2592924" y="1069611"/>
                  </a:lnTo>
                  <a:lnTo>
                    <a:pt x="2610735" y="1116081"/>
                  </a:lnTo>
                  <a:lnTo>
                    <a:pt x="2628391" y="1161726"/>
                  </a:lnTo>
                  <a:lnTo>
                    <a:pt x="2645960" y="1206367"/>
                  </a:lnTo>
                  <a:lnTo>
                    <a:pt x="2663507" y="1249824"/>
                  </a:lnTo>
                  <a:lnTo>
                    <a:pt x="2683225" y="1299064"/>
                  </a:lnTo>
                  <a:lnTo>
                    <a:pt x="2702061" y="1348333"/>
                  </a:lnTo>
                  <a:lnTo>
                    <a:pt x="2720063" y="1397630"/>
                  </a:lnTo>
                  <a:lnTo>
                    <a:pt x="2737276" y="1446952"/>
                  </a:lnTo>
                  <a:lnTo>
                    <a:pt x="2753746" y="1496299"/>
                  </a:lnTo>
                  <a:lnTo>
                    <a:pt x="2769521" y="1545669"/>
                  </a:lnTo>
                  <a:lnTo>
                    <a:pt x="2784647" y="1595060"/>
                  </a:lnTo>
                  <a:lnTo>
                    <a:pt x="2799169" y="1644471"/>
                  </a:lnTo>
                  <a:lnTo>
                    <a:pt x="2813135" y="1693900"/>
                  </a:lnTo>
                  <a:lnTo>
                    <a:pt x="2826591" y="1743346"/>
                  </a:lnTo>
                  <a:lnTo>
                    <a:pt x="2839583" y="1792807"/>
                  </a:lnTo>
                  <a:lnTo>
                    <a:pt x="2852157" y="1842282"/>
                  </a:lnTo>
                  <a:lnTo>
                    <a:pt x="2864360" y="1891769"/>
                  </a:lnTo>
                  <a:lnTo>
                    <a:pt x="2876238" y="1941267"/>
                  </a:lnTo>
                  <a:lnTo>
                    <a:pt x="2887839" y="1990774"/>
                  </a:lnTo>
                  <a:lnTo>
                    <a:pt x="2899207" y="2040288"/>
                  </a:lnTo>
                  <a:lnTo>
                    <a:pt x="2910389" y="2089809"/>
                  </a:lnTo>
                  <a:lnTo>
                    <a:pt x="2921433" y="2139334"/>
                  </a:lnTo>
                  <a:lnTo>
                    <a:pt x="2932384" y="2188862"/>
                  </a:lnTo>
                  <a:lnTo>
                    <a:pt x="2943288" y="2238392"/>
                  </a:lnTo>
                </a:path>
                <a:path w="2943860" h="2239010">
                  <a:moveTo>
                    <a:pt x="19050" y="322724"/>
                  </a:moveTo>
                  <a:lnTo>
                    <a:pt x="68064" y="317982"/>
                  </a:lnTo>
                  <a:lnTo>
                    <a:pt x="117102" y="313310"/>
                  </a:lnTo>
                  <a:lnTo>
                    <a:pt x="166186" y="308777"/>
                  </a:lnTo>
                  <a:lnTo>
                    <a:pt x="215340" y="304454"/>
                  </a:lnTo>
                  <a:lnTo>
                    <a:pt x="264587" y="300409"/>
                  </a:lnTo>
                  <a:lnTo>
                    <a:pt x="313952" y="296712"/>
                  </a:lnTo>
                  <a:lnTo>
                    <a:pt x="363456" y="293434"/>
                  </a:lnTo>
                  <a:lnTo>
                    <a:pt x="413124" y="290643"/>
                  </a:lnTo>
                  <a:lnTo>
                    <a:pt x="462980" y="288411"/>
                  </a:lnTo>
                  <a:lnTo>
                    <a:pt x="513046" y="286805"/>
                  </a:lnTo>
                  <a:lnTo>
                    <a:pt x="563346" y="285896"/>
                  </a:lnTo>
                  <a:lnTo>
                    <a:pt x="613904" y="285754"/>
                  </a:lnTo>
                  <a:lnTo>
                    <a:pt x="664743" y="286448"/>
                  </a:lnTo>
                  <a:lnTo>
                    <a:pt x="715886" y="288048"/>
                  </a:lnTo>
                  <a:lnTo>
                    <a:pt x="767358" y="290624"/>
                  </a:lnTo>
                  <a:lnTo>
                    <a:pt x="819181" y="294245"/>
                  </a:lnTo>
                  <a:lnTo>
                    <a:pt x="871379" y="298981"/>
                  </a:lnTo>
                  <a:lnTo>
                    <a:pt x="923975" y="304902"/>
                  </a:lnTo>
                  <a:lnTo>
                    <a:pt x="976993" y="312078"/>
                  </a:lnTo>
                  <a:lnTo>
                    <a:pt x="1030457" y="320577"/>
                  </a:lnTo>
                  <a:lnTo>
                    <a:pt x="1084389" y="330471"/>
                  </a:lnTo>
                  <a:lnTo>
                    <a:pt x="1127144" y="338649"/>
                  </a:lnTo>
                  <a:lnTo>
                    <a:pt x="1171083" y="346732"/>
                  </a:lnTo>
                  <a:lnTo>
                    <a:pt x="1216083" y="354804"/>
                  </a:lnTo>
                  <a:lnTo>
                    <a:pt x="1262021" y="362951"/>
                  </a:lnTo>
                  <a:lnTo>
                    <a:pt x="1308774" y="371260"/>
                  </a:lnTo>
                  <a:lnTo>
                    <a:pt x="1356217" y="379817"/>
                  </a:lnTo>
                  <a:lnTo>
                    <a:pt x="1404229" y="388706"/>
                  </a:lnTo>
                  <a:lnTo>
                    <a:pt x="1452685" y="398015"/>
                  </a:lnTo>
                  <a:lnTo>
                    <a:pt x="1501462" y="407828"/>
                  </a:lnTo>
                  <a:lnTo>
                    <a:pt x="1550437" y="418232"/>
                  </a:lnTo>
                  <a:lnTo>
                    <a:pt x="1599486" y="429312"/>
                  </a:lnTo>
                  <a:lnTo>
                    <a:pt x="1648487" y="441154"/>
                  </a:lnTo>
                  <a:lnTo>
                    <a:pt x="1697316" y="453845"/>
                  </a:lnTo>
                  <a:lnTo>
                    <a:pt x="1745850" y="467469"/>
                  </a:lnTo>
                  <a:lnTo>
                    <a:pt x="1793964" y="482113"/>
                  </a:lnTo>
                  <a:lnTo>
                    <a:pt x="1841538" y="497863"/>
                  </a:lnTo>
                  <a:lnTo>
                    <a:pt x="1888445" y="514804"/>
                  </a:lnTo>
                  <a:lnTo>
                    <a:pt x="1934565" y="533022"/>
                  </a:lnTo>
                  <a:lnTo>
                    <a:pt x="1979772" y="552603"/>
                  </a:lnTo>
                  <a:lnTo>
                    <a:pt x="2023944" y="573633"/>
                  </a:lnTo>
                  <a:lnTo>
                    <a:pt x="2066958" y="596198"/>
                  </a:lnTo>
                  <a:lnTo>
                    <a:pt x="2108691" y="620383"/>
                  </a:lnTo>
                  <a:lnTo>
                    <a:pt x="2149018" y="646275"/>
                  </a:lnTo>
                  <a:lnTo>
                    <a:pt x="2187817" y="673958"/>
                  </a:lnTo>
                  <a:lnTo>
                    <a:pt x="2224964" y="703520"/>
                  </a:lnTo>
                  <a:lnTo>
                    <a:pt x="2260336" y="735046"/>
                  </a:lnTo>
                  <a:lnTo>
                    <a:pt x="2293810" y="768621"/>
                  </a:lnTo>
                  <a:lnTo>
                    <a:pt x="2321589" y="799537"/>
                  </a:lnTo>
                  <a:lnTo>
                    <a:pt x="2348363" y="831954"/>
                  </a:lnTo>
                  <a:lnTo>
                    <a:pt x="2374167" y="865823"/>
                  </a:lnTo>
                  <a:lnTo>
                    <a:pt x="2399033" y="901094"/>
                  </a:lnTo>
                  <a:lnTo>
                    <a:pt x="2422995" y="937716"/>
                  </a:lnTo>
                  <a:lnTo>
                    <a:pt x="2446087" y="975639"/>
                  </a:lnTo>
                  <a:lnTo>
                    <a:pt x="2468342" y="1014814"/>
                  </a:lnTo>
                  <a:lnTo>
                    <a:pt x="2489794" y="1055191"/>
                  </a:lnTo>
                  <a:lnTo>
                    <a:pt x="2510476" y="1096718"/>
                  </a:lnTo>
                  <a:lnTo>
                    <a:pt x="2530421" y="1139347"/>
                  </a:lnTo>
                  <a:lnTo>
                    <a:pt x="2549663" y="1183027"/>
                  </a:lnTo>
                  <a:lnTo>
                    <a:pt x="2568237" y="1227709"/>
                  </a:lnTo>
                  <a:lnTo>
                    <a:pt x="2586174" y="1273341"/>
                  </a:lnTo>
                  <a:lnTo>
                    <a:pt x="2603509" y="1319874"/>
                  </a:lnTo>
                  <a:lnTo>
                    <a:pt x="2620275" y="1367259"/>
                  </a:lnTo>
                  <a:lnTo>
                    <a:pt x="2636506" y="1415444"/>
                  </a:lnTo>
                  <a:lnTo>
                    <a:pt x="2652235" y="1464380"/>
                  </a:lnTo>
                  <a:lnTo>
                    <a:pt x="2667495" y="1514017"/>
                  </a:lnTo>
                  <a:lnTo>
                    <a:pt x="2682321" y="1564304"/>
                  </a:lnTo>
                  <a:lnTo>
                    <a:pt x="2696746" y="1615193"/>
                  </a:lnTo>
                  <a:lnTo>
                    <a:pt x="2710802" y="1666631"/>
                  </a:lnTo>
                  <a:lnTo>
                    <a:pt x="2724525" y="1718571"/>
                  </a:lnTo>
                  <a:lnTo>
                    <a:pt x="2737946" y="1770961"/>
                  </a:lnTo>
                  <a:lnTo>
                    <a:pt x="2751101" y="1823751"/>
                  </a:lnTo>
                  <a:lnTo>
                    <a:pt x="2764022" y="1876892"/>
                  </a:lnTo>
                  <a:lnTo>
                    <a:pt x="2776742" y="1930333"/>
                  </a:lnTo>
                  <a:lnTo>
                    <a:pt x="2789296" y="1984024"/>
                  </a:lnTo>
                  <a:lnTo>
                    <a:pt x="2801716" y="2037916"/>
                  </a:lnTo>
                  <a:lnTo>
                    <a:pt x="2814037" y="2091958"/>
                  </a:lnTo>
                  <a:lnTo>
                    <a:pt x="2826291" y="2146100"/>
                  </a:lnTo>
                  <a:lnTo>
                    <a:pt x="2838513" y="2200292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4620" y="2392873"/>
            <a:ext cx="141064" cy="5191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30" dirty="0">
                <a:latin typeface="Arial"/>
                <a:cs typeface="Arial"/>
              </a:rPr>
              <a:t>precision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37</a:t>
            </a:fld>
            <a:endParaRPr spc="-19" dirty="0"/>
          </a:p>
        </p:txBody>
      </p:sp>
      <p:sp>
        <p:nvSpPr>
          <p:cNvPr id="16" name="object 16"/>
          <p:cNvSpPr txBox="1"/>
          <p:nvPr/>
        </p:nvSpPr>
        <p:spPr>
          <a:xfrm>
            <a:off x="2873215" y="4082891"/>
            <a:ext cx="314801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30" dirty="0">
                <a:latin typeface="Arial"/>
                <a:cs typeface="Arial"/>
              </a:rPr>
              <a:t>recall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7116" y="4007406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5181" y="378071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5181" y="1753505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1482" y="4007406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3598" y="3045428"/>
            <a:ext cx="900589" cy="495808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 marR="3810" indent="7144" algn="just">
              <a:lnSpc>
                <a:spcPct val="100499"/>
              </a:lnSpc>
              <a:spcBef>
                <a:spcPts val="86"/>
              </a:spcBef>
            </a:pPr>
            <a:r>
              <a:rPr sz="1050" spc="-30" dirty="0">
                <a:latin typeface="Arial"/>
                <a:cs typeface="Arial"/>
              </a:rPr>
              <a:t>Improve</a:t>
            </a:r>
            <a:r>
              <a:rPr sz="1050" spc="-26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overall </a:t>
            </a:r>
            <a:r>
              <a:rPr sz="1050" spc="-45" dirty="0">
                <a:latin typeface="Arial"/>
                <a:cs typeface="Arial"/>
              </a:rPr>
              <a:t>model:</a:t>
            </a:r>
            <a:r>
              <a:rPr sz="1050" spc="8" dirty="0">
                <a:latin typeface="Arial"/>
                <a:cs typeface="Arial"/>
              </a:rPr>
              <a:t> </a:t>
            </a:r>
            <a:r>
              <a:rPr sz="1050" spc="-68" dirty="0">
                <a:latin typeface="Arial"/>
                <a:cs typeface="Arial"/>
              </a:rPr>
              <a:t>push</a:t>
            </a:r>
            <a:r>
              <a:rPr sz="1050" spc="-8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the </a:t>
            </a:r>
            <a:r>
              <a:rPr sz="1050" spc="-34" dirty="0">
                <a:latin typeface="Arial"/>
                <a:cs typeface="Arial"/>
              </a:rPr>
              <a:t>curve</a:t>
            </a:r>
            <a:r>
              <a:rPr sz="1050" spc="-13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that</a:t>
            </a:r>
            <a:r>
              <a:rPr sz="1050" spc="-11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way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6BF3B140-5D8B-DCE4-E821-0FA6005EA517}"/>
              </a:ext>
            </a:extLst>
          </p:cNvPr>
          <p:cNvSpPr txBox="1"/>
          <p:nvPr/>
        </p:nvSpPr>
        <p:spPr>
          <a:xfrm>
            <a:off x="1356776" y="4439241"/>
            <a:ext cx="2404586" cy="590707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6194" rIns="0" bIns="0" rtlCol="0">
            <a:spAutoFit/>
          </a:bodyPr>
          <a:lstStyle/>
          <a:p>
            <a:pPr marL="69533">
              <a:lnSpc>
                <a:spcPts val="2149"/>
              </a:lnSpc>
              <a:spcBef>
                <a:spcPts val="206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pc="-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Apple Color Emoji"/>
                <a:cs typeface="Apple Color Emoji"/>
              </a:rPr>
              <a:t>☹️</a:t>
            </a:r>
            <a:endParaRPr lang="en-US" sz="1350" dirty="0">
              <a:latin typeface="Apple Color Emoji"/>
              <a:cs typeface="Apple Color Emoji"/>
            </a:endParaRPr>
          </a:p>
          <a:p>
            <a:pPr marL="69533">
              <a:lnSpc>
                <a:spcPts val="2149"/>
              </a:lnSpc>
              <a:spcBef>
                <a:spcPts val="206"/>
              </a:spcBef>
            </a:pP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pc="-1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461" dirty="0">
                <a:solidFill>
                  <a:srgbClr val="FFFFFF"/>
                </a:solidFill>
                <a:latin typeface="Apple Color Emoji"/>
                <a:cs typeface="Apple Color Emoji"/>
              </a:rPr>
              <a:t>😀</a:t>
            </a:r>
            <a:endParaRPr sz="1350" dirty="0">
              <a:latin typeface="Apple Color Emoji"/>
              <a:cs typeface="Apple Color Emoj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776" y="156705"/>
            <a:ext cx="5876449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2219325" marR="3810" indent="-2209800">
              <a:lnSpc>
                <a:spcPct val="101400"/>
              </a:lnSpc>
              <a:spcBef>
                <a:spcPts val="45"/>
              </a:spcBef>
            </a:pPr>
            <a:r>
              <a:rPr sz="2963" spc="-124" dirty="0"/>
              <a:t>Measure</a:t>
            </a:r>
            <a:r>
              <a:rPr sz="2963" spc="-83" dirty="0"/>
              <a:t> </a:t>
            </a:r>
            <a:r>
              <a:rPr sz="2963" spc="-259" dirty="0"/>
              <a:t>A</a:t>
            </a:r>
            <a:r>
              <a:rPr sz="2963" spc="-188" dirty="0"/>
              <a:t> </a:t>
            </a:r>
            <a:r>
              <a:rPr sz="2963" spc="-101" dirty="0"/>
              <a:t>Slightly</a:t>
            </a:r>
            <a:r>
              <a:rPr sz="2963" spc="-105" dirty="0"/>
              <a:t> </a:t>
            </a:r>
            <a:r>
              <a:rPr sz="2963" spc="-30" dirty="0"/>
              <a:t>Different</a:t>
            </a:r>
            <a:r>
              <a:rPr sz="2963" spc="-105" dirty="0"/>
              <a:t> </a:t>
            </a:r>
            <a:r>
              <a:rPr sz="2963" spc="-75" dirty="0"/>
              <a:t>Tradeoff: </a:t>
            </a:r>
            <a:r>
              <a:rPr sz="2963" spc="-386" dirty="0"/>
              <a:t>ROC-</a:t>
            </a:r>
            <a:r>
              <a:rPr sz="2963" spc="-363" dirty="0"/>
              <a:t>AUC</a:t>
            </a:r>
            <a:endParaRPr sz="2963"/>
          </a:p>
        </p:txBody>
      </p:sp>
      <p:sp>
        <p:nvSpPr>
          <p:cNvPr id="3" name="object 3"/>
          <p:cNvSpPr txBox="1"/>
          <p:nvPr/>
        </p:nvSpPr>
        <p:spPr>
          <a:xfrm>
            <a:off x="4447889" y="1176576"/>
            <a:ext cx="34242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80" dirty="0">
                <a:latin typeface="Arial"/>
                <a:cs typeface="Arial"/>
              </a:rPr>
              <a:t>AUC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3" dirty="0">
                <a:latin typeface="Arial"/>
                <a:cs typeface="Arial"/>
              </a:rPr>
              <a:t>measures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area</a:t>
            </a:r>
            <a:r>
              <a:rPr sz="1350" spc="-101" dirty="0">
                <a:latin typeface="Arial"/>
                <a:cs typeface="Arial"/>
              </a:rPr>
              <a:t> </a:t>
            </a:r>
            <a:r>
              <a:rPr sz="1350" spc="-34" dirty="0">
                <a:latin typeface="Arial"/>
                <a:cs typeface="Arial"/>
              </a:rPr>
              <a:t>under</a:t>
            </a:r>
            <a:r>
              <a:rPr sz="1350" spc="-94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this</a:t>
            </a:r>
            <a:r>
              <a:rPr sz="1350" spc="-98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tradeoff</a:t>
            </a:r>
            <a:r>
              <a:rPr sz="1350" spc="-9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curve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7889" y="1591389"/>
            <a:ext cx="3484245" cy="12222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5288" indent="-385763">
              <a:spcBef>
                <a:spcPts val="75"/>
              </a:spcBef>
              <a:buAutoNum type="arabicPeriod"/>
              <a:tabLst>
                <a:tab pos="395288" algn="l"/>
                <a:tab pos="395764" algn="l"/>
              </a:tabLst>
            </a:pPr>
            <a:r>
              <a:rPr sz="1350" spc="-53" dirty="0">
                <a:latin typeface="Arial"/>
                <a:cs typeface="Arial"/>
              </a:rPr>
              <a:t>Computing</a:t>
            </a:r>
            <a:r>
              <a:rPr sz="1350" spc="-14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curve</a:t>
            </a:r>
            <a:endParaRPr sz="1350">
              <a:latin typeface="Arial"/>
              <a:cs typeface="Arial"/>
            </a:endParaRPr>
          </a:p>
          <a:p>
            <a:pPr marL="352425" marR="204311">
              <a:lnSpc>
                <a:spcPct val="79300"/>
              </a:lnSpc>
              <a:spcBef>
                <a:spcPts val="293"/>
              </a:spcBef>
            </a:pPr>
            <a:r>
              <a:rPr sz="1125" spc="-105" dirty="0">
                <a:latin typeface="Arial"/>
                <a:cs typeface="Arial"/>
              </a:rPr>
              <a:t>You</a:t>
            </a:r>
            <a:r>
              <a:rPr sz="1125" spc="-86" dirty="0">
                <a:latin typeface="Arial"/>
                <a:cs typeface="Arial"/>
              </a:rPr>
              <a:t> </a:t>
            </a:r>
            <a:r>
              <a:rPr sz="1125" spc="-53" dirty="0">
                <a:latin typeface="Arial"/>
                <a:cs typeface="Arial"/>
              </a:rPr>
              <a:t>need</a:t>
            </a:r>
            <a:r>
              <a:rPr sz="1125" spc="-83" dirty="0">
                <a:latin typeface="Arial"/>
                <a:cs typeface="Arial"/>
              </a:rPr>
              <a:t> </a:t>
            </a:r>
            <a:r>
              <a:rPr sz="1125" dirty="0">
                <a:latin typeface="Arial"/>
                <a:cs typeface="Arial"/>
              </a:rPr>
              <a:t>true</a:t>
            </a:r>
            <a:r>
              <a:rPr sz="1125" spc="-45" dirty="0">
                <a:latin typeface="Arial"/>
                <a:cs typeface="Arial"/>
              </a:rPr>
              <a:t> </a:t>
            </a:r>
            <a:r>
              <a:rPr sz="1125" spc="-41" dirty="0">
                <a:latin typeface="Arial"/>
                <a:cs typeface="Arial"/>
              </a:rPr>
              <a:t>labels</a:t>
            </a:r>
            <a:r>
              <a:rPr sz="1125" spc="-105" dirty="0">
                <a:latin typeface="Arial"/>
                <a:cs typeface="Arial"/>
              </a:rPr>
              <a:t> </a:t>
            </a:r>
            <a:r>
              <a:rPr sz="1125" dirty="0">
                <a:latin typeface="Arial"/>
                <a:cs typeface="Arial"/>
              </a:rPr>
              <a:t>&amp;</a:t>
            </a:r>
            <a:r>
              <a:rPr sz="1125" spc="-30" dirty="0">
                <a:latin typeface="Arial"/>
                <a:cs typeface="Arial"/>
              </a:rPr>
              <a:t> </a:t>
            </a:r>
            <a:r>
              <a:rPr sz="1125" spc="-26" dirty="0">
                <a:latin typeface="Arial"/>
                <a:cs typeface="Arial"/>
              </a:rPr>
              <a:t>predicted</a:t>
            </a:r>
            <a:r>
              <a:rPr sz="1125" spc="-79" dirty="0">
                <a:latin typeface="Arial"/>
                <a:cs typeface="Arial"/>
              </a:rPr>
              <a:t> </a:t>
            </a:r>
            <a:r>
              <a:rPr sz="1125" spc="-41" dirty="0">
                <a:latin typeface="Arial"/>
                <a:cs typeface="Arial"/>
              </a:rPr>
              <a:t>labels</a:t>
            </a:r>
            <a:r>
              <a:rPr sz="1125" spc="-105" dirty="0">
                <a:latin typeface="Arial"/>
                <a:cs typeface="Arial"/>
              </a:rPr>
              <a:t> </a:t>
            </a:r>
            <a:r>
              <a:rPr sz="1125" dirty="0">
                <a:latin typeface="Arial"/>
                <a:cs typeface="Arial"/>
              </a:rPr>
              <a:t>with</a:t>
            </a:r>
            <a:r>
              <a:rPr sz="1125" spc="-86" dirty="0">
                <a:latin typeface="Arial"/>
                <a:cs typeface="Arial"/>
              </a:rPr>
              <a:t> </a:t>
            </a:r>
            <a:r>
              <a:rPr sz="1125" spc="-30" dirty="0">
                <a:latin typeface="Arial"/>
                <a:cs typeface="Arial"/>
              </a:rPr>
              <a:t>some </a:t>
            </a:r>
            <a:r>
              <a:rPr sz="1125" spc="-38" dirty="0">
                <a:latin typeface="Arial"/>
                <a:cs typeface="Arial"/>
              </a:rPr>
              <a:t>score/confidence</a:t>
            </a:r>
            <a:r>
              <a:rPr sz="1125" spc="-56" dirty="0">
                <a:latin typeface="Arial"/>
                <a:cs typeface="Arial"/>
              </a:rPr>
              <a:t> </a:t>
            </a:r>
            <a:r>
              <a:rPr sz="1125" spc="-8" dirty="0">
                <a:latin typeface="Arial"/>
                <a:cs typeface="Arial"/>
              </a:rPr>
              <a:t>estimate</a:t>
            </a:r>
            <a:endParaRPr sz="1125">
              <a:latin typeface="Arial"/>
              <a:cs typeface="Arial"/>
            </a:endParaRPr>
          </a:p>
          <a:p>
            <a:pPr marL="352425" marR="3810">
              <a:lnSpc>
                <a:spcPct val="79300"/>
              </a:lnSpc>
              <a:spcBef>
                <a:spcPts val="281"/>
              </a:spcBef>
            </a:pPr>
            <a:r>
              <a:rPr sz="1125" spc="-45" dirty="0">
                <a:latin typeface="Arial"/>
                <a:cs typeface="Arial"/>
              </a:rPr>
              <a:t>Threshold</a:t>
            </a:r>
            <a:r>
              <a:rPr sz="1125" spc="-86" dirty="0">
                <a:latin typeface="Arial"/>
                <a:cs typeface="Arial"/>
              </a:rPr>
              <a:t> </a:t>
            </a:r>
            <a:r>
              <a:rPr sz="1125" spc="-8" dirty="0">
                <a:latin typeface="Arial"/>
                <a:cs typeface="Arial"/>
              </a:rPr>
              <a:t>the</a:t>
            </a:r>
            <a:r>
              <a:rPr sz="1125" spc="-116" dirty="0">
                <a:latin typeface="Arial"/>
                <a:cs typeface="Arial"/>
              </a:rPr>
              <a:t> </a:t>
            </a:r>
            <a:r>
              <a:rPr sz="1125" spc="-75" dirty="0">
                <a:latin typeface="Arial"/>
                <a:cs typeface="Arial"/>
              </a:rPr>
              <a:t>scores</a:t>
            </a:r>
            <a:r>
              <a:rPr sz="1125" spc="-109" dirty="0">
                <a:latin typeface="Arial"/>
                <a:cs typeface="Arial"/>
              </a:rPr>
              <a:t> </a:t>
            </a:r>
            <a:r>
              <a:rPr sz="1125" spc="-45" dirty="0">
                <a:latin typeface="Arial"/>
                <a:cs typeface="Arial"/>
              </a:rPr>
              <a:t>and</a:t>
            </a:r>
            <a:r>
              <a:rPr sz="1125" spc="-86" dirty="0">
                <a:latin typeface="Arial"/>
                <a:cs typeface="Arial"/>
              </a:rPr>
              <a:t> </a:t>
            </a:r>
            <a:r>
              <a:rPr sz="1125" dirty="0">
                <a:latin typeface="Arial"/>
                <a:cs typeface="Arial"/>
              </a:rPr>
              <a:t>for</a:t>
            </a:r>
            <a:r>
              <a:rPr sz="1125" spc="-53" dirty="0">
                <a:latin typeface="Arial"/>
                <a:cs typeface="Arial"/>
              </a:rPr>
              <a:t> </a:t>
            </a:r>
            <a:r>
              <a:rPr sz="1125" spc="-75" dirty="0">
                <a:latin typeface="Arial"/>
                <a:cs typeface="Arial"/>
              </a:rPr>
              <a:t>each</a:t>
            </a:r>
            <a:r>
              <a:rPr sz="1125" spc="-19" dirty="0">
                <a:latin typeface="Arial"/>
                <a:cs typeface="Arial"/>
              </a:rPr>
              <a:t> threshold</a:t>
            </a:r>
            <a:r>
              <a:rPr sz="1125" spc="-153" dirty="0">
                <a:latin typeface="Arial"/>
                <a:cs typeface="Arial"/>
              </a:rPr>
              <a:t> </a:t>
            </a:r>
            <a:r>
              <a:rPr sz="1125" spc="-8" dirty="0">
                <a:latin typeface="Arial"/>
                <a:cs typeface="Arial"/>
              </a:rPr>
              <a:t>compute metrics</a:t>
            </a:r>
            <a:endParaRPr sz="1125">
              <a:latin typeface="Arial"/>
              <a:cs typeface="Arial"/>
            </a:endParaRPr>
          </a:p>
          <a:p>
            <a:pPr marL="395288" indent="-385763">
              <a:spcBef>
                <a:spcPts val="4"/>
              </a:spcBef>
              <a:buAutoNum type="arabicPeriod" startAt="2"/>
              <a:tabLst>
                <a:tab pos="395288" algn="l"/>
                <a:tab pos="395764" algn="l"/>
              </a:tabLst>
            </a:pPr>
            <a:r>
              <a:rPr sz="1350" spc="-56" dirty="0">
                <a:latin typeface="Arial"/>
                <a:cs typeface="Arial"/>
              </a:rPr>
              <a:t>Finding</a:t>
            </a:r>
            <a:r>
              <a:rPr sz="1350" spc="-14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area</a:t>
            </a:r>
            <a:endParaRPr sz="1350">
              <a:latin typeface="Arial"/>
              <a:cs typeface="Arial"/>
            </a:endParaRPr>
          </a:p>
          <a:p>
            <a:pPr marL="352425">
              <a:spcBef>
                <a:spcPts val="11"/>
              </a:spcBef>
            </a:pPr>
            <a:r>
              <a:rPr sz="1125" spc="-60" dirty="0">
                <a:latin typeface="Arial"/>
                <a:cs typeface="Arial"/>
              </a:rPr>
              <a:t>How</a:t>
            </a:r>
            <a:r>
              <a:rPr sz="1125" spc="-15" dirty="0">
                <a:latin typeface="Arial"/>
                <a:cs typeface="Arial"/>
              </a:rPr>
              <a:t> </a:t>
            </a:r>
            <a:r>
              <a:rPr sz="1125" dirty="0">
                <a:latin typeface="Arial"/>
                <a:cs typeface="Arial"/>
              </a:rPr>
              <a:t>to</a:t>
            </a:r>
            <a:r>
              <a:rPr sz="1125" spc="-90" dirty="0">
                <a:latin typeface="Arial"/>
                <a:cs typeface="Arial"/>
              </a:rPr>
              <a:t> </a:t>
            </a:r>
            <a:r>
              <a:rPr sz="1125" spc="-15" dirty="0">
                <a:latin typeface="Arial"/>
                <a:cs typeface="Arial"/>
              </a:rPr>
              <a:t>implement:</a:t>
            </a:r>
            <a:r>
              <a:rPr sz="1125" spc="-146" dirty="0">
                <a:latin typeface="Arial"/>
                <a:cs typeface="Arial"/>
              </a:rPr>
              <a:t> </a:t>
            </a:r>
            <a:r>
              <a:rPr sz="1125" spc="-34" dirty="0">
                <a:latin typeface="Arial"/>
                <a:cs typeface="Arial"/>
              </a:rPr>
              <a:t>trapezoidal</a:t>
            </a:r>
            <a:r>
              <a:rPr sz="1125" spc="-98" dirty="0">
                <a:latin typeface="Arial"/>
                <a:cs typeface="Arial"/>
              </a:rPr>
              <a:t> </a:t>
            </a:r>
            <a:r>
              <a:rPr sz="1125" spc="-8" dirty="0">
                <a:latin typeface="Arial"/>
                <a:cs typeface="Arial"/>
              </a:rPr>
              <a:t>rule</a:t>
            </a:r>
            <a:r>
              <a:rPr sz="1125" spc="-116" dirty="0">
                <a:latin typeface="Arial"/>
                <a:cs typeface="Arial"/>
              </a:rPr>
              <a:t> </a:t>
            </a:r>
            <a:r>
              <a:rPr sz="1125" spc="-19" dirty="0">
                <a:latin typeface="Arial"/>
                <a:cs typeface="Arial"/>
              </a:rPr>
              <a:t>(&amp;</a:t>
            </a:r>
            <a:r>
              <a:rPr sz="1125" spc="-101" dirty="0">
                <a:latin typeface="Arial"/>
                <a:cs typeface="Arial"/>
              </a:rPr>
              <a:t> </a:t>
            </a:r>
            <a:r>
              <a:rPr sz="1125" spc="-8" dirty="0">
                <a:latin typeface="Arial"/>
                <a:cs typeface="Arial"/>
              </a:rPr>
              <a:t>others)</a:t>
            </a:r>
            <a:endParaRPr sz="112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9858" y="2964895"/>
            <a:ext cx="2452688" cy="383855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402908" marR="3810" indent="-393859">
              <a:lnSpc>
                <a:spcPct val="80000"/>
              </a:lnSpc>
              <a:spcBef>
                <a:spcPts val="401"/>
              </a:spcBef>
            </a:pPr>
            <a:r>
              <a:rPr sz="1350" b="1" spc="-79" dirty="0">
                <a:latin typeface="Arial"/>
                <a:cs typeface="Arial"/>
              </a:rPr>
              <a:t>In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-94" dirty="0">
                <a:latin typeface="Arial"/>
                <a:cs typeface="Arial"/>
              </a:rPr>
              <a:t>practice</a:t>
            </a:r>
            <a:r>
              <a:rPr sz="1350" spc="-94" dirty="0">
                <a:latin typeface="Arial"/>
                <a:cs typeface="Arial"/>
              </a:rPr>
              <a:t>: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external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library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like</a:t>
            </a:r>
            <a:r>
              <a:rPr sz="1350" spc="-12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 </a:t>
            </a:r>
            <a:r>
              <a:rPr sz="1350" spc="-56" dirty="0">
                <a:latin typeface="Arial"/>
                <a:cs typeface="Arial"/>
              </a:rPr>
              <a:t>sklearn.metrics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module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21632" y="1650254"/>
            <a:ext cx="2743676" cy="2272189"/>
            <a:chOff x="638175" y="2200338"/>
            <a:chExt cx="3658235" cy="3029585"/>
          </a:xfrm>
        </p:grpSpPr>
        <p:sp>
          <p:nvSpPr>
            <p:cNvPr id="7" name="object 7"/>
            <p:cNvSpPr/>
            <p:nvPr/>
          </p:nvSpPr>
          <p:spPr>
            <a:xfrm>
              <a:off x="1466341" y="2894965"/>
              <a:ext cx="901065" cy="942975"/>
            </a:xfrm>
            <a:custGeom>
              <a:avLst/>
              <a:gdLst/>
              <a:ahLst/>
              <a:cxnLst/>
              <a:rect l="l" t="t" r="r" b="b"/>
              <a:pathLst>
                <a:path w="901064" h="942975">
                  <a:moveTo>
                    <a:pt x="13589" y="0"/>
                  </a:moveTo>
                  <a:lnTo>
                    <a:pt x="0" y="360680"/>
                  </a:lnTo>
                  <a:lnTo>
                    <a:pt x="93599" y="273938"/>
                  </a:lnTo>
                  <a:lnTo>
                    <a:pt x="713613" y="942594"/>
                  </a:lnTo>
                  <a:lnTo>
                    <a:pt x="900684" y="769112"/>
                  </a:lnTo>
                  <a:lnTo>
                    <a:pt x="280670" y="100330"/>
                  </a:lnTo>
                  <a:lnTo>
                    <a:pt x="374269" y="13588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466341" y="2894965"/>
              <a:ext cx="901065" cy="942975"/>
            </a:xfrm>
            <a:custGeom>
              <a:avLst/>
              <a:gdLst/>
              <a:ahLst/>
              <a:cxnLst/>
              <a:rect l="l" t="t" r="r" b="b"/>
              <a:pathLst>
                <a:path w="901064" h="942975">
                  <a:moveTo>
                    <a:pt x="713613" y="942594"/>
                  </a:moveTo>
                  <a:lnTo>
                    <a:pt x="93599" y="273938"/>
                  </a:lnTo>
                  <a:lnTo>
                    <a:pt x="0" y="360680"/>
                  </a:lnTo>
                  <a:lnTo>
                    <a:pt x="13589" y="0"/>
                  </a:lnTo>
                  <a:lnTo>
                    <a:pt x="374269" y="13588"/>
                  </a:lnTo>
                  <a:lnTo>
                    <a:pt x="280670" y="100330"/>
                  </a:lnTo>
                  <a:lnTo>
                    <a:pt x="900684" y="769112"/>
                  </a:lnTo>
                  <a:lnTo>
                    <a:pt x="713613" y="94259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52462" y="2214626"/>
              <a:ext cx="3629660" cy="3001010"/>
            </a:xfrm>
            <a:custGeom>
              <a:avLst/>
              <a:gdLst/>
              <a:ahLst/>
              <a:cxnLst/>
              <a:rect l="l" t="t" r="r" b="b"/>
              <a:pathLst>
                <a:path w="3629660" h="3001010">
                  <a:moveTo>
                    <a:pt x="0" y="0"/>
                  </a:moveTo>
                  <a:lnTo>
                    <a:pt x="0" y="3001010"/>
                  </a:lnTo>
                </a:path>
                <a:path w="3629660" h="3001010">
                  <a:moveTo>
                    <a:pt x="0" y="3000375"/>
                  </a:moveTo>
                  <a:lnTo>
                    <a:pt x="3629215" y="3000375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662" y="2309876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200025" y="0"/>
                  </a:moveTo>
                  <a:lnTo>
                    <a:pt x="152806" y="127253"/>
                  </a:lnTo>
                  <a:lnTo>
                    <a:pt x="0" y="127253"/>
                  </a:lnTo>
                  <a:lnTo>
                    <a:pt x="123621" y="205994"/>
                  </a:lnTo>
                  <a:lnTo>
                    <a:pt x="76403" y="333248"/>
                  </a:lnTo>
                  <a:lnTo>
                    <a:pt x="200025" y="254635"/>
                  </a:lnTo>
                  <a:lnTo>
                    <a:pt x="323646" y="333248"/>
                  </a:lnTo>
                  <a:lnTo>
                    <a:pt x="276428" y="205994"/>
                  </a:lnTo>
                  <a:lnTo>
                    <a:pt x="400050" y="127253"/>
                  </a:lnTo>
                  <a:lnTo>
                    <a:pt x="247243" y="127253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662" y="2309876"/>
              <a:ext cx="400050" cy="333375"/>
            </a:xfrm>
            <a:custGeom>
              <a:avLst/>
              <a:gdLst/>
              <a:ahLst/>
              <a:cxnLst/>
              <a:rect l="l" t="t" r="r" b="b"/>
              <a:pathLst>
                <a:path w="400050" h="333375">
                  <a:moveTo>
                    <a:pt x="0" y="127253"/>
                  </a:moveTo>
                  <a:lnTo>
                    <a:pt x="152806" y="127253"/>
                  </a:lnTo>
                  <a:lnTo>
                    <a:pt x="200025" y="0"/>
                  </a:lnTo>
                  <a:lnTo>
                    <a:pt x="247243" y="127253"/>
                  </a:lnTo>
                  <a:lnTo>
                    <a:pt x="400050" y="127253"/>
                  </a:lnTo>
                  <a:lnTo>
                    <a:pt x="276428" y="205994"/>
                  </a:lnTo>
                  <a:lnTo>
                    <a:pt x="323646" y="333248"/>
                  </a:lnTo>
                  <a:lnTo>
                    <a:pt x="200025" y="254635"/>
                  </a:lnTo>
                  <a:lnTo>
                    <a:pt x="76403" y="333248"/>
                  </a:lnTo>
                  <a:lnTo>
                    <a:pt x="123621" y="205994"/>
                  </a:lnTo>
                  <a:lnTo>
                    <a:pt x="0" y="127253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6776" y="2456276"/>
            <a:ext cx="141064" cy="9753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088"/>
              </a:lnSpc>
            </a:pPr>
            <a:r>
              <a:rPr sz="1050" spc="-64" dirty="0">
                <a:solidFill>
                  <a:srgbClr val="8063A1"/>
                </a:solidFill>
                <a:latin typeface="Arial"/>
                <a:cs typeface="Arial"/>
              </a:rPr>
              <a:t>True</a:t>
            </a:r>
            <a:r>
              <a:rPr sz="1050" spc="-68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050" spc="-26" dirty="0">
                <a:solidFill>
                  <a:srgbClr val="8063A1"/>
                </a:solidFill>
                <a:latin typeface="Arial"/>
                <a:cs typeface="Arial"/>
              </a:rPr>
              <a:t>positive</a:t>
            </a:r>
            <a:r>
              <a:rPr sz="1050" spc="-71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8063A1"/>
                </a:solidFill>
                <a:latin typeface="Arial"/>
                <a:cs typeface="Arial"/>
              </a:rPr>
              <a:t>rate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4408" y="4082891"/>
            <a:ext cx="1010126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79" dirty="0">
                <a:solidFill>
                  <a:srgbClr val="8063A1"/>
                </a:solidFill>
                <a:latin typeface="Arial"/>
                <a:cs typeface="Arial"/>
              </a:rPr>
              <a:t>False</a:t>
            </a:r>
            <a:r>
              <a:rPr sz="1050" spc="-68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050" spc="-26" dirty="0">
                <a:solidFill>
                  <a:srgbClr val="8063A1"/>
                </a:solidFill>
                <a:latin typeface="Arial"/>
                <a:cs typeface="Arial"/>
              </a:rPr>
              <a:t>positive</a:t>
            </a:r>
            <a:r>
              <a:rPr sz="1050" spc="-64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8063A1"/>
                </a:solidFill>
                <a:latin typeface="Arial"/>
                <a:cs typeface="Arial"/>
              </a:rPr>
              <a:t>rate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7116" y="4007406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5181" y="3780711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5181" y="1753505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1482" y="4007406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68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371" y="2903268"/>
            <a:ext cx="902970" cy="490487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 marR="3810" indent="6668" algn="just">
              <a:lnSpc>
                <a:spcPct val="100600"/>
              </a:lnSpc>
              <a:spcBef>
                <a:spcPts val="86"/>
              </a:spcBef>
            </a:pPr>
            <a:r>
              <a:rPr sz="1050" spc="-26" dirty="0">
                <a:latin typeface="Arial"/>
                <a:cs typeface="Arial"/>
              </a:rPr>
              <a:t>Improve</a:t>
            </a:r>
            <a:r>
              <a:rPr sz="1050" spc="-41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overall </a:t>
            </a:r>
            <a:r>
              <a:rPr sz="1050" spc="-45" dirty="0">
                <a:latin typeface="Arial"/>
                <a:cs typeface="Arial"/>
              </a:rPr>
              <a:t>model:</a:t>
            </a:r>
            <a:r>
              <a:rPr sz="1050" spc="19" dirty="0">
                <a:latin typeface="Arial"/>
                <a:cs typeface="Arial"/>
              </a:rPr>
              <a:t> </a:t>
            </a:r>
            <a:r>
              <a:rPr sz="1050" spc="-75" dirty="0">
                <a:latin typeface="Arial"/>
                <a:cs typeface="Arial"/>
              </a:rPr>
              <a:t>push</a:t>
            </a:r>
            <a:r>
              <a:rPr sz="1050" spc="4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the </a:t>
            </a:r>
            <a:r>
              <a:rPr sz="1050" spc="-30" dirty="0">
                <a:latin typeface="Arial"/>
                <a:cs typeface="Arial"/>
              </a:rPr>
              <a:t>curve</a:t>
            </a:r>
            <a:r>
              <a:rPr sz="1050" spc="-1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that</a:t>
            </a:r>
            <a:r>
              <a:rPr sz="1050" spc="-71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way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6776" y="4439241"/>
            <a:ext cx="2404586" cy="565059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6194" rIns="0" bIns="0" rtlCol="0">
            <a:spAutoFit/>
          </a:bodyPr>
          <a:lstStyle/>
          <a:p>
            <a:pPr marL="69533">
              <a:lnSpc>
                <a:spcPts val="2149"/>
              </a:lnSpc>
              <a:spcBef>
                <a:spcPts val="206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44" dirty="0">
                <a:solidFill>
                  <a:srgbClr val="FFFFFF"/>
                </a:solidFill>
                <a:latin typeface="Arial"/>
                <a:cs typeface="Arial"/>
              </a:rPr>
              <a:t>ROC-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pc="-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r>
              <a:rPr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229" dirty="0">
                <a:solidFill>
                  <a:srgbClr val="FFFFFF"/>
                </a:solidFill>
                <a:latin typeface="Apple Color Emoji"/>
                <a:cs typeface="Apple Color Emoji"/>
              </a:rPr>
              <a:t>☹️</a:t>
            </a:r>
            <a:endParaRPr sz="1350" dirty="0">
              <a:latin typeface="Apple Color Emoji"/>
              <a:cs typeface="Apple Color Emoji"/>
            </a:endParaRPr>
          </a:p>
          <a:p>
            <a:pPr marL="140970">
              <a:lnSpc>
                <a:spcPts val="2149"/>
              </a:lnSpc>
            </a:pP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44" dirty="0">
                <a:solidFill>
                  <a:srgbClr val="FFFFFF"/>
                </a:solidFill>
                <a:latin typeface="Arial"/>
                <a:cs typeface="Arial"/>
              </a:rPr>
              <a:t>ROC-</a:t>
            </a:r>
            <a:r>
              <a:rPr spc="-169" dirty="0">
                <a:solidFill>
                  <a:srgbClr val="FFFFFF"/>
                </a:solidFill>
                <a:latin typeface="Arial"/>
                <a:cs typeface="Arial"/>
              </a:rPr>
              <a:t>AUC:</a:t>
            </a:r>
            <a:r>
              <a:rPr spc="-1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461" dirty="0">
                <a:solidFill>
                  <a:srgbClr val="FFFFFF"/>
                </a:solidFill>
                <a:latin typeface="Apple Color Emoji"/>
                <a:cs typeface="Apple Color Emoji"/>
              </a:rPr>
              <a:t>😀</a:t>
            </a:r>
            <a:endParaRPr sz="1350" dirty="0">
              <a:latin typeface="Apple Color Emoji"/>
              <a:cs typeface="Apple Color Emoj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5863" y="3780710"/>
            <a:ext cx="2467451" cy="69313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" algn="ctr">
              <a:spcBef>
                <a:spcPts val="75"/>
              </a:spcBef>
            </a:pPr>
            <a:r>
              <a:rPr b="1" spc="-64" dirty="0">
                <a:latin typeface="Arial"/>
                <a:cs typeface="Arial"/>
              </a:rPr>
              <a:t>Main</a:t>
            </a:r>
            <a:r>
              <a:rPr b="1" spc="-101" dirty="0">
                <a:latin typeface="Arial"/>
                <a:cs typeface="Arial"/>
              </a:rPr>
              <a:t> </a:t>
            </a:r>
            <a:r>
              <a:rPr b="1" spc="-98" dirty="0">
                <a:latin typeface="Arial"/>
                <a:cs typeface="Arial"/>
              </a:rPr>
              <a:t>variant:</a:t>
            </a:r>
            <a:r>
              <a:rPr b="1" spc="-86" dirty="0">
                <a:latin typeface="Arial"/>
                <a:cs typeface="Arial"/>
              </a:rPr>
              <a:t> </a:t>
            </a:r>
            <a:r>
              <a:rPr b="1" spc="-214" dirty="0">
                <a:latin typeface="Arial"/>
                <a:cs typeface="Arial"/>
              </a:rPr>
              <a:t>ROC-</a:t>
            </a:r>
            <a:r>
              <a:rPr b="1" spc="-281" dirty="0">
                <a:latin typeface="Arial"/>
                <a:cs typeface="Arial"/>
              </a:rPr>
              <a:t>AUC</a:t>
            </a:r>
            <a:endParaRPr>
              <a:latin typeface="Arial"/>
              <a:cs typeface="Arial"/>
            </a:endParaRPr>
          </a:p>
          <a:p>
            <a:pPr marL="9525" marR="3810" algn="ctr">
              <a:lnSpc>
                <a:spcPct val="100899"/>
              </a:lnSpc>
              <a:spcBef>
                <a:spcPts val="23"/>
              </a:spcBef>
            </a:pPr>
            <a:r>
              <a:rPr sz="1350" spc="-135" dirty="0">
                <a:latin typeface="Arial"/>
                <a:cs typeface="Arial"/>
              </a:rPr>
              <a:t>Same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idea</a:t>
            </a:r>
            <a:r>
              <a:rPr sz="1350" spc="-98" dirty="0">
                <a:latin typeface="Arial"/>
                <a:cs typeface="Arial"/>
              </a:rPr>
              <a:t> </a:t>
            </a:r>
            <a:r>
              <a:rPr sz="1350" spc="-120" dirty="0">
                <a:latin typeface="Arial"/>
                <a:cs typeface="Arial"/>
              </a:rPr>
              <a:t>as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before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but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with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some </a:t>
            </a:r>
            <a:r>
              <a:rPr sz="1350" spc="-19" dirty="0">
                <a:solidFill>
                  <a:srgbClr val="8063A1"/>
                </a:solidFill>
                <a:latin typeface="Arial"/>
                <a:cs typeface="Arial"/>
              </a:rPr>
              <a:t>flipped</a:t>
            </a:r>
            <a:r>
              <a:rPr sz="1350" spc="-94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350" spc="-8" dirty="0">
                <a:solidFill>
                  <a:srgbClr val="8063A1"/>
                </a:solidFill>
                <a:latin typeface="Arial"/>
                <a:cs typeface="Arial"/>
              </a:rPr>
              <a:t>metrics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89497" y="1575244"/>
            <a:ext cx="2429351" cy="2271713"/>
          </a:xfrm>
          <a:custGeom>
            <a:avLst/>
            <a:gdLst/>
            <a:ahLst/>
            <a:cxnLst/>
            <a:rect l="l" t="t" r="r" b="b"/>
            <a:pathLst>
              <a:path w="3239135" h="3028950">
                <a:moveTo>
                  <a:pt x="0" y="3028823"/>
                </a:moveTo>
                <a:lnTo>
                  <a:pt x="16567" y="2988980"/>
                </a:lnTo>
                <a:lnTo>
                  <a:pt x="33282" y="2949080"/>
                </a:lnTo>
                <a:lnTo>
                  <a:pt x="50290" y="2909067"/>
                </a:lnTo>
                <a:lnTo>
                  <a:pt x="67741" y="2868885"/>
                </a:lnTo>
                <a:lnTo>
                  <a:pt x="85781" y="2828476"/>
                </a:lnTo>
                <a:lnTo>
                  <a:pt x="104556" y="2787784"/>
                </a:lnTo>
                <a:lnTo>
                  <a:pt x="124216" y="2746753"/>
                </a:lnTo>
                <a:lnTo>
                  <a:pt x="144906" y="2705326"/>
                </a:lnTo>
                <a:lnTo>
                  <a:pt x="166774" y="2663446"/>
                </a:lnTo>
                <a:lnTo>
                  <a:pt x="189968" y="2621057"/>
                </a:lnTo>
                <a:lnTo>
                  <a:pt x="214634" y="2578102"/>
                </a:lnTo>
                <a:lnTo>
                  <a:pt x="240920" y="2534525"/>
                </a:lnTo>
                <a:lnTo>
                  <a:pt x="268974" y="2490269"/>
                </a:lnTo>
                <a:lnTo>
                  <a:pt x="298941" y="2445278"/>
                </a:lnTo>
                <a:lnTo>
                  <a:pt x="330971" y="2399494"/>
                </a:lnTo>
                <a:lnTo>
                  <a:pt x="365210" y="2352861"/>
                </a:lnTo>
                <a:lnTo>
                  <a:pt x="401805" y="2305324"/>
                </a:lnTo>
                <a:lnTo>
                  <a:pt x="440904" y="2256824"/>
                </a:lnTo>
                <a:lnTo>
                  <a:pt x="482654" y="2207306"/>
                </a:lnTo>
                <a:lnTo>
                  <a:pt x="527202" y="2156714"/>
                </a:lnTo>
                <a:lnTo>
                  <a:pt x="554081" y="2127046"/>
                </a:lnTo>
                <a:lnTo>
                  <a:pt x="582124" y="2096539"/>
                </a:lnTo>
                <a:lnTo>
                  <a:pt x="611281" y="2065246"/>
                </a:lnTo>
                <a:lnTo>
                  <a:pt x="641503" y="2033225"/>
                </a:lnTo>
                <a:lnTo>
                  <a:pt x="672741" y="2000530"/>
                </a:lnTo>
                <a:lnTo>
                  <a:pt x="704947" y="1967217"/>
                </a:lnTo>
                <a:lnTo>
                  <a:pt x="738072" y="1933343"/>
                </a:lnTo>
                <a:lnTo>
                  <a:pt x="772066" y="1898962"/>
                </a:lnTo>
                <a:lnTo>
                  <a:pt x="806881" y="1864132"/>
                </a:lnTo>
                <a:lnTo>
                  <a:pt x="842468" y="1828906"/>
                </a:lnTo>
                <a:lnTo>
                  <a:pt x="878777" y="1793342"/>
                </a:lnTo>
                <a:lnTo>
                  <a:pt x="915760" y="1757495"/>
                </a:lnTo>
                <a:lnTo>
                  <a:pt x="953368" y="1721420"/>
                </a:lnTo>
                <a:lnTo>
                  <a:pt x="991552" y="1685174"/>
                </a:lnTo>
                <a:lnTo>
                  <a:pt x="1030263" y="1648812"/>
                </a:lnTo>
                <a:lnTo>
                  <a:pt x="1069452" y="1612389"/>
                </a:lnTo>
                <a:lnTo>
                  <a:pt x="1109070" y="1575963"/>
                </a:lnTo>
                <a:lnTo>
                  <a:pt x="1149068" y="1539588"/>
                </a:lnTo>
                <a:lnTo>
                  <a:pt x="1189398" y="1503320"/>
                </a:lnTo>
                <a:lnTo>
                  <a:pt x="1230010" y="1467215"/>
                </a:lnTo>
                <a:lnTo>
                  <a:pt x="1270855" y="1431329"/>
                </a:lnTo>
                <a:lnTo>
                  <a:pt x="1311885" y="1395717"/>
                </a:lnTo>
                <a:lnTo>
                  <a:pt x="1353050" y="1360436"/>
                </a:lnTo>
                <a:lnTo>
                  <a:pt x="1394302" y="1325540"/>
                </a:lnTo>
                <a:lnTo>
                  <a:pt x="1435591" y="1291086"/>
                </a:lnTo>
                <a:lnTo>
                  <a:pt x="1476869" y="1257130"/>
                </a:lnTo>
                <a:lnTo>
                  <a:pt x="1518087" y="1223727"/>
                </a:lnTo>
                <a:lnTo>
                  <a:pt x="1559195" y="1190932"/>
                </a:lnTo>
                <a:lnTo>
                  <a:pt x="1600145" y="1158803"/>
                </a:lnTo>
                <a:lnTo>
                  <a:pt x="1640888" y="1127394"/>
                </a:lnTo>
                <a:lnTo>
                  <a:pt x="1681376" y="1096761"/>
                </a:lnTo>
                <a:lnTo>
                  <a:pt x="1721558" y="1066960"/>
                </a:lnTo>
                <a:lnTo>
                  <a:pt x="1761386" y="1038047"/>
                </a:lnTo>
                <a:lnTo>
                  <a:pt x="1800811" y="1010077"/>
                </a:lnTo>
                <a:lnTo>
                  <a:pt x="1839785" y="983107"/>
                </a:lnTo>
                <a:lnTo>
                  <a:pt x="1883581" y="953612"/>
                </a:lnTo>
                <a:lnTo>
                  <a:pt x="1927507" y="924865"/>
                </a:lnTo>
                <a:lnTo>
                  <a:pt x="1971559" y="896843"/>
                </a:lnTo>
                <a:lnTo>
                  <a:pt x="2015733" y="869520"/>
                </a:lnTo>
                <a:lnTo>
                  <a:pt x="2060024" y="842871"/>
                </a:lnTo>
                <a:lnTo>
                  <a:pt x="2104429" y="816871"/>
                </a:lnTo>
                <a:lnTo>
                  <a:pt x="2148942" y="791495"/>
                </a:lnTo>
                <a:lnTo>
                  <a:pt x="2193559" y="766719"/>
                </a:lnTo>
                <a:lnTo>
                  <a:pt x="2238277" y="742516"/>
                </a:lnTo>
                <a:lnTo>
                  <a:pt x="2283090" y="718863"/>
                </a:lnTo>
                <a:lnTo>
                  <a:pt x="2327994" y="695734"/>
                </a:lnTo>
                <a:lnTo>
                  <a:pt x="2372986" y="673104"/>
                </a:lnTo>
                <a:lnTo>
                  <a:pt x="2418060" y="650948"/>
                </a:lnTo>
                <a:lnTo>
                  <a:pt x="2463212" y="629242"/>
                </a:lnTo>
                <a:lnTo>
                  <a:pt x="2508438" y="607961"/>
                </a:lnTo>
                <a:lnTo>
                  <a:pt x="2553734" y="587078"/>
                </a:lnTo>
                <a:lnTo>
                  <a:pt x="2599095" y="566570"/>
                </a:lnTo>
                <a:lnTo>
                  <a:pt x="2644517" y="546412"/>
                </a:lnTo>
                <a:lnTo>
                  <a:pt x="2689995" y="526578"/>
                </a:lnTo>
                <a:lnTo>
                  <a:pt x="2735526" y="507044"/>
                </a:lnTo>
                <a:lnTo>
                  <a:pt x="2781104" y="487784"/>
                </a:lnTo>
                <a:lnTo>
                  <a:pt x="2826726" y="468774"/>
                </a:lnTo>
                <a:lnTo>
                  <a:pt x="2872387" y="449989"/>
                </a:lnTo>
                <a:lnTo>
                  <a:pt x="2918083" y="431404"/>
                </a:lnTo>
                <a:lnTo>
                  <a:pt x="2963810" y="412993"/>
                </a:lnTo>
                <a:lnTo>
                  <a:pt x="3009562" y="394732"/>
                </a:lnTo>
                <a:lnTo>
                  <a:pt x="3055336" y="376595"/>
                </a:lnTo>
                <a:lnTo>
                  <a:pt x="3101128" y="358559"/>
                </a:lnTo>
                <a:lnTo>
                  <a:pt x="3146932" y="340598"/>
                </a:lnTo>
                <a:lnTo>
                  <a:pt x="3192745" y="322686"/>
                </a:lnTo>
                <a:lnTo>
                  <a:pt x="3238563" y="304800"/>
                </a:lnTo>
              </a:path>
              <a:path w="3239135" h="3028950">
                <a:moveTo>
                  <a:pt x="19050" y="2647823"/>
                </a:moveTo>
                <a:lnTo>
                  <a:pt x="32496" y="2604742"/>
                </a:lnTo>
                <a:lnTo>
                  <a:pt x="46093" y="2561622"/>
                </a:lnTo>
                <a:lnTo>
                  <a:pt x="59991" y="2518424"/>
                </a:lnTo>
                <a:lnTo>
                  <a:pt x="74341" y="2475112"/>
                </a:lnTo>
                <a:lnTo>
                  <a:pt x="89292" y="2431646"/>
                </a:lnTo>
                <a:lnTo>
                  <a:pt x="104996" y="2387990"/>
                </a:lnTo>
                <a:lnTo>
                  <a:pt x="121603" y="2344106"/>
                </a:lnTo>
                <a:lnTo>
                  <a:pt x="139263" y="2299957"/>
                </a:lnTo>
                <a:lnTo>
                  <a:pt x="158127" y="2255504"/>
                </a:lnTo>
                <a:lnTo>
                  <a:pt x="178345" y="2210710"/>
                </a:lnTo>
                <a:lnTo>
                  <a:pt x="200067" y="2165537"/>
                </a:lnTo>
                <a:lnTo>
                  <a:pt x="223444" y="2119947"/>
                </a:lnTo>
                <a:lnTo>
                  <a:pt x="248627" y="2073904"/>
                </a:lnTo>
                <a:lnTo>
                  <a:pt x="275766" y="2027369"/>
                </a:lnTo>
                <a:lnTo>
                  <a:pt x="305011" y="1980305"/>
                </a:lnTo>
                <a:lnTo>
                  <a:pt x="336512" y="1932673"/>
                </a:lnTo>
                <a:lnTo>
                  <a:pt x="370421" y="1884437"/>
                </a:lnTo>
                <a:lnTo>
                  <a:pt x="406887" y="1835559"/>
                </a:lnTo>
                <a:lnTo>
                  <a:pt x="446062" y="1786001"/>
                </a:lnTo>
                <a:lnTo>
                  <a:pt x="472247" y="1753966"/>
                </a:lnTo>
                <a:lnTo>
                  <a:pt x="499398" y="1721104"/>
                </a:lnTo>
                <a:lnTo>
                  <a:pt x="527494" y="1687487"/>
                </a:lnTo>
                <a:lnTo>
                  <a:pt x="556511" y="1653183"/>
                </a:lnTo>
                <a:lnTo>
                  <a:pt x="586427" y="1618265"/>
                </a:lnTo>
                <a:lnTo>
                  <a:pt x="617220" y="1582802"/>
                </a:lnTo>
                <a:lnTo>
                  <a:pt x="648867" y="1546864"/>
                </a:lnTo>
                <a:lnTo>
                  <a:pt x="681347" y="1510524"/>
                </a:lnTo>
                <a:lnTo>
                  <a:pt x="714635" y="1473851"/>
                </a:lnTo>
                <a:lnTo>
                  <a:pt x="748711" y="1436915"/>
                </a:lnTo>
                <a:lnTo>
                  <a:pt x="783552" y="1399788"/>
                </a:lnTo>
                <a:lnTo>
                  <a:pt x="819134" y="1362540"/>
                </a:lnTo>
                <a:lnTo>
                  <a:pt x="855437" y="1325241"/>
                </a:lnTo>
                <a:lnTo>
                  <a:pt x="892437" y="1287963"/>
                </a:lnTo>
                <a:lnTo>
                  <a:pt x="930113" y="1250775"/>
                </a:lnTo>
                <a:lnTo>
                  <a:pt x="968441" y="1213748"/>
                </a:lnTo>
                <a:lnTo>
                  <a:pt x="1007399" y="1176954"/>
                </a:lnTo>
                <a:lnTo>
                  <a:pt x="1046965" y="1140462"/>
                </a:lnTo>
                <a:lnTo>
                  <a:pt x="1087117" y="1104342"/>
                </a:lnTo>
                <a:lnTo>
                  <a:pt x="1127831" y="1068667"/>
                </a:lnTo>
                <a:lnTo>
                  <a:pt x="1169087" y="1033506"/>
                </a:lnTo>
                <a:lnTo>
                  <a:pt x="1210861" y="998929"/>
                </a:lnTo>
                <a:lnTo>
                  <a:pt x="1253130" y="965008"/>
                </a:lnTo>
                <a:lnTo>
                  <a:pt x="1295873" y="931813"/>
                </a:lnTo>
                <a:lnTo>
                  <a:pt x="1339067" y="899414"/>
                </a:lnTo>
                <a:lnTo>
                  <a:pt x="1382690" y="867883"/>
                </a:lnTo>
                <a:lnTo>
                  <a:pt x="1426719" y="837289"/>
                </a:lnTo>
                <a:lnTo>
                  <a:pt x="1471132" y="807703"/>
                </a:lnTo>
                <a:lnTo>
                  <a:pt x="1515907" y="779197"/>
                </a:lnTo>
                <a:lnTo>
                  <a:pt x="1561020" y="751839"/>
                </a:lnTo>
                <a:lnTo>
                  <a:pt x="1601281" y="728537"/>
                </a:lnTo>
                <a:lnTo>
                  <a:pt x="1642155" y="705818"/>
                </a:lnTo>
                <a:lnTo>
                  <a:pt x="1683622" y="683664"/>
                </a:lnTo>
                <a:lnTo>
                  <a:pt x="1725665" y="662057"/>
                </a:lnTo>
                <a:lnTo>
                  <a:pt x="1768264" y="640980"/>
                </a:lnTo>
                <a:lnTo>
                  <a:pt x="1811401" y="620416"/>
                </a:lnTo>
                <a:lnTo>
                  <a:pt x="1855057" y="600346"/>
                </a:lnTo>
                <a:lnTo>
                  <a:pt x="1899215" y="580753"/>
                </a:lnTo>
                <a:lnTo>
                  <a:pt x="1943855" y="561620"/>
                </a:lnTo>
                <a:lnTo>
                  <a:pt x="1988959" y="542928"/>
                </a:lnTo>
                <a:lnTo>
                  <a:pt x="2034508" y="524661"/>
                </a:lnTo>
                <a:lnTo>
                  <a:pt x="2080484" y="506800"/>
                </a:lnTo>
                <a:lnTo>
                  <a:pt x="2126868" y="489327"/>
                </a:lnTo>
                <a:lnTo>
                  <a:pt x="2173641" y="472226"/>
                </a:lnTo>
                <a:lnTo>
                  <a:pt x="2220786" y="455478"/>
                </a:lnTo>
                <a:lnTo>
                  <a:pt x="2268283" y="439067"/>
                </a:lnTo>
                <a:lnTo>
                  <a:pt x="2316114" y="422973"/>
                </a:lnTo>
                <a:lnTo>
                  <a:pt x="2364261" y="407180"/>
                </a:lnTo>
                <a:lnTo>
                  <a:pt x="2412704" y="391670"/>
                </a:lnTo>
                <a:lnTo>
                  <a:pt x="2461426" y="376425"/>
                </a:lnTo>
                <a:lnTo>
                  <a:pt x="2510408" y="361428"/>
                </a:lnTo>
                <a:lnTo>
                  <a:pt x="2559630" y="346661"/>
                </a:lnTo>
                <a:lnTo>
                  <a:pt x="2609076" y="332106"/>
                </a:lnTo>
                <a:lnTo>
                  <a:pt x="2658725" y="317746"/>
                </a:lnTo>
                <a:lnTo>
                  <a:pt x="2708560" y="303563"/>
                </a:lnTo>
                <a:lnTo>
                  <a:pt x="2758562" y="289540"/>
                </a:lnTo>
                <a:lnTo>
                  <a:pt x="2808713" y="275658"/>
                </a:lnTo>
                <a:lnTo>
                  <a:pt x="2858993" y="261900"/>
                </a:lnTo>
                <a:lnTo>
                  <a:pt x="2909385" y="248249"/>
                </a:lnTo>
                <a:lnTo>
                  <a:pt x="2959869" y="234687"/>
                </a:lnTo>
                <a:lnTo>
                  <a:pt x="3010427" y="221196"/>
                </a:lnTo>
                <a:lnTo>
                  <a:pt x="3061042" y="207759"/>
                </a:lnTo>
                <a:lnTo>
                  <a:pt x="3111693" y="194358"/>
                </a:lnTo>
                <a:lnTo>
                  <a:pt x="3162363" y="180975"/>
                </a:lnTo>
              </a:path>
              <a:path w="3239135" h="3028950">
                <a:moveTo>
                  <a:pt x="19050" y="2057273"/>
                </a:moveTo>
                <a:lnTo>
                  <a:pt x="29704" y="2008578"/>
                </a:lnTo>
                <a:lnTo>
                  <a:pt x="40444" y="1959926"/>
                </a:lnTo>
                <a:lnTo>
                  <a:pt x="51356" y="1911358"/>
                </a:lnTo>
                <a:lnTo>
                  <a:pt x="62527" y="1862918"/>
                </a:lnTo>
                <a:lnTo>
                  <a:pt x="74043" y="1814648"/>
                </a:lnTo>
                <a:lnTo>
                  <a:pt x="85989" y="1766591"/>
                </a:lnTo>
                <a:lnTo>
                  <a:pt x="98453" y="1718788"/>
                </a:lnTo>
                <a:lnTo>
                  <a:pt x="111520" y="1671282"/>
                </a:lnTo>
                <a:lnTo>
                  <a:pt x="125276" y="1624116"/>
                </a:lnTo>
                <a:lnTo>
                  <a:pt x="139809" y="1577332"/>
                </a:lnTo>
                <a:lnTo>
                  <a:pt x="155203" y="1530973"/>
                </a:lnTo>
                <a:lnTo>
                  <a:pt x="171545" y="1485081"/>
                </a:lnTo>
                <a:lnTo>
                  <a:pt x="188922" y="1439698"/>
                </a:lnTo>
                <a:lnTo>
                  <a:pt x="207419" y="1394867"/>
                </a:lnTo>
                <a:lnTo>
                  <a:pt x="227123" y="1350631"/>
                </a:lnTo>
                <a:lnTo>
                  <a:pt x="248120" y="1307032"/>
                </a:lnTo>
                <a:lnTo>
                  <a:pt x="270496" y="1264112"/>
                </a:lnTo>
                <a:lnTo>
                  <a:pt x="294337" y="1221914"/>
                </a:lnTo>
                <a:lnTo>
                  <a:pt x="319731" y="1180481"/>
                </a:lnTo>
                <a:lnTo>
                  <a:pt x="346762" y="1139854"/>
                </a:lnTo>
                <a:lnTo>
                  <a:pt x="375516" y="1100076"/>
                </a:lnTo>
                <a:lnTo>
                  <a:pt x="406082" y="1061190"/>
                </a:lnTo>
                <a:lnTo>
                  <a:pt x="438543" y="1023238"/>
                </a:lnTo>
                <a:lnTo>
                  <a:pt x="468775" y="990339"/>
                </a:lnTo>
                <a:lnTo>
                  <a:pt x="500295" y="957937"/>
                </a:lnTo>
                <a:lnTo>
                  <a:pt x="533070" y="926032"/>
                </a:lnTo>
                <a:lnTo>
                  <a:pt x="567065" y="894628"/>
                </a:lnTo>
                <a:lnTo>
                  <a:pt x="602250" y="863726"/>
                </a:lnTo>
                <a:lnTo>
                  <a:pt x="638590" y="833328"/>
                </a:lnTo>
                <a:lnTo>
                  <a:pt x="676053" y="803435"/>
                </a:lnTo>
                <a:lnTo>
                  <a:pt x="714605" y="774049"/>
                </a:lnTo>
                <a:lnTo>
                  <a:pt x="754214" y="745173"/>
                </a:lnTo>
                <a:lnTo>
                  <a:pt x="794846" y="716807"/>
                </a:lnTo>
                <a:lnTo>
                  <a:pt x="836468" y="688954"/>
                </a:lnTo>
                <a:lnTo>
                  <a:pt x="879048" y="661616"/>
                </a:lnTo>
                <a:lnTo>
                  <a:pt x="922553" y="634793"/>
                </a:lnTo>
                <a:lnTo>
                  <a:pt x="966949" y="608489"/>
                </a:lnTo>
                <a:lnTo>
                  <a:pt x="1012203" y="582704"/>
                </a:lnTo>
                <a:lnTo>
                  <a:pt x="1058283" y="557441"/>
                </a:lnTo>
                <a:lnTo>
                  <a:pt x="1105155" y="532701"/>
                </a:lnTo>
                <a:lnTo>
                  <a:pt x="1152786" y="508486"/>
                </a:lnTo>
                <a:lnTo>
                  <a:pt x="1201144" y="484798"/>
                </a:lnTo>
                <a:lnTo>
                  <a:pt x="1250194" y="461638"/>
                </a:lnTo>
                <a:lnTo>
                  <a:pt x="1299906" y="439009"/>
                </a:lnTo>
                <a:lnTo>
                  <a:pt x="1350244" y="416913"/>
                </a:lnTo>
                <a:lnTo>
                  <a:pt x="1401177" y="395350"/>
                </a:lnTo>
                <a:lnTo>
                  <a:pt x="1452671" y="374322"/>
                </a:lnTo>
                <a:lnTo>
                  <a:pt x="1504693" y="353833"/>
                </a:lnTo>
                <a:lnTo>
                  <a:pt x="1557210" y="333883"/>
                </a:lnTo>
                <a:lnTo>
                  <a:pt x="1599107" y="318619"/>
                </a:lnTo>
                <a:lnTo>
                  <a:pt x="1641680" y="303831"/>
                </a:lnTo>
                <a:lnTo>
                  <a:pt x="1684907" y="289503"/>
                </a:lnTo>
                <a:lnTo>
                  <a:pt x="1728768" y="275620"/>
                </a:lnTo>
                <a:lnTo>
                  <a:pt x="1773242" y="262168"/>
                </a:lnTo>
                <a:lnTo>
                  <a:pt x="1818307" y="249131"/>
                </a:lnTo>
                <a:lnTo>
                  <a:pt x="1863942" y="236495"/>
                </a:lnTo>
                <a:lnTo>
                  <a:pt x="1910126" y="224245"/>
                </a:lnTo>
                <a:lnTo>
                  <a:pt x="1956838" y="212366"/>
                </a:lnTo>
                <a:lnTo>
                  <a:pt x="2004057" y="200844"/>
                </a:lnTo>
                <a:lnTo>
                  <a:pt x="2051762" y="189662"/>
                </a:lnTo>
                <a:lnTo>
                  <a:pt x="2099931" y="178807"/>
                </a:lnTo>
                <a:lnTo>
                  <a:pt x="2148544" y="168264"/>
                </a:lnTo>
                <a:lnTo>
                  <a:pt x="2197580" y="158018"/>
                </a:lnTo>
                <a:lnTo>
                  <a:pt x="2247016" y="148054"/>
                </a:lnTo>
                <a:lnTo>
                  <a:pt x="2296833" y="138357"/>
                </a:lnTo>
                <a:lnTo>
                  <a:pt x="2347008" y="128912"/>
                </a:lnTo>
                <a:lnTo>
                  <a:pt x="2397522" y="119704"/>
                </a:lnTo>
                <a:lnTo>
                  <a:pt x="2448352" y="110720"/>
                </a:lnTo>
                <a:lnTo>
                  <a:pt x="2499478" y="101943"/>
                </a:lnTo>
                <a:lnTo>
                  <a:pt x="2550879" y="93359"/>
                </a:lnTo>
                <a:lnTo>
                  <a:pt x="2602533" y="84953"/>
                </a:lnTo>
                <a:lnTo>
                  <a:pt x="2654419" y="76711"/>
                </a:lnTo>
                <a:lnTo>
                  <a:pt x="2706517" y="68616"/>
                </a:lnTo>
                <a:lnTo>
                  <a:pt x="2758804" y="60656"/>
                </a:lnTo>
                <a:lnTo>
                  <a:pt x="2811261" y="52814"/>
                </a:lnTo>
                <a:lnTo>
                  <a:pt x="2863865" y="45076"/>
                </a:lnTo>
                <a:lnTo>
                  <a:pt x="2916596" y="37427"/>
                </a:lnTo>
                <a:lnTo>
                  <a:pt x="2969433" y="29853"/>
                </a:lnTo>
                <a:lnTo>
                  <a:pt x="3022354" y="22337"/>
                </a:lnTo>
                <a:lnTo>
                  <a:pt x="3075338" y="14867"/>
                </a:lnTo>
                <a:lnTo>
                  <a:pt x="3128365" y="7426"/>
                </a:lnTo>
                <a:lnTo>
                  <a:pt x="3181413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7416451" y="4825841"/>
            <a:ext cx="1914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1" dirty="0">
                <a:solidFill>
                  <a:srgbClr val="888888"/>
                </a:solidFill>
                <a:latin typeface="Arial"/>
                <a:cs typeface="Arial"/>
              </a:rPr>
              <a:t>128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90550" y="679418"/>
            <a:ext cx="7642859" cy="525780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795814">
              <a:spcBef>
                <a:spcPts val="98"/>
              </a:spcBef>
            </a:pPr>
            <a:r>
              <a:rPr spc="-289" dirty="0"/>
              <a:t>A</a:t>
            </a:r>
            <a:r>
              <a:rPr spc="-165" dirty="0"/>
              <a:t> </a:t>
            </a:r>
            <a:r>
              <a:rPr spc="-116" dirty="0"/>
              <a:t>combined</a:t>
            </a:r>
            <a:r>
              <a:rPr spc="-217" dirty="0"/>
              <a:t> </a:t>
            </a:r>
            <a:r>
              <a:rPr spc="-165" dirty="0"/>
              <a:t>measure:</a:t>
            </a:r>
            <a:r>
              <a:rPr spc="-146" dirty="0"/>
              <a:t> </a:t>
            </a:r>
            <a:r>
              <a:rPr spc="-544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3038" y="1205198"/>
            <a:ext cx="6296025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98" dirty="0">
                <a:latin typeface="Arial"/>
                <a:cs typeface="Arial"/>
              </a:rPr>
              <a:t>Weighted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(harmonic)</a:t>
            </a:r>
            <a:r>
              <a:rPr sz="2400" spc="-255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average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4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P</a:t>
            </a:r>
            <a:r>
              <a:rPr sz="2400" spc="-120" dirty="0">
                <a:latin typeface="Arial"/>
                <a:cs typeface="Arial"/>
              </a:rPr>
              <a:t>recision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&amp;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R</a:t>
            </a:r>
            <a:r>
              <a:rPr sz="2400" spc="-90" dirty="0">
                <a:latin typeface="Arial"/>
                <a:cs typeface="Arial"/>
              </a:rPr>
              <a:t>ecall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1345" y="2537078"/>
            <a:ext cx="174784" cy="204788"/>
          </a:xfrm>
          <a:custGeom>
            <a:avLst/>
            <a:gdLst/>
            <a:ahLst/>
            <a:cxnLst/>
            <a:rect l="l" t="t" r="r" b="b"/>
            <a:pathLst>
              <a:path w="233044" h="273050">
                <a:moveTo>
                  <a:pt x="232790" y="0"/>
                </a:moveTo>
                <a:lnTo>
                  <a:pt x="52323" y="0"/>
                </a:lnTo>
                <a:lnTo>
                  <a:pt x="50164" y="9778"/>
                </a:lnTo>
                <a:lnTo>
                  <a:pt x="57150" y="10160"/>
                </a:lnTo>
                <a:lnTo>
                  <a:pt x="62102" y="11556"/>
                </a:lnTo>
                <a:lnTo>
                  <a:pt x="68198" y="16637"/>
                </a:lnTo>
                <a:lnTo>
                  <a:pt x="69722" y="21208"/>
                </a:lnTo>
                <a:lnTo>
                  <a:pt x="69722" y="27686"/>
                </a:lnTo>
                <a:lnTo>
                  <a:pt x="31368" y="213360"/>
                </a:lnTo>
                <a:lnTo>
                  <a:pt x="18287" y="254888"/>
                </a:lnTo>
                <a:lnTo>
                  <a:pt x="2158" y="263144"/>
                </a:lnTo>
                <a:lnTo>
                  <a:pt x="0" y="272922"/>
                </a:lnTo>
                <a:lnTo>
                  <a:pt x="82168" y="272922"/>
                </a:lnTo>
                <a:lnTo>
                  <a:pt x="84327" y="263144"/>
                </a:lnTo>
                <a:lnTo>
                  <a:pt x="77850" y="262635"/>
                </a:lnTo>
                <a:lnTo>
                  <a:pt x="73278" y="261746"/>
                </a:lnTo>
                <a:lnTo>
                  <a:pt x="67944" y="259714"/>
                </a:lnTo>
                <a:lnTo>
                  <a:pt x="65912" y="257936"/>
                </a:lnTo>
                <a:lnTo>
                  <a:pt x="63245" y="253237"/>
                </a:lnTo>
                <a:lnTo>
                  <a:pt x="62610" y="250062"/>
                </a:lnTo>
                <a:lnTo>
                  <a:pt x="62872" y="239277"/>
                </a:lnTo>
                <a:lnTo>
                  <a:pt x="63658" y="231886"/>
                </a:lnTo>
                <a:lnTo>
                  <a:pt x="64968" y="223708"/>
                </a:lnTo>
                <a:lnTo>
                  <a:pt x="66801" y="214756"/>
                </a:lnTo>
                <a:lnTo>
                  <a:pt x="82550" y="143890"/>
                </a:lnTo>
                <a:lnTo>
                  <a:pt x="129158" y="143890"/>
                </a:lnTo>
                <a:lnTo>
                  <a:pt x="142747" y="178180"/>
                </a:lnTo>
                <a:lnTo>
                  <a:pt x="160400" y="178180"/>
                </a:lnTo>
                <a:lnTo>
                  <a:pt x="179704" y="93725"/>
                </a:lnTo>
                <a:lnTo>
                  <a:pt x="161544" y="93725"/>
                </a:lnTo>
                <a:lnTo>
                  <a:pt x="156590" y="103886"/>
                </a:lnTo>
                <a:lnTo>
                  <a:pt x="152526" y="110998"/>
                </a:lnTo>
                <a:lnTo>
                  <a:pt x="145795" y="119379"/>
                </a:lnTo>
                <a:lnTo>
                  <a:pt x="142239" y="122300"/>
                </a:lnTo>
                <a:lnTo>
                  <a:pt x="134492" y="125475"/>
                </a:lnTo>
                <a:lnTo>
                  <a:pt x="129666" y="126364"/>
                </a:lnTo>
                <a:lnTo>
                  <a:pt x="86359" y="126364"/>
                </a:lnTo>
                <a:lnTo>
                  <a:pt x="110108" y="17525"/>
                </a:lnTo>
                <a:lnTo>
                  <a:pt x="177672" y="17525"/>
                </a:lnTo>
                <a:lnTo>
                  <a:pt x="199262" y="51053"/>
                </a:lnTo>
                <a:lnTo>
                  <a:pt x="199770" y="61340"/>
                </a:lnTo>
                <a:lnTo>
                  <a:pt x="218947" y="61340"/>
                </a:lnTo>
                <a:lnTo>
                  <a:pt x="232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433763" y="2675191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79" y="0"/>
                </a:moveTo>
                <a:lnTo>
                  <a:pt x="0" y="0"/>
                </a:lnTo>
                <a:lnTo>
                  <a:pt x="0" y="26542"/>
                </a:lnTo>
                <a:lnTo>
                  <a:pt x="246379" y="26542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433763" y="2612898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79" y="0"/>
                </a:moveTo>
                <a:lnTo>
                  <a:pt x="0" y="0"/>
                </a:lnTo>
                <a:lnTo>
                  <a:pt x="0" y="26670"/>
                </a:lnTo>
                <a:lnTo>
                  <a:pt x="246379" y="26670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789997" y="2641759"/>
            <a:ext cx="2035969" cy="21431"/>
          </a:xfrm>
          <a:custGeom>
            <a:avLst/>
            <a:gdLst/>
            <a:ahLst/>
            <a:cxnLst/>
            <a:rect l="l" t="t" r="r" b="b"/>
            <a:pathLst>
              <a:path w="2714625" h="28575">
                <a:moveTo>
                  <a:pt x="2714625" y="0"/>
                </a:moveTo>
                <a:lnTo>
                  <a:pt x="0" y="0"/>
                </a:lnTo>
                <a:lnTo>
                  <a:pt x="0" y="28575"/>
                </a:lnTo>
                <a:lnTo>
                  <a:pt x="2714625" y="28575"/>
                </a:lnTo>
                <a:lnTo>
                  <a:pt x="2714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745355" y="2298859"/>
            <a:ext cx="119539" cy="207169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648" y="0"/>
                </a:moveTo>
                <a:lnTo>
                  <a:pt x="93599" y="0"/>
                </a:lnTo>
                <a:lnTo>
                  <a:pt x="0" y="55879"/>
                </a:lnTo>
                <a:lnTo>
                  <a:pt x="8889" y="71246"/>
                </a:lnTo>
                <a:lnTo>
                  <a:pt x="17222" y="65748"/>
                </a:lnTo>
                <a:lnTo>
                  <a:pt x="31839" y="56655"/>
                </a:lnTo>
                <a:lnTo>
                  <a:pt x="45847" y="48640"/>
                </a:lnTo>
                <a:lnTo>
                  <a:pt x="51943" y="46481"/>
                </a:lnTo>
                <a:lnTo>
                  <a:pt x="59817" y="46481"/>
                </a:lnTo>
                <a:lnTo>
                  <a:pt x="62611" y="47625"/>
                </a:lnTo>
                <a:lnTo>
                  <a:pt x="66294" y="52577"/>
                </a:lnTo>
                <a:lnTo>
                  <a:pt x="67183" y="56514"/>
                </a:lnTo>
                <a:lnTo>
                  <a:pt x="67183" y="233299"/>
                </a:lnTo>
                <a:lnTo>
                  <a:pt x="37629" y="259762"/>
                </a:lnTo>
                <a:lnTo>
                  <a:pt x="11430" y="261619"/>
                </a:lnTo>
                <a:lnTo>
                  <a:pt x="11430" y="276225"/>
                </a:lnTo>
                <a:lnTo>
                  <a:pt x="159258" y="276225"/>
                </a:lnTo>
                <a:lnTo>
                  <a:pt x="159258" y="261619"/>
                </a:lnTo>
                <a:lnTo>
                  <a:pt x="148971" y="261365"/>
                </a:lnTo>
                <a:lnTo>
                  <a:pt x="140715" y="260857"/>
                </a:lnTo>
                <a:lnTo>
                  <a:pt x="105663" y="245490"/>
                </a:lnTo>
                <a:lnTo>
                  <a:pt x="103377" y="231775"/>
                </a:lnTo>
                <a:lnTo>
                  <a:pt x="103377" y="53212"/>
                </a:lnTo>
                <a:lnTo>
                  <a:pt x="103727" y="22939"/>
                </a:lnTo>
                <a:lnTo>
                  <a:pt x="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5805" y="2938844"/>
            <a:ext cx="163167" cy="14820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032885" y="2984658"/>
            <a:ext cx="200025" cy="257175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235940" y="132334"/>
                </a:moveTo>
                <a:lnTo>
                  <a:pt x="222885" y="90170"/>
                </a:lnTo>
                <a:lnTo>
                  <a:pt x="219494" y="87503"/>
                </a:lnTo>
                <a:lnTo>
                  <a:pt x="216281" y="84963"/>
                </a:lnTo>
                <a:lnTo>
                  <a:pt x="210985" y="81394"/>
                </a:lnTo>
                <a:lnTo>
                  <a:pt x="205041" y="78320"/>
                </a:lnTo>
                <a:lnTo>
                  <a:pt x="198628" y="75819"/>
                </a:lnTo>
                <a:lnTo>
                  <a:pt x="198628" y="132334"/>
                </a:lnTo>
                <a:lnTo>
                  <a:pt x="198285" y="140741"/>
                </a:lnTo>
                <a:lnTo>
                  <a:pt x="187147" y="177355"/>
                </a:lnTo>
                <a:lnTo>
                  <a:pt x="154305" y="204343"/>
                </a:lnTo>
                <a:lnTo>
                  <a:pt x="115189" y="209296"/>
                </a:lnTo>
                <a:lnTo>
                  <a:pt x="94361" y="209296"/>
                </a:lnTo>
                <a:lnTo>
                  <a:pt x="121539" y="88138"/>
                </a:lnTo>
                <a:lnTo>
                  <a:pt x="134886" y="87680"/>
                </a:lnTo>
                <a:lnTo>
                  <a:pt x="141300" y="87553"/>
                </a:lnTo>
                <a:lnTo>
                  <a:pt x="148437" y="87553"/>
                </a:lnTo>
                <a:lnTo>
                  <a:pt x="186817" y="98298"/>
                </a:lnTo>
                <a:lnTo>
                  <a:pt x="198628" y="132334"/>
                </a:lnTo>
                <a:lnTo>
                  <a:pt x="198628" y="75819"/>
                </a:lnTo>
                <a:lnTo>
                  <a:pt x="152019" y="69977"/>
                </a:lnTo>
                <a:lnTo>
                  <a:pt x="63754" y="69977"/>
                </a:lnTo>
                <a:lnTo>
                  <a:pt x="61595" y="79756"/>
                </a:lnTo>
                <a:lnTo>
                  <a:pt x="68580" y="80137"/>
                </a:lnTo>
                <a:lnTo>
                  <a:pt x="73533" y="81534"/>
                </a:lnTo>
                <a:lnTo>
                  <a:pt x="79629" y="86614"/>
                </a:lnTo>
                <a:lnTo>
                  <a:pt x="81153" y="91186"/>
                </a:lnTo>
                <a:lnTo>
                  <a:pt x="81114" y="98298"/>
                </a:lnTo>
                <a:lnTo>
                  <a:pt x="42799" y="283337"/>
                </a:lnTo>
                <a:lnTo>
                  <a:pt x="31369" y="321691"/>
                </a:lnTo>
                <a:lnTo>
                  <a:pt x="29718" y="324866"/>
                </a:lnTo>
                <a:lnTo>
                  <a:pt x="27559" y="327406"/>
                </a:lnTo>
                <a:lnTo>
                  <a:pt x="22479" y="330962"/>
                </a:lnTo>
                <a:lnTo>
                  <a:pt x="18669" y="332359"/>
                </a:lnTo>
                <a:lnTo>
                  <a:pt x="13589" y="333121"/>
                </a:lnTo>
                <a:lnTo>
                  <a:pt x="11430" y="342900"/>
                </a:lnTo>
                <a:lnTo>
                  <a:pt x="93599" y="342900"/>
                </a:lnTo>
                <a:lnTo>
                  <a:pt x="95758" y="333121"/>
                </a:lnTo>
                <a:lnTo>
                  <a:pt x="89281" y="332613"/>
                </a:lnTo>
                <a:lnTo>
                  <a:pt x="84709" y="331724"/>
                </a:lnTo>
                <a:lnTo>
                  <a:pt x="74041" y="320040"/>
                </a:lnTo>
                <a:lnTo>
                  <a:pt x="74168" y="310261"/>
                </a:lnTo>
                <a:lnTo>
                  <a:pt x="74549" y="306832"/>
                </a:lnTo>
                <a:lnTo>
                  <a:pt x="74803" y="303403"/>
                </a:lnTo>
                <a:lnTo>
                  <a:pt x="75184" y="300228"/>
                </a:lnTo>
                <a:lnTo>
                  <a:pt x="76200" y="294386"/>
                </a:lnTo>
                <a:lnTo>
                  <a:pt x="76962" y="290195"/>
                </a:lnTo>
                <a:lnTo>
                  <a:pt x="78232" y="284734"/>
                </a:lnTo>
                <a:lnTo>
                  <a:pt x="91059" y="225933"/>
                </a:lnTo>
                <a:lnTo>
                  <a:pt x="98247" y="226275"/>
                </a:lnTo>
                <a:lnTo>
                  <a:pt x="106299" y="226504"/>
                </a:lnTo>
                <a:lnTo>
                  <a:pt x="115201" y="226656"/>
                </a:lnTo>
                <a:lnTo>
                  <a:pt x="124968" y="226695"/>
                </a:lnTo>
                <a:lnTo>
                  <a:pt x="141389" y="226060"/>
                </a:lnTo>
                <a:lnTo>
                  <a:pt x="142303" y="225933"/>
                </a:lnTo>
                <a:lnTo>
                  <a:pt x="156591" y="224116"/>
                </a:lnTo>
                <a:lnTo>
                  <a:pt x="170535" y="220865"/>
                </a:lnTo>
                <a:lnTo>
                  <a:pt x="183261" y="216281"/>
                </a:lnTo>
                <a:lnTo>
                  <a:pt x="194805" y="210400"/>
                </a:lnTo>
                <a:lnTo>
                  <a:pt x="196342" y="209296"/>
                </a:lnTo>
                <a:lnTo>
                  <a:pt x="205066" y="203047"/>
                </a:lnTo>
                <a:lnTo>
                  <a:pt x="227977" y="172427"/>
                </a:lnTo>
                <a:lnTo>
                  <a:pt x="235077" y="146431"/>
                </a:lnTo>
                <a:lnTo>
                  <a:pt x="235940" y="132334"/>
                </a:lnTo>
                <a:close/>
              </a:path>
              <a:path w="266700" h="342900">
                <a:moveTo>
                  <a:pt x="266700" y="0"/>
                </a:moveTo>
                <a:lnTo>
                  <a:pt x="0" y="0"/>
                </a:lnTo>
                <a:lnTo>
                  <a:pt x="0" y="28575"/>
                </a:lnTo>
                <a:lnTo>
                  <a:pt x="266700" y="28575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073843" y="2698909"/>
            <a:ext cx="119539" cy="207169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648" y="0"/>
                </a:moveTo>
                <a:lnTo>
                  <a:pt x="93599" y="0"/>
                </a:lnTo>
                <a:lnTo>
                  <a:pt x="0" y="55879"/>
                </a:lnTo>
                <a:lnTo>
                  <a:pt x="8889" y="71246"/>
                </a:lnTo>
                <a:lnTo>
                  <a:pt x="17222" y="65748"/>
                </a:lnTo>
                <a:lnTo>
                  <a:pt x="31839" y="56655"/>
                </a:lnTo>
                <a:lnTo>
                  <a:pt x="45847" y="48640"/>
                </a:lnTo>
                <a:lnTo>
                  <a:pt x="51943" y="46481"/>
                </a:lnTo>
                <a:lnTo>
                  <a:pt x="59817" y="46481"/>
                </a:lnTo>
                <a:lnTo>
                  <a:pt x="62611" y="47624"/>
                </a:lnTo>
                <a:lnTo>
                  <a:pt x="66294" y="52577"/>
                </a:lnTo>
                <a:lnTo>
                  <a:pt x="67183" y="56514"/>
                </a:lnTo>
                <a:lnTo>
                  <a:pt x="67183" y="233298"/>
                </a:lnTo>
                <a:lnTo>
                  <a:pt x="37629" y="259762"/>
                </a:lnTo>
                <a:lnTo>
                  <a:pt x="11430" y="261619"/>
                </a:lnTo>
                <a:lnTo>
                  <a:pt x="11430" y="276224"/>
                </a:lnTo>
                <a:lnTo>
                  <a:pt x="159258" y="276224"/>
                </a:lnTo>
                <a:lnTo>
                  <a:pt x="159258" y="261619"/>
                </a:lnTo>
                <a:lnTo>
                  <a:pt x="148971" y="261365"/>
                </a:lnTo>
                <a:lnTo>
                  <a:pt x="140715" y="260857"/>
                </a:lnTo>
                <a:lnTo>
                  <a:pt x="105663" y="245490"/>
                </a:lnTo>
                <a:lnTo>
                  <a:pt x="103377" y="231774"/>
                </a:lnTo>
                <a:lnTo>
                  <a:pt x="103377" y="53212"/>
                </a:lnTo>
                <a:lnTo>
                  <a:pt x="103727" y="22939"/>
                </a:lnTo>
                <a:lnTo>
                  <a:pt x="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319588" y="2900362"/>
            <a:ext cx="184784" cy="193358"/>
          </a:xfrm>
          <a:custGeom>
            <a:avLst/>
            <a:gdLst/>
            <a:ahLst/>
            <a:cxnLst/>
            <a:rect l="l" t="t" r="r" b="b"/>
            <a:pathLst>
              <a:path w="246379" h="257810">
                <a:moveTo>
                  <a:pt x="246380" y="115570"/>
                </a:moveTo>
                <a:lnTo>
                  <a:pt x="137414" y="115570"/>
                </a:lnTo>
                <a:lnTo>
                  <a:pt x="137414" y="0"/>
                </a:lnTo>
                <a:lnTo>
                  <a:pt x="108966" y="0"/>
                </a:lnTo>
                <a:lnTo>
                  <a:pt x="108966" y="115570"/>
                </a:lnTo>
                <a:lnTo>
                  <a:pt x="0" y="115570"/>
                </a:lnTo>
                <a:lnTo>
                  <a:pt x="0" y="142240"/>
                </a:lnTo>
                <a:lnTo>
                  <a:pt x="108966" y="142240"/>
                </a:lnTo>
                <a:lnTo>
                  <a:pt x="108966" y="257810"/>
                </a:lnTo>
                <a:lnTo>
                  <a:pt x="137414" y="257810"/>
                </a:lnTo>
                <a:lnTo>
                  <a:pt x="137414" y="142240"/>
                </a:lnTo>
                <a:lnTo>
                  <a:pt x="246380" y="142240"/>
                </a:lnTo>
                <a:lnTo>
                  <a:pt x="246380" y="115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624292" y="2867977"/>
            <a:ext cx="94773" cy="284798"/>
          </a:xfrm>
          <a:custGeom>
            <a:avLst/>
            <a:gdLst/>
            <a:ahLst/>
            <a:cxnLst/>
            <a:rect l="l" t="t" r="r" b="b"/>
            <a:pathLst>
              <a:path w="126364" h="379729">
                <a:moveTo>
                  <a:pt x="120903" y="0"/>
                </a:moveTo>
                <a:lnTo>
                  <a:pt x="69310" y="24256"/>
                </a:lnTo>
                <a:lnTo>
                  <a:pt x="31241" y="66420"/>
                </a:lnTo>
                <a:lnTo>
                  <a:pt x="7810" y="122793"/>
                </a:lnTo>
                <a:lnTo>
                  <a:pt x="0" y="189737"/>
                </a:lnTo>
                <a:lnTo>
                  <a:pt x="1932" y="224597"/>
                </a:lnTo>
                <a:lnTo>
                  <a:pt x="17466" y="286267"/>
                </a:lnTo>
                <a:lnTo>
                  <a:pt x="48448" y="336272"/>
                </a:lnTo>
                <a:lnTo>
                  <a:pt x="93354" y="369419"/>
                </a:lnTo>
                <a:lnTo>
                  <a:pt x="120903" y="379348"/>
                </a:lnTo>
                <a:lnTo>
                  <a:pt x="125729" y="363981"/>
                </a:lnTo>
                <a:lnTo>
                  <a:pt x="104082" y="354387"/>
                </a:lnTo>
                <a:lnTo>
                  <a:pt x="85423" y="341042"/>
                </a:lnTo>
                <a:lnTo>
                  <a:pt x="57023" y="303148"/>
                </a:lnTo>
                <a:lnTo>
                  <a:pt x="40163" y="251571"/>
                </a:lnTo>
                <a:lnTo>
                  <a:pt x="34543" y="187705"/>
                </a:lnTo>
                <a:lnTo>
                  <a:pt x="35948" y="155340"/>
                </a:lnTo>
                <a:lnTo>
                  <a:pt x="47188" y="99230"/>
                </a:lnTo>
                <a:lnTo>
                  <a:pt x="69786" y="54907"/>
                </a:lnTo>
                <a:lnTo>
                  <a:pt x="104457" y="24895"/>
                </a:lnTo>
                <a:lnTo>
                  <a:pt x="126364" y="15366"/>
                </a:lnTo>
                <a:lnTo>
                  <a:pt x="120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52499" y="2877503"/>
            <a:ext cx="119539" cy="207169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648" y="0"/>
                </a:moveTo>
                <a:lnTo>
                  <a:pt x="93599" y="0"/>
                </a:lnTo>
                <a:lnTo>
                  <a:pt x="0" y="55879"/>
                </a:lnTo>
                <a:lnTo>
                  <a:pt x="8889" y="71246"/>
                </a:lnTo>
                <a:lnTo>
                  <a:pt x="17222" y="65748"/>
                </a:lnTo>
                <a:lnTo>
                  <a:pt x="31839" y="56655"/>
                </a:lnTo>
                <a:lnTo>
                  <a:pt x="45847" y="48640"/>
                </a:lnTo>
                <a:lnTo>
                  <a:pt x="51943" y="46481"/>
                </a:lnTo>
                <a:lnTo>
                  <a:pt x="59817" y="46481"/>
                </a:lnTo>
                <a:lnTo>
                  <a:pt x="62611" y="47624"/>
                </a:lnTo>
                <a:lnTo>
                  <a:pt x="66294" y="52577"/>
                </a:lnTo>
                <a:lnTo>
                  <a:pt x="67183" y="56514"/>
                </a:lnTo>
                <a:lnTo>
                  <a:pt x="67183" y="233298"/>
                </a:lnTo>
                <a:lnTo>
                  <a:pt x="37629" y="259762"/>
                </a:lnTo>
                <a:lnTo>
                  <a:pt x="11430" y="261619"/>
                </a:lnTo>
                <a:lnTo>
                  <a:pt x="11430" y="276224"/>
                </a:lnTo>
                <a:lnTo>
                  <a:pt x="159258" y="276224"/>
                </a:lnTo>
                <a:lnTo>
                  <a:pt x="159258" y="261619"/>
                </a:lnTo>
                <a:lnTo>
                  <a:pt x="148971" y="261365"/>
                </a:lnTo>
                <a:lnTo>
                  <a:pt x="140715" y="260857"/>
                </a:lnTo>
                <a:lnTo>
                  <a:pt x="105663" y="245490"/>
                </a:lnTo>
                <a:lnTo>
                  <a:pt x="103377" y="231774"/>
                </a:lnTo>
                <a:lnTo>
                  <a:pt x="103377" y="53212"/>
                </a:lnTo>
                <a:lnTo>
                  <a:pt x="103727" y="22939"/>
                </a:lnTo>
                <a:lnTo>
                  <a:pt x="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983957" y="2986903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79" y="0"/>
                </a:moveTo>
                <a:lnTo>
                  <a:pt x="0" y="0"/>
                </a:lnTo>
                <a:lnTo>
                  <a:pt x="0" y="26598"/>
                </a:lnTo>
                <a:lnTo>
                  <a:pt x="246379" y="26598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6" name="object 16"/>
          <p:cNvGrpSpPr/>
          <p:nvPr/>
        </p:nvGrpSpPr>
        <p:grpSpPr>
          <a:xfrm>
            <a:off x="5270274" y="2867977"/>
            <a:ext cx="277654" cy="284798"/>
            <a:chOff x="5503031" y="3823970"/>
            <a:chExt cx="370205" cy="37973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3031" y="3918458"/>
              <a:ext cx="217556" cy="1976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46750" y="3823970"/>
              <a:ext cx="126364" cy="379730"/>
            </a:xfrm>
            <a:custGeom>
              <a:avLst/>
              <a:gdLst/>
              <a:ahLst/>
              <a:cxnLst/>
              <a:rect l="l" t="t" r="r" b="b"/>
              <a:pathLst>
                <a:path w="126364" h="379729">
                  <a:moveTo>
                    <a:pt x="5334" y="0"/>
                  </a:moveTo>
                  <a:lnTo>
                    <a:pt x="0" y="15366"/>
                  </a:lnTo>
                  <a:lnTo>
                    <a:pt x="21978" y="24895"/>
                  </a:lnTo>
                  <a:lnTo>
                    <a:pt x="40862" y="38068"/>
                  </a:lnTo>
                  <a:lnTo>
                    <a:pt x="69341" y="75437"/>
                  </a:lnTo>
                  <a:lnTo>
                    <a:pt x="86201" y="125856"/>
                  </a:lnTo>
                  <a:lnTo>
                    <a:pt x="91821" y="187705"/>
                  </a:lnTo>
                  <a:lnTo>
                    <a:pt x="90416" y="221192"/>
                  </a:lnTo>
                  <a:lnTo>
                    <a:pt x="79176" y="278878"/>
                  </a:lnTo>
                  <a:lnTo>
                    <a:pt x="56552" y="323959"/>
                  </a:lnTo>
                  <a:lnTo>
                    <a:pt x="22211" y="354387"/>
                  </a:lnTo>
                  <a:lnTo>
                    <a:pt x="635" y="363981"/>
                  </a:lnTo>
                  <a:lnTo>
                    <a:pt x="5334" y="379348"/>
                  </a:lnTo>
                  <a:lnTo>
                    <a:pt x="57134" y="355060"/>
                  </a:lnTo>
                  <a:lnTo>
                    <a:pt x="95123" y="313054"/>
                  </a:lnTo>
                  <a:lnTo>
                    <a:pt x="118554" y="256778"/>
                  </a:lnTo>
                  <a:lnTo>
                    <a:pt x="126364" y="189737"/>
                  </a:lnTo>
                  <a:lnTo>
                    <a:pt x="124412" y="154949"/>
                  </a:lnTo>
                  <a:lnTo>
                    <a:pt x="108791" y="93279"/>
                  </a:lnTo>
                  <a:lnTo>
                    <a:pt x="77735" y="43112"/>
                  </a:lnTo>
                  <a:lnTo>
                    <a:pt x="32865" y="9878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/>
          <p:nvPr/>
        </p:nvSpPr>
        <p:spPr>
          <a:xfrm>
            <a:off x="5625941" y="2984658"/>
            <a:ext cx="200025" cy="257175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239014" y="124206"/>
                </a:moveTo>
                <a:lnTo>
                  <a:pt x="226187" y="92837"/>
                </a:lnTo>
                <a:lnTo>
                  <a:pt x="221869" y="87503"/>
                </a:lnTo>
                <a:lnTo>
                  <a:pt x="216662" y="83312"/>
                </a:lnTo>
                <a:lnTo>
                  <a:pt x="210312" y="79883"/>
                </a:lnTo>
                <a:lnTo>
                  <a:pt x="203962" y="76581"/>
                </a:lnTo>
                <a:lnTo>
                  <a:pt x="201803" y="75869"/>
                </a:lnTo>
                <a:lnTo>
                  <a:pt x="201803" y="126619"/>
                </a:lnTo>
                <a:lnTo>
                  <a:pt x="201803" y="132334"/>
                </a:lnTo>
                <a:lnTo>
                  <a:pt x="192024" y="170688"/>
                </a:lnTo>
                <a:lnTo>
                  <a:pt x="156210" y="199758"/>
                </a:lnTo>
                <a:lnTo>
                  <a:pt x="119634" y="204089"/>
                </a:lnTo>
                <a:lnTo>
                  <a:pt x="96012" y="204089"/>
                </a:lnTo>
                <a:lnTo>
                  <a:pt x="121539" y="88265"/>
                </a:lnTo>
                <a:lnTo>
                  <a:pt x="129413" y="87757"/>
                </a:lnTo>
                <a:lnTo>
                  <a:pt x="136906" y="87503"/>
                </a:lnTo>
                <a:lnTo>
                  <a:pt x="153035" y="87503"/>
                </a:lnTo>
                <a:lnTo>
                  <a:pt x="189357" y="98171"/>
                </a:lnTo>
                <a:lnTo>
                  <a:pt x="192024" y="100330"/>
                </a:lnTo>
                <a:lnTo>
                  <a:pt x="194310" y="102997"/>
                </a:lnTo>
                <a:lnTo>
                  <a:pt x="195961" y="105918"/>
                </a:lnTo>
                <a:lnTo>
                  <a:pt x="197739" y="108839"/>
                </a:lnTo>
                <a:lnTo>
                  <a:pt x="199136" y="112522"/>
                </a:lnTo>
                <a:lnTo>
                  <a:pt x="200215" y="117221"/>
                </a:lnTo>
                <a:lnTo>
                  <a:pt x="201295" y="121539"/>
                </a:lnTo>
                <a:lnTo>
                  <a:pt x="201803" y="126619"/>
                </a:lnTo>
                <a:lnTo>
                  <a:pt x="201803" y="75869"/>
                </a:lnTo>
                <a:lnTo>
                  <a:pt x="162877" y="70129"/>
                </a:lnTo>
                <a:lnTo>
                  <a:pt x="152781" y="69977"/>
                </a:lnTo>
                <a:lnTo>
                  <a:pt x="63754" y="69977"/>
                </a:lnTo>
                <a:lnTo>
                  <a:pt x="61595" y="79756"/>
                </a:lnTo>
                <a:lnTo>
                  <a:pt x="68580" y="80137"/>
                </a:lnTo>
                <a:lnTo>
                  <a:pt x="73533" y="81534"/>
                </a:lnTo>
                <a:lnTo>
                  <a:pt x="79629" y="86614"/>
                </a:lnTo>
                <a:lnTo>
                  <a:pt x="80937" y="90551"/>
                </a:lnTo>
                <a:lnTo>
                  <a:pt x="81038" y="100330"/>
                </a:lnTo>
                <a:lnTo>
                  <a:pt x="80886" y="104013"/>
                </a:lnTo>
                <a:lnTo>
                  <a:pt x="42799" y="283337"/>
                </a:lnTo>
                <a:lnTo>
                  <a:pt x="31369" y="321691"/>
                </a:lnTo>
                <a:lnTo>
                  <a:pt x="29718" y="324866"/>
                </a:lnTo>
                <a:lnTo>
                  <a:pt x="27559" y="327406"/>
                </a:lnTo>
                <a:lnTo>
                  <a:pt x="22479" y="330962"/>
                </a:lnTo>
                <a:lnTo>
                  <a:pt x="18669" y="332359"/>
                </a:lnTo>
                <a:lnTo>
                  <a:pt x="13589" y="333121"/>
                </a:lnTo>
                <a:lnTo>
                  <a:pt x="11430" y="342900"/>
                </a:lnTo>
                <a:lnTo>
                  <a:pt x="93599" y="342900"/>
                </a:lnTo>
                <a:lnTo>
                  <a:pt x="95758" y="333121"/>
                </a:lnTo>
                <a:lnTo>
                  <a:pt x="89281" y="332613"/>
                </a:lnTo>
                <a:lnTo>
                  <a:pt x="84709" y="331724"/>
                </a:lnTo>
                <a:lnTo>
                  <a:pt x="74041" y="320040"/>
                </a:lnTo>
                <a:lnTo>
                  <a:pt x="74168" y="310261"/>
                </a:lnTo>
                <a:lnTo>
                  <a:pt x="74549" y="306832"/>
                </a:lnTo>
                <a:lnTo>
                  <a:pt x="74803" y="303403"/>
                </a:lnTo>
                <a:lnTo>
                  <a:pt x="75234" y="299910"/>
                </a:lnTo>
                <a:lnTo>
                  <a:pt x="76200" y="294005"/>
                </a:lnTo>
                <a:lnTo>
                  <a:pt x="76962" y="289941"/>
                </a:lnTo>
                <a:lnTo>
                  <a:pt x="78232" y="284734"/>
                </a:lnTo>
                <a:lnTo>
                  <a:pt x="92202" y="221361"/>
                </a:lnTo>
                <a:lnTo>
                  <a:pt x="120523" y="221361"/>
                </a:lnTo>
                <a:lnTo>
                  <a:pt x="125095" y="221742"/>
                </a:lnTo>
                <a:lnTo>
                  <a:pt x="146304" y="239649"/>
                </a:lnTo>
                <a:lnTo>
                  <a:pt x="148336" y="244602"/>
                </a:lnTo>
                <a:lnTo>
                  <a:pt x="150114" y="250825"/>
                </a:lnTo>
                <a:lnTo>
                  <a:pt x="151638" y="258064"/>
                </a:lnTo>
                <a:lnTo>
                  <a:pt x="160401" y="300482"/>
                </a:lnTo>
                <a:lnTo>
                  <a:pt x="162966" y="312369"/>
                </a:lnTo>
                <a:lnTo>
                  <a:pt x="165735" y="323405"/>
                </a:lnTo>
                <a:lnTo>
                  <a:pt x="168681" y="333603"/>
                </a:lnTo>
                <a:lnTo>
                  <a:pt x="171831" y="342900"/>
                </a:lnTo>
                <a:lnTo>
                  <a:pt x="227203" y="342900"/>
                </a:lnTo>
                <a:lnTo>
                  <a:pt x="229235" y="333121"/>
                </a:lnTo>
                <a:lnTo>
                  <a:pt x="222885" y="331978"/>
                </a:lnTo>
                <a:lnTo>
                  <a:pt x="218186" y="330581"/>
                </a:lnTo>
                <a:lnTo>
                  <a:pt x="214884" y="328930"/>
                </a:lnTo>
                <a:lnTo>
                  <a:pt x="211582" y="327152"/>
                </a:lnTo>
                <a:lnTo>
                  <a:pt x="208661" y="324612"/>
                </a:lnTo>
                <a:lnTo>
                  <a:pt x="206121" y="321056"/>
                </a:lnTo>
                <a:lnTo>
                  <a:pt x="203454" y="317627"/>
                </a:lnTo>
                <a:lnTo>
                  <a:pt x="201295" y="312928"/>
                </a:lnTo>
                <a:lnTo>
                  <a:pt x="197485" y="301244"/>
                </a:lnTo>
                <a:lnTo>
                  <a:pt x="195834" y="294640"/>
                </a:lnTo>
                <a:lnTo>
                  <a:pt x="194437" y="287274"/>
                </a:lnTo>
                <a:lnTo>
                  <a:pt x="189738" y="264160"/>
                </a:lnTo>
                <a:lnTo>
                  <a:pt x="171196" y="223901"/>
                </a:lnTo>
                <a:lnTo>
                  <a:pt x="167843" y="221361"/>
                </a:lnTo>
                <a:lnTo>
                  <a:pt x="164846" y="219075"/>
                </a:lnTo>
                <a:lnTo>
                  <a:pt x="164846" y="216916"/>
                </a:lnTo>
                <a:lnTo>
                  <a:pt x="182016" y="210654"/>
                </a:lnTo>
                <a:lnTo>
                  <a:pt x="195008" y="204089"/>
                </a:lnTo>
                <a:lnTo>
                  <a:pt x="228396" y="172745"/>
                </a:lnTo>
                <a:lnTo>
                  <a:pt x="238963" y="132334"/>
                </a:lnTo>
                <a:lnTo>
                  <a:pt x="239014" y="124206"/>
                </a:lnTo>
                <a:close/>
              </a:path>
              <a:path w="266700" h="342900">
                <a:moveTo>
                  <a:pt x="266700" y="0"/>
                </a:moveTo>
                <a:lnTo>
                  <a:pt x="0" y="0"/>
                </a:lnTo>
                <a:lnTo>
                  <a:pt x="0" y="28575"/>
                </a:lnTo>
                <a:lnTo>
                  <a:pt x="266700" y="28575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666899" y="2698909"/>
            <a:ext cx="119539" cy="207169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648" y="0"/>
                </a:moveTo>
                <a:lnTo>
                  <a:pt x="93599" y="0"/>
                </a:lnTo>
                <a:lnTo>
                  <a:pt x="0" y="55879"/>
                </a:lnTo>
                <a:lnTo>
                  <a:pt x="8889" y="71246"/>
                </a:lnTo>
                <a:lnTo>
                  <a:pt x="17222" y="65748"/>
                </a:lnTo>
                <a:lnTo>
                  <a:pt x="31839" y="56655"/>
                </a:lnTo>
                <a:lnTo>
                  <a:pt x="45847" y="48640"/>
                </a:lnTo>
                <a:lnTo>
                  <a:pt x="51943" y="46481"/>
                </a:lnTo>
                <a:lnTo>
                  <a:pt x="59817" y="46481"/>
                </a:lnTo>
                <a:lnTo>
                  <a:pt x="62611" y="47624"/>
                </a:lnTo>
                <a:lnTo>
                  <a:pt x="66294" y="52577"/>
                </a:lnTo>
                <a:lnTo>
                  <a:pt x="67183" y="56514"/>
                </a:lnTo>
                <a:lnTo>
                  <a:pt x="67183" y="233298"/>
                </a:lnTo>
                <a:lnTo>
                  <a:pt x="37629" y="259762"/>
                </a:lnTo>
                <a:lnTo>
                  <a:pt x="11430" y="261619"/>
                </a:lnTo>
                <a:lnTo>
                  <a:pt x="11430" y="276224"/>
                </a:lnTo>
                <a:lnTo>
                  <a:pt x="159258" y="276224"/>
                </a:lnTo>
                <a:lnTo>
                  <a:pt x="159258" y="261619"/>
                </a:lnTo>
                <a:lnTo>
                  <a:pt x="148971" y="261365"/>
                </a:lnTo>
                <a:lnTo>
                  <a:pt x="140715" y="260857"/>
                </a:lnTo>
                <a:lnTo>
                  <a:pt x="105663" y="245490"/>
                </a:lnTo>
                <a:lnTo>
                  <a:pt x="103377" y="231774"/>
                </a:lnTo>
                <a:lnTo>
                  <a:pt x="103377" y="53212"/>
                </a:lnTo>
                <a:lnTo>
                  <a:pt x="103727" y="22939"/>
                </a:lnTo>
                <a:lnTo>
                  <a:pt x="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1327"/>
            <a:ext cx="5829300" cy="742950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Evaluation methodology (3)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706" y="976932"/>
            <a:ext cx="6525650" cy="415194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Common variation on methodology: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1. Collect set of examples with correct classifications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2. Randomly divide it into two disjoint sets: </a:t>
            </a:r>
            <a:r>
              <a:rPr lang="en-US" sz="2250" b="1" i="1" dirty="0">
                <a:ea typeface="ＭＳ Ｐゴシック" charset="0"/>
              </a:rPr>
              <a:t>developmen</a:t>
            </a:r>
            <a:r>
              <a:rPr lang="en-US" sz="2250" b="1" dirty="0">
                <a:ea typeface="ＭＳ Ｐゴシック" charset="0"/>
              </a:rPr>
              <a:t>t</a:t>
            </a:r>
            <a:r>
              <a:rPr lang="en-US" sz="2250" dirty="0">
                <a:ea typeface="ＭＳ Ｐゴシック" charset="0"/>
              </a:rPr>
              <a:t> &amp; </a:t>
            </a:r>
            <a:r>
              <a:rPr lang="en-US" sz="2250" b="1" i="1" dirty="0">
                <a:ea typeface="ＭＳ Ｐゴシック" charset="0"/>
              </a:rPr>
              <a:t>test</a:t>
            </a:r>
            <a:r>
              <a:rPr lang="en-US" sz="2250" i="1" dirty="0">
                <a:ea typeface="ＭＳ Ｐゴシック" charset="0"/>
              </a:rPr>
              <a:t>; </a:t>
            </a:r>
            <a:r>
              <a:rPr lang="en-US" sz="2250" dirty="0">
                <a:ea typeface="ＭＳ Ｐゴシック" charset="0"/>
              </a:rPr>
              <a:t>further divide development into </a:t>
            </a:r>
            <a:r>
              <a:rPr lang="en-US" sz="2250" b="1" i="1" dirty="0" err="1">
                <a:ea typeface="ＭＳ Ｐゴシック" charset="0"/>
              </a:rPr>
              <a:t>devtrain</a:t>
            </a:r>
            <a:r>
              <a:rPr lang="en-US" sz="2250" dirty="0">
                <a:ea typeface="ＭＳ Ｐゴシック" charset="0"/>
              </a:rPr>
              <a:t> &amp; </a:t>
            </a:r>
            <a:r>
              <a:rPr lang="en-US" sz="2250" b="1" i="1" dirty="0" err="1">
                <a:ea typeface="ＭＳ Ｐゴシック" charset="0"/>
              </a:rPr>
              <a:t>devtest</a:t>
            </a:r>
            <a:endParaRPr lang="en-US" sz="2250" b="1" i="1" dirty="0">
              <a:ea typeface="ＭＳ Ｐゴシック" charset="0"/>
            </a:endParaRP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3. Apply ML to </a:t>
            </a:r>
            <a:r>
              <a:rPr lang="en-US" sz="2250" i="1" dirty="0" err="1">
                <a:ea typeface="ＭＳ Ｐゴシック" charset="0"/>
              </a:rPr>
              <a:t>devtrain</a:t>
            </a:r>
            <a:r>
              <a:rPr lang="en-US" sz="2250" i="1" dirty="0">
                <a:ea typeface="ＭＳ Ｐゴシック" charset="0"/>
              </a:rPr>
              <a:t>,</a:t>
            </a:r>
            <a:r>
              <a:rPr lang="en-US" sz="2250" dirty="0">
                <a:ea typeface="ＭＳ Ｐゴシック" charset="0"/>
              </a:rPr>
              <a:t> giving hypothesis H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4. Measure performance of H </a:t>
            </a:r>
            <a:r>
              <a:rPr lang="en-US" sz="2250" dirty="0" err="1">
                <a:ea typeface="ＭＳ Ｐゴシック" charset="0"/>
              </a:rPr>
              <a:t>w.r.t.</a:t>
            </a:r>
            <a:r>
              <a:rPr lang="en-US" sz="2250" dirty="0">
                <a:ea typeface="ＭＳ Ｐゴシック" charset="0"/>
              </a:rPr>
              <a:t> </a:t>
            </a:r>
            <a:br>
              <a:rPr lang="en-US" sz="2250" dirty="0">
                <a:ea typeface="ＭＳ Ｐゴシック" charset="0"/>
              </a:rPr>
            </a:br>
            <a:r>
              <a:rPr lang="en-US" sz="2250" i="1" dirty="0" err="1">
                <a:ea typeface="ＭＳ Ｐゴシック" charset="0"/>
              </a:rPr>
              <a:t>devtest</a:t>
            </a:r>
            <a:r>
              <a:rPr lang="en-US" sz="2250" dirty="0">
                <a:ea typeface="ＭＳ Ｐゴシック" charset="0"/>
              </a:rPr>
              <a:t> data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5. Modify approach, repeat 3-4 as needed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6. Final test on </a:t>
            </a:r>
            <a:r>
              <a:rPr lang="en-US" sz="2250" i="1" dirty="0">
                <a:ea typeface="ＭＳ Ｐゴシック" charset="0"/>
              </a:rPr>
              <a:t>test</a:t>
            </a:r>
            <a:r>
              <a:rPr lang="en-US" sz="2250" dirty="0">
                <a:ea typeface="ＭＳ Ｐゴシック" charset="0"/>
              </a:rPr>
              <a:t> data</a:t>
            </a:r>
          </a:p>
          <a:p>
            <a:pPr marL="432197" lvl="1" indent="-254794">
              <a:buNone/>
            </a:pPr>
            <a:endParaRPr lang="en-US" sz="2100" dirty="0">
              <a:ea typeface="ＭＳ Ｐゴシック" charset="0"/>
            </a:endParaRPr>
          </a:p>
          <a:p>
            <a:pPr marL="342900" lvl="1" indent="-253604">
              <a:buNone/>
            </a:pPr>
            <a:endParaRPr lang="en-US" sz="2100" dirty="0">
              <a:ea typeface="ＭＳ Ｐゴシック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22E217-5B95-B140-A38E-514BF281091B}"/>
              </a:ext>
            </a:extLst>
          </p:cNvPr>
          <p:cNvGrpSpPr/>
          <p:nvPr/>
        </p:nvGrpSpPr>
        <p:grpSpPr>
          <a:xfrm>
            <a:off x="5886451" y="2800350"/>
            <a:ext cx="2010800" cy="2304178"/>
            <a:chOff x="6553200" y="4278630"/>
            <a:chExt cx="2452467" cy="26441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81B7DE-BBDD-F347-A043-C3E406ADA596}"/>
                </a:ext>
              </a:extLst>
            </p:cNvPr>
            <p:cNvSpPr/>
            <p:nvPr/>
          </p:nvSpPr>
          <p:spPr bwMode="auto">
            <a:xfrm>
              <a:off x="7595674" y="4278630"/>
              <a:ext cx="990600" cy="834390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Times New Roman" charset="0"/>
                </a:rPr>
                <a:t>Ground truth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0A62E8-E0BE-8E46-A8D2-7BA566855186}"/>
                </a:ext>
              </a:extLst>
            </p:cNvPr>
            <p:cNvSpPr/>
            <p:nvPr/>
          </p:nvSpPr>
          <p:spPr bwMode="auto">
            <a:xfrm>
              <a:off x="7188005" y="5486400"/>
              <a:ext cx="736795" cy="617220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Times New Roman" charset="0"/>
                </a:rPr>
                <a:t>DEV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B9F57E-EF91-8D4E-91EA-A0FD46346FE3}"/>
                </a:ext>
              </a:extLst>
            </p:cNvPr>
            <p:cNvSpPr/>
            <p:nvPr/>
          </p:nvSpPr>
          <p:spPr bwMode="auto">
            <a:xfrm>
              <a:off x="8268872" y="5486400"/>
              <a:ext cx="736795" cy="16945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/>
                <a:t>TEST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892C09-26D8-634A-9C09-8E76ECAF5561}"/>
                </a:ext>
              </a:extLst>
            </p:cNvPr>
            <p:cNvSpPr/>
            <p:nvPr/>
          </p:nvSpPr>
          <p:spPr bwMode="auto">
            <a:xfrm>
              <a:off x="6553200" y="6305550"/>
              <a:ext cx="807719" cy="617219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83008"/>
                        <a:gd name="connsiteY0" fmla="*/ 0 h 717150"/>
                        <a:gd name="connsiteX1" fmla="*/ 459164 w 883008"/>
                        <a:gd name="connsiteY1" fmla="*/ 0 h 717150"/>
                        <a:gd name="connsiteX2" fmla="*/ 883008 w 883008"/>
                        <a:gd name="connsiteY2" fmla="*/ 0 h 717150"/>
                        <a:gd name="connsiteX3" fmla="*/ 883008 w 883008"/>
                        <a:gd name="connsiteY3" fmla="*/ 337061 h 717150"/>
                        <a:gd name="connsiteX4" fmla="*/ 883008 w 883008"/>
                        <a:gd name="connsiteY4" fmla="*/ 717150 h 717150"/>
                        <a:gd name="connsiteX5" fmla="*/ 459164 w 883008"/>
                        <a:gd name="connsiteY5" fmla="*/ 717150 h 717150"/>
                        <a:gd name="connsiteX6" fmla="*/ 0 w 883008"/>
                        <a:gd name="connsiteY6" fmla="*/ 717150 h 717150"/>
                        <a:gd name="connsiteX7" fmla="*/ 0 w 883008"/>
                        <a:gd name="connsiteY7" fmla="*/ 365747 h 717150"/>
                        <a:gd name="connsiteX8" fmla="*/ 0 w 883008"/>
                        <a:gd name="connsiteY8" fmla="*/ 0 h 717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83008" h="717150" fill="none" extrusionOk="0">
                          <a:moveTo>
                            <a:pt x="0" y="0"/>
                          </a:moveTo>
                          <a:cubicBezTo>
                            <a:pt x="107157" y="-26358"/>
                            <a:pt x="335374" y="18890"/>
                            <a:pt x="459164" y="0"/>
                          </a:cubicBezTo>
                          <a:cubicBezTo>
                            <a:pt x="582954" y="-18890"/>
                            <a:pt x="769296" y="38955"/>
                            <a:pt x="883008" y="0"/>
                          </a:cubicBezTo>
                          <a:cubicBezTo>
                            <a:pt x="894519" y="108909"/>
                            <a:pt x="870312" y="267434"/>
                            <a:pt x="883008" y="337061"/>
                          </a:cubicBezTo>
                          <a:cubicBezTo>
                            <a:pt x="895704" y="406688"/>
                            <a:pt x="856240" y="561462"/>
                            <a:pt x="883008" y="717150"/>
                          </a:cubicBezTo>
                          <a:cubicBezTo>
                            <a:pt x="747576" y="764962"/>
                            <a:pt x="662844" y="706932"/>
                            <a:pt x="459164" y="717150"/>
                          </a:cubicBezTo>
                          <a:cubicBezTo>
                            <a:pt x="255484" y="727368"/>
                            <a:pt x="145635" y="705830"/>
                            <a:pt x="0" y="717150"/>
                          </a:cubicBezTo>
                          <a:cubicBezTo>
                            <a:pt x="-34651" y="636747"/>
                            <a:pt x="38899" y="469653"/>
                            <a:pt x="0" y="365747"/>
                          </a:cubicBezTo>
                          <a:cubicBezTo>
                            <a:pt x="-38899" y="261841"/>
                            <a:pt x="14072" y="154970"/>
                            <a:pt x="0" y="0"/>
                          </a:cubicBezTo>
                          <a:close/>
                        </a:path>
                        <a:path w="883008" h="717150" stroke="0" extrusionOk="0">
                          <a:moveTo>
                            <a:pt x="0" y="0"/>
                          </a:moveTo>
                          <a:cubicBezTo>
                            <a:pt x="166821" y="-45159"/>
                            <a:pt x="305855" y="9427"/>
                            <a:pt x="432674" y="0"/>
                          </a:cubicBezTo>
                          <a:cubicBezTo>
                            <a:pt x="559493" y="-9427"/>
                            <a:pt x="703754" y="5707"/>
                            <a:pt x="883008" y="0"/>
                          </a:cubicBezTo>
                          <a:cubicBezTo>
                            <a:pt x="893475" y="97079"/>
                            <a:pt x="874640" y="272504"/>
                            <a:pt x="883008" y="372918"/>
                          </a:cubicBezTo>
                          <a:cubicBezTo>
                            <a:pt x="891376" y="473332"/>
                            <a:pt x="841832" y="548163"/>
                            <a:pt x="883008" y="717150"/>
                          </a:cubicBezTo>
                          <a:cubicBezTo>
                            <a:pt x="755593" y="742945"/>
                            <a:pt x="587042" y="688172"/>
                            <a:pt x="459164" y="717150"/>
                          </a:cubicBezTo>
                          <a:cubicBezTo>
                            <a:pt x="331286" y="746128"/>
                            <a:pt x="179732" y="678116"/>
                            <a:pt x="0" y="717150"/>
                          </a:cubicBezTo>
                          <a:cubicBezTo>
                            <a:pt x="-32275" y="547489"/>
                            <a:pt x="11654" y="460392"/>
                            <a:pt x="0" y="372918"/>
                          </a:cubicBezTo>
                          <a:cubicBezTo>
                            <a:pt x="-11654" y="285444"/>
                            <a:pt x="36950" y="10890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b="1" dirty="0" err="1">
                  <a:latin typeface="Times New Roman" charset="0"/>
                </a:rPr>
                <a:t>devtrain</a:t>
              </a:r>
              <a:endParaRPr lang="en-US" sz="1350" b="1" dirty="0">
                <a:latin typeface="Times New Roman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F6F775-7AA8-D94A-B61B-733D35E4DA70}"/>
                </a:ext>
              </a:extLst>
            </p:cNvPr>
            <p:cNvSpPr/>
            <p:nvPr/>
          </p:nvSpPr>
          <p:spPr bwMode="auto">
            <a:xfrm>
              <a:off x="7703821" y="6412230"/>
              <a:ext cx="807719" cy="16945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err="1">
                  <a:latin typeface="Times New Roman" charset="0"/>
                </a:rPr>
                <a:t>devtest</a:t>
              </a:r>
              <a:endParaRPr lang="en-US" sz="1050" b="1" dirty="0">
                <a:latin typeface="Times New Roman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6D50F3-AD09-A04C-BB74-640A1F127B3C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 bwMode="auto">
            <a:xfrm flipH="1">
              <a:off x="7556403" y="5113020"/>
              <a:ext cx="534571" cy="3733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2D515-DD6A-7146-B6C7-7CE9ED180653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 bwMode="auto">
            <a:xfrm>
              <a:off x="8090974" y="5113020"/>
              <a:ext cx="546296" cy="3733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C8A23F-6C2B-9444-8179-0F5B1987CAE4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>
              <a:off x="7556403" y="6103620"/>
              <a:ext cx="529735" cy="28956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BDF366-93E3-1A46-94E6-E6EE2462FABE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flipH="1">
              <a:off x="6957060" y="6103620"/>
              <a:ext cx="599343" cy="2019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5155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233488">
              <a:spcBef>
                <a:spcPts val="98"/>
              </a:spcBef>
            </a:pPr>
            <a:r>
              <a:rPr spc="-289" dirty="0"/>
              <a:t>A</a:t>
            </a:r>
            <a:r>
              <a:rPr spc="-165" dirty="0"/>
              <a:t> </a:t>
            </a:r>
            <a:r>
              <a:rPr spc="-116" dirty="0"/>
              <a:t>combined</a:t>
            </a:r>
            <a:r>
              <a:rPr spc="-217" dirty="0"/>
              <a:t> </a:t>
            </a:r>
            <a:r>
              <a:rPr spc="-165" dirty="0"/>
              <a:t>measure:</a:t>
            </a:r>
            <a:r>
              <a:rPr spc="-146" dirty="0"/>
              <a:t> </a:t>
            </a:r>
            <a:r>
              <a:rPr spc="-544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8513" y="1205198"/>
            <a:ext cx="6332220" cy="75116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83" dirty="0">
                <a:latin typeface="Arial"/>
                <a:cs typeface="Arial"/>
              </a:rPr>
              <a:t>Weighted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(harmonic)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average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b="1" spc="-113" dirty="0">
                <a:latin typeface="Arial"/>
                <a:cs typeface="Arial"/>
              </a:rPr>
              <a:t>P</a:t>
            </a:r>
            <a:r>
              <a:rPr sz="2400" spc="-113" dirty="0">
                <a:latin typeface="Arial"/>
                <a:cs typeface="Arial"/>
              </a:rPr>
              <a:t>recision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&amp;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b="1" spc="-94" dirty="0">
                <a:latin typeface="Arial"/>
                <a:cs typeface="Arial"/>
              </a:rPr>
              <a:t>R</a:t>
            </a:r>
            <a:r>
              <a:rPr sz="2400" spc="-94" dirty="0">
                <a:latin typeface="Arial"/>
                <a:cs typeface="Arial"/>
              </a:rPr>
              <a:t>ecall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124" y="2587084"/>
            <a:ext cx="174784" cy="204788"/>
          </a:xfrm>
          <a:custGeom>
            <a:avLst/>
            <a:gdLst/>
            <a:ahLst/>
            <a:cxnLst/>
            <a:rect l="l" t="t" r="r" b="b"/>
            <a:pathLst>
              <a:path w="233044" h="273050">
                <a:moveTo>
                  <a:pt x="232778" y="0"/>
                </a:moveTo>
                <a:lnTo>
                  <a:pt x="52438" y="0"/>
                </a:lnTo>
                <a:lnTo>
                  <a:pt x="50203" y="9778"/>
                </a:lnTo>
                <a:lnTo>
                  <a:pt x="57137" y="10160"/>
                </a:lnTo>
                <a:lnTo>
                  <a:pt x="62090" y="11556"/>
                </a:lnTo>
                <a:lnTo>
                  <a:pt x="68313" y="16637"/>
                </a:lnTo>
                <a:lnTo>
                  <a:pt x="69837" y="21208"/>
                </a:lnTo>
                <a:lnTo>
                  <a:pt x="69837" y="27686"/>
                </a:lnTo>
                <a:lnTo>
                  <a:pt x="31394" y="213359"/>
                </a:lnTo>
                <a:lnTo>
                  <a:pt x="18262" y="254888"/>
                </a:lnTo>
                <a:lnTo>
                  <a:pt x="2197" y="263144"/>
                </a:lnTo>
                <a:lnTo>
                  <a:pt x="0" y="272922"/>
                </a:lnTo>
                <a:lnTo>
                  <a:pt x="82156" y="272922"/>
                </a:lnTo>
                <a:lnTo>
                  <a:pt x="84442" y="263144"/>
                </a:lnTo>
                <a:lnTo>
                  <a:pt x="77838" y="262635"/>
                </a:lnTo>
                <a:lnTo>
                  <a:pt x="73266" y="261746"/>
                </a:lnTo>
                <a:lnTo>
                  <a:pt x="67932" y="259714"/>
                </a:lnTo>
                <a:lnTo>
                  <a:pt x="65900" y="257936"/>
                </a:lnTo>
                <a:lnTo>
                  <a:pt x="63233" y="253237"/>
                </a:lnTo>
                <a:lnTo>
                  <a:pt x="62598" y="250062"/>
                </a:lnTo>
                <a:lnTo>
                  <a:pt x="62860" y="239277"/>
                </a:lnTo>
                <a:lnTo>
                  <a:pt x="63646" y="231886"/>
                </a:lnTo>
                <a:lnTo>
                  <a:pt x="64955" y="223708"/>
                </a:lnTo>
                <a:lnTo>
                  <a:pt x="66789" y="214756"/>
                </a:lnTo>
                <a:lnTo>
                  <a:pt x="82537" y="143890"/>
                </a:lnTo>
                <a:lnTo>
                  <a:pt x="129146" y="143890"/>
                </a:lnTo>
                <a:lnTo>
                  <a:pt x="142735" y="178180"/>
                </a:lnTo>
                <a:lnTo>
                  <a:pt x="160388" y="178180"/>
                </a:lnTo>
                <a:lnTo>
                  <a:pt x="179819" y="93725"/>
                </a:lnTo>
                <a:lnTo>
                  <a:pt x="161531" y="93725"/>
                </a:lnTo>
                <a:lnTo>
                  <a:pt x="156705" y="103886"/>
                </a:lnTo>
                <a:lnTo>
                  <a:pt x="152514" y="110998"/>
                </a:lnTo>
                <a:lnTo>
                  <a:pt x="145910" y="119379"/>
                </a:lnTo>
                <a:lnTo>
                  <a:pt x="142227" y="122300"/>
                </a:lnTo>
                <a:lnTo>
                  <a:pt x="134480" y="125475"/>
                </a:lnTo>
                <a:lnTo>
                  <a:pt x="129654" y="126364"/>
                </a:lnTo>
                <a:lnTo>
                  <a:pt x="86347" y="126364"/>
                </a:lnTo>
                <a:lnTo>
                  <a:pt x="110223" y="17525"/>
                </a:lnTo>
                <a:lnTo>
                  <a:pt x="177660" y="17525"/>
                </a:lnTo>
                <a:lnTo>
                  <a:pt x="199250" y="51053"/>
                </a:lnTo>
                <a:lnTo>
                  <a:pt x="199758" y="61340"/>
                </a:lnTo>
                <a:lnTo>
                  <a:pt x="218935" y="61340"/>
                </a:lnTo>
                <a:lnTo>
                  <a:pt x="232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349532" y="2725197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80" h="26670">
                <a:moveTo>
                  <a:pt x="246379" y="0"/>
                </a:moveTo>
                <a:lnTo>
                  <a:pt x="0" y="0"/>
                </a:lnTo>
                <a:lnTo>
                  <a:pt x="0" y="26542"/>
                </a:lnTo>
                <a:lnTo>
                  <a:pt x="246379" y="26542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349532" y="2662904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80" h="26670">
                <a:moveTo>
                  <a:pt x="246379" y="0"/>
                </a:moveTo>
                <a:lnTo>
                  <a:pt x="0" y="0"/>
                </a:lnTo>
                <a:lnTo>
                  <a:pt x="0" y="26670"/>
                </a:lnTo>
                <a:lnTo>
                  <a:pt x="246379" y="26670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705767" y="2691766"/>
            <a:ext cx="2035969" cy="21431"/>
          </a:xfrm>
          <a:custGeom>
            <a:avLst/>
            <a:gdLst/>
            <a:ahLst/>
            <a:cxnLst/>
            <a:rect l="l" t="t" r="r" b="b"/>
            <a:pathLst>
              <a:path w="2714625" h="28575">
                <a:moveTo>
                  <a:pt x="2714625" y="0"/>
                </a:moveTo>
                <a:lnTo>
                  <a:pt x="0" y="0"/>
                </a:lnTo>
                <a:lnTo>
                  <a:pt x="0" y="28574"/>
                </a:lnTo>
                <a:lnTo>
                  <a:pt x="2714625" y="28574"/>
                </a:lnTo>
                <a:lnTo>
                  <a:pt x="2714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661220" y="2348865"/>
            <a:ext cx="119539" cy="207169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521" y="0"/>
                </a:moveTo>
                <a:lnTo>
                  <a:pt x="93599" y="0"/>
                </a:lnTo>
                <a:lnTo>
                  <a:pt x="0" y="55879"/>
                </a:lnTo>
                <a:lnTo>
                  <a:pt x="8762" y="71246"/>
                </a:lnTo>
                <a:lnTo>
                  <a:pt x="17095" y="65748"/>
                </a:lnTo>
                <a:lnTo>
                  <a:pt x="31712" y="56655"/>
                </a:lnTo>
                <a:lnTo>
                  <a:pt x="45847" y="48640"/>
                </a:lnTo>
                <a:lnTo>
                  <a:pt x="51943" y="46481"/>
                </a:lnTo>
                <a:lnTo>
                  <a:pt x="59689" y="46481"/>
                </a:lnTo>
                <a:lnTo>
                  <a:pt x="62484" y="47625"/>
                </a:lnTo>
                <a:lnTo>
                  <a:pt x="66166" y="52577"/>
                </a:lnTo>
                <a:lnTo>
                  <a:pt x="67183" y="56514"/>
                </a:lnTo>
                <a:lnTo>
                  <a:pt x="67183" y="233299"/>
                </a:lnTo>
                <a:lnTo>
                  <a:pt x="37502" y="259762"/>
                </a:lnTo>
                <a:lnTo>
                  <a:pt x="11302" y="261619"/>
                </a:lnTo>
                <a:lnTo>
                  <a:pt x="11302" y="276225"/>
                </a:lnTo>
                <a:lnTo>
                  <a:pt x="159131" y="276225"/>
                </a:lnTo>
                <a:lnTo>
                  <a:pt x="159131" y="261619"/>
                </a:lnTo>
                <a:lnTo>
                  <a:pt x="148844" y="261365"/>
                </a:lnTo>
                <a:lnTo>
                  <a:pt x="140588" y="260857"/>
                </a:lnTo>
                <a:lnTo>
                  <a:pt x="105537" y="245490"/>
                </a:lnTo>
                <a:lnTo>
                  <a:pt x="103377" y="231775"/>
                </a:lnTo>
                <a:lnTo>
                  <a:pt x="103377" y="53212"/>
                </a:lnTo>
                <a:lnTo>
                  <a:pt x="103663" y="22939"/>
                </a:lnTo>
                <a:lnTo>
                  <a:pt x="104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1663" y="2988850"/>
            <a:ext cx="163078" cy="14820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948654" y="3034664"/>
            <a:ext cx="200025" cy="257175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236067" y="132334"/>
                </a:moveTo>
                <a:lnTo>
                  <a:pt x="222885" y="90170"/>
                </a:lnTo>
                <a:lnTo>
                  <a:pt x="219494" y="87503"/>
                </a:lnTo>
                <a:lnTo>
                  <a:pt x="216281" y="84963"/>
                </a:lnTo>
                <a:lnTo>
                  <a:pt x="210985" y="81394"/>
                </a:lnTo>
                <a:lnTo>
                  <a:pt x="205041" y="78320"/>
                </a:lnTo>
                <a:lnTo>
                  <a:pt x="198628" y="75819"/>
                </a:lnTo>
                <a:lnTo>
                  <a:pt x="198628" y="132334"/>
                </a:lnTo>
                <a:lnTo>
                  <a:pt x="198285" y="140741"/>
                </a:lnTo>
                <a:lnTo>
                  <a:pt x="187147" y="177355"/>
                </a:lnTo>
                <a:lnTo>
                  <a:pt x="154305" y="204343"/>
                </a:lnTo>
                <a:lnTo>
                  <a:pt x="115189" y="209296"/>
                </a:lnTo>
                <a:lnTo>
                  <a:pt x="94488" y="209296"/>
                </a:lnTo>
                <a:lnTo>
                  <a:pt x="121666" y="88138"/>
                </a:lnTo>
                <a:lnTo>
                  <a:pt x="134899" y="87680"/>
                </a:lnTo>
                <a:lnTo>
                  <a:pt x="141300" y="87553"/>
                </a:lnTo>
                <a:lnTo>
                  <a:pt x="148437" y="87553"/>
                </a:lnTo>
                <a:lnTo>
                  <a:pt x="186817" y="98298"/>
                </a:lnTo>
                <a:lnTo>
                  <a:pt x="198628" y="132334"/>
                </a:lnTo>
                <a:lnTo>
                  <a:pt x="198628" y="75819"/>
                </a:lnTo>
                <a:lnTo>
                  <a:pt x="152019" y="69977"/>
                </a:lnTo>
                <a:lnTo>
                  <a:pt x="63881" y="69977"/>
                </a:lnTo>
                <a:lnTo>
                  <a:pt x="61595" y="79756"/>
                </a:lnTo>
                <a:lnTo>
                  <a:pt x="68580" y="80137"/>
                </a:lnTo>
                <a:lnTo>
                  <a:pt x="73533" y="81534"/>
                </a:lnTo>
                <a:lnTo>
                  <a:pt x="76581" y="84074"/>
                </a:lnTo>
                <a:lnTo>
                  <a:pt x="79756" y="86614"/>
                </a:lnTo>
                <a:lnTo>
                  <a:pt x="81280" y="91186"/>
                </a:lnTo>
                <a:lnTo>
                  <a:pt x="76835" y="129286"/>
                </a:lnTo>
                <a:lnTo>
                  <a:pt x="42799" y="283337"/>
                </a:lnTo>
                <a:lnTo>
                  <a:pt x="31496" y="321691"/>
                </a:lnTo>
                <a:lnTo>
                  <a:pt x="13589" y="333121"/>
                </a:lnTo>
                <a:lnTo>
                  <a:pt x="11430" y="342900"/>
                </a:lnTo>
                <a:lnTo>
                  <a:pt x="93599" y="342900"/>
                </a:lnTo>
                <a:lnTo>
                  <a:pt x="95885" y="333121"/>
                </a:lnTo>
                <a:lnTo>
                  <a:pt x="89281" y="332613"/>
                </a:lnTo>
                <a:lnTo>
                  <a:pt x="84709" y="331724"/>
                </a:lnTo>
                <a:lnTo>
                  <a:pt x="79375" y="329692"/>
                </a:lnTo>
                <a:lnTo>
                  <a:pt x="77343" y="327914"/>
                </a:lnTo>
                <a:lnTo>
                  <a:pt x="76073" y="325628"/>
                </a:lnTo>
                <a:lnTo>
                  <a:pt x="74676" y="323215"/>
                </a:lnTo>
                <a:lnTo>
                  <a:pt x="74041" y="320040"/>
                </a:lnTo>
                <a:lnTo>
                  <a:pt x="74168" y="310261"/>
                </a:lnTo>
                <a:lnTo>
                  <a:pt x="74930" y="303403"/>
                </a:lnTo>
                <a:lnTo>
                  <a:pt x="91059" y="225933"/>
                </a:lnTo>
                <a:lnTo>
                  <a:pt x="98247" y="226275"/>
                </a:lnTo>
                <a:lnTo>
                  <a:pt x="106311" y="226504"/>
                </a:lnTo>
                <a:lnTo>
                  <a:pt x="115252" y="226656"/>
                </a:lnTo>
                <a:lnTo>
                  <a:pt x="125095" y="226695"/>
                </a:lnTo>
                <a:lnTo>
                  <a:pt x="141452" y="226060"/>
                </a:lnTo>
                <a:lnTo>
                  <a:pt x="142367" y="225933"/>
                </a:lnTo>
                <a:lnTo>
                  <a:pt x="156616" y="224116"/>
                </a:lnTo>
                <a:lnTo>
                  <a:pt x="170599" y="220865"/>
                </a:lnTo>
                <a:lnTo>
                  <a:pt x="183388" y="216281"/>
                </a:lnTo>
                <a:lnTo>
                  <a:pt x="194856" y="210400"/>
                </a:lnTo>
                <a:lnTo>
                  <a:pt x="196392" y="209296"/>
                </a:lnTo>
                <a:lnTo>
                  <a:pt x="205092" y="203047"/>
                </a:lnTo>
                <a:lnTo>
                  <a:pt x="228053" y="172427"/>
                </a:lnTo>
                <a:lnTo>
                  <a:pt x="235191" y="146431"/>
                </a:lnTo>
                <a:lnTo>
                  <a:pt x="236067" y="132334"/>
                </a:lnTo>
                <a:close/>
              </a:path>
              <a:path w="266700" h="342900">
                <a:moveTo>
                  <a:pt x="266700" y="0"/>
                </a:moveTo>
                <a:lnTo>
                  <a:pt x="0" y="0"/>
                </a:lnTo>
                <a:lnTo>
                  <a:pt x="0" y="28575"/>
                </a:lnTo>
                <a:lnTo>
                  <a:pt x="266700" y="28575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989707" y="2748915"/>
            <a:ext cx="119539" cy="207169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521" y="0"/>
                </a:moveTo>
                <a:lnTo>
                  <a:pt x="93599" y="0"/>
                </a:lnTo>
                <a:lnTo>
                  <a:pt x="0" y="55879"/>
                </a:lnTo>
                <a:lnTo>
                  <a:pt x="8762" y="71246"/>
                </a:lnTo>
                <a:lnTo>
                  <a:pt x="17095" y="65748"/>
                </a:lnTo>
                <a:lnTo>
                  <a:pt x="31712" y="56655"/>
                </a:lnTo>
                <a:lnTo>
                  <a:pt x="45847" y="48640"/>
                </a:lnTo>
                <a:lnTo>
                  <a:pt x="51943" y="46481"/>
                </a:lnTo>
                <a:lnTo>
                  <a:pt x="59690" y="46481"/>
                </a:lnTo>
                <a:lnTo>
                  <a:pt x="62484" y="47624"/>
                </a:lnTo>
                <a:lnTo>
                  <a:pt x="66167" y="52577"/>
                </a:lnTo>
                <a:lnTo>
                  <a:pt x="67182" y="56514"/>
                </a:lnTo>
                <a:lnTo>
                  <a:pt x="67182" y="233298"/>
                </a:lnTo>
                <a:lnTo>
                  <a:pt x="37502" y="259762"/>
                </a:lnTo>
                <a:lnTo>
                  <a:pt x="11303" y="261619"/>
                </a:lnTo>
                <a:lnTo>
                  <a:pt x="11303" y="276224"/>
                </a:lnTo>
                <a:lnTo>
                  <a:pt x="159131" y="276224"/>
                </a:lnTo>
                <a:lnTo>
                  <a:pt x="159131" y="261619"/>
                </a:lnTo>
                <a:lnTo>
                  <a:pt x="148844" y="261365"/>
                </a:lnTo>
                <a:lnTo>
                  <a:pt x="140588" y="260857"/>
                </a:lnTo>
                <a:lnTo>
                  <a:pt x="105537" y="245490"/>
                </a:lnTo>
                <a:lnTo>
                  <a:pt x="103378" y="231774"/>
                </a:lnTo>
                <a:lnTo>
                  <a:pt x="103378" y="53212"/>
                </a:lnTo>
                <a:lnTo>
                  <a:pt x="103663" y="22939"/>
                </a:lnTo>
                <a:lnTo>
                  <a:pt x="104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235357" y="2950844"/>
            <a:ext cx="184784" cy="192405"/>
          </a:xfrm>
          <a:custGeom>
            <a:avLst/>
            <a:gdLst/>
            <a:ahLst/>
            <a:cxnLst/>
            <a:rect l="l" t="t" r="r" b="b"/>
            <a:pathLst>
              <a:path w="246380" h="256539">
                <a:moveTo>
                  <a:pt x="246380" y="114300"/>
                </a:moveTo>
                <a:lnTo>
                  <a:pt x="137414" y="114300"/>
                </a:lnTo>
                <a:lnTo>
                  <a:pt x="137414" y="0"/>
                </a:lnTo>
                <a:lnTo>
                  <a:pt x="108966" y="0"/>
                </a:lnTo>
                <a:lnTo>
                  <a:pt x="108966" y="114300"/>
                </a:lnTo>
                <a:lnTo>
                  <a:pt x="0" y="114300"/>
                </a:lnTo>
                <a:lnTo>
                  <a:pt x="0" y="140970"/>
                </a:lnTo>
                <a:lnTo>
                  <a:pt x="108966" y="140970"/>
                </a:lnTo>
                <a:lnTo>
                  <a:pt x="108966" y="256540"/>
                </a:lnTo>
                <a:lnTo>
                  <a:pt x="137414" y="256540"/>
                </a:lnTo>
                <a:lnTo>
                  <a:pt x="137414" y="140970"/>
                </a:lnTo>
                <a:lnTo>
                  <a:pt x="246380" y="140970"/>
                </a:lnTo>
                <a:lnTo>
                  <a:pt x="2463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532918" y="2917984"/>
            <a:ext cx="94773" cy="284798"/>
          </a:xfrm>
          <a:custGeom>
            <a:avLst/>
            <a:gdLst/>
            <a:ahLst/>
            <a:cxnLst/>
            <a:rect l="l" t="t" r="r" b="b"/>
            <a:pathLst>
              <a:path w="126364" h="379729">
                <a:moveTo>
                  <a:pt x="121031" y="0"/>
                </a:moveTo>
                <a:lnTo>
                  <a:pt x="69373" y="24256"/>
                </a:lnTo>
                <a:lnTo>
                  <a:pt x="31242" y="66420"/>
                </a:lnTo>
                <a:lnTo>
                  <a:pt x="7810" y="122793"/>
                </a:lnTo>
                <a:lnTo>
                  <a:pt x="0" y="189737"/>
                </a:lnTo>
                <a:lnTo>
                  <a:pt x="1950" y="224597"/>
                </a:lnTo>
                <a:lnTo>
                  <a:pt x="17520" y="286267"/>
                </a:lnTo>
                <a:lnTo>
                  <a:pt x="48450" y="336272"/>
                </a:lnTo>
                <a:lnTo>
                  <a:pt x="93408" y="369419"/>
                </a:lnTo>
                <a:lnTo>
                  <a:pt x="121031" y="379348"/>
                </a:lnTo>
                <a:lnTo>
                  <a:pt x="125730" y="363981"/>
                </a:lnTo>
                <a:lnTo>
                  <a:pt x="104136" y="354387"/>
                </a:lnTo>
                <a:lnTo>
                  <a:pt x="85470" y="341042"/>
                </a:lnTo>
                <a:lnTo>
                  <a:pt x="57023" y="303148"/>
                </a:lnTo>
                <a:lnTo>
                  <a:pt x="40163" y="251571"/>
                </a:lnTo>
                <a:lnTo>
                  <a:pt x="34543" y="187705"/>
                </a:lnTo>
                <a:lnTo>
                  <a:pt x="35948" y="155340"/>
                </a:lnTo>
                <a:lnTo>
                  <a:pt x="47188" y="99230"/>
                </a:lnTo>
                <a:lnTo>
                  <a:pt x="69786" y="54907"/>
                </a:lnTo>
                <a:lnTo>
                  <a:pt x="104457" y="24895"/>
                </a:lnTo>
                <a:lnTo>
                  <a:pt x="126365" y="15366"/>
                </a:lnTo>
                <a:lnTo>
                  <a:pt x="12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661220" y="2927509"/>
            <a:ext cx="119539" cy="207169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521" y="0"/>
                </a:moveTo>
                <a:lnTo>
                  <a:pt x="93599" y="0"/>
                </a:lnTo>
                <a:lnTo>
                  <a:pt x="0" y="55879"/>
                </a:lnTo>
                <a:lnTo>
                  <a:pt x="8762" y="71246"/>
                </a:lnTo>
                <a:lnTo>
                  <a:pt x="17095" y="65748"/>
                </a:lnTo>
                <a:lnTo>
                  <a:pt x="31712" y="56655"/>
                </a:lnTo>
                <a:lnTo>
                  <a:pt x="45847" y="48640"/>
                </a:lnTo>
                <a:lnTo>
                  <a:pt x="51943" y="46481"/>
                </a:lnTo>
                <a:lnTo>
                  <a:pt x="59689" y="46481"/>
                </a:lnTo>
                <a:lnTo>
                  <a:pt x="62484" y="47624"/>
                </a:lnTo>
                <a:lnTo>
                  <a:pt x="66166" y="52577"/>
                </a:lnTo>
                <a:lnTo>
                  <a:pt x="67183" y="56514"/>
                </a:lnTo>
                <a:lnTo>
                  <a:pt x="67183" y="233298"/>
                </a:lnTo>
                <a:lnTo>
                  <a:pt x="37502" y="259762"/>
                </a:lnTo>
                <a:lnTo>
                  <a:pt x="11302" y="261619"/>
                </a:lnTo>
                <a:lnTo>
                  <a:pt x="11302" y="276224"/>
                </a:lnTo>
                <a:lnTo>
                  <a:pt x="159131" y="276224"/>
                </a:lnTo>
                <a:lnTo>
                  <a:pt x="159131" y="261619"/>
                </a:lnTo>
                <a:lnTo>
                  <a:pt x="148844" y="261365"/>
                </a:lnTo>
                <a:lnTo>
                  <a:pt x="140588" y="260857"/>
                </a:lnTo>
                <a:lnTo>
                  <a:pt x="105537" y="245490"/>
                </a:lnTo>
                <a:lnTo>
                  <a:pt x="103377" y="231774"/>
                </a:lnTo>
                <a:lnTo>
                  <a:pt x="103377" y="53212"/>
                </a:lnTo>
                <a:lnTo>
                  <a:pt x="103663" y="22939"/>
                </a:lnTo>
                <a:lnTo>
                  <a:pt x="104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892582" y="3036909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79" y="0"/>
                </a:moveTo>
                <a:lnTo>
                  <a:pt x="0" y="0"/>
                </a:lnTo>
                <a:lnTo>
                  <a:pt x="0" y="26598"/>
                </a:lnTo>
                <a:lnTo>
                  <a:pt x="246379" y="26598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6" name="object 16"/>
          <p:cNvGrpSpPr/>
          <p:nvPr/>
        </p:nvGrpSpPr>
        <p:grpSpPr>
          <a:xfrm>
            <a:off x="4186132" y="2917984"/>
            <a:ext cx="277654" cy="284798"/>
            <a:chOff x="4057509" y="3890645"/>
            <a:chExt cx="370205" cy="37973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7509" y="3985133"/>
              <a:ext cx="217437" cy="1976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01109" y="3890645"/>
              <a:ext cx="126364" cy="379730"/>
            </a:xfrm>
            <a:custGeom>
              <a:avLst/>
              <a:gdLst/>
              <a:ahLst/>
              <a:cxnLst/>
              <a:rect l="l" t="t" r="r" b="b"/>
              <a:pathLst>
                <a:path w="126364" h="379729">
                  <a:moveTo>
                    <a:pt x="5461" y="0"/>
                  </a:moveTo>
                  <a:lnTo>
                    <a:pt x="0" y="15366"/>
                  </a:lnTo>
                  <a:lnTo>
                    <a:pt x="21980" y="24895"/>
                  </a:lnTo>
                  <a:lnTo>
                    <a:pt x="40878" y="38068"/>
                  </a:lnTo>
                  <a:lnTo>
                    <a:pt x="69468" y="75437"/>
                  </a:lnTo>
                  <a:lnTo>
                    <a:pt x="86217" y="125856"/>
                  </a:lnTo>
                  <a:lnTo>
                    <a:pt x="91820" y="187705"/>
                  </a:lnTo>
                  <a:lnTo>
                    <a:pt x="90416" y="221192"/>
                  </a:lnTo>
                  <a:lnTo>
                    <a:pt x="79176" y="278878"/>
                  </a:lnTo>
                  <a:lnTo>
                    <a:pt x="56606" y="323959"/>
                  </a:lnTo>
                  <a:lnTo>
                    <a:pt x="22228" y="354387"/>
                  </a:lnTo>
                  <a:lnTo>
                    <a:pt x="635" y="363981"/>
                  </a:lnTo>
                  <a:lnTo>
                    <a:pt x="5461" y="379348"/>
                  </a:lnTo>
                  <a:lnTo>
                    <a:pt x="57165" y="355060"/>
                  </a:lnTo>
                  <a:lnTo>
                    <a:pt x="95250" y="313054"/>
                  </a:lnTo>
                  <a:lnTo>
                    <a:pt x="118617" y="256778"/>
                  </a:lnTo>
                  <a:lnTo>
                    <a:pt x="126364" y="189737"/>
                  </a:lnTo>
                  <a:lnTo>
                    <a:pt x="124412" y="154949"/>
                  </a:lnTo>
                  <a:lnTo>
                    <a:pt x="108791" y="93279"/>
                  </a:lnTo>
                  <a:lnTo>
                    <a:pt x="77791" y="43112"/>
                  </a:lnTo>
                  <a:lnTo>
                    <a:pt x="32936" y="9878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/>
          <p:nvPr/>
        </p:nvSpPr>
        <p:spPr>
          <a:xfrm>
            <a:off x="4534567" y="3034664"/>
            <a:ext cx="200025" cy="257175"/>
          </a:xfrm>
          <a:custGeom>
            <a:avLst/>
            <a:gdLst/>
            <a:ahLst/>
            <a:cxnLst/>
            <a:rect l="l" t="t" r="r" b="b"/>
            <a:pathLst>
              <a:path w="266700" h="342900">
                <a:moveTo>
                  <a:pt x="239014" y="124206"/>
                </a:moveTo>
                <a:lnTo>
                  <a:pt x="237998" y="117221"/>
                </a:lnTo>
                <a:lnTo>
                  <a:pt x="233667" y="104000"/>
                </a:lnTo>
                <a:lnTo>
                  <a:pt x="230505" y="98044"/>
                </a:lnTo>
                <a:lnTo>
                  <a:pt x="226187" y="92837"/>
                </a:lnTo>
                <a:lnTo>
                  <a:pt x="221996" y="87503"/>
                </a:lnTo>
                <a:lnTo>
                  <a:pt x="216662" y="83312"/>
                </a:lnTo>
                <a:lnTo>
                  <a:pt x="210312" y="79883"/>
                </a:lnTo>
                <a:lnTo>
                  <a:pt x="203962" y="76581"/>
                </a:lnTo>
                <a:lnTo>
                  <a:pt x="201803" y="75869"/>
                </a:lnTo>
                <a:lnTo>
                  <a:pt x="201803" y="126619"/>
                </a:lnTo>
                <a:lnTo>
                  <a:pt x="201803" y="132334"/>
                </a:lnTo>
                <a:lnTo>
                  <a:pt x="192024" y="170688"/>
                </a:lnTo>
                <a:lnTo>
                  <a:pt x="156260" y="199758"/>
                </a:lnTo>
                <a:lnTo>
                  <a:pt x="119634" y="204089"/>
                </a:lnTo>
                <a:lnTo>
                  <a:pt x="96012" y="204089"/>
                </a:lnTo>
                <a:lnTo>
                  <a:pt x="121666" y="88265"/>
                </a:lnTo>
                <a:lnTo>
                  <a:pt x="129540" y="87757"/>
                </a:lnTo>
                <a:lnTo>
                  <a:pt x="137033" y="87503"/>
                </a:lnTo>
                <a:lnTo>
                  <a:pt x="153162" y="87503"/>
                </a:lnTo>
                <a:lnTo>
                  <a:pt x="189484" y="98171"/>
                </a:lnTo>
                <a:lnTo>
                  <a:pt x="192151" y="100330"/>
                </a:lnTo>
                <a:lnTo>
                  <a:pt x="201803" y="126619"/>
                </a:lnTo>
                <a:lnTo>
                  <a:pt x="201803" y="75869"/>
                </a:lnTo>
                <a:lnTo>
                  <a:pt x="162941" y="70129"/>
                </a:lnTo>
                <a:lnTo>
                  <a:pt x="152781" y="69977"/>
                </a:lnTo>
                <a:lnTo>
                  <a:pt x="63881" y="69977"/>
                </a:lnTo>
                <a:lnTo>
                  <a:pt x="61595" y="79756"/>
                </a:lnTo>
                <a:lnTo>
                  <a:pt x="68580" y="80137"/>
                </a:lnTo>
                <a:lnTo>
                  <a:pt x="73533" y="81534"/>
                </a:lnTo>
                <a:lnTo>
                  <a:pt x="76581" y="84074"/>
                </a:lnTo>
                <a:lnTo>
                  <a:pt x="79756" y="86614"/>
                </a:lnTo>
                <a:lnTo>
                  <a:pt x="81064" y="90551"/>
                </a:lnTo>
                <a:lnTo>
                  <a:pt x="76835" y="129286"/>
                </a:lnTo>
                <a:lnTo>
                  <a:pt x="42799" y="283337"/>
                </a:lnTo>
                <a:lnTo>
                  <a:pt x="31496" y="321691"/>
                </a:lnTo>
                <a:lnTo>
                  <a:pt x="13589" y="333121"/>
                </a:lnTo>
                <a:lnTo>
                  <a:pt x="11430" y="342900"/>
                </a:lnTo>
                <a:lnTo>
                  <a:pt x="93599" y="342900"/>
                </a:lnTo>
                <a:lnTo>
                  <a:pt x="95885" y="333121"/>
                </a:lnTo>
                <a:lnTo>
                  <a:pt x="89281" y="332613"/>
                </a:lnTo>
                <a:lnTo>
                  <a:pt x="84709" y="331724"/>
                </a:lnTo>
                <a:lnTo>
                  <a:pt x="79375" y="329692"/>
                </a:lnTo>
                <a:lnTo>
                  <a:pt x="77343" y="327914"/>
                </a:lnTo>
                <a:lnTo>
                  <a:pt x="76073" y="325628"/>
                </a:lnTo>
                <a:lnTo>
                  <a:pt x="74676" y="323215"/>
                </a:lnTo>
                <a:lnTo>
                  <a:pt x="74041" y="320040"/>
                </a:lnTo>
                <a:lnTo>
                  <a:pt x="74066" y="312369"/>
                </a:lnTo>
                <a:lnTo>
                  <a:pt x="74193" y="310007"/>
                </a:lnTo>
                <a:lnTo>
                  <a:pt x="74930" y="303403"/>
                </a:lnTo>
                <a:lnTo>
                  <a:pt x="75692" y="297053"/>
                </a:lnTo>
                <a:lnTo>
                  <a:pt x="76200" y="294005"/>
                </a:lnTo>
                <a:lnTo>
                  <a:pt x="92202" y="221361"/>
                </a:lnTo>
                <a:lnTo>
                  <a:pt x="120523" y="221361"/>
                </a:lnTo>
                <a:lnTo>
                  <a:pt x="146304" y="239649"/>
                </a:lnTo>
                <a:lnTo>
                  <a:pt x="148463" y="244602"/>
                </a:lnTo>
                <a:lnTo>
                  <a:pt x="150114" y="250825"/>
                </a:lnTo>
                <a:lnTo>
                  <a:pt x="151638" y="258064"/>
                </a:lnTo>
                <a:lnTo>
                  <a:pt x="160401" y="300482"/>
                </a:lnTo>
                <a:lnTo>
                  <a:pt x="163017" y="312369"/>
                </a:lnTo>
                <a:lnTo>
                  <a:pt x="165773" y="323405"/>
                </a:lnTo>
                <a:lnTo>
                  <a:pt x="168694" y="333603"/>
                </a:lnTo>
                <a:lnTo>
                  <a:pt x="171831" y="342900"/>
                </a:lnTo>
                <a:lnTo>
                  <a:pt x="227203" y="342900"/>
                </a:lnTo>
                <a:lnTo>
                  <a:pt x="229235" y="333121"/>
                </a:lnTo>
                <a:lnTo>
                  <a:pt x="223012" y="331978"/>
                </a:lnTo>
                <a:lnTo>
                  <a:pt x="218186" y="330581"/>
                </a:lnTo>
                <a:lnTo>
                  <a:pt x="195961" y="294640"/>
                </a:lnTo>
                <a:lnTo>
                  <a:pt x="189865" y="264160"/>
                </a:lnTo>
                <a:lnTo>
                  <a:pt x="187909" y="255714"/>
                </a:lnTo>
                <a:lnTo>
                  <a:pt x="167843" y="221361"/>
                </a:lnTo>
                <a:lnTo>
                  <a:pt x="164846" y="219075"/>
                </a:lnTo>
                <a:lnTo>
                  <a:pt x="164846" y="216916"/>
                </a:lnTo>
                <a:lnTo>
                  <a:pt x="182016" y="210654"/>
                </a:lnTo>
                <a:lnTo>
                  <a:pt x="195008" y="204089"/>
                </a:lnTo>
                <a:lnTo>
                  <a:pt x="228447" y="172745"/>
                </a:lnTo>
                <a:lnTo>
                  <a:pt x="238963" y="132334"/>
                </a:lnTo>
                <a:lnTo>
                  <a:pt x="239014" y="124206"/>
                </a:lnTo>
                <a:close/>
              </a:path>
              <a:path w="266700" h="342900">
                <a:moveTo>
                  <a:pt x="266700" y="0"/>
                </a:moveTo>
                <a:lnTo>
                  <a:pt x="0" y="0"/>
                </a:lnTo>
                <a:lnTo>
                  <a:pt x="0" y="28575"/>
                </a:lnTo>
                <a:lnTo>
                  <a:pt x="266700" y="28575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575620" y="2748915"/>
            <a:ext cx="119539" cy="207169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521" y="0"/>
                </a:moveTo>
                <a:lnTo>
                  <a:pt x="93599" y="0"/>
                </a:lnTo>
                <a:lnTo>
                  <a:pt x="0" y="55879"/>
                </a:lnTo>
                <a:lnTo>
                  <a:pt x="8762" y="71246"/>
                </a:lnTo>
                <a:lnTo>
                  <a:pt x="17095" y="65748"/>
                </a:lnTo>
                <a:lnTo>
                  <a:pt x="31712" y="56655"/>
                </a:lnTo>
                <a:lnTo>
                  <a:pt x="45847" y="48640"/>
                </a:lnTo>
                <a:lnTo>
                  <a:pt x="51943" y="46481"/>
                </a:lnTo>
                <a:lnTo>
                  <a:pt x="59689" y="46481"/>
                </a:lnTo>
                <a:lnTo>
                  <a:pt x="62484" y="47624"/>
                </a:lnTo>
                <a:lnTo>
                  <a:pt x="66166" y="52577"/>
                </a:lnTo>
                <a:lnTo>
                  <a:pt x="67183" y="56514"/>
                </a:lnTo>
                <a:lnTo>
                  <a:pt x="67183" y="233298"/>
                </a:lnTo>
                <a:lnTo>
                  <a:pt x="37502" y="259762"/>
                </a:lnTo>
                <a:lnTo>
                  <a:pt x="11302" y="261619"/>
                </a:lnTo>
                <a:lnTo>
                  <a:pt x="11302" y="276224"/>
                </a:lnTo>
                <a:lnTo>
                  <a:pt x="159131" y="276224"/>
                </a:lnTo>
                <a:lnTo>
                  <a:pt x="159131" y="261619"/>
                </a:lnTo>
                <a:lnTo>
                  <a:pt x="148844" y="261365"/>
                </a:lnTo>
                <a:lnTo>
                  <a:pt x="140588" y="260857"/>
                </a:lnTo>
                <a:lnTo>
                  <a:pt x="105537" y="245490"/>
                </a:lnTo>
                <a:lnTo>
                  <a:pt x="103377" y="231774"/>
                </a:lnTo>
                <a:lnTo>
                  <a:pt x="103377" y="53212"/>
                </a:lnTo>
                <a:lnTo>
                  <a:pt x="103663" y="22939"/>
                </a:lnTo>
                <a:lnTo>
                  <a:pt x="104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849845" y="2725197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79" y="0"/>
                </a:moveTo>
                <a:lnTo>
                  <a:pt x="0" y="0"/>
                </a:lnTo>
                <a:lnTo>
                  <a:pt x="0" y="26542"/>
                </a:lnTo>
                <a:lnTo>
                  <a:pt x="246379" y="26542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849845" y="2662904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79" y="0"/>
                </a:moveTo>
                <a:lnTo>
                  <a:pt x="0" y="0"/>
                </a:lnTo>
                <a:lnTo>
                  <a:pt x="0" y="26670"/>
                </a:lnTo>
                <a:lnTo>
                  <a:pt x="246379" y="26670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5134642" y="2691766"/>
            <a:ext cx="2221706" cy="21431"/>
          </a:xfrm>
          <a:custGeom>
            <a:avLst/>
            <a:gdLst/>
            <a:ahLst/>
            <a:cxnLst/>
            <a:rect l="l" t="t" r="r" b="b"/>
            <a:pathLst>
              <a:path w="2962275" h="28575">
                <a:moveTo>
                  <a:pt x="2962275" y="0"/>
                </a:moveTo>
                <a:lnTo>
                  <a:pt x="0" y="0"/>
                </a:lnTo>
                <a:lnTo>
                  <a:pt x="0" y="28574"/>
                </a:lnTo>
                <a:lnTo>
                  <a:pt x="2962275" y="28574"/>
                </a:lnTo>
                <a:lnTo>
                  <a:pt x="2962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4" name="object 24"/>
          <p:cNvGrpSpPr/>
          <p:nvPr/>
        </p:nvGrpSpPr>
        <p:grpSpPr>
          <a:xfrm>
            <a:off x="5161693" y="2301715"/>
            <a:ext cx="1066800" cy="319088"/>
            <a:chOff x="5358257" y="3068954"/>
            <a:chExt cx="1422400" cy="425450"/>
          </a:xfrm>
        </p:grpSpPr>
        <p:sp>
          <p:nvSpPr>
            <p:cNvPr id="25" name="object 25"/>
            <p:cNvSpPr/>
            <p:nvPr/>
          </p:nvSpPr>
          <p:spPr>
            <a:xfrm>
              <a:off x="5358257" y="3100069"/>
              <a:ext cx="1422400" cy="394335"/>
            </a:xfrm>
            <a:custGeom>
              <a:avLst/>
              <a:gdLst/>
              <a:ahLst/>
              <a:cxnLst/>
              <a:rect l="l" t="t" r="r" b="b"/>
              <a:pathLst>
                <a:path w="1422400" h="394335">
                  <a:moveTo>
                    <a:pt x="126365" y="15367"/>
                  </a:moveTo>
                  <a:lnTo>
                    <a:pt x="121031" y="0"/>
                  </a:lnTo>
                  <a:lnTo>
                    <a:pt x="93497" y="9880"/>
                  </a:lnTo>
                  <a:lnTo>
                    <a:pt x="69367" y="24257"/>
                  </a:lnTo>
                  <a:lnTo>
                    <a:pt x="31242" y="66421"/>
                  </a:lnTo>
                  <a:lnTo>
                    <a:pt x="7810" y="122796"/>
                  </a:lnTo>
                  <a:lnTo>
                    <a:pt x="0" y="189738"/>
                  </a:lnTo>
                  <a:lnTo>
                    <a:pt x="1943" y="224599"/>
                  </a:lnTo>
                  <a:lnTo>
                    <a:pt x="17513" y="286270"/>
                  </a:lnTo>
                  <a:lnTo>
                    <a:pt x="48450" y="336283"/>
                  </a:lnTo>
                  <a:lnTo>
                    <a:pt x="93408" y="369430"/>
                  </a:lnTo>
                  <a:lnTo>
                    <a:pt x="121031" y="379349"/>
                  </a:lnTo>
                  <a:lnTo>
                    <a:pt x="125730" y="363982"/>
                  </a:lnTo>
                  <a:lnTo>
                    <a:pt x="104127" y="354393"/>
                  </a:lnTo>
                  <a:lnTo>
                    <a:pt x="85471" y="341045"/>
                  </a:lnTo>
                  <a:lnTo>
                    <a:pt x="57023" y="303149"/>
                  </a:lnTo>
                  <a:lnTo>
                    <a:pt x="40157" y="251574"/>
                  </a:lnTo>
                  <a:lnTo>
                    <a:pt x="34544" y="187706"/>
                  </a:lnTo>
                  <a:lnTo>
                    <a:pt x="35941" y="155346"/>
                  </a:lnTo>
                  <a:lnTo>
                    <a:pt x="47180" y="99237"/>
                  </a:lnTo>
                  <a:lnTo>
                    <a:pt x="69786" y="54914"/>
                  </a:lnTo>
                  <a:lnTo>
                    <a:pt x="104457" y="24904"/>
                  </a:lnTo>
                  <a:lnTo>
                    <a:pt x="126365" y="15367"/>
                  </a:lnTo>
                  <a:close/>
                </a:path>
                <a:path w="1422400" h="394335">
                  <a:moveTo>
                    <a:pt x="330200" y="293370"/>
                  </a:moveTo>
                  <a:lnTo>
                    <a:pt x="285623" y="287274"/>
                  </a:lnTo>
                  <a:lnTo>
                    <a:pt x="274447" y="263525"/>
                  </a:lnTo>
                  <a:lnTo>
                    <a:pt x="274447" y="84963"/>
                  </a:lnTo>
                  <a:lnTo>
                    <a:pt x="274726" y="54698"/>
                  </a:lnTo>
                  <a:lnTo>
                    <a:pt x="275590" y="31750"/>
                  </a:lnTo>
                  <a:lnTo>
                    <a:pt x="264668" y="31750"/>
                  </a:lnTo>
                  <a:lnTo>
                    <a:pt x="171069" y="87630"/>
                  </a:lnTo>
                  <a:lnTo>
                    <a:pt x="179832" y="102997"/>
                  </a:lnTo>
                  <a:lnTo>
                    <a:pt x="188163" y="97510"/>
                  </a:lnTo>
                  <a:lnTo>
                    <a:pt x="202780" y="88417"/>
                  </a:lnTo>
                  <a:lnTo>
                    <a:pt x="216916" y="80391"/>
                  </a:lnTo>
                  <a:lnTo>
                    <a:pt x="223012" y="78232"/>
                  </a:lnTo>
                  <a:lnTo>
                    <a:pt x="230759" y="78232"/>
                  </a:lnTo>
                  <a:lnTo>
                    <a:pt x="233553" y="79375"/>
                  </a:lnTo>
                  <a:lnTo>
                    <a:pt x="237236" y="84328"/>
                  </a:lnTo>
                  <a:lnTo>
                    <a:pt x="238252" y="88265"/>
                  </a:lnTo>
                  <a:lnTo>
                    <a:pt x="238252" y="265049"/>
                  </a:lnTo>
                  <a:lnTo>
                    <a:pt x="208559" y="291515"/>
                  </a:lnTo>
                  <a:lnTo>
                    <a:pt x="182372" y="293370"/>
                  </a:lnTo>
                  <a:lnTo>
                    <a:pt x="182372" y="307975"/>
                  </a:lnTo>
                  <a:lnTo>
                    <a:pt x="330200" y="307975"/>
                  </a:lnTo>
                  <a:lnTo>
                    <a:pt x="330200" y="293370"/>
                  </a:lnTo>
                  <a:close/>
                </a:path>
                <a:path w="1422400" h="394335">
                  <a:moveTo>
                    <a:pt x="725932" y="177800"/>
                  </a:moveTo>
                  <a:lnTo>
                    <a:pt x="616966" y="177800"/>
                  </a:lnTo>
                  <a:lnTo>
                    <a:pt x="616966" y="62230"/>
                  </a:lnTo>
                  <a:lnTo>
                    <a:pt x="588518" y="62230"/>
                  </a:lnTo>
                  <a:lnTo>
                    <a:pt x="588518" y="177800"/>
                  </a:lnTo>
                  <a:lnTo>
                    <a:pt x="479552" y="177800"/>
                  </a:lnTo>
                  <a:lnTo>
                    <a:pt x="479552" y="204470"/>
                  </a:lnTo>
                  <a:lnTo>
                    <a:pt x="588518" y="204470"/>
                  </a:lnTo>
                  <a:lnTo>
                    <a:pt x="588518" y="320040"/>
                  </a:lnTo>
                  <a:lnTo>
                    <a:pt x="616966" y="320040"/>
                  </a:lnTo>
                  <a:lnTo>
                    <a:pt x="616966" y="204470"/>
                  </a:lnTo>
                  <a:lnTo>
                    <a:pt x="725932" y="204470"/>
                  </a:lnTo>
                  <a:lnTo>
                    <a:pt x="725932" y="177800"/>
                  </a:lnTo>
                  <a:close/>
                </a:path>
                <a:path w="1422400" h="394335">
                  <a:moveTo>
                    <a:pt x="1070483" y="74422"/>
                  </a:moveTo>
                  <a:lnTo>
                    <a:pt x="1069428" y="62496"/>
                  </a:lnTo>
                  <a:lnTo>
                    <a:pt x="1066292" y="52031"/>
                  </a:lnTo>
                  <a:lnTo>
                    <a:pt x="1061046" y="43014"/>
                  </a:lnTo>
                  <a:lnTo>
                    <a:pt x="1055801" y="37592"/>
                  </a:lnTo>
                  <a:lnTo>
                    <a:pt x="1053719" y="35433"/>
                  </a:lnTo>
                  <a:lnTo>
                    <a:pt x="1044384" y="29514"/>
                  </a:lnTo>
                  <a:lnTo>
                    <a:pt x="1037082" y="26708"/>
                  </a:lnTo>
                  <a:lnTo>
                    <a:pt x="1037082" y="71755"/>
                  </a:lnTo>
                  <a:lnTo>
                    <a:pt x="1036459" y="81953"/>
                  </a:lnTo>
                  <a:lnTo>
                    <a:pt x="1021740" y="118452"/>
                  </a:lnTo>
                  <a:lnTo>
                    <a:pt x="990917" y="143217"/>
                  </a:lnTo>
                  <a:lnTo>
                    <a:pt x="960882" y="150749"/>
                  </a:lnTo>
                  <a:lnTo>
                    <a:pt x="958088" y="164973"/>
                  </a:lnTo>
                  <a:lnTo>
                    <a:pt x="993775" y="179578"/>
                  </a:lnTo>
                  <a:lnTo>
                    <a:pt x="1006221" y="215011"/>
                  </a:lnTo>
                  <a:lnTo>
                    <a:pt x="1005738" y="226491"/>
                  </a:lnTo>
                  <a:lnTo>
                    <a:pt x="994549" y="265645"/>
                  </a:lnTo>
                  <a:lnTo>
                    <a:pt x="963752" y="292912"/>
                  </a:lnTo>
                  <a:lnTo>
                    <a:pt x="948309" y="295402"/>
                  </a:lnTo>
                  <a:lnTo>
                    <a:pt x="940308" y="295402"/>
                  </a:lnTo>
                  <a:lnTo>
                    <a:pt x="915797" y="286258"/>
                  </a:lnTo>
                  <a:lnTo>
                    <a:pt x="912495" y="283845"/>
                  </a:lnTo>
                  <a:lnTo>
                    <a:pt x="910082" y="281305"/>
                  </a:lnTo>
                  <a:lnTo>
                    <a:pt x="908431" y="278765"/>
                  </a:lnTo>
                  <a:lnTo>
                    <a:pt x="906653" y="276225"/>
                  </a:lnTo>
                  <a:lnTo>
                    <a:pt x="905916" y="273291"/>
                  </a:lnTo>
                  <a:lnTo>
                    <a:pt x="905992" y="266319"/>
                  </a:lnTo>
                  <a:lnTo>
                    <a:pt x="906145" y="264795"/>
                  </a:lnTo>
                  <a:lnTo>
                    <a:pt x="906907" y="261747"/>
                  </a:lnTo>
                  <a:lnTo>
                    <a:pt x="933881" y="136182"/>
                  </a:lnTo>
                  <a:lnTo>
                    <a:pt x="946213" y="92875"/>
                  </a:lnTo>
                  <a:lnTo>
                    <a:pt x="970661" y="51371"/>
                  </a:lnTo>
                  <a:lnTo>
                    <a:pt x="1004062" y="37592"/>
                  </a:lnTo>
                  <a:lnTo>
                    <a:pt x="1011745" y="38150"/>
                  </a:lnTo>
                  <a:lnTo>
                    <a:pt x="1037082" y="71755"/>
                  </a:lnTo>
                  <a:lnTo>
                    <a:pt x="1037082" y="26708"/>
                  </a:lnTo>
                  <a:lnTo>
                    <a:pt x="1033335" y="25260"/>
                  </a:lnTo>
                  <a:lnTo>
                    <a:pt x="1020572" y="22707"/>
                  </a:lnTo>
                  <a:lnTo>
                    <a:pt x="1006094" y="21844"/>
                  </a:lnTo>
                  <a:lnTo>
                    <a:pt x="992733" y="22644"/>
                  </a:lnTo>
                  <a:lnTo>
                    <a:pt x="948321" y="41529"/>
                  </a:lnTo>
                  <a:lnTo>
                    <a:pt x="917613" y="83070"/>
                  </a:lnTo>
                  <a:lnTo>
                    <a:pt x="902462" y="129540"/>
                  </a:lnTo>
                  <a:lnTo>
                    <a:pt x="843280" y="393954"/>
                  </a:lnTo>
                  <a:lnTo>
                    <a:pt x="875919" y="393954"/>
                  </a:lnTo>
                  <a:lnTo>
                    <a:pt x="897255" y="299212"/>
                  </a:lnTo>
                  <a:lnTo>
                    <a:pt x="904125" y="302234"/>
                  </a:lnTo>
                  <a:lnTo>
                    <a:pt x="945654" y="310984"/>
                  </a:lnTo>
                  <a:lnTo>
                    <a:pt x="953897" y="311150"/>
                  </a:lnTo>
                  <a:lnTo>
                    <a:pt x="966673" y="310400"/>
                  </a:lnTo>
                  <a:lnTo>
                    <a:pt x="978712" y="308127"/>
                  </a:lnTo>
                  <a:lnTo>
                    <a:pt x="990003" y="304355"/>
                  </a:lnTo>
                  <a:lnTo>
                    <a:pt x="1000252" y="299212"/>
                  </a:lnTo>
                  <a:lnTo>
                    <a:pt x="1000506" y="299085"/>
                  </a:lnTo>
                  <a:lnTo>
                    <a:pt x="1005840" y="295402"/>
                  </a:lnTo>
                  <a:lnTo>
                    <a:pt x="1010069" y="292493"/>
                  </a:lnTo>
                  <a:lnTo>
                    <a:pt x="1018413" y="284848"/>
                  </a:lnTo>
                  <a:lnTo>
                    <a:pt x="1039253" y="244983"/>
                  </a:lnTo>
                  <a:lnTo>
                    <a:pt x="1041908" y="222123"/>
                  </a:lnTo>
                  <a:lnTo>
                    <a:pt x="1038923" y="201079"/>
                  </a:lnTo>
                  <a:lnTo>
                    <a:pt x="1029995" y="183642"/>
                  </a:lnTo>
                  <a:lnTo>
                    <a:pt x="1015111" y="169837"/>
                  </a:lnTo>
                  <a:lnTo>
                    <a:pt x="994283" y="159639"/>
                  </a:lnTo>
                  <a:lnTo>
                    <a:pt x="994664" y="157988"/>
                  </a:lnTo>
                  <a:lnTo>
                    <a:pt x="1032129" y="141224"/>
                  </a:lnTo>
                  <a:lnTo>
                    <a:pt x="1060005" y="114134"/>
                  </a:lnTo>
                  <a:lnTo>
                    <a:pt x="1070368" y="81953"/>
                  </a:lnTo>
                  <a:lnTo>
                    <a:pt x="1070483" y="74422"/>
                  </a:lnTo>
                  <a:close/>
                </a:path>
                <a:path w="1422400" h="394335">
                  <a:moveTo>
                    <a:pt x="1421892" y="189738"/>
                  </a:moveTo>
                  <a:lnTo>
                    <a:pt x="1414081" y="122796"/>
                  </a:lnTo>
                  <a:lnTo>
                    <a:pt x="1390650" y="66421"/>
                  </a:lnTo>
                  <a:lnTo>
                    <a:pt x="1352575" y="24257"/>
                  </a:lnTo>
                  <a:lnTo>
                    <a:pt x="1300988" y="0"/>
                  </a:lnTo>
                  <a:lnTo>
                    <a:pt x="1295514" y="15367"/>
                  </a:lnTo>
                  <a:lnTo>
                    <a:pt x="1317498" y="24904"/>
                  </a:lnTo>
                  <a:lnTo>
                    <a:pt x="1336395" y="38074"/>
                  </a:lnTo>
                  <a:lnTo>
                    <a:pt x="1364996" y="75438"/>
                  </a:lnTo>
                  <a:lnTo>
                    <a:pt x="1381734" y="125857"/>
                  </a:lnTo>
                  <a:lnTo>
                    <a:pt x="1387348" y="187706"/>
                  </a:lnTo>
                  <a:lnTo>
                    <a:pt x="1385938" y="221195"/>
                  </a:lnTo>
                  <a:lnTo>
                    <a:pt x="1374698" y="278879"/>
                  </a:lnTo>
                  <a:lnTo>
                    <a:pt x="1352130" y="323964"/>
                  </a:lnTo>
                  <a:lnTo>
                    <a:pt x="1317752" y="354393"/>
                  </a:lnTo>
                  <a:lnTo>
                    <a:pt x="1296162" y="363982"/>
                  </a:lnTo>
                  <a:lnTo>
                    <a:pt x="1300988" y="379349"/>
                  </a:lnTo>
                  <a:lnTo>
                    <a:pt x="1352689" y="355066"/>
                  </a:lnTo>
                  <a:lnTo>
                    <a:pt x="1390777" y="313055"/>
                  </a:lnTo>
                  <a:lnTo>
                    <a:pt x="1414145" y="256781"/>
                  </a:lnTo>
                  <a:lnTo>
                    <a:pt x="1419948" y="224599"/>
                  </a:lnTo>
                  <a:lnTo>
                    <a:pt x="1421892" y="189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5349" y="3068954"/>
              <a:ext cx="124841" cy="18669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2231" y="2411635"/>
            <a:ext cx="107822" cy="113062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6614826" y="2351341"/>
            <a:ext cx="168593" cy="204788"/>
          </a:xfrm>
          <a:custGeom>
            <a:avLst/>
            <a:gdLst/>
            <a:ahLst/>
            <a:cxnLst/>
            <a:rect l="l" t="t" r="r" b="b"/>
            <a:pathLst>
              <a:path w="224790" h="273050">
                <a:moveTo>
                  <a:pt x="140588" y="0"/>
                </a:moveTo>
                <a:lnTo>
                  <a:pt x="52450" y="0"/>
                </a:lnTo>
                <a:lnTo>
                  <a:pt x="50164" y="9778"/>
                </a:lnTo>
                <a:lnTo>
                  <a:pt x="57150" y="10160"/>
                </a:lnTo>
                <a:lnTo>
                  <a:pt x="62102" y="11556"/>
                </a:lnTo>
                <a:lnTo>
                  <a:pt x="65150" y="14097"/>
                </a:lnTo>
                <a:lnTo>
                  <a:pt x="68325" y="16637"/>
                </a:lnTo>
                <a:lnTo>
                  <a:pt x="69850" y="21208"/>
                </a:lnTo>
                <a:lnTo>
                  <a:pt x="65404" y="59308"/>
                </a:lnTo>
                <a:lnTo>
                  <a:pt x="31369" y="213360"/>
                </a:lnTo>
                <a:lnTo>
                  <a:pt x="20065" y="251713"/>
                </a:lnTo>
                <a:lnTo>
                  <a:pt x="2158" y="263143"/>
                </a:lnTo>
                <a:lnTo>
                  <a:pt x="0" y="272923"/>
                </a:lnTo>
                <a:lnTo>
                  <a:pt x="82169" y="272923"/>
                </a:lnTo>
                <a:lnTo>
                  <a:pt x="84454" y="263143"/>
                </a:lnTo>
                <a:lnTo>
                  <a:pt x="77850" y="262636"/>
                </a:lnTo>
                <a:lnTo>
                  <a:pt x="73278" y="261747"/>
                </a:lnTo>
                <a:lnTo>
                  <a:pt x="67945" y="259714"/>
                </a:lnTo>
                <a:lnTo>
                  <a:pt x="65912" y="257937"/>
                </a:lnTo>
                <a:lnTo>
                  <a:pt x="64642" y="255650"/>
                </a:lnTo>
                <a:lnTo>
                  <a:pt x="63246" y="253237"/>
                </a:lnTo>
                <a:lnTo>
                  <a:pt x="62610" y="250062"/>
                </a:lnTo>
                <a:lnTo>
                  <a:pt x="62737" y="240283"/>
                </a:lnTo>
                <a:lnTo>
                  <a:pt x="63500" y="233425"/>
                </a:lnTo>
                <a:lnTo>
                  <a:pt x="79628" y="155955"/>
                </a:lnTo>
                <a:lnTo>
                  <a:pt x="130938" y="155955"/>
                </a:lnTo>
                <a:lnTo>
                  <a:pt x="145192" y="154130"/>
                </a:lnTo>
                <a:lnTo>
                  <a:pt x="159170" y="150877"/>
                </a:lnTo>
                <a:lnTo>
                  <a:pt x="171957" y="146303"/>
                </a:lnTo>
                <a:lnTo>
                  <a:pt x="183435" y="140422"/>
                </a:lnTo>
                <a:lnTo>
                  <a:pt x="184970" y="139318"/>
                </a:lnTo>
                <a:lnTo>
                  <a:pt x="83057" y="139318"/>
                </a:lnTo>
                <a:lnTo>
                  <a:pt x="110235" y="18161"/>
                </a:lnTo>
                <a:lnTo>
                  <a:pt x="123475" y="17700"/>
                </a:lnTo>
                <a:lnTo>
                  <a:pt x="129881" y="17571"/>
                </a:lnTo>
                <a:lnTo>
                  <a:pt x="208072" y="17525"/>
                </a:lnTo>
                <a:lnTo>
                  <a:pt x="204850" y="14986"/>
                </a:lnTo>
                <a:lnTo>
                  <a:pt x="162290" y="888"/>
                </a:lnTo>
                <a:lnTo>
                  <a:pt x="151969" y="218"/>
                </a:lnTo>
                <a:lnTo>
                  <a:pt x="140588" y="0"/>
                </a:lnTo>
                <a:close/>
              </a:path>
              <a:path w="224790" h="273050">
                <a:moveTo>
                  <a:pt x="130938" y="155955"/>
                </a:moveTo>
                <a:lnTo>
                  <a:pt x="79628" y="155955"/>
                </a:lnTo>
                <a:lnTo>
                  <a:pt x="86822" y="156289"/>
                </a:lnTo>
                <a:lnTo>
                  <a:pt x="94884" y="156527"/>
                </a:lnTo>
                <a:lnTo>
                  <a:pt x="103828" y="156670"/>
                </a:lnTo>
                <a:lnTo>
                  <a:pt x="113664" y="156717"/>
                </a:lnTo>
                <a:lnTo>
                  <a:pt x="130024" y="156073"/>
                </a:lnTo>
                <a:lnTo>
                  <a:pt x="130938" y="155955"/>
                </a:lnTo>
                <a:close/>
              </a:path>
              <a:path w="224790" h="273050">
                <a:moveTo>
                  <a:pt x="208072" y="17525"/>
                </a:moveTo>
                <a:lnTo>
                  <a:pt x="136144" y="17525"/>
                </a:lnTo>
                <a:lnTo>
                  <a:pt x="148883" y="18194"/>
                </a:lnTo>
                <a:lnTo>
                  <a:pt x="159670" y="20208"/>
                </a:lnTo>
                <a:lnTo>
                  <a:pt x="186459" y="51520"/>
                </a:lnTo>
                <a:lnTo>
                  <a:pt x="187198" y="62356"/>
                </a:lnTo>
                <a:lnTo>
                  <a:pt x="186866" y="70762"/>
                </a:lnTo>
                <a:lnTo>
                  <a:pt x="175720" y="107378"/>
                </a:lnTo>
                <a:lnTo>
                  <a:pt x="142875" y="134365"/>
                </a:lnTo>
                <a:lnTo>
                  <a:pt x="103758" y="139318"/>
                </a:lnTo>
                <a:lnTo>
                  <a:pt x="184970" y="139318"/>
                </a:lnTo>
                <a:lnTo>
                  <a:pt x="216626" y="102445"/>
                </a:lnTo>
                <a:lnTo>
                  <a:pt x="224639" y="62356"/>
                </a:lnTo>
                <a:lnTo>
                  <a:pt x="224553" y="59308"/>
                </a:lnTo>
                <a:lnTo>
                  <a:pt x="211454" y="20192"/>
                </a:lnTo>
                <a:lnTo>
                  <a:pt x="20807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5156" y="2411635"/>
            <a:ext cx="107822" cy="113062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7164895" y="2351341"/>
            <a:ext cx="170974" cy="204788"/>
          </a:xfrm>
          <a:custGeom>
            <a:avLst/>
            <a:gdLst/>
            <a:ahLst/>
            <a:cxnLst/>
            <a:rect l="l" t="t" r="r" b="b"/>
            <a:pathLst>
              <a:path w="227965" h="273050">
                <a:moveTo>
                  <a:pt x="141350" y="0"/>
                </a:moveTo>
                <a:lnTo>
                  <a:pt x="52450" y="0"/>
                </a:lnTo>
                <a:lnTo>
                  <a:pt x="50164" y="9778"/>
                </a:lnTo>
                <a:lnTo>
                  <a:pt x="57150" y="10160"/>
                </a:lnTo>
                <a:lnTo>
                  <a:pt x="62102" y="11556"/>
                </a:lnTo>
                <a:lnTo>
                  <a:pt x="65150" y="14097"/>
                </a:lnTo>
                <a:lnTo>
                  <a:pt x="68325" y="16637"/>
                </a:lnTo>
                <a:lnTo>
                  <a:pt x="69638" y="20574"/>
                </a:lnTo>
                <a:lnTo>
                  <a:pt x="65404" y="59308"/>
                </a:lnTo>
                <a:lnTo>
                  <a:pt x="31369" y="213360"/>
                </a:lnTo>
                <a:lnTo>
                  <a:pt x="20065" y="251713"/>
                </a:lnTo>
                <a:lnTo>
                  <a:pt x="2158" y="263143"/>
                </a:lnTo>
                <a:lnTo>
                  <a:pt x="0" y="272923"/>
                </a:lnTo>
                <a:lnTo>
                  <a:pt x="82169" y="272923"/>
                </a:lnTo>
                <a:lnTo>
                  <a:pt x="84454" y="263143"/>
                </a:lnTo>
                <a:lnTo>
                  <a:pt x="77850" y="262636"/>
                </a:lnTo>
                <a:lnTo>
                  <a:pt x="73278" y="261747"/>
                </a:lnTo>
                <a:lnTo>
                  <a:pt x="67945" y="259714"/>
                </a:lnTo>
                <a:lnTo>
                  <a:pt x="65912" y="257937"/>
                </a:lnTo>
                <a:lnTo>
                  <a:pt x="64642" y="255650"/>
                </a:lnTo>
                <a:lnTo>
                  <a:pt x="63246" y="253237"/>
                </a:lnTo>
                <a:lnTo>
                  <a:pt x="62610" y="250062"/>
                </a:lnTo>
                <a:lnTo>
                  <a:pt x="62737" y="240283"/>
                </a:lnTo>
                <a:lnTo>
                  <a:pt x="63500" y="233425"/>
                </a:lnTo>
                <a:lnTo>
                  <a:pt x="64261" y="227075"/>
                </a:lnTo>
                <a:lnTo>
                  <a:pt x="64770" y="224027"/>
                </a:lnTo>
                <a:lnTo>
                  <a:pt x="80772" y="151383"/>
                </a:lnTo>
                <a:lnTo>
                  <a:pt x="156423" y="151383"/>
                </a:lnTo>
                <a:lnTo>
                  <a:pt x="153415" y="149098"/>
                </a:lnTo>
                <a:lnTo>
                  <a:pt x="153415" y="146938"/>
                </a:lnTo>
                <a:lnTo>
                  <a:pt x="170586" y="140676"/>
                </a:lnTo>
                <a:lnTo>
                  <a:pt x="183582" y="134112"/>
                </a:lnTo>
                <a:lnTo>
                  <a:pt x="84581" y="134112"/>
                </a:lnTo>
                <a:lnTo>
                  <a:pt x="110235" y="18287"/>
                </a:lnTo>
                <a:lnTo>
                  <a:pt x="118109" y="17779"/>
                </a:lnTo>
                <a:lnTo>
                  <a:pt x="125475" y="17525"/>
                </a:lnTo>
                <a:lnTo>
                  <a:pt x="210565" y="17525"/>
                </a:lnTo>
                <a:lnTo>
                  <a:pt x="205231" y="13335"/>
                </a:lnTo>
                <a:lnTo>
                  <a:pt x="168854" y="1339"/>
                </a:lnTo>
                <a:lnTo>
                  <a:pt x="151518" y="144"/>
                </a:lnTo>
                <a:lnTo>
                  <a:pt x="141350" y="0"/>
                </a:lnTo>
                <a:close/>
              </a:path>
              <a:path w="227965" h="273050">
                <a:moveTo>
                  <a:pt x="156423" y="151383"/>
                </a:moveTo>
                <a:lnTo>
                  <a:pt x="109092" y="151383"/>
                </a:lnTo>
                <a:lnTo>
                  <a:pt x="113664" y="151764"/>
                </a:lnTo>
                <a:lnTo>
                  <a:pt x="121284" y="153542"/>
                </a:lnTo>
                <a:lnTo>
                  <a:pt x="134874" y="169672"/>
                </a:lnTo>
                <a:lnTo>
                  <a:pt x="137032" y="174625"/>
                </a:lnTo>
                <a:lnTo>
                  <a:pt x="138683" y="180848"/>
                </a:lnTo>
                <a:lnTo>
                  <a:pt x="140207" y="188087"/>
                </a:lnTo>
                <a:lnTo>
                  <a:pt x="148971" y="230504"/>
                </a:lnTo>
                <a:lnTo>
                  <a:pt x="151596" y="242383"/>
                </a:lnTo>
                <a:lnTo>
                  <a:pt x="154352" y="253428"/>
                </a:lnTo>
                <a:lnTo>
                  <a:pt x="157275" y="263616"/>
                </a:lnTo>
                <a:lnTo>
                  <a:pt x="160400" y="272923"/>
                </a:lnTo>
                <a:lnTo>
                  <a:pt x="215773" y="272923"/>
                </a:lnTo>
                <a:lnTo>
                  <a:pt x="217804" y="263143"/>
                </a:lnTo>
                <a:lnTo>
                  <a:pt x="211581" y="262000"/>
                </a:lnTo>
                <a:lnTo>
                  <a:pt x="206755" y="260603"/>
                </a:lnTo>
                <a:lnTo>
                  <a:pt x="184530" y="224662"/>
                </a:lnTo>
                <a:lnTo>
                  <a:pt x="178434" y="194182"/>
                </a:lnTo>
                <a:lnTo>
                  <a:pt x="176482" y="185729"/>
                </a:lnTo>
                <a:lnTo>
                  <a:pt x="159765" y="153924"/>
                </a:lnTo>
                <a:lnTo>
                  <a:pt x="156423" y="151383"/>
                </a:lnTo>
                <a:close/>
              </a:path>
              <a:path w="227965" h="273050">
                <a:moveTo>
                  <a:pt x="210565" y="17525"/>
                </a:moveTo>
                <a:lnTo>
                  <a:pt x="141731" y="17525"/>
                </a:lnTo>
                <a:lnTo>
                  <a:pt x="148844" y="17906"/>
                </a:lnTo>
                <a:lnTo>
                  <a:pt x="159384" y="19430"/>
                </a:lnTo>
                <a:lnTo>
                  <a:pt x="178053" y="28193"/>
                </a:lnTo>
                <a:lnTo>
                  <a:pt x="180721" y="30352"/>
                </a:lnTo>
                <a:lnTo>
                  <a:pt x="190373" y="56641"/>
                </a:lnTo>
                <a:lnTo>
                  <a:pt x="190373" y="62356"/>
                </a:lnTo>
                <a:lnTo>
                  <a:pt x="180594" y="100711"/>
                </a:lnTo>
                <a:lnTo>
                  <a:pt x="144833" y="129772"/>
                </a:lnTo>
                <a:lnTo>
                  <a:pt x="108203" y="134112"/>
                </a:lnTo>
                <a:lnTo>
                  <a:pt x="183582" y="134112"/>
                </a:lnTo>
                <a:lnTo>
                  <a:pt x="217029" y="102762"/>
                </a:lnTo>
                <a:lnTo>
                  <a:pt x="227533" y="62356"/>
                </a:lnTo>
                <a:lnTo>
                  <a:pt x="227583" y="54228"/>
                </a:lnTo>
                <a:lnTo>
                  <a:pt x="226567" y="47243"/>
                </a:lnTo>
                <a:lnTo>
                  <a:pt x="222241" y="34020"/>
                </a:lnTo>
                <a:lnTo>
                  <a:pt x="219075" y="28066"/>
                </a:lnTo>
                <a:lnTo>
                  <a:pt x="214756" y="22860"/>
                </a:lnTo>
                <a:lnTo>
                  <a:pt x="21056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454587" y="2782252"/>
            <a:ext cx="274320" cy="284798"/>
          </a:xfrm>
          <a:custGeom>
            <a:avLst/>
            <a:gdLst/>
            <a:ahLst/>
            <a:cxnLst/>
            <a:rect l="l" t="t" r="r" b="b"/>
            <a:pathLst>
              <a:path w="365760" h="379729">
                <a:moveTo>
                  <a:pt x="126365" y="15367"/>
                </a:moveTo>
                <a:lnTo>
                  <a:pt x="120904" y="0"/>
                </a:lnTo>
                <a:lnTo>
                  <a:pt x="93433" y="9880"/>
                </a:lnTo>
                <a:lnTo>
                  <a:pt x="69354" y="24257"/>
                </a:lnTo>
                <a:lnTo>
                  <a:pt x="31242" y="66421"/>
                </a:lnTo>
                <a:lnTo>
                  <a:pt x="7810" y="122796"/>
                </a:lnTo>
                <a:lnTo>
                  <a:pt x="0" y="189738"/>
                </a:lnTo>
                <a:lnTo>
                  <a:pt x="1943" y="224599"/>
                </a:lnTo>
                <a:lnTo>
                  <a:pt x="17513" y="286270"/>
                </a:lnTo>
                <a:lnTo>
                  <a:pt x="48437" y="336283"/>
                </a:lnTo>
                <a:lnTo>
                  <a:pt x="93345" y="369430"/>
                </a:lnTo>
                <a:lnTo>
                  <a:pt x="120904" y="379349"/>
                </a:lnTo>
                <a:lnTo>
                  <a:pt x="125730" y="363982"/>
                </a:lnTo>
                <a:lnTo>
                  <a:pt x="104127" y="354393"/>
                </a:lnTo>
                <a:lnTo>
                  <a:pt x="85471" y="341045"/>
                </a:lnTo>
                <a:lnTo>
                  <a:pt x="57023" y="303149"/>
                </a:lnTo>
                <a:lnTo>
                  <a:pt x="40157" y="251574"/>
                </a:lnTo>
                <a:lnTo>
                  <a:pt x="34544" y="187706"/>
                </a:lnTo>
                <a:lnTo>
                  <a:pt x="35941" y="155346"/>
                </a:lnTo>
                <a:lnTo>
                  <a:pt x="47180" y="99237"/>
                </a:lnTo>
                <a:lnTo>
                  <a:pt x="69786" y="54914"/>
                </a:lnTo>
                <a:lnTo>
                  <a:pt x="104457" y="24904"/>
                </a:lnTo>
                <a:lnTo>
                  <a:pt x="126365" y="15367"/>
                </a:lnTo>
                <a:close/>
              </a:path>
              <a:path w="365760" h="379729">
                <a:moveTo>
                  <a:pt x="365633" y="55372"/>
                </a:moveTo>
                <a:lnTo>
                  <a:pt x="364578" y="43446"/>
                </a:lnTo>
                <a:lnTo>
                  <a:pt x="361442" y="32981"/>
                </a:lnTo>
                <a:lnTo>
                  <a:pt x="356196" y="23964"/>
                </a:lnTo>
                <a:lnTo>
                  <a:pt x="350951" y="18542"/>
                </a:lnTo>
                <a:lnTo>
                  <a:pt x="348869" y="16383"/>
                </a:lnTo>
                <a:lnTo>
                  <a:pt x="339534" y="10464"/>
                </a:lnTo>
                <a:lnTo>
                  <a:pt x="332232" y="7658"/>
                </a:lnTo>
                <a:lnTo>
                  <a:pt x="332232" y="52705"/>
                </a:lnTo>
                <a:lnTo>
                  <a:pt x="331609" y="62903"/>
                </a:lnTo>
                <a:lnTo>
                  <a:pt x="316890" y="99402"/>
                </a:lnTo>
                <a:lnTo>
                  <a:pt x="286067" y="124167"/>
                </a:lnTo>
                <a:lnTo>
                  <a:pt x="256032" y="131699"/>
                </a:lnTo>
                <a:lnTo>
                  <a:pt x="253238" y="145923"/>
                </a:lnTo>
                <a:lnTo>
                  <a:pt x="288925" y="160528"/>
                </a:lnTo>
                <a:lnTo>
                  <a:pt x="301371" y="195961"/>
                </a:lnTo>
                <a:lnTo>
                  <a:pt x="300888" y="207441"/>
                </a:lnTo>
                <a:lnTo>
                  <a:pt x="289699" y="246595"/>
                </a:lnTo>
                <a:lnTo>
                  <a:pt x="258902" y="273862"/>
                </a:lnTo>
                <a:lnTo>
                  <a:pt x="243459" y="276352"/>
                </a:lnTo>
                <a:lnTo>
                  <a:pt x="235458" y="276352"/>
                </a:lnTo>
                <a:lnTo>
                  <a:pt x="210947" y="267208"/>
                </a:lnTo>
                <a:lnTo>
                  <a:pt x="207645" y="264795"/>
                </a:lnTo>
                <a:lnTo>
                  <a:pt x="205232" y="262255"/>
                </a:lnTo>
                <a:lnTo>
                  <a:pt x="203581" y="259715"/>
                </a:lnTo>
                <a:lnTo>
                  <a:pt x="201803" y="257175"/>
                </a:lnTo>
                <a:lnTo>
                  <a:pt x="201066" y="254241"/>
                </a:lnTo>
                <a:lnTo>
                  <a:pt x="201142" y="247269"/>
                </a:lnTo>
                <a:lnTo>
                  <a:pt x="201295" y="245745"/>
                </a:lnTo>
                <a:lnTo>
                  <a:pt x="202057" y="242697"/>
                </a:lnTo>
                <a:lnTo>
                  <a:pt x="229031" y="117132"/>
                </a:lnTo>
                <a:lnTo>
                  <a:pt x="241363" y="73825"/>
                </a:lnTo>
                <a:lnTo>
                  <a:pt x="265811" y="32321"/>
                </a:lnTo>
                <a:lnTo>
                  <a:pt x="299212" y="18542"/>
                </a:lnTo>
                <a:lnTo>
                  <a:pt x="306895" y="19100"/>
                </a:lnTo>
                <a:lnTo>
                  <a:pt x="332232" y="52705"/>
                </a:lnTo>
                <a:lnTo>
                  <a:pt x="332232" y="7658"/>
                </a:lnTo>
                <a:lnTo>
                  <a:pt x="328485" y="6210"/>
                </a:lnTo>
                <a:lnTo>
                  <a:pt x="315722" y="3657"/>
                </a:lnTo>
                <a:lnTo>
                  <a:pt x="301244" y="2794"/>
                </a:lnTo>
                <a:lnTo>
                  <a:pt x="287883" y="3594"/>
                </a:lnTo>
                <a:lnTo>
                  <a:pt x="243471" y="22479"/>
                </a:lnTo>
                <a:lnTo>
                  <a:pt x="212763" y="64020"/>
                </a:lnTo>
                <a:lnTo>
                  <a:pt x="197612" y="110490"/>
                </a:lnTo>
                <a:lnTo>
                  <a:pt x="138430" y="374904"/>
                </a:lnTo>
                <a:lnTo>
                  <a:pt x="171069" y="374904"/>
                </a:lnTo>
                <a:lnTo>
                  <a:pt x="192405" y="280162"/>
                </a:lnTo>
                <a:lnTo>
                  <a:pt x="199275" y="283184"/>
                </a:lnTo>
                <a:lnTo>
                  <a:pt x="240804" y="291934"/>
                </a:lnTo>
                <a:lnTo>
                  <a:pt x="249047" y="292100"/>
                </a:lnTo>
                <a:lnTo>
                  <a:pt x="261823" y="291350"/>
                </a:lnTo>
                <a:lnTo>
                  <a:pt x="273862" y="289077"/>
                </a:lnTo>
                <a:lnTo>
                  <a:pt x="285153" y="285305"/>
                </a:lnTo>
                <a:lnTo>
                  <a:pt x="295402" y="280162"/>
                </a:lnTo>
                <a:lnTo>
                  <a:pt x="295656" y="280035"/>
                </a:lnTo>
                <a:lnTo>
                  <a:pt x="300990" y="276352"/>
                </a:lnTo>
                <a:lnTo>
                  <a:pt x="305219" y="273443"/>
                </a:lnTo>
                <a:lnTo>
                  <a:pt x="313563" y="265798"/>
                </a:lnTo>
                <a:lnTo>
                  <a:pt x="334403" y="225933"/>
                </a:lnTo>
                <a:lnTo>
                  <a:pt x="337058" y="203073"/>
                </a:lnTo>
                <a:lnTo>
                  <a:pt x="334073" y="182029"/>
                </a:lnTo>
                <a:lnTo>
                  <a:pt x="325145" y="164592"/>
                </a:lnTo>
                <a:lnTo>
                  <a:pt x="310261" y="150787"/>
                </a:lnTo>
                <a:lnTo>
                  <a:pt x="289433" y="140589"/>
                </a:lnTo>
                <a:lnTo>
                  <a:pt x="289814" y="138938"/>
                </a:lnTo>
                <a:lnTo>
                  <a:pt x="327279" y="122174"/>
                </a:lnTo>
                <a:lnTo>
                  <a:pt x="355155" y="95084"/>
                </a:lnTo>
                <a:lnTo>
                  <a:pt x="365518" y="62903"/>
                </a:lnTo>
                <a:lnTo>
                  <a:pt x="365633" y="55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3767" y="2766060"/>
            <a:ext cx="93630" cy="14001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6462" y="2854548"/>
            <a:ext cx="107822" cy="113062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186202" y="2782252"/>
            <a:ext cx="284798" cy="284798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24637" y="78359"/>
                </a:moveTo>
                <a:lnTo>
                  <a:pt x="211455" y="36195"/>
                </a:lnTo>
                <a:lnTo>
                  <a:pt x="208064" y="33528"/>
                </a:lnTo>
                <a:lnTo>
                  <a:pt x="204851" y="30988"/>
                </a:lnTo>
                <a:lnTo>
                  <a:pt x="199555" y="27419"/>
                </a:lnTo>
                <a:lnTo>
                  <a:pt x="193611" y="24345"/>
                </a:lnTo>
                <a:lnTo>
                  <a:pt x="187198" y="21844"/>
                </a:lnTo>
                <a:lnTo>
                  <a:pt x="187198" y="78359"/>
                </a:lnTo>
                <a:lnTo>
                  <a:pt x="186855" y="86766"/>
                </a:lnTo>
                <a:lnTo>
                  <a:pt x="175717" y="123380"/>
                </a:lnTo>
                <a:lnTo>
                  <a:pt x="142875" y="150368"/>
                </a:lnTo>
                <a:lnTo>
                  <a:pt x="103759" y="155321"/>
                </a:lnTo>
                <a:lnTo>
                  <a:pt x="83058" y="155321"/>
                </a:lnTo>
                <a:lnTo>
                  <a:pt x="110236" y="34163"/>
                </a:lnTo>
                <a:lnTo>
                  <a:pt x="123469" y="33705"/>
                </a:lnTo>
                <a:lnTo>
                  <a:pt x="129870" y="33578"/>
                </a:lnTo>
                <a:lnTo>
                  <a:pt x="137007" y="33578"/>
                </a:lnTo>
                <a:lnTo>
                  <a:pt x="175387" y="44323"/>
                </a:lnTo>
                <a:lnTo>
                  <a:pt x="187198" y="78359"/>
                </a:lnTo>
                <a:lnTo>
                  <a:pt x="187198" y="21844"/>
                </a:lnTo>
                <a:lnTo>
                  <a:pt x="140589" y="16002"/>
                </a:lnTo>
                <a:lnTo>
                  <a:pt x="52451" y="16002"/>
                </a:lnTo>
                <a:lnTo>
                  <a:pt x="50165" y="25781"/>
                </a:lnTo>
                <a:lnTo>
                  <a:pt x="57150" y="26162"/>
                </a:lnTo>
                <a:lnTo>
                  <a:pt x="62103" y="27559"/>
                </a:lnTo>
                <a:lnTo>
                  <a:pt x="65151" y="30099"/>
                </a:lnTo>
                <a:lnTo>
                  <a:pt x="68326" y="32639"/>
                </a:lnTo>
                <a:lnTo>
                  <a:pt x="69850" y="37211"/>
                </a:lnTo>
                <a:lnTo>
                  <a:pt x="65405" y="75311"/>
                </a:lnTo>
                <a:lnTo>
                  <a:pt x="31369" y="229362"/>
                </a:lnTo>
                <a:lnTo>
                  <a:pt x="20066" y="267716"/>
                </a:lnTo>
                <a:lnTo>
                  <a:pt x="2159" y="279146"/>
                </a:lnTo>
                <a:lnTo>
                  <a:pt x="0" y="288925"/>
                </a:lnTo>
                <a:lnTo>
                  <a:pt x="82169" y="288925"/>
                </a:lnTo>
                <a:lnTo>
                  <a:pt x="84455" y="279146"/>
                </a:lnTo>
                <a:lnTo>
                  <a:pt x="77851" y="278638"/>
                </a:lnTo>
                <a:lnTo>
                  <a:pt x="73279" y="277749"/>
                </a:lnTo>
                <a:lnTo>
                  <a:pt x="67945" y="275717"/>
                </a:lnTo>
                <a:lnTo>
                  <a:pt x="65913" y="273939"/>
                </a:lnTo>
                <a:lnTo>
                  <a:pt x="64643" y="271653"/>
                </a:lnTo>
                <a:lnTo>
                  <a:pt x="63246" y="269240"/>
                </a:lnTo>
                <a:lnTo>
                  <a:pt x="62611" y="266065"/>
                </a:lnTo>
                <a:lnTo>
                  <a:pt x="62738" y="256286"/>
                </a:lnTo>
                <a:lnTo>
                  <a:pt x="63500" y="249428"/>
                </a:lnTo>
                <a:lnTo>
                  <a:pt x="79629" y="171958"/>
                </a:lnTo>
                <a:lnTo>
                  <a:pt x="86817" y="172300"/>
                </a:lnTo>
                <a:lnTo>
                  <a:pt x="94881" y="172529"/>
                </a:lnTo>
                <a:lnTo>
                  <a:pt x="103822" y="172681"/>
                </a:lnTo>
                <a:lnTo>
                  <a:pt x="113665" y="172720"/>
                </a:lnTo>
                <a:lnTo>
                  <a:pt x="130022" y="172085"/>
                </a:lnTo>
                <a:lnTo>
                  <a:pt x="130937" y="171958"/>
                </a:lnTo>
                <a:lnTo>
                  <a:pt x="145186" y="170141"/>
                </a:lnTo>
                <a:lnTo>
                  <a:pt x="159169" y="166890"/>
                </a:lnTo>
                <a:lnTo>
                  <a:pt x="171958" y="162306"/>
                </a:lnTo>
                <a:lnTo>
                  <a:pt x="183426" y="156425"/>
                </a:lnTo>
                <a:lnTo>
                  <a:pt x="184962" y="155321"/>
                </a:lnTo>
                <a:lnTo>
                  <a:pt x="193662" y="149072"/>
                </a:lnTo>
                <a:lnTo>
                  <a:pt x="216623" y="118452"/>
                </a:lnTo>
                <a:lnTo>
                  <a:pt x="223761" y="92456"/>
                </a:lnTo>
                <a:lnTo>
                  <a:pt x="224637" y="78359"/>
                </a:lnTo>
                <a:close/>
              </a:path>
              <a:path w="379729" h="379729">
                <a:moveTo>
                  <a:pt x="379730" y="189738"/>
                </a:moveTo>
                <a:lnTo>
                  <a:pt x="371919" y="122796"/>
                </a:lnTo>
                <a:lnTo>
                  <a:pt x="348488" y="66421"/>
                </a:lnTo>
                <a:lnTo>
                  <a:pt x="310413" y="24269"/>
                </a:lnTo>
                <a:lnTo>
                  <a:pt x="258826" y="0"/>
                </a:lnTo>
                <a:lnTo>
                  <a:pt x="253365" y="15367"/>
                </a:lnTo>
                <a:lnTo>
                  <a:pt x="275336" y="24904"/>
                </a:lnTo>
                <a:lnTo>
                  <a:pt x="294233" y="38074"/>
                </a:lnTo>
                <a:lnTo>
                  <a:pt x="322834" y="75438"/>
                </a:lnTo>
                <a:lnTo>
                  <a:pt x="339572" y="125857"/>
                </a:lnTo>
                <a:lnTo>
                  <a:pt x="345186" y="187706"/>
                </a:lnTo>
                <a:lnTo>
                  <a:pt x="343776" y="221195"/>
                </a:lnTo>
                <a:lnTo>
                  <a:pt x="332536" y="278879"/>
                </a:lnTo>
                <a:lnTo>
                  <a:pt x="309968" y="323964"/>
                </a:lnTo>
                <a:lnTo>
                  <a:pt x="275590" y="354393"/>
                </a:lnTo>
                <a:lnTo>
                  <a:pt x="254000" y="363982"/>
                </a:lnTo>
                <a:lnTo>
                  <a:pt x="258826" y="379349"/>
                </a:lnTo>
                <a:lnTo>
                  <a:pt x="310527" y="355066"/>
                </a:lnTo>
                <a:lnTo>
                  <a:pt x="348615" y="313055"/>
                </a:lnTo>
                <a:lnTo>
                  <a:pt x="371983" y="256781"/>
                </a:lnTo>
                <a:lnTo>
                  <a:pt x="377786" y="224599"/>
                </a:lnTo>
                <a:lnTo>
                  <a:pt x="379730" y="189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6585776" y="2814637"/>
            <a:ext cx="184784" cy="193358"/>
          </a:xfrm>
          <a:custGeom>
            <a:avLst/>
            <a:gdLst/>
            <a:ahLst/>
            <a:cxnLst/>
            <a:rect l="l" t="t" r="r" b="b"/>
            <a:pathLst>
              <a:path w="246379" h="257810">
                <a:moveTo>
                  <a:pt x="246380" y="115570"/>
                </a:moveTo>
                <a:lnTo>
                  <a:pt x="137414" y="115570"/>
                </a:lnTo>
                <a:lnTo>
                  <a:pt x="137414" y="0"/>
                </a:lnTo>
                <a:lnTo>
                  <a:pt x="108966" y="0"/>
                </a:lnTo>
                <a:lnTo>
                  <a:pt x="108966" y="115570"/>
                </a:lnTo>
                <a:lnTo>
                  <a:pt x="0" y="115570"/>
                </a:lnTo>
                <a:lnTo>
                  <a:pt x="0" y="142240"/>
                </a:lnTo>
                <a:lnTo>
                  <a:pt x="108966" y="142240"/>
                </a:lnTo>
                <a:lnTo>
                  <a:pt x="108966" y="257810"/>
                </a:lnTo>
                <a:lnTo>
                  <a:pt x="137414" y="257810"/>
                </a:lnTo>
                <a:lnTo>
                  <a:pt x="137414" y="142240"/>
                </a:lnTo>
                <a:lnTo>
                  <a:pt x="246380" y="142240"/>
                </a:lnTo>
                <a:lnTo>
                  <a:pt x="246380" y="115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6872001" y="2794253"/>
            <a:ext cx="170974" cy="204788"/>
          </a:xfrm>
          <a:custGeom>
            <a:avLst/>
            <a:gdLst/>
            <a:ahLst/>
            <a:cxnLst/>
            <a:rect l="l" t="t" r="r" b="b"/>
            <a:pathLst>
              <a:path w="227965" h="273050">
                <a:moveTo>
                  <a:pt x="141350" y="0"/>
                </a:moveTo>
                <a:lnTo>
                  <a:pt x="52450" y="0"/>
                </a:lnTo>
                <a:lnTo>
                  <a:pt x="50164" y="9778"/>
                </a:lnTo>
                <a:lnTo>
                  <a:pt x="57150" y="10159"/>
                </a:lnTo>
                <a:lnTo>
                  <a:pt x="62102" y="11556"/>
                </a:lnTo>
                <a:lnTo>
                  <a:pt x="65150" y="14096"/>
                </a:lnTo>
                <a:lnTo>
                  <a:pt x="68325" y="16636"/>
                </a:lnTo>
                <a:lnTo>
                  <a:pt x="69638" y="20573"/>
                </a:lnTo>
                <a:lnTo>
                  <a:pt x="65404" y="59308"/>
                </a:lnTo>
                <a:lnTo>
                  <a:pt x="31369" y="213359"/>
                </a:lnTo>
                <a:lnTo>
                  <a:pt x="20065" y="251713"/>
                </a:lnTo>
                <a:lnTo>
                  <a:pt x="2158" y="263144"/>
                </a:lnTo>
                <a:lnTo>
                  <a:pt x="0" y="272922"/>
                </a:lnTo>
                <a:lnTo>
                  <a:pt x="82169" y="272922"/>
                </a:lnTo>
                <a:lnTo>
                  <a:pt x="84454" y="263144"/>
                </a:lnTo>
                <a:lnTo>
                  <a:pt x="77850" y="262635"/>
                </a:lnTo>
                <a:lnTo>
                  <a:pt x="73278" y="261746"/>
                </a:lnTo>
                <a:lnTo>
                  <a:pt x="67945" y="259714"/>
                </a:lnTo>
                <a:lnTo>
                  <a:pt x="65912" y="257936"/>
                </a:lnTo>
                <a:lnTo>
                  <a:pt x="64642" y="255650"/>
                </a:lnTo>
                <a:lnTo>
                  <a:pt x="63246" y="253237"/>
                </a:lnTo>
                <a:lnTo>
                  <a:pt x="62610" y="250062"/>
                </a:lnTo>
                <a:lnTo>
                  <a:pt x="62737" y="240283"/>
                </a:lnTo>
                <a:lnTo>
                  <a:pt x="63500" y="233425"/>
                </a:lnTo>
                <a:lnTo>
                  <a:pt x="64261" y="227075"/>
                </a:lnTo>
                <a:lnTo>
                  <a:pt x="64770" y="224027"/>
                </a:lnTo>
                <a:lnTo>
                  <a:pt x="80772" y="151383"/>
                </a:lnTo>
                <a:lnTo>
                  <a:pt x="156423" y="151383"/>
                </a:lnTo>
                <a:lnTo>
                  <a:pt x="153415" y="149097"/>
                </a:lnTo>
                <a:lnTo>
                  <a:pt x="153415" y="146938"/>
                </a:lnTo>
                <a:lnTo>
                  <a:pt x="170586" y="140676"/>
                </a:lnTo>
                <a:lnTo>
                  <a:pt x="183582" y="134111"/>
                </a:lnTo>
                <a:lnTo>
                  <a:pt x="84581" y="134111"/>
                </a:lnTo>
                <a:lnTo>
                  <a:pt x="110235" y="18287"/>
                </a:lnTo>
                <a:lnTo>
                  <a:pt x="118109" y="17779"/>
                </a:lnTo>
                <a:lnTo>
                  <a:pt x="125475" y="17525"/>
                </a:lnTo>
                <a:lnTo>
                  <a:pt x="210565" y="17525"/>
                </a:lnTo>
                <a:lnTo>
                  <a:pt x="205231" y="13334"/>
                </a:lnTo>
                <a:lnTo>
                  <a:pt x="168854" y="1339"/>
                </a:lnTo>
                <a:lnTo>
                  <a:pt x="151518" y="144"/>
                </a:lnTo>
                <a:lnTo>
                  <a:pt x="141350" y="0"/>
                </a:lnTo>
                <a:close/>
              </a:path>
              <a:path w="227965" h="273050">
                <a:moveTo>
                  <a:pt x="156423" y="151383"/>
                </a:moveTo>
                <a:lnTo>
                  <a:pt x="109092" y="151383"/>
                </a:lnTo>
                <a:lnTo>
                  <a:pt x="113664" y="151764"/>
                </a:lnTo>
                <a:lnTo>
                  <a:pt x="121284" y="153542"/>
                </a:lnTo>
                <a:lnTo>
                  <a:pt x="134874" y="169671"/>
                </a:lnTo>
                <a:lnTo>
                  <a:pt x="137032" y="174625"/>
                </a:lnTo>
                <a:lnTo>
                  <a:pt x="138683" y="180847"/>
                </a:lnTo>
                <a:lnTo>
                  <a:pt x="140207" y="188086"/>
                </a:lnTo>
                <a:lnTo>
                  <a:pt x="148971" y="230504"/>
                </a:lnTo>
                <a:lnTo>
                  <a:pt x="151596" y="242383"/>
                </a:lnTo>
                <a:lnTo>
                  <a:pt x="154352" y="253428"/>
                </a:lnTo>
                <a:lnTo>
                  <a:pt x="157275" y="263616"/>
                </a:lnTo>
                <a:lnTo>
                  <a:pt x="160400" y="272922"/>
                </a:lnTo>
                <a:lnTo>
                  <a:pt x="215773" y="272922"/>
                </a:lnTo>
                <a:lnTo>
                  <a:pt x="217804" y="263144"/>
                </a:lnTo>
                <a:lnTo>
                  <a:pt x="211581" y="262000"/>
                </a:lnTo>
                <a:lnTo>
                  <a:pt x="206755" y="260603"/>
                </a:lnTo>
                <a:lnTo>
                  <a:pt x="184530" y="224662"/>
                </a:lnTo>
                <a:lnTo>
                  <a:pt x="178434" y="194182"/>
                </a:lnTo>
                <a:lnTo>
                  <a:pt x="176482" y="185729"/>
                </a:lnTo>
                <a:lnTo>
                  <a:pt x="159765" y="153923"/>
                </a:lnTo>
                <a:lnTo>
                  <a:pt x="156423" y="151383"/>
                </a:lnTo>
                <a:close/>
              </a:path>
              <a:path w="227965" h="273050">
                <a:moveTo>
                  <a:pt x="210565" y="17525"/>
                </a:moveTo>
                <a:lnTo>
                  <a:pt x="141731" y="17525"/>
                </a:lnTo>
                <a:lnTo>
                  <a:pt x="148844" y="17906"/>
                </a:lnTo>
                <a:lnTo>
                  <a:pt x="159384" y="19430"/>
                </a:lnTo>
                <a:lnTo>
                  <a:pt x="178053" y="28193"/>
                </a:lnTo>
                <a:lnTo>
                  <a:pt x="180721" y="30352"/>
                </a:lnTo>
                <a:lnTo>
                  <a:pt x="190373" y="56641"/>
                </a:lnTo>
                <a:lnTo>
                  <a:pt x="190373" y="62356"/>
                </a:lnTo>
                <a:lnTo>
                  <a:pt x="180594" y="100710"/>
                </a:lnTo>
                <a:lnTo>
                  <a:pt x="144833" y="129772"/>
                </a:lnTo>
                <a:lnTo>
                  <a:pt x="108203" y="134111"/>
                </a:lnTo>
                <a:lnTo>
                  <a:pt x="183582" y="134111"/>
                </a:lnTo>
                <a:lnTo>
                  <a:pt x="217029" y="102762"/>
                </a:lnTo>
                <a:lnTo>
                  <a:pt x="227533" y="62356"/>
                </a:lnTo>
                <a:lnTo>
                  <a:pt x="227583" y="54228"/>
                </a:lnTo>
                <a:lnTo>
                  <a:pt x="226567" y="47243"/>
                </a:lnTo>
                <a:lnTo>
                  <a:pt x="222241" y="34020"/>
                </a:lnTo>
                <a:lnTo>
                  <a:pt x="219075" y="28066"/>
                </a:lnTo>
                <a:lnTo>
                  <a:pt x="214756" y="22859"/>
                </a:lnTo>
                <a:lnTo>
                  <a:pt x="210565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5100162" y="3329702"/>
            <a:ext cx="1089184" cy="41421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25" marR="3810" indent="271939">
              <a:lnSpc>
                <a:spcPct val="100899"/>
              </a:lnSpc>
              <a:spcBef>
                <a:spcPts val="60"/>
              </a:spcBef>
            </a:pPr>
            <a:r>
              <a:rPr sz="1350" i="1" spc="-8" dirty="0">
                <a:solidFill>
                  <a:srgbClr val="A6A6A6"/>
                </a:solidFill>
                <a:latin typeface="Arial"/>
                <a:cs typeface="Arial"/>
              </a:rPr>
              <a:t>algebra </a:t>
            </a:r>
            <a:r>
              <a:rPr sz="1350" i="1" spc="-34" dirty="0">
                <a:solidFill>
                  <a:srgbClr val="A6A6A6"/>
                </a:solidFill>
                <a:latin typeface="Arial"/>
                <a:cs typeface="Arial"/>
              </a:rPr>
              <a:t>(not</a:t>
            </a:r>
            <a:r>
              <a:rPr sz="1350" i="1" spc="-4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50" i="1" spc="-26" dirty="0">
                <a:solidFill>
                  <a:srgbClr val="A6A6A6"/>
                </a:solidFill>
                <a:latin typeface="Arial"/>
                <a:cs typeface="Arial"/>
              </a:rPr>
              <a:t>important)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62620" y="2778823"/>
            <a:ext cx="371475" cy="783908"/>
          </a:xfrm>
          <a:custGeom>
            <a:avLst/>
            <a:gdLst/>
            <a:ahLst/>
            <a:cxnLst/>
            <a:rect l="l" t="t" r="r" b="b"/>
            <a:pathLst>
              <a:path w="495300" h="1045210">
                <a:moveTo>
                  <a:pt x="75807" y="104441"/>
                </a:moveTo>
                <a:lnTo>
                  <a:pt x="68563" y="160862"/>
                </a:lnTo>
                <a:lnTo>
                  <a:pt x="442722" y="1044956"/>
                </a:lnTo>
                <a:lnTo>
                  <a:pt x="495300" y="1022603"/>
                </a:lnTo>
                <a:lnTo>
                  <a:pt x="121167" y="138416"/>
                </a:lnTo>
                <a:lnTo>
                  <a:pt x="75807" y="104441"/>
                </a:lnTo>
                <a:close/>
              </a:path>
              <a:path w="495300" h="1045210">
                <a:moveTo>
                  <a:pt x="31623" y="0"/>
                </a:moveTo>
                <a:lnTo>
                  <a:pt x="0" y="245490"/>
                </a:lnTo>
                <a:lnTo>
                  <a:pt x="797" y="256795"/>
                </a:lnTo>
                <a:lnTo>
                  <a:pt x="5715" y="266588"/>
                </a:lnTo>
                <a:lnTo>
                  <a:pt x="13966" y="273833"/>
                </a:lnTo>
                <a:lnTo>
                  <a:pt x="24764" y="277494"/>
                </a:lnTo>
                <a:lnTo>
                  <a:pt x="36069" y="276625"/>
                </a:lnTo>
                <a:lnTo>
                  <a:pt x="45862" y="271684"/>
                </a:lnTo>
                <a:lnTo>
                  <a:pt x="53107" y="263457"/>
                </a:lnTo>
                <a:lnTo>
                  <a:pt x="56769" y="252729"/>
                </a:lnTo>
                <a:lnTo>
                  <a:pt x="68563" y="160862"/>
                </a:lnTo>
                <a:lnTo>
                  <a:pt x="27305" y="63372"/>
                </a:lnTo>
                <a:lnTo>
                  <a:pt x="80010" y="41147"/>
                </a:lnTo>
                <a:lnTo>
                  <a:pt x="86580" y="41147"/>
                </a:lnTo>
                <a:lnTo>
                  <a:pt x="31623" y="0"/>
                </a:lnTo>
                <a:close/>
              </a:path>
              <a:path w="495300" h="1045210">
                <a:moveTo>
                  <a:pt x="86580" y="41147"/>
                </a:moveTo>
                <a:lnTo>
                  <a:pt x="80010" y="41147"/>
                </a:lnTo>
                <a:lnTo>
                  <a:pt x="121167" y="138416"/>
                </a:lnTo>
                <a:lnTo>
                  <a:pt x="195452" y="194056"/>
                </a:lnTo>
                <a:lnTo>
                  <a:pt x="205739" y="198893"/>
                </a:lnTo>
                <a:lnTo>
                  <a:pt x="216693" y="199421"/>
                </a:lnTo>
                <a:lnTo>
                  <a:pt x="227028" y="195806"/>
                </a:lnTo>
                <a:lnTo>
                  <a:pt x="235458" y="188213"/>
                </a:lnTo>
                <a:lnTo>
                  <a:pt x="240351" y="178000"/>
                </a:lnTo>
                <a:lnTo>
                  <a:pt x="240887" y="167084"/>
                </a:lnTo>
                <a:lnTo>
                  <a:pt x="237279" y="156763"/>
                </a:lnTo>
                <a:lnTo>
                  <a:pt x="229743" y="148335"/>
                </a:lnTo>
                <a:lnTo>
                  <a:pt x="86580" y="41147"/>
                </a:lnTo>
                <a:close/>
              </a:path>
              <a:path w="495300" h="1045210">
                <a:moveTo>
                  <a:pt x="80010" y="41147"/>
                </a:moveTo>
                <a:lnTo>
                  <a:pt x="27305" y="63372"/>
                </a:lnTo>
                <a:lnTo>
                  <a:pt x="68563" y="160862"/>
                </a:lnTo>
                <a:lnTo>
                  <a:pt x="75807" y="104441"/>
                </a:lnTo>
                <a:lnTo>
                  <a:pt x="36575" y="75056"/>
                </a:lnTo>
                <a:lnTo>
                  <a:pt x="82042" y="55879"/>
                </a:lnTo>
                <a:lnTo>
                  <a:pt x="86243" y="55879"/>
                </a:lnTo>
                <a:lnTo>
                  <a:pt x="80010" y="41147"/>
                </a:lnTo>
                <a:close/>
              </a:path>
              <a:path w="495300" h="1045210">
                <a:moveTo>
                  <a:pt x="86243" y="55879"/>
                </a:moveTo>
                <a:lnTo>
                  <a:pt x="82042" y="55879"/>
                </a:lnTo>
                <a:lnTo>
                  <a:pt x="75807" y="104441"/>
                </a:lnTo>
                <a:lnTo>
                  <a:pt x="121167" y="138416"/>
                </a:lnTo>
                <a:lnTo>
                  <a:pt x="86243" y="55879"/>
                </a:lnTo>
                <a:close/>
              </a:path>
              <a:path w="495300" h="1045210">
                <a:moveTo>
                  <a:pt x="82042" y="55879"/>
                </a:moveTo>
                <a:lnTo>
                  <a:pt x="36575" y="75056"/>
                </a:lnTo>
                <a:lnTo>
                  <a:pt x="75807" y="104441"/>
                </a:lnTo>
                <a:lnTo>
                  <a:pt x="82042" y="5587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40</a:t>
            </a:fld>
            <a:endParaRPr spc="-19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47933"/>
            <a:ext cx="6172200" cy="1041150"/>
          </a:xfrm>
          <a:prstGeom prst="rect">
            <a:avLst/>
          </a:prstGeom>
        </p:spPr>
        <p:txBody>
          <a:bodyPr vert="horz" wrap="square" lIns="0" tIns="360521" rIns="0" bIns="0" rtlCol="0" anchor="ctr">
            <a:spAutoFit/>
          </a:bodyPr>
          <a:lstStyle/>
          <a:p>
            <a:pPr marL="1233488">
              <a:spcBef>
                <a:spcPts val="98"/>
              </a:spcBef>
            </a:pPr>
            <a:r>
              <a:rPr spc="-289" dirty="0"/>
              <a:t>A</a:t>
            </a:r>
            <a:r>
              <a:rPr spc="-165" dirty="0"/>
              <a:t> </a:t>
            </a:r>
            <a:r>
              <a:rPr spc="-116" dirty="0"/>
              <a:t>combined</a:t>
            </a:r>
            <a:r>
              <a:rPr spc="-217" dirty="0"/>
              <a:t> </a:t>
            </a:r>
            <a:r>
              <a:rPr spc="-165" dirty="0"/>
              <a:t>measure:</a:t>
            </a:r>
            <a:r>
              <a:rPr spc="-146" dirty="0"/>
              <a:t> </a:t>
            </a:r>
            <a:r>
              <a:rPr spc="-544" dirty="0"/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8513" y="1205198"/>
            <a:ext cx="6332220" cy="75116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83" dirty="0">
                <a:latin typeface="Arial"/>
                <a:cs typeface="Arial"/>
              </a:rPr>
              <a:t>Weighted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(harmonic)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average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b="1" spc="-113" dirty="0">
                <a:latin typeface="Arial"/>
                <a:cs typeface="Arial"/>
              </a:rPr>
              <a:t>P</a:t>
            </a:r>
            <a:r>
              <a:rPr sz="2400" spc="-113" dirty="0">
                <a:latin typeface="Arial"/>
                <a:cs typeface="Arial"/>
              </a:rPr>
              <a:t>recision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&amp;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b="1" spc="-94" dirty="0">
                <a:latin typeface="Arial"/>
                <a:cs typeface="Arial"/>
              </a:rPr>
              <a:t>R</a:t>
            </a:r>
            <a:r>
              <a:rPr sz="2400" spc="-94" dirty="0">
                <a:latin typeface="Arial"/>
                <a:cs typeface="Arial"/>
              </a:rPr>
              <a:t>ecall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798" y="3551397"/>
            <a:ext cx="3285649" cy="38183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2400" spc="-143" dirty="0">
                <a:latin typeface="Arial"/>
                <a:cs typeface="Arial"/>
              </a:rPr>
              <a:t>Balanced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36" dirty="0">
                <a:latin typeface="Arial"/>
                <a:cs typeface="Arial"/>
              </a:rPr>
              <a:t>F1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measure: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β=1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4326" y="2587084"/>
            <a:ext cx="174784" cy="204788"/>
          </a:xfrm>
          <a:custGeom>
            <a:avLst/>
            <a:gdLst/>
            <a:ahLst/>
            <a:cxnLst/>
            <a:rect l="l" t="t" r="r" b="b"/>
            <a:pathLst>
              <a:path w="233044" h="273050">
                <a:moveTo>
                  <a:pt x="232790" y="0"/>
                </a:moveTo>
                <a:lnTo>
                  <a:pt x="52324" y="0"/>
                </a:lnTo>
                <a:lnTo>
                  <a:pt x="50164" y="9778"/>
                </a:lnTo>
                <a:lnTo>
                  <a:pt x="57022" y="10160"/>
                </a:lnTo>
                <a:lnTo>
                  <a:pt x="62102" y="11556"/>
                </a:lnTo>
                <a:lnTo>
                  <a:pt x="68199" y="16637"/>
                </a:lnTo>
                <a:lnTo>
                  <a:pt x="69722" y="21208"/>
                </a:lnTo>
                <a:lnTo>
                  <a:pt x="69722" y="27686"/>
                </a:lnTo>
                <a:lnTo>
                  <a:pt x="29301" y="222456"/>
                </a:lnTo>
                <a:lnTo>
                  <a:pt x="11049" y="260984"/>
                </a:lnTo>
                <a:lnTo>
                  <a:pt x="2158" y="263144"/>
                </a:lnTo>
                <a:lnTo>
                  <a:pt x="0" y="272922"/>
                </a:lnTo>
                <a:lnTo>
                  <a:pt x="82168" y="272922"/>
                </a:lnTo>
                <a:lnTo>
                  <a:pt x="84327" y="263144"/>
                </a:lnTo>
                <a:lnTo>
                  <a:pt x="77850" y="262635"/>
                </a:lnTo>
                <a:lnTo>
                  <a:pt x="73278" y="261746"/>
                </a:lnTo>
                <a:lnTo>
                  <a:pt x="67944" y="259714"/>
                </a:lnTo>
                <a:lnTo>
                  <a:pt x="65912" y="257936"/>
                </a:lnTo>
                <a:lnTo>
                  <a:pt x="63245" y="253237"/>
                </a:lnTo>
                <a:lnTo>
                  <a:pt x="62610" y="250062"/>
                </a:lnTo>
                <a:lnTo>
                  <a:pt x="62872" y="239277"/>
                </a:lnTo>
                <a:lnTo>
                  <a:pt x="63658" y="231886"/>
                </a:lnTo>
                <a:lnTo>
                  <a:pt x="64968" y="223708"/>
                </a:lnTo>
                <a:lnTo>
                  <a:pt x="66801" y="214756"/>
                </a:lnTo>
                <a:lnTo>
                  <a:pt x="82550" y="143890"/>
                </a:lnTo>
                <a:lnTo>
                  <a:pt x="129031" y="143890"/>
                </a:lnTo>
                <a:lnTo>
                  <a:pt x="142747" y="178180"/>
                </a:lnTo>
                <a:lnTo>
                  <a:pt x="160400" y="178180"/>
                </a:lnTo>
                <a:lnTo>
                  <a:pt x="179705" y="93725"/>
                </a:lnTo>
                <a:lnTo>
                  <a:pt x="161544" y="93725"/>
                </a:lnTo>
                <a:lnTo>
                  <a:pt x="156590" y="103886"/>
                </a:lnTo>
                <a:lnTo>
                  <a:pt x="152526" y="110998"/>
                </a:lnTo>
                <a:lnTo>
                  <a:pt x="145795" y="119379"/>
                </a:lnTo>
                <a:lnTo>
                  <a:pt x="142239" y="122300"/>
                </a:lnTo>
                <a:lnTo>
                  <a:pt x="134493" y="125475"/>
                </a:lnTo>
                <a:lnTo>
                  <a:pt x="129666" y="126364"/>
                </a:lnTo>
                <a:lnTo>
                  <a:pt x="86359" y="126364"/>
                </a:lnTo>
                <a:lnTo>
                  <a:pt x="110108" y="17525"/>
                </a:lnTo>
                <a:lnTo>
                  <a:pt x="177672" y="17525"/>
                </a:lnTo>
                <a:lnTo>
                  <a:pt x="199262" y="51053"/>
                </a:lnTo>
                <a:lnTo>
                  <a:pt x="199770" y="61340"/>
                </a:lnTo>
                <a:lnTo>
                  <a:pt x="218947" y="61340"/>
                </a:lnTo>
                <a:lnTo>
                  <a:pt x="232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656743" y="2725197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79" y="0"/>
                </a:moveTo>
                <a:lnTo>
                  <a:pt x="0" y="0"/>
                </a:lnTo>
                <a:lnTo>
                  <a:pt x="0" y="26542"/>
                </a:lnTo>
                <a:lnTo>
                  <a:pt x="246379" y="26542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656743" y="2662904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79" y="0"/>
                </a:moveTo>
                <a:lnTo>
                  <a:pt x="0" y="0"/>
                </a:lnTo>
                <a:lnTo>
                  <a:pt x="0" y="26670"/>
                </a:lnTo>
                <a:lnTo>
                  <a:pt x="246379" y="26670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948684" y="2691766"/>
            <a:ext cx="2221706" cy="21431"/>
          </a:xfrm>
          <a:custGeom>
            <a:avLst/>
            <a:gdLst/>
            <a:ahLst/>
            <a:cxnLst/>
            <a:rect l="l" t="t" r="r" b="b"/>
            <a:pathLst>
              <a:path w="2962275" h="28575">
                <a:moveTo>
                  <a:pt x="2962274" y="0"/>
                </a:moveTo>
                <a:lnTo>
                  <a:pt x="0" y="0"/>
                </a:lnTo>
                <a:lnTo>
                  <a:pt x="0" y="28574"/>
                </a:lnTo>
                <a:lnTo>
                  <a:pt x="2962274" y="28574"/>
                </a:lnTo>
                <a:lnTo>
                  <a:pt x="2962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9" name="object 9"/>
          <p:cNvGrpSpPr/>
          <p:nvPr/>
        </p:nvGrpSpPr>
        <p:grpSpPr>
          <a:xfrm>
            <a:off x="3975640" y="2301715"/>
            <a:ext cx="1066800" cy="319088"/>
            <a:chOff x="3776853" y="3068954"/>
            <a:chExt cx="1422400" cy="425450"/>
          </a:xfrm>
        </p:grpSpPr>
        <p:sp>
          <p:nvSpPr>
            <p:cNvPr id="10" name="object 10"/>
            <p:cNvSpPr/>
            <p:nvPr/>
          </p:nvSpPr>
          <p:spPr>
            <a:xfrm>
              <a:off x="3776853" y="3100069"/>
              <a:ext cx="1422400" cy="394335"/>
            </a:xfrm>
            <a:custGeom>
              <a:avLst/>
              <a:gdLst/>
              <a:ahLst/>
              <a:cxnLst/>
              <a:rect l="l" t="t" r="r" b="b"/>
              <a:pathLst>
                <a:path w="1422400" h="394335">
                  <a:moveTo>
                    <a:pt x="126492" y="15367"/>
                  </a:moveTo>
                  <a:lnTo>
                    <a:pt x="121031" y="0"/>
                  </a:lnTo>
                  <a:lnTo>
                    <a:pt x="93497" y="9880"/>
                  </a:lnTo>
                  <a:lnTo>
                    <a:pt x="69380" y="24257"/>
                  </a:lnTo>
                  <a:lnTo>
                    <a:pt x="31369" y="66421"/>
                  </a:lnTo>
                  <a:lnTo>
                    <a:pt x="7823" y="122796"/>
                  </a:lnTo>
                  <a:lnTo>
                    <a:pt x="0" y="189738"/>
                  </a:lnTo>
                  <a:lnTo>
                    <a:pt x="1943" y="224599"/>
                  </a:lnTo>
                  <a:lnTo>
                    <a:pt x="17564" y="286270"/>
                  </a:lnTo>
                  <a:lnTo>
                    <a:pt x="48552" y="336283"/>
                  </a:lnTo>
                  <a:lnTo>
                    <a:pt x="93421" y="369430"/>
                  </a:lnTo>
                  <a:lnTo>
                    <a:pt x="121031" y="379349"/>
                  </a:lnTo>
                  <a:lnTo>
                    <a:pt x="125857" y="363982"/>
                  </a:lnTo>
                  <a:lnTo>
                    <a:pt x="104203" y="354393"/>
                  </a:lnTo>
                  <a:lnTo>
                    <a:pt x="85547" y="341045"/>
                  </a:lnTo>
                  <a:lnTo>
                    <a:pt x="57150" y="303149"/>
                  </a:lnTo>
                  <a:lnTo>
                    <a:pt x="40284" y="251574"/>
                  </a:lnTo>
                  <a:lnTo>
                    <a:pt x="34671" y="187706"/>
                  </a:lnTo>
                  <a:lnTo>
                    <a:pt x="36068" y="155346"/>
                  </a:lnTo>
                  <a:lnTo>
                    <a:pt x="47307" y="99237"/>
                  </a:lnTo>
                  <a:lnTo>
                    <a:pt x="69913" y="54914"/>
                  </a:lnTo>
                  <a:lnTo>
                    <a:pt x="104584" y="24904"/>
                  </a:lnTo>
                  <a:lnTo>
                    <a:pt x="126492" y="15367"/>
                  </a:lnTo>
                  <a:close/>
                </a:path>
                <a:path w="1422400" h="394335">
                  <a:moveTo>
                    <a:pt x="330327" y="293370"/>
                  </a:moveTo>
                  <a:lnTo>
                    <a:pt x="285750" y="287274"/>
                  </a:lnTo>
                  <a:lnTo>
                    <a:pt x="274447" y="263525"/>
                  </a:lnTo>
                  <a:lnTo>
                    <a:pt x="274510" y="68922"/>
                  </a:lnTo>
                  <a:lnTo>
                    <a:pt x="275132" y="42303"/>
                  </a:lnTo>
                  <a:lnTo>
                    <a:pt x="275717" y="31750"/>
                  </a:lnTo>
                  <a:lnTo>
                    <a:pt x="264668" y="31750"/>
                  </a:lnTo>
                  <a:lnTo>
                    <a:pt x="171069" y="87630"/>
                  </a:lnTo>
                  <a:lnTo>
                    <a:pt x="179832" y="102997"/>
                  </a:lnTo>
                  <a:lnTo>
                    <a:pt x="188214" y="97510"/>
                  </a:lnTo>
                  <a:lnTo>
                    <a:pt x="202793" y="88417"/>
                  </a:lnTo>
                  <a:lnTo>
                    <a:pt x="216916" y="80391"/>
                  </a:lnTo>
                  <a:lnTo>
                    <a:pt x="223012" y="78232"/>
                  </a:lnTo>
                  <a:lnTo>
                    <a:pt x="230886" y="78232"/>
                  </a:lnTo>
                  <a:lnTo>
                    <a:pt x="233680" y="79375"/>
                  </a:lnTo>
                  <a:lnTo>
                    <a:pt x="237363" y="84328"/>
                  </a:lnTo>
                  <a:lnTo>
                    <a:pt x="238252" y="88265"/>
                  </a:lnTo>
                  <a:lnTo>
                    <a:pt x="238252" y="265049"/>
                  </a:lnTo>
                  <a:lnTo>
                    <a:pt x="208673" y="291515"/>
                  </a:lnTo>
                  <a:lnTo>
                    <a:pt x="182499" y="293370"/>
                  </a:lnTo>
                  <a:lnTo>
                    <a:pt x="182499" y="307975"/>
                  </a:lnTo>
                  <a:lnTo>
                    <a:pt x="330327" y="307975"/>
                  </a:lnTo>
                  <a:lnTo>
                    <a:pt x="330327" y="293370"/>
                  </a:lnTo>
                  <a:close/>
                </a:path>
                <a:path w="1422400" h="394335">
                  <a:moveTo>
                    <a:pt x="726059" y="177800"/>
                  </a:moveTo>
                  <a:lnTo>
                    <a:pt x="616966" y="177800"/>
                  </a:lnTo>
                  <a:lnTo>
                    <a:pt x="616966" y="62230"/>
                  </a:lnTo>
                  <a:lnTo>
                    <a:pt x="588645" y="62230"/>
                  </a:lnTo>
                  <a:lnTo>
                    <a:pt x="588645" y="177800"/>
                  </a:lnTo>
                  <a:lnTo>
                    <a:pt x="479679" y="177800"/>
                  </a:lnTo>
                  <a:lnTo>
                    <a:pt x="479679" y="204470"/>
                  </a:lnTo>
                  <a:lnTo>
                    <a:pt x="588645" y="204470"/>
                  </a:lnTo>
                  <a:lnTo>
                    <a:pt x="588645" y="320040"/>
                  </a:lnTo>
                  <a:lnTo>
                    <a:pt x="616966" y="320040"/>
                  </a:lnTo>
                  <a:lnTo>
                    <a:pt x="616966" y="204470"/>
                  </a:lnTo>
                  <a:lnTo>
                    <a:pt x="726059" y="204470"/>
                  </a:lnTo>
                  <a:lnTo>
                    <a:pt x="726059" y="177800"/>
                  </a:lnTo>
                  <a:close/>
                </a:path>
                <a:path w="1422400" h="394335">
                  <a:moveTo>
                    <a:pt x="1070483" y="74422"/>
                  </a:moveTo>
                  <a:lnTo>
                    <a:pt x="1069428" y="62496"/>
                  </a:lnTo>
                  <a:lnTo>
                    <a:pt x="1066292" y="52031"/>
                  </a:lnTo>
                  <a:lnTo>
                    <a:pt x="1061046" y="43014"/>
                  </a:lnTo>
                  <a:lnTo>
                    <a:pt x="1055801" y="37592"/>
                  </a:lnTo>
                  <a:lnTo>
                    <a:pt x="1053719" y="35433"/>
                  </a:lnTo>
                  <a:lnTo>
                    <a:pt x="1044448" y="29514"/>
                  </a:lnTo>
                  <a:lnTo>
                    <a:pt x="1037082" y="26682"/>
                  </a:lnTo>
                  <a:lnTo>
                    <a:pt x="1037082" y="71755"/>
                  </a:lnTo>
                  <a:lnTo>
                    <a:pt x="1036459" y="81953"/>
                  </a:lnTo>
                  <a:lnTo>
                    <a:pt x="1021765" y="118452"/>
                  </a:lnTo>
                  <a:lnTo>
                    <a:pt x="990930" y="143217"/>
                  </a:lnTo>
                  <a:lnTo>
                    <a:pt x="960882" y="150749"/>
                  </a:lnTo>
                  <a:lnTo>
                    <a:pt x="958088" y="164973"/>
                  </a:lnTo>
                  <a:lnTo>
                    <a:pt x="993775" y="179578"/>
                  </a:lnTo>
                  <a:lnTo>
                    <a:pt x="1005865" y="226491"/>
                  </a:lnTo>
                  <a:lnTo>
                    <a:pt x="994549" y="265645"/>
                  </a:lnTo>
                  <a:lnTo>
                    <a:pt x="963803" y="292912"/>
                  </a:lnTo>
                  <a:lnTo>
                    <a:pt x="948309" y="295402"/>
                  </a:lnTo>
                  <a:lnTo>
                    <a:pt x="940308" y="295402"/>
                  </a:lnTo>
                  <a:lnTo>
                    <a:pt x="906780" y="276225"/>
                  </a:lnTo>
                  <a:lnTo>
                    <a:pt x="905891" y="267462"/>
                  </a:lnTo>
                  <a:lnTo>
                    <a:pt x="906272" y="264795"/>
                  </a:lnTo>
                  <a:lnTo>
                    <a:pt x="934008" y="136182"/>
                  </a:lnTo>
                  <a:lnTo>
                    <a:pt x="946289" y="92875"/>
                  </a:lnTo>
                  <a:lnTo>
                    <a:pt x="970762" y="51371"/>
                  </a:lnTo>
                  <a:lnTo>
                    <a:pt x="1004189" y="37592"/>
                  </a:lnTo>
                  <a:lnTo>
                    <a:pt x="1011859" y="38150"/>
                  </a:lnTo>
                  <a:lnTo>
                    <a:pt x="1037082" y="71755"/>
                  </a:lnTo>
                  <a:lnTo>
                    <a:pt x="1037082" y="26682"/>
                  </a:lnTo>
                  <a:lnTo>
                    <a:pt x="1033424" y="25260"/>
                  </a:lnTo>
                  <a:lnTo>
                    <a:pt x="1020635" y="22707"/>
                  </a:lnTo>
                  <a:lnTo>
                    <a:pt x="1006094" y="21844"/>
                  </a:lnTo>
                  <a:lnTo>
                    <a:pt x="992733" y="22644"/>
                  </a:lnTo>
                  <a:lnTo>
                    <a:pt x="948321" y="41529"/>
                  </a:lnTo>
                  <a:lnTo>
                    <a:pt x="917689" y="83070"/>
                  </a:lnTo>
                  <a:lnTo>
                    <a:pt x="902589" y="129540"/>
                  </a:lnTo>
                  <a:lnTo>
                    <a:pt x="843407" y="393954"/>
                  </a:lnTo>
                  <a:lnTo>
                    <a:pt x="875919" y="393954"/>
                  </a:lnTo>
                  <a:lnTo>
                    <a:pt x="897382" y="299212"/>
                  </a:lnTo>
                  <a:lnTo>
                    <a:pt x="904189" y="302234"/>
                  </a:lnTo>
                  <a:lnTo>
                    <a:pt x="945667" y="310984"/>
                  </a:lnTo>
                  <a:lnTo>
                    <a:pt x="953897" y="311150"/>
                  </a:lnTo>
                  <a:lnTo>
                    <a:pt x="966724" y="310400"/>
                  </a:lnTo>
                  <a:lnTo>
                    <a:pt x="978789" y="308127"/>
                  </a:lnTo>
                  <a:lnTo>
                    <a:pt x="990079" y="304355"/>
                  </a:lnTo>
                  <a:lnTo>
                    <a:pt x="1000366" y="299212"/>
                  </a:lnTo>
                  <a:lnTo>
                    <a:pt x="1000633" y="299085"/>
                  </a:lnTo>
                  <a:lnTo>
                    <a:pt x="1005954" y="295402"/>
                  </a:lnTo>
                  <a:lnTo>
                    <a:pt x="1010183" y="292493"/>
                  </a:lnTo>
                  <a:lnTo>
                    <a:pt x="1018489" y="284848"/>
                  </a:lnTo>
                  <a:lnTo>
                    <a:pt x="1039317" y="244983"/>
                  </a:lnTo>
                  <a:lnTo>
                    <a:pt x="1041908" y="222123"/>
                  </a:lnTo>
                  <a:lnTo>
                    <a:pt x="1038923" y="201079"/>
                  </a:lnTo>
                  <a:lnTo>
                    <a:pt x="1029995" y="183642"/>
                  </a:lnTo>
                  <a:lnTo>
                    <a:pt x="1015111" y="169837"/>
                  </a:lnTo>
                  <a:lnTo>
                    <a:pt x="994283" y="159639"/>
                  </a:lnTo>
                  <a:lnTo>
                    <a:pt x="994791" y="157988"/>
                  </a:lnTo>
                  <a:lnTo>
                    <a:pt x="1032256" y="141224"/>
                  </a:lnTo>
                  <a:lnTo>
                    <a:pt x="1060056" y="114134"/>
                  </a:lnTo>
                  <a:lnTo>
                    <a:pt x="1070381" y="81953"/>
                  </a:lnTo>
                  <a:lnTo>
                    <a:pt x="1070483" y="74422"/>
                  </a:lnTo>
                  <a:close/>
                </a:path>
                <a:path w="1422400" h="394335">
                  <a:moveTo>
                    <a:pt x="1422019" y="189738"/>
                  </a:moveTo>
                  <a:lnTo>
                    <a:pt x="1414183" y="122796"/>
                  </a:lnTo>
                  <a:lnTo>
                    <a:pt x="1390650" y="66421"/>
                  </a:lnTo>
                  <a:lnTo>
                    <a:pt x="1352626" y="24257"/>
                  </a:lnTo>
                  <a:lnTo>
                    <a:pt x="1300988" y="0"/>
                  </a:lnTo>
                  <a:lnTo>
                    <a:pt x="1295654" y="15367"/>
                  </a:lnTo>
                  <a:lnTo>
                    <a:pt x="1317574" y="24904"/>
                  </a:lnTo>
                  <a:lnTo>
                    <a:pt x="1336459" y="38074"/>
                  </a:lnTo>
                  <a:lnTo>
                    <a:pt x="1364996" y="75438"/>
                  </a:lnTo>
                  <a:lnTo>
                    <a:pt x="1381848" y="125857"/>
                  </a:lnTo>
                  <a:lnTo>
                    <a:pt x="1387475" y="187706"/>
                  </a:lnTo>
                  <a:lnTo>
                    <a:pt x="1386039" y="221195"/>
                  </a:lnTo>
                  <a:lnTo>
                    <a:pt x="1374711" y="278879"/>
                  </a:lnTo>
                  <a:lnTo>
                    <a:pt x="1352143" y="323964"/>
                  </a:lnTo>
                  <a:lnTo>
                    <a:pt x="1317802" y="354393"/>
                  </a:lnTo>
                  <a:lnTo>
                    <a:pt x="1296162" y="363982"/>
                  </a:lnTo>
                  <a:lnTo>
                    <a:pt x="1300988" y="379349"/>
                  </a:lnTo>
                  <a:lnTo>
                    <a:pt x="1352778" y="355066"/>
                  </a:lnTo>
                  <a:lnTo>
                    <a:pt x="1390777" y="313055"/>
                  </a:lnTo>
                  <a:lnTo>
                    <a:pt x="1414208" y="256781"/>
                  </a:lnTo>
                  <a:lnTo>
                    <a:pt x="1420063" y="224599"/>
                  </a:lnTo>
                  <a:lnTo>
                    <a:pt x="1422019" y="189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3945" y="3068954"/>
              <a:ext cx="124840" cy="18669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6176" y="2411635"/>
            <a:ext cx="107918" cy="11306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428868" y="2351341"/>
            <a:ext cx="168593" cy="204788"/>
          </a:xfrm>
          <a:custGeom>
            <a:avLst/>
            <a:gdLst/>
            <a:ahLst/>
            <a:cxnLst/>
            <a:rect l="l" t="t" r="r" b="b"/>
            <a:pathLst>
              <a:path w="224789" h="273050">
                <a:moveTo>
                  <a:pt x="140588" y="0"/>
                </a:moveTo>
                <a:lnTo>
                  <a:pt x="52324" y="0"/>
                </a:lnTo>
                <a:lnTo>
                  <a:pt x="50165" y="9778"/>
                </a:lnTo>
                <a:lnTo>
                  <a:pt x="57023" y="10160"/>
                </a:lnTo>
                <a:lnTo>
                  <a:pt x="62103" y="11556"/>
                </a:lnTo>
                <a:lnTo>
                  <a:pt x="68199" y="16637"/>
                </a:lnTo>
                <a:lnTo>
                  <a:pt x="69723" y="21208"/>
                </a:lnTo>
                <a:lnTo>
                  <a:pt x="69696" y="28320"/>
                </a:lnTo>
                <a:lnTo>
                  <a:pt x="31369" y="213360"/>
                </a:lnTo>
                <a:lnTo>
                  <a:pt x="18161" y="254888"/>
                </a:lnTo>
                <a:lnTo>
                  <a:pt x="2159" y="263143"/>
                </a:lnTo>
                <a:lnTo>
                  <a:pt x="0" y="272923"/>
                </a:lnTo>
                <a:lnTo>
                  <a:pt x="82169" y="272923"/>
                </a:lnTo>
                <a:lnTo>
                  <a:pt x="84328" y="263143"/>
                </a:lnTo>
                <a:lnTo>
                  <a:pt x="77850" y="262636"/>
                </a:lnTo>
                <a:lnTo>
                  <a:pt x="73279" y="261747"/>
                </a:lnTo>
                <a:lnTo>
                  <a:pt x="62611" y="250062"/>
                </a:lnTo>
                <a:lnTo>
                  <a:pt x="62737" y="240283"/>
                </a:lnTo>
                <a:lnTo>
                  <a:pt x="66802" y="214756"/>
                </a:lnTo>
                <a:lnTo>
                  <a:pt x="79502" y="155955"/>
                </a:lnTo>
                <a:lnTo>
                  <a:pt x="130884" y="155955"/>
                </a:lnTo>
                <a:lnTo>
                  <a:pt x="145161" y="154130"/>
                </a:lnTo>
                <a:lnTo>
                  <a:pt x="159115" y="150877"/>
                </a:lnTo>
                <a:lnTo>
                  <a:pt x="171831" y="146303"/>
                </a:lnTo>
                <a:lnTo>
                  <a:pt x="183380" y="140422"/>
                </a:lnTo>
                <a:lnTo>
                  <a:pt x="184918" y="139318"/>
                </a:lnTo>
                <a:lnTo>
                  <a:pt x="82931" y="139318"/>
                </a:lnTo>
                <a:lnTo>
                  <a:pt x="110109" y="18161"/>
                </a:lnTo>
                <a:lnTo>
                  <a:pt x="123459" y="17700"/>
                </a:lnTo>
                <a:lnTo>
                  <a:pt x="129879" y="17571"/>
                </a:lnTo>
                <a:lnTo>
                  <a:pt x="208072" y="17525"/>
                </a:lnTo>
                <a:lnTo>
                  <a:pt x="204850" y="14986"/>
                </a:lnTo>
                <a:lnTo>
                  <a:pt x="162242" y="888"/>
                </a:lnTo>
                <a:lnTo>
                  <a:pt x="151951" y="218"/>
                </a:lnTo>
                <a:lnTo>
                  <a:pt x="140588" y="0"/>
                </a:lnTo>
                <a:close/>
              </a:path>
              <a:path w="224789" h="273050">
                <a:moveTo>
                  <a:pt x="130884" y="155955"/>
                </a:moveTo>
                <a:lnTo>
                  <a:pt x="79502" y="155955"/>
                </a:lnTo>
                <a:lnTo>
                  <a:pt x="86766" y="156289"/>
                </a:lnTo>
                <a:lnTo>
                  <a:pt x="94853" y="156527"/>
                </a:lnTo>
                <a:lnTo>
                  <a:pt x="103772" y="156670"/>
                </a:lnTo>
                <a:lnTo>
                  <a:pt x="113537" y="156717"/>
                </a:lnTo>
                <a:lnTo>
                  <a:pt x="129968" y="156073"/>
                </a:lnTo>
                <a:lnTo>
                  <a:pt x="130884" y="155955"/>
                </a:lnTo>
                <a:close/>
              </a:path>
              <a:path w="224789" h="273050">
                <a:moveTo>
                  <a:pt x="208072" y="17525"/>
                </a:moveTo>
                <a:lnTo>
                  <a:pt x="136144" y="17525"/>
                </a:lnTo>
                <a:lnTo>
                  <a:pt x="148883" y="18194"/>
                </a:lnTo>
                <a:lnTo>
                  <a:pt x="159670" y="20208"/>
                </a:lnTo>
                <a:lnTo>
                  <a:pt x="186459" y="51520"/>
                </a:lnTo>
                <a:lnTo>
                  <a:pt x="187198" y="62356"/>
                </a:lnTo>
                <a:lnTo>
                  <a:pt x="186866" y="70762"/>
                </a:lnTo>
                <a:lnTo>
                  <a:pt x="175672" y="107378"/>
                </a:lnTo>
                <a:lnTo>
                  <a:pt x="142875" y="134365"/>
                </a:lnTo>
                <a:lnTo>
                  <a:pt x="103759" y="139318"/>
                </a:lnTo>
                <a:lnTo>
                  <a:pt x="184918" y="139318"/>
                </a:lnTo>
                <a:lnTo>
                  <a:pt x="216552" y="102445"/>
                </a:lnTo>
                <a:lnTo>
                  <a:pt x="224512" y="62356"/>
                </a:lnTo>
                <a:lnTo>
                  <a:pt x="224426" y="59308"/>
                </a:lnTo>
                <a:lnTo>
                  <a:pt x="211455" y="20192"/>
                </a:lnTo>
                <a:lnTo>
                  <a:pt x="20807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9101" y="2411635"/>
            <a:ext cx="107918" cy="11306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971794" y="2351341"/>
            <a:ext cx="170974" cy="204788"/>
          </a:xfrm>
          <a:custGeom>
            <a:avLst/>
            <a:gdLst/>
            <a:ahLst/>
            <a:cxnLst/>
            <a:rect l="l" t="t" r="r" b="b"/>
            <a:pathLst>
              <a:path w="227965" h="273050">
                <a:moveTo>
                  <a:pt x="141351" y="0"/>
                </a:moveTo>
                <a:lnTo>
                  <a:pt x="52324" y="0"/>
                </a:lnTo>
                <a:lnTo>
                  <a:pt x="50165" y="9778"/>
                </a:lnTo>
                <a:lnTo>
                  <a:pt x="57023" y="10160"/>
                </a:lnTo>
                <a:lnTo>
                  <a:pt x="62103" y="11556"/>
                </a:lnTo>
                <a:lnTo>
                  <a:pt x="68199" y="16637"/>
                </a:lnTo>
                <a:lnTo>
                  <a:pt x="69511" y="20574"/>
                </a:lnTo>
                <a:lnTo>
                  <a:pt x="69611" y="30352"/>
                </a:lnTo>
                <a:lnTo>
                  <a:pt x="69457" y="34036"/>
                </a:lnTo>
                <a:lnTo>
                  <a:pt x="31369" y="213360"/>
                </a:lnTo>
                <a:lnTo>
                  <a:pt x="18161" y="254888"/>
                </a:lnTo>
                <a:lnTo>
                  <a:pt x="2159" y="263143"/>
                </a:lnTo>
                <a:lnTo>
                  <a:pt x="0" y="272923"/>
                </a:lnTo>
                <a:lnTo>
                  <a:pt x="82168" y="272923"/>
                </a:lnTo>
                <a:lnTo>
                  <a:pt x="84328" y="263143"/>
                </a:lnTo>
                <a:lnTo>
                  <a:pt x="77851" y="262636"/>
                </a:lnTo>
                <a:lnTo>
                  <a:pt x="73279" y="261747"/>
                </a:lnTo>
                <a:lnTo>
                  <a:pt x="62611" y="250062"/>
                </a:lnTo>
                <a:lnTo>
                  <a:pt x="62737" y="240283"/>
                </a:lnTo>
                <a:lnTo>
                  <a:pt x="66802" y="214756"/>
                </a:lnTo>
                <a:lnTo>
                  <a:pt x="80772" y="151383"/>
                </a:lnTo>
                <a:lnTo>
                  <a:pt x="156357" y="151383"/>
                </a:lnTo>
                <a:lnTo>
                  <a:pt x="153288" y="149098"/>
                </a:lnTo>
                <a:lnTo>
                  <a:pt x="153288" y="146938"/>
                </a:lnTo>
                <a:lnTo>
                  <a:pt x="170533" y="140676"/>
                </a:lnTo>
                <a:lnTo>
                  <a:pt x="183561" y="134112"/>
                </a:lnTo>
                <a:lnTo>
                  <a:pt x="84582" y="134112"/>
                </a:lnTo>
                <a:lnTo>
                  <a:pt x="110109" y="18287"/>
                </a:lnTo>
                <a:lnTo>
                  <a:pt x="117983" y="17779"/>
                </a:lnTo>
                <a:lnTo>
                  <a:pt x="125476" y="17525"/>
                </a:lnTo>
                <a:lnTo>
                  <a:pt x="210438" y="17525"/>
                </a:lnTo>
                <a:lnTo>
                  <a:pt x="205232" y="13335"/>
                </a:lnTo>
                <a:lnTo>
                  <a:pt x="168729" y="1339"/>
                </a:lnTo>
                <a:lnTo>
                  <a:pt x="151445" y="144"/>
                </a:lnTo>
                <a:lnTo>
                  <a:pt x="141351" y="0"/>
                </a:lnTo>
                <a:close/>
              </a:path>
              <a:path w="227965" h="273050">
                <a:moveTo>
                  <a:pt x="156357" y="151383"/>
                </a:moveTo>
                <a:lnTo>
                  <a:pt x="108965" y="151383"/>
                </a:lnTo>
                <a:lnTo>
                  <a:pt x="113664" y="151764"/>
                </a:lnTo>
                <a:lnTo>
                  <a:pt x="121285" y="153542"/>
                </a:lnTo>
                <a:lnTo>
                  <a:pt x="134874" y="169672"/>
                </a:lnTo>
                <a:lnTo>
                  <a:pt x="136906" y="174625"/>
                </a:lnTo>
                <a:lnTo>
                  <a:pt x="138684" y="180848"/>
                </a:lnTo>
                <a:lnTo>
                  <a:pt x="140208" y="188087"/>
                </a:lnTo>
                <a:lnTo>
                  <a:pt x="148971" y="230504"/>
                </a:lnTo>
                <a:lnTo>
                  <a:pt x="151542" y="242383"/>
                </a:lnTo>
                <a:lnTo>
                  <a:pt x="154305" y="253428"/>
                </a:lnTo>
                <a:lnTo>
                  <a:pt x="157257" y="263616"/>
                </a:lnTo>
                <a:lnTo>
                  <a:pt x="160401" y="272923"/>
                </a:lnTo>
                <a:lnTo>
                  <a:pt x="215773" y="272923"/>
                </a:lnTo>
                <a:lnTo>
                  <a:pt x="217678" y="263143"/>
                </a:lnTo>
                <a:lnTo>
                  <a:pt x="211455" y="262000"/>
                </a:lnTo>
                <a:lnTo>
                  <a:pt x="206756" y="260603"/>
                </a:lnTo>
                <a:lnTo>
                  <a:pt x="203454" y="258952"/>
                </a:lnTo>
                <a:lnTo>
                  <a:pt x="200152" y="257175"/>
                </a:lnTo>
                <a:lnTo>
                  <a:pt x="197231" y="254635"/>
                </a:lnTo>
                <a:lnTo>
                  <a:pt x="194690" y="251078"/>
                </a:lnTo>
                <a:lnTo>
                  <a:pt x="192024" y="247650"/>
                </a:lnTo>
                <a:lnTo>
                  <a:pt x="178308" y="194182"/>
                </a:lnTo>
                <a:lnTo>
                  <a:pt x="176355" y="185729"/>
                </a:lnTo>
                <a:lnTo>
                  <a:pt x="159765" y="153924"/>
                </a:lnTo>
                <a:lnTo>
                  <a:pt x="156357" y="151383"/>
                </a:lnTo>
                <a:close/>
              </a:path>
              <a:path w="227965" h="273050">
                <a:moveTo>
                  <a:pt x="210438" y="17525"/>
                </a:moveTo>
                <a:lnTo>
                  <a:pt x="141605" y="17525"/>
                </a:lnTo>
                <a:lnTo>
                  <a:pt x="148716" y="17906"/>
                </a:lnTo>
                <a:lnTo>
                  <a:pt x="159258" y="19430"/>
                </a:lnTo>
                <a:lnTo>
                  <a:pt x="163957" y="20574"/>
                </a:lnTo>
                <a:lnTo>
                  <a:pt x="167893" y="22225"/>
                </a:lnTo>
                <a:lnTo>
                  <a:pt x="171958" y="23875"/>
                </a:lnTo>
                <a:lnTo>
                  <a:pt x="175260" y="25907"/>
                </a:lnTo>
                <a:lnTo>
                  <a:pt x="177927" y="28193"/>
                </a:lnTo>
                <a:lnTo>
                  <a:pt x="180593" y="30352"/>
                </a:lnTo>
                <a:lnTo>
                  <a:pt x="182753" y="33019"/>
                </a:lnTo>
                <a:lnTo>
                  <a:pt x="186309" y="38862"/>
                </a:lnTo>
                <a:lnTo>
                  <a:pt x="187706" y="42544"/>
                </a:lnTo>
                <a:lnTo>
                  <a:pt x="188785" y="47243"/>
                </a:lnTo>
                <a:lnTo>
                  <a:pt x="189864" y="51562"/>
                </a:lnTo>
                <a:lnTo>
                  <a:pt x="190373" y="56641"/>
                </a:lnTo>
                <a:lnTo>
                  <a:pt x="190373" y="62356"/>
                </a:lnTo>
                <a:lnTo>
                  <a:pt x="180593" y="100711"/>
                </a:lnTo>
                <a:lnTo>
                  <a:pt x="144780" y="129772"/>
                </a:lnTo>
                <a:lnTo>
                  <a:pt x="108204" y="134112"/>
                </a:lnTo>
                <a:lnTo>
                  <a:pt x="183561" y="134112"/>
                </a:lnTo>
                <a:lnTo>
                  <a:pt x="216975" y="102762"/>
                </a:lnTo>
                <a:lnTo>
                  <a:pt x="227533" y="62356"/>
                </a:lnTo>
                <a:lnTo>
                  <a:pt x="227584" y="54228"/>
                </a:lnTo>
                <a:lnTo>
                  <a:pt x="226440" y="47243"/>
                </a:lnTo>
                <a:lnTo>
                  <a:pt x="224282" y="40639"/>
                </a:lnTo>
                <a:lnTo>
                  <a:pt x="222241" y="34020"/>
                </a:lnTo>
                <a:lnTo>
                  <a:pt x="218948" y="28066"/>
                </a:lnTo>
                <a:lnTo>
                  <a:pt x="210438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268534" y="2782252"/>
            <a:ext cx="274320" cy="284798"/>
          </a:xfrm>
          <a:custGeom>
            <a:avLst/>
            <a:gdLst/>
            <a:ahLst/>
            <a:cxnLst/>
            <a:rect l="l" t="t" r="r" b="b"/>
            <a:pathLst>
              <a:path w="365760" h="379729">
                <a:moveTo>
                  <a:pt x="126492" y="15367"/>
                </a:moveTo>
                <a:lnTo>
                  <a:pt x="121031" y="0"/>
                </a:lnTo>
                <a:lnTo>
                  <a:pt x="93497" y="9880"/>
                </a:lnTo>
                <a:lnTo>
                  <a:pt x="69380" y="24257"/>
                </a:lnTo>
                <a:lnTo>
                  <a:pt x="31369" y="66421"/>
                </a:lnTo>
                <a:lnTo>
                  <a:pt x="7823" y="122796"/>
                </a:lnTo>
                <a:lnTo>
                  <a:pt x="0" y="189738"/>
                </a:lnTo>
                <a:lnTo>
                  <a:pt x="1943" y="224599"/>
                </a:lnTo>
                <a:lnTo>
                  <a:pt x="17564" y="286270"/>
                </a:lnTo>
                <a:lnTo>
                  <a:pt x="48552" y="336283"/>
                </a:lnTo>
                <a:lnTo>
                  <a:pt x="93421" y="369430"/>
                </a:lnTo>
                <a:lnTo>
                  <a:pt x="121031" y="379349"/>
                </a:lnTo>
                <a:lnTo>
                  <a:pt x="125857" y="363982"/>
                </a:lnTo>
                <a:lnTo>
                  <a:pt x="104203" y="354393"/>
                </a:lnTo>
                <a:lnTo>
                  <a:pt x="85547" y="341045"/>
                </a:lnTo>
                <a:lnTo>
                  <a:pt x="57150" y="303149"/>
                </a:lnTo>
                <a:lnTo>
                  <a:pt x="40284" y="251574"/>
                </a:lnTo>
                <a:lnTo>
                  <a:pt x="34671" y="187706"/>
                </a:lnTo>
                <a:lnTo>
                  <a:pt x="36068" y="155346"/>
                </a:lnTo>
                <a:lnTo>
                  <a:pt x="47307" y="99237"/>
                </a:lnTo>
                <a:lnTo>
                  <a:pt x="69913" y="54914"/>
                </a:lnTo>
                <a:lnTo>
                  <a:pt x="104584" y="24904"/>
                </a:lnTo>
                <a:lnTo>
                  <a:pt x="126492" y="15367"/>
                </a:lnTo>
                <a:close/>
              </a:path>
              <a:path w="365760" h="379729">
                <a:moveTo>
                  <a:pt x="365633" y="55372"/>
                </a:moveTo>
                <a:lnTo>
                  <a:pt x="364578" y="43446"/>
                </a:lnTo>
                <a:lnTo>
                  <a:pt x="361442" y="32981"/>
                </a:lnTo>
                <a:lnTo>
                  <a:pt x="356196" y="23964"/>
                </a:lnTo>
                <a:lnTo>
                  <a:pt x="350951" y="18542"/>
                </a:lnTo>
                <a:lnTo>
                  <a:pt x="348869" y="16383"/>
                </a:lnTo>
                <a:lnTo>
                  <a:pt x="339598" y="10464"/>
                </a:lnTo>
                <a:lnTo>
                  <a:pt x="332232" y="7632"/>
                </a:lnTo>
                <a:lnTo>
                  <a:pt x="332232" y="52705"/>
                </a:lnTo>
                <a:lnTo>
                  <a:pt x="331609" y="62903"/>
                </a:lnTo>
                <a:lnTo>
                  <a:pt x="316915" y="99402"/>
                </a:lnTo>
                <a:lnTo>
                  <a:pt x="286080" y="124167"/>
                </a:lnTo>
                <a:lnTo>
                  <a:pt x="256032" y="131699"/>
                </a:lnTo>
                <a:lnTo>
                  <a:pt x="253238" y="145923"/>
                </a:lnTo>
                <a:lnTo>
                  <a:pt x="288925" y="160528"/>
                </a:lnTo>
                <a:lnTo>
                  <a:pt x="301015" y="207441"/>
                </a:lnTo>
                <a:lnTo>
                  <a:pt x="289699" y="246595"/>
                </a:lnTo>
                <a:lnTo>
                  <a:pt x="258953" y="273862"/>
                </a:lnTo>
                <a:lnTo>
                  <a:pt x="243459" y="276352"/>
                </a:lnTo>
                <a:lnTo>
                  <a:pt x="235458" y="276352"/>
                </a:lnTo>
                <a:lnTo>
                  <a:pt x="201930" y="257175"/>
                </a:lnTo>
                <a:lnTo>
                  <a:pt x="201041" y="248412"/>
                </a:lnTo>
                <a:lnTo>
                  <a:pt x="201422" y="245745"/>
                </a:lnTo>
                <a:lnTo>
                  <a:pt x="229158" y="117132"/>
                </a:lnTo>
                <a:lnTo>
                  <a:pt x="241439" y="73825"/>
                </a:lnTo>
                <a:lnTo>
                  <a:pt x="265912" y="32321"/>
                </a:lnTo>
                <a:lnTo>
                  <a:pt x="299339" y="18542"/>
                </a:lnTo>
                <a:lnTo>
                  <a:pt x="307009" y="19100"/>
                </a:lnTo>
                <a:lnTo>
                  <a:pt x="332232" y="52705"/>
                </a:lnTo>
                <a:lnTo>
                  <a:pt x="332232" y="7632"/>
                </a:lnTo>
                <a:lnTo>
                  <a:pt x="328574" y="6210"/>
                </a:lnTo>
                <a:lnTo>
                  <a:pt x="315785" y="3657"/>
                </a:lnTo>
                <a:lnTo>
                  <a:pt x="301244" y="2794"/>
                </a:lnTo>
                <a:lnTo>
                  <a:pt x="287883" y="3594"/>
                </a:lnTo>
                <a:lnTo>
                  <a:pt x="243471" y="22479"/>
                </a:lnTo>
                <a:lnTo>
                  <a:pt x="212839" y="64020"/>
                </a:lnTo>
                <a:lnTo>
                  <a:pt x="197739" y="110490"/>
                </a:lnTo>
                <a:lnTo>
                  <a:pt x="138557" y="374904"/>
                </a:lnTo>
                <a:lnTo>
                  <a:pt x="171069" y="374904"/>
                </a:lnTo>
                <a:lnTo>
                  <a:pt x="192532" y="280162"/>
                </a:lnTo>
                <a:lnTo>
                  <a:pt x="199339" y="283184"/>
                </a:lnTo>
                <a:lnTo>
                  <a:pt x="240817" y="291934"/>
                </a:lnTo>
                <a:lnTo>
                  <a:pt x="249047" y="292100"/>
                </a:lnTo>
                <a:lnTo>
                  <a:pt x="261874" y="291350"/>
                </a:lnTo>
                <a:lnTo>
                  <a:pt x="273939" y="289077"/>
                </a:lnTo>
                <a:lnTo>
                  <a:pt x="285229" y="285305"/>
                </a:lnTo>
                <a:lnTo>
                  <a:pt x="295516" y="280162"/>
                </a:lnTo>
                <a:lnTo>
                  <a:pt x="295783" y="280035"/>
                </a:lnTo>
                <a:lnTo>
                  <a:pt x="301104" y="276352"/>
                </a:lnTo>
                <a:lnTo>
                  <a:pt x="305333" y="273443"/>
                </a:lnTo>
                <a:lnTo>
                  <a:pt x="313639" y="265798"/>
                </a:lnTo>
                <a:lnTo>
                  <a:pt x="334467" y="225933"/>
                </a:lnTo>
                <a:lnTo>
                  <a:pt x="337058" y="203073"/>
                </a:lnTo>
                <a:lnTo>
                  <a:pt x="334073" y="182029"/>
                </a:lnTo>
                <a:lnTo>
                  <a:pt x="325145" y="164592"/>
                </a:lnTo>
                <a:lnTo>
                  <a:pt x="310261" y="150787"/>
                </a:lnTo>
                <a:lnTo>
                  <a:pt x="289433" y="140589"/>
                </a:lnTo>
                <a:lnTo>
                  <a:pt x="289941" y="138938"/>
                </a:lnTo>
                <a:lnTo>
                  <a:pt x="327406" y="122174"/>
                </a:lnTo>
                <a:lnTo>
                  <a:pt x="355206" y="95084"/>
                </a:lnTo>
                <a:lnTo>
                  <a:pt x="365531" y="62903"/>
                </a:lnTo>
                <a:lnTo>
                  <a:pt x="365633" y="55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7715" y="2766060"/>
            <a:ext cx="93630" cy="14001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0407" y="2854548"/>
            <a:ext cx="107918" cy="11306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993101" y="2782252"/>
            <a:ext cx="291941" cy="284798"/>
          </a:xfrm>
          <a:custGeom>
            <a:avLst/>
            <a:gdLst/>
            <a:ahLst/>
            <a:cxnLst/>
            <a:rect l="l" t="t" r="r" b="b"/>
            <a:pathLst>
              <a:path w="389254" h="379729">
                <a:moveTo>
                  <a:pt x="224510" y="78359"/>
                </a:moveTo>
                <a:lnTo>
                  <a:pt x="211455" y="36195"/>
                </a:lnTo>
                <a:lnTo>
                  <a:pt x="208064" y="33528"/>
                </a:lnTo>
                <a:lnTo>
                  <a:pt x="204851" y="30988"/>
                </a:lnTo>
                <a:lnTo>
                  <a:pt x="199555" y="27419"/>
                </a:lnTo>
                <a:lnTo>
                  <a:pt x="193611" y="24345"/>
                </a:lnTo>
                <a:lnTo>
                  <a:pt x="187198" y="21844"/>
                </a:lnTo>
                <a:lnTo>
                  <a:pt x="187198" y="78359"/>
                </a:lnTo>
                <a:lnTo>
                  <a:pt x="186855" y="86766"/>
                </a:lnTo>
                <a:lnTo>
                  <a:pt x="175666" y="123380"/>
                </a:lnTo>
                <a:lnTo>
                  <a:pt x="142875" y="150368"/>
                </a:lnTo>
                <a:lnTo>
                  <a:pt x="103759" y="155321"/>
                </a:lnTo>
                <a:lnTo>
                  <a:pt x="82931" y="155321"/>
                </a:lnTo>
                <a:lnTo>
                  <a:pt x="110109" y="34163"/>
                </a:lnTo>
                <a:lnTo>
                  <a:pt x="123456" y="33705"/>
                </a:lnTo>
                <a:lnTo>
                  <a:pt x="129870" y="33578"/>
                </a:lnTo>
                <a:lnTo>
                  <a:pt x="137007" y="33578"/>
                </a:lnTo>
                <a:lnTo>
                  <a:pt x="175387" y="44323"/>
                </a:lnTo>
                <a:lnTo>
                  <a:pt x="187198" y="78359"/>
                </a:lnTo>
                <a:lnTo>
                  <a:pt x="187198" y="21844"/>
                </a:lnTo>
                <a:lnTo>
                  <a:pt x="140589" y="16002"/>
                </a:lnTo>
                <a:lnTo>
                  <a:pt x="52324" y="16002"/>
                </a:lnTo>
                <a:lnTo>
                  <a:pt x="50165" y="25781"/>
                </a:lnTo>
                <a:lnTo>
                  <a:pt x="57023" y="26162"/>
                </a:lnTo>
                <a:lnTo>
                  <a:pt x="62103" y="27559"/>
                </a:lnTo>
                <a:lnTo>
                  <a:pt x="68199" y="32639"/>
                </a:lnTo>
                <a:lnTo>
                  <a:pt x="69723" y="37211"/>
                </a:lnTo>
                <a:lnTo>
                  <a:pt x="69684" y="44323"/>
                </a:lnTo>
                <a:lnTo>
                  <a:pt x="31369" y="229362"/>
                </a:lnTo>
                <a:lnTo>
                  <a:pt x="18161" y="270891"/>
                </a:lnTo>
                <a:lnTo>
                  <a:pt x="2159" y="279146"/>
                </a:lnTo>
                <a:lnTo>
                  <a:pt x="0" y="288925"/>
                </a:lnTo>
                <a:lnTo>
                  <a:pt x="82169" y="288925"/>
                </a:lnTo>
                <a:lnTo>
                  <a:pt x="84328" y="279146"/>
                </a:lnTo>
                <a:lnTo>
                  <a:pt x="77851" y="278638"/>
                </a:lnTo>
                <a:lnTo>
                  <a:pt x="73279" y="277749"/>
                </a:lnTo>
                <a:lnTo>
                  <a:pt x="62611" y="266065"/>
                </a:lnTo>
                <a:lnTo>
                  <a:pt x="62738" y="256286"/>
                </a:lnTo>
                <a:lnTo>
                  <a:pt x="66802" y="230759"/>
                </a:lnTo>
                <a:lnTo>
                  <a:pt x="79502" y="171958"/>
                </a:lnTo>
                <a:lnTo>
                  <a:pt x="86766" y="172300"/>
                </a:lnTo>
                <a:lnTo>
                  <a:pt x="94843" y="172529"/>
                </a:lnTo>
                <a:lnTo>
                  <a:pt x="103771" y="172681"/>
                </a:lnTo>
                <a:lnTo>
                  <a:pt x="113538" y="172720"/>
                </a:lnTo>
                <a:lnTo>
                  <a:pt x="129959" y="172085"/>
                </a:lnTo>
                <a:lnTo>
                  <a:pt x="130873" y="171958"/>
                </a:lnTo>
                <a:lnTo>
                  <a:pt x="145161" y="170141"/>
                </a:lnTo>
                <a:lnTo>
                  <a:pt x="159105" y="166890"/>
                </a:lnTo>
                <a:lnTo>
                  <a:pt x="171831" y="162306"/>
                </a:lnTo>
                <a:lnTo>
                  <a:pt x="183375" y="156425"/>
                </a:lnTo>
                <a:lnTo>
                  <a:pt x="184912" y="155321"/>
                </a:lnTo>
                <a:lnTo>
                  <a:pt x="193636" y="149072"/>
                </a:lnTo>
                <a:lnTo>
                  <a:pt x="216547" y="118452"/>
                </a:lnTo>
                <a:lnTo>
                  <a:pt x="223647" y="92456"/>
                </a:lnTo>
                <a:lnTo>
                  <a:pt x="224510" y="78359"/>
                </a:lnTo>
                <a:close/>
              </a:path>
              <a:path w="389254" h="379729">
                <a:moveTo>
                  <a:pt x="389255" y="189738"/>
                </a:moveTo>
                <a:lnTo>
                  <a:pt x="381419" y="122796"/>
                </a:lnTo>
                <a:lnTo>
                  <a:pt x="357886" y="66421"/>
                </a:lnTo>
                <a:lnTo>
                  <a:pt x="319862" y="24269"/>
                </a:lnTo>
                <a:lnTo>
                  <a:pt x="268224" y="0"/>
                </a:lnTo>
                <a:lnTo>
                  <a:pt x="262890" y="15367"/>
                </a:lnTo>
                <a:lnTo>
                  <a:pt x="284810" y="24904"/>
                </a:lnTo>
                <a:lnTo>
                  <a:pt x="303695" y="38074"/>
                </a:lnTo>
                <a:lnTo>
                  <a:pt x="332232" y="75438"/>
                </a:lnTo>
                <a:lnTo>
                  <a:pt x="349084" y="125857"/>
                </a:lnTo>
                <a:lnTo>
                  <a:pt x="354711" y="187706"/>
                </a:lnTo>
                <a:lnTo>
                  <a:pt x="353275" y="221195"/>
                </a:lnTo>
                <a:lnTo>
                  <a:pt x="341947" y="278879"/>
                </a:lnTo>
                <a:lnTo>
                  <a:pt x="319379" y="323964"/>
                </a:lnTo>
                <a:lnTo>
                  <a:pt x="285038" y="354393"/>
                </a:lnTo>
                <a:lnTo>
                  <a:pt x="263398" y="363982"/>
                </a:lnTo>
                <a:lnTo>
                  <a:pt x="268224" y="379349"/>
                </a:lnTo>
                <a:lnTo>
                  <a:pt x="320014" y="355066"/>
                </a:lnTo>
                <a:lnTo>
                  <a:pt x="358013" y="313055"/>
                </a:lnTo>
                <a:lnTo>
                  <a:pt x="381444" y="256781"/>
                </a:lnTo>
                <a:lnTo>
                  <a:pt x="387299" y="224599"/>
                </a:lnTo>
                <a:lnTo>
                  <a:pt x="389255" y="189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5399818" y="2814637"/>
            <a:ext cx="184784" cy="193358"/>
          </a:xfrm>
          <a:custGeom>
            <a:avLst/>
            <a:gdLst/>
            <a:ahLst/>
            <a:cxnLst/>
            <a:rect l="l" t="t" r="r" b="b"/>
            <a:pathLst>
              <a:path w="246379" h="257810">
                <a:moveTo>
                  <a:pt x="246380" y="115570"/>
                </a:moveTo>
                <a:lnTo>
                  <a:pt x="137287" y="11557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5570"/>
                </a:lnTo>
                <a:lnTo>
                  <a:pt x="0" y="115570"/>
                </a:lnTo>
                <a:lnTo>
                  <a:pt x="0" y="142240"/>
                </a:lnTo>
                <a:lnTo>
                  <a:pt x="108966" y="142240"/>
                </a:lnTo>
                <a:lnTo>
                  <a:pt x="108966" y="257810"/>
                </a:lnTo>
                <a:lnTo>
                  <a:pt x="137287" y="257810"/>
                </a:lnTo>
                <a:lnTo>
                  <a:pt x="137287" y="142240"/>
                </a:lnTo>
                <a:lnTo>
                  <a:pt x="246380" y="142240"/>
                </a:lnTo>
                <a:lnTo>
                  <a:pt x="246380" y="115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5678900" y="2794253"/>
            <a:ext cx="170974" cy="204788"/>
          </a:xfrm>
          <a:custGeom>
            <a:avLst/>
            <a:gdLst/>
            <a:ahLst/>
            <a:cxnLst/>
            <a:rect l="l" t="t" r="r" b="b"/>
            <a:pathLst>
              <a:path w="227964" h="273050">
                <a:moveTo>
                  <a:pt x="141350" y="0"/>
                </a:moveTo>
                <a:lnTo>
                  <a:pt x="52324" y="0"/>
                </a:lnTo>
                <a:lnTo>
                  <a:pt x="50165" y="9778"/>
                </a:lnTo>
                <a:lnTo>
                  <a:pt x="57023" y="10159"/>
                </a:lnTo>
                <a:lnTo>
                  <a:pt x="62103" y="11556"/>
                </a:lnTo>
                <a:lnTo>
                  <a:pt x="68199" y="16636"/>
                </a:lnTo>
                <a:lnTo>
                  <a:pt x="69511" y="20573"/>
                </a:lnTo>
                <a:lnTo>
                  <a:pt x="69611" y="30352"/>
                </a:lnTo>
                <a:lnTo>
                  <a:pt x="69457" y="34035"/>
                </a:lnTo>
                <a:lnTo>
                  <a:pt x="31369" y="213359"/>
                </a:lnTo>
                <a:lnTo>
                  <a:pt x="18161" y="254888"/>
                </a:lnTo>
                <a:lnTo>
                  <a:pt x="2159" y="263144"/>
                </a:lnTo>
                <a:lnTo>
                  <a:pt x="0" y="272922"/>
                </a:lnTo>
                <a:lnTo>
                  <a:pt x="82169" y="272922"/>
                </a:lnTo>
                <a:lnTo>
                  <a:pt x="84328" y="263144"/>
                </a:lnTo>
                <a:lnTo>
                  <a:pt x="77850" y="262635"/>
                </a:lnTo>
                <a:lnTo>
                  <a:pt x="73279" y="261746"/>
                </a:lnTo>
                <a:lnTo>
                  <a:pt x="62611" y="250062"/>
                </a:lnTo>
                <a:lnTo>
                  <a:pt x="62737" y="240283"/>
                </a:lnTo>
                <a:lnTo>
                  <a:pt x="66802" y="214756"/>
                </a:lnTo>
                <a:lnTo>
                  <a:pt x="80772" y="151383"/>
                </a:lnTo>
                <a:lnTo>
                  <a:pt x="156357" y="151383"/>
                </a:lnTo>
                <a:lnTo>
                  <a:pt x="153288" y="149097"/>
                </a:lnTo>
                <a:lnTo>
                  <a:pt x="153288" y="146938"/>
                </a:lnTo>
                <a:lnTo>
                  <a:pt x="170533" y="140676"/>
                </a:lnTo>
                <a:lnTo>
                  <a:pt x="183561" y="134111"/>
                </a:lnTo>
                <a:lnTo>
                  <a:pt x="84582" y="134111"/>
                </a:lnTo>
                <a:lnTo>
                  <a:pt x="110109" y="18287"/>
                </a:lnTo>
                <a:lnTo>
                  <a:pt x="117983" y="17779"/>
                </a:lnTo>
                <a:lnTo>
                  <a:pt x="125475" y="17525"/>
                </a:lnTo>
                <a:lnTo>
                  <a:pt x="210438" y="17525"/>
                </a:lnTo>
                <a:lnTo>
                  <a:pt x="205232" y="13334"/>
                </a:lnTo>
                <a:lnTo>
                  <a:pt x="168729" y="1339"/>
                </a:lnTo>
                <a:lnTo>
                  <a:pt x="151445" y="144"/>
                </a:lnTo>
                <a:lnTo>
                  <a:pt x="141350" y="0"/>
                </a:lnTo>
                <a:close/>
              </a:path>
              <a:path w="227964" h="273050">
                <a:moveTo>
                  <a:pt x="156357" y="151383"/>
                </a:moveTo>
                <a:lnTo>
                  <a:pt x="108966" y="151383"/>
                </a:lnTo>
                <a:lnTo>
                  <a:pt x="113665" y="151764"/>
                </a:lnTo>
                <a:lnTo>
                  <a:pt x="121285" y="153542"/>
                </a:lnTo>
                <a:lnTo>
                  <a:pt x="134874" y="169671"/>
                </a:lnTo>
                <a:lnTo>
                  <a:pt x="136906" y="174625"/>
                </a:lnTo>
                <a:lnTo>
                  <a:pt x="138684" y="180847"/>
                </a:lnTo>
                <a:lnTo>
                  <a:pt x="140208" y="188086"/>
                </a:lnTo>
                <a:lnTo>
                  <a:pt x="148971" y="230504"/>
                </a:lnTo>
                <a:lnTo>
                  <a:pt x="151542" y="242383"/>
                </a:lnTo>
                <a:lnTo>
                  <a:pt x="154304" y="253428"/>
                </a:lnTo>
                <a:lnTo>
                  <a:pt x="157257" y="263616"/>
                </a:lnTo>
                <a:lnTo>
                  <a:pt x="160400" y="272922"/>
                </a:lnTo>
                <a:lnTo>
                  <a:pt x="215773" y="272922"/>
                </a:lnTo>
                <a:lnTo>
                  <a:pt x="217678" y="263144"/>
                </a:lnTo>
                <a:lnTo>
                  <a:pt x="211455" y="262000"/>
                </a:lnTo>
                <a:lnTo>
                  <a:pt x="206756" y="260603"/>
                </a:lnTo>
                <a:lnTo>
                  <a:pt x="203454" y="258952"/>
                </a:lnTo>
                <a:lnTo>
                  <a:pt x="200152" y="257175"/>
                </a:lnTo>
                <a:lnTo>
                  <a:pt x="197231" y="254634"/>
                </a:lnTo>
                <a:lnTo>
                  <a:pt x="194691" y="251078"/>
                </a:lnTo>
                <a:lnTo>
                  <a:pt x="192024" y="247650"/>
                </a:lnTo>
                <a:lnTo>
                  <a:pt x="178308" y="194182"/>
                </a:lnTo>
                <a:lnTo>
                  <a:pt x="176355" y="185729"/>
                </a:lnTo>
                <a:lnTo>
                  <a:pt x="159766" y="153923"/>
                </a:lnTo>
                <a:lnTo>
                  <a:pt x="156357" y="151383"/>
                </a:lnTo>
                <a:close/>
              </a:path>
              <a:path w="227964" h="273050">
                <a:moveTo>
                  <a:pt x="210438" y="17525"/>
                </a:moveTo>
                <a:lnTo>
                  <a:pt x="141605" y="17525"/>
                </a:lnTo>
                <a:lnTo>
                  <a:pt x="148717" y="17906"/>
                </a:lnTo>
                <a:lnTo>
                  <a:pt x="159258" y="19430"/>
                </a:lnTo>
                <a:lnTo>
                  <a:pt x="163957" y="20573"/>
                </a:lnTo>
                <a:lnTo>
                  <a:pt x="167894" y="22225"/>
                </a:lnTo>
                <a:lnTo>
                  <a:pt x="171958" y="23875"/>
                </a:lnTo>
                <a:lnTo>
                  <a:pt x="175260" y="25907"/>
                </a:lnTo>
                <a:lnTo>
                  <a:pt x="177927" y="28193"/>
                </a:lnTo>
                <a:lnTo>
                  <a:pt x="180594" y="30352"/>
                </a:lnTo>
                <a:lnTo>
                  <a:pt x="182753" y="33019"/>
                </a:lnTo>
                <a:lnTo>
                  <a:pt x="186309" y="38861"/>
                </a:lnTo>
                <a:lnTo>
                  <a:pt x="187706" y="42544"/>
                </a:lnTo>
                <a:lnTo>
                  <a:pt x="188785" y="47243"/>
                </a:lnTo>
                <a:lnTo>
                  <a:pt x="189865" y="51561"/>
                </a:lnTo>
                <a:lnTo>
                  <a:pt x="190373" y="56641"/>
                </a:lnTo>
                <a:lnTo>
                  <a:pt x="190373" y="62356"/>
                </a:lnTo>
                <a:lnTo>
                  <a:pt x="180594" y="100710"/>
                </a:lnTo>
                <a:lnTo>
                  <a:pt x="144779" y="129772"/>
                </a:lnTo>
                <a:lnTo>
                  <a:pt x="108204" y="134111"/>
                </a:lnTo>
                <a:lnTo>
                  <a:pt x="183561" y="134111"/>
                </a:lnTo>
                <a:lnTo>
                  <a:pt x="216975" y="102762"/>
                </a:lnTo>
                <a:lnTo>
                  <a:pt x="227533" y="62356"/>
                </a:lnTo>
                <a:lnTo>
                  <a:pt x="227584" y="54228"/>
                </a:lnTo>
                <a:lnTo>
                  <a:pt x="226441" y="47243"/>
                </a:lnTo>
                <a:lnTo>
                  <a:pt x="224282" y="40639"/>
                </a:lnTo>
                <a:lnTo>
                  <a:pt x="222241" y="34020"/>
                </a:lnTo>
                <a:lnTo>
                  <a:pt x="218948" y="28066"/>
                </a:lnTo>
                <a:lnTo>
                  <a:pt x="210438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2" name="object 22"/>
          <p:cNvGrpSpPr/>
          <p:nvPr/>
        </p:nvGrpSpPr>
        <p:grpSpPr>
          <a:xfrm>
            <a:off x="3713131" y="4365832"/>
            <a:ext cx="246221" cy="269081"/>
            <a:chOff x="3426840" y="5821108"/>
            <a:chExt cx="328295" cy="358775"/>
          </a:xfrm>
        </p:grpSpPr>
        <p:sp>
          <p:nvSpPr>
            <p:cNvPr id="23" name="object 23"/>
            <p:cNvSpPr/>
            <p:nvPr/>
          </p:nvSpPr>
          <p:spPr>
            <a:xfrm>
              <a:off x="3426840" y="5821108"/>
              <a:ext cx="233045" cy="273050"/>
            </a:xfrm>
            <a:custGeom>
              <a:avLst/>
              <a:gdLst/>
              <a:ahLst/>
              <a:cxnLst/>
              <a:rect l="l" t="t" r="r" b="b"/>
              <a:pathLst>
                <a:path w="233045" h="273050">
                  <a:moveTo>
                    <a:pt x="232791" y="0"/>
                  </a:moveTo>
                  <a:lnTo>
                    <a:pt x="52450" y="0"/>
                  </a:lnTo>
                  <a:lnTo>
                    <a:pt x="50164" y="9804"/>
                  </a:lnTo>
                  <a:lnTo>
                    <a:pt x="57150" y="10198"/>
                  </a:lnTo>
                  <a:lnTo>
                    <a:pt x="62103" y="11671"/>
                  </a:lnTo>
                  <a:lnTo>
                    <a:pt x="68325" y="16738"/>
                  </a:lnTo>
                  <a:lnTo>
                    <a:pt x="69850" y="21272"/>
                  </a:lnTo>
                  <a:lnTo>
                    <a:pt x="69850" y="27800"/>
                  </a:lnTo>
                  <a:lnTo>
                    <a:pt x="31369" y="213385"/>
                  </a:lnTo>
                  <a:lnTo>
                    <a:pt x="18287" y="254990"/>
                  </a:lnTo>
                  <a:lnTo>
                    <a:pt x="2159" y="263182"/>
                  </a:lnTo>
                  <a:lnTo>
                    <a:pt x="0" y="272986"/>
                  </a:lnTo>
                  <a:lnTo>
                    <a:pt x="82169" y="272986"/>
                  </a:lnTo>
                  <a:lnTo>
                    <a:pt x="84455" y="263182"/>
                  </a:lnTo>
                  <a:lnTo>
                    <a:pt x="77850" y="262648"/>
                  </a:lnTo>
                  <a:lnTo>
                    <a:pt x="73279" y="261848"/>
                  </a:lnTo>
                  <a:lnTo>
                    <a:pt x="67945" y="259714"/>
                  </a:lnTo>
                  <a:lnTo>
                    <a:pt x="65912" y="258025"/>
                  </a:lnTo>
                  <a:lnTo>
                    <a:pt x="63246" y="253352"/>
                  </a:lnTo>
                  <a:lnTo>
                    <a:pt x="62611" y="250126"/>
                  </a:lnTo>
                  <a:lnTo>
                    <a:pt x="62872" y="239385"/>
                  </a:lnTo>
                  <a:lnTo>
                    <a:pt x="63658" y="231986"/>
                  </a:lnTo>
                  <a:lnTo>
                    <a:pt x="64968" y="223788"/>
                  </a:lnTo>
                  <a:lnTo>
                    <a:pt x="66801" y="214795"/>
                  </a:lnTo>
                  <a:lnTo>
                    <a:pt x="82550" y="143992"/>
                  </a:lnTo>
                  <a:lnTo>
                    <a:pt x="129159" y="143992"/>
                  </a:lnTo>
                  <a:lnTo>
                    <a:pt x="142748" y="164731"/>
                  </a:lnTo>
                  <a:lnTo>
                    <a:pt x="142748" y="178193"/>
                  </a:lnTo>
                  <a:lnTo>
                    <a:pt x="160400" y="178193"/>
                  </a:lnTo>
                  <a:lnTo>
                    <a:pt x="179832" y="93802"/>
                  </a:lnTo>
                  <a:lnTo>
                    <a:pt x="161544" y="93802"/>
                  </a:lnTo>
                  <a:lnTo>
                    <a:pt x="156718" y="103924"/>
                  </a:lnTo>
                  <a:lnTo>
                    <a:pt x="152526" y="111099"/>
                  </a:lnTo>
                  <a:lnTo>
                    <a:pt x="145796" y="119494"/>
                  </a:lnTo>
                  <a:lnTo>
                    <a:pt x="142239" y="122389"/>
                  </a:lnTo>
                  <a:lnTo>
                    <a:pt x="134493" y="125590"/>
                  </a:lnTo>
                  <a:lnTo>
                    <a:pt x="129667" y="126390"/>
                  </a:lnTo>
                  <a:lnTo>
                    <a:pt x="86360" y="126390"/>
                  </a:lnTo>
                  <a:lnTo>
                    <a:pt x="110236" y="17602"/>
                  </a:lnTo>
                  <a:lnTo>
                    <a:pt x="177673" y="17602"/>
                  </a:lnTo>
                  <a:lnTo>
                    <a:pt x="199262" y="51130"/>
                  </a:lnTo>
                  <a:lnTo>
                    <a:pt x="199771" y="61404"/>
                  </a:lnTo>
                  <a:lnTo>
                    <a:pt x="218948" y="61404"/>
                  </a:lnTo>
                  <a:lnTo>
                    <a:pt x="232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2326" y="5994120"/>
              <a:ext cx="122300" cy="185699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4098417" y="4503972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80" y="0"/>
                </a:moveTo>
                <a:lnTo>
                  <a:pt x="0" y="0"/>
                </a:lnTo>
                <a:lnTo>
                  <a:pt x="0" y="26606"/>
                </a:lnTo>
                <a:lnTo>
                  <a:pt x="246380" y="26606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098417" y="4441726"/>
            <a:ext cx="184784" cy="20003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80" y="0"/>
                </a:moveTo>
                <a:lnTo>
                  <a:pt x="0" y="0"/>
                </a:lnTo>
                <a:lnTo>
                  <a:pt x="0" y="26606"/>
                </a:lnTo>
                <a:lnTo>
                  <a:pt x="246380" y="26606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390357" y="4470559"/>
            <a:ext cx="1271588" cy="21431"/>
          </a:xfrm>
          <a:custGeom>
            <a:avLst/>
            <a:gdLst/>
            <a:ahLst/>
            <a:cxnLst/>
            <a:rect l="l" t="t" r="r" b="b"/>
            <a:pathLst>
              <a:path w="1695450" h="28575">
                <a:moveTo>
                  <a:pt x="1695450" y="0"/>
                </a:moveTo>
                <a:lnTo>
                  <a:pt x="0" y="0"/>
                </a:lnTo>
                <a:lnTo>
                  <a:pt x="0" y="28574"/>
                </a:lnTo>
                <a:lnTo>
                  <a:pt x="1695450" y="28574"/>
                </a:lnTo>
                <a:lnTo>
                  <a:pt x="1695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4409694" y="4127659"/>
            <a:ext cx="126206" cy="207169"/>
          </a:xfrm>
          <a:custGeom>
            <a:avLst/>
            <a:gdLst/>
            <a:ahLst/>
            <a:cxnLst/>
            <a:rect l="l" t="t" r="r" b="b"/>
            <a:pathLst>
              <a:path w="168275" h="276225">
                <a:moveTo>
                  <a:pt x="89281" y="0"/>
                </a:moveTo>
                <a:lnTo>
                  <a:pt x="51308" y="5079"/>
                </a:lnTo>
                <a:lnTo>
                  <a:pt x="6096" y="21589"/>
                </a:lnTo>
                <a:lnTo>
                  <a:pt x="6096" y="60070"/>
                </a:lnTo>
                <a:lnTo>
                  <a:pt x="30225" y="60070"/>
                </a:lnTo>
                <a:lnTo>
                  <a:pt x="38246" y="41828"/>
                </a:lnTo>
                <a:lnTo>
                  <a:pt x="49339" y="28813"/>
                </a:lnTo>
                <a:lnTo>
                  <a:pt x="63480" y="21012"/>
                </a:lnTo>
                <a:lnTo>
                  <a:pt x="80645" y="18414"/>
                </a:lnTo>
                <a:lnTo>
                  <a:pt x="87838" y="18839"/>
                </a:lnTo>
                <a:lnTo>
                  <a:pt x="120269" y="43179"/>
                </a:lnTo>
                <a:lnTo>
                  <a:pt x="125095" y="69595"/>
                </a:lnTo>
                <a:lnTo>
                  <a:pt x="125095" y="75945"/>
                </a:lnTo>
                <a:lnTo>
                  <a:pt x="111634" y="113631"/>
                </a:lnTo>
                <a:lnTo>
                  <a:pt x="84581" y="149331"/>
                </a:lnTo>
                <a:lnTo>
                  <a:pt x="51994" y="186241"/>
                </a:lnTo>
                <a:lnTo>
                  <a:pt x="40894" y="199678"/>
                </a:lnTo>
                <a:lnTo>
                  <a:pt x="16305" y="234560"/>
                </a:lnTo>
                <a:lnTo>
                  <a:pt x="0" y="266623"/>
                </a:lnTo>
                <a:lnTo>
                  <a:pt x="0" y="276224"/>
                </a:lnTo>
                <a:lnTo>
                  <a:pt x="164592" y="276224"/>
                </a:lnTo>
                <a:lnTo>
                  <a:pt x="168021" y="217830"/>
                </a:lnTo>
                <a:lnTo>
                  <a:pt x="151003" y="217830"/>
                </a:lnTo>
                <a:lnTo>
                  <a:pt x="147193" y="228726"/>
                </a:lnTo>
                <a:lnTo>
                  <a:pt x="144399" y="234721"/>
                </a:lnTo>
                <a:lnTo>
                  <a:pt x="121158" y="244220"/>
                </a:lnTo>
                <a:lnTo>
                  <a:pt x="39243" y="244220"/>
                </a:lnTo>
                <a:lnTo>
                  <a:pt x="62071" y="211677"/>
                </a:lnTo>
                <a:lnTo>
                  <a:pt x="94996" y="174028"/>
                </a:lnTo>
                <a:lnTo>
                  <a:pt x="126873" y="139738"/>
                </a:lnTo>
                <a:lnTo>
                  <a:pt x="135636" y="129508"/>
                </a:lnTo>
                <a:lnTo>
                  <a:pt x="158750" y="94932"/>
                </a:lnTo>
                <a:lnTo>
                  <a:pt x="164465" y="70738"/>
                </a:lnTo>
                <a:lnTo>
                  <a:pt x="164465" y="63626"/>
                </a:lnTo>
                <a:lnTo>
                  <a:pt x="153749" y="25407"/>
                </a:lnTo>
                <a:lnTo>
                  <a:pt x="121872" y="4095"/>
                </a:lnTo>
                <a:lnTo>
                  <a:pt x="106713" y="1023"/>
                </a:lnTo>
                <a:lnTo>
                  <a:pt x="89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0684" y="4190429"/>
            <a:ext cx="107822" cy="113052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4920424" y="4130134"/>
            <a:ext cx="168593" cy="204788"/>
          </a:xfrm>
          <a:custGeom>
            <a:avLst/>
            <a:gdLst/>
            <a:ahLst/>
            <a:cxnLst/>
            <a:rect l="l" t="t" r="r" b="b"/>
            <a:pathLst>
              <a:path w="224789" h="273050">
                <a:moveTo>
                  <a:pt x="140588" y="0"/>
                </a:moveTo>
                <a:lnTo>
                  <a:pt x="52450" y="0"/>
                </a:lnTo>
                <a:lnTo>
                  <a:pt x="50164" y="9778"/>
                </a:lnTo>
                <a:lnTo>
                  <a:pt x="57150" y="10159"/>
                </a:lnTo>
                <a:lnTo>
                  <a:pt x="62103" y="11556"/>
                </a:lnTo>
                <a:lnTo>
                  <a:pt x="65150" y="14096"/>
                </a:lnTo>
                <a:lnTo>
                  <a:pt x="68325" y="16636"/>
                </a:lnTo>
                <a:lnTo>
                  <a:pt x="69850" y="21208"/>
                </a:lnTo>
                <a:lnTo>
                  <a:pt x="65405" y="59308"/>
                </a:lnTo>
                <a:lnTo>
                  <a:pt x="31369" y="213321"/>
                </a:lnTo>
                <a:lnTo>
                  <a:pt x="19938" y="251726"/>
                </a:lnTo>
                <a:lnTo>
                  <a:pt x="18287" y="254927"/>
                </a:lnTo>
                <a:lnTo>
                  <a:pt x="16129" y="257428"/>
                </a:lnTo>
                <a:lnTo>
                  <a:pt x="11049" y="261023"/>
                </a:lnTo>
                <a:lnTo>
                  <a:pt x="7238" y="262318"/>
                </a:lnTo>
                <a:lnTo>
                  <a:pt x="2159" y="263118"/>
                </a:lnTo>
                <a:lnTo>
                  <a:pt x="0" y="272922"/>
                </a:lnTo>
                <a:lnTo>
                  <a:pt x="82169" y="272922"/>
                </a:lnTo>
                <a:lnTo>
                  <a:pt x="84455" y="263118"/>
                </a:lnTo>
                <a:lnTo>
                  <a:pt x="77850" y="262585"/>
                </a:lnTo>
                <a:lnTo>
                  <a:pt x="73279" y="261785"/>
                </a:lnTo>
                <a:lnTo>
                  <a:pt x="67945" y="259651"/>
                </a:lnTo>
                <a:lnTo>
                  <a:pt x="65912" y="257962"/>
                </a:lnTo>
                <a:lnTo>
                  <a:pt x="64643" y="255625"/>
                </a:lnTo>
                <a:lnTo>
                  <a:pt x="63246" y="253288"/>
                </a:lnTo>
                <a:lnTo>
                  <a:pt x="62611" y="250062"/>
                </a:lnTo>
                <a:lnTo>
                  <a:pt x="62737" y="240220"/>
                </a:lnTo>
                <a:lnTo>
                  <a:pt x="63119" y="236829"/>
                </a:lnTo>
                <a:lnTo>
                  <a:pt x="63373" y="233425"/>
                </a:lnTo>
                <a:lnTo>
                  <a:pt x="63928" y="229900"/>
                </a:lnTo>
                <a:lnTo>
                  <a:pt x="64262" y="227329"/>
                </a:lnTo>
                <a:lnTo>
                  <a:pt x="64770" y="224396"/>
                </a:lnTo>
                <a:lnTo>
                  <a:pt x="66801" y="214731"/>
                </a:lnTo>
                <a:lnTo>
                  <a:pt x="79629" y="155930"/>
                </a:lnTo>
                <a:lnTo>
                  <a:pt x="131137" y="155930"/>
                </a:lnTo>
                <a:lnTo>
                  <a:pt x="145161" y="154130"/>
                </a:lnTo>
                <a:lnTo>
                  <a:pt x="159115" y="150879"/>
                </a:lnTo>
                <a:lnTo>
                  <a:pt x="171831" y="146329"/>
                </a:lnTo>
                <a:lnTo>
                  <a:pt x="183382" y="140404"/>
                </a:lnTo>
                <a:lnTo>
                  <a:pt x="184877" y="139331"/>
                </a:lnTo>
                <a:lnTo>
                  <a:pt x="83058" y="139331"/>
                </a:lnTo>
                <a:lnTo>
                  <a:pt x="110236" y="18160"/>
                </a:lnTo>
                <a:lnTo>
                  <a:pt x="123475" y="17700"/>
                </a:lnTo>
                <a:lnTo>
                  <a:pt x="129881" y="17571"/>
                </a:lnTo>
                <a:lnTo>
                  <a:pt x="208072" y="17525"/>
                </a:lnTo>
                <a:lnTo>
                  <a:pt x="204850" y="14985"/>
                </a:lnTo>
                <a:lnTo>
                  <a:pt x="162290" y="888"/>
                </a:lnTo>
                <a:lnTo>
                  <a:pt x="151969" y="218"/>
                </a:lnTo>
                <a:lnTo>
                  <a:pt x="140588" y="0"/>
                </a:lnTo>
                <a:close/>
              </a:path>
              <a:path w="224789" h="273050">
                <a:moveTo>
                  <a:pt x="131137" y="155930"/>
                </a:moveTo>
                <a:lnTo>
                  <a:pt x="79629" y="155930"/>
                </a:lnTo>
                <a:lnTo>
                  <a:pt x="86820" y="156280"/>
                </a:lnTo>
                <a:lnTo>
                  <a:pt x="94868" y="156530"/>
                </a:lnTo>
                <a:lnTo>
                  <a:pt x="103774" y="156680"/>
                </a:lnTo>
                <a:lnTo>
                  <a:pt x="113537" y="156730"/>
                </a:lnTo>
                <a:lnTo>
                  <a:pt x="129968" y="156080"/>
                </a:lnTo>
                <a:lnTo>
                  <a:pt x="131137" y="155930"/>
                </a:lnTo>
                <a:close/>
              </a:path>
              <a:path w="224789" h="273050">
                <a:moveTo>
                  <a:pt x="208072" y="17525"/>
                </a:moveTo>
                <a:lnTo>
                  <a:pt x="136144" y="17525"/>
                </a:lnTo>
                <a:lnTo>
                  <a:pt x="148883" y="18194"/>
                </a:lnTo>
                <a:lnTo>
                  <a:pt x="159670" y="20208"/>
                </a:lnTo>
                <a:lnTo>
                  <a:pt x="186459" y="51520"/>
                </a:lnTo>
                <a:lnTo>
                  <a:pt x="187198" y="62356"/>
                </a:lnTo>
                <a:lnTo>
                  <a:pt x="186866" y="70762"/>
                </a:lnTo>
                <a:lnTo>
                  <a:pt x="175720" y="107357"/>
                </a:lnTo>
                <a:lnTo>
                  <a:pt x="142875" y="134327"/>
                </a:lnTo>
                <a:lnTo>
                  <a:pt x="103759" y="139331"/>
                </a:lnTo>
                <a:lnTo>
                  <a:pt x="184877" y="139331"/>
                </a:lnTo>
                <a:lnTo>
                  <a:pt x="216606" y="102432"/>
                </a:lnTo>
                <a:lnTo>
                  <a:pt x="224512" y="62356"/>
                </a:lnTo>
                <a:lnTo>
                  <a:pt x="224433" y="59308"/>
                </a:lnTo>
                <a:lnTo>
                  <a:pt x="211455" y="20192"/>
                </a:lnTo>
                <a:lnTo>
                  <a:pt x="208072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0753" y="4190429"/>
            <a:ext cx="107822" cy="113052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5463349" y="4130134"/>
            <a:ext cx="170974" cy="204788"/>
          </a:xfrm>
          <a:custGeom>
            <a:avLst/>
            <a:gdLst/>
            <a:ahLst/>
            <a:cxnLst/>
            <a:rect l="l" t="t" r="r" b="b"/>
            <a:pathLst>
              <a:path w="227964" h="273050">
                <a:moveTo>
                  <a:pt x="141350" y="0"/>
                </a:moveTo>
                <a:lnTo>
                  <a:pt x="52450" y="0"/>
                </a:lnTo>
                <a:lnTo>
                  <a:pt x="50164" y="9778"/>
                </a:lnTo>
                <a:lnTo>
                  <a:pt x="57150" y="10159"/>
                </a:lnTo>
                <a:lnTo>
                  <a:pt x="62103" y="11556"/>
                </a:lnTo>
                <a:lnTo>
                  <a:pt x="65150" y="14096"/>
                </a:lnTo>
                <a:lnTo>
                  <a:pt x="68325" y="16636"/>
                </a:lnTo>
                <a:lnTo>
                  <a:pt x="69638" y="20573"/>
                </a:lnTo>
                <a:lnTo>
                  <a:pt x="65405" y="59308"/>
                </a:lnTo>
                <a:lnTo>
                  <a:pt x="31369" y="213321"/>
                </a:lnTo>
                <a:lnTo>
                  <a:pt x="19938" y="251726"/>
                </a:lnTo>
                <a:lnTo>
                  <a:pt x="18287" y="254927"/>
                </a:lnTo>
                <a:lnTo>
                  <a:pt x="16129" y="257428"/>
                </a:lnTo>
                <a:lnTo>
                  <a:pt x="11049" y="261023"/>
                </a:lnTo>
                <a:lnTo>
                  <a:pt x="7238" y="262318"/>
                </a:lnTo>
                <a:lnTo>
                  <a:pt x="2159" y="263118"/>
                </a:lnTo>
                <a:lnTo>
                  <a:pt x="0" y="272922"/>
                </a:lnTo>
                <a:lnTo>
                  <a:pt x="82169" y="272922"/>
                </a:lnTo>
                <a:lnTo>
                  <a:pt x="84455" y="263118"/>
                </a:lnTo>
                <a:lnTo>
                  <a:pt x="77850" y="262585"/>
                </a:lnTo>
                <a:lnTo>
                  <a:pt x="73279" y="261785"/>
                </a:lnTo>
                <a:lnTo>
                  <a:pt x="67945" y="259651"/>
                </a:lnTo>
                <a:lnTo>
                  <a:pt x="65912" y="257962"/>
                </a:lnTo>
                <a:lnTo>
                  <a:pt x="64643" y="255625"/>
                </a:lnTo>
                <a:lnTo>
                  <a:pt x="63246" y="253288"/>
                </a:lnTo>
                <a:lnTo>
                  <a:pt x="62611" y="250062"/>
                </a:lnTo>
                <a:lnTo>
                  <a:pt x="62737" y="240220"/>
                </a:lnTo>
                <a:lnTo>
                  <a:pt x="63086" y="237121"/>
                </a:lnTo>
                <a:lnTo>
                  <a:pt x="63373" y="233425"/>
                </a:lnTo>
                <a:lnTo>
                  <a:pt x="63916" y="229900"/>
                </a:lnTo>
                <a:lnTo>
                  <a:pt x="64262" y="227126"/>
                </a:lnTo>
                <a:lnTo>
                  <a:pt x="64770" y="224053"/>
                </a:lnTo>
                <a:lnTo>
                  <a:pt x="65659" y="219925"/>
                </a:lnTo>
                <a:lnTo>
                  <a:pt x="80772" y="151333"/>
                </a:lnTo>
                <a:lnTo>
                  <a:pt x="156329" y="151333"/>
                </a:lnTo>
                <a:lnTo>
                  <a:pt x="153416" y="149136"/>
                </a:lnTo>
                <a:lnTo>
                  <a:pt x="153416" y="146926"/>
                </a:lnTo>
                <a:lnTo>
                  <a:pt x="170586" y="140677"/>
                </a:lnTo>
                <a:lnTo>
                  <a:pt x="183538" y="134137"/>
                </a:lnTo>
                <a:lnTo>
                  <a:pt x="84582" y="134137"/>
                </a:lnTo>
                <a:lnTo>
                  <a:pt x="110236" y="18287"/>
                </a:lnTo>
                <a:lnTo>
                  <a:pt x="118110" y="17779"/>
                </a:lnTo>
                <a:lnTo>
                  <a:pt x="125475" y="17525"/>
                </a:lnTo>
                <a:lnTo>
                  <a:pt x="210566" y="17525"/>
                </a:lnTo>
                <a:lnTo>
                  <a:pt x="205232" y="13334"/>
                </a:lnTo>
                <a:lnTo>
                  <a:pt x="168800" y="1339"/>
                </a:lnTo>
                <a:lnTo>
                  <a:pt x="151501" y="144"/>
                </a:lnTo>
                <a:lnTo>
                  <a:pt x="141350" y="0"/>
                </a:lnTo>
                <a:close/>
              </a:path>
              <a:path w="227964" h="273050">
                <a:moveTo>
                  <a:pt x="156329" y="151333"/>
                </a:moveTo>
                <a:lnTo>
                  <a:pt x="109093" y="151333"/>
                </a:lnTo>
                <a:lnTo>
                  <a:pt x="113664" y="151764"/>
                </a:lnTo>
                <a:lnTo>
                  <a:pt x="121285" y="153492"/>
                </a:lnTo>
                <a:lnTo>
                  <a:pt x="148971" y="230530"/>
                </a:lnTo>
                <a:lnTo>
                  <a:pt x="151542" y="242403"/>
                </a:lnTo>
                <a:lnTo>
                  <a:pt x="154304" y="253426"/>
                </a:lnTo>
                <a:lnTo>
                  <a:pt x="157257" y="263600"/>
                </a:lnTo>
                <a:lnTo>
                  <a:pt x="160400" y="272922"/>
                </a:lnTo>
                <a:lnTo>
                  <a:pt x="215773" y="272922"/>
                </a:lnTo>
                <a:lnTo>
                  <a:pt x="217805" y="263118"/>
                </a:lnTo>
                <a:lnTo>
                  <a:pt x="211582" y="262051"/>
                </a:lnTo>
                <a:lnTo>
                  <a:pt x="206756" y="260654"/>
                </a:lnTo>
                <a:lnTo>
                  <a:pt x="184404" y="224662"/>
                </a:lnTo>
                <a:lnTo>
                  <a:pt x="183007" y="217322"/>
                </a:lnTo>
                <a:lnTo>
                  <a:pt x="178435" y="194132"/>
                </a:lnTo>
                <a:lnTo>
                  <a:pt x="159766" y="153923"/>
                </a:lnTo>
                <a:lnTo>
                  <a:pt x="156329" y="151333"/>
                </a:lnTo>
                <a:close/>
              </a:path>
              <a:path w="227964" h="273050">
                <a:moveTo>
                  <a:pt x="210566" y="17525"/>
                </a:moveTo>
                <a:lnTo>
                  <a:pt x="141605" y="17525"/>
                </a:lnTo>
                <a:lnTo>
                  <a:pt x="148844" y="17906"/>
                </a:lnTo>
                <a:lnTo>
                  <a:pt x="159385" y="19430"/>
                </a:lnTo>
                <a:lnTo>
                  <a:pt x="184531" y="35940"/>
                </a:lnTo>
                <a:lnTo>
                  <a:pt x="186309" y="38861"/>
                </a:lnTo>
                <a:lnTo>
                  <a:pt x="187706" y="42544"/>
                </a:lnTo>
                <a:lnTo>
                  <a:pt x="188905" y="47243"/>
                </a:lnTo>
                <a:lnTo>
                  <a:pt x="189864" y="51561"/>
                </a:lnTo>
                <a:lnTo>
                  <a:pt x="190373" y="56641"/>
                </a:lnTo>
                <a:lnTo>
                  <a:pt x="190373" y="62356"/>
                </a:lnTo>
                <a:lnTo>
                  <a:pt x="180594" y="100736"/>
                </a:lnTo>
                <a:lnTo>
                  <a:pt x="144833" y="129743"/>
                </a:lnTo>
                <a:lnTo>
                  <a:pt x="108204" y="134137"/>
                </a:lnTo>
                <a:lnTo>
                  <a:pt x="183538" y="134137"/>
                </a:lnTo>
                <a:lnTo>
                  <a:pt x="217029" y="102759"/>
                </a:lnTo>
                <a:lnTo>
                  <a:pt x="227533" y="62356"/>
                </a:lnTo>
                <a:lnTo>
                  <a:pt x="227584" y="54228"/>
                </a:lnTo>
                <a:lnTo>
                  <a:pt x="226568" y="47243"/>
                </a:lnTo>
                <a:lnTo>
                  <a:pt x="222241" y="34020"/>
                </a:lnTo>
                <a:lnTo>
                  <a:pt x="219075" y="28066"/>
                </a:lnTo>
                <a:lnTo>
                  <a:pt x="214757" y="22859"/>
                </a:lnTo>
                <a:lnTo>
                  <a:pt x="210566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4648961" y="4573000"/>
            <a:ext cx="168593" cy="204788"/>
          </a:xfrm>
          <a:custGeom>
            <a:avLst/>
            <a:gdLst/>
            <a:ahLst/>
            <a:cxnLst/>
            <a:rect l="l" t="t" r="r" b="b"/>
            <a:pathLst>
              <a:path w="224789" h="273050">
                <a:moveTo>
                  <a:pt x="140588" y="0"/>
                </a:moveTo>
                <a:lnTo>
                  <a:pt x="52450" y="0"/>
                </a:lnTo>
                <a:lnTo>
                  <a:pt x="50164" y="9804"/>
                </a:lnTo>
                <a:lnTo>
                  <a:pt x="57150" y="10198"/>
                </a:lnTo>
                <a:lnTo>
                  <a:pt x="62103" y="11671"/>
                </a:lnTo>
                <a:lnTo>
                  <a:pt x="65150" y="14198"/>
                </a:lnTo>
                <a:lnTo>
                  <a:pt x="68325" y="16738"/>
                </a:lnTo>
                <a:lnTo>
                  <a:pt x="69850" y="21272"/>
                </a:lnTo>
                <a:lnTo>
                  <a:pt x="65405" y="59397"/>
                </a:lnTo>
                <a:lnTo>
                  <a:pt x="31369" y="213385"/>
                </a:lnTo>
                <a:lnTo>
                  <a:pt x="19938" y="251790"/>
                </a:lnTo>
                <a:lnTo>
                  <a:pt x="18287" y="254990"/>
                </a:lnTo>
                <a:lnTo>
                  <a:pt x="16129" y="257492"/>
                </a:lnTo>
                <a:lnTo>
                  <a:pt x="11049" y="261086"/>
                </a:lnTo>
                <a:lnTo>
                  <a:pt x="7238" y="262381"/>
                </a:lnTo>
                <a:lnTo>
                  <a:pt x="2159" y="263182"/>
                </a:lnTo>
                <a:lnTo>
                  <a:pt x="0" y="272986"/>
                </a:lnTo>
                <a:lnTo>
                  <a:pt x="82169" y="272986"/>
                </a:lnTo>
                <a:lnTo>
                  <a:pt x="84455" y="263182"/>
                </a:lnTo>
                <a:lnTo>
                  <a:pt x="77850" y="262648"/>
                </a:lnTo>
                <a:lnTo>
                  <a:pt x="73279" y="261848"/>
                </a:lnTo>
                <a:lnTo>
                  <a:pt x="67945" y="259714"/>
                </a:lnTo>
                <a:lnTo>
                  <a:pt x="65912" y="258025"/>
                </a:lnTo>
                <a:lnTo>
                  <a:pt x="64643" y="255689"/>
                </a:lnTo>
                <a:lnTo>
                  <a:pt x="63246" y="253352"/>
                </a:lnTo>
                <a:lnTo>
                  <a:pt x="62611" y="250126"/>
                </a:lnTo>
                <a:lnTo>
                  <a:pt x="62737" y="240283"/>
                </a:lnTo>
                <a:lnTo>
                  <a:pt x="63119" y="236893"/>
                </a:lnTo>
                <a:lnTo>
                  <a:pt x="63373" y="233489"/>
                </a:lnTo>
                <a:lnTo>
                  <a:pt x="63928" y="229963"/>
                </a:lnTo>
                <a:lnTo>
                  <a:pt x="64262" y="227393"/>
                </a:lnTo>
                <a:lnTo>
                  <a:pt x="64770" y="224459"/>
                </a:lnTo>
                <a:lnTo>
                  <a:pt x="66801" y="214795"/>
                </a:lnTo>
                <a:lnTo>
                  <a:pt x="79629" y="155994"/>
                </a:lnTo>
                <a:lnTo>
                  <a:pt x="131137" y="155994"/>
                </a:lnTo>
                <a:lnTo>
                  <a:pt x="145161" y="154193"/>
                </a:lnTo>
                <a:lnTo>
                  <a:pt x="159115" y="150943"/>
                </a:lnTo>
                <a:lnTo>
                  <a:pt x="171831" y="146392"/>
                </a:lnTo>
                <a:lnTo>
                  <a:pt x="183382" y="140468"/>
                </a:lnTo>
                <a:lnTo>
                  <a:pt x="184877" y="139395"/>
                </a:lnTo>
                <a:lnTo>
                  <a:pt x="83058" y="139395"/>
                </a:lnTo>
                <a:lnTo>
                  <a:pt x="110236" y="18199"/>
                </a:lnTo>
                <a:lnTo>
                  <a:pt x="116927" y="17939"/>
                </a:lnTo>
                <a:lnTo>
                  <a:pt x="123475" y="17753"/>
                </a:lnTo>
                <a:lnTo>
                  <a:pt x="129881" y="17640"/>
                </a:lnTo>
                <a:lnTo>
                  <a:pt x="208071" y="17602"/>
                </a:lnTo>
                <a:lnTo>
                  <a:pt x="204850" y="15100"/>
                </a:lnTo>
                <a:lnTo>
                  <a:pt x="162290" y="925"/>
                </a:lnTo>
                <a:lnTo>
                  <a:pt x="151969" y="231"/>
                </a:lnTo>
                <a:lnTo>
                  <a:pt x="140588" y="0"/>
                </a:lnTo>
                <a:close/>
              </a:path>
              <a:path w="224789" h="273050">
                <a:moveTo>
                  <a:pt x="131137" y="155994"/>
                </a:moveTo>
                <a:lnTo>
                  <a:pt x="79629" y="155994"/>
                </a:lnTo>
                <a:lnTo>
                  <a:pt x="86820" y="156344"/>
                </a:lnTo>
                <a:lnTo>
                  <a:pt x="94868" y="156594"/>
                </a:lnTo>
                <a:lnTo>
                  <a:pt x="103774" y="156744"/>
                </a:lnTo>
                <a:lnTo>
                  <a:pt x="113537" y="156794"/>
                </a:lnTo>
                <a:lnTo>
                  <a:pt x="129968" y="156144"/>
                </a:lnTo>
                <a:lnTo>
                  <a:pt x="131137" y="155994"/>
                </a:lnTo>
                <a:close/>
              </a:path>
              <a:path w="224789" h="273050">
                <a:moveTo>
                  <a:pt x="208071" y="17602"/>
                </a:moveTo>
                <a:lnTo>
                  <a:pt x="136144" y="17602"/>
                </a:lnTo>
                <a:lnTo>
                  <a:pt x="148883" y="18276"/>
                </a:lnTo>
                <a:lnTo>
                  <a:pt x="159670" y="20299"/>
                </a:lnTo>
                <a:lnTo>
                  <a:pt x="186459" y="51575"/>
                </a:lnTo>
                <a:lnTo>
                  <a:pt x="187198" y="62395"/>
                </a:lnTo>
                <a:lnTo>
                  <a:pt x="186866" y="70820"/>
                </a:lnTo>
                <a:lnTo>
                  <a:pt x="175720" y="107421"/>
                </a:lnTo>
                <a:lnTo>
                  <a:pt x="142875" y="134391"/>
                </a:lnTo>
                <a:lnTo>
                  <a:pt x="103759" y="139395"/>
                </a:lnTo>
                <a:lnTo>
                  <a:pt x="184877" y="139395"/>
                </a:lnTo>
                <a:lnTo>
                  <a:pt x="216606" y="102495"/>
                </a:lnTo>
                <a:lnTo>
                  <a:pt x="224512" y="62395"/>
                </a:lnTo>
                <a:lnTo>
                  <a:pt x="224436" y="59397"/>
                </a:lnTo>
                <a:lnTo>
                  <a:pt x="211455" y="20231"/>
                </a:lnTo>
                <a:lnTo>
                  <a:pt x="208071" y="17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4927093" y="4593907"/>
            <a:ext cx="184784" cy="192405"/>
          </a:xfrm>
          <a:custGeom>
            <a:avLst/>
            <a:gdLst/>
            <a:ahLst/>
            <a:cxnLst/>
            <a:rect l="l" t="t" r="r" b="b"/>
            <a:pathLst>
              <a:path w="246379" h="256539">
                <a:moveTo>
                  <a:pt x="246380" y="114300"/>
                </a:moveTo>
                <a:lnTo>
                  <a:pt x="137414" y="114300"/>
                </a:lnTo>
                <a:lnTo>
                  <a:pt x="137414" y="0"/>
                </a:lnTo>
                <a:lnTo>
                  <a:pt x="108966" y="0"/>
                </a:lnTo>
                <a:lnTo>
                  <a:pt x="108966" y="114300"/>
                </a:lnTo>
                <a:lnTo>
                  <a:pt x="0" y="114300"/>
                </a:lnTo>
                <a:lnTo>
                  <a:pt x="0" y="140970"/>
                </a:lnTo>
                <a:lnTo>
                  <a:pt x="108966" y="140970"/>
                </a:lnTo>
                <a:lnTo>
                  <a:pt x="108966" y="256540"/>
                </a:lnTo>
                <a:lnTo>
                  <a:pt x="137414" y="256540"/>
                </a:lnTo>
                <a:lnTo>
                  <a:pt x="137414" y="140970"/>
                </a:lnTo>
                <a:lnTo>
                  <a:pt x="246380" y="140970"/>
                </a:lnTo>
                <a:lnTo>
                  <a:pt x="2463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5213318" y="4573000"/>
            <a:ext cx="170974" cy="204788"/>
          </a:xfrm>
          <a:custGeom>
            <a:avLst/>
            <a:gdLst/>
            <a:ahLst/>
            <a:cxnLst/>
            <a:rect l="l" t="t" r="r" b="b"/>
            <a:pathLst>
              <a:path w="227964" h="273050">
                <a:moveTo>
                  <a:pt x="141350" y="0"/>
                </a:moveTo>
                <a:lnTo>
                  <a:pt x="52450" y="0"/>
                </a:lnTo>
                <a:lnTo>
                  <a:pt x="50164" y="9804"/>
                </a:lnTo>
                <a:lnTo>
                  <a:pt x="57150" y="10198"/>
                </a:lnTo>
                <a:lnTo>
                  <a:pt x="62103" y="11671"/>
                </a:lnTo>
                <a:lnTo>
                  <a:pt x="65150" y="14198"/>
                </a:lnTo>
                <a:lnTo>
                  <a:pt x="68325" y="16738"/>
                </a:lnTo>
                <a:lnTo>
                  <a:pt x="69636" y="20637"/>
                </a:lnTo>
                <a:lnTo>
                  <a:pt x="65405" y="59397"/>
                </a:lnTo>
                <a:lnTo>
                  <a:pt x="31369" y="213385"/>
                </a:lnTo>
                <a:lnTo>
                  <a:pt x="19938" y="251790"/>
                </a:lnTo>
                <a:lnTo>
                  <a:pt x="18287" y="254990"/>
                </a:lnTo>
                <a:lnTo>
                  <a:pt x="16129" y="257492"/>
                </a:lnTo>
                <a:lnTo>
                  <a:pt x="11049" y="261086"/>
                </a:lnTo>
                <a:lnTo>
                  <a:pt x="7238" y="262381"/>
                </a:lnTo>
                <a:lnTo>
                  <a:pt x="2159" y="263182"/>
                </a:lnTo>
                <a:lnTo>
                  <a:pt x="0" y="272986"/>
                </a:lnTo>
                <a:lnTo>
                  <a:pt x="82169" y="272986"/>
                </a:lnTo>
                <a:lnTo>
                  <a:pt x="84455" y="263182"/>
                </a:lnTo>
                <a:lnTo>
                  <a:pt x="77850" y="262648"/>
                </a:lnTo>
                <a:lnTo>
                  <a:pt x="73279" y="261848"/>
                </a:lnTo>
                <a:lnTo>
                  <a:pt x="67945" y="259714"/>
                </a:lnTo>
                <a:lnTo>
                  <a:pt x="65912" y="258025"/>
                </a:lnTo>
                <a:lnTo>
                  <a:pt x="64643" y="255689"/>
                </a:lnTo>
                <a:lnTo>
                  <a:pt x="63246" y="253352"/>
                </a:lnTo>
                <a:lnTo>
                  <a:pt x="62611" y="250126"/>
                </a:lnTo>
                <a:lnTo>
                  <a:pt x="62737" y="240283"/>
                </a:lnTo>
                <a:lnTo>
                  <a:pt x="63086" y="237185"/>
                </a:lnTo>
                <a:lnTo>
                  <a:pt x="63373" y="233489"/>
                </a:lnTo>
                <a:lnTo>
                  <a:pt x="63916" y="229963"/>
                </a:lnTo>
                <a:lnTo>
                  <a:pt x="64262" y="227190"/>
                </a:lnTo>
                <a:lnTo>
                  <a:pt x="64770" y="224116"/>
                </a:lnTo>
                <a:lnTo>
                  <a:pt x="65659" y="219989"/>
                </a:lnTo>
                <a:lnTo>
                  <a:pt x="80772" y="151396"/>
                </a:lnTo>
                <a:lnTo>
                  <a:pt x="156329" y="151396"/>
                </a:lnTo>
                <a:lnTo>
                  <a:pt x="153416" y="149199"/>
                </a:lnTo>
                <a:lnTo>
                  <a:pt x="153416" y="146989"/>
                </a:lnTo>
                <a:lnTo>
                  <a:pt x="170586" y="140741"/>
                </a:lnTo>
                <a:lnTo>
                  <a:pt x="183538" y="134200"/>
                </a:lnTo>
                <a:lnTo>
                  <a:pt x="84582" y="134200"/>
                </a:lnTo>
                <a:lnTo>
                  <a:pt x="110236" y="18402"/>
                </a:lnTo>
                <a:lnTo>
                  <a:pt x="118110" y="17868"/>
                </a:lnTo>
                <a:lnTo>
                  <a:pt x="125475" y="17602"/>
                </a:lnTo>
                <a:lnTo>
                  <a:pt x="210518" y="17602"/>
                </a:lnTo>
                <a:lnTo>
                  <a:pt x="205232" y="13334"/>
                </a:lnTo>
                <a:lnTo>
                  <a:pt x="168800" y="1409"/>
                </a:lnTo>
                <a:lnTo>
                  <a:pt x="151501" y="156"/>
                </a:lnTo>
                <a:lnTo>
                  <a:pt x="141350" y="0"/>
                </a:lnTo>
                <a:close/>
              </a:path>
              <a:path w="227964" h="273050">
                <a:moveTo>
                  <a:pt x="156329" y="151396"/>
                </a:moveTo>
                <a:lnTo>
                  <a:pt x="109093" y="151396"/>
                </a:lnTo>
                <a:lnTo>
                  <a:pt x="113664" y="151828"/>
                </a:lnTo>
                <a:lnTo>
                  <a:pt x="121285" y="153555"/>
                </a:lnTo>
                <a:lnTo>
                  <a:pt x="148971" y="230593"/>
                </a:lnTo>
                <a:lnTo>
                  <a:pt x="151542" y="242466"/>
                </a:lnTo>
                <a:lnTo>
                  <a:pt x="154304" y="253490"/>
                </a:lnTo>
                <a:lnTo>
                  <a:pt x="157257" y="263664"/>
                </a:lnTo>
                <a:lnTo>
                  <a:pt x="160400" y="272986"/>
                </a:lnTo>
                <a:lnTo>
                  <a:pt x="215773" y="272986"/>
                </a:lnTo>
                <a:lnTo>
                  <a:pt x="217805" y="263182"/>
                </a:lnTo>
                <a:lnTo>
                  <a:pt x="211582" y="262115"/>
                </a:lnTo>
                <a:lnTo>
                  <a:pt x="206756" y="260718"/>
                </a:lnTo>
                <a:lnTo>
                  <a:pt x="184404" y="224726"/>
                </a:lnTo>
                <a:lnTo>
                  <a:pt x="183007" y="217385"/>
                </a:lnTo>
                <a:lnTo>
                  <a:pt x="178435" y="194195"/>
                </a:lnTo>
                <a:lnTo>
                  <a:pt x="159766" y="153987"/>
                </a:lnTo>
                <a:lnTo>
                  <a:pt x="156329" y="151396"/>
                </a:lnTo>
                <a:close/>
              </a:path>
              <a:path w="227964" h="273050">
                <a:moveTo>
                  <a:pt x="210518" y="17602"/>
                </a:moveTo>
                <a:lnTo>
                  <a:pt x="141605" y="17602"/>
                </a:lnTo>
                <a:lnTo>
                  <a:pt x="148844" y="17970"/>
                </a:lnTo>
                <a:lnTo>
                  <a:pt x="159385" y="19430"/>
                </a:lnTo>
                <a:lnTo>
                  <a:pt x="184531" y="36004"/>
                </a:lnTo>
                <a:lnTo>
                  <a:pt x="186309" y="38938"/>
                </a:lnTo>
                <a:lnTo>
                  <a:pt x="187706" y="42633"/>
                </a:lnTo>
                <a:lnTo>
                  <a:pt x="188892" y="47294"/>
                </a:lnTo>
                <a:lnTo>
                  <a:pt x="189864" y="51561"/>
                </a:lnTo>
                <a:lnTo>
                  <a:pt x="190373" y="56667"/>
                </a:lnTo>
                <a:lnTo>
                  <a:pt x="190373" y="62395"/>
                </a:lnTo>
                <a:lnTo>
                  <a:pt x="180594" y="100799"/>
                </a:lnTo>
                <a:lnTo>
                  <a:pt x="144833" y="129807"/>
                </a:lnTo>
                <a:lnTo>
                  <a:pt x="108204" y="134200"/>
                </a:lnTo>
                <a:lnTo>
                  <a:pt x="183538" y="134200"/>
                </a:lnTo>
                <a:lnTo>
                  <a:pt x="217029" y="102822"/>
                </a:lnTo>
                <a:lnTo>
                  <a:pt x="227536" y="62395"/>
                </a:lnTo>
                <a:lnTo>
                  <a:pt x="227584" y="54330"/>
                </a:lnTo>
                <a:lnTo>
                  <a:pt x="226568" y="47294"/>
                </a:lnTo>
                <a:lnTo>
                  <a:pt x="222250" y="34099"/>
                </a:lnTo>
                <a:lnTo>
                  <a:pt x="219075" y="28168"/>
                </a:lnTo>
                <a:lnTo>
                  <a:pt x="214757" y="22898"/>
                </a:lnTo>
                <a:lnTo>
                  <a:pt x="210566" y="1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41</a:t>
            </a:fld>
            <a:endParaRPr spc="-19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42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956" y="156706"/>
            <a:ext cx="4531519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59544" marR="3810" indent="-150495">
              <a:lnSpc>
                <a:spcPct val="101400"/>
              </a:lnSpc>
              <a:spcBef>
                <a:spcPts val="45"/>
              </a:spcBef>
            </a:pPr>
            <a:r>
              <a:rPr sz="2963" spc="-203" dirty="0"/>
              <a:t>P/R/F</a:t>
            </a:r>
            <a:r>
              <a:rPr sz="2963" spc="23" dirty="0"/>
              <a:t> </a:t>
            </a:r>
            <a:r>
              <a:rPr sz="2963" spc="-8" dirty="0"/>
              <a:t>in</a:t>
            </a:r>
            <a:r>
              <a:rPr sz="2963" spc="-127" dirty="0"/>
              <a:t> </a:t>
            </a:r>
            <a:r>
              <a:rPr sz="2963" spc="-233" dirty="0"/>
              <a:t>a</a:t>
            </a:r>
            <a:r>
              <a:rPr sz="2963" spc="-153" dirty="0"/>
              <a:t> </a:t>
            </a:r>
            <a:r>
              <a:rPr sz="2963" dirty="0"/>
              <a:t>Multi-</a:t>
            </a:r>
            <a:r>
              <a:rPr sz="2963" spc="-229" dirty="0"/>
              <a:t>class</a:t>
            </a:r>
            <a:r>
              <a:rPr sz="2963" spc="-4" dirty="0"/>
              <a:t> </a:t>
            </a:r>
            <a:r>
              <a:rPr sz="2963" spc="-90" dirty="0"/>
              <a:t>Setting: </a:t>
            </a:r>
            <a:r>
              <a:rPr sz="2963" spc="-34" dirty="0"/>
              <a:t>Micro-</a:t>
            </a:r>
            <a:r>
              <a:rPr sz="2963" spc="-124" dirty="0"/>
              <a:t> </a:t>
            </a:r>
            <a:r>
              <a:rPr sz="2963" spc="-180" dirty="0"/>
              <a:t>vs.</a:t>
            </a:r>
            <a:r>
              <a:rPr sz="2963" spc="-172" dirty="0"/>
              <a:t> </a:t>
            </a:r>
            <a:r>
              <a:rPr sz="2963" spc="-113" dirty="0"/>
              <a:t>Macro-</a:t>
            </a:r>
            <a:r>
              <a:rPr sz="2963" spc="-83" dirty="0"/>
              <a:t>Averaging</a:t>
            </a:r>
            <a:endParaRPr sz="2963"/>
          </a:p>
        </p:txBody>
      </p:sp>
      <p:sp>
        <p:nvSpPr>
          <p:cNvPr id="3" name="object 3"/>
          <p:cNvSpPr txBox="1"/>
          <p:nvPr/>
        </p:nvSpPr>
        <p:spPr>
          <a:xfrm>
            <a:off x="1545431" y="1212580"/>
            <a:ext cx="5963603" cy="3205301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302419" marR="131445" indent="-78581">
              <a:lnSpc>
                <a:spcPct val="102299"/>
              </a:lnSpc>
              <a:spcBef>
                <a:spcPts val="38"/>
              </a:spcBef>
            </a:pPr>
            <a:r>
              <a:rPr sz="2063" i="1" dirty="0">
                <a:latin typeface="Arial"/>
                <a:cs typeface="Arial"/>
              </a:rPr>
              <a:t>If</a:t>
            </a:r>
            <a:r>
              <a:rPr sz="2063" i="1" spc="-146" dirty="0">
                <a:latin typeface="Arial"/>
                <a:cs typeface="Arial"/>
              </a:rPr>
              <a:t> </a:t>
            </a:r>
            <a:r>
              <a:rPr sz="2063" i="1" spc="-105" dirty="0">
                <a:latin typeface="Arial"/>
                <a:cs typeface="Arial"/>
              </a:rPr>
              <a:t>we</a:t>
            </a:r>
            <a:r>
              <a:rPr sz="2063" i="1" spc="-53" dirty="0">
                <a:latin typeface="Arial"/>
                <a:cs typeface="Arial"/>
              </a:rPr>
              <a:t> </a:t>
            </a:r>
            <a:r>
              <a:rPr sz="2063" i="1" spc="-109" dirty="0">
                <a:latin typeface="Arial"/>
                <a:cs typeface="Arial"/>
              </a:rPr>
              <a:t>have</a:t>
            </a:r>
            <a:r>
              <a:rPr sz="2063" i="1" spc="-113" dirty="0">
                <a:latin typeface="Arial"/>
                <a:cs typeface="Arial"/>
              </a:rPr>
              <a:t> </a:t>
            </a:r>
            <a:r>
              <a:rPr sz="2063" i="1" spc="-75" dirty="0">
                <a:latin typeface="Arial"/>
                <a:cs typeface="Arial"/>
              </a:rPr>
              <a:t>more</a:t>
            </a:r>
            <a:r>
              <a:rPr sz="2063" i="1" spc="-68" dirty="0">
                <a:latin typeface="Arial"/>
                <a:cs typeface="Arial"/>
              </a:rPr>
              <a:t> </a:t>
            </a:r>
            <a:r>
              <a:rPr sz="2063" i="1" spc="-15" dirty="0">
                <a:latin typeface="Arial"/>
                <a:cs typeface="Arial"/>
              </a:rPr>
              <a:t>than</a:t>
            </a:r>
            <a:r>
              <a:rPr sz="2063" i="1" spc="-45" dirty="0">
                <a:latin typeface="Arial"/>
                <a:cs typeface="Arial"/>
              </a:rPr>
              <a:t> </a:t>
            </a:r>
            <a:r>
              <a:rPr sz="2063" i="1" spc="-116" dirty="0">
                <a:latin typeface="Arial"/>
                <a:cs typeface="Arial"/>
              </a:rPr>
              <a:t>one</a:t>
            </a:r>
            <a:r>
              <a:rPr sz="2063" i="1" spc="-113" dirty="0">
                <a:latin typeface="Arial"/>
                <a:cs typeface="Arial"/>
              </a:rPr>
              <a:t> </a:t>
            </a:r>
            <a:r>
              <a:rPr sz="2063" i="1" spc="-139" dirty="0">
                <a:latin typeface="Arial"/>
                <a:cs typeface="Arial"/>
              </a:rPr>
              <a:t>class,</a:t>
            </a:r>
            <a:r>
              <a:rPr sz="2063" i="1" spc="19" dirty="0">
                <a:latin typeface="Arial"/>
                <a:cs typeface="Arial"/>
              </a:rPr>
              <a:t> </a:t>
            </a:r>
            <a:r>
              <a:rPr sz="2063" i="1" spc="-49" dirty="0">
                <a:latin typeface="Arial"/>
                <a:cs typeface="Arial"/>
              </a:rPr>
              <a:t>how</a:t>
            </a:r>
            <a:r>
              <a:rPr sz="2063" i="1" spc="-56" dirty="0">
                <a:latin typeface="Arial"/>
                <a:cs typeface="Arial"/>
              </a:rPr>
              <a:t> </a:t>
            </a:r>
            <a:r>
              <a:rPr sz="2063" i="1" spc="-86" dirty="0">
                <a:latin typeface="Arial"/>
                <a:cs typeface="Arial"/>
              </a:rPr>
              <a:t>do</a:t>
            </a:r>
            <a:r>
              <a:rPr sz="2063" i="1" spc="-75" dirty="0">
                <a:latin typeface="Arial"/>
                <a:cs typeface="Arial"/>
              </a:rPr>
              <a:t> </a:t>
            </a:r>
            <a:r>
              <a:rPr sz="2063" i="1" spc="-105" dirty="0">
                <a:latin typeface="Arial"/>
                <a:cs typeface="Arial"/>
              </a:rPr>
              <a:t>we</a:t>
            </a:r>
            <a:r>
              <a:rPr sz="2063" i="1" spc="-56" dirty="0">
                <a:latin typeface="Arial"/>
                <a:cs typeface="Arial"/>
              </a:rPr>
              <a:t> </a:t>
            </a:r>
            <a:r>
              <a:rPr sz="2063" i="1" spc="-64" dirty="0">
                <a:latin typeface="Arial"/>
                <a:cs typeface="Arial"/>
              </a:rPr>
              <a:t>combine </a:t>
            </a:r>
            <a:r>
              <a:rPr sz="2063" i="1" spc="-26" dirty="0">
                <a:latin typeface="Arial"/>
                <a:cs typeface="Arial"/>
              </a:rPr>
              <a:t>multiple</a:t>
            </a:r>
            <a:r>
              <a:rPr sz="2063" i="1" spc="-38" dirty="0">
                <a:latin typeface="Arial"/>
                <a:cs typeface="Arial"/>
              </a:rPr>
              <a:t> </a:t>
            </a:r>
            <a:r>
              <a:rPr sz="2063" i="1" spc="-79" dirty="0">
                <a:latin typeface="Arial"/>
                <a:cs typeface="Arial"/>
              </a:rPr>
              <a:t>performance</a:t>
            </a:r>
            <a:r>
              <a:rPr sz="2063" i="1" spc="-64" dirty="0">
                <a:latin typeface="Arial"/>
                <a:cs typeface="Arial"/>
              </a:rPr>
              <a:t> </a:t>
            </a:r>
            <a:r>
              <a:rPr sz="2063" i="1" spc="-131" dirty="0">
                <a:latin typeface="Arial"/>
                <a:cs typeface="Arial"/>
              </a:rPr>
              <a:t>measures</a:t>
            </a:r>
            <a:r>
              <a:rPr sz="2063" i="1" spc="-34" dirty="0">
                <a:latin typeface="Arial"/>
                <a:cs typeface="Arial"/>
              </a:rPr>
              <a:t> </a:t>
            </a:r>
            <a:r>
              <a:rPr sz="2063" i="1" spc="-8" dirty="0">
                <a:latin typeface="Arial"/>
                <a:cs typeface="Arial"/>
              </a:rPr>
              <a:t>into</a:t>
            </a:r>
            <a:r>
              <a:rPr sz="2063" i="1" spc="-98" dirty="0">
                <a:latin typeface="Arial"/>
                <a:cs typeface="Arial"/>
              </a:rPr>
              <a:t> </a:t>
            </a:r>
            <a:r>
              <a:rPr sz="2063" i="1" spc="-113" dirty="0">
                <a:latin typeface="Arial"/>
                <a:cs typeface="Arial"/>
              </a:rPr>
              <a:t>one</a:t>
            </a:r>
            <a:r>
              <a:rPr sz="2063" i="1" spc="-56" dirty="0">
                <a:latin typeface="Arial"/>
                <a:cs typeface="Arial"/>
              </a:rPr>
              <a:t> </a:t>
            </a:r>
            <a:r>
              <a:rPr sz="2063" i="1" spc="-8" dirty="0">
                <a:latin typeface="Arial"/>
                <a:cs typeface="Arial"/>
              </a:rPr>
              <a:t>quantity?</a:t>
            </a:r>
            <a:endParaRPr sz="206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38">
              <a:latin typeface="Arial"/>
              <a:cs typeface="Arial"/>
            </a:endParaRPr>
          </a:p>
          <a:p>
            <a:pPr marL="9525" marR="3810">
              <a:lnSpc>
                <a:spcPct val="102400"/>
              </a:lnSpc>
            </a:pPr>
            <a:r>
              <a:rPr sz="2063" b="1" spc="-139" dirty="0">
                <a:latin typeface="Arial"/>
                <a:cs typeface="Arial"/>
              </a:rPr>
              <a:t>Macroaveraging</a:t>
            </a:r>
            <a:r>
              <a:rPr sz="2063" spc="-139" dirty="0">
                <a:latin typeface="Arial"/>
                <a:cs typeface="Arial"/>
              </a:rPr>
              <a:t>:</a:t>
            </a:r>
            <a:r>
              <a:rPr sz="2063" spc="38" dirty="0">
                <a:latin typeface="Arial"/>
                <a:cs typeface="Arial"/>
              </a:rPr>
              <a:t> </a:t>
            </a:r>
            <a:r>
              <a:rPr sz="2063" spc="-98" dirty="0">
                <a:latin typeface="Arial"/>
                <a:cs typeface="Arial"/>
              </a:rPr>
              <a:t>Compute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performance</a:t>
            </a:r>
            <a:r>
              <a:rPr sz="2063" spc="23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each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class, </a:t>
            </a:r>
            <a:r>
              <a:rPr sz="2063" spc="-15" dirty="0">
                <a:latin typeface="Arial"/>
                <a:cs typeface="Arial"/>
              </a:rPr>
              <a:t>then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30" dirty="0">
                <a:latin typeface="Arial"/>
                <a:cs typeface="Arial"/>
              </a:rPr>
              <a:t>average.</a:t>
            </a:r>
            <a:endParaRPr sz="2063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113">
              <a:latin typeface="Arial"/>
              <a:cs typeface="Arial"/>
            </a:endParaRPr>
          </a:p>
          <a:p>
            <a:pPr marL="9525" marR="768668"/>
            <a:r>
              <a:rPr sz="2063" b="1" spc="-135" dirty="0">
                <a:latin typeface="Arial"/>
                <a:cs typeface="Arial"/>
              </a:rPr>
              <a:t>Microaveraging</a:t>
            </a:r>
            <a:r>
              <a:rPr sz="2063" spc="-135" dirty="0">
                <a:latin typeface="Arial"/>
                <a:cs typeface="Arial"/>
              </a:rPr>
              <a:t>:</a:t>
            </a:r>
            <a:r>
              <a:rPr sz="2063" spc="-8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Collect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98" dirty="0">
                <a:latin typeface="Arial"/>
                <a:cs typeface="Arial"/>
              </a:rPr>
              <a:t>decisions</a:t>
            </a:r>
            <a:r>
              <a:rPr sz="2063" spc="7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131" dirty="0">
                <a:latin typeface="Arial"/>
                <a:cs typeface="Arial"/>
              </a:rPr>
              <a:t>classes, </a:t>
            </a:r>
            <a:r>
              <a:rPr sz="2063" spc="-64" dirty="0">
                <a:latin typeface="Arial"/>
                <a:cs typeface="Arial"/>
              </a:rPr>
              <a:t>compute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contingency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table,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evaluate.</a:t>
            </a:r>
            <a:endParaRPr sz="206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056" y="714"/>
            <a:ext cx="822008" cy="19098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163" dirty="0">
                <a:solidFill>
                  <a:srgbClr val="FAFBFF"/>
                </a:solidFill>
                <a:latin typeface="Lucida Grande"/>
                <a:cs typeface="Lucida Grande"/>
              </a:rPr>
              <a:t>Sec.</a:t>
            </a:r>
            <a:r>
              <a:rPr sz="1163" spc="68" dirty="0">
                <a:solidFill>
                  <a:srgbClr val="FAFBFF"/>
                </a:solidFill>
                <a:latin typeface="Lucida Grande"/>
                <a:cs typeface="Lucida Grande"/>
              </a:rPr>
              <a:t> </a:t>
            </a:r>
            <a:r>
              <a:rPr sz="1163" spc="-8" dirty="0">
                <a:solidFill>
                  <a:srgbClr val="FAFBFF"/>
                </a:solidFill>
                <a:latin typeface="Lucida Grande"/>
                <a:cs typeface="Lucida Grande"/>
              </a:rPr>
              <a:t>15.2.4</a:t>
            </a:r>
            <a:endParaRPr sz="1163">
              <a:latin typeface="Lucida Grande"/>
              <a:cs typeface="Lucida Gran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668" y="156706"/>
            <a:ext cx="4559618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52400" marR="3810" indent="-143351">
              <a:lnSpc>
                <a:spcPct val="101400"/>
              </a:lnSpc>
              <a:spcBef>
                <a:spcPts val="45"/>
              </a:spcBef>
            </a:pPr>
            <a:r>
              <a:rPr sz="2963" spc="-169" dirty="0"/>
              <a:t>P/R/F</a:t>
            </a:r>
            <a:r>
              <a:rPr sz="2963" spc="-34" dirty="0"/>
              <a:t> </a:t>
            </a:r>
            <a:r>
              <a:rPr sz="2963" spc="-15" dirty="0"/>
              <a:t>in</a:t>
            </a:r>
            <a:r>
              <a:rPr sz="2963" spc="-124" dirty="0"/>
              <a:t> </a:t>
            </a:r>
            <a:r>
              <a:rPr sz="2963" spc="-233" dirty="0"/>
              <a:t>a</a:t>
            </a:r>
            <a:r>
              <a:rPr sz="2963" spc="-90" dirty="0"/>
              <a:t> </a:t>
            </a:r>
            <a:r>
              <a:rPr sz="2963" dirty="0"/>
              <a:t>Multi-</a:t>
            </a:r>
            <a:r>
              <a:rPr sz="2963" spc="-229" dirty="0"/>
              <a:t>class</a:t>
            </a:r>
            <a:r>
              <a:rPr sz="2963" dirty="0"/>
              <a:t> </a:t>
            </a:r>
            <a:r>
              <a:rPr sz="2963" spc="-86" dirty="0"/>
              <a:t>Setting: </a:t>
            </a:r>
            <a:r>
              <a:rPr sz="2963" spc="-34" dirty="0"/>
              <a:t>Micro-</a:t>
            </a:r>
            <a:r>
              <a:rPr sz="2963" spc="-113" dirty="0"/>
              <a:t> </a:t>
            </a:r>
            <a:r>
              <a:rPr sz="2963" spc="-180" dirty="0"/>
              <a:t>vs.</a:t>
            </a:r>
            <a:r>
              <a:rPr sz="2963" spc="-120" dirty="0"/>
              <a:t> </a:t>
            </a:r>
            <a:r>
              <a:rPr sz="2963" spc="-105" dirty="0"/>
              <a:t>Macro-</a:t>
            </a:r>
            <a:r>
              <a:rPr sz="2963" spc="-60" dirty="0"/>
              <a:t>Averaging</a:t>
            </a:r>
            <a:endParaRPr sz="2963"/>
          </a:p>
        </p:txBody>
      </p:sp>
      <p:sp>
        <p:nvSpPr>
          <p:cNvPr id="3" name="object 3"/>
          <p:cNvSpPr txBox="1"/>
          <p:nvPr/>
        </p:nvSpPr>
        <p:spPr>
          <a:xfrm>
            <a:off x="1545431" y="1212580"/>
            <a:ext cx="5963603" cy="631712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9525" marR="3810">
              <a:lnSpc>
                <a:spcPct val="102299"/>
              </a:lnSpc>
              <a:spcBef>
                <a:spcPts val="38"/>
              </a:spcBef>
            </a:pPr>
            <a:r>
              <a:rPr sz="2063" b="1" spc="-139" dirty="0">
                <a:latin typeface="Arial"/>
                <a:cs typeface="Arial"/>
              </a:rPr>
              <a:t>Macroaveraging</a:t>
            </a:r>
            <a:r>
              <a:rPr sz="2063" spc="-139" dirty="0">
                <a:latin typeface="Arial"/>
                <a:cs typeface="Arial"/>
              </a:rPr>
              <a:t>:</a:t>
            </a:r>
            <a:r>
              <a:rPr sz="2063" spc="38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Compute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performance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each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class, </a:t>
            </a:r>
            <a:r>
              <a:rPr sz="2063" spc="-15" dirty="0">
                <a:latin typeface="Arial"/>
                <a:cs typeface="Arial"/>
              </a:rPr>
              <a:t>then</a:t>
            </a:r>
            <a:r>
              <a:rPr sz="2063" spc="-116" dirty="0">
                <a:latin typeface="Arial"/>
                <a:cs typeface="Arial"/>
              </a:rPr>
              <a:t> </a:t>
            </a:r>
            <a:r>
              <a:rPr sz="2063" spc="-30" dirty="0">
                <a:latin typeface="Arial"/>
                <a:cs typeface="Arial"/>
              </a:rPr>
              <a:t>average.</a:t>
            </a:r>
            <a:endParaRPr sz="206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432" y="3315604"/>
            <a:ext cx="5204936" cy="631231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9525" marR="3810">
              <a:lnSpc>
                <a:spcPct val="102400"/>
              </a:lnSpc>
              <a:spcBef>
                <a:spcPts val="34"/>
              </a:spcBef>
            </a:pPr>
            <a:r>
              <a:rPr sz="2063" b="1" spc="-131" dirty="0">
                <a:latin typeface="Arial"/>
                <a:cs typeface="Arial"/>
              </a:rPr>
              <a:t>Microaveraging</a:t>
            </a:r>
            <a:r>
              <a:rPr sz="2063" spc="-131" dirty="0">
                <a:latin typeface="Arial"/>
                <a:cs typeface="Arial"/>
              </a:rPr>
              <a:t>:</a:t>
            </a:r>
            <a:r>
              <a:rPr sz="2063" spc="-11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Collect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decisions</a:t>
            </a:r>
            <a:r>
              <a:rPr sz="2063" spc="7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spc="-26" dirty="0">
                <a:latin typeface="Arial"/>
                <a:cs typeface="Arial"/>
              </a:rPr>
              <a:t>all</a:t>
            </a:r>
            <a:r>
              <a:rPr sz="2063" spc="-75" dirty="0">
                <a:latin typeface="Arial"/>
                <a:cs typeface="Arial"/>
              </a:rPr>
              <a:t> </a:t>
            </a:r>
            <a:r>
              <a:rPr sz="2063" spc="-127" dirty="0">
                <a:latin typeface="Arial"/>
                <a:cs typeface="Arial"/>
              </a:rPr>
              <a:t>classes, </a:t>
            </a:r>
            <a:r>
              <a:rPr sz="2063" spc="-64" dirty="0">
                <a:latin typeface="Arial"/>
                <a:cs typeface="Arial"/>
              </a:rPr>
              <a:t>compute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contingency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41" dirty="0">
                <a:latin typeface="Arial"/>
                <a:cs typeface="Arial"/>
              </a:rPr>
              <a:t>table,</a:t>
            </a:r>
            <a:r>
              <a:rPr sz="2063" spc="-1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evaluate.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3056" y="714"/>
            <a:ext cx="822008" cy="19098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163" dirty="0">
                <a:solidFill>
                  <a:srgbClr val="FAFBFF"/>
                </a:solidFill>
                <a:latin typeface="Lucida Grande"/>
                <a:cs typeface="Lucida Grande"/>
              </a:rPr>
              <a:t>Sec.</a:t>
            </a:r>
            <a:r>
              <a:rPr sz="1163" spc="75" dirty="0">
                <a:solidFill>
                  <a:srgbClr val="FAFBFF"/>
                </a:solidFill>
                <a:latin typeface="Lucida Grande"/>
                <a:cs typeface="Lucida Grande"/>
              </a:rPr>
              <a:t> </a:t>
            </a:r>
            <a:r>
              <a:rPr sz="1163" spc="-8" dirty="0">
                <a:solidFill>
                  <a:srgbClr val="FAFBFF"/>
                </a:solidFill>
                <a:latin typeface="Lucida Grande"/>
                <a:cs typeface="Lucida Grande"/>
              </a:rPr>
              <a:t>15.2.4</a:t>
            </a:r>
            <a:endParaRPr sz="1163">
              <a:latin typeface="Lucida Grande"/>
              <a:cs typeface="Lucida Gran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319" y="4548693"/>
            <a:ext cx="1467612" cy="19846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485799" y="4603280"/>
            <a:ext cx="137636" cy="61436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261" y="61760"/>
                </a:moveTo>
                <a:lnTo>
                  <a:pt x="0" y="61760"/>
                </a:lnTo>
                <a:lnTo>
                  <a:pt x="0" y="81546"/>
                </a:lnTo>
                <a:lnTo>
                  <a:pt x="183261" y="81546"/>
                </a:lnTo>
                <a:lnTo>
                  <a:pt x="183261" y="61760"/>
                </a:lnTo>
                <a:close/>
              </a:path>
              <a:path w="183514" h="81914">
                <a:moveTo>
                  <a:pt x="183261" y="0"/>
                </a:moveTo>
                <a:lnTo>
                  <a:pt x="0" y="0"/>
                </a:lnTo>
                <a:lnTo>
                  <a:pt x="0" y="19786"/>
                </a:lnTo>
                <a:lnTo>
                  <a:pt x="183261" y="19786"/>
                </a:lnTo>
                <a:lnTo>
                  <a:pt x="183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747737" y="4627721"/>
            <a:ext cx="1478756" cy="14288"/>
          </a:xfrm>
          <a:custGeom>
            <a:avLst/>
            <a:gdLst/>
            <a:ahLst/>
            <a:cxnLst/>
            <a:rect l="l" t="t" r="r" b="b"/>
            <a:pathLst>
              <a:path w="1971675" h="19050">
                <a:moveTo>
                  <a:pt x="1971675" y="0"/>
                </a:moveTo>
                <a:lnTo>
                  <a:pt x="0" y="0"/>
                </a:lnTo>
                <a:lnTo>
                  <a:pt x="0" y="19049"/>
                </a:lnTo>
                <a:lnTo>
                  <a:pt x="1971675" y="19049"/>
                </a:lnTo>
                <a:lnTo>
                  <a:pt x="1971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9" name="object 9"/>
          <p:cNvGrpSpPr/>
          <p:nvPr/>
        </p:nvGrpSpPr>
        <p:grpSpPr>
          <a:xfrm>
            <a:off x="5186363" y="4360830"/>
            <a:ext cx="238125" cy="218599"/>
            <a:chOff x="5391150" y="5814440"/>
            <a:chExt cx="317500" cy="291465"/>
          </a:xfrm>
        </p:grpSpPr>
        <p:sp>
          <p:nvSpPr>
            <p:cNvPr id="10" name="object 10"/>
            <p:cNvSpPr/>
            <p:nvPr/>
          </p:nvSpPr>
          <p:spPr>
            <a:xfrm>
              <a:off x="5391150" y="5814440"/>
              <a:ext cx="193040" cy="277495"/>
            </a:xfrm>
            <a:custGeom>
              <a:avLst/>
              <a:gdLst/>
              <a:ahLst/>
              <a:cxnLst/>
              <a:rect l="l" t="t" r="r" b="b"/>
              <a:pathLst>
                <a:path w="193039" h="277495">
                  <a:moveTo>
                    <a:pt x="189484" y="0"/>
                  </a:moveTo>
                  <a:lnTo>
                    <a:pt x="5714" y="0"/>
                  </a:lnTo>
                  <a:lnTo>
                    <a:pt x="5714" y="8483"/>
                  </a:lnTo>
                  <a:lnTo>
                    <a:pt x="92075" y="142290"/>
                  </a:lnTo>
                  <a:lnTo>
                    <a:pt x="0" y="268643"/>
                  </a:lnTo>
                  <a:lnTo>
                    <a:pt x="0" y="276974"/>
                  </a:lnTo>
                  <a:lnTo>
                    <a:pt x="188722" y="276974"/>
                  </a:lnTo>
                  <a:lnTo>
                    <a:pt x="193039" y="204343"/>
                  </a:lnTo>
                  <a:lnTo>
                    <a:pt x="175640" y="204343"/>
                  </a:lnTo>
                  <a:lnTo>
                    <a:pt x="174244" y="212686"/>
                  </a:lnTo>
                  <a:lnTo>
                    <a:pt x="172592" y="219430"/>
                  </a:lnTo>
                  <a:lnTo>
                    <a:pt x="143763" y="248399"/>
                  </a:lnTo>
                  <a:lnTo>
                    <a:pt x="39624" y="248399"/>
                  </a:lnTo>
                  <a:lnTo>
                    <a:pt x="120903" y="136779"/>
                  </a:lnTo>
                  <a:lnTo>
                    <a:pt x="120903" y="125463"/>
                  </a:lnTo>
                  <a:lnTo>
                    <a:pt x="48387" y="15481"/>
                  </a:lnTo>
                  <a:lnTo>
                    <a:pt x="136525" y="15481"/>
                  </a:lnTo>
                  <a:lnTo>
                    <a:pt x="168655" y="49123"/>
                  </a:lnTo>
                  <a:lnTo>
                    <a:pt x="173482" y="66230"/>
                  </a:lnTo>
                  <a:lnTo>
                    <a:pt x="189484" y="66230"/>
                  </a:lnTo>
                  <a:lnTo>
                    <a:pt x="189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0258" y="5994399"/>
              <a:ext cx="88264" cy="11115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476589" y="4375346"/>
            <a:ext cx="305276" cy="203835"/>
            <a:chOff x="5778119" y="5833795"/>
            <a:chExt cx="407034" cy="2717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8119" y="5833795"/>
              <a:ext cx="161035" cy="2031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7349" y="5833795"/>
              <a:ext cx="217424" cy="27175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750594" y="4682299"/>
            <a:ext cx="238125" cy="218599"/>
            <a:chOff x="4810125" y="6243065"/>
            <a:chExt cx="317500" cy="291465"/>
          </a:xfrm>
        </p:grpSpPr>
        <p:sp>
          <p:nvSpPr>
            <p:cNvPr id="16" name="object 16"/>
            <p:cNvSpPr/>
            <p:nvPr/>
          </p:nvSpPr>
          <p:spPr>
            <a:xfrm>
              <a:off x="4810125" y="6243065"/>
              <a:ext cx="193040" cy="277495"/>
            </a:xfrm>
            <a:custGeom>
              <a:avLst/>
              <a:gdLst/>
              <a:ahLst/>
              <a:cxnLst/>
              <a:rect l="l" t="t" r="r" b="b"/>
              <a:pathLst>
                <a:path w="193039" h="277495">
                  <a:moveTo>
                    <a:pt x="189484" y="0"/>
                  </a:moveTo>
                  <a:lnTo>
                    <a:pt x="5714" y="0"/>
                  </a:lnTo>
                  <a:lnTo>
                    <a:pt x="5714" y="8483"/>
                  </a:lnTo>
                  <a:lnTo>
                    <a:pt x="92075" y="142290"/>
                  </a:lnTo>
                  <a:lnTo>
                    <a:pt x="0" y="268643"/>
                  </a:lnTo>
                  <a:lnTo>
                    <a:pt x="0" y="276974"/>
                  </a:lnTo>
                  <a:lnTo>
                    <a:pt x="188722" y="276974"/>
                  </a:lnTo>
                  <a:lnTo>
                    <a:pt x="193039" y="204343"/>
                  </a:lnTo>
                  <a:lnTo>
                    <a:pt x="175640" y="204343"/>
                  </a:lnTo>
                  <a:lnTo>
                    <a:pt x="174244" y="212686"/>
                  </a:lnTo>
                  <a:lnTo>
                    <a:pt x="172592" y="219430"/>
                  </a:lnTo>
                  <a:lnTo>
                    <a:pt x="143763" y="248399"/>
                  </a:lnTo>
                  <a:lnTo>
                    <a:pt x="39624" y="248399"/>
                  </a:lnTo>
                  <a:lnTo>
                    <a:pt x="120903" y="136779"/>
                  </a:lnTo>
                  <a:lnTo>
                    <a:pt x="120903" y="125463"/>
                  </a:lnTo>
                  <a:lnTo>
                    <a:pt x="48387" y="15481"/>
                  </a:lnTo>
                  <a:lnTo>
                    <a:pt x="136525" y="15481"/>
                  </a:lnTo>
                  <a:lnTo>
                    <a:pt x="168655" y="49123"/>
                  </a:lnTo>
                  <a:lnTo>
                    <a:pt x="173482" y="66230"/>
                  </a:lnTo>
                  <a:lnTo>
                    <a:pt x="189484" y="66230"/>
                  </a:lnTo>
                  <a:lnTo>
                    <a:pt x="189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9233" y="6423024"/>
              <a:ext cx="88264" cy="11115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40820" y="4696815"/>
            <a:ext cx="305276" cy="203835"/>
            <a:chOff x="5197094" y="6262420"/>
            <a:chExt cx="407034" cy="2717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7094" y="6262420"/>
              <a:ext cx="161035" cy="2031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6324" y="6262420"/>
              <a:ext cx="217424" cy="271754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5428774" y="4712017"/>
            <a:ext cx="137636" cy="143828"/>
          </a:xfrm>
          <a:custGeom>
            <a:avLst/>
            <a:gdLst/>
            <a:ahLst/>
            <a:cxnLst/>
            <a:rect l="l" t="t" r="r" b="b"/>
            <a:pathLst>
              <a:path w="183514" h="191770">
                <a:moveTo>
                  <a:pt x="183261" y="86360"/>
                </a:moveTo>
                <a:lnTo>
                  <a:pt x="102235" y="86360"/>
                </a:lnTo>
                <a:lnTo>
                  <a:pt x="102235" y="0"/>
                </a:lnTo>
                <a:lnTo>
                  <a:pt x="81026" y="0"/>
                </a:lnTo>
                <a:lnTo>
                  <a:pt x="81026" y="86360"/>
                </a:lnTo>
                <a:lnTo>
                  <a:pt x="0" y="86360"/>
                </a:lnTo>
                <a:lnTo>
                  <a:pt x="0" y="105410"/>
                </a:lnTo>
                <a:lnTo>
                  <a:pt x="81026" y="105410"/>
                </a:lnTo>
                <a:lnTo>
                  <a:pt x="81026" y="191770"/>
                </a:lnTo>
                <a:lnTo>
                  <a:pt x="102235" y="191770"/>
                </a:lnTo>
                <a:lnTo>
                  <a:pt x="102235" y="105410"/>
                </a:lnTo>
                <a:lnTo>
                  <a:pt x="183261" y="105410"/>
                </a:lnTo>
                <a:lnTo>
                  <a:pt x="183261" y="8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2" name="object 22"/>
          <p:cNvGrpSpPr/>
          <p:nvPr/>
        </p:nvGrpSpPr>
        <p:grpSpPr>
          <a:xfrm>
            <a:off x="5636419" y="4682299"/>
            <a:ext cx="238125" cy="218599"/>
            <a:chOff x="5991225" y="6243065"/>
            <a:chExt cx="317500" cy="291465"/>
          </a:xfrm>
        </p:grpSpPr>
        <p:sp>
          <p:nvSpPr>
            <p:cNvPr id="23" name="object 23"/>
            <p:cNvSpPr/>
            <p:nvPr/>
          </p:nvSpPr>
          <p:spPr>
            <a:xfrm>
              <a:off x="5991225" y="6243065"/>
              <a:ext cx="193040" cy="277495"/>
            </a:xfrm>
            <a:custGeom>
              <a:avLst/>
              <a:gdLst/>
              <a:ahLst/>
              <a:cxnLst/>
              <a:rect l="l" t="t" r="r" b="b"/>
              <a:pathLst>
                <a:path w="193039" h="277495">
                  <a:moveTo>
                    <a:pt x="189484" y="0"/>
                  </a:moveTo>
                  <a:lnTo>
                    <a:pt x="5714" y="0"/>
                  </a:lnTo>
                  <a:lnTo>
                    <a:pt x="5714" y="8483"/>
                  </a:lnTo>
                  <a:lnTo>
                    <a:pt x="92075" y="142290"/>
                  </a:lnTo>
                  <a:lnTo>
                    <a:pt x="0" y="268643"/>
                  </a:lnTo>
                  <a:lnTo>
                    <a:pt x="0" y="276974"/>
                  </a:lnTo>
                  <a:lnTo>
                    <a:pt x="188722" y="276974"/>
                  </a:lnTo>
                  <a:lnTo>
                    <a:pt x="193039" y="204343"/>
                  </a:lnTo>
                  <a:lnTo>
                    <a:pt x="175640" y="204343"/>
                  </a:lnTo>
                  <a:lnTo>
                    <a:pt x="174244" y="212686"/>
                  </a:lnTo>
                  <a:lnTo>
                    <a:pt x="172592" y="219430"/>
                  </a:lnTo>
                  <a:lnTo>
                    <a:pt x="143763" y="248399"/>
                  </a:lnTo>
                  <a:lnTo>
                    <a:pt x="39624" y="248399"/>
                  </a:lnTo>
                  <a:lnTo>
                    <a:pt x="120903" y="136779"/>
                  </a:lnTo>
                  <a:lnTo>
                    <a:pt x="120903" y="125463"/>
                  </a:lnTo>
                  <a:lnTo>
                    <a:pt x="48387" y="15481"/>
                  </a:lnTo>
                  <a:lnTo>
                    <a:pt x="136525" y="15481"/>
                  </a:lnTo>
                  <a:lnTo>
                    <a:pt x="168655" y="49123"/>
                  </a:lnTo>
                  <a:lnTo>
                    <a:pt x="173482" y="66230"/>
                  </a:lnTo>
                  <a:lnTo>
                    <a:pt x="189484" y="66230"/>
                  </a:lnTo>
                  <a:lnTo>
                    <a:pt x="189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0333" y="6423024"/>
              <a:ext cx="88264" cy="11115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932836" y="4696815"/>
            <a:ext cx="284798" cy="203835"/>
            <a:chOff x="6386448" y="6262420"/>
            <a:chExt cx="379730" cy="27178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6448" y="6262420"/>
              <a:ext cx="135762" cy="2031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8373" y="6262420"/>
              <a:ext cx="217424" cy="27175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6675" y="2369821"/>
            <a:ext cx="1517618" cy="19850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3950018" y="2424398"/>
            <a:ext cx="137636" cy="61436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261" y="61849"/>
                </a:moveTo>
                <a:lnTo>
                  <a:pt x="0" y="61849"/>
                </a:lnTo>
                <a:lnTo>
                  <a:pt x="0" y="81661"/>
                </a:lnTo>
                <a:lnTo>
                  <a:pt x="183261" y="81661"/>
                </a:lnTo>
                <a:lnTo>
                  <a:pt x="183261" y="61849"/>
                </a:lnTo>
                <a:close/>
              </a:path>
              <a:path w="183514" h="81914">
                <a:moveTo>
                  <a:pt x="183261" y="0"/>
                </a:moveTo>
                <a:lnTo>
                  <a:pt x="0" y="0"/>
                </a:lnTo>
                <a:lnTo>
                  <a:pt x="0" y="19812"/>
                </a:lnTo>
                <a:lnTo>
                  <a:pt x="183261" y="19812"/>
                </a:lnTo>
                <a:lnTo>
                  <a:pt x="183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171951" y="2243900"/>
            <a:ext cx="280511" cy="436721"/>
          </a:xfrm>
          <a:custGeom>
            <a:avLst/>
            <a:gdLst/>
            <a:ahLst/>
            <a:cxnLst/>
            <a:rect l="l" t="t" r="r" b="b"/>
            <a:pathLst>
              <a:path w="374014" h="582295">
                <a:moveTo>
                  <a:pt x="365633" y="0"/>
                </a:moveTo>
                <a:lnTo>
                  <a:pt x="6223" y="0"/>
                </a:lnTo>
                <a:lnTo>
                  <a:pt x="6223" y="14224"/>
                </a:lnTo>
                <a:lnTo>
                  <a:pt x="208534" y="284607"/>
                </a:lnTo>
                <a:lnTo>
                  <a:pt x="0" y="567182"/>
                </a:lnTo>
                <a:lnTo>
                  <a:pt x="0" y="581913"/>
                </a:lnTo>
                <a:lnTo>
                  <a:pt x="366013" y="581913"/>
                </a:lnTo>
                <a:lnTo>
                  <a:pt x="373634" y="472821"/>
                </a:lnTo>
                <a:lnTo>
                  <a:pt x="351536" y="472821"/>
                </a:lnTo>
                <a:lnTo>
                  <a:pt x="348130" y="491898"/>
                </a:lnTo>
                <a:lnTo>
                  <a:pt x="344392" y="507238"/>
                </a:lnTo>
                <a:lnTo>
                  <a:pt x="317823" y="538100"/>
                </a:lnTo>
                <a:lnTo>
                  <a:pt x="309752" y="538861"/>
                </a:lnTo>
                <a:lnTo>
                  <a:pt x="51562" y="538861"/>
                </a:lnTo>
                <a:lnTo>
                  <a:pt x="243204" y="278638"/>
                </a:lnTo>
                <a:lnTo>
                  <a:pt x="243204" y="260604"/>
                </a:lnTo>
                <a:lnTo>
                  <a:pt x="65659" y="19558"/>
                </a:lnTo>
                <a:lnTo>
                  <a:pt x="300482" y="19558"/>
                </a:lnTo>
                <a:lnTo>
                  <a:pt x="336893" y="48043"/>
                </a:lnTo>
                <a:lnTo>
                  <a:pt x="345948" y="88137"/>
                </a:lnTo>
                <a:lnTo>
                  <a:pt x="365633" y="88137"/>
                </a:lnTo>
                <a:lnTo>
                  <a:pt x="365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79391" y="2731294"/>
            <a:ext cx="70295" cy="83344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4511993" y="2448877"/>
            <a:ext cx="914400" cy="14288"/>
          </a:xfrm>
          <a:custGeom>
            <a:avLst/>
            <a:gdLst/>
            <a:ahLst/>
            <a:cxnLst/>
            <a:rect l="l" t="t" r="r" b="b"/>
            <a:pathLst>
              <a:path w="1219200" h="19050">
                <a:moveTo>
                  <a:pt x="1219200" y="0"/>
                </a:moveTo>
                <a:lnTo>
                  <a:pt x="0" y="0"/>
                </a:lnTo>
                <a:lnTo>
                  <a:pt x="0" y="19050"/>
                </a:lnTo>
                <a:lnTo>
                  <a:pt x="1219200" y="19050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33" name="object 33"/>
          <p:cNvGrpSpPr/>
          <p:nvPr/>
        </p:nvGrpSpPr>
        <p:grpSpPr>
          <a:xfrm>
            <a:off x="4812220" y="2196465"/>
            <a:ext cx="305276" cy="203835"/>
            <a:chOff x="4892294" y="2928620"/>
            <a:chExt cx="407034" cy="271780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2294" y="2928620"/>
              <a:ext cx="161035" cy="203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1524" y="2928620"/>
              <a:ext cx="217424" cy="27177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519327" y="2517934"/>
            <a:ext cx="305276" cy="203835"/>
            <a:chOff x="4501769" y="3357245"/>
            <a:chExt cx="407034" cy="27178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1769" y="3357245"/>
              <a:ext cx="161035" cy="203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0999" y="3357245"/>
              <a:ext cx="217424" cy="271779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4907281" y="2533650"/>
            <a:ext cx="137636" cy="142875"/>
          </a:xfrm>
          <a:custGeom>
            <a:avLst/>
            <a:gdLst/>
            <a:ahLst/>
            <a:cxnLst/>
            <a:rect l="l" t="t" r="r" b="b"/>
            <a:pathLst>
              <a:path w="183514" h="190500">
                <a:moveTo>
                  <a:pt x="183261" y="85090"/>
                </a:moveTo>
                <a:lnTo>
                  <a:pt x="102235" y="85090"/>
                </a:lnTo>
                <a:lnTo>
                  <a:pt x="102235" y="0"/>
                </a:lnTo>
                <a:lnTo>
                  <a:pt x="81026" y="0"/>
                </a:lnTo>
                <a:lnTo>
                  <a:pt x="81026" y="85090"/>
                </a:lnTo>
                <a:lnTo>
                  <a:pt x="0" y="85090"/>
                </a:lnTo>
                <a:lnTo>
                  <a:pt x="0" y="105410"/>
                </a:lnTo>
                <a:lnTo>
                  <a:pt x="81026" y="105410"/>
                </a:lnTo>
                <a:lnTo>
                  <a:pt x="81026" y="190500"/>
                </a:lnTo>
                <a:lnTo>
                  <a:pt x="102235" y="190500"/>
                </a:lnTo>
                <a:lnTo>
                  <a:pt x="102235" y="105410"/>
                </a:lnTo>
                <a:lnTo>
                  <a:pt x="183261" y="105410"/>
                </a:lnTo>
                <a:lnTo>
                  <a:pt x="183261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40" name="object 40"/>
          <p:cNvGrpSpPr/>
          <p:nvPr/>
        </p:nvGrpSpPr>
        <p:grpSpPr>
          <a:xfrm>
            <a:off x="5125592" y="2517934"/>
            <a:ext cx="284798" cy="203835"/>
            <a:chOff x="5310123" y="3357245"/>
            <a:chExt cx="379730" cy="27178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123" y="3357245"/>
              <a:ext cx="135762" cy="203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2048" y="3357245"/>
              <a:ext cx="217424" cy="271779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5507356" y="2424398"/>
            <a:ext cx="137636" cy="61436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261" y="61849"/>
                </a:moveTo>
                <a:lnTo>
                  <a:pt x="0" y="61849"/>
                </a:lnTo>
                <a:lnTo>
                  <a:pt x="0" y="81661"/>
                </a:lnTo>
                <a:lnTo>
                  <a:pt x="183261" y="81661"/>
                </a:lnTo>
                <a:lnTo>
                  <a:pt x="183261" y="61849"/>
                </a:lnTo>
                <a:close/>
              </a:path>
              <a:path w="183514" h="81914">
                <a:moveTo>
                  <a:pt x="183261" y="0"/>
                </a:moveTo>
                <a:lnTo>
                  <a:pt x="0" y="0"/>
                </a:lnTo>
                <a:lnTo>
                  <a:pt x="0" y="19812"/>
                </a:lnTo>
                <a:lnTo>
                  <a:pt x="183261" y="19812"/>
                </a:lnTo>
                <a:lnTo>
                  <a:pt x="183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722144" y="2243900"/>
            <a:ext cx="280511" cy="436721"/>
          </a:xfrm>
          <a:custGeom>
            <a:avLst/>
            <a:gdLst/>
            <a:ahLst/>
            <a:cxnLst/>
            <a:rect l="l" t="t" r="r" b="b"/>
            <a:pathLst>
              <a:path w="374014" h="582295">
                <a:moveTo>
                  <a:pt x="365633" y="0"/>
                </a:moveTo>
                <a:lnTo>
                  <a:pt x="6223" y="0"/>
                </a:lnTo>
                <a:lnTo>
                  <a:pt x="6223" y="14224"/>
                </a:lnTo>
                <a:lnTo>
                  <a:pt x="208534" y="284607"/>
                </a:lnTo>
                <a:lnTo>
                  <a:pt x="0" y="567182"/>
                </a:lnTo>
                <a:lnTo>
                  <a:pt x="0" y="581913"/>
                </a:lnTo>
                <a:lnTo>
                  <a:pt x="366013" y="581913"/>
                </a:lnTo>
                <a:lnTo>
                  <a:pt x="373634" y="472821"/>
                </a:lnTo>
                <a:lnTo>
                  <a:pt x="351536" y="472821"/>
                </a:lnTo>
                <a:lnTo>
                  <a:pt x="348130" y="491898"/>
                </a:lnTo>
                <a:lnTo>
                  <a:pt x="344392" y="507238"/>
                </a:lnTo>
                <a:lnTo>
                  <a:pt x="317823" y="538100"/>
                </a:lnTo>
                <a:lnTo>
                  <a:pt x="309752" y="538861"/>
                </a:lnTo>
                <a:lnTo>
                  <a:pt x="51562" y="538861"/>
                </a:lnTo>
                <a:lnTo>
                  <a:pt x="243204" y="278638"/>
                </a:lnTo>
                <a:lnTo>
                  <a:pt x="243204" y="260604"/>
                </a:lnTo>
                <a:lnTo>
                  <a:pt x="65659" y="19558"/>
                </a:lnTo>
                <a:lnTo>
                  <a:pt x="300482" y="19558"/>
                </a:lnTo>
                <a:lnTo>
                  <a:pt x="336893" y="48043"/>
                </a:lnTo>
                <a:lnTo>
                  <a:pt x="345948" y="88137"/>
                </a:lnTo>
                <a:lnTo>
                  <a:pt x="365633" y="88137"/>
                </a:lnTo>
                <a:lnTo>
                  <a:pt x="365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29585" y="2731294"/>
            <a:ext cx="70295" cy="8334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70377" y="2369821"/>
            <a:ext cx="986790" cy="201929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024247" y="2873454"/>
            <a:ext cx="92868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5" dirty="0">
                <a:latin typeface="Arial"/>
                <a:cs typeface="Arial"/>
              </a:rPr>
              <a:t>(missing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1/C)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43</a:t>
            </a:fld>
            <a:endParaRPr spc="-19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44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213" y="424138"/>
            <a:ext cx="5179219" cy="42559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2700" spc="-64" dirty="0"/>
              <a:t>Micro-</a:t>
            </a:r>
            <a:r>
              <a:rPr sz="2700" spc="-71" dirty="0"/>
              <a:t> </a:t>
            </a:r>
            <a:r>
              <a:rPr sz="2700" spc="-169" dirty="0"/>
              <a:t>vs.</a:t>
            </a:r>
            <a:r>
              <a:rPr sz="2700" spc="-150" dirty="0"/>
              <a:t> </a:t>
            </a:r>
            <a:r>
              <a:rPr sz="2700" spc="-98" dirty="0"/>
              <a:t>Macro-</a:t>
            </a:r>
            <a:r>
              <a:rPr sz="2700" spc="-143" dirty="0"/>
              <a:t>Averaging:</a:t>
            </a:r>
            <a:r>
              <a:rPr sz="2700" spc="-199" dirty="0"/>
              <a:t> Example</a:t>
            </a:r>
            <a:endParaRPr sz="27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46585" y="1703784"/>
          <a:ext cx="2057400" cy="1668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Truth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Truth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44">
                <a:tc>
                  <a:txBody>
                    <a:bodyPr/>
                    <a:lstStyle/>
                    <a:p>
                      <a:pPr marL="454659" marR="132715" indent="-314960">
                        <a:lnSpc>
                          <a:spcPct val="101400"/>
                        </a:lnSpc>
                        <a:spcBef>
                          <a:spcPts val="31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Classifier: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44">
                <a:tc>
                  <a:txBody>
                    <a:bodyPr/>
                    <a:lstStyle/>
                    <a:p>
                      <a:pPr marL="483234" marR="132715" indent="-343535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Classifier: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32584" y="1703784"/>
          <a:ext cx="2229023" cy="150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Truth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Truth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44">
                <a:tc>
                  <a:txBody>
                    <a:bodyPr/>
                    <a:lstStyle/>
                    <a:p>
                      <a:pPr marL="495300" marR="165735" indent="-314960">
                        <a:lnSpc>
                          <a:spcPct val="101400"/>
                        </a:lnSpc>
                        <a:spcBef>
                          <a:spcPts val="31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Classifier: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yes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44">
                <a:tc>
                  <a:txBody>
                    <a:bodyPr/>
                    <a:lstStyle/>
                    <a:p>
                      <a:pPr marL="523875" marR="165735" indent="-343535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Classifier: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890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75735" y="1703784"/>
          <a:ext cx="2000727" cy="1668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Truth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Truth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44">
                <a:tc>
                  <a:txBody>
                    <a:bodyPr/>
                    <a:lstStyle/>
                    <a:p>
                      <a:pPr marL="460375" marR="124460" indent="-314960">
                        <a:lnSpc>
                          <a:spcPct val="101400"/>
                        </a:lnSpc>
                        <a:spcBef>
                          <a:spcPts val="31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Classifier: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52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8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44">
                <a:tc>
                  <a:txBody>
                    <a:bodyPr/>
                    <a:lstStyle/>
                    <a:p>
                      <a:pPr marL="488950" marR="124460" indent="-343535">
                        <a:lnSpc>
                          <a:spcPct val="101499"/>
                        </a:lnSpc>
                        <a:spcBef>
                          <a:spcPts val="32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Classifier: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1860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3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60721" y="1241155"/>
            <a:ext cx="57088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240280" algn="l"/>
                <a:tab pos="4163854" algn="l"/>
              </a:tabLst>
            </a:pPr>
            <a:r>
              <a:rPr spc="-188" dirty="0">
                <a:latin typeface="Arial"/>
                <a:cs typeface="Arial"/>
              </a:rPr>
              <a:t>Class</a:t>
            </a:r>
            <a:r>
              <a:rPr spc="-53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	</a:t>
            </a:r>
            <a:r>
              <a:rPr spc="-184" dirty="0">
                <a:latin typeface="Arial"/>
                <a:cs typeface="Arial"/>
              </a:rPr>
              <a:t>Class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	</a:t>
            </a:r>
            <a:r>
              <a:rPr spc="-45" dirty="0">
                <a:latin typeface="Arial"/>
                <a:cs typeface="Arial"/>
              </a:rPr>
              <a:t>Micro</a:t>
            </a:r>
            <a:r>
              <a:rPr spc="-53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Ave.</a:t>
            </a:r>
            <a:r>
              <a:rPr spc="-109" dirty="0">
                <a:latin typeface="Arial"/>
                <a:cs typeface="Arial"/>
              </a:rPr>
              <a:t> Table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3056" y="-6429"/>
            <a:ext cx="687229" cy="19098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163" spc="-109" dirty="0">
                <a:solidFill>
                  <a:srgbClr val="FAFBFF"/>
                </a:solidFill>
                <a:latin typeface="Arial"/>
                <a:cs typeface="Arial"/>
              </a:rPr>
              <a:t>Sec.</a:t>
            </a:r>
            <a:r>
              <a:rPr sz="1163" spc="15" dirty="0">
                <a:solidFill>
                  <a:srgbClr val="FAFBFF"/>
                </a:solidFill>
                <a:latin typeface="Arial"/>
                <a:cs typeface="Arial"/>
              </a:rPr>
              <a:t> </a:t>
            </a:r>
            <a:r>
              <a:rPr sz="1163" spc="-34" dirty="0">
                <a:solidFill>
                  <a:srgbClr val="FAFBFF"/>
                </a:solidFill>
                <a:latin typeface="Arial"/>
                <a:cs typeface="Arial"/>
              </a:rPr>
              <a:t>15.2.4</a:t>
            </a:r>
            <a:endParaRPr sz="116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893" y="3675887"/>
            <a:ext cx="5877401" cy="10027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1773555">
              <a:lnSpc>
                <a:spcPct val="120000"/>
              </a:lnSpc>
              <a:spcBef>
                <a:spcPts val="75"/>
              </a:spcBef>
            </a:pPr>
            <a:r>
              <a:rPr spc="-105" dirty="0">
                <a:latin typeface="Arial"/>
                <a:cs typeface="Arial"/>
              </a:rPr>
              <a:t>Macroaveraged</a:t>
            </a:r>
            <a:r>
              <a:rPr spc="38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precision: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(0.5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65" dirty="0">
                <a:latin typeface="Arial"/>
                <a:cs typeface="Arial"/>
              </a:rPr>
              <a:t>+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41" dirty="0">
                <a:latin typeface="Arial"/>
                <a:cs typeface="Arial"/>
              </a:rPr>
              <a:t>0.9)/2 </a:t>
            </a:r>
            <a:r>
              <a:rPr spc="-165" dirty="0">
                <a:latin typeface="Arial"/>
                <a:cs typeface="Arial"/>
              </a:rPr>
              <a:t>=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0.7 </a:t>
            </a:r>
            <a:r>
              <a:rPr spc="-94" dirty="0">
                <a:latin typeface="Arial"/>
                <a:cs typeface="Arial"/>
              </a:rPr>
              <a:t>Microaveraged</a:t>
            </a:r>
            <a:r>
              <a:rPr spc="49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precision:</a:t>
            </a:r>
            <a:r>
              <a:rPr spc="-11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100/120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165" dirty="0">
                <a:latin typeface="Arial"/>
                <a:cs typeface="Arial"/>
              </a:rPr>
              <a:t>=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.83</a:t>
            </a:r>
            <a:endParaRPr>
              <a:latin typeface="Arial"/>
              <a:cs typeface="Arial"/>
            </a:endParaRPr>
          </a:p>
          <a:p>
            <a:pPr marL="9525">
              <a:spcBef>
                <a:spcPts val="431"/>
              </a:spcBef>
            </a:pPr>
            <a:r>
              <a:rPr spc="-94" dirty="0">
                <a:latin typeface="Arial"/>
                <a:cs typeface="Arial"/>
              </a:rPr>
              <a:t>Microaveraged</a:t>
            </a:r>
            <a:r>
              <a:rPr spc="53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score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is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dominated</a:t>
            </a:r>
            <a:r>
              <a:rPr spc="-188" dirty="0">
                <a:latin typeface="Arial"/>
                <a:cs typeface="Arial"/>
              </a:rPr>
              <a:t> </a:t>
            </a:r>
            <a:r>
              <a:rPr spc="-79" dirty="0">
                <a:latin typeface="Arial"/>
                <a:cs typeface="Arial"/>
              </a:rPr>
              <a:t>by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score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on </a:t>
            </a:r>
            <a:r>
              <a:rPr spc="-34" dirty="0">
                <a:latin typeface="Arial"/>
                <a:cs typeface="Arial"/>
              </a:rPr>
              <a:t>frequent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classes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12517"/>
            <a:ext cx="6172200" cy="911981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869281" marR="3810" indent="-1852136">
              <a:lnSpc>
                <a:spcPct val="101400"/>
              </a:lnSpc>
              <a:spcBef>
                <a:spcPts val="45"/>
              </a:spcBef>
            </a:pPr>
            <a:r>
              <a:rPr sz="2963" spc="-139" dirty="0"/>
              <a:t>Confusion</a:t>
            </a:r>
            <a:r>
              <a:rPr sz="2963" spc="-86" dirty="0"/>
              <a:t> </a:t>
            </a:r>
            <a:r>
              <a:rPr sz="2963" spc="-8" dirty="0"/>
              <a:t>Matrix:</a:t>
            </a:r>
            <a:r>
              <a:rPr sz="2963" spc="-124" dirty="0"/>
              <a:t> </a:t>
            </a:r>
            <a:r>
              <a:rPr sz="2963" spc="-146" dirty="0"/>
              <a:t>Generalizing</a:t>
            </a:r>
            <a:r>
              <a:rPr sz="2963" spc="-15" dirty="0"/>
              <a:t> the</a:t>
            </a:r>
            <a:r>
              <a:rPr sz="2963" spc="-191" dirty="0"/>
              <a:t> </a:t>
            </a:r>
            <a:r>
              <a:rPr sz="2963" spc="-113" dirty="0"/>
              <a:t>2-</a:t>
            </a:r>
            <a:r>
              <a:rPr sz="2963" spc="-105" dirty="0"/>
              <a:t>by-</a:t>
            </a:r>
            <a:r>
              <a:rPr sz="2963" spc="-38" dirty="0"/>
              <a:t>2 </a:t>
            </a:r>
            <a:r>
              <a:rPr sz="2963" spc="-113" dirty="0"/>
              <a:t>contingency</a:t>
            </a:r>
            <a:r>
              <a:rPr sz="2963" spc="-60" dirty="0"/>
              <a:t> </a:t>
            </a:r>
            <a:r>
              <a:rPr sz="2963" spc="-8" dirty="0"/>
              <a:t>table</a:t>
            </a:r>
            <a:endParaRPr sz="2963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2538" y="1318355"/>
          <a:ext cx="6629397" cy="2874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r>
                        <a:rPr sz="27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2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387350" marR="100965" indent="-276860">
                        <a:lnSpc>
                          <a:spcPct val="100800"/>
                        </a:lnSpc>
                      </a:pPr>
                      <a:r>
                        <a:rPr sz="27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 </a:t>
                      </a:r>
                      <a:r>
                        <a:rPr sz="27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238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#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5895" y="2451545"/>
            <a:ext cx="533400" cy="533400"/>
            <a:chOff x="2430526" y="3268726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2443226" y="32814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2443226" y="32814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2975420" y="3075432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8" name="object 8"/>
          <p:cNvGrpSpPr/>
          <p:nvPr/>
        </p:nvGrpSpPr>
        <p:grpSpPr>
          <a:xfrm>
            <a:off x="2994470" y="3773138"/>
            <a:ext cx="476250" cy="304800"/>
            <a:chOff x="2468626" y="5030851"/>
            <a:chExt cx="635000" cy="406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326" y="5043551"/>
              <a:ext cx="609600" cy="381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81326" y="5043551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545973" y="0"/>
                  </a:lnTo>
                  <a:lnTo>
                    <a:pt x="570755" y="4974"/>
                  </a:lnTo>
                  <a:lnTo>
                    <a:pt x="590978" y="18557"/>
                  </a:lnTo>
                  <a:lnTo>
                    <a:pt x="604605" y="38736"/>
                  </a:lnTo>
                  <a:lnTo>
                    <a:pt x="609600" y="63500"/>
                  </a:lnTo>
                  <a:lnTo>
                    <a:pt x="609600" y="317373"/>
                  </a:lnTo>
                  <a:lnTo>
                    <a:pt x="604605" y="342155"/>
                  </a:lnTo>
                  <a:lnTo>
                    <a:pt x="590978" y="362378"/>
                  </a:lnTo>
                  <a:lnTo>
                    <a:pt x="570755" y="376005"/>
                  </a:lnTo>
                  <a:lnTo>
                    <a:pt x="545973" y="381000"/>
                  </a:lnTo>
                  <a:lnTo>
                    <a:pt x="63500" y="381000"/>
                  </a:lnTo>
                  <a:lnTo>
                    <a:pt x="38736" y="376005"/>
                  </a:lnTo>
                  <a:lnTo>
                    <a:pt x="18557" y="362378"/>
                  </a:lnTo>
                  <a:lnTo>
                    <a:pt x="4974" y="342155"/>
                  </a:lnTo>
                  <a:lnTo>
                    <a:pt x="0" y="317373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3195" y="1822895"/>
            <a:ext cx="533400" cy="533400"/>
            <a:chOff x="4106926" y="2430526"/>
            <a:chExt cx="711200" cy="711200"/>
          </a:xfrm>
        </p:grpSpPr>
        <p:sp>
          <p:nvSpPr>
            <p:cNvPr id="12" name="object 12"/>
            <p:cNvSpPr/>
            <p:nvPr/>
          </p:nvSpPr>
          <p:spPr>
            <a:xfrm>
              <a:off x="4119626" y="24432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9626" y="24432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/>
          <p:nvPr/>
        </p:nvSpPr>
        <p:spPr>
          <a:xfrm>
            <a:off x="5661470" y="1832420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7073551" y="1937195"/>
            <a:ext cx="476250" cy="304800"/>
            <a:chOff x="7907401" y="2582926"/>
            <a:chExt cx="635000" cy="4064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0101" y="2595626"/>
              <a:ext cx="609600" cy="381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920101" y="2595626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545973" y="0"/>
                  </a:lnTo>
                  <a:lnTo>
                    <a:pt x="570755" y="4974"/>
                  </a:lnTo>
                  <a:lnTo>
                    <a:pt x="590978" y="18557"/>
                  </a:lnTo>
                  <a:lnTo>
                    <a:pt x="604605" y="38736"/>
                  </a:lnTo>
                  <a:lnTo>
                    <a:pt x="609600" y="63500"/>
                  </a:lnTo>
                  <a:lnTo>
                    <a:pt x="609600" y="317373"/>
                  </a:lnTo>
                  <a:lnTo>
                    <a:pt x="604605" y="342155"/>
                  </a:lnTo>
                  <a:lnTo>
                    <a:pt x="590978" y="362378"/>
                  </a:lnTo>
                  <a:lnTo>
                    <a:pt x="570755" y="376005"/>
                  </a:lnTo>
                  <a:lnTo>
                    <a:pt x="545973" y="381000"/>
                  </a:lnTo>
                  <a:lnTo>
                    <a:pt x="63500" y="381000"/>
                  </a:lnTo>
                  <a:lnTo>
                    <a:pt x="38736" y="376005"/>
                  </a:lnTo>
                  <a:lnTo>
                    <a:pt x="18557" y="362378"/>
                  </a:lnTo>
                  <a:lnTo>
                    <a:pt x="4974" y="342155"/>
                  </a:lnTo>
                  <a:lnTo>
                    <a:pt x="0" y="317373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45</a:t>
            </a:fld>
            <a:endParaRPr spc="-19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065" y="524887"/>
            <a:ext cx="7445036" cy="862159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869281" marR="3810" indent="-1852136">
              <a:lnSpc>
                <a:spcPct val="101400"/>
              </a:lnSpc>
              <a:spcBef>
                <a:spcPts val="45"/>
              </a:spcBef>
            </a:pPr>
            <a:r>
              <a:rPr sz="2800" spc="-139" dirty="0"/>
              <a:t>Confusion</a:t>
            </a:r>
            <a:r>
              <a:rPr sz="2800" spc="-86" dirty="0"/>
              <a:t> </a:t>
            </a:r>
            <a:r>
              <a:rPr sz="2800" spc="-8" dirty="0"/>
              <a:t>Matrix:</a:t>
            </a:r>
            <a:r>
              <a:rPr sz="2800" spc="-124" dirty="0"/>
              <a:t> </a:t>
            </a:r>
            <a:r>
              <a:rPr sz="2800" spc="-146" dirty="0"/>
              <a:t>Generalizing</a:t>
            </a:r>
            <a:r>
              <a:rPr sz="2800" spc="-15" dirty="0"/>
              <a:t> the</a:t>
            </a:r>
            <a:r>
              <a:rPr sz="2800" spc="-191" dirty="0"/>
              <a:t> </a:t>
            </a:r>
            <a:r>
              <a:rPr sz="2800" spc="-113" dirty="0"/>
              <a:t>2-</a:t>
            </a:r>
            <a:r>
              <a:rPr sz="2800" spc="-105" dirty="0"/>
              <a:t>by-</a:t>
            </a:r>
            <a:r>
              <a:rPr sz="2800" spc="-38" dirty="0"/>
              <a:t>2 </a:t>
            </a:r>
            <a:r>
              <a:rPr sz="2800" spc="-113" dirty="0"/>
              <a:t>contingency</a:t>
            </a:r>
            <a:r>
              <a:rPr sz="2800" spc="-60" dirty="0"/>
              <a:t> </a:t>
            </a:r>
            <a:r>
              <a:rPr sz="2800" spc="-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2538" y="1318355"/>
          <a:ext cx="6629397" cy="2874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r>
                        <a:rPr sz="27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2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387350" marR="100965" indent="-276860">
                        <a:lnSpc>
                          <a:spcPct val="100800"/>
                        </a:lnSpc>
                      </a:pPr>
                      <a:r>
                        <a:rPr sz="27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 </a:t>
                      </a:r>
                      <a:r>
                        <a:rPr sz="27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238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9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11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7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86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7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8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9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5895" y="2451545"/>
            <a:ext cx="533400" cy="533400"/>
            <a:chOff x="2430526" y="3268726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2443226" y="32814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2443226" y="32814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2975420" y="3075432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8" name="object 8"/>
          <p:cNvGrpSpPr/>
          <p:nvPr/>
        </p:nvGrpSpPr>
        <p:grpSpPr>
          <a:xfrm>
            <a:off x="2994470" y="3773138"/>
            <a:ext cx="476250" cy="304800"/>
            <a:chOff x="2468626" y="5030851"/>
            <a:chExt cx="635000" cy="406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326" y="5043551"/>
              <a:ext cx="609600" cy="381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81326" y="5043551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545973" y="0"/>
                  </a:lnTo>
                  <a:lnTo>
                    <a:pt x="570755" y="4974"/>
                  </a:lnTo>
                  <a:lnTo>
                    <a:pt x="590978" y="18557"/>
                  </a:lnTo>
                  <a:lnTo>
                    <a:pt x="604605" y="38736"/>
                  </a:lnTo>
                  <a:lnTo>
                    <a:pt x="609600" y="63500"/>
                  </a:lnTo>
                  <a:lnTo>
                    <a:pt x="609600" y="317373"/>
                  </a:lnTo>
                  <a:lnTo>
                    <a:pt x="604605" y="342155"/>
                  </a:lnTo>
                  <a:lnTo>
                    <a:pt x="590978" y="362378"/>
                  </a:lnTo>
                  <a:lnTo>
                    <a:pt x="570755" y="376005"/>
                  </a:lnTo>
                  <a:lnTo>
                    <a:pt x="545973" y="381000"/>
                  </a:lnTo>
                  <a:lnTo>
                    <a:pt x="63500" y="381000"/>
                  </a:lnTo>
                  <a:lnTo>
                    <a:pt x="38736" y="376005"/>
                  </a:lnTo>
                  <a:lnTo>
                    <a:pt x="18557" y="362378"/>
                  </a:lnTo>
                  <a:lnTo>
                    <a:pt x="4974" y="342155"/>
                  </a:lnTo>
                  <a:lnTo>
                    <a:pt x="0" y="317373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3195" y="1822895"/>
            <a:ext cx="533400" cy="533400"/>
            <a:chOff x="4106926" y="2430526"/>
            <a:chExt cx="711200" cy="711200"/>
          </a:xfrm>
        </p:grpSpPr>
        <p:sp>
          <p:nvSpPr>
            <p:cNvPr id="12" name="object 12"/>
            <p:cNvSpPr/>
            <p:nvPr/>
          </p:nvSpPr>
          <p:spPr>
            <a:xfrm>
              <a:off x="4119626" y="24432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9626" y="24432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/>
          <p:nvPr/>
        </p:nvSpPr>
        <p:spPr>
          <a:xfrm>
            <a:off x="5661470" y="1832420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6966395" y="1937195"/>
            <a:ext cx="476250" cy="304800"/>
            <a:chOff x="7764526" y="2582926"/>
            <a:chExt cx="635000" cy="4064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7226" y="2595626"/>
              <a:ext cx="609600" cy="381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77226" y="2595626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545973" y="0"/>
                  </a:lnTo>
                  <a:lnTo>
                    <a:pt x="570755" y="4974"/>
                  </a:lnTo>
                  <a:lnTo>
                    <a:pt x="590978" y="18557"/>
                  </a:lnTo>
                  <a:lnTo>
                    <a:pt x="604605" y="38736"/>
                  </a:lnTo>
                  <a:lnTo>
                    <a:pt x="609600" y="63500"/>
                  </a:lnTo>
                  <a:lnTo>
                    <a:pt x="609600" y="317373"/>
                  </a:lnTo>
                  <a:lnTo>
                    <a:pt x="604605" y="342155"/>
                  </a:lnTo>
                  <a:lnTo>
                    <a:pt x="590978" y="362378"/>
                  </a:lnTo>
                  <a:lnTo>
                    <a:pt x="570755" y="376005"/>
                  </a:lnTo>
                  <a:lnTo>
                    <a:pt x="545973" y="381000"/>
                  </a:lnTo>
                  <a:lnTo>
                    <a:pt x="63500" y="381000"/>
                  </a:lnTo>
                  <a:lnTo>
                    <a:pt x="38736" y="376005"/>
                  </a:lnTo>
                  <a:lnTo>
                    <a:pt x="18557" y="362378"/>
                  </a:lnTo>
                  <a:lnTo>
                    <a:pt x="4974" y="342155"/>
                  </a:lnTo>
                  <a:lnTo>
                    <a:pt x="0" y="317373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/>
          <p:nvPr/>
        </p:nvSpPr>
        <p:spPr>
          <a:xfrm>
            <a:off x="3600450" y="4350544"/>
            <a:ext cx="1943100" cy="714375"/>
          </a:xfrm>
          <a:custGeom>
            <a:avLst/>
            <a:gdLst/>
            <a:ahLst/>
            <a:cxnLst/>
            <a:rect l="l" t="t" r="r" b="b"/>
            <a:pathLst>
              <a:path w="2590800" h="952500">
                <a:moveTo>
                  <a:pt x="2590800" y="0"/>
                </a:moveTo>
                <a:lnTo>
                  <a:pt x="0" y="0"/>
                </a:lnTo>
                <a:lnTo>
                  <a:pt x="0" y="952500"/>
                </a:lnTo>
                <a:lnTo>
                  <a:pt x="2590800" y="952500"/>
                </a:lnTo>
                <a:lnTo>
                  <a:pt x="25908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3698271" y="4430494"/>
            <a:ext cx="1753553" cy="599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1"/>
              </a:lnSpc>
            </a:pPr>
            <a:r>
              <a:rPr sz="2063" spc="-120" dirty="0">
                <a:latin typeface="Arial"/>
                <a:cs typeface="Arial"/>
              </a:rPr>
              <a:t>Q: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150" dirty="0">
                <a:latin typeface="Arial"/>
                <a:cs typeface="Arial"/>
              </a:rPr>
              <a:t>Is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this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good</a:t>
            </a:r>
            <a:endParaRPr sz="2063">
              <a:latin typeface="Arial"/>
              <a:cs typeface="Arial"/>
            </a:endParaRPr>
          </a:p>
          <a:p>
            <a:pPr marL="5239" algn="ctr">
              <a:spcBef>
                <a:spcPts val="60"/>
              </a:spcBef>
            </a:pPr>
            <a:r>
              <a:rPr sz="2063" spc="-8" dirty="0">
                <a:latin typeface="Arial"/>
                <a:cs typeface="Arial"/>
              </a:rPr>
              <a:t>result?</a:t>
            </a:r>
            <a:endParaRPr sz="2063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46</a:t>
            </a:fld>
            <a:endParaRPr spc="-19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89176"/>
            <a:ext cx="7001152" cy="862159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869281" marR="3810" indent="-1852136">
              <a:lnSpc>
                <a:spcPct val="101400"/>
              </a:lnSpc>
              <a:spcBef>
                <a:spcPts val="45"/>
              </a:spcBef>
            </a:pPr>
            <a:r>
              <a:rPr sz="2800" spc="-139" dirty="0"/>
              <a:t>Confusion</a:t>
            </a:r>
            <a:r>
              <a:rPr sz="2800" spc="-86" dirty="0"/>
              <a:t> </a:t>
            </a:r>
            <a:r>
              <a:rPr sz="2800" spc="-8" dirty="0"/>
              <a:t>Matrix:</a:t>
            </a:r>
            <a:r>
              <a:rPr sz="2800" spc="-124" dirty="0"/>
              <a:t> </a:t>
            </a:r>
            <a:r>
              <a:rPr sz="2800" spc="-146" dirty="0"/>
              <a:t>Generalizing</a:t>
            </a:r>
            <a:r>
              <a:rPr sz="2800" spc="-15" dirty="0"/>
              <a:t> the</a:t>
            </a:r>
            <a:r>
              <a:rPr sz="2800" spc="-191" dirty="0"/>
              <a:t> </a:t>
            </a:r>
            <a:r>
              <a:rPr sz="2800" spc="-113" dirty="0"/>
              <a:t>2-</a:t>
            </a:r>
            <a:r>
              <a:rPr sz="2800" spc="-105" dirty="0"/>
              <a:t>by-</a:t>
            </a:r>
            <a:r>
              <a:rPr sz="2800" spc="-38" dirty="0"/>
              <a:t>2 </a:t>
            </a:r>
            <a:r>
              <a:rPr sz="2800" spc="-113" dirty="0"/>
              <a:t>contingency</a:t>
            </a:r>
            <a:r>
              <a:rPr sz="2800" spc="-60" dirty="0"/>
              <a:t> </a:t>
            </a:r>
            <a:r>
              <a:rPr sz="2800" spc="-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2538" y="1318355"/>
          <a:ext cx="6629397" cy="2874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r>
                        <a:rPr sz="27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2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387350" marR="100965" indent="-276860">
                        <a:lnSpc>
                          <a:spcPct val="100800"/>
                        </a:lnSpc>
                      </a:pPr>
                      <a:r>
                        <a:rPr sz="27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 </a:t>
                      </a:r>
                      <a:r>
                        <a:rPr sz="27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238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30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40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30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25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30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30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35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35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5895" y="2451545"/>
            <a:ext cx="533400" cy="533400"/>
            <a:chOff x="2430526" y="3268726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2443226" y="32814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2443226" y="32814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2975420" y="3075432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8" name="object 8"/>
          <p:cNvGrpSpPr/>
          <p:nvPr/>
        </p:nvGrpSpPr>
        <p:grpSpPr>
          <a:xfrm>
            <a:off x="2994470" y="3773138"/>
            <a:ext cx="476250" cy="304800"/>
            <a:chOff x="2468626" y="5030851"/>
            <a:chExt cx="635000" cy="406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326" y="5043551"/>
              <a:ext cx="609600" cy="381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81326" y="5043551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545973" y="0"/>
                  </a:lnTo>
                  <a:lnTo>
                    <a:pt x="570755" y="4974"/>
                  </a:lnTo>
                  <a:lnTo>
                    <a:pt x="590978" y="18557"/>
                  </a:lnTo>
                  <a:lnTo>
                    <a:pt x="604605" y="38736"/>
                  </a:lnTo>
                  <a:lnTo>
                    <a:pt x="609600" y="63500"/>
                  </a:lnTo>
                  <a:lnTo>
                    <a:pt x="609600" y="317373"/>
                  </a:lnTo>
                  <a:lnTo>
                    <a:pt x="604605" y="342155"/>
                  </a:lnTo>
                  <a:lnTo>
                    <a:pt x="590978" y="362378"/>
                  </a:lnTo>
                  <a:lnTo>
                    <a:pt x="570755" y="376005"/>
                  </a:lnTo>
                  <a:lnTo>
                    <a:pt x="545973" y="381000"/>
                  </a:lnTo>
                  <a:lnTo>
                    <a:pt x="63500" y="381000"/>
                  </a:lnTo>
                  <a:lnTo>
                    <a:pt x="38736" y="376005"/>
                  </a:lnTo>
                  <a:lnTo>
                    <a:pt x="18557" y="362378"/>
                  </a:lnTo>
                  <a:lnTo>
                    <a:pt x="4974" y="342155"/>
                  </a:lnTo>
                  <a:lnTo>
                    <a:pt x="0" y="317373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3195" y="1822895"/>
            <a:ext cx="533400" cy="533400"/>
            <a:chOff x="4106926" y="2430526"/>
            <a:chExt cx="711200" cy="711200"/>
          </a:xfrm>
        </p:grpSpPr>
        <p:sp>
          <p:nvSpPr>
            <p:cNvPr id="12" name="object 12"/>
            <p:cNvSpPr/>
            <p:nvPr/>
          </p:nvSpPr>
          <p:spPr>
            <a:xfrm>
              <a:off x="4119626" y="24432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9626" y="24432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/>
          <p:nvPr/>
        </p:nvSpPr>
        <p:spPr>
          <a:xfrm>
            <a:off x="5661470" y="1832420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6966395" y="1937195"/>
            <a:ext cx="476250" cy="304800"/>
            <a:chOff x="7764526" y="2582926"/>
            <a:chExt cx="635000" cy="4064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7226" y="2595626"/>
              <a:ext cx="609600" cy="381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77226" y="2595626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545973" y="0"/>
                  </a:lnTo>
                  <a:lnTo>
                    <a:pt x="570755" y="4974"/>
                  </a:lnTo>
                  <a:lnTo>
                    <a:pt x="590978" y="18557"/>
                  </a:lnTo>
                  <a:lnTo>
                    <a:pt x="604605" y="38736"/>
                  </a:lnTo>
                  <a:lnTo>
                    <a:pt x="609600" y="63500"/>
                  </a:lnTo>
                  <a:lnTo>
                    <a:pt x="609600" y="317373"/>
                  </a:lnTo>
                  <a:lnTo>
                    <a:pt x="604605" y="342155"/>
                  </a:lnTo>
                  <a:lnTo>
                    <a:pt x="590978" y="362378"/>
                  </a:lnTo>
                  <a:lnTo>
                    <a:pt x="570755" y="376005"/>
                  </a:lnTo>
                  <a:lnTo>
                    <a:pt x="545973" y="381000"/>
                  </a:lnTo>
                  <a:lnTo>
                    <a:pt x="63500" y="381000"/>
                  </a:lnTo>
                  <a:lnTo>
                    <a:pt x="38736" y="376005"/>
                  </a:lnTo>
                  <a:lnTo>
                    <a:pt x="18557" y="362378"/>
                  </a:lnTo>
                  <a:lnTo>
                    <a:pt x="4974" y="342155"/>
                  </a:lnTo>
                  <a:lnTo>
                    <a:pt x="0" y="317373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/>
          <p:nvPr/>
        </p:nvSpPr>
        <p:spPr>
          <a:xfrm>
            <a:off x="3600450" y="4350544"/>
            <a:ext cx="1943100" cy="714375"/>
          </a:xfrm>
          <a:custGeom>
            <a:avLst/>
            <a:gdLst/>
            <a:ahLst/>
            <a:cxnLst/>
            <a:rect l="l" t="t" r="r" b="b"/>
            <a:pathLst>
              <a:path w="2590800" h="952500">
                <a:moveTo>
                  <a:pt x="2590800" y="0"/>
                </a:moveTo>
                <a:lnTo>
                  <a:pt x="0" y="0"/>
                </a:lnTo>
                <a:lnTo>
                  <a:pt x="0" y="952500"/>
                </a:lnTo>
                <a:lnTo>
                  <a:pt x="2590800" y="952500"/>
                </a:lnTo>
                <a:lnTo>
                  <a:pt x="25908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3698271" y="4430494"/>
            <a:ext cx="1753553" cy="599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1"/>
              </a:lnSpc>
            </a:pPr>
            <a:r>
              <a:rPr sz="2063" spc="-120" dirty="0">
                <a:latin typeface="Arial"/>
                <a:cs typeface="Arial"/>
              </a:rPr>
              <a:t>Q: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150" dirty="0">
                <a:latin typeface="Arial"/>
                <a:cs typeface="Arial"/>
              </a:rPr>
              <a:t>Is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this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good</a:t>
            </a:r>
            <a:endParaRPr sz="2063">
              <a:latin typeface="Arial"/>
              <a:cs typeface="Arial"/>
            </a:endParaRPr>
          </a:p>
          <a:p>
            <a:pPr marL="5239" algn="ctr">
              <a:spcBef>
                <a:spcPts val="60"/>
              </a:spcBef>
            </a:pPr>
            <a:r>
              <a:rPr sz="2063" spc="-8" dirty="0">
                <a:latin typeface="Arial"/>
                <a:cs typeface="Arial"/>
              </a:rPr>
              <a:t>result?</a:t>
            </a:r>
            <a:endParaRPr sz="2063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47</a:t>
            </a:fld>
            <a:endParaRPr spc="-19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538" y="513203"/>
            <a:ext cx="7276360" cy="862159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869281" marR="3810" indent="-1852136">
              <a:lnSpc>
                <a:spcPct val="101400"/>
              </a:lnSpc>
              <a:spcBef>
                <a:spcPts val="45"/>
              </a:spcBef>
            </a:pPr>
            <a:r>
              <a:rPr sz="2800" spc="-139" dirty="0"/>
              <a:t>Confusion</a:t>
            </a:r>
            <a:r>
              <a:rPr sz="2800" spc="-86" dirty="0"/>
              <a:t> </a:t>
            </a:r>
            <a:r>
              <a:rPr sz="2800" spc="-8" dirty="0"/>
              <a:t>Matrix:</a:t>
            </a:r>
            <a:r>
              <a:rPr sz="2800" spc="-124" dirty="0"/>
              <a:t> </a:t>
            </a:r>
            <a:r>
              <a:rPr sz="2800" spc="-146" dirty="0"/>
              <a:t>Generalizing</a:t>
            </a:r>
            <a:r>
              <a:rPr sz="2800" spc="-15" dirty="0"/>
              <a:t> the</a:t>
            </a:r>
            <a:r>
              <a:rPr sz="2800" spc="-191" dirty="0"/>
              <a:t> </a:t>
            </a:r>
            <a:r>
              <a:rPr sz="2800" spc="-113" dirty="0"/>
              <a:t>2-</a:t>
            </a:r>
            <a:r>
              <a:rPr sz="2800" spc="-105" dirty="0"/>
              <a:t>by-</a:t>
            </a:r>
            <a:r>
              <a:rPr sz="2800" spc="-38" dirty="0"/>
              <a:t>2 </a:t>
            </a:r>
            <a:r>
              <a:rPr sz="2800" spc="-113" dirty="0"/>
              <a:t>contingency</a:t>
            </a:r>
            <a:r>
              <a:rPr sz="2800" spc="-60" dirty="0"/>
              <a:t> </a:t>
            </a:r>
            <a:r>
              <a:rPr sz="2800" spc="-8" dirty="0"/>
              <a:t>table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2538" y="1318355"/>
          <a:ext cx="6629397" cy="2874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7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</a:t>
                      </a:r>
                      <a:r>
                        <a:rPr sz="27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2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47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387350" marR="100965" indent="-276860">
                        <a:lnSpc>
                          <a:spcPct val="100800"/>
                        </a:lnSpc>
                      </a:pPr>
                      <a:r>
                        <a:rPr sz="2700" b="1" spc="-3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Guessed </a:t>
                      </a:r>
                      <a:r>
                        <a:rPr sz="27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238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7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90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8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88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762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Arial"/>
                          <a:cs typeface="Arial"/>
                        </a:rPr>
                        <a:t>7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spc="-25" dirty="0">
                          <a:latin typeface="Arial"/>
                          <a:cs typeface="Arial"/>
                        </a:rPr>
                        <a:t>90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5895" y="2451545"/>
            <a:ext cx="533400" cy="533400"/>
            <a:chOff x="2430526" y="3268726"/>
            <a:chExt cx="711200" cy="711200"/>
          </a:xfrm>
        </p:grpSpPr>
        <p:sp>
          <p:nvSpPr>
            <p:cNvPr id="5" name="object 5"/>
            <p:cNvSpPr/>
            <p:nvPr/>
          </p:nvSpPr>
          <p:spPr>
            <a:xfrm>
              <a:off x="2443226" y="32814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2443226" y="32814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/>
          <p:nvPr/>
        </p:nvSpPr>
        <p:spPr>
          <a:xfrm>
            <a:off x="2975420" y="3075432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8" name="object 8"/>
          <p:cNvGrpSpPr/>
          <p:nvPr/>
        </p:nvGrpSpPr>
        <p:grpSpPr>
          <a:xfrm>
            <a:off x="2994470" y="3773138"/>
            <a:ext cx="476250" cy="304800"/>
            <a:chOff x="2468626" y="5030851"/>
            <a:chExt cx="635000" cy="406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326" y="5043551"/>
              <a:ext cx="609600" cy="381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81326" y="5043551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545973" y="0"/>
                  </a:lnTo>
                  <a:lnTo>
                    <a:pt x="570755" y="4974"/>
                  </a:lnTo>
                  <a:lnTo>
                    <a:pt x="590978" y="18557"/>
                  </a:lnTo>
                  <a:lnTo>
                    <a:pt x="604605" y="38736"/>
                  </a:lnTo>
                  <a:lnTo>
                    <a:pt x="609600" y="63500"/>
                  </a:lnTo>
                  <a:lnTo>
                    <a:pt x="609600" y="317373"/>
                  </a:lnTo>
                  <a:lnTo>
                    <a:pt x="604605" y="342155"/>
                  </a:lnTo>
                  <a:lnTo>
                    <a:pt x="590978" y="362378"/>
                  </a:lnTo>
                  <a:lnTo>
                    <a:pt x="570755" y="376005"/>
                  </a:lnTo>
                  <a:lnTo>
                    <a:pt x="545973" y="381000"/>
                  </a:lnTo>
                  <a:lnTo>
                    <a:pt x="63500" y="381000"/>
                  </a:lnTo>
                  <a:lnTo>
                    <a:pt x="38736" y="376005"/>
                  </a:lnTo>
                  <a:lnTo>
                    <a:pt x="18557" y="362378"/>
                  </a:lnTo>
                  <a:lnTo>
                    <a:pt x="4974" y="342155"/>
                  </a:lnTo>
                  <a:lnTo>
                    <a:pt x="0" y="317373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23195" y="1822895"/>
            <a:ext cx="533400" cy="533400"/>
            <a:chOff x="4106926" y="2430526"/>
            <a:chExt cx="711200" cy="711200"/>
          </a:xfrm>
        </p:grpSpPr>
        <p:sp>
          <p:nvSpPr>
            <p:cNvPr id="12" name="object 12"/>
            <p:cNvSpPr/>
            <p:nvPr/>
          </p:nvSpPr>
          <p:spPr>
            <a:xfrm>
              <a:off x="4119626" y="24432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9626" y="24432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/>
          <p:nvPr/>
        </p:nvSpPr>
        <p:spPr>
          <a:xfrm>
            <a:off x="5661470" y="1832420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5" name="object 15"/>
          <p:cNvGrpSpPr/>
          <p:nvPr/>
        </p:nvGrpSpPr>
        <p:grpSpPr>
          <a:xfrm>
            <a:off x="6966395" y="1937195"/>
            <a:ext cx="476250" cy="304800"/>
            <a:chOff x="7764526" y="2582926"/>
            <a:chExt cx="635000" cy="4064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7226" y="2595626"/>
              <a:ext cx="609600" cy="381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77226" y="2595626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0" y="63500"/>
                  </a:moveTo>
                  <a:lnTo>
                    <a:pt x="4974" y="38736"/>
                  </a:lnTo>
                  <a:lnTo>
                    <a:pt x="18557" y="18557"/>
                  </a:lnTo>
                  <a:lnTo>
                    <a:pt x="38736" y="4974"/>
                  </a:lnTo>
                  <a:lnTo>
                    <a:pt x="63500" y="0"/>
                  </a:lnTo>
                  <a:lnTo>
                    <a:pt x="545973" y="0"/>
                  </a:lnTo>
                  <a:lnTo>
                    <a:pt x="570755" y="4974"/>
                  </a:lnTo>
                  <a:lnTo>
                    <a:pt x="590978" y="18557"/>
                  </a:lnTo>
                  <a:lnTo>
                    <a:pt x="604605" y="38736"/>
                  </a:lnTo>
                  <a:lnTo>
                    <a:pt x="609600" y="63500"/>
                  </a:lnTo>
                  <a:lnTo>
                    <a:pt x="609600" y="317373"/>
                  </a:lnTo>
                  <a:lnTo>
                    <a:pt x="604605" y="342155"/>
                  </a:lnTo>
                  <a:lnTo>
                    <a:pt x="590978" y="362378"/>
                  </a:lnTo>
                  <a:lnTo>
                    <a:pt x="570755" y="376005"/>
                  </a:lnTo>
                  <a:lnTo>
                    <a:pt x="545973" y="381000"/>
                  </a:lnTo>
                  <a:lnTo>
                    <a:pt x="63500" y="381000"/>
                  </a:lnTo>
                  <a:lnTo>
                    <a:pt x="38736" y="376005"/>
                  </a:lnTo>
                  <a:lnTo>
                    <a:pt x="18557" y="362378"/>
                  </a:lnTo>
                  <a:lnTo>
                    <a:pt x="4974" y="342155"/>
                  </a:lnTo>
                  <a:lnTo>
                    <a:pt x="0" y="317373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/>
          <p:nvPr/>
        </p:nvSpPr>
        <p:spPr>
          <a:xfrm>
            <a:off x="3600450" y="4350544"/>
            <a:ext cx="1943100" cy="714375"/>
          </a:xfrm>
          <a:custGeom>
            <a:avLst/>
            <a:gdLst/>
            <a:ahLst/>
            <a:cxnLst/>
            <a:rect l="l" t="t" r="r" b="b"/>
            <a:pathLst>
              <a:path w="2590800" h="952500">
                <a:moveTo>
                  <a:pt x="2590800" y="0"/>
                </a:moveTo>
                <a:lnTo>
                  <a:pt x="0" y="0"/>
                </a:lnTo>
                <a:lnTo>
                  <a:pt x="0" y="952500"/>
                </a:lnTo>
                <a:lnTo>
                  <a:pt x="2590800" y="952500"/>
                </a:lnTo>
                <a:lnTo>
                  <a:pt x="25908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3698271" y="4430494"/>
            <a:ext cx="1753553" cy="599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1"/>
              </a:lnSpc>
            </a:pPr>
            <a:r>
              <a:rPr sz="2063" spc="-120" dirty="0">
                <a:latin typeface="Arial"/>
                <a:cs typeface="Arial"/>
              </a:rPr>
              <a:t>Q:</a:t>
            </a:r>
            <a:r>
              <a:rPr sz="2063" spc="-56" dirty="0">
                <a:latin typeface="Arial"/>
                <a:cs typeface="Arial"/>
              </a:rPr>
              <a:t> </a:t>
            </a:r>
            <a:r>
              <a:rPr sz="2063" spc="-150" dirty="0">
                <a:latin typeface="Arial"/>
                <a:cs typeface="Arial"/>
              </a:rPr>
              <a:t>Is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this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good</a:t>
            </a:r>
            <a:endParaRPr sz="2063">
              <a:latin typeface="Arial"/>
              <a:cs typeface="Arial"/>
            </a:endParaRPr>
          </a:p>
          <a:p>
            <a:pPr marL="5239" algn="ctr">
              <a:spcBef>
                <a:spcPts val="60"/>
              </a:spcBef>
            </a:pPr>
            <a:r>
              <a:rPr sz="2063" spc="-8" dirty="0">
                <a:latin typeface="Arial"/>
                <a:cs typeface="Arial"/>
              </a:rPr>
              <a:t>result?</a:t>
            </a:r>
            <a:endParaRPr sz="2063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48</a:t>
            </a:fld>
            <a:endParaRPr spc="-1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1327"/>
            <a:ext cx="5829300" cy="742950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Evaluation methodology (4)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671" y="971550"/>
            <a:ext cx="6525650" cy="415194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Common variation on methodology: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1. Collect set of examples with correct classifications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2. Randomly divide it into two disjoint sets: </a:t>
            </a:r>
            <a:r>
              <a:rPr lang="en-US" sz="2250" b="1" i="1" dirty="0">
                <a:ea typeface="ＭＳ Ｐゴシック" charset="0"/>
              </a:rPr>
              <a:t>developmen</a:t>
            </a:r>
            <a:r>
              <a:rPr lang="en-US" sz="2250" b="1" dirty="0">
                <a:ea typeface="ＭＳ Ｐゴシック" charset="0"/>
              </a:rPr>
              <a:t>t</a:t>
            </a:r>
            <a:r>
              <a:rPr lang="en-US" sz="2250" dirty="0">
                <a:ea typeface="ＭＳ Ｐゴシック" charset="0"/>
              </a:rPr>
              <a:t> &amp; </a:t>
            </a:r>
            <a:r>
              <a:rPr lang="en-US" sz="2250" b="1" i="1" dirty="0">
                <a:ea typeface="ＭＳ Ｐゴシック" charset="0"/>
              </a:rPr>
              <a:t>test</a:t>
            </a:r>
            <a:r>
              <a:rPr lang="en-US" sz="2250" i="1" dirty="0">
                <a:ea typeface="ＭＳ Ｐゴシック" charset="0"/>
              </a:rPr>
              <a:t>; </a:t>
            </a:r>
            <a:r>
              <a:rPr lang="en-US" sz="2250" dirty="0">
                <a:ea typeface="ＭＳ Ｐゴシック" charset="0"/>
              </a:rPr>
              <a:t>further divide development into </a:t>
            </a:r>
            <a:r>
              <a:rPr lang="en-US" sz="2250" b="1" i="1" dirty="0" err="1">
                <a:ea typeface="ＭＳ Ｐゴシック" charset="0"/>
              </a:rPr>
              <a:t>devtrain</a:t>
            </a:r>
            <a:r>
              <a:rPr lang="en-US" sz="2250" dirty="0">
                <a:ea typeface="ＭＳ Ｐゴシック" charset="0"/>
              </a:rPr>
              <a:t> &amp; </a:t>
            </a:r>
            <a:r>
              <a:rPr lang="en-US" sz="2250" b="1" i="1" dirty="0" err="1">
                <a:ea typeface="ＭＳ Ｐゴシック" charset="0"/>
              </a:rPr>
              <a:t>devtest</a:t>
            </a:r>
            <a:endParaRPr lang="en-US" sz="2250" b="1" i="1" dirty="0">
              <a:ea typeface="ＭＳ Ｐゴシック" charset="0"/>
            </a:endParaRP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3. Apply ML to </a:t>
            </a:r>
            <a:r>
              <a:rPr lang="en-US" sz="2250" i="1" dirty="0" err="1">
                <a:ea typeface="ＭＳ Ｐゴシック" charset="0"/>
              </a:rPr>
              <a:t>devtrain</a:t>
            </a:r>
            <a:r>
              <a:rPr lang="en-US" sz="2250" i="1" dirty="0">
                <a:ea typeface="ＭＳ Ｐゴシック" charset="0"/>
              </a:rPr>
              <a:t>,</a:t>
            </a:r>
            <a:r>
              <a:rPr lang="en-US" sz="2250" dirty="0">
                <a:ea typeface="ＭＳ Ｐゴシック" charset="0"/>
              </a:rPr>
              <a:t> giving hypothesis H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4. Measure performance of H </a:t>
            </a:r>
            <a:r>
              <a:rPr lang="en-US" sz="2250" dirty="0" err="1">
                <a:ea typeface="ＭＳ Ｐゴシック" charset="0"/>
              </a:rPr>
              <a:t>w.r.t.</a:t>
            </a:r>
            <a:r>
              <a:rPr lang="en-US" sz="2250" dirty="0">
                <a:ea typeface="ＭＳ Ｐゴシック" charset="0"/>
              </a:rPr>
              <a:t> </a:t>
            </a:r>
            <a:br>
              <a:rPr lang="en-US" sz="2250" dirty="0">
                <a:ea typeface="ＭＳ Ｐゴシック" charset="0"/>
              </a:rPr>
            </a:br>
            <a:r>
              <a:rPr lang="en-US" sz="2250" i="1" dirty="0" err="1">
                <a:ea typeface="ＭＳ Ｐゴシック" charset="0"/>
              </a:rPr>
              <a:t>devtest</a:t>
            </a:r>
            <a:r>
              <a:rPr lang="en-US" sz="2250" dirty="0">
                <a:ea typeface="ＭＳ Ｐゴシック" charset="0"/>
              </a:rPr>
              <a:t> data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5. Modify approach, repeat 3-4 as needed</a:t>
            </a:r>
          </a:p>
          <a:p>
            <a:pPr marL="303610" lvl="1" indent="-290513">
              <a:buNone/>
            </a:pPr>
            <a:r>
              <a:rPr lang="en-US" sz="2250" dirty="0">
                <a:ea typeface="ＭＳ Ｐゴシック" charset="0"/>
              </a:rPr>
              <a:t>6. Final test on </a:t>
            </a:r>
            <a:r>
              <a:rPr lang="en-US" sz="2250" i="1" dirty="0">
                <a:ea typeface="ＭＳ Ｐゴシック" charset="0"/>
              </a:rPr>
              <a:t>test</a:t>
            </a:r>
            <a:r>
              <a:rPr lang="en-US" sz="2250" dirty="0">
                <a:ea typeface="ＭＳ Ｐゴシック" charset="0"/>
              </a:rPr>
              <a:t> data</a:t>
            </a:r>
          </a:p>
          <a:p>
            <a:pPr marL="432197" lvl="1" indent="-254794">
              <a:buNone/>
            </a:pPr>
            <a:endParaRPr lang="en-US" sz="2100" dirty="0">
              <a:ea typeface="ＭＳ Ｐゴシック" charset="0"/>
            </a:endParaRPr>
          </a:p>
          <a:p>
            <a:pPr marL="342900" lvl="1" indent="-253604">
              <a:buNone/>
            </a:pPr>
            <a:endParaRPr lang="en-US" sz="2100" dirty="0">
              <a:ea typeface="ＭＳ Ｐゴシック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22E217-5B95-B140-A38E-514BF281091B}"/>
              </a:ext>
            </a:extLst>
          </p:cNvPr>
          <p:cNvGrpSpPr/>
          <p:nvPr/>
        </p:nvGrpSpPr>
        <p:grpSpPr>
          <a:xfrm>
            <a:off x="5886451" y="2800350"/>
            <a:ext cx="2010800" cy="2304178"/>
            <a:chOff x="6553200" y="4278630"/>
            <a:chExt cx="2452467" cy="26441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81B7DE-BBDD-F347-A043-C3E406ADA596}"/>
                </a:ext>
              </a:extLst>
            </p:cNvPr>
            <p:cNvSpPr/>
            <p:nvPr/>
          </p:nvSpPr>
          <p:spPr bwMode="auto">
            <a:xfrm>
              <a:off x="7595674" y="4278630"/>
              <a:ext cx="990600" cy="834390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Times New Roman" charset="0"/>
                </a:rPr>
                <a:t>Ground truth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0A62E8-E0BE-8E46-A8D2-7BA566855186}"/>
                </a:ext>
              </a:extLst>
            </p:cNvPr>
            <p:cNvSpPr/>
            <p:nvPr/>
          </p:nvSpPr>
          <p:spPr bwMode="auto">
            <a:xfrm>
              <a:off x="7188005" y="5486400"/>
              <a:ext cx="736795" cy="617220"/>
            </a:xfrm>
            <a:prstGeom prst="rect">
              <a:avLst/>
            </a:prstGeom>
            <a:solidFill>
              <a:srgbClr val="FFC000">
                <a:alpha val="5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Times New Roman" charset="0"/>
                </a:rPr>
                <a:t>DEV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B9F57E-EF91-8D4E-91EA-A0FD46346FE3}"/>
                </a:ext>
              </a:extLst>
            </p:cNvPr>
            <p:cNvSpPr/>
            <p:nvPr/>
          </p:nvSpPr>
          <p:spPr bwMode="auto">
            <a:xfrm>
              <a:off x="8268872" y="5486400"/>
              <a:ext cx="736795" cy="16945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/>
                <a:t>TEST</a:t>
              </a:r>
              <a:endParaRPr lang="en-US" sz="900" b="1" dirty="0">
                <a:latin typeface="Times New Roman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892C09-26D8-634A-9C09-8E76ECAF5561}"/>
                </a:ext>
              </a:extLst>
            </p:cNvPr>
            <p:cNvSpPr/>
            <p:nvPr/>
          </p:nvSpPr>
          <p:spPr bwMode="auto">
            <a:xfrm>
              <a:off x="6553200" y="6305550"/>
              <a:ext cx="807719" cy="617219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83008"/>
                        <a:gd name="connsiteY0" fmla="*/ 0 h 717150"/>
                        <a:gd name="connsiteX1" fmla="*/ 459164 w 883008"/>
                        <a:gd name="connsiteY1" fmla="*/ 0 h 717150"/>
                        <a:gd name="connsiteX2" fmla="*/ 883008 w 883008"/>
                        <a:gd name="connsiteY2" fmla="*/ 0 h 717150"/>
                        <a:gd name="connsiteX3" fmla="*/ 883008 w 883008"/>
                        <a:gd name="connsiteY3" fmla="*/ 337061 h 717150"/>
                        <a:gd name="connsiteX4" fmla="*/ 883008 w 883008"/>
                        <a:gd name="connsiteY4" fmla="*/ 717150 h 717150"/>
                        <a:gd name="connsiteX5" fmla="*/ 459164 w 883008"/>
                        <a:gd name="connsiteY5" fmla="*/ 717150 h 717150"/>
                        <a:gd name="connsiteX6" fmla="*/ 0 w 883008"/>
                        <a:gd name="connsiteY6" fmla="*/ 717150 h 717150"/>
                        <a:gd name="connsiteX7" fmla="*/ 0 w 883008"/>
                        <a:gd name="connsiteY7" fmla="*/ 365747 h 717150"/>
                        <a:gd name="connsiteX8" fmla="*/ 0 w 883008"/>
                        <a:gd name="connsiteY8" fmla="*/ 0 h 717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83008" h="717150" fill="none" extrusionOk="0">
                          <a:moveTo>
                            <a:pt x="0" y="0"/>
                          </a:moveTo>
                          <a:cubicBezTo>
                            <a:pt x="107157" y="-26358"/>
                            <a:pt x="335374" y="18890"/>
                            <a:pt x="459164" y="0"/>
                          </a:cubicBezTo>
                          <a:cubicBezTo>
                            <a:pt x="582954" y="-18890"/>
                            <a:pt x="769296" y="38955"/>
                            <a:pt x="883008" y="0"/>
                          </a:cubicBezTo>
                          <a:cubicBezTo>
                            <a:pt x="894519" y="108909"/>
                            <a:pt x="870312" y="267434"/>
                            <a:pt x="883008" y="337061"/>
                          </a:cubicBezTo>
                          <a:cubicBezTo>
                            <a:pt x="895704" y="406688"/>
                            <a:pt x="856240" y="561462"/>
                            <a:pt x="883008" y="717150"/>
                          </a:cubicBezTo>
                          <a:cubicBezTo>
                            <a:pt x="747576" y="764962"/>
                            <a:pt x="662844" y="706932"/>
                            <a:pt x="459164" y="717150"/>
                          </a:cubicBezTo>
                          <a:cubicBezTo>
                            <a:pt x="255484" y="727368"/>
                            <a:pt x="145635" y="705830"/>
                            <a:pt x="0" y="717150"/>
                          </a:cubicBezTo>
                          <a:cubicBezTo>
                            <a:pt x="-34651" y="636747"/>
                            <a:pt x="38899" y="469653"/>
                            <a:pt x="0" y="365747"/>
                          </a:cubicBezTo>
                          <a:cubicBezTo>
                            <a:pt x="-38899" y="261841"/>
                            <a:pt x="14072" y="154970"/>
                            <a:pt x="0" y="0"/>
                          </a:cubicBezTo>
                          <a:close/>
                        </a:path>
                        <a:path w="883008" h="717150" stroke="0" extrusionOk="0">
                          <a:moveTo>
                            <a:pt x="0" y="0"/>
                          </a:moveTo>
                          <a:cubicBezTo>
                            <a:pt x="166821" y="-45159"/>
                            <a:pt x="305855" y="9427"/>
                            <a:pt x="432674" y="0"/>
                          </a:cubicBezTo>
                          <a:cubicBezTo>
                            <a:pt x="559493" y="-9427"/>
                            <a:pt x="703754" y="5707"/>
                            <a:pt x="883008" y="0"/>
                          </a:cubicBezTo>
                          <a:cubicBezTo>
                            <a:pt x="893475" y="97079"/>
                            <a:pt x="874640" y="272504"/>
                            <a:pt x="883008" y="372918"/>
                          </a:cubicBezTo>
                          <a:cubicBezTo>
                            <a:pt x="891376" y="473332"/>
                            <a:pt x="841832" y="548163"/>
                            <a:pt x="883008" y="717150"/>
                          </a:cubicBezTo>
                          <a:cubicBezTo>
                            <a:pt x="755593" y="742945"/>
                            <a:pt x="587042" y="688172"/>
                            <a:pt x="459164" y="717150"/>
                          </a:cubicBezTo>
                          <a:cubicBezTo>
                            <a:pt x="331286" y="746128"/>
                            <a:pt x="179732" y="678116"/>
                            <a:pt x="0" y="717150"/>
                          </a:cubicBezTo>
                          <a:cubicBezTo>
                            <a:pt x="-32275" y="547489"/>
                            <a:pt x="11654" y="460392"/>
                            <a:pt x="0" y="372918"/>
                          </a:cubicBezTo>
                          <a:cubicBezTo>
                            <a:pt x="-11654" y="285444"/>
                            <a:pt x="36950" y="10890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b="1" dirty="0" err="1">
                  <a:latin typeface="Times New Roman" charset="0"/>
                </a:rPr>
                <a:t>devtrain</a:t>
              </a:r>
              <a:endParaRPr lang="en-US" sz="1350" b="1" dirty="0">
                <a:latin typeface="Times New Roman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F6F775-7AA8-D94A-B61B-733D35E4DA70}"/>
                </a:ext>
              </a:extLst>
            </p:cNvPr>
            <p:cNvSpPr/>
            <p:nvPr/>
          </p:nvSpPr>
          <p:spPr bwMode="auto">
            <a:xfrm>
              <a:off x="7703821" y="6412230"/>
              <a:ext cx="807719" cy="16945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err="1">
                  <a:latin typeface="Times New Roman" charset="0"/>
                </a:rPr>
                <a:t>devtest</a:t>
              </a:r>
              <a:endParaRPr lang="en-US" sz="1050" b="1" dirty="0">
                <a:latin typeface="Times New Roman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6D50F3-AD09-A04C-BB74-640A1F127B3C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 bwMode="auto">
            <a:xfrm flipH="1">
              <a:off x="7556403" y="5113020"/>
              <a:ext cx="534571" cy="3733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2D515-DD6A-7146-B6C7-7CE9ED180653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 bwMode="auto">
            <a:xfrm>
              <a:off x="8090974" y="5113020"/>
              <a:ext cx="546296" cy="3733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C8A23F-6C2B-9444-8179-0F5B1987CAE4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>
              <a:off x="7556403" y="6103620"/>
              <a:ext cx="529735" cy="28956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BDF366-93E3-1A46-94E6-E6EE2462FABE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flipH="1">
              <a:off x="6957060" y="6103620"/>
              <a:ext cx="599343" cy="2019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9C65705B-D1C1-0D4E-91D8-58F45438EE9F}"/>
              </a:ext>
            </a:extLst>
          </p:cNvPr>
          <p:cNvSpPr/>
          <p:nvPr/>
        </p:nvSpPr>
        <p:spPr bwMode="auto">
          <a:xfrm>
            <a:off x="1548802" y="971550"/>
            <a:ext cx="4223348" cy="2686050"/>
          </a:xfrm>
          <a:prstGeom prst="wedgeRectCallout">
            <a:avLst>
              <a:gd name="adj1" fmla="val 69597"/>
              <a:gd name="adj2" fmla="val 4896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175022" indent="-175022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devtest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data used for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evalua-tion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during system 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marL="175022" indent="-175022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When all development has ended, 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data used for 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final evaluation</a:t>
            </a:r>
          </a:p>
          <a:p>
            <a:pPr marL="175022" indent="-175022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Ensures final system not influenced by test data</a:t>
            </a:r>
          </a:p>
          <a:p>
            <a:pPr marL="175022" indent="-175022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If more development needed, get new dataset!</a:t>
            </a:r>
          </a:p>
        </p:txBody>
      </p:sp>
    </p:spTree>
    <p:extLst>
      <p:ext uri="{BB962C8B-B14F-4D97-AF65-F5344CB8AC3E}">
        <p14:creationId xmlns:p14="http://schemas.microsoft.com/office/powerpoint/2010/main" val="405113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>
          <a:xfrm>
            <a:off x="1657350" y="459858"/>
            <a:ext cx="58293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K-fold Cross Validation</a:t>
            </a:r>
          </a:p>
        </p:txBody>
      </p:sp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828675" y="1145658"/>
            <a:ext cx="7486650" cy="388354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ea typeface="ＭＳ Ｐゴシック" charset="0"/>
                <a:cs typeface="ＭＳ Ｐゴシック" charset="0"/>
              </a:rPr>
              <a:t>Problem: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getting 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ground truth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data expensive</a:t>
            </a:r>
          </a:p>
          <a:p>
            <a:r>
              <a:rPr lang="en-US" sz="2400" b="1" dirty="0">
                <a:ea typeface="ＭＳ Ｐゴシック" charset="0"/>
                <a:cs typeface="ＭＳ Ｐゴシック" charset="0"/>
              </a:rPr>
              <a:t>Problem: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need different test data for each test</a:t>
            </a:r>
          </a:p>
          <a:p>
            <a:endParaRPr lang="en-US" altLang="ja-JP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ea typeface="ＭＳ Ｐゴシック" charset="0"/>
                <a:cs typeface="ＭＳ Ｐゴシック" charset="0"/>
              </a:rPr>
              <a:t>Goal: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minimize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training+test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data needed</a:t>
            </a:r>
          </a:p>
          <a:p>
            <a:r>
              <a:rPr lang="en-US" sz="2400" b="1" dirty="0">
                <a:ea typeface="ＭＳ Ｐゴシック" charset="0"/>
                <a:cs typeface="ＭＳ Ｐゴシック" charset="0"/>
              </a:rPr>
              <a:t>Idea: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split training data into K subsets; use K-1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training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and one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development testing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Repeat K times and average performance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Common K values are 5 and 10</a:t>
            </a:r>
          </a:p>
          <a:p>
            <a:r>
              <a:rPr lang="en-US" sz="2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Best practice: hold out a </a:t>
            </a:r>
            <a:r>
              <a:rPr lang="en-US" sz="2400" u="sng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final</a:t>
            </a:r>
            <a:r>
              <a:rPr lang="en-US" sz="2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test data set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97A1-90F7-5CE1-4287-9A7C17A7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K-fold Cross Validation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6C33C7-F8BB-6382-FF04-DCC5FA2FB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7132"/>
              </p:ext>
            </p:extLst>
          </p:nvPr>
        </p:nvGraphicFramePr>
        <p:xfrm>
          <a:off x="1396409" y="1921982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9166309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46979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974449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73153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49239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49578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497355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471582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270782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137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898250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02442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73895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4224DE23-920F-EBB6-865E-206EEBEFCFAE}"/>
              </a:ext>
            </a:extLst>
          </p:cNvPr>
          <p:cNvSpPr/>
          <p:nvPr/>
        </p:nvSpPr>
        <p:spPr>
          <a:xfrm rot="5400000">
            <a:off x="2144184" y="1745323"/>
            <a:ext cx="126501" cy="1449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1275C51-37DE-3DF8-6BB1-C39AAF9A54DF}"/>
              </a:ext>
            </a:extLst>
          </p:cNvPr>
          <p:cNvSpPr/>
          <p:nvPr/>
        </p:nvSpPr>
        <p:spPr>
          <a:xfrm rot="5400000">
            <a:off x="3656342" y="1745322"/>
            <a:ext cx="126501" cy="1449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39C4166-F16A-F9E8-E749-237FCDAE95E8}"/>
              </a:ext>
            </a:extLst>
          </p:cNvPr>
          <p:cNvSpPr/>
          <p:nvPr/>
        </p:nvSpPr>
        <p:spPr>
          <a:xfrm rot="5400000">
            <a:off x="5168500" y="1743993"/>
            <a:ext cx="126501" cy="1449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8A5765D-A3B9-89CE-0A41-FE7833D94A27}"/>
              </a:ext>
            </a:extLst>
          </p:cNvPr>
          <p:cNvSpPr/>
          <p:nvPr/>
        </p:nvSpPr>
        <p:spPr>
          <a:xfrm rot="5400000">
            <a:off x="6714890" y="1743992"/>
            <a:ext cx="126501" cy="1449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C7F35-88CC-FF29-9A5A-11CFF63DDB2B}"/>
              </a:ext>
            </a:extLst>
          </p:cNvPr>
          <p:cNvSpPr txBox="1"/>
          <p:nvPr/>
        </p:nvSpPr>
        <p:spPr>
          <a:xfrm>
            <a:off x="1710278" y="2574589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CD5A0-D73F-8BCF-B502-23C678B36F62}"/>
              </a:ext>
            </a:extLst>
          </p:cNvPr>
          <p:cNvSpPr txBox="1"/>
          <p:nvPr/>
        </p:nvSpPr>
        <p:spPr>
          <a:xfrm>
            <a:off x="3222436" y="2610112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D4DE1-635F-05D1-9F05-82864DFA4262}"/>
              </a:ext>
            </a:extLst>
          </p:cNvPr>
          <p:cNvSpPr txBox="1"/>
          <p:nvPr/>
        </p:nvSpPr>
        <p:spPr>
          <a:xfrm>
            <a:off x="4734594" y="2571750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87E8D-71E5-BDF2-039D-0A56DD09931E}"/>
              </a:ext>
            </a:extLst>
          </p:cNvPr>
          <p:cNvSpPr txBox="1"/>
          <p:nvPr/>
        </p:nvSpPr>
        <p:spPr>
          <a:xfrm>
            <a:off x="6246752" y="2571750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Subset-4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A0030-3A4B-BD8F-8BDB-D1F1CB2ADEC1}"/>
              </a:ext>
            </a:extLst>
          </p:cNvPr>
          <p:cNvSpPr txBox="1"/>
          <p:nvPr/>
        </p:nvSpPr>
        <p:spPr>
          <a:xfrm>
            <a:off x="1578184" y="3423264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99BC3-F37D-F656-1B99-FA8ED2EA7D9F}"/>
              </a:ext>
            </a:extLst>
          </p:cNvPr>
          <p:cNvSpPr txBox="1"/>
          <p:nvPr/>
        </p:nvSpPr>
        <p:spPr>
          <a:xfrm>
            <a:off x="2932251" y="3423264"/>
            <a:ext cx="22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Training: Subset-1,2,3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228A2-79EC-E543-EF20-97CC49204628}"/>
              </a:ext>
            </a:extLst>
          </p:cNvPr>
          <p:cNvSpPr txBox="1"/>
          <p:nvPr/>
        </p:nvSpPr>
        <p:spPr>
          <a:xfrm>
            <a:off x="5339080" y="3423264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Test:Subset-4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9EF0F-6FCF-C703-6CE0-9F44A9A288B0}"/>
              </a:ext>
            </a:extLst>
          </p:cNvPr>
          <p:cNvSpPr txBox="1"/>
          <p:nvPr/>
        </p:nvSpPr>
        <p:spPr>
          <a:xfrm>
            <a:off x="1578184" y="3756040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29574B-7E24-F6B2-602C-8AD4300BC810}"/>
              </a:ext>
            </a:extLst>
          </p:cNvPr>
          <p:cNvSpPr txBox="1"/>
          <p:nvPr/>
        </p:nvSpPr>
        <p:spPr>
          <a:xfrm>
            <a:off x="2932251" y="3756040"/>
            <a:ext cx="22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Training: Subset-1,3,4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9957A-95D5-2B65-003C-B963499FDA10}"/>
              </a:ext>
            </a:extLst>
          </p:cNvPr>
          <p:cNvSpPr txBox="1"/>
          <p:nvPr/>
        </p:nvSpPr>
        <p:spPr>
          <a:xfrm>
            <a:off x="5339080" y="375604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Test:Subset-2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11DEE-DDF1-5F9D-24B4-85874396B85C}"/>
              </a:ext>
            </a:extLst>
          </p:cNvPr>
          <p:cNvSpPr txBox="1"/>
          <p:nvPr/>
        </p:nvSpPr>
        <p:spPr>
          <a:xfrm>
            <a:off x="1603807" y="4071524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3: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B34FA5-374D-5E0A-E1C3-4612ED307199}"/>
              </a:ext>
            </a:extLst>
          </p:cNvPr>
          <p:cNvSpPr txBox="1"/>
          <p:nvPr/>
        </p:nvSpPr>
        <p:spPr>
          <a:xfrm>
            <a:off x="2957874" y="4071524"/>
            <a:ext cx="22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Training: Subset-2,4,1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F2538B-4880-AF11-01BB-A12D1E3751AF}"/>
              </a:ext>
            </a:extLst>
          </p:cNvPr>
          <p:cNvSpPr txBox="1"/>
          <p:nvPr/>
        </p:nvSpPr>
        <p:spPr>
          <a:xfrm>
            <a:off x="5364703" y="4071524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Test:Subset-3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385BE-44E0-6551-5AFB-608B8B57911E}"/>
              </a:ext>
            </a:extLst>
          </p:cNvPr>
          <p:cNvSpPr txBox="1"/>
          <p:nvPr/>
        </p:nvSpPr>
        <p:spPr>
          <a:xfrm>
            <a:off x="382772" y="1919291"/>
            <a:ext cx="9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</a:t>
            </a:r>
          </a:p>
        </p:txBody>
      </p:sp>
    </p:spTree>
    <p:extLst>
      <p:ext uri="{BB962C8B-B14F-4D97-AF65-F5344CB8AC3E}">
        <p14:creationId xmlns:p14="http://schemas.microsoft.com/office/powerpoint/2010/main" val="2879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8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61" y="200388"/>
            <a:ext cx="7338504" cy="940931"/>
          </a:xfrm>
          <a:prstGeom prst="rect">
            <a:avLst/>
          </a:prstGeom>
        </p:spPr>
        <p:txBody>
          <a:bodyPr vert="horz" wrap="square" lIns="0" tIns="383191" rIns="0" bIns="0" rtlCol="0" anchor="ctr">
            <a:spAutoFit/>
          </a:bodyPr>
          <a:lstStyle/>
          <a:p>
            <a:pPr marL="2034540">
              <a:spcBef>
                <a:spcPts val="98"/>
              </a:spcBef>
            </a:pPr>
            <a:r>
              <a:rPr sz="3600" spc="-270" dirty="0"/>
              <a:t>Leave</a:t>
            </a:r>
            <a:r>
              <a:rPr sz="3600" spc="-199" dirty="0"/>
              <a:t> </a:t>
            </a:r>
            <a:r>
              <a:rPr sz="3600" spc="-131" dirty="0"/>
              <a:t>one</a:t>
            </a:r>
            <a:r>
              <a:rPr sz="3600" spc="-150" dirty="0"/>
              <a:t> </a:t>
            </a:r>
            <a:r>
              <a:rPr sz="3600" spc="-19" dirty="0"/>
              <a:t>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1055" y="1553424"/>
            <a:ext cx="7493215" cy="22295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 marL="266700" marR="3810" indent="-257651">
              <a:lnSpc>
                <a:spcPct val="102400"/>
              </a:lnSpc>
              <a:spcBef>
                <a:spcPts val="363"/>
              </a:spcBef>
              <a:buChar char="•"/>
              <a:tabLst>
                <a:tab pos="266700" algn="l"/>
                <a:tab pos="267176" algn="l"/>
                <a:tab pos="2887503" algn="l"/>
              </a:tabLst>
            </a:pPr>
            <a:r>
              <a:rPr sz="2063" spc="-199" dirty="0">
                <a:latin typeface="Arial"/>
                <a:cs typeface="Arial"/>
              </a:rPr>
              <a:t>K-</a:t>
            </a:r>
            <a:r>
              <a:rPr sz="2063" dirty="0">
                <a:latin typeface="Arial"/>
                <a:cs typeface="Arial"/>
              </a:rPr>
              <a:t>fold</a:t>
            </a:r>
            <a:r>
              <a:rPr sz="2063" spc="-127" dirty="0">
                <a:latin typeface="Arial"/>
                <a:cs typeface="Arial"/>
              </a:rPr>
              <a:t> </a:t>
            </a:r>
            <a:r>
              <a:rPr sz="2063" spc="-135" dirty="0">
                <a:latin typeface="Arial"/>
                <a:cs typeface="Arial"/>
              </a:rPr>
              <a:t>cross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38" dirty="0">
                <a:latin typeface="Arial"/>
                <a:cs typeface="Arial"/>
              </a:rPr>
              <a:t>validation</a:t>
            </a:r>
            <a:r>
              <a:rPr sz="2063" spc="23" dirty="0">
                <a:latin typeface="Arial"/>
                <a:cs typeface="Arial"/>
              </a:rPr>
              <a:t> </a:t>
            </a:r>
            <a:r>
              <a:rPr sz="2063" spc="-116" dirty="0">
                <a:latin typeface="Arial"/>
                <a:cs typeface="Arial"/>
              </a:rPr>
              <a:t>can</a:t>
            </a:r>
            <a:r>
              <a:rPr sz="2063" spc="-150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be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too</a:t>
            </a:r>
            <a:r>
              <a:rPr sz="2063" spc="-139" dirty="0">
                <a:latin typeface="Arial"/>
                <a:cs typeface="Arial"/>
              </a:rPr>
              <a:t> </a:t>
            </a:r>
            <a:r>
              <a:rPr sz="2063" spc="-26" dirty="0">
                <a:latin typeface="Arial"/>
                <a:cs typeface="Arial"/>
              </a:rPr>
              <a:t>pessimistic, </a:t>
            </a:r>
            <a:r>
              <a:rPr sz="2063" spc="-109" dirty="0">
                <a:latin typeface="Arial"/>
                <a:cs typeface="Arial"/>
              </a:rPr>
              <a:t>since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53" dirty="0">
                <a:latin typeface="Arial"/>
                <a:cs typeface="Arial"/>
              </a:rPr>
              <a:t>it</a:t>
            </a:r>
            <a:r>
              <a:rPr sz="2063" spc="-127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only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trains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with</a:t>
            </a:r>
            <a:r>
              <a:rPr lang="en-US" sz="2063" dirty="0">
                <a:latin typeface="Arial"/>
                <a:cs typeface="Arial"/>
              </a:rPr>
              <a:t> </a:t>
            </a:r>
            <a:r>
              <a:rPr sz="2063" spc="-176" dirty="0">
                <a:latin typeface="Arial"/>
                <a:cs typeface="Arial"/>
              </a:rPr>
              <a:t>80%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or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spc="-176" dirty="0">
                <a:latin typeface="Arial"/>
                <a:cs typeface="Arial"/>
              </a:rPr>
              <a:t>90%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10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data</a:t>
            </a:r>
            <a:endParaRPr sz="2063" dirty="0">
              <a:latin typeface="Arial"/>
              <a:cs typeface="Arial"/>
            </a:endParaRPr>
          </a:p>
          <a:p>
            <a:pPr marL="266700" indent="-257651">
              <a:spcBef>
                <a:spcPts val="566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161" dirty="0">
                <a:latin typeface="Arial"/>
                <a:cs typeface="Arial"/>
              </a:rPr>
              <a:t>The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109" dirty="0">
                <a:latin typeface="Arial"/>
                <a:cs typeface="Arial"/>
              </a:rPr>
              <a:t>leave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one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out</a:t>
            </a:r>
            <a:r>
              <a:rPr sz="2063" spc="-120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evaluation</a:t>
            </a:r>
            <a:r>
              <a:rPr sz="2063" spc="15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105" dirty="0">
                <a:latin typeface="Arial"/>
                <a:cs typeface="Arial"/>
              </a:rPr>
              <a:t>an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alternative</a:t>
            </a:r>
            <a:endParaRPr lang="en-US" sz="2063" spc="-8" dirty="0">
              <a:latin typeface="Arial"/>
              <a:cs typeface="Arial"/>
            </a:endParaRPr>
          </a:p>
          <a:p>
            <a:pPr marL="266700" indent="-257651">
              <a:spcBef>
                <a:spcPts val="566"/>
              </a:spcBef>
              <a:buChar char="•"/>
              <a:tabLst>
                <a:tab pos="266700" algn="l"/>
                <a:tab pos="267176" algn="l"/>
              </a:tabLst>
            </a:pPr>
            <a:endParaRPr lang="en-US" sz="2063" spc="-8" dirty="0">
              <a:latin typeface="Arial"/>
              <a:cs typeface="Arial"/>
            </a:endParaRPr>
          </a:p>
          <a:p>
            <a:pPr marL="266700" indent="-257651">
              <a:spcBef>
                <a:spcPts val="566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063" spc="-8" dirty="0">
                <a:latin typeface="Arial"/>
                <a:cs typeface="Arial"/>
              </a:rPr>
              <a:t>1 test sample taken at a time</a:t>
            </a:r>
          </a:p>
          <a:p>
            <a:pPr marL="266700" indent="-257651">
              <a:spcBef>
                <a:spcPts val="566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063" spc="-8" dirty="0">
                <a:latin typeface="Arial"/>
                <a:cs typeface="Arial"/>
              </a:rPr>
              <a:t>K-fold cross validation where k = number of samples</a:t>
            </a:r>
            <a:endParaRPr sz="20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2" descr="restaurant-dtl-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88" y="2069621"/>
            <a:ext cx="4376078" cy="306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6" name="Rectangle 3"/>
          <p:cNvSpPr>
            <a:spLocks noGrp="1" noChangeArrowheads="1"/>
          </p:cNvSpPr>
          <p:nvPr>
            <p:ph type="title"/>
          </p:nvPr>
        </p:nvSpPr>
        <p:spPr>
          <a:xfrm>
            <a:off x="1657350" y="596439"/>
            <a:ext cx="5829300" cy="62865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Learning curve (1)</a:t>
            </a:r>
          </a:p>
        </p:txBody>
      </p:sp>
      <p:sp>
        <p:nvSpPr>
          <p:cNvPr id="1290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71606" y="1171926"/>
            <a:ext cx="7589622" cy="8976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dirty="0">
                <a:ea typeface="ＭＳ Ｐゴシック" charset="0"/>
                <a:cs typeface="ＭＳ Ｐゴシック" charset="0"/>
                <a:hlinkClick r:id="rId4"/>
              </a:rPr>
              <a:t>learning curve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shows accuracy (% correct) on test set as a function of training set size or (for neural networks) running time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2578</Words>
  <Application>Microsoft Macintosh PowerPoint</Application>
  <PresentationFormat>On-screen Show (16:9)</PresentationFormat>
  <Paragraphs>605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Apple Color Emoji</vt:lpstr>
      <vt:lpstr>Arial</vt:lpstr>
      <vt:lpstr>Calibri</vt:lpstr>
      <vt:lpstr>Lucida Grande</vt:lpstr>
      <vt:lpstr>Times New Roman</vt:lpstr>
      <vt:lpstr>Office Theme</vt:lpstr>
      <vt:lpstr>PowerPoint Presentation</vt:lpstr>
      <vt:lpstr>Evaluation methodology (1)</vt:lpstr>
      <vt:lpstr>Evaluation methodology (2)</vt:lpstr>
      <vt:lpstr>Evaluation methodology (3)</vt:lpstr>
      <vt:lpstr>Evaluation methodology (4)</vt:lpstr>
      <vt:lpstr>K-fold Cross Validation</vt:lpstr>
      <vt:lpstr>K-fold Cross Validation</vt:lpstr>
      <vt:lpstr>Leave one out</vt:lpstr>
      <vt:lpstr>Learning curve (1)</vt:lpstr>
      <vt:lpstr>PowerPoint Presentation</vt:lpstr>
      <vt:lpstr>Classification Evaluation: the 2-by-2 contingency table</vt:lpstr>
      <vt:lpstr>Classification Evaluation: the 2-by-2 contingency table</vt:lpstr>
      <vt:lpstr>Classification Evaluation: the 2-by-2 contingency table</vt:lpstr>
      <vt:lpstr>Classification Evaluation: the 2-by-2 contingency table</vt:lpstr>
      <vt:lpstr>Classification Evaluation: the 2-by-2 contingency table</vt:lpstr>
      <vt:lpstr>Classification Evaluation: the 2-by-2 contingency table</vt:lpstr>
      <vt:lpstr>Classification Evaluation: the 2-by-2 contingency table</vt:lpstr>
      <vt:lpstr>Contingency Table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Evaluation: Accuracy, Precision, and Recall Accuracy: % of items correct</vt:lpstr>
      <vt:lpstr>Classification Evaluation: Accuracy, Precision, and Recall Accuracy: % of items correct</vt:lpstr>
      <vt:lpstr>Classification Evaluation: Accuracy, Precision, and Recall Accuracy: % of items correct</vt:lpstr>
      <vt:lpstr>Classification Evaluation: Accuracy, Precision, and Recall Accuracy: % of items correct</vt:lpstr>
      <vt:lpstr>Precision and Recall Present a Tradeoff</vt:lpstr>
      <vt:lpstr>Precision and Recall Present a Tradeoff</vt:lpstr>
      <vt:lpstr>Precision and Recall Present a Tradeoff</vt:lpstr>
      <vt:lpstr>Precision and Recall Present a Tradeoff</vt:lpstr>
      <vt:lpstr>Precision and Recall Present a Tradeoff</vt:lpstr>
      <vt:lpstr>Precision and Recall Present a Tradeoff</vt:lpstr>
      <vt:lpstr>Measure this Tradeoff: Area Under the Curve (AUC)</vt:lpstr>
      <vt:lpstr>Measure this Tradeoff: Area Under the Curve (AUC)</vt:lpstr>
      <vt:lpstr>Measure this Tradeoff: Area Under the Curve (AUC)</vt:lpstr>
      <vt:lpstr>Measure A Slightly Different Tradeoff: ROC-AUC</vt:lpstr>
      <vt:lpstr>A combined measure: F</vt:lpstr>
      <vt:lpstr>A combined measure: F</vt:lpstr>
      <vt:lpstr>A combined measure: F</vt:lpstr>
      <vt:lpstr>P/R/F in a Multi-class Setting: Micro- vs. Macro-Averaging</vt:lpstr>
      <vt:lpstr>P/R/F in a Multi-class Setting: Micro- vs. Macro-Averaging</vt:lpstr>
      <vt:lpstr>Micro- vs. Macro-Averaging: Example</vt:lpstr>
      <vt:lpstr>Confusion Matrix: Generalizing the 2-by-2 contingency table</vt:lpstr>
      <vt:lpstr>Confusion Matrix: Generalizing the 2-by-2 contingency table</vt:lpstr>
      <vt:lpstr>Confusion Matrix: Generalizing the 2-by-2 contingency table</vt:lpstr>
      <vt:lpstr>Confusion Matrix: Generalizing the 2-by-2 contingency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Anantaa Kotal</dc:creator>
  <cp:lastModifiedBy>Anantaa Kotal</cp:lastModifiedBy>
  <cp:revision>1</cp:revision>
  <dcterms:created xsi:type="dcterms:W3CDTF">2022-11-09T18:18:54Z</dcterms:created>
  <dcterms:modified xsi:type="dcterms:W3CDTF">2022-11-09T19:28:21Z</dcterms:modified>
</cp:coreProperties>
</file>