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350" r:id="rId3"/>
    <p:sldId id="346" r:id="rId4"/>
    <p:sldId id="351" r:id="rId5"/>
    <p:sldId id="311" r:id="rId6"/>
    <p:sldId id="279" r:id="rId7"/>
    <p:sldId id="317" r:id="rId8"/>
    <p:sldId id="258" r:id="rId9"/>
    <p:sldId id="276" r:id="rId10"/>
    <p:sldId id="291" r:id="rId11"/>
    <p:sldId id="316" r:id="rId12"/>
    <p:sldId id="259" r:id="rId13"/>
    <p:sldId id="347" r:id="rId14"/>
    <p:sldId id="277" r:id="rId15"/>
    <p:sldId id="280" r:id="rId16"/>
    <p:sldId id="321" r:id="rId17"/>
    <p:sldId id="319" r:id="rId18"/>
    <p:sldId id="353" r:id="rId19"/>
    <p:sldId id="322" r:id="rId20"/>
    <p:sldId id="262" r:id="rId21"/>
    <p:sldId id="345" r:id="rId22"/>
    <p:sldId id="348" r:id="rId23"/>
    <p:sldId id="293" r:id="rId24"/>
    <p:sldId id="294" r:id="rId25"/>
    <p:sldId id="295" r:id="rId26"/>
    <p:sldId id="296" r:id="rId27"/>
    <p:sldId id="297" r:id="rId28"/>
    <p:sldId id="344" r:id="rId29"/>
    <p:sldId id="313" r:id="rId30"/>
    <p:sldId id="354" r:id="rId31"/>
    <p:sldId id="282" r:id="rId32"/>
    <p:sldId id="283" r:id="rId33"/>
    <p:sldId id="284" r:id="rId34"/>
    <p:sldId id="285" r:id="rId35"/>
    <p:sldId id="323" r:id="rId36"/>
    <p:sldId id="334" r:id="rId37"/>
    <p:sldId id="267"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snapToObjects="1">
      <p:cViewPr varScale="1">
        <p:scale>
          <a:sx n="162" d="100"/>
          <a:sy n="162" d="100"/>
        </p:scale>
        <p:origin x="200" y="3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6AAE7-B2E8-C64A-BD07-61D210E6BCA4}" type="datetimeFigureOut">
              <a:rPr lang="en-US" smtClean="0"/>
              <a:t>11/11/22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8006-5049-FC40-9810-A2AB361FD32E}" type="slidenum">
              <a:rPr lang="en-US" smtClean="0"/>
              <a:t>‹#›</a:t>
            </a:fld>
            <a:endParaRPr lang="en-US"/>
          </a:p>
        </p:txBody>
      </p:sp>
    </p:spTree>
    <p:extLst>
      <p:ext uri="{BB962C8B-B14F-4D97-AF65-F5344CB8AC3E}">
        <p14:creationId xmlns:p14="http://schemas.microsoft.com/office/powerpoint/2010/main" val="122591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D8390EFC-267C-B042-9F6B-9A01698A05AC}" type="slidenum">
              <a:rPr lang="en-US" sz="1200">
                <a:latin typeface="Calibri"/>
              </a:rPr>
              <a:pPr/>
              <a:t>3</a:t>
            </a:fld>
            <a:endParaRPr lang="en-US" sz="1200" dirty="0">
              <a:latin typeface="Calibri"/>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3A6C0A85-5A5B-7E42-AB1F-6EBC6F8224FD}" type="slidenum">
              <a:rPr lang="en-US" sz="1200">
                <a:latin typeface="Calibri"/>
              </a:rPr>
              <a:pPr/>
              <a:t>14</a:t>
            </a:fld>
            <a:endParaRPr lang="en-US" sz="1200" dirty="0">
              <a:latin typeface="Calibri"/>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B91DA484-BA0E-624D-ACB8-436F06D4602B}" type="slidenum">
              <a:rPr lang="en-US" sz="1200">
                <a:latin typeface="Calibri"/>
              </a:rPr>
              <a:pPr/>
              <a:t>15</a:t>
            </a:fld>
            <a:endParaRPr lang="en-US" sz="1200" dirty="0">
              <a:latin typeface="Calibri"/>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527FB911-F03A-2441-AFE9-1B57CBFC89C6}" type="slidenum">
              <a:rPr lang="en-US" sz="1200">
                <a:latin typeface="Calibri"/>
              </a:rPr>
              <a:pPr/>
              <a:t>16</a:t>
            </a:fld>
            <a:endParaRPr lang="en-US" sz="1200" dirty="0">
              <a:latin typeface="Calibri"/>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DC382BD4-9D8E-CB4D-AD5F-B66EC81E2C1F}" type="slidenum">
              <a:rPr lang="en-US" sz="1200">
                <a:latin typeface="Calibri"/>
              </a:rPr>
              <a:pPr/>
              <a:t>17</a:t>
            </a:fld>
            <a:endParaRPr lang="en-US" sz="1200" dirty="0">
              <a:latin typeface="Calibri"/>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DC382BD4-9D8E-CB4D-AD5F-B66EC81E2C1F}" type="slidenum">
              <a:rPr lang="en-US" sz="1200">
                <a:latin typeface="Calibri"/>
              </a:rPr>
              <a:pPr/>
              <a:t>18</a:t>
            </a:fld>
            <a:endParaRPr lang="en-US" sz="1200" dirty="0">
              <a:latin typeface="Calibri"/>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29495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10C5B3E4-F2F6-6146-B876-FF4C05350B84}" type="slidenum">
              <a:rPr lang="en-US" sz="1200">
                <a:latin typeface="Calibri"/>
              </a:rPr>
              <a:pPr/>
              <a:t>19</a:t>
            </a:fld>
            <a:endParaRPr lang="en-US" sz="1200" dirty="0">
              <a:latin typeface="Calibri"/>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35E6DBAD-746C-4444-96E6-6C66BA4599AA}" type="slidenum">
              <a:rPr lang="en-US" sz="1200">
                <a:latin typeface="Calibri"/>
              </a:rPr>
              <a:pPr/>
              <a:t>20</a:t>
            </a:fld>
            <a:endParaRPr lang="en-US" sz="1200" dirty="0">
              <a:latin typeface="Calibri"/>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99C7EA1F-FFB5-054D-B249-CDF46BF79AE0}" type="slidenum">
              <a:rPr lang="en-US" sz="1200">
                <a:latin typeface="Calibri"/>
              </a:rPr>
              <a:pPr/>
              <a:t>22</a:t>
            </a:fld>
            <a:endParaRPr lang="en-US" sz="1200" dirty="0">
              <a:latin typeface="Calibri"/>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54C7D9FE-8D40-4C4B-8459-ACEBE0CDE2BD}" type="slidenum">
              <a:rPr lang="en-US" sz="1200">
                <a:latin typeface="Calibri"/>
              </a:rPr>
              <a:pPr/>
              <a:t>23</a:t>
            </a:fld>
            <a:endParaRPr lang="en-US" sz="1200" dirty="0">
              <a:latin typeface="Calibri"/>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E2579E1F-8569-6542-B964-86D0D57504E1}" type="slidenum">
              <a:rPr lang="en-US" sz="1200">
                <a:latin typeface="Calibri"/>
              </a:rPr>
              <a:pPr/>
              <a:t>24</a:t>
            </a:fld>
            <a:endParaRPr lang="en-US" sz="1200" dirty="0">
              <a:latin typeface="Calibri"/>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D8390EFC-267C-B042-9F6B-9A01698A05AC}" type="slidenum">
              <a:rPr lang="en-US" sz="1200">
                <a:latin typeface="Calibri"/>
              </a:rPr>
              <a:pPr/>
              <a:t>5</a:t>
            </a:fld>
            <a:endParaRPr lang="en-US" sz="1200" dirty="0">
              <a:latin typeface="Calibri"/>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DE894A81-8E9A-864A-8E92-8856B8B14F2C}" type="slidenum">
              <a:rPr lang="en-US" sz="1200">
                <a:latin typeface="Calibri"/>
              </a:rPr>
              <a:pPr/>
              <a:t>25</a:t>
            </a:fld>
            <a:endParaRPr lang="en-US" sz="1200" dirty="0">
              <a:latin typeface="Calibri"/>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7F7767E4-2599-7D4E-BE8F-7A6323900779}" type="slidenum">
              <a:rPr lang="en-US" sz="1200">
                <a:latin typeface="Calibri"/>
              </a:rPr>
              <a:pPr/>
              <a:t>26</a:t>
            </a:fld>
            <a:endParaRPr lang="en-US" sz="1200" dirty="0">
              <a:latin typeface="Calibri"/>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F02BB93F-61D3-4344-A55B-A2FCA7CEB2EC}" type="slidenum">
              <a:rPr lang="en-US" sz="1200">
                <a:latin typeface="Calibri"/>
              </a:rPr>
              <a:pPr/>
              <a:t>27</a:t>
            </a:fld>
            <a:endParaRPr lang="en-US" sz="1200" dirty="0">
              <a:latin typeface="Calibri"/>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D0955FAC-F533-E64C-BDE5-2CA3E604550B}" type="slidenum">
              <a:rPr lang="en-US" sz="1200">
                <a:latin typeface="Calibri"/>
              </a:rPr>
              <a:pPr/>
              <a:t>28</a:t>
            </a:fld>
            <a:endParaRPr lang="en-US" sz="1200" dirty="0">
              <a:latin typeface="Calibri"/>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A06D0084-7EEE-D648-A80A-F48F5C8ABBEB}" type="slidenum">
              <a:rPr lang="en-US" sz="1200">
                <a:latin typeface="Calibri"/>
              </a:rPr>
              <a:pPr/>
              <a:t>29</a:t>
            </a:fld>
            <a:endParaRPr lang="en-US" sz="1200" dirty="0">
              <a:latin typeface="Calibri"/>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A06D0084-7EEE-D648-A80A-F48F5C8ABBEB}" type="slidenum">
              <a:rPr lang="en-US" sz="1200">
                <a:latin typeface="Calibri"/>
              </a:rPr>
              <a:pPr/>
              <a:t>30</a:t>
            </a:fld>
            <a:endParaRPr lang="en-US" sz="1200" dirty="0">
              <a:latin typeface="Calibri"/>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05244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337E38B1-A157-DA4F-9929-4BE62E3AFEAD}" type="slidenum">
              <a:rPr lang="en-US" sz="1200">
                <a:latin typeface="Calibri"/>
              </a:rPr>
              <a:pPr/>
              <a:t>31</a:t>
            </a:fld>
            <a:endParaRPr lang="en-US" sz="1200" dirty="0">
              <a:latin typeface="Calibri"/>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F6CC8D10-DD1A-B54E-86A2-75F4D03FBB2C}" type="slidenum">
              <a:rPr lang="en-US" sz="1200">
                <a:latin typeface="Calibri"/>
              </a:rPr>
              <a:pPr/>
              <a:t>32</a:t>
            </a:fld>
            <a:endParaRPr lang="en-US" sz="1200" dirty="0">
              <a:latin typeface="Calibri"/>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1701511A-5098-A740-B92F-F7F00725ECB8}" type="slidenum">
              <a:rPr lang="en-US" sz="1200">
                <a:latin typeface="Calibri"/>
              </a:rPr>
              <a:pPr/>
              <a:t>33</a:t>
            </a:fld>
            <a:endParaRPr lang="en-US" sz="1200" dirty="0">
              <a:latin typeface="Calibri"/>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BB54928C-9FFC-9646-8164-0DB46A2E7BFF}" type="slidenum">
              <a:rPr lang="en-US" sz="1200">
                <a:latin typeface="Calibri"/>
              </a:rPr>
              <a:pPr/>
              <a:t>34</a:t>
            </a:fld>
            <a:endParaRPr lang="en-US" sz="1200" dirty="0">
              <a:latin typeface="Calibri"/>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A13EA3BF-A85A-E74B-9908-A65617ADE418}" type="slidenum">
              <a:rPr lang="en-US" sz="1200">
                <a:latin typeface="Calibri"/>
              </a:rPr>
              <a:pPr/>
              <a:t>6</a:t>
            </a:fld>
            <a:endParaRPr lang="en-US" sz="1200" dirty="0">
              <a:latin typeface="Calibri"/>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79929572-E2CC-4449-A87B-182812A2594C}" type="slidenum">
              <a:rPr lang="en-US" sz="1200">
                <a:latin typeface="Calibri"/>
              </a:rPr>
              <a:pPr/>
              <a:t>35</a:t>
            </a:fld>
            <a:endParaRPr lang="en-US" sz="1200" dirty="0">
              <a:latin typeface="Calibri"/>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ADB91934-744F-9149-BCB2-477B9FC31287}" type="slidenum">
              <a:rPr lang="en-US" sz="1200">
                <a:latin typeface="Calibri"/>
              </a:rPr>
              <a:pPr/>
              <a:t>36</a:t>
            </a:fld>
            <a:endParaRPr lang="en-US" sz="1200" dirty="0">
              <a:latin typeface="Calibri"/>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59E2BF47-5C31-D949-9B8B-0A29A06BA41F}" type="slidenum">
              <a:rPr lang="en-US" sz="1200">
                <a:latin typeface="Calibri"/>
              </a:rPr>
              <a:pPr/>
              <a:t>37</a:t>
            </a:fld>
            <a:endParaRPr lang="en-US" sz="1200" dirty="0">
              <a:latin typeface="Calibri"/>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0BE6CB3D-CBFA-D947-A14D-780F48D427BE}" type="slidenum">
              <a:rPr lang="en-US" sz="1200">
                <a:latin typeface="Calibri"/>
              </a:rPr>
              <a:pPr/>
              <a:t>7</a:t>
            </a:fld>
            <a:endParaRPr lang="en-US" sz="1200" dirty="0">
              <a:latin typeface="Calibri"/>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645091AF-0474-8441-8F9D-377E739E28A0}" type="slidenum">
              <a:rPr lang="en-US" sz="1200">
                <a:latin typeface="Calibri"/>
              </a:rPr>
              <a:pPr/>
              <a:t>8</a:t>
            </a:fld>
            <a:endParaRPr lang="en-US" sz="1200" dirty="0">
              <a:latin typeface="Calibri"/>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42FF7875-8009-EB45-A499-65EE3F9DD55D}" type="slidenum">
              <a:rPr lang="en-US" sz="1200">
                <a:latin typeface="Calibri"/>
              </a:rPr>
              <a:pPr/>
              <a:t>9</a:t>
            </a:fld>
            <a:endParaRPr lang="en-US" sz="1200" dirty="0">
              <a:latin typeface="Calibri"/>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70507172-299A-9D49-B774-7BB7ACC3FAA1}" type="slidenum">
              <a:rPr lang="en-US" sz="1200">
                <a:latin typeface="Calibri"/>
              </a:rPr>
              <a:pPr/>
              <a:t>10</a:t>
            </a:fld>
            <a:endParaRPr lang="en-US" sz="1200" dirty="0">
              <a:latin typeface="Calibri"/>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D3EB2487-E8FB-1544-88E6-51CBDBC9F9BC}" type="slidenum">
              <a:rPr lang="en-US" sz="1200">
                <a:latin typeface="Calibri"/>
              </a:rPr>
              <a:pPr/>
              <a:t>11</a:t>
            </a:fld>
            <a:endParaRPr lang="en-US" sz="1200" dirty="0">
              <a:latin typeface="Calibri"/>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0913">
              <a:defRPr sz="2400">
                <a:solidFill>
                  <a:schemeClr val="tx1"/>
                </a:solidFill>
                <a:latin typeface="Times New Roman" charset="0"/>
                <a:ea typeface="ＭＳ Ｐゴシック" charset="0"/>
                <a:cs typeface="ＭＳ Ｐゴシック" charset="0"/>
              </a:defRPr>
            </a:lvl1pPr>
            <a:lvl2pPr marL="742950" indent="-285750" defTabSz="950913">
              <a:defRPr sz="2400">
                <a:solidFill>
                  <a:schemeClr val="tx1"/>
                </a:solidFill>
                <a:latin typeface="Times New Roman" charset="0"/>
                <a:ea typeface="ＭＳ Ｐゴシック" charset="0"/>
              </a:defRPr>
            </a:lvl2pPr>
            <a:lvl3pPr marL="1143000" indent="-228600" defTabSz="950913">
              <a:defRPr sz="2400">
                <a:solidFill>
                  <a:schemeClr val="tx1"/>
                </a:solidFill>
                <a:latin typeface="Times New Roman" charset="0"/>
                <a:ea typeface="ＭＳ Ｐゴシック" charset="0"/>
              </a:defRPr>
            </a:lvl3pPr>
            <a:lvl4pPr marL="1600200" indent="-228600" defTabSz="950913">
              <a:defRPr sz="2400">
                <a:solidFill>
                  <a:schemeClr val="tx1"/>
                </a:solidFill>
                <a:latin typeface="Times New Roman" charset="0"/>
                <a:ea typeface="ＭＳ Ｐゴシック" charset="0"/>
              </a:defRPr>
            </a:lvl4pPr>
            <a:lvl5pPr marL="2057400" indent="-228600" defTabSz="950913">
              <a:defRPr sz="2400">
                <a:solidFill>
                  <a:schemeClr val="tx1"/>
                </a:solidFill>
                <a:latin typeface="Times New Roman" charset="0"/>
                <a:ea typeface="ＭＳ Ｐゴシック" charset="0"/>
              </a:defRPr>
            </a:lvl5pPr>
            <a:lvl6pPr marL="2514600" indent="-228600" defTabSz="9509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509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509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50913" eaLnBrk="0" fontAlgn="base" hangingPunct="0">
              <a:spcBef>
                <a:spcPct val="0"/>
              </a:spcBef>
              <a:spcAft>
                <a:spcPct val="0"/>
              </a:spcAft>
              <a:defRPr sz="2400">
                <a:solidFill>
                  <a:schemeClr val="tx1"/>
                </a:solidFill>
                <a:latin typeface="Times New Roman" charset="0"/>
                <a:ea typeface="ＭＳ Ｐゴシック" charset="0"/>
              </a:defRPr>
            </a:lvl9pPr>
          </a:lstStyle>
          <a:p>
            <a:fld id="{C2198D57-AA80-F84B-9E80-CB33E191F504}" type="slidenum">
              <a:rPr lang="en-US" sz="1200">
                <a:latin typeface="Calibri"/>
              </a:rPr>
              <a:pPr/>
              <a:t>12</a:t>
            </a:fld>
            <a:endParaRPr lang="en-US" sz="1200" dirty="0">
              <a:latin typeface="Calibri"/>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11/11/22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11/11/22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11/11/22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11/11/22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11/11/22</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11/11/22</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11/11/22</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11/11/22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11/11/22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Twenty_Ques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ID3_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en.wikipedia.org/wiki/Ross_Quinlan" TargetMode="External"/><Relationship Id="rId4" Type="http://schemas.openxmlformats.org/officeDocument/2006/relationships/hyperlink" Target="https://en.wikipedia.org/wiki/C4.5_algorith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Information_gain_in_decision_tre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tiff"/><Relationship Id="rId4" Type="http://schemas.openxmlformats.org/officeDocument/2006/relationships/hyperlink" Target="https://en.wikipedia.org/wiki/Decision_tree_learning#Gini_impurity"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imple.wikipedia.org/wiki/Information_entrop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Entropy_(information_theor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Overfittin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CMSC 471</a:t>
            </a:r>
          </a:p>
        </p:txBody>
      </p:sp>
      <p:sp>
        <p:nvSpPr>
          <p:cNvPr id="3" name="Subtitle 2"/>
          <p:cNvSpPr>
            <a:spLocks noGrp="1"/>
          </p:cNvSpPr>
          <p:nvPr>
            <p:ph type="subTitle" idx="1"/>
          </p:nvPr>
        </p:nvSpPr>
        <p:spPr/>
        <p:txBody>
          <a:bodyPr/>
          <a:lstStyle/>
          <a:p>
            <a:r>
              <a:rPr lang="en-US" dirty="0"/>
              <a:t>ML : Decision Trees</a:t>
            </a:r>
          </a:p>
        </p:txBody>
      </p:sp>
      <p:sp>
        <p:nvSpPr>
          <p:cNvPr id="4" name="TextBox 3">
            <a:extLst>
              <a:ext uri="{FF2B5EF4-FFF2-40B4-BE49-F238E27FC236}">
                <a16:creationId xmlns:a16="http://schemas.microsoft.com/office/drawing/2014/main" id="{25C6BF3B-4885-8D3E-AD58-954F7CAD43AC}"/>
              </a:ext>
            </a:extLst>
          </p:cNvPr>
          <p:cNvSpPr txBox="1"/>
          <p:nvPr/>
        </p:nvSpPr>
        <p:spPr>
          <a:xfrm>
            <a:off x="5636173" y="4635062"/>
            <a:ext cx="2548518" cy="369332"/>
          </a:xfrm>
          <a:prstGeom prst="rect">
            <a:avLst/>
          </a:prstGeom>
          <a:noFill/>
        </p:spPr>
        <p:txBody>
          <a:bodyPr wrap="none" rtlCol="0">
            <a:spAutoFit/>
          </a:bodyPr>
          <a:lstStyle/>
          <a:p>
            <a:r>
              <a:rPr lang="en-US" dirty="0">
                <a:solidFill>
                  <a:schemeClr val="tx1">
                    <a:lumMod val="50000"/>
                    <a:lumOff val="50000"/>
                  </a:schemeClr>
                </a:solidFill>
              </a:rPr>
              <a:t>Slides courtesy: Tim </a:t>
            </a:r>
            <a:r>
              <a:rPr lang="en-US" dirty="0" err="1">
                <a:solidFill>
                  <a:schemeClr val="tx1">
                    <a:lumMod val="50000"/>
                    <a:lumOff val="50000"/>
                  </a:schemeClr>
                </a:solidFill>
              </a:rPr>
              <a:t>Finin</a:t>
            </a:r>
            <a:endParaRPr lang="en-US" dirty="0">
              <a:solidFill>
                <a:schemeClr val="tx1">
                  <a:lumMod val="50000"/>
                  <a:lumOff val="50000"/>
                </a:schemeClr>
              </a:solidFill>
            </a:endParaRP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257300" y="449318"/>
            <a:ext cx="6743700" cy="857250"/>
          </a:xfrm>
        </p:spPr>
        <p:txBody>
          <a:bodyPr/>
          <a:lstStyle/>
          <a:p>
            <a:r>
              <a:rPr lang="en-US" sz="3600" dirty="0">
                <a:ea typeface="ＭＳ Ｐゴシック" charset="0"/>
                <a:cs typeface="ＭＳ Ｐゴシック" charset="0"/>
              </a:rPr>
              <a:t>R&amp;N’</a:t>
            </a:r>
            <a:r>
              <a:rPr lang="en-US" altLang="ja-JP" sz="3600" dirty="0">
                <a:ea typeface="ＭＳ Ｐゴシック" charset="0"/>
                <a:cs typeface="ＭＳ Ｐゴシック" charset="0"/>
              </a:rPr>
              <a:t>s restaurant domain</a:t>
            </a:r>
            <a:endParaRPr lang="en-US" sz="3600" dirty="0">
              <a:ea typeface="ＭＳ Ｐゴシック" charset="0"/>
              <a:cs typeface="ＭＳ Ｐゴシック" charset="0"/>
            </a:endParaRPr>
          </a:p>
        </p:txBody>
      </p:sp>
      <p:sp>
        <p:nvSpPr>
          <p:cNvPr id="55298" name="Rectangle 3"/>
          <p:cNvSpPr>
            <a:spLocks noGrp="1" noChangeArrowheads="1"/>
          </p:cNvSpPr>
          <p:nvPr>
            <p:ph type="body" idx="1"/>
          </p:nvPr>
        </p:nvSpPr>
        <p:spPr>
          <a:xfrm>
            <a:off x="1633702" y="1200150"/>
            <a:ext cx="6172200" cy="3943350"/>
          </a:xfrm>
        </p:spPr>
        <p:txBody>
          <a:bodyPr>
            <a:normAutofit lnSpcReduction="10000"/>
          </a:bodyPr>
          <a:lstStyle/>
          <a:p>
            <a:r>
              <a:rPr lang="en-US" sz="2250" dirty="0">
                <a:ea typeface="ＭＳ Ｐゴシック" charset="0"/>
                <a:cs typeface="ＭＳ Ｐゴシック" charset="0"/>
              </a:rPr>
              <a:t>Develop decision tree that customers make when deciding whether to wait for a table or leave</a:t>
            </a:r>
          </a:p>
          <a:p>
            <a:r>
              <a:rPr lang="en-US" sz="2250" b="1" dirty="0">
                <a:ea typeface="ＭＳ Ｐゴシック" charset="0"/>
                <a:cs typeface="ＭＳ Ｐゴシック" charset="0"/>
              </a:rPr>
              <a:t>Two classes</a:t>
            </a:r>
            <a:r>
              <a:rPr lang="en-US" sz="2250" dirty="0">
                <a:ea typeface="ＭＳ Ｐゴシック" charset="0"/>
                <a:cs typeface="ＭＳ Ｐゴシック" charset="0"/>
              </a:rPr>
              <a:t>: wait, leave</a:t>
            </a:r>
          </a:p>
          <a:p>
            <a:r>
              <a:rPr lang="en-US" sz="2250" b="1" dirty="0">
                <a:ea typeface="ＭＳ Ｐゴシック" charset="0"/>
                <a:cs typeface="ＭＳ Ｐゴシック" charset="0"/>
              </a:rPr>
              <a:t>Ten attributes</a:t>
            </a:r>
            <a:r>
              <a:rPr lang="en-US" sz="2250" dirty="0">
                <a:ea typeface="ＭＳ Ｐゴシック" charset="0"/>
                <a:cs typeface="ＭＳ Ｐゴシック" charset="0"/>
              </a:rPr>
              <a:t>: Alternative available? Bar in restaurant? Is it Friday? Are we hungry? How full is restaurant? How expensive? Is it raining? Do we have reservation? What type of restaurant is it? Estimated</a:t>
            </a:r>
            <a:r>
              <a:rPr lang="en-US" altLang="ja-JP" sz="2250" dirty="0">
                <a:ea typeface="ＭＳ Ｐゴシック" charset="0"/>
                <a:cs typeface="ＭＳ Ｐゴシック" charset="0"/>
              </a:rPr>
              <a:t> waiting time?</a:t>
            </a:r>
          </a:p>
          <a:p>
            <a:r>
              <a:rPr lang="en-US" sz="2250" dirty="0">
                <a:ea typeface="ＭＳ Ｐゴシック" charset="0"/>
                <a:cs typeface="ＭＳ Ｐゴシック" charset="0"/>
              </a:rPr>
              <a:t>Set of </a:t>
            </a:r>
            <a:r>
              <a:rPr lang="en-US" sz="2250" b="1" dirty="0">
                <a:ea typeface="ＭＳ Ｐゴシック" charset="0"/>
                <a:cs typeface="ＭＳ Ｐゴシック" charset="0"/>
              </a:rPr>
              <a:t>12 training examples</a:t>
            </a:r>
          </a:p>
          <a:p>
            <a:r>
              <a:rPr lang="en-US" sz="2250" dirty="0">
                <a:ea typeface="ＭＳ Ｐゴシック" charset="0"/>
                <a:cs typeface="ＭＳ Ｐゴシック" charset="0"/>
              </a:rPr>
              <a:t>~7000 possible cases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657350" y="571499"/>
            <a:ext cx="5829300" cy="457200"/>
          </a:xfrm>
        </p:spPr>
        <p:txBody>
          <a:bodyPr>
            <a:normAutofit fontScale="90000"/>
          </a:bodyPr>
          <a:lstStyle/>
          <a:p>
            <a:r>
              <a:rPr lang="en-US" sz="2700" dirty="0">
                <a:ea typeface="ＭＳ Ｐゴシック" charset="0"/>
                <a:cs typeface="ＭＳ Ｐゴシック" charset="0"/>
              </a:rPr>
              <a:t>Attribute-based representations</a:t>
            </a:r>
          </a:p>
        </p:txBody>
      </p:sp>
      <p:sp>
        <p:nvSpPr>
          <p:cNvPr id="59394" name="Rectangle 3"/>
          <p:cNvSpPr>
            <a:spLocks noGrp="1" noChangeArrowheads="1"/>
          </p:cNvSpPr>
          <p:nvPr>
            <p:ph type="body" idx="1"/>
          </p:nvPr>
        </p:nvSpPr>
        <p:spPr>
          <a:xfrm>
            <a:off x="1257300" y="4114800"/>
            <a:ext cx="6572250" cy="914400"/>
          </a:xfrm>
        </p:spPr>
        <p:txBody>
          <a:bodyPr>
            <a:normAutofit lnSpcReduction="10000"/>
          </a:bodyPr>
          <a:lstStyle/>
          <a:p>
            <a:pPr marL="85725" indent="-85725">
              <a:lnSpc>
                <a:spcPct val="80000"/>
              </a:lnSpc>
            </a:pPr>
            <a:r>
              <a:rPr lang="en-US" sz="1650" dirty="0">
                <a:ea typeface="ＭＳ Ｐゴシック" charset="0"/>
                <a:cs typeface="ＭＳ Ｐゴシック" charset="0"/>
              </a:rPr>
              <a:t>Examples described by </a:t>
            </a:r>
            <a:r>
              <a:rPr lang="en-US" sz="1650" dirty="0">
                <a:solidFill>
                  <a:schemeClr val="accent2"/>
                </a:solidFill>
                <a:ea typeface="ＭＳ Ｐゴシック" charset="0"/>
                <a:cs typeface="ＭＳ Ｐゴシック" charset="0"/>
              </a:rPr>
              <a:t>attribute values </a:t>
            </a:r>
            <a:r>
              <a:rPr lang="en-US" sz="1650" dirty="0">
                <a:ea typeface="ＭＳ Ｐゴシック" charset="0"/>
                <a:cs typeface="ＭＳ Ｐゴシック" charset="0"/>
              </a:rPr>
              <a:t>(Boolean, discrete, continuous), e.g., situations where will/won't wait for a table</a:t>
            </a:r>
          </a:p>
          <a:p>
            <a:pPr marL="85725" indent="-85725">
              <a:lnSpc>
                <a:spcPct val="80000"/>
              </a:lnSpc>
            </a:pPr>
            <a:r>
              <a:rPr lang="en-US" sz="1650" dirty="0">
                <a:solidFill>
                  <a:schemeClr val="accent2"/>
                </a:solidFill>
                <a:ea typeface="ＭＳ Ｐゴシック" charset="0"/>
                <a:cs typeface="ＭＳ Ｐゴシック" charset="0"/>
              </a:rPr>
              <a:t>Classification</a:t>
            </a:r>
            <a:r>
              <a:rPr lang="en-US" sz="1650" dirty="0">
                <a:ea typeface="ＭＳ Ｐゴシック" charset="0"/>
                <a:cs typeface="ＭＳ Ｐゴシック" charset="0"/>
              </a:rPr>
              <a:t> of examples is </a:t>
            </a:r>
            <a:r>
              <a:rPr lang="en-US" sz="1650" dirty="0">
                <a:solidFill>
                  <a:schemeClr val="accent2"/>
                </a:solidFill>
                <a:ea typeface="ＭＳ Ｐゴシック" charset="0"/>
                <a:cs typeface="ＭＳ Ｐゴシック" charset="0"/>
              </a:rPr>
              <a:t>positive</a:t>
            </a:r>
            <a:r>
              <a:rPr lang="en-US" sz="1650" dirty="0">
                <a:ea typeface="ＭＳ Ｐゴシック" charset="0"/>
                <a:cs typeface="ＭＳ Ｐゴシック" charset="0"/>
              </a:rPr>
              <a:t> (T) or </a:t>
            </a:r>
            <a:r>
              <a:rPr lang="en-US" sz="1650" dirty="0">
                <a:solidFill>
                  <a:schemeClr val="accent2"/>
                </a:solidFill>
                <a:ea typeface="ＭＳ Ｐゴシック" charset="0"/>
                <a:cs typeface="ＭＳ Ｐゴシック" charset="0"/>
              </a:rPr>
              <a:t>negative</a:t>
            </a:r>
            <a:r>
              <a:rPr lang="en-US" sz="1650" dirty="0">
                <a:ea typeface="ＭＳ Ｐゴシック" charset="0"/>
                <a:cs typeface="ＭＳ Ｐゴシック" charset="0"/>
              </a:rPr>
              <a:t> (F)</a:t>
            </a:r>
          </a:p>
          <a:p>
            <a:pPr marL="85725" indent="-85725">
              <a:lnSpc>
                <a:spcPct val="80000"/>
              </a:lnSpc>
            </a:pPr>
            <a:r>
              <a:rPr lang="en-US" sz="1650" dirty="0">
                <a:ea typeface="ＭＳ Ｐゴシック" charset="0"/>
                <a:cs typeface="ＭＳ Ｐゴシック" charset="0"/>
              </a:rPr>
              <a:t>Serves as a training set</a:t>
            </a:r>
          </a:p>
        </p:txBody>
      </p:sp>
      <p:pic>
        <p:nvPicPr>
          <p:cNvPr id="59395" name="Picture 4"/>
          <p:cNvPicPr>
            <a:picLocks noChangeAspect="1" noChangeArrowheads="1"/>
          </p:cNvPicPr>
          <p:nvPr/>
        </p:nvPicPr>
        <p:blipFill>
          <a:blip r:embed="rId3">
            <a:extLst>
              <a:ext uri="{28A0092B-C50C-407E-A947-70E740481C1C}">
                <a14:useLocalDpi xmlns:a14="http://schemas.microsoft.com/office/drawing/2010/main" val="0"/>
              </a:ext>
            </a:extLst>
          </a:blip>
          <a:srcRect l="53906" t="29167" r="9766" b="19792"/>
          <a:stretch>
            <a:fillRect/>
          </a:stretch>
        </p:blipFill>
        <p:spPr bwMode="auto">
          <a:xfrm>
            <a:off x="1438604" y="1036428"/>
            <a:ext cx="5829300" cy="307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5" descr="restaurant-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57" y="722850"/>
            <a:ext cx="6132787" cy="4400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346" name="Rectangle 2"/>
          <p:cNvSpPr>
            <a:spLocks noGrp="1" noChangeArrowheads="1"/>
          </p:cNvSpPr>
          <p:nvPr>
            <p:ph type="title"/>
          </p:nvPr>
        </p:nvSpPr>
        <p:spPr>
          <a:xfrm>
            <a:off x="2506717" y="788276"/>
            <a:ext cx="5829300" cy="857250"/>
          </a:xfrm>
        </p:spPr>
        <p:txBody>
          <a:bodyPr>
            <a:normAutofit fontScale="90000"/>
          </a:bodyPr>
          <a:lstStyle/>
          <a:p>
            <a:pPr algn="r"/>
            <a:r>
              <a:rPr lang="en-US" sz="3300" dirty="0">
                <a:ea typeface="ＭＳ Ｐゴシック" charset="0"/>
                <a:cs typeface="ＭＳ Ｐゴシック" charset="0"/>
              </a:rPr>
              <a:t>Decision tree from</a:t>
            </a:r>
            <a:br>
              <a:rPr lang="en-US" sz="3300" dirty="0">
                <a:ea typeface="ＭＳ Ｐゴシック" charset="0"/>
                <a:cs typeface="ＭＳ Ｐゴシック" charset="0"/>
              </a:rPr>
            </a:br>
            <a:r>
              <a:rPr lang="en-US" sz="3300" dirty="0">
                <a:ea typeface="ＭＳ Ｐゴシック" charset="0"/>
                <a:cs typeface="ＭＳ Ｐゴシック" charset="0"/>
              </a:rPr>
              <a:t>introspection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925" y="409903"/>
            <a:ext cx="5829300" cy="857250"/>
          </a:xfrm>
        </p:spPr>
        <p:txBody>
          <a:bodyPr/>
          <a:lstStyle/>
          <a:p>
            <a:r>
              <a:rPr lang="en-US" sz="3300" dirty="0"/>
              <a:t>Issues</a:t>
            </a:r>
          </a:p>
        </p:txBody>
      </p:sp>
      <p:sp>
        <p:nvSpPr>
          <p:cNvPr id="3" name="Content Placeholder 2"/>
          <p:cNvSpPr>
            <a:spLocks noGrp="1"/>
          </p:cNvSpPr>
          <p:nvPr>
            <p:ph idx="1"/>
          </p:nvPr>
        </p:nvSpPr>
        <p:spPr>
          <a:xfrm>
            <a:off x="1628775" y="1210003"/>
            <a:ext cx="5886450" cy="4000500"/>
          </a:xfrm>
        </p:spPr>
        <p:txBody>
          <a:bodyPr/>
          <a:lstStyle/>
          <a:p>
            <a:pPr>
              <a:lnSpc>
                <a:spcPct val="110000"/>
              </a:lnSpc>
            </a:pPr>
            <a:r>
              <a:rPr lang="en-US" sz="2400" dirty="0"/>
              <a:t>It’s like </a:t>
            </a:r>
            <a:r>
              <a:rPr lang="en-US" sz="2400" dirty="0">
                <a:hlinkClick r:id="rId2"/>
              </a:rPr>
              <a:t>20 questions</a:t>
            </a:r>
            <a:endParaRPr lang="en-US" sz="2400" dirty="0"/>
          </a:p>
          <a:p>
            <a:pPr>
              <a:lnSpc>
                <a:spcPct val="110000"/>
              </a:lnSpc>
            </a:pPr>
            <a:r>
              <a:rPr lang="en-US" sz="2400" dirty="0"/>
              <a:t>We can generate many decision trees depending on what attributes we ask about and in what order</a:t>
            </a:r>
          </a:p>
          <a:p>
            <a:pPr>
              <a:lnSpc>
                <a:spcPct val="110000"/>
              </a:lnSpc>
            </a:pPr>
            <a:r>
              <a:rPr lang="en-US" sz="2400" dirty="0"/>
              <a:t>How do we decide?</a:t>
            </a:r>
          </a:p>
          <a:p>
            <a:pPr>
              <a:lnSpc>
                <a:spcPct val="110000"/>
              </a:lnSpc>
            </a:pPr>
            <a:r>
              <a:rPr lang="en-US" sz="2400" dirty="0"/>
              <a:t>What makes one decision tree better than another: number of nodes? number of leaves? maximum depth?</a:t>
            </a:r>
          </a:p>
        </p:txBody>
      </p:sp>
      <p:pic>
        <p:nvPicPr>
          <p:cNvPr id="4" name="Picture 3"/>
          <p:cNvPicPr>
            <a:picLocks noChangeAspect="1"/>
          </p:cNvPicPr>
          <p:nvPr/>
        </p:nvPicPr>
        <p:blipFill>
          <a:blip r:embed="rId3"/>
          <a:stretch>
            <a:fillRect/>
          </a:stretch>
        </p:blipFill>
        <p:spPr>
          <a:xfrm>
            <a:off x="6829425" y="355928"/>
            <a:ext cx="1004842" cy="1209675"/>
          </a:xfrm>
          <a:prstGeom prst="rect">
            <a:avLst/>
          </a:prstGeom>
        </p:spPr>
      </p:pic>
    </p:spTree>
    <p:extLst>
      <p:ext uri="{BB962C8B-B14F-4D97-AF65-F5344CB8AC3E}">
        <p14:creationId xmlns:p14="http://schemas.microsoft.com/office/powerpoint/2010/main" val="231431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318391" y="455230"/>
            <a:ext cx="5829300" cy="685800"/>
          </a:xfrm>
        </p:spPr>
        <p:txBody>
          <a:bodyPr/>
          <a:lstStyle/>
          <a:p>
            <a:r>
              <a:rPr lang="en-US" sz="3600" dirty="0">
                <a:ea typeface="ＭＳ Ｐゴシック" charset="0"/>
                <a:cs typeface="ＭＳ Ｐゴシック" charset="0"/>
                <a:hlinkClick r:id="rId3"/>
              </a:rPr>
              <a:t>ID3</a:t>
            </a:r>
            <a:r>
              <a:rPr lang="en-US" sz="3600" dirty="0">
                <a:ea typeface="ＭＳ Ｐゴシック" charset="0"/>
                <a:cs typeface="ＭＳ Ｐゴシック" charset="0"/>
              </a:rPr>
              <a:t> / </a:t>
            </a:r>
            <a:r>
              <a:rPr lang="en-US" sz="3600" dirty="0">
                <a:ea typeface="ＭＳ Ｐゴシック" charset="0"/>
                <a:cs typeface="ＭＳ Ｐゴシック" charset="0"/>
                <a:hlinkClick r:id="rId4"/>
              </a:rPr>
              <a:t>C4.5</a:t>
            </a:r>
            <a:r>
              <a:rPr lang="en-US" sz="3600" dirty="0">
                <a:ea typeface="ＭＳ Ｐゴシック" charset="0"/>
                <a:cs typeface="ＭＳ Ｐゴシック" charset="0"/>
              </a:rPr>
              <a:t> / J48 Algorithm</a:t>
            </a:r>
          </a:p>
        </p:txBody>
      </p:sp>
      <p:sp>
        <p:nvSpPr>
          <p:cNvPr id="61442" name="Rectangle 3"/>
          <p:cNvSpPr>
            <a:spLocks noGrp="1" noChangeArrowheads="1"/>
          </p:cNvSpPr>
          <p:nvPr>
            <p:ph type="body" idx="1"/>
          </p:nvPr>
        </p:nvSpPr>
        <p:spPr>
          <a:xfrm>
            <a:off x="1204091" y="1198180"/>
            <a:ext cx="6343650" cy="4000500"/>
          </a:xfrm>
        </p:spPr>
        <p:txBody>
          <a:bodyPr>
            <a:normAutofit lnSpcReduction="10000"/>
          </a:bodyPr>
          <a:lstStyle/>
          <a:p>
            <a:r>
              <a:rPr lang="en-US" sz="2400" dirty="0">
                <a:ea typeface="ＭＳ Ｐゴシック" charset="0"/>
                <a:cs typeface="ＭＳ Ｐゴシック" charset="0"/>
              </a:rPr>
              <a:t>Greedy algorithm for decision tree construction developed by </a:t>
            </a:r>
            <a:r>
              <a:rPr lang="en-US" sz="2400" dirty="0">
                <a:ea typeface="ＭＳ Ｐゴシック" charset="0"/>
                <a:cs typeface="ＭＳ Ｐゴシック" charset="0"/>
                <a:hlinkClick r:id="rId5"/>
              </a:rPr>
              <a:t>Ross Quinlan</a:t>
            </a:r>
            <a:r>
              <a:rPr lang="en-US" sz="2400" dirty="0">
                <a:ea typeface="ＭＳ Ｐゴシック" charset="0"/>
                <a:cs typeface="ＭＳ Ｐゴシック" charset="0"/>
              </a:rPr>
              <a:t> circa 1987 </a:t>
            </a:r>
          </a:p>
          <a:p>
            <a:r>
              <a:rPr lang="en-US" sz="2400" dirty="0">
                <a:ea typeface="ＭＳ Ｐゴシック" charset="0"/>
                <a:cs typeface="ＭＳ Ｐゴシック" charset="0"/>
              </a:rPr>
              <a:t>Top-down construction of tree by recursively selecting </a:t>
            </a:r>
            <a:r>
              <a:rPr lang="en-US" altLang="ja-JP" sz="2400" b="1" i="1" dirty="0">
                <a:ea typeface="ＭＳ Ｐゴシック" charset="0"/>
                <a:cs typeface="ＭＳ Ｐゴシック" charset="0"/>
              </a:rPr>
              <a:t>best attribute </a:t>
            </a:r>
            <a:r>
              <a:rPr lang="en-US" altLang="ja-JP" sz="2400" dirty="0">
                <a:ea typeface="ＭＳ Ｐゴシック" charset="0"/>
                <a:cs typeface="ＭＳ Ｐゴシック" charset="0"/>
              </a:rPr>
              <a:t>to use at current node</a:t>
            </a:r>
          </a:p>
          <a:p>
            <a:pPr marL="257175" lvl="1" indent="-167879"/>
            <a:r>
              <a:rPr lang="en-US" sz="2100" dirty="0">
                <a:ea typeface="ＭＳ Ｐゴシック" charset="0"/>
              </a:rPr>
              <a:t>Once attribute selected for current node, generate child nodes, one for each possible attribute value</a:t>
            </a:r>
          </a:p>
          <a:p>
            <a:pPr marL="257175" lvl="1" indent="-167879"/>
            <a:r>
              <a:rPr lang="en-US" sz="2100" dirty="0">
                <a:ea typeface="ＭＳ Ｐゴシック" charset="0"/>
              </a:rPr>
              <a:t>Partition examples using values of attribute, &amp; assign these subsets of examples to the child nodes</a:t>
            </a:r>
          </a:p>
          <a:p>
            <a:pPr marL="257175" lvl="1" indent="-167879"/>
            <a:r>
              <a:rPr lang="en-US" sz="2100" dirty="0">
                <a:ea typeface="ＭＳ Ｐゴシック" charset="0"/>
              </a:rPr>
              <a:t>Repeat for each child node until examples associated with a node are all positive or negative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657350" y="415816"/>
            <a:ext cx="5829300" cy="857250"/>
          </a:xfrm>
        </p:spPr>
        <p:txBody>
          <a:bodyPr/>
          <a:lstStyle/>
          <a:p>
            <a:r>
              <a:rPr lang="en-US" sz="3300" dirty="0">
                <a:ea typeface="ＭＳ Ｐゴシック" charset="0"/>
                <a:cs typeface="ＭＳ Ｐゴシック" charset="0"/>
              </a:rPr>
              <a:t>Choosing best attribute</a:t>
            </a:r>
          </a:p>
        </p:txBody>
      </p:sp>
      <p:sp>
        <p:nvSpPr>
          <p:cNvPr id="63490" name="Rectangle 3"/>
          <p:cNvSpPr>
            <a:spLocks noGrp="1" noChangeArrowheads="1"/>
          </p:cNvSpPr>
          <p:nvPr>
            <p:ph type="body" idx="1"/>
          </p:nvPr>
        </p:nvSpPr>
        <p:spPr>
          <a:xfrm>
            <a:off x="1123950" y="1002804"/>
            <a:ext cx="6172200" cy="4140696"/>
          </a:xfrm>
        </p:spPr>
        <p:txBody>
          <a:bodyPr/>
          <a:lstStyle/>
          <a:p>
            <a:r>
              <a:rPr lang="en-US" sz="2250" dirty="0">
                <a:ea typeface="ＭＳ Ｐゴシック" charset="0"/>
                <a:cs typeface="ＭＳ Ｐゴシック" charset="0"/>
              </a:rPr>
              <a:t>Key problem: choose attribute to split given set of examples</a:t>
            </a:r>
          </a:p>
          <a:p>
            <a:r>
              <a:rPr lang="en-US" sz="2250" dirty="0">
                <a:ea typeface="ＭＳ Ｐゴシック" charset="0"/>
                <a:cs typeface="ＭＳ Ｐゴシック" charset="0"/>
              </a:rPr>
              <a:t>Possibilities for choosing attribute:</a:t>
            </a:r>
          </a:p>
          <a:p>
            <a:pPr marL="259556" lvl="1" indent="-133350"/>
            <a:r>
              <a:rPr lang="en-US" sz="1950" b="1" dirty="0">
                <a:ea typeface="ＭＳ Ｐゴシック" charset="0"/>
              </a:rPr>
              <a:t>Random:</a:t>
            </a:r>
            <a:r>
              <a:rPr lang="en-US" sz="1950" dirty="0">
                <a:ea typeface="ＭＳ Ｐゴシック" charset="0"/>
              </a:rPr>
              <a:t> Select one at random </a:t>
            </a:r>
          </a:p>
          <a:p>
            <a:pPr marL="259556" lvl="1" indent="-133350"/>
            <a:r>
              <a:rPr lang="en-US" sz="1950" b="1" dirty="0">
                <a:ea typeface="ＭＳ Ｐゴシック" charset="0"/>
              </a:rPr>
              <a:t>Least-values:</a:t>
            </a:r>
            <a:r>
              <a:rPr lang="en-US" sz="1950" dirty="0">
                <a:ea typeface="ＭＳ Ｐゴシック" charset="0"/>
              </a:rPr>
              <a:t> one with smallest # of possible values </a:t>
            </a:r>
          </a:p>
          <a:p>
            <a:pPr marL="259556" lvl="1" indent="-133350"/>
            <a:r>
              <a:rPr lang="en-US" sz="1950" b="1" dirty="0">
                <a:ea typeface="ＭＳ Ｐゴシック" charset="0"/>
              </a:rPr>
              <a:t>Most-values:</a:t>
            </a:r>
            <a:r>
              <a:rPr lang="en-US" sz="1950" dirty="0">
                <a:ea typeface="ＭＳ Ｐゴシック" charset="0"/>
              </a:rPr>
              <a:t> one with largest # of possible values </a:t>
            </a:r>
          </a:p>
          <a:p>
            <a:pPr marL="259556" lvl="1" indent="-133350"/>
            <a:r>
              <a:rPr lang="en-US" sz="1950" b="1" dirty="0">
                <a:ea typeface="ＭＳ Ｐゴシック" charset="0"/>
              </a:rPr>
              <a:t>Max-gain:</a:t>
            </a:r>
            <a:r>
              <a:rPr lang="en-US" sz="1950" dirty="0">
                <a:ea typeface="ＭＳ Ｐゴシック" charset="0"/>
              </a:rPr>
              <a:t> one with largest expected </a:t>
            </a:r>
            <a:r>
              <a:rPr lang="en-US" sz="1950" b="1" i="1" dirty="0">
                <a:ea typeface="ＭＳ Ｐゴシック" charset="0"/>
                <a:hlinkClick r:id="rId3"/>
              </a:rPr>
              <a:t>information gain</a:t>
            </a:r>
            <a:endParaRPr lang="en-US" sz="1950" b="1" i="1" dirty="0">
              <a:ea typeface="ＭＳ Ｐゴシック" charset="0"/>
            </a:endParaRPr>
          </a:p>
          <a:p>
            <a:pPr marL="259556" lvl="1" indent="-133350"/>
            <a:r>
              <a:rPr lang="en-US" sz="1950" b="1" dirty="0">
                <a:ea typeface="ＭＳ Ｐゴシック" charset="0"/>
              </a:rPr>
              <a:t>Gini impurity: </a:t>
            </a:r>
            <a:r>
              <a:rPr lang="en-US" sz="1950" dirty="0">
                <a:ea typeface="ＭＳ Ｐゴシック" charset="0"/>
              </a:rPr>
              <a:t>one with smallest </a:t>
            </a:r>
            <a:r>
              <a:rPr lang="en-US" sz="1950" dirty="0">
                <a:ea typeface="ＭＳ Ｐゴシック" charset="0"/>
                <a:hlinkClick r:id="rId4"/>
              </a:rPr>
              <a:t>gini impurity</a:t>
            </a:r>
            <a:r>
              <a:rPr lang="en-US" sz="1950" dirty="0">
                <a:ea typeface="ＭＳ Ｐゴシック" charset="0"/>
              </a:rPr>
              <a:t> value</a:t>
            </a:r>
          </a:p>
          <a:p>
            <a:r>
              <a:rPr lang="en-US" sz="2250" dirty="0">
                <a:ea typeface="ＭＳ Ｐゴシック" charset="0"/>
                <a:cs typeface="ＭＳ Ｐゴシック" charset="0"/>
              </a:rPr>
              <a:t>The last two </a:t>
            </a:r>
            <a:r>
              <a:rPr lang="en-US" sz="2250" dirty="0"/>
              <a:t>measure the </a:t>
            </a:r>
            <a:r>
              <a:rPr lang="en-US" sz="2250" b="1" dirty="0"/>
              <a:t>homogeneity</a:t>
            </a:r>
            <a:r>
              <a:rPr lang="en-US" sz="2250" dirty="0"/>
              <a:t> of the target variable within the subsets</a:t>
            </a:r>
            <a:endParaRPr lang="en-US" sz="2250" dirty="0">
              <a:ea typeface="ＭＳ Ｐゴシック" charset="0"/>
              <a:cs typeface="ＭＳ Ｐゴシック" charset="0"/>
            </a:endParaRPr>
          </a:p>
          <a:p>
            <a:r>
              <a:rPr lang="en-US" sz="2250" dirty="0">
                <a:ea typeface="ＭＳ Ｐゴシック" charset="0"/>
                <a:cs typeface="ＭＳ Ｐゴシック" charset="0"/>
              </a:rPr>
              <a:t>The ID3 algorithm uses </a:t>
            </a:r>
            <a:r>
              <a:rPr lang="en-US" sz="2250" b="1" dirty="0">
                <a:ea typeface="ＭＳ Ｐゴシック" charset="0"/>
                <a:cs typeface="ＭＳ Ｐゴシック" charset="0"/>
              </a:rPr>
              <a:t>max-gain</a:t>
            </a:r>
            <a:endParaRPr lang="en-US" sz="2250" dirty="0">
              <a:ea typeface="ＭＳ Ｐゴシック" charset="0"/>
              <a:cs typeface="ＭＳ Ｐゴシック" charset="0"/>
            </a:endParaRPr>
          </a:p>
        </p:txBody>
      </p:sp>
      <p:pic>
        <p:nvPicPr>
          <p:cNvPr id="2" name="Picture 1">
            <a:extLst>
              <a:ext uri="{FF2B5EF4-FFF2-40B4-BE49-F238E27FC236}">
                <a16:creationId xmlns:a16="http://schemas.microsoft.com/office/drawing/2014/main" id="{04EC27AE-F6EC-2C4D-AE81-B8ECDDD3FE6D}"/>
              </a:ext>
            </a:extLst>
          </p:cNvPr>
          <p:cNvPicPr>
            <a:picLocks noChangeAspect="1"/>
          </p:cNvPicPr>
          <p:nvPr/>
        </p:nvPicPr>
        <p:blipFill>
          <a:blip r:embed="rId5"/>
          <a:stretch>
            <a:fillRect/>
          </a:stretch>
        </p:blipFill>
        <p:spPr>
          <a:xfrm>
            <a:off x="7392057" y="734082"/>
            <a:ext cx="990600" cy="9402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736237" y="348708"/>
            <a:ext cx="7667953" cy="857250"/>
          </a:xfrm>
        </p:spPr>
        <p:txBody>
          <a:bodyPr>
            <a:normAutofit/>
          </a:bodyPr>
          <a:lstStyle/>
          <a:p>
            <a:r>
              <a:rPr lang="en-US" sz="3600" dirty="0">
                <a:ea typeface="ＭＳ Ｐゴシック" charset="0"/>
                <a:cs typeface="ＭＳ Ｐゴシック" charset="0"/>
              </a:rPr>
              <a:t>Restaurant: type vs patrons?</a:t>
            </a:r>
          </a:p>
        </p:txBody>
      </p:sp>
      <p:grpSp>
        <p:nvGrpSpPr>
          <p:cNvPr id="67586" name="Group 26"/>
          <p:cNvGrpSpPr>
            <a:grpSpLocks/>
          </p:cNvGrpSpPr>
          <p:nvPr/>
        </p:nvGrpSpPr>
        <p:grpSpPr bwMode="auto">
          <a:xfrm>
            <a:off x="1712714" y="1380767"/>
            <a:ext cx="5718572" cy="3486150"/>
            <a:chOff x="134" y="1296"/>
            <a:chExt cx="4803" cy="2928"/>
          </a:xfrm>
        </p:grpSpPr>
        <p:sp>
          <p:nvSpPr>
            <p:cNvPr id="67590" name="Line 4"/>
            <p:cNvSpPr>
              <a:spLocks noChangeShapeType="1"/>
            </p:cNvSpPr>
            <p:nvPr/>
          </p:nvSpPr>
          <p:spPr bwMode="auto">
            <a:xfrm>
              <a:off x="816" y="1344"/>
              <a:ext cx="0" cy="24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Calibri"/>
              </a:endParaRPr>
            </a:p>
          </p:txBody>
        </p:sp>
        <p:sp>
          <p:nvSpPr>
            <p:cNvPr id="67591" name="Line 5"/>
            <p:cNvSpPr>
              <a:spLocks noChangeShapeType="1"/>
            </p:cNvSpPr>
            <p:nvPr/>
          </p:nvSpPr>
          <p:spPr bwMode="auto">
            <a:xfrm>
              <a:off x="816" y="3792"/>
              <a:ext cx="40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Calibri"/>
              </a:endParaRPr>
            </a:p>
          </p:txBody>
        </p:sp>
        <p:sp>
          <p:nvSpPr>
            <p:cNvPr id="67592" name="Text Box 6"/>
            <p:cNvSpPr txBox="1">
              <a:spLocks noChangeArrowheads="1"/>
            </p:cNvSpPr>
            <p:nvPr/>
          </p:nvSpPr>
          <p:spPr bwMode="auto">
            <a:xfrm>
              <a:off x="134" y="1322"/>
              <a:ext cx="69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French</a:t>
              </a:r>
            </a:p>
          </p:txBody>
        </p:sp>
        <p:sp>
          <p:nvSpPr>
            <p:cNvPr id="67593" name="Text Box 7"/>
            <p:cNvSpPr txBox="1">
              <a:spLocks noChangeArrowheads="1"/>
            </p:cNvSpPr>
            <p:nvPr/>
          </p:nvSpPr>
          <p:spPr bwMode="auto">
            <a:xfrm>
              <a:off x="134" y="2064"/>
              <a:ext cx="643"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Italian</a:t>
              </a:r>
            </a:p>
          </p:txBody>
        </p:sp>
        <p:sp>
          <p:nvSpPr>
            <p:cNvPr id="67594" name="Text Box 8"/>
            <p:cNvSpPr txBox="1">
              <a:spLocks noChangeArrowheads="1"/>
            </p:cNvSpPr>
            <p:nvPr/>
          </p:nvSpPr>
          <p:spPr bwMode="auto">
            <a:xfrm>
              <a:off x="288" y="2784"/>
              <a:ext cx="489"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Thai</a:t>
              </a:r>
            </a:p>
          </p:txBody>
        </p:sp>
        <p:sp>
          <p:nvSpPr>
            <p:cNvPr id="67595" name="Text Box 9"/>
            <p:cNvSpPr txBox="1">
              <a:spLocks noChangeArrowheads="1"/>
            </p:cNvSpPr>
            <p:nvPr/>
          </p:nvSpPr>
          <p:spPr bwMode="auto">
            <a:xfrm>
              <a:off x="134" y="3626"/>
              <a:ext cx="68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Burger</a:t>
              </a:r>
            </a:p>
          </p:txBody>
        </p:sp>
        <p:sp>
          <p:nvSpPr>
            <p:cNvPr id="67596" name="Text Box 10"/>
            <p:cNvSpPr txBox="1">
              <a:spLocks noChangeArrowheads="1"/>
            </p:cNvSpPr>
            <p:nvPr/>
          </p:nvSpPr>
          <p:spPr bwMode="auto">
            <a:xfrm>
              <a:off x="710" y="3914"/>
              <a:ext cx="65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Empty</a:t>
              </a:r>
            </a:p>
          </p:txBody>
        </p:sp>
        <p:sp>
          <p:nvSpPr>
            <p:cNvPr id="67597" name="Text Box 11"/>
            <p:cNvSpPr txBox="1">
              <a:spLocks noChangeArrowheads="1"/>
            </p:cNvSpPr>
            <p:nvPr/>
          </p:nvSpPr>
          <p:spPr bwMode="auto">
            <a:xfrm>
              <a:off x="2534" y="3914"/>
              <a:ext cx="59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Some</a:t>
              </a:r>
            </a:p>
          </p:txBody>
        </p:sp>
        <p:sp>
          <p:nvSpPr>
            <p:cNvPr id="67598" name="Text Box 12"/>
            <p:cNvSpPr txBox="1">
              <a:spLocks noChangeArrowheads="1"/>
            </p:cNvSpPr>
            <p:nvPr/>
          </p:nvSpPr>
          <p:spPr bwMode="auto">
            <a:xfrm>
              <a:off x="4502" y="3914"/>
              <a:ext cx="435"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Full</a:t>
              </a:r>
            </a:p>
          </p:txBody>
        </p:sp>
        <p:sp>
          <p:nvSpPr>
            <p:cNvPr id="67599" name="Text Box 13"/>
            <p:cNvSpPr txBox="1">
              <a:spLocks noChangeArrowheads="1"/>
            </p:cNvSpPr>
            <p:nvPr/>
          </p:nvSpPr>
          <p:spPr bwMode="auto">
            <a:xfrm>
              <a:off x="2693" y="1322"/>
              <a:ext cx="249"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Y</a:t>
              </a:r>
            </a:p>
          </p:txBody>
        </p:sp>
        <p:sp>
          <p:nvSpPr>
            <p:cNvPr id="67600" name="Text Box 14"/>
            <p:cNvSpPr txBox="1">
              <a:spLocks noChangeArrowheads="1"/>
            </p:cNvSpPr>
            <p:nvPr/>
          </p:nvSpPr>
          <p:spPr bwMode="auto">
            <a:xfrm>
              <a:off x="2688" y="1968"/>
              <a:ext cx="249"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Y</a:t>
              </a:r>
            </a:p>
          </p:txBody>
        </p:sp>
        <p:sp>
          <p:nvSpPr>
            <p:cNvPr id="67601" name="Text Box 15"/>
            <p:cNvSpPr txBox="1">
              <a:spLocks noChangeArrowheads="1"/>
            </p:cNvSpPr>
            <p:nvPr/>
          </p:nvSpPr>
          <p:spPr bwMode="auto">
            <a:xfrm>
              <a:off x="2703" y="2784"/>
              <a:ext cx="249"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Y</a:t>
              </a:r>
            </a:p>
          </p:txBody>
        </p:sp>
        <p:sp>
          <p:nvSpPr>
            <p:cNvPr id="67602" name="Text Box 16"/>
            <p:cNvSpPr txBox="1">
              <a:spLocks noChangeArrowheads="1"/>
            </p:cNvSpPr>
            <p:nvPr/>
          </p:nvSpPr>
          <p:spPr bwMode="auto">
            <a:xfrm>
              <a:off x="2752" y="3530"/>
              <a:ext cx="249"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Y</a:t>
              </a:r>
            </a:p>
          </p:txBody>
        </p:sp>
        <p:sp>
          <p:nvSpPr>
            <p:cNvPr id="67603" name="Text Box 17"/>
            <p:cNvSpPr txBox="1">
              <a:spLocks noChangeArrowheads="1"/>
            </p:cNvSpPr>
            <p:nvPr/>
          </p:nvSpPr>
          <p:spPr bwMode="auto">
            <a:xfrm>
              <a:off x="4593" y="2784"/>
              <a:ext cx="249"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Y</a:t>
              </a:r>
            </a:p>
          </p:txBody>
        </p:sp>
        <p:sp>
          <p:nvSpPr>
            <p:cNvPr id="67604" name="Text Box 18"/>
            <p:cNvSpPr txBox="1">
              <a:spLocks noChangeArrowheads="1"/>
            </p:cNvSpPr>
            <p:nvPr/>
          </p:nvSpPr>
          <p:spPr bwMode="auto">
            <a:xfrm>
              <a:off x="4608" y="3552"/>
              <a:ext cx="249"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Y</a:t>
              </a:r>
            </a:p>
          </p:txBody>
        </p:sp>
        <p:sp>
          <p:nvSpPr>
            <p:cNvPr id="67605" name="Text Box 19"/>
            <p:cNvSpPr txBox="1">
              <a:spLocks noChangeArrowheads="1"/>
            </p:cNvSpPr>
            <p:nvPr/>
          </p:nvSpPr>
          <p:spPr bwMode="auto">
            <a:xfrm>
              <a:off x="4416" y="3552"/>
              <a:ext cx="2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N</a:t>
              </a:r>
            </a:p>
          </p:txBody>
        </p:sp>
        <p:sp>
          <p:nvSpPr>
            <p:cNvPr id="67606" name="Text Box 20"/>
            <p:cNvSpPr txBox="1">
              <a:spLocks noChangeArrowheads="1"/>
            </p:cNvSpPr>
            <p:nvPr/>
          </p:nvSpPr>
          <p:spPr bwMode="auto">
            <a:xfrm>
              <a:off x="4416" y="2784"/>
              <a:ext cx="2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N</a:t>
              </a:r>
            </a:p>
          </p:txBody>
        </p:sp>
        <p:sp>
          <p:nvSpPr>
            <p:cNvPr id="67607" name="Text Box 21"/>
            <p:cNvSpPr txBox="1">
              <a:spLocks noChangeArrowheads="1"/>
            </p:cNvSpPr>
            <p:nvPr/>
          </p:nvSpPr>
          <p:spPr bwMode="auto">
            <a:xfrm>
              <a:off x="4449" y="1968"/>
              <a:ext cx="2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N</a:t>
              </a:r>
            </a:p>
          </p:txBody>
        </p:sp>
        <p:sp>
          <p:nvSpPr>
            <p:cNvPr id="67608" name="Text Box 22"/>
            <p:cNvSpPr txBox="1">
              <a:spLocks noChangeArrowheads="1"/>
            </p:cNvSpPr>
            <p:nvPr/>
          </p:nvSpPr>
          <p:spPr bwMode="auto">
            <a:xfrm>
              <a:off x="4464" y="1296"/>
              <a:ext cx="2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N</a:t>
              </a:r>
            </a:p>
          </p:txBody>
        </p:sp>
        <p:sp>
          <p:nvSpPr>
            <p:cNvPr id="67609" name="Text Box 23"/>
            <p:cNvSpPr txBox="1">
              <a:spLocks noChangeArrowheads="1"/>
            </p:cNvSpPr>
            <p:nvPr/>
          </p:nvSpPr>
          <p:spPr bwMode="auto">
            <a:xfrm>
              <a:off x="849" y="2784"/>
              <a:ext cx="2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N</a:t>
              </a:r>
            </a:p>
          </p:txBody>
        </p:sp>
        <p:sp>
          <p:nvSpPr>
            <p:cNvPr id="67610" name="Text Box 24"/>
            <p:cNvSpPr txBox="1">
              <a:spLocks noChangeArrowheads="1"/>
            </p:cNvSpPr>
            <p:nvPr/>
          </p:nvSpPr>
          <p:spPr bwMode="auto">
            <a:xfrm>
              <a:off x="849" y="3530"/>
              <a:ext cx="2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N</a:t>
              </a:r>
            </a:p>
          </p:txBody>
        </p:sp>
      </p:grpSp>
      <p:sp>
        <p:nvSpPr>
          <p:cNvPr id="67587" name="Text Box 27"/>
          <p:cNvSpPr txBox="1">
            <a:spLocks noChangeArrowheads="1"/>
          </p:cNvSpPr>
          <p:nvPr/>
        </p:nvSpPr>
        <p:spPr bwMode="auto">
          <a:xfrm>
            <a:off x="1389631" y="1076303"/>
            <a:ext cx="7249872"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b="1" dirty="0">
                <a:latin typeface="Calibri"/>
              </a:rPr>
              <a:t>Random</a:t>
            </a:r>
            <a:r>
              <a:rPr lang="en-US" sz="1350" dirty="0">
                <a:latin typeface="Calibri"/>
              </a:rPr>
              <a:t>: Patrons or Wait-time; </a:t>
            </a:r>
            <a:r>
              <a:rPr lang="en-US" sz="1350" b="1" dirty="0">
                <a:latin typeface="Calibri"/>
              </a:rPr>
              <a:t>Least-values</a:t>
            </a:r>
            <a:r>
              <a:rPr lang="en-US" sz="1350" dirty="0">
                <a:latin typeface="Calibri"/>
              </a:rPr>
              <a:t>: Patrons; </a:t>
            </a:r>
            <a:r>
              <a:rPr lang="en-US" sz="1350" b="1" dirty="0">
                <a:latin typeface="Calibri"/>
              </a:rPr>
              <a:t>Most-values</a:t>
            </a:r>
            <a:r>
              <a:rPr lang="en-US" sz="1350" dirty="0">
                <a:latin typeface="Calibri"/>
              </a:rPr>
              <a:t>: Type; </a:t>
            </a:r>
            <a:r>
              <a:rPr lang="en-US" sz="1350" b="1" dirty="0">
                <a:latin typeface="Calibri"/>
              </a:rPr>
              <a:t>Max-gain</a:t>
            </a:r>
            <a:r>
              <a:rPr lang="en-US" sz="1350" dirty="0">
                <a:latin typeface="Calibri"/>
              </a:rPr>
              <a:t>: ???</a:t>
            </a:r>
          </a:p>
        </p:txBody>
      </p:sp>
      <p:sp>
        <p:nvSpPr>
          <p:cNvPr id="67588" name="TextBox 26"/>
          <p:cNvSpPr txBox="1">
            <a:spLocks noChangeArrowheads="1"/>
          </p:cNvSpPr>
          <p:nvPr/>
        </p:nvSpPr>
        <p:spPr bwMode="auto">
          <a:xfrm>
            <a:off x="3933229" y="4812148"/>
            <a:ext cx="173156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latin typeface="Calibri"/>
              </a:rPr>
              <a:t>Patrons variable</a:t>
            </a:r>
          </a:p>
        </p:txBody>
      </p:sp>
      <p:sp>
        <p:nvSpPr>
          <p:cNvPr id="28" name="TextBox 27"/>
          <p:cNvSpPr txBox="1"/>
          <p:nvPr/>
        </p:nvSpPr>
        <p:spPr>
          <a:xfrm>
            <a:off x="1247180" y="2685593"/>
            <a:ext cx="392415" cy="1047787"/>
          </a:xfrm>
          <a:prstGeom prst="rect">
            <a:avLst/>
          </a:prstGeom>
          <a:noFill/>
        </p:spPr>
        <p:txBody>
          <a:bodyPr vert="vert270" wrap="none">
            <a:spAutoFit/>
          </a:bodyPr>
          <a:lstStyle/>
          <a:p>
            <a:pPr>
              <a:defRPr/>
            </a:pPr>
            <a:r>
              <a:rPr lang="en-US" sz="1350" b="1" dirty="0">
                <a:latin typeface="Calibri"/>
              </a:rPr>
              <a:t>Type variable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373571" y="514350"/>
            <a:ext cx="5829300" cy="857250"/>
          </a:xfrm>
        </p:spPr>
        <p:txBody>
          <a:bodyPr/>
          <a:lstStyle/>
          <a:p>
            <a:r>
              <a:rPr lang="en-US" sz="3300" dirty="0">
                <a:ea typeface="ＭＳ Ｐゴシック" charset="0"/>
                <a:cs typeface="ＭＳ Ｐゴシック" charset="0"/>
              </a:rPr>
              <a:t>Choosing an attribute</a:t>
            </a:r>
          </a:p>
        </p:txBody>
      </p:sp>
      <p:sp>
        <p:nvSpPr>
          <p:cNvPr id="65538" name="Rectangle 3"/>
          <p:cNvSpPr>
            <a:spLocks noGrp="1" noChangeArrowheads="1"/>
          </p:cNvSpPr>
          <p:nvPr>
            <p:ph type="body" idx="1"/>
          </p:nvPr>
        </p:nvSpPr>
        <p:spPr>
          <a:xfrm>
            <a:off x="1373571" y="1428750"/>
            <a:ext cx="6057900" cy="3714750"/>
          </a:xfrm>
        </p:spPr>
        <p:txBody>
          <a:bodyPr>
            <a:normAutofit lnSpcReduction="10000"/>
          </a:bodyPr>
          <a:lstStyle/>
          <a:p>
            <a:pPr marL="0" indent="0">
              <a:buNone/>
            </a:pPr>
            <a:r>
              <a:rPr lang="en-US" sz="2400" dirty="0">
                <a:ea typeface="ＭＳ Ｐゴシック" charset="0"/>
                <a:cs typeface="ＭＳ Ｐゴシック" charset="0"/>
              </a:rPr>
              <a:t>Idea: good attribute splits examples into subsets that are (ideally) </a:t>
            </a:r>
            <a:r>
              <a:rPr lang="en-US" altLang="ja-JP" sz="2400" i="1" dirty="0">
                <a:ea typeface="ＭＳ Ｐゴシック" charset="0"/>
                <a:cs typeface="ＭＳ Ｐゴシック" charset="0"/>
              </a:rPr>
              <a:t>all positive </a:t>
            </a:r>
            <a:r>
              <a:rPr lang="en-US" altLang="ja-JP" sz="2400" dirty="0">
                <a:ea typeface="ＭＳ Ｐゴシック" charset="0"/>
                <a:cs typeface="ＭＳ Ｐゴシック" charset="0"/>
              </a:rPr>
              <a:t>or </a:t>
            </a:r>
            <a:r>
              <a:rPr lang="en-US" altLang="ja-JP" sz="2400" i="1" dirty="0">
                <a:ea typeface="ＭＳ Ｐゴシック" charset="0"/>
                <a:cs typeface="ＭＳ Ｐゴシック" charset="0"/>
              </a:rPr>
              <a:t>all negative</a:t>
            </a:r>
          </a:p>
          <a:p>
            <a:pPr marL="0" indent="0"/>
            <a:endParaRPr lang="en-US" sz="2400" dirty="0">
              <a:ea typeface="ＭＳ Ｐゴシック" charset="0"/>
              <a:cs typeface="ＭＳ Ｐゴシック" charset="0"/>
            </a:endParaRPr>
          </a:p>
          <a:p>
            <a:pPr marL="0" indent="0">
              <a:buNone/>
            </a:pPr>
            <a:endParaRPr lang="en-US" sz="2400" dirty="0">
              <a:ea typeface="ＭＳ Ｐゴシック" charset="0"/>
              <a:cs typeface="ＭＳ Ｐゴシック" charset="0"/>
            </a:endParaRPr>
          </a:p>
          <a:p>
            <a:pPr marL="0" indent="0">
              <a:buNone/>
            </a:pPr>
            <a:endParaRPr lang="en-US" sz="2400" dirty="0">
              <a:ea typeface="ＭＳ Ｐゴシック" charset="0"/>
              <a:cs typeface="ＭＳ Ｐゴシック" charset="0"/>
            </a:endParaRPr>
          </a:p>
          <a:p>
            <a:pPr marL="0" indent="0">
              <a:buNone/>
            </a:pPr>
            <a:endParaRPr lang="en-US" sz="2400" dirty="0">
              <a:ea typeface="ＭＳ Ｐゴシック" charset="0"/>
              <a:cs typeface="ＭＳ Ｐゴシック" charset="0"/>
            </a:endParaRPr>
          </a:p>
          <a:p>
            <a:pPr marL="0" indent="0">
              <a:buNone/>
            </a:pPr>
            <a:endParaRPr lang="en-US" sz="2400" dirty="0">
              <a:ea typeface="ＭＳ Ｐゴシック" charset="0"/>
              <a:cs typeface="ＭＳ Ｐゴシック" charset="0"/>
            </a:endParaRPr>
          </a:p>
          <a:p>
            <a:pPr marL="0" indent="0">
              <a:buNone/>
            </a:pPr>
            <a:r>
              <a:rPr lang="en-US" sz="2400" dirty="0">
                <a:ea typeface="ＭＳ Ｐゴシック" charset="0"/>
                <a:cs typeface="ＭＳ Ｐゴシック" charset="0"/>
              </a:rPr>
              <a:t>Which is better: </a:t>
            </a:r>
            <a:r>
              <a:rPr lang="en-US" sz="2400" i="1" dirty="0">
                <a:ea typeface="ＭＳ Ｐゴシック" charset="0"/>
                <a:cs typeface="ＭＳ Ｐゴシック" charset="0"/>
              </a:rPr>
              <a:t>Patrons?</a:t>
            </a:r>
            <a:r>
              <a:rPr lang="en-US" sz="2400" dirty="0">
                <a:ea typeface="ＭＳ Ｐゴシック" charset="0"/>
                <a:cs typeface="ＭＳ Ｐゴシック" charset="0"/>
              </a:rPr>
              <a:t> or </a:t>
            </a:r>
            <a:r>
              <a:rPr lang="en-US" sz="2400" i="1" dirty="0">
                <a:ea typeface="ＭＳ Ｐゴシック" charset="0"/>
                <a:cs typeface="ＭＳ Ｐゴシック" charset="0"/>
              </a:rPr>
              <a:t>Type?</a:t>
            </a:r>
          </a:p>
        </p:txBody>
      </p:sp>
      <p:pic>
        <p:nvPicPr>
          <p:cNvPr id="65539" name="Picture 4" descr="restaurant-roo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421" y="2867025"/>
            <a:ext cx="5715000"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 name="Group 3"/>
          <p:cNvGrpSpPr/>
          <p:nvPr/>
        </p:nvGrpSpPr>
        <p:grpSpPr>
          <a:xfrm>
            <a:off x="6688521" y="571500"/>
            <a:ext cx="726667" cy="585832"/>
            <a:chOff x="7772400" y="381000"/>
            <a:chExt cx="968889" cy="781109"/>
          </a:xfrm>
        </p:grpSpPr>
        <p:sp>
          <p:nvSpPr>
            <p:cNvPr id="2" name="Oval 1"/>
            <p:cNvSpPr/>
            <p:nvPr/>
          </p:nvSpPr>
          <p:spPr bwMode="auto">
            <a:xfrm>
              <a:off x="7772400" y="533400"/>
              <a:ext cx="228600" cy="228600"/>
            </a:xfrm>
            <a:prstGeom prst="ellipse">
              <a:avLst/>
            </a:prstGeom>
            <a:solidFill>
              <a:schemeClr val="accent1"/>
            </a:solidFill>
            <a:ln w="44450"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6" name="Oval 5"/>
            <p:cNvSpPr/>
            <p:nvPr/>
          </p:nvSpPr>
          <p:spPr bwMode="auto">
            <a:xfrm>
              <a:off x="7772400" y="914400"/>
              <a:ext cx="228600" cy="228600"/>
            </a:xfrm>
            <a:prstGeom prst="ellipse">
              <a:avLst/>
            </a:prstGeom>
            <a:solidFill>
              <a:srgbClr val="FF0000"/>
            </a:solidFill>
            <a:ln w="44450"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3" name="TextBox 2"/>
            <p:cNvSpPr txBox="1"/>
            <p:nvPr/>
          </p:nvSpPr>
          <p:spPr>
            <a:xfrm>
              <a:off x="8001000" y="381000"/>
              <a:ext cx="619144" cy="400109"/>
            </a:xfrm>
            <a:prstGeom prst="rect">
              <a:avLst/>
            </a:prstGeom>
            <a:noFill/>
          </p:spPr>
          <p:txBody>
            <a:bodyPr wrap="none" rtlCol="0">
              <a:spAutoFit/>
            </a:bodyPr>
            <a:lstStyle/>
            <a:p>
              <a:r>
                <a:rPr lang="en-US" sz="1350" dirty="0">
                  <a:latin typeface="Calibri"/>
                  <a:cs typeface="Calibri"/>
                </a:rPr>
                <a:t>stay</a:t>
              </a:r>
            </a:p>
          </p:txBody>
        </p:sp>
        <p:sp>
          <p:nvSpPr>
            <p:cNvPr id="8" name="TextBox 7"/>
            <p:cNvSpPr txBox="1"/>
            <p:nvPr/>
          </p:nvSpPr>
          <p:spPr>
            <a:xfrm>
              <a:off x="8001000" y="762000"/>
              <a:ext cx="740289" cy="400109"/>
            </a:xfrm>
            <a:prstGeom prst="rect">
              <a:avLst/>
            </a:prstGeom>
            <a:noFill/>
          </p:spPr>
          <p:txBody>
            <a:bodyPr wrap="none" rtlCol="0">
              <a:spAutoFit/>
            </a:bodyPr>
            <a:lstStyle/>
            <a:p>
              <a:r>
                <a:rPr lang="en-US" sz="1350" dirty="0">
                  <a:latin typeface="Calibri"/>
                  <a:cs typeface="Calibri"/>
                </a:rPr>
                <a:t>leave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657350" y="520262"/>
            <a:ext cx="5829300" cy="857250"/>
          </a:xfrm>
        </p:spPr>
        <p:txBody>
          <a:bodyPr/>
          <a:lstStyle/>
          <a:p>
            <a:r>
              <a:rPr lang="en-US" sz="3300" dirty="0">
                <a:ea typeface="ＭＳ Ｐゴシック" charset="0"/>
                <a:cs typeface="ＭＳ Ｐゴシック" charset="0"/>
              </a:rPr>
              <a:t>Choosing an attribute</a:t>
            </a:r>
          </a:p>
        </p:txBody>
      </p:sp>
      <p:sp>
        <p:nvSpPr>
          <p:cNvPr id="65538" name="Rectangle 3"/>
          <p:cNvSpPr>
            <a:spLocks noGrp="1" noChangeArrowheads="1"/>
          </p:cNvSpPr>
          <p:nvPr>
            <p:ph type="body" idx="1"/>
          </p:nvPr>
        </p:nvSpPr>
        <p:spPr>
          <a:xfrm>
            <a:off x="1657350" y="1434662"/>
            <a:ext cx="6057900" cy="3943350"/>
          </a:xfrm>
        </p:spPr>
        <p:txBody>
          <a:bodyPr>
            <a:normAutofit fontScale="85000" lnSpcReduction="20000"/>
          </a:bodyPr>
          <a:lstStyle/>
          <a:p>
            <a:pPr marL="0" indent="0">
              <a:buNone/>
            </a:pPr>
            <a:r>
              <a:rPr lang="en-US" sz="2400" dirty="0">
                <a:ea typeface="ＭＳ Ｐゴシック" charset="0"/>
                <a:cs typeface="ＭＳ Ｐゴシック" charset="0"/>
              </a:rPr>
              <a:t>Idea: good attribute splits examples into subsets that are (ideally) </a:t>
            </a:r>
            <a:r>
              <a:rPr lang="en-US" altLang="ja-JP" sz="2400" i="1" dirty="0">
                <a:ea typeface="ＭＳ Ｐゴシック" charset="0"/>
                <a:cs typeface="ＭＳ Ｐゴシック" charset="0"/>
              </a:rPr>
              <a:t>all positive </a:t>
            </a:r>
            <a:r>
              <a:rPr lang="en-US" altLang="ja-JP" sz="2400" dirty="0">
                <a:ea typeface="ＭＳ Ｐゴシック" charset="0"/>
                <a:cs typeface="ＭＳ Ｐゴシック" charset="0"/>
              </a:rPr>
              <a:t>or </a:t>
            </a:r>
            <a:r>
              <a:rPr lang="en-US" altLang="ja-JP" sz="2400" i="1" dirty="0">
                <a:ea typeface="ＭＳ Ｐゴシック" charset="0"/>
                <a:cs typeface="ＭＳ Ｐゴシック" charset="0"/>
              </a:rPr>
              <a:t>all negative</a:t>
            </a:r>
          </a:p>
          <a:p>
            <a:pPr marL="0" indent="0"/>
            <a:endParaRPr lang="en-US" sz="2400" dirty="0">
              <a:ea typeface="ＭＳ Ｐゴシック" charset="0"/>
              <a:cs typeface="ＭＳ Ｐゴシック" charset="0"/>
            </a:endParaRPr>
          </a:p>
          <a:p>
            <a:pPr marL="0" indent="0">
              <a:buNone/>
            </a:pPr>
            <a:endParaRPr lang="en-US" sz="2400" dirty="0">
              <a:ea typeface="ＭＳ Ｐゴシック" charset="0"/>
              <a:cs typeface="ＭＳ Ｐゴシック" charset="0"/>
            </a:endParaRPr>
          </a:p>
          <a:p>
            <a:pPr marL="0" indent="0">
              <a:buNone/>
            </a:pPr>
            <a:endParaRPr lang="en-US" sz="2400" dirty="0">
              <a:ea typeface="ＭＳ Ｐゴシック" charset="0"/>
              <a:cs typeface="ＭＳ Ｐゴシック" charset="0"/>
            </a:endParaRPr>
          </a:p>
          <a:p>
            <a:pPr marL="0" indent="0">
              <a:buNone/>
            </a:pPr>
            <a:endParaRPr lang="en-US" sz="2400" dirty="0">
              <a:ea typeface="ＭＳ Ｐゴシック" charset="0"/>
              <a:cs typeface="ＭＳ Ｐゴシック" charset="0"/>
            </a:endParaRPr>
          </a:p>
          <a:p>
            <a:r>
              <a:rPr lang="en-US" b="1" dirty="0">
                <a:ea typeface="ＭＳ Ｐゴシック" charset="0"/>
                <a:cs typeface="ＭＳ Ｐゴシック" charset="0"/>
              </a:rPr>
              <a:t>Patrons: </a:t>
            </a:r>
            <a:r>
              <a:rPr lang="en-US" dirty="0">
                <a:ea typeface="ＭＳ Ｐゴシック" charset="0"/>
                <a:cs typeface="ＭＳ Ｐゴシック" charset="0"/>
              </a:rPr>
              <a:t>for six examples we know the answer and for six we can predict with prob. 0.67</a:t>
            </a:r>
          </a:p>
          <a:p>
            <a:r>
              <a:rPr lang="en-US" b="1" dirty="0">
                <a:ea typeface="ＭＳ Ｐゴシック" charset="0"/>
                <a:cs typeface="ＭＳ Ｐゴシック" charset="0"/>
              </a:rPr>
              <a:t>Type: </a:t>
            </a:r>
            <a:r>
              <a:rPr lang="en-US" dirty="0">
                <a:ea typeface="ＭＳ Ｐゴシック" charset="0"/>
                <a:cs typeface="ＭＳ Ｐゴシック" charset="0"/>
              </a:rPr>
              <a:t>our prediction is no better than chance (0.50)</a:t>
            </a:r>
          </a:p>
        </p:txBody>
      </p:sp>
      <p:pic>
        <p:nvPicPr>
          <p:cNvPr id="65539" name="Picture 4" descr="restaurant-roo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642" y="1936506"/>
            <a:ext cx="5330716" cy="1270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 name="Group 3"/>
          <p:cNvGrpSpPr/>
          <p:nvPr/>
        </p:nvGrpSpPr>
        <p:grpSpPr>
          <a:xfrm>
            <a:off x="6972300" y="577412"/>
            <a:ext cx="726667" cy="585832"/>
            <a:chOff x="7772400" y="381000"/>
            <a:chExt cx="968889" cy="781109"/>
          </a:xfrm>
        </p:grpSpPr>
        <p:sp>
          <p:nvSpPr>
            <p:cNvPr id="2" name="Oval 1"/>
            <p:cNvSpPr/>
            <p:nvPr/>
          </p:nvSpPr>
          <p:spPr bwMode="auto">
            <a:xfrm>
              <a:off x="7772400" y="533400"/>
              <a:ext cx="228600" cy="228600"/>
            </a:xfrm>
            <a:prstGeom prst="ellipse">
              <a:avLst/>
            </a:prstGeom>
            <a:solidFill>
              <a:schemeClr val="accent1"/>
            </a:solidFill>
            <a:ln w="44450"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6" name="Oval 5"/>
            <p:cNvSpPr/>
            <p:nvPr/>
          </p:nvSpPr>
          <p:spPr bwMode="auto">
            <a:xfrm>
              <a:off x="7772400" y="914400"/>
              <a:ext cx="228600" cy="228600"/>
            </a:xfrm>
            <a:prstGeom prst="ellipse">
              <a:avLst/>
            </a:prstGeom>
            <a:solidFill>
              <a:srgbClr val="FF0000"/>
            </a:solidFill>
            <a:ln w="44450"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3" name="TextBox 2"/>
            <p:cNvSpPr txBox="1"/>
            <p:nvPr/>
          </p:nvSpPr>
          <p:spPr>
            <a:xfrm>
              <a:off x="8001000" y="381000"/>
              <a:ext cx="619144" cy="400109"/>
            </a:xfrm>
            <a:prstGeom prst="rect">
              <a:avLst/>
            </a:prstGeom>
            <a:noFill/>
          </p:spPr>
          <p:txBody>
            <a:bodyPr wrap="none" rtlCol="0">
              <a:spAutoFit/>
            </a:bodyPr>
            <a:lstStyle/>
            <a:p>
              <a:r>
                <a:rPr lang="en-US" sz="1350" dirty="0">
                  <a:latin typeface="Calibri"/>
                  <a:cs typeface="Calibri"/>
                </a:rPr>
                <a:t>stay</a:t>
              </a:r>
            </a:p>
          </p:txBody>
        </p:sp>
        <p:sp>
          <p:nvSpPr>
            <p:cNvPr id="8" name="TextBox 7"/>
            <p:cNvSpPr txBox="1"/>
            <p:nvPr/>
          </p:nvSpPr>
          <p:spPr>
            <a:xfrm>
              <a:off x="8001000" y="762000"/>
              <a:ext cx="740289" cy="400109"/>
            </a:xfrm>
            <a:prstGeom prst="rect">
              <a:avLst/>
            </a:prstGeom>
            <a:noFill/>
          </p:spPr>
          <p:txBody>
            <a:bodyPr wrap="none" rtlCol="0">
              <a:spAutoFit/>
            </a:bodyPr>
            <a:lstStyle/>
            <a:p>
              <a:r>
                <a:rPr lang="en-US" sz="1350" dirty="0">
                  <a:latin typeface="Calibri"/>
                  <a:cs typeface="Calibri"/>
                </a:rPr>
                <a:t>leave</a:t>
              </a:r>
            </a:p>
          </p:txBody>
        </p:sp>
      </p:grpSp>
    </p:spTree>
    <p:extLst>
      <p:ext uri="{BB962C8B-B14F-4D97-AF65-F5344CB8AC3E}">
        <p14:creationId xmlns:p14="http://schemas.microsoft.com/office/powerpoint/2010/main" val="165797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1143000" y="228600"/>
            <a:ext cx="1714500" cy="4572000"/>
          </a:xfrm>
        </p:spPr>
        <p:txBody>
          <a:bodyPr/>
          <a:lstStyle/>
          <a:p>
            <a:r>
              <a:rPr lang="en-US" sz="2400" dirty="0">
                <a:ea typeface="ＭＳ Ｐゴシック" charset="0"/>
                <a:cs typeface="ＭＳ Ｐゴシック" charset="0"/>
              </a:rPr>
              <a:t>Splitting examples </a:t>
            </a:r>
            <a:br>
              <a:rPr lang="en-US" sz="2400" dirty="0">
                <a:ea typeface="ＭＳ Ｐゴシック" charset="0"/>
                <a:cs typeface="ＭＳ Ｐゴシック" charset="0"/>
              </a:rPr>
            </a:br>
            <a:r>
              <a:rPr lang="en-US" sz="2400" dirty="0">
                <a:ea typeface="ＭＳ Ｐゴシック" charset="0"/>
                <a:cs typeface="ＭＳ Ｐゴシック" charset="0"/>
              </a:rPr>
              <a:t>by testing attributes</a:t>
            </a:r>
          </a:p>
        </p:txBody>
      </p:sp>
      <p:pic>
        <p:nvPicPr>
          <p:cNvPr id="69634" name="Picture 4" descr="im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702" y="606444"/>
            <a:ext cx="3993029" cy="4537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350" y="583324"/>
            <a:ext cx="5829300" cy="857250"/>
          </a:xfrm>
        </p:spPr>
        <p:txBody>
          <a:bodyPr/>
          <a:lstStyle/>
          <a:p>
            <a:r>
              <a:rPr lang="en-US" dirty="0"/>
              <a:t>Decision Trees (DTs)</a:t>
            </a:r>
          </a:p>
        </p:txBody>
      </p:sp>
      <p:sp>
        <p:nvSpPr>
          <p:cNvPr id="3" name="Content Placeholder 2"/>
          <p:cNvSpPr>
            <a:spLocks noGrp="1"/>
          </p:cNvSpPr>
          <p:nvPr>
            <p:ph idx="1"/>
          </p:nvPr>
        </p:nvSpPr>
        <p:spPr>
          <a:xfrm>
            <a:off x="1657350" y="1612024"/>
            <a:ext cx="5829300" cy="3429000"/>
          </a:xfrm>
        </p:spPr>
        <p:txBody>
          <a:bodyPr/>
          <a:lstStyle/>
          <a:p>
            <a:r>
              <a:rPr lang="en-US" sz="2400" dirty="0"/>
              <a:t>A </a:t>
            </a:r>
            <a:r>
              <a:rPr lang="en-US" sz="2400" b="1" dirty="0"/>
              <a:t>supervised</a:t>
            </a:r>
            <a:r>
              <a:rPr lang="en-US" sz="2400" dirty="0"/>
              <a:t> learning method used for </a:t>
            </a:r>
            <a:r>
              <a:rPr lang="en-US" sz="2400" b="1" dirty="0"/>
              <a:t>classification</a:t>
            </a:r>
            <a:r>
              <a:rPr lang="en-US" sz="2400" dirty="0"/>
              <a:t> and </a:t>
            </a:r>
            <a:r>
              <a:rPr lang="en-US" sz="2400" b="1" dirty="0"/>
              <a:t>regression</a:t>
            </a:r>
          </a:p>
          <a:p>
            <a:r>
              <a:rPr lang="en-US" sz="2400" dirty="0"/>
              <a:t>Given a set of training tuples, learn model to predict one value from the others</a:t>
            </a:r>
          </a:p>
          <a:p>
            <a:pPr lvl="1"/>
            <a:r>
              <a:rPr lang="en-US" sz="2100" dirty="0"/>
              <a:t>Learned value typically a class (e.g., </a:t>
            </a:r>
            <a:r>
              <a:rPr lang="en-US" sz="2100" dirty="0" err="1"/>
              <a:t>goodRisk</a:t>
            </a:r>
            <a:r>
              <a:rPr lang="en-US" sz="2100" dirty="0"/>
              <a:t>)</a:t>
            </a:r>
          </a:p>
          <a:p>
            <a:r>
              <a:rPr lang="en-US" sz="2400" dirty="0"/>
              <a:t> Resulting model is simple to understand, interpret, visualize, and apply</a:t>
            </a:r>
          </a:p>
        </p:txBody>
      </p:sp>
    </p:spTree>
    <p:extLst>
      <p:ext uri="{BB962C8B-B14F-4D97-AF65-F5344CB8AC3E}">
        <p14:creationId xmlns:p14="http://schemas.microsoft.com/office/powerpoint/2010/main" val="1696521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5" descr="induced-restaurant-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702" y="655099"/>
            <a:ext cx="5494283" cy="4411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682" name="Rectangle 2"/>
          <p:cNvSpPr>
            <a:spLocks noGrp="1" noChangeArrowheads="1"/>
          </p:cNvSpPr>
          <p:nvPr>
            <p:ph type="title"/>
          </p:nvPr>
        </p:nvSpPr>
        <p:spPr>
          <a:xfrm>
            <a:off x="2161846" y="655099"/>
            <a:ext cx="5829300" cy="857250"/>
          </a:xfrm>
        </p:spPr>
        <p:txBody>
          <a:bodyPr>
            <a:normAutofit fontScale="90000"/>
          </a:bodyPr>
          <a:lstStyle/>
          <a:p>
            <a:pPr algn="r"/>
            <a:r>
              <a:rPr lang="en-US" sz="3300" dirty="0">
                <a:ea typeface="ＭＳ Ｐゴシック" charset="0"/>
                <a:cs typeface="ＭＳ Ｐゴシック" charset="0"/>
              </a:rPr>
              <a:t>ID3-induced </a:t>
            </a:r>
            <a:br>
              <a:rPr lang="en-US" sz="3300" dirty="0">
                <a:ea typeface="ＭＳ Ｐゴシック" charset="0"/>
                <a:cs typeface="ＭＳ Ｐゴシック" charset="0"/>
              </a:rPr>
            </a:br>
            <a:r>
              <a:rPr lang="en-US" sz="3300" dirty="0">
                <a:ea typeface="ＭＳ Ｐゴシック" charset="0"/>
                <a:cs typeface="ＭＳ Ｐゴシック" charset="0"/>
              </a:rPr>
              <a:t>decision tree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1657350" y="571500"/>
            <a:ext cx="5829300" cy="857250"/>
          </a:xfrm>
        </p:spPr>
        <p:txBody>
          <a:bodyPr/>
          <a:lstStyle/>
          <a:p>
            <a:r>
              <a:rPr lang="en-US" sz="3300" dirty="0">
                <a:ea typeface="ＭＳ Ｐゴシック" charset="0"/>
                <a:cs typeface="ＭＳ Ｐゴシック" charset="0"/>
              </a:rPr>
              <a:t>Compare the two Decision Trees</a:t>
            </a:r>
          </a:p>
        </p:txBody>
      </p:sp>
      <p:pic>
        <p:nvPicPr>
          <p:cNvPr id="73730" name="Picture 5" descr="restaurant-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89" y="1428749"/>
            <a:ext cx="3921845" cy="28146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1" name="Picture 5" descr="induced-restaurant-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899" y="1428750"/>
            <a:ext cx="3614245" cy="2902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a:extLst>
              <a:ext uri="{FF2B5EF4-FFF2-40B4-BE49-F238E27FC236}">
                <a16:creationId xmlns:a16="http://schemas.microsoft.com/office/drawing/2014/main" id="{298022D0-DD3E-0F47-AF8A-B00E0E6F06C8}"/>
              </a:ext>
            </a:extLst>
          </p:cNvPr>
          <p:cNvSpPr txBox="1"/>
          <p:nvPr/>
        </p:nvSpPr>
        <p:spPr>
          <a:xfrm>
            <a:off x="1485900" y="4534556"/>
            <a:ext cx="2414956" cy="300082"/>
          </a:xfrm>
          <a:prstGeom prst="rect">
            <a:avLst/>
          </a:prstGeom>
          <a:noFill/>
        </p:spPr>
        <p:txBody>
          <a:bodyPr wrap="none" rtlCol="0">
            <a:spAutoFit/>
          </a:bodyPr>
          <a:lstStyle/>
          <a:p>
            <a:r>
              <a:rPr lang="en-US" sz="1350" dirty="0">
                <a:latin typeface="Calibri" panose="020F0502020204030204" pitchFamily="34" charset="0"/>
                <a:cs typeface="Calibri" panose="020F0502020204030204" pitchFamily="34" charset="0"/>
              </a:rPr>
              <a:t>Human-generated decision tree</a:t>
            </a:r>
          </a:p>
        </p:txBody>
      </p:sp>
      <p:sp>
        <p:nvSpPr>
          <p:cNvPr id="6" name="TextBox 5">
            <a:extLst>
              <a:ext uri="{FF2B5EF4-FFF2-40B4-BE49-F238E27FC236}">
                <a16:creationId xmlns:a16="http://schemas.microsoft.com/office/drawing/2014/main" id="{BFF95DB3-B9EE-9B46-B61E-5393950C14B2}"/>
              </a:ext>
            </a:extLst>
          </p:cNvPr>
          <p:cNvSpPr txBox="1"/>
          <p:nvPr/>
        </p:nvSpPr>
        <p:spPr>
          <a:xfrm>
            <a:off x="4914900" y="4534556"/>
            <a:ext cx="2140842" cy="300082"/>
          </a:xfrm>
          <a:prstGeom prst="rect">
            <a:avLst/>
          </a:prstGeom>
          <a:noFill/>
        </p:spPr>
        <p:txBody>
          <a:bodyPr wrap="none" rtlCol="0">
            <a:spAutoFit/>
          </a:bodyPr>
          <a:lstStyle/>
          <a:p>
            <a:r>
              <a:rPr lang="en-US" sz="1350" dirty="0">
                <a:latin typeface="Calibri" panose="020F0502020204030204" pitchFamily="34" charset="0"/>
                <a:cs typeface="Calibri" panose="020F0502020204030204" pitchFamily="34" charset="0"/>
              </a:rPr>
              <a:t>ID3-generated decision tree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1657350" y="385718"/>
            <a:ext cx="5829300" cy="857250"/>
          </a:xfrm>
        </p:spPr>
        <p:txBody>
          <a:bodyPr/>
          <a:lstStyle/>
          <a:p>
            <a:r>
              <a:rPr lang="en-US" sz="4050" dirty="0">
                <a:ea typeface="ＭＳ Ｐゴシック" charset="0"/>
                <a:cs typeface="ＭＳ Ｐゴシック" charset="0"/>
              </a:rPr>
              <a:t>Information Entropy</a:t>
            </a:r>
          </a:p>
        </p:txBody>
      </p:sp>
      <p:sp>
        <p:nvSpPr>
          <p:cNvPr id="68611" name="Rectangle 3"/>
          <p:cNvSpPr>
            <a:spLocks noGrp="1" noChangeArrowheads="1"/>
          </p:cNvSpPr>
          <p:nvPr>
            <p:ph type="body" idx="1"/>
          </p:nvPr>
        </p:nvSpPr>
        <p:spPr>
          <a:xfrm>
            <a:off x="1428750" y="1200150"/>
            <a:ext cx="6343650" cy="3886200"/>
          </a:xfrm>
        </p:spPr>
        <p:txBody>
          <a:bodyPr>
            <a:normAutofit lnSpcReduction="10000"/>
          </a:bodyPr>
          <a:lstStyle/>
          <a:p>
            <a:pPr>
              <a:defRPr/>
            </a:pPr>
            <a:r>
              <a:rPr lang="en-US" sz="2400" dirty="0">
                <a:ea typeface="ＭＳ Ｐゴシック" charset="0"/>
                <a:cs typeface="ＭＳ Ｐゴシック" charset="0"/>
                <a:hlinkClick r:id="rId3"/>
              </a:rPr>
              <a:t>Information entropy</a:t>
            </a:r>
            <a:r>
              <a:rPr lang="en-US" sz="2400" dirty="0">
                <a:ea typeface="ＭＳ Ｐゴシック" charset="0"/>
                <a:cs typeface="ＭＳ Ｐゴシック" charset="0"/>
              </a:rPr>
              <a:t> ... tells how much information there is in an event. More uncertain an event is, more information it contains</a:t>
            </a:r>
          </a:p>
          <a:p>
            <a:pPr>
              <a:defRPr/>
            </a:pPr>
            <a:r>
              <a:rPr lang="en-US" sz="2400" dirty="0">
                <a:ea typeface="ＭＳ Ｐゴシック" charset="0"/>
                <a:cs typeface="ＭＳ Ｐゴシック" charset="0"/>
              </a:rPr>
              <a:t>Receiving a message is an event</a:t>
            </a:r>
          </a:p>
          <a:p>
            <a:pPr>
              <a:defRPr/>
            </a:pPr>
            <a:r>
              <a:rPr lang="en-US" sz="2400" dirty="0">
                <a:ea typeface="ＭＳ Ｐゴシック" charset="0"/>
                <a:cs typeface="ＭＳ Ｐゴシック" charset="0"/>
              </a:rPr>
              <a:t>How much information is in these messages</a:t>
            </a:r>
          </a:p>
          <a:p>
            <a:pPr lvl="1">
              <a:lnSpc>
                <a:spcPct val="80000"/>
              </a:lnSpc>
              <a:defRPr/>
            </a:pPr>
            <a:r>
              <a:rPr lang="en-US" sz="2100" dirty="0">
                <a:ea typeface="ＭＳ Ｐゴシック" charset="0"/>
                <a:cs typeface="ＭＳ Ｐゴシック" charset="0"/>
              </a:rPr>
              <a:t>The sun rose today!   </a:t>
            </a:r>
          </a:p>
          <a:p>
            <a:pPr lvl="1">
              <a:lnSpc>
                <a:spcPct val="80000"/>
              </a:lnSpc>
              <a:defRPr/>
            </a:pPr>
            <a:r>
              <a:rPr lang="en-US" sz="2100" dirty="0">
                <a:ea typeface="ＭＳ Ｐゴシック" charset="0"/>
                <a:cs typeface="ＭＳ Ｐゴシック" charset="0"/>
              </a:rPr>
              <a:t>It’s sunny today in Honolulu!</a:t>
            </a:r>
          </a:p>
          <a:p>
            <a:pPr lvl="1">
              <a:lnSpc>
                <a:spcPct val="80000"/>
              </a:lnSpc>
              <a:defRPr/>
            </a:pPr>
            <a:r>
              <a:rPr lang="en-US" sz="2100" dirty="0">
                <a:ea typeface="ＭＳ Ｐゴシック" charset="0"/>
                <a:cs typeface="ＭＳ Ｐゴシック" charset="0"/>
              </a:rPr>
              <a:t>The coin toss is heads!</a:t>
            </a:r>
          </a:p>
          <a:p>
            <a:pPr lvl="1">
              <a:lnSpc>
                <a:spcPct val="80000"/>
              </a:lnSpc>
              <a:defRPr/>
            </a:pPr>
            <a:r>
              <a:rPr lang="en-US" sz="2100" dirty="0">
                <a:ea typeface="ＭＳ Ｐゴシック" charset="0"/>
                <a:cs typeface="ＭＳ Ｐゴシック" charset="0"/>
              </a:rPr>
              <a:t>It’s sunny today in Seattle!</a:t>
            </a:r>
          </a:p>
          <a:p>
            <a:pPr lvl="1">
              <a:lnSpc>
                <a:spcPct val="80000"/>
              </a:lnSpc>
              <a:defRPr/>
            </a:pPr>
            <a:r>
              <a:rPr lang="en-US" sz="2100" dirty="0">
                <a:ea typeface="ＭＳ Ｐゴシック" charset="0"/>
                <a:cs typeface="ＭＳ Ｐゴシック" charset="0"/>
              </a:rPr>
              <a:t>Life discovered on Mars!</a:t>
            </a:r>
          </a:p>
          <a:p>
            <a:pPr marL="0" indent="0">
              <a:lnSpc>
                <a:spcPct val="90000"/>
              </a:lnSpc>
              <a:buNone/>
              <a:defRPr/>
            </a:pPr>
            <a:endParaRPr lang="en-US" sz="2400" dirty="0">
              <a:ea typeface="ＭＳ Ｐゴシック" charset="0"/>
              <a:cs typeface="ＭＳ Ｐゴシック" charset="0"/>
            </a:endParaRPr>
          </a:p>
        </p:txBody>
      </p:sp>
      <p:sp>
        <p:nvSpPr>
          <p:cNvPr id="2" name="Up-Down Arrow 1"/>
          <p:cNvSpPr/>
          <p:nvPr/>
        </p:nvSpPr>
        <p:spPr bwMode="auto">
          <a:xfrm>
            <a:off x="5522976" y="3429000"/>
            <a:ext cx="477774" cy="1371600"/>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3" name="TextBox 2"/>
          <p:cNvSpPr txBox="1"/>
          <p:nvPr/>
        </p:nvSpPr>
        <p:spPr>
          <a:xfrm>
            <a:off x="6172200" y="3429000"/>
            <a:ext cx="566181" cy="300082"/>
          </a:xfrm>
          <a:prstGeom prst="rect">
            <a:avLst/>
          </a:prstGeom>
          <a:noFill/>
        </p:spPr>
        <p:txBody>
          <a:bodyPr wrap="none" rtlCol="0">
            <a:spAutoFit/>
          </a:bodyPr>
          <a:lstStyle/>
          <a:p>
            <a:r>
              <a:rPr lang="en-US" sz="1350" dirty="0"/>
              <a:t>None</a:t>
            </a:r>
          </a:p>
        </p:txBody>
      </p:sp>
      <p:sp>
        <p:nvSpPr>
          <p:cNvPr id="6" name="TextBox 5"/>
          <p:cNvSpPr txBox="1"/>
          <p:nvPr/>
        </p:nvSpPr>
        <p:spPr>
          <a:xfrm>
            <a:off x="6172201" y="4457700"/>
            <a:ext cx="511679" cy="300082"/>
          </a:xfrm>
          <a:prstGeom prst="rect">
            <a:avLst/>
          </a:prstGeom>
          <a:noFill/>
        </p:spPr>
        <p:txBody>
          <a:bodyPr wrap="none" rtlCol="0">
            <a:spAutoFit/>
          </a:bodyPr>
          <a:lstStyle/>
          <a:p>
            <a:r>
              <a:rPr lang="en-US" sz="1350" dirty="0"/>
              <a:t>A lot</a:t>
            </a:r>
          </a:p>
        </p:txBody>
      </p:sp>
    </p:spTree>
    <p:extLst>
      <p:ext uri="{BB962C8B-B14F-4D97-AF65-F5344CB8AC3E}">
        <p14:creationId xmlns:p14="http://schemas.microsoft.com/office/powerpoint/2010/main" val="42437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657349" y="500556"/>
            <a:ext cx="5829300" cy="857250"/>
          </a:xfrm>
        </p:spPr>
        <p:txBody>
          <a:bodyPr/>
          <a:lstStyle/>
          <a:p>
            <a:r>
              <a:rPr lang="en-US" sz="4050" dirty="0">
                <a:ea typeface="ＭＳ Ｐゴシック" charset="0"/>
                <a:cs typeface="ＭＳ Ｐゴシック" charset="0"/>
              </a:rPr>
              <a:t>Information theory 101</a:t>
            </a:r>
          </a:p>
        </p:txBody>
      </p:sp>
      <p:sp>
        <p:nvSpPr>
          <p:cNvPr id="70659" name="Rectangle 3"/>
          <p:cNvSpPr>
            <a:spLocks noGrp="1" noChangeArrowheads="1"/>
          </p:cNvSpPr>
          <p:nvPr>
            <p:ph type="body" idx="1"/>
          </p:nvPr>
        </p:nvSpPr>
        <p:spPr>
          <a:xfrm>
            <a:off x="1083879" y="1200150"/>
            <a:ext cx="6976241" cy="3943350"/>
          </a:xfrm>
        </p:spPr>
        <p:txBody>
          <a:bodyPr/>
          <a:lstStyle/>
          <a:p>
            <a:pPr>
              <a:defRPr/>
            </a:pPr>
            <a:r>
              <a:rPr lang="en-US" sz="2400" dirty="0">
                <a:ea typeface="ＭＳ Ｐゴシック" charset="0"/>
                <a:cs typeface="ＭＳ Ｐゴシック" charset="0"/>
              </a:rPr>
              <a:t>For </a:t>
            </a:r>
            <a:r>
              <a:rPr lang="en-US" sz="2400" b="1" dirty="0">
                <a:ea typeface="ＭＳ Ｐゴシック" charset="0"/>
                <a:cs typeface="ＭＳ Ｐゴシック" charset="0"/>
              </a:rPr>
              <a:t>n equally probable</a:t>
            </a:r>
            <a:r>
              <a:rPr lang="en-US" sz="2400" dirty="0">
                <a:ea typeface="ＭＳ Ｐゴシック" charset="0"/>
                <a:cs typeface="ＭＳ Ｐゴシック" charset="0"/>
              </a:rPr>
              <a:t> possible event or data values, each has probability </a:t>
            </a:r>
            <a:r>
              <a:rPr lang="en-US" sz="2400" b="1" dirty="0">
                <a:ea typeface="ＭＳ Ｐゴシック" charset="0"/>
                <a:cs typeface="ＭＳ Ｐゴシック" charset="0"/>
              </a:rPr>
              <a:t>1/n</a:t>
            </a:r>
          </a:p>
          <a:p>
            <a:pPr>
              <a:defRPr/>
            </a:pPr>
            <a:r>
              <a:rPr lang="en-US" sz="2400" dirty="0">
                <a:ea typeface="ＭＳ Ｐゴシック" charset="0"/>
                <a:cs typeface="ＭＳ Ｐゴシック" charset="0"/>
              </a:rPr>
              <a:t>Information of a message is -log(p) = log(n)</a:t>
            </a:r>
          </a:p>
          <a:p>
            <a:pPr marL="254794" lvl="1" indent="0">
              <a:buNone/>
              <a:defRPr/>
            </a:pPr>
            <a:r>
              <a:rPr lang="en-US" sz="2100" dirty="0">
                <a:ea typeface="ＭＳ Ｐゴシック" charset="0"/>
              </a:rPr>
              <a:t>e.g., with 16 messages, then log(16) = 4 and we need 4 bits to identify/send each message</a:t>
            </a:r>
          </a:p>
          <a:p>
            <a:pPr>
              <a:defRPr/>
            </a:pPr>
            <a:r>
              <a:rPr lang="en-US" sz="2400" dirty="0">
                <a:ea typeface="ＭＳ Ｐゴシック" charset="0"/>
                <a:cs typeface="ＭＳ Ｐゴシック" charset="0"/>
              </a:rPr>
              <a:t>For </a:t>
            </a:r>
            <a:r>
              <a:rPr lang="en-US" sz="2400" b="1" dirty="0">
                <a:ea typeface="ＭＳ Ｐゴシック" charset="0"/>
                <a:cs typeface="ＭＳ Ｐゴシック" charset="0"/>
              </a:rPr>
              <a:t>probability distribution P </a:t>
            </a:r>
            <a:r>
              <a:rPr lang="en-US" sz="2400" dirty="0">
                <a:ea typeface="ＭＳ Ｐゴシック" charset="0"/>
                <a:cs typeface="ＭＳ Ｐゴシック" charset="0"/>
              </a:rPr>
              <a:t>(</a:t>
            </a:r>
            <a:r>
              <a:rPr lang="en-US" sz="2400" dirty="0">
                <a:ea typeface="ＭＳ Ｐゴシック" charset="0"/>
              </a:rPr>
              <a:t>p</a:t>
            </a:r>
            <a:r>
              <a:rPr lang="en-US" sz="2400" baseline="-25000" dirty="0">
                <a:ea typeface="ＭＳ Ｐゴシック" charset="0"/>
              </a:rPr>
              <a:t>1</a:t>
            </a:r>
            <a:r>
              <a:rPr lang="en-US" sz="2400" dirty="0">
                <a:ea typeface="ＭＳ Ｐゴシック" charset="0"/>
                <a:cs typeface="ＭＳ Ｐゴシック" charset="0"/>
              </a:rPr>
              <a:t>,</a:t>
            </a:r>
            <a:r>
              <a:rPr lang="en-US" sz="2400" dirty="0">
                <a:ea typeface="ＭＳ Ｐゴシック" charset="0"/>
              </a:rPr>
              <a:t>p</a:t>
            </a:r>
            <a:r>
              <a:rPr lang="en-US" sz="2400" baseline="-25000" dirty="0">
                <a:ea typeface="ＭＳ Ｐゴシック" charset="0"/>
              </a:rPr>
              <a:t>2 </a:t>
            </a:r>
            <a:r>
              <a:rPr lang="is-IS" sz="2400" dirty="0">
                <a:ea typeface="ＭＳ Ｐゴシック" charset="0"/>
                <a:cs typeface="ＭＳ Ｐゴシック" charset="0"/>
              </a:rPr>
              <a:t>… </a:t>
            </a:r>
            <a:r>
              <a:rPr lang="en-US" sz="2400" dirty="0" err="1">
                <a:ea typeface="ＭＳ Ｐゴシック" charset="0"/>
              </a:rPr>
              <a:t>p</a:t>
            </a:r>
            <a:r>
              <a:rPr lang="en-US" sz="2400" baseline="-25000" dirty="0" err="1">
                <a:ea typeface="ＭＳ Ｐゴシック" charset="0"/>
              </a:rPr>
              <a:t>n</a:t>
            </a:r>
            <a:r>
              <a:rPr lang="is-IS" sz="2400" dirty="0">
                <a:ea typeface="ＭＳ Ｐゴシック" charset="0"/>
                <a:cs typeface="ＭＳ Ｐゴシック" charset="0"/>
              </a:rPr>
              <a:t>)</a:t>
            </a:r>
            <a:r>
              <a:rPr lang="en-US" sz="2400" dirty="0">
                <a:ea typeface="ＭＳ Ｐゴシック" charset="0"/>
                <a:cs typeface="ＭＳ Ｐゴシック" charset="0"/>
              </a:rPr>
              <a:t> for n messages, its information (aka H or </a:t>
            </a:r>
            <a:r>
              <a:rPr lang="en-US" sz="2400" i="1" dirty="0">
                <a:ea typeface="ＭＳ Ｐゴシック" charset="0"/>
                <a:cs typeface="ＭＳ Ｐゴシック" charset="0"/>
                <a:hlinkClick r:id="rId3"/>
              </a:rPr>
              <a:t>entropy</a:t>
            </a:r>
            <a:r>
              <a:rPr lang="en-US" sz="2400" dirty="0">
                <a:ea typeface="ＭＳ Ｐゴシック" charset="0"/>
                <a:cs typeface="ＭＳ Ｐゴシック" charset="0"/>
              </a:rPr>
              <a:t>) is:</a:t>
            </a:r>
          </a:p>
          <a:p>
            <a:pPr marL="0" indent="0">
              <a:buNone/>
              <a:defRPr/>
            </a:pPr>
            <a:endParaRPr lang="en-US" sz="600" dirty="0">
              <a:ea typeface="ＭＳ Ｐゴシック" charset="0"/>
              <a:cs typeface="ＭＳ Ｐゴシック" charset="0"/>
            </a:endParaRPr>
          </a:p>
          <a:p>
            <a:pPr lvl="1">
              <a:buFontTx/>
              <a:buNone/>
              <a:defRPr/>
            </a:pPr>
            <a:r>
              <a:rPr lang="en-US" sz="2400" dirty="0">
                <a:ea typeface="ＭＳ Ｐゴシック" charset="0"/>
              </a:rPr>
              <a:t>I(P) = -(p</a:t>
            </a:r>
            <a:r>
              <a:rPr lang="en-US" sz="2400" baseline="-25000" dirty="0">
                <a:ea typeface="ＭＳ Ｐゴシック" charset="0"/>
              </a:rPr>
              <a:t>1</a:t>
            </a:r>
            <a:r>
              <a:rPr lang="en-US" sz="2400" dirty="0">
                <a:ea typeface="ＭＳ Ｐゴシック" charset="0"/>
              </a:rPr>
              <a:t>*log(p</a:t>
            </a:r>
            <a:r>
              <a:rPr lang="en-US" sz="2400" baseline="-25000" dirty="0">
                <a:ea typeface="ＭＳ Ｐゴシック" charset="0"/>
              </a:rPr>
              <a:t>1</a:t>
            </a:r>
            <a:r>
              <a:rPr lang="en-US" sz="2400" dirty="0">
                <a:ea typeface="ＭＳ Ｐゴシック" charset="0"/>
              </a:rPr>
              <a:t>) + p</a:t>
            </a:r>
            <a:r>
              <a:rPr lang="en-US" sz="2400" baseline="-25000" dirty="0">
                <a:ea typeface="ＭＳ Ｐゴシック" charset="0"/>
              </a:rPr>
              <a:t>2</a:t>
            </a:r>
            <a:r>
              <a:rPr lang="en-US" sz="2400" dirty="0">
                <a:ea typeface="ＭＳ Ｐゴシック" charset="0"/>
              </a:rPr>
              <a:t>*log(p</a:t>
            </a:r>
            <a:r>
              <a:rPr lang="en-US" sz="2400" baseline="-25000" dirty="0">
                <a:ea typeface="ＭＳ Ｐゴシック" charset="0"/>
              </a:rPr>
              <a:t>2</a:t>
            </a:r>
            <a:r>
              <a:rPr lang="en-US" sz="2400" dirty="0">
                <a:ea typeface="ＭＳ Ｐゴシック" charset="0"/>
              </a:rPr>
              <a:t>) + .. + </a:t>
            </a:r>
            <a:r>
              <a:rPr lang="en-US" sz="2400" dirty="0" err="1">
                <a:ea typeface="ＭＳ Ｐゴシック" charset="0"/>
              </a:rPr>
              <a:t>p</a:t>
            </a:r>
            <a:r>
              <a:rPr lang="en-US" sz="2400" baseline="-25000" dirty="0" err="1">
                <a:ea typeface="ＭＳ Ｐゴシック" charset="0"/>
              </a:rPr>
              <a:t>n</a:t>
            </a:r>
            <a:r>
              <a:rPr lang="en-US" sz="2400" dirty="0">
                <a:ea typeface="ＭＳ Ｐゴシック" charset="0"/>
              </a:rPr>
              <a:t>*log(</a:t>
            </a:r>
            <a:r>
              <a:rPr lang="en-US" sz="2400" dirty="0" err="1">
                <a:ea typeface="ＭＳ Ｐゴシック" charset="0"/>
              </a:rPr>
              <a:t>p</a:t>
            </a:r>
            <a:r>
              <a:rPr lang="en-US" sz="2400" baseline="-25000" dirty="0" err="1">
                <a:ea typeface="ＭＳ Ｐゴシック" charset="0"/>
              </a:rPr>
              <a:t>n</a:t>
            </a:r>
            <a:r>
              <a:rPr lang="en-US" sz="2400" dirty="0">
                <a:ea typeface="ＭＳ Ｐゴシック"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657350" y="431581"/>
            <a:ext cx="5829300" cy="857250"/>
          </a:xfrm>
        </p:spPr>
        <p:txBody>
          <a:bodyPr/>
          <a:lstStyle/>
          <a:p>
            <a:r>
              <a:rPr lang="en-US" sz="3300" dirty="0">
                <a:ea typeface="ＭＳ Ｐゴシック" charset="0"/>
                <a:cs typeface="ＭＳ Ｐゴシック" charset="0"/>
              </a:rPr>
              <a:t>Entropy of a distribution</a:t>
            </a:r>
          </a:p>
        </p:txBody>
      </p:sp>
      <p:sp>
        <p:nvSpPr>
          <p:cNvPr id="78850" name="Rectangle 3"/>
          <p:cNvSpPr>
            <a:spLocks noGrp="1" noChangeArrowheads="1"/>
          </p:cNvSpPr>
          <p:nvPr>
            <p:ph type="body" idx="1"/>
          </p:nvPr>
        </p:nvSpPr>
        <p:spPr>
          <a:xfrm>
            <a:off x="1226754" y="1288831"/>
            <a:ext cx="6690491" cy="3689131"/>
          </a:xfrm>
        </p:spPr>
        <p:txBody>
          <a:bodyPr>
            <a:normAutofit lnSpcReduction="10000"/>
          </a:bodyPr>
          <a:lstStyle/>
          <a:p>
            <a:pPr marL="0" lvl="1" indent="0">
              <a:buNone/>
            </a:pPr>
            <a:r>
              <a:rPr lang="en-US" sz="2400" dirty="0">
                <a:ea typeface="ＭＳ Ｐゴシック" charset="0"/>
              </a:rPr>
              <a:t>I(P) = -(p</a:t>
            </a:r>
            <a:r>
              <a:rPr lang="en-US" sz="2400" baseline="-25000" dirty="0">
                <a:ea typeface="ＭＳ Ｐゴシック" charset="0"/>
              </a:rPr>
              <a:t>1</a:t>
            </a:r>
            <a:r>
              <a:rPr lang="en-US" sz="2400" dirty="0">
                <a:ea typeface="ＭＳ Ｐゴシック" charset="0"/>
              </a:rPr>
              <a:t>*log(p</a:t>
            </a:r>
            <a:r>
              <a:rPr lang="en-US" sz="2400" baseline="-25000" dirty="0">
                <a:ea typeface="ＭＳ Ｐゴシック" charset="0"/>
              </a:rPr>
              <a:t>1</a:t>
            </a:r>
            <a:r>
              <a:rPr lang="en-US" sz="2400" dirty="0">
                <a:ea typeface="ＭＳ Ｐゴシック" charset="0"/>
              </a:rPr>
              <a:t>) + p</a:t>
            </a:r>
            <a:r>
              <a:rPr lang="en-US" sz="2400" baseline="-25000" dirty="0">
                <a:ea typeface="ＭＳ Ｐゴシック" charset="0"/>
              </a:rPr>
              <a:t>2</a:t>
            </a:r>
            <a:r>
              <a:rPr lang="en-US" sz="2400" dirty="0">
                <a:ea typeface="ＭＳ Ｐゴシック" charset="0"/>
              </a:rPr>
              <a:t>*log(p</a:t>
            </a:r>
            <a:r>
              <a:rPr lang="en-US" sz="2400" baseline="-25000" dirty="0">
                <a:ea typeface="ＭＳ Ｐゴシック" charset="0"/>
              </a:rPr>
              <a:t>2</a:t>
            </a:r>
            <a:r>
              <a:rPr lang="en-US" sz="2400" dirty="0">
                <a:ea typeface="ＭＳ Ｐゴシック" charset="0"/>
              </a:rPr>
              <a:t>) + .. + </a:t>
            </a:r>
            <a:r>
              <a:rPr lang="en-US" sz="2400" dirty="0" err="1">
                <a:ea typeface="ＭＳ Ｐゴシック" charset="0"/>
              </a:rPr>
              <a:t>p</a:t>
            </a:r>
            <a:r>
              <a:rPr lang="en-US" sz="2400" baseline="-25000" dirty="0" err="1">
                <a:ea typeface="ＭＳ Ｐゴシック" charset="0"/>
              </a:rPr>
              <a:t>n</a:t>
            </a:r>
            <a:r>
              <a:rPr lang="en-US" sz="2400" dirty="0">
                <a:ea typeface="ＭＳ Ｐゴシック" charset="0"/>
              </a:rPr>
              <a:t>*log(</a:t>
            </a:r>
            <a:r>
              <a:rPr lang="en-US" sz="2400" dirty="0" err="1">
                <a:ea typeface="ＭＳ Ｐゴシック" charset="0"/>
              </a:rPr>
              <a:t>p</a:t>
            </a:r>
            <a:r>
              <a:rPr lang="en-US" sz="2400" baseline="-25000" dirty="0" err="1">
                <a:ea typeface="ＭＳ Ｐゴシック" charset="0"/>
              </a:rPr>
              <a:t>n</a:t>
            </a:r>
            <a:r>
              <a:rPr lang="en-US" sz="2400" dirty="0">
                <a:ea typeface="ＭＳ Ｐゴシック" charset="0"/>
              </a:rPr>
              <a:t>))</a:t>
            </a:r>
            <a:endParaRPr lang="en-US" sz="2100" dirty="0">
              <a:ea typeface="ＭＳ Ｐゴシック" charset="0"/>
              <a:cs typeface="ＭＳ Ｐゴシック" charset="0"/>
            </a:endParaRPr>
          </a:p>
          <a:p>
            <a:r>
              <a:rPr lang="en-US" sz="2100" dirty="0">
                <a:ea typeface="ＭＳ Ｐゴシック" charset="0"/>
                <a:cs typeface="ＭＳ Ｐゴシック" charset="0"/>
              </a:rPr>
              <a:t>Examples:</a:t>
            </a:r>
          </a:p>
          <a:p>
            <a:pPr lvl="1"/>
            <a:r>
              <a:rPr lang="en-US" sz="2100" dirty="0">
                <a:ea typeface="ＭＳ Ｐゴシック" charset="0"/>
              </a:rPr>
              <a:t>If P is (0.5, 0.5) then I(P) = 0.5*1 + 0.5*1 = 1</a:t>
            </a:r>
          </a:p>
          <a:p>
            <a:pPr lvl="1"/>
            <a:r>
              <a:rPr lang="en-US" sz="2100" dirty="0">
                <a:ea typeface="ＭＳ Ｐゴシック" charset="0"/>
              </a:rPr>
              <a:t>If P is (0.67, 0.33) then I(P) = -(2/3*log(2/3) + 1/3*log(1/3)) = 0.92</a:t>
            </a:r>
          </a:p>
          <a:p>
            <a:pPr lvl="1"/>
            <a:r>
              <a:rPr lang="en-US" sz="2100" dirty="0">
                <a:ea typeface="ＭＳ Ｐゴシック" charset="0"/>
              </a:rPr>
              <a:t>If P is (1, 0) then I(P) = 1*1 + 0*log(0) = 0</a:t>
            </a:r>
            <a:endParaRPr lang="en-US" sz="1800" dirty="0">
              <a:ea typeface="ＭＳ Ｐゴシック" charset="0"/>
            </a:endParaRPr>
          </a:p>
          <a:p>
            <a:r>
              <a:rPr lang="en-US" sz="2100" dirty="0">
                <a:ea typeface="ＭＳ Ｐゴシック" charset="0"/>
                <a:cs typeface="ＭＳ Ｐゴシック" charset="0"/>
              </a:rPr>
              <a:t>More </a:t>
            </a:r>
            <a:r>
              <a:rPr lang="en-US" sz="2100" b="1" dirty="0">
                <a:ea typeface="ＭＳ Ｐゴシック" charset="0"/>
                <a:cs typeface="ＭＳ Ｐゴシック" charset="0"/>
              </a:rPr>
              <a:t>uniform probability</a:t>
            </a:r>
            <a:r>
              <a:rPr lang="en-US" sz="2100" dirty="0">
                <a:ea typeface="ＭＳ Ｐゴシック" charset="0"/>
                <a:cs typeface="ＭＳ Ｐゴシック" charset="0"/>
              </a:rPr>
              <a:t> distribution, </a:t>
            </a:r>
            <a:r>
              <a:rPr lang="en-US" sz="2100" b="1" dirty="0">
                <a:ea typeface="ＭＳ Ｐゴシック" charset="0"/>
                <a:cs typeface="ＭＳ Ｐゴシック" charset="0"/>
              </a:rPr>
              <a:t>greater its information</a:t>
            </a:r>
            <a:r>
              <a:rPr lang="en-US" sz="2100" dirty="0">
                <a:ea typeface="ＭＳ Ｐゴシック" charset="0"/>
                <a:cs typeface="ＭＳ Ｐゴシック" charset="0"/>
              </a:rPr>
              <a:t>: more information is conveyed by a message telling you which event actually occurred</a:t>
            </a:r>
          </a:p>
          <a:p>
            <a:r>
              <a:rPr lang="en-US" sz="2100" dirty="0">
                <a:ea typeface="ＭＳ Ｐゴシック" charset="0"/>
                <a:cs typeface="ＭＳ Ｐゴシック" charset="0"/>
              </a:rPr>
              <a:t>Entropy is the average number of bits/message needed to represent a stream of messages</a:t>
            </a:r>
          </a:p>
          <a:p>
            <a:endParaRPr lang="en-US" sz="2100" dirty="0">
              <a:ea typeface="ＭＳ Ｐゴシック" charset="0"/>
              <a:cs typeface="ＭＳ Ｐゴシック"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1657350" y="453603"/>
            <a:ext cx="5829300" cy="857250"/>
          </a:xfrm>
        </p:spPr>
        <p:txBody>
          <a:bodyPr/>
          <a:lstStyle/>
          <a:p>
            <a:r>
              <a:rPr lang="en-US" sz="3300" dirty="0">
                <a:ea typeface="ＭＳ Ｐゴシック" charset="0"/>
                <a:cs typeface="ＭＳ Ｐゴシック" charset="0"/>
              </a:rPr>
              <a:t>Information for classification</a:t>
            </a:r>
          </a:p>
        </p:txBody>
      </p:sp>
      <p:sp>
        <p:nvSpPr>
          <p:cNvPr id="84994" name="Rectangle 3"/>
          <p:cNvSpPr>
            <a:spLocks noGrp="1" noChangeArrowheads="1"/>
          </p:cNvSpPr>
          <p:nvPr>
            <p:ph type="body" idx="1"/>
          </p:nvPr>
        </p:nvSpPr>
        <p:spPr>
          <a:xfrm>
            <a:off x="807983" y="1394435"/>
            <a:ext cx="7528034" cy="2317531"/>
          </a:xfrm>
        </p:spPr>
        <p:txBody>
          <a:bodyPr>
            <a:normAutofit/>
          </a:bodyPr>
          <a:lstStyle/>
          <a:p>
            <a:pPr marL="0" indent="0">
              <a:buNone/>
            </a:pPr>
            <a:r>
              <a:rPr lang="en-US" sz="2200" dirty="0">
                <a:ea typeface="ＭＳ Ｐゴシック" charset="0"/>
                <a:cs typeface="ＭＳ Ｐゴシック" charset="0"/>
              </a:rPr>
              <a:t>To divide T records is into disjoint “answer” classes (C</a:t>
            </a:r>
            <a:r>
              <a:rPr lang="en-US" sz="2200" baseline="-25000" dirty="0">
                <a:ea typeface="ＭＳ Ｐゴシック" charset="0"/>
                <a:cs typeface="ＭＳ Ｐゴシック" charset="0"/>
              </a:rPr>
              <a:t>1</a:t>
            </a:r>
            <a:r>
              <a:rPr lang="en-US" sz="2200" dirty="0">
                <a:ea typeface="ＭＳ Ｐゴシック" charset="0"/>
                <a:cs typeface="ＭＳ Ｐゴシック" charset="0"/>
              </a:rPr>
              <a:t>..C</a:t>
            </a:r>
            <a:r>
              <a:rPr lang="en-US" sz="2200" baseline="-25000" dirty="0">
                <a:ea typeface="ＭＳ Ｐゴシック" charset="0"/>
                <a:cs typeface="ＭＳ Ｐゴシック" charset="0"/>
              </a:rPr>
              <a:t>k</a:t>
            </a:r>
            <a:r>
              <a:rPr lang="en-US" sz="2200" dirty="0">
                <a:ea typeface="ＭＳ Ｐゴシック" charset="0"/>
                <a:cs typeface="ＭＳ Ｐゴシック" charset="0"/>
              </a:rPr>
              <a:t>), the information needed to identify class of element of T is:  </a:t>
            </a:r>
          </a:p>
          <a:p>
            <a:pPr marL="0" indent="0">
              <a:buNone/>
            </a:pPr>
            <a:r>
              <a:rPr lang="en-US" sz="2200" dirty="0">
                <a:ea typeface="ＭＳ Ｐゴシック" charset="0"/>
                <a:cs typeface="ＭＳ Ｐゴシック" charset="0"/>
              </a:rPr>
              <a:t>	Info(T) = I(P)</a:t>
            </a:r>
          </a:p>
          <a:p>
            <a:pPr marL="0" indent="0">
              <a:buNone/>
            </a:pPr>
            <a:r>
              <a:rPr lang="en-US" sz="2200" dirty="0">
                <a:ea typeface="ＭＳ Ｐゴシック" charset="0"/>
                <a:cs typeface="ＭＳ Ｐゴシック" charset="0"/>
              </a:rPr>
              <a:t>where P is the probability distribution of partition (C</a:t>
            </a:r>
            <a:r>
              <a:rPr lang="en-US" sz="2200" baseline="-25000" dirty="0">
                <a:ea typeface="ＭＳ Ｐゴシック" charset="0"/>
                <a:cs typeface="ＭＳ Ｐゴシック" charset="0"/>
              </a:rPr>
              <a:t>1</a:t>
            </a:r>
            <a:r>
              <a:rPr lang="en-US" sz="2200" dirty="0">
                <a:ea typeface="ＭＳ Ｐゴシック" charset="0"/>
                <a:cs typeface="ＭＳ Ｐゴシック" charset="0"/>
              </a:rPr>
              <a:t>,C</a:t>
            </a:r>
            <a:r>
              <a:rPr lang="en-US" sz="2200" baseline="-25000" dirty="0">
                <a:ea typeface="ＭＳ Ｐゴシック" charset="0"/>
                <a:cs typeface="ＭＳ Ｐゴシック" charset="0"/>
              </a:rPr>
              <a:t>2</a:t>
            </a:r>
            <a:r>
              <a:rPr lang="en-US" sz="2200" dirty="0">
                <a:ea typeface="ＭＳ Ｐゴシック" charset="0"/>
                <a:cs typeface="ＭＳ Ｐゴシック" charset="0"/>
              </a:rPr>
              <a:t>,..,C</a:t>
            </a:r>
            <a:r>
              <a:rPr lang="en-US" sz="2200" baseline="-25000" dirty="0">
                <a:ea typeface="ＭＳ Ｐゴシック" charset="0"/>
                <a:cs typeface="ＭＳ Ｐゴシック" charset="0"/>
              </a:rPr>
              <a:t>k</a:t>
            </a:r>
            <a:r>
              <a:rPr lang="en-US" sz="2200" dirty="0">
                <a:ea typeface="ＭＳ Ｐゴシック" charset="0"/>
                <a:cs typeface="ＭＳ Ｐゴシック" charset="0"/>
              </a:rPr>
              <a:t>): </a:t>
            </a:r>
          </a:p>
          <a:p>
            <a:pPr lvl="1">
              <a:buFontTx/>
              <a:buNone/>
            </a:pPr>
            <a:r>
              <a:rPr lang="en-US" sz="2200" dirty="0">
                <a:ea typeface="ＭＳ Ｐゴシック" charset="0"/>
              </a:rPr>
              <a:t>Info(T) = I(|C</a:t>
            </a:r>
            <a:r>
              <a:rPr lang="en-US" sz="2200" baseline="-25000" dirty="0">
                <a:ea typeface="ＭＳ Ｐゴシック" charset="0"/>
              </a:rPr>
              <a:t>1</a:t>
            </a:r>
            <a:r>
              <a:rPr lang="en-US" sz="2200" dirty="0">
                <a:ea typeface="ＭＳ Ｐゴシック" charset="0"/>
              </a:rPr>
              <a:t>|/|T|, |C</a:t>
            </a:r>
            <a:r>
              <a:rPr lang="en-US" sz="2200" baseline="-25000" dirty="0">
                <a:ea typeface="ＭＳ Ｐゴシック" charset="0"/>
              </a:rPr>
              <a:t>2</a:t>
            </a:r>
            <a:r>
              <a:rPr lang="en-US" sz="2200" dirty="0">
                <a:ea typeface="ＭＳ Ｐゴシック" charset="0"/>
              </a:rPr>
              <a:t>|/|T|, ..., |C</a:t>
            </a:r>
            <a:r>
              <a:rPr lang="en-US" sz="2200" baseline="-25000" dirty="0">
                <a:ea typeface="ＭＳ Ｐゴシック" charset="0"/>
              </a:rPr>
              <a:t>k</a:t>
            </a:r>
            <a:r>
              <a:rPr lang="en-US" sz="2200" dirty="0">
                <a:ea typeface="ＭＳ Ｐゴシック" charset="0"/>
              </a:rPr>
              <a:t>|/|T|)</a:t>
            </a:r>
          </a:p>
        </p:txBody>
      </p:sp>
      <p:sp>
        <p:nvSpPr>
          <p:cNvPr id="85007" name="Text Box 16"/>
          <p:cNvSpPr txBox="1">
            <a:spLocks noChangeArrowheads="1"/>
          </p:cNvSpPr>
          <p:nvPr/>
        </p:nvSpPr>
        <p:spPr bwMode="auto">
          <a:xfrm>
            <a:off x="1302252" y="4283466"/>
            <a:ext cx="177292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dirty="0">
                <a:latin typeface="Calibri"/>
              </a:rPr>
              <a:t>High information</a:t>
            </a:r>
          </a:p>
        </p:txBody>
      </p:sp>
      <p:sp>
        <p:nvSpPr>
          <p:cNvPr id="2" name="Rectangle 1"/>
          <p:cNvSpPr/>
          <p:nvPr/>
        </p:nvSpPr>
        <p:spPr bwMode="auto">
          <a:xfrm>
            <a:off x="1323723" y="3711966"/>
            <a:ext cx="571500" cy="571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C1</a:t>
            </a:r>
          </a:p>
        </p:txBody>
      </p:sp>
      <p:sp>
        <p:nvSpPr>
          <p:cNvPr id="19" name="Rectangle 18"/>
          <p:cNvSpPr/>
          <p:nvPr/>
        </p:nvSpPr>
        <p:spPr bwMode="auto">
          <a:xfrm>
            <a:off x="1895223" y="3711966"/>
            <a:ext cx="571500" cy="571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C2</a:t>
            </a:r>
          </a:p>
        </p:txBody>
      </p:sp>
      <p:sp>
        <p:nvSpPr>
          <p:cNvPr id="20" name="Rectangle 19"/>
          <p:cNvSpPr/>
          <p:nvPr/>
        </p:nvSpPr>
        <p:spPr bwMode="auto">
          <a:xfrm>
            <a:off x="2466723" y="3711966"/>
            <a:ext cx="571500" cy="571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C3</a:t>
            </a:r>
          </a:p>
        </p:txBody>
      </p:sp>
      <p:sp>
        <p:nvSpPr>
          <p:cNvPr id="21" name="Rectangle 20"/>
          <p:cNvSpPr/>
          <p:nvPr/>
        </p:nvSpPr>
        <p:spPr bwMode="auto">
          <a:xfrm>
            <a:off x="3266823" y="3711966"/>
            <a:ext cx="457200" cy="5715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C1</a:t>
            </a:r>
          </a:p>
        </p:txBody>
      </p:sp>
      <p:sp>
        <p:nvSpPr>
          <p:cNvPr id="22" name="Rectangle 21"/>
          <p:cNvSpPr/>
          <p:nvPr/>
        </p:nvSpPr>
        <p:spPr bwMode="auto">
          <a:xfrm>
            <a:off x="3724023" y="3711966"/>
            <a:ext cx="457200" cy="5715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C2</a:t>
            </a:r>
          </a:p>
        </p:txBody>
      </p:sp>
      <p:sp>
        <p:nvSpPr>
          <p:cNvPr id="23" name="Rectangle 22"/>
          <p:cNvSpPr/>
          <p:nvPr/>
        </p:nvSpPr>
        <p:spPr bwMode="auto">
          <a:xfrm>
            <a:off x="4181223" y="3711966"/>
            <a:ext cx="1028700" cy="5715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C3</a:t>
            </a:r>
          </a:p>
        </p:txBody>
      </p:sp>
      <p:sp>
        <p:nvSpPr>
          <p:cNvPr id="24" name="Text Box 16"/>
          <p:cNvSpPr txBox="1">
            <a:spLocks noChangeArrowheads="1"/>
          </p:cNvSpPr>
          <p:nvPr/>
        </p:nvSpPr>
        <p:spPr bwMode="auto">
          <a:xfrm>
            <a:off x="3266823" y="4300275"/>
            <a:ext cx="19431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dirty="0">
                <a:latin typeface="Calibri"/>
              </a:rPr>
              <a:t>Lower information</a:t>
            </a:r>
          </a:p>
        </p:txBody>
      </p:sp>
      <p:sp>
        <p:nvSpPr>
          <p:cNvPr id="13" name="Rectangle 12">
            <a:extLst>
              <a:ext uri="{FF2B5EF4-FFF2-40B4-BE49-F238E27FC236}">
                <a16:creationId xmlns:a16="http://schemas.microsoft.com/office/drawing/2014/main" id="{50745D2A-C976-1B4B-A325-77BD6CEF699D}"/>
              </a:ext>
            </a:extLst>
          </p:cNvPr>
          <p:cNvSpPr/>
          <p:nvPr/>
        </p:nvSpPr>
        <p:spPr bwMode="auto">
          <a:xfrm>
            <a:off x="5378012" y="3711966"/>
            <a:ext cx="285750" cy="5715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34290" rIns="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latin typeface="Times New Roman" charset="0"/>
              </a:rPr>
              <a:t>C1</a:t>
            </a:r>
          </a:p>
        </p:txBody>
      </p:sp>
      <p:sp>
        <p:nvSpPr>
          <p:cNvPr id="14" name="Rectangle 13">
            <a:extLst>
              <a:ext uri="{FF2B5EF4-FFF2-40B4-BE49-F238E27FC236}">
                <a16:creationId xmlns:a16="http://schemas.microsoft.com/office/drawing/2014/main" id="{BE62905A-3D97-FC40-AB87-8B5D4DD42025}"/>
              </a:ext>
            </a:extLst>
          </p:cNvPr>
          <p:cNvSpPr/>
          <p:nvPr/>
        </p:nvSpPr>
        <p:spPr bwMode="auto">
          <a:xfrm>
            <a:off x="5663762" y="3711966"/>
            <a:ext cx="285750" cy="5715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34290" rIns="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latin typeface="Times New Roman" charset="0"/>
              </a:rPr>
              <a:t>C2</a:t>
            </a:r>
          </a:p>
        </p:txBody>
      </p:sp>
      <p:sp>
        <p:nvSpPr>
          <p:cNvPr id="15" name="Rectangle 14">
            <a:extLst>
              <a:ext uri="{FF2B5EF4-FFF2-40B4-BE49-F238E27FC236}">
                <a16:creationId xmlns:a16="http://schemas.microsoft.com/office/drawing/2014/main" id="{6141E581-D00A-6049-8759-963623AE237D}"/>
              </a:ext>
            </a:extLst>
          </p:cNvPr>
          <p:cNvSpPr/>
          <p:nvPr/>
        </p:nvSpPr>
        <p:spPr bwMode="auto">
          <a:xfrm>
            <a:off x="5949512" y="3711966"/>
            <a:ext cx="1371600" cy="5715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C3</a:t>
            </a:r>
          </a:p>
        </p:txBody>
      </p:sp>
      <p:sp>
        <p:nvSpPr>
          <p:cNvPr id="16" name="Text Box 16">
            <a:extLst>
              <a:ext uri="{FF2B5EF4-FFF2-40B4-BE49-F238E27FC236}">
                <a16:creationId xmlns:a16="http://schemas.microsoft.com/office/drawing/2014/main" id="{2C10B102-2B06-254C-8F62-9CE8FBF11336}"/>
              </a:ext>
            </a:extLst>
          </p:cNvPr>
          <p:cNvSpPr txBox="1">
            <a:spLocks noChangeArrowheads="1"/>
          </p:cNvSpPr>
          <p:nvPr/>
        </p:nvSpPr>
        <p:spPr bwMode="auto">
          <a:xfrm>
            <a:off x="5378012" y="4300275"/>
            <a:ext cx="19431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dirty="0">
                <a:latin typeface="Calibri"/>
              </a:rPr>
              <a:t>Still lower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867104" y="512206"/>
            <a:ext cx="7415705" cy="857250"/>
          </a:xfrm>
        </p:spPr>
        <p:txBody>
          <a:bodyPr>
            <a:normAutofit/>
          </a:bodyPr>
          <a:lstStyle/>
          <a:p>
            <a:r>
              <a:rPr lang="en-US" dirty="0">
                <a:ea typeface="ＭＳ Ｐゴシック" charset="0"/>
                <a:cs typeface="ＭＳ Ｐゴシック" charset="0"/>
              </a:rPr>
              <a:t>Information for classification II</a:t>
            </a:r>
          </a:p>
        </p:txBody>
      </p:sp>
      <p:sp>
        <p:nvSpPr>
          <p:cNvPr id="87042" name="Rectangle 3"/>
          <p:cNvSpPr>
            <a:spLocks noGrp="1" noChangeArrowheads="1"/>
          </p:cNvSpPr>
          <p:nvPr>
            <p:ph type="body" idx="1"/>
          </p:nvPr>
        </p:nvSpPr>
        <p:spPr>
          <a:xfrm>
            <a:off x="1214929" y="1315435"/>
            <a:ext cx="7061967" cy="2232149"/>
          </a:xfrm>
        </p:spPr>
        <p:txBody>
          <a:bodyPr>
            <a:normAutofit/>
          </a:bodyPr>
          <a:lstStyle/>
          <a:p>
            <a:pPr marL="0" indent="0">
              <a:buNone/>
            </a:pPr>
            <a:r>
              <a:rPr lang="en-US" sz="2100" dirty="0">
                <a:ea typeface="ＭＳ Ｐゴシック" charset="0"/>
                <a:cs typeface="ＭＳ Ｐゴシック" charset="0"/>
              </a:rPr>
              <a:t>If we further divide T </a:t>
            </a:r>
            <a:r>
              <a:rPr lang="en-US" sz="2100" dirty="0" err="1">
                <a:ea typeface="ＭＳ Ｐゴシック" charset="0"/>
                <a:cs typeface="ＭＳ Ｐゴシック" charset="0"/>
              </a:rPr>
              <a:t>w.r.t.</a:t>
            </a:r>
            <a:r>
              <a:rPr lang="en-US" sz="2100" dirty="0">
                <a:ea typeface="ＭＳ Ｐゴシック" charset="0"/>
                <a:cs typeface="ＭＳ Ｐゴシック" charset="0"/>
              </a:rPr>
              <a:t> attribute X into sets {T</a:t>
            </a:r>
            <a:r>
              <a:rPr lang="en-US" sz="2100" baseline="-25000" dirty="0">
                <a:ea typeface="ＭＳ Ｐゴシック" charset="0"/>
                <a:cs typeface="ＭＳ Ｐゴシック" charset="0"/>
              </a:rPr>
              <a:t>1</a:t>
            </a:r>
            <a:r>
              <a:rPr lang="en-US" sz="2100" dirty="0">
                <a:ea typeface="ＭＳ Ｐゴシック" charset="0"/>
                <a:cs typeface="ＭＳ Ｐゴシック" charset="0"/>
              </a:rPr>
              <a:t>,T</a:t>
            </a:r>
            <a:r>
              <a:rPr lang="en-US" sz="2100" baseline="-25000" dirty="0">
                <a:ea typeface="ＭＳ Ｐゴシック" charset="0"/>
                <a:cs typeface="ＭＳ Ｐゴシック" charset="0"/>
              </a:rPr>
              <a:t>2</a:t>
            </a:r>
            <a:r>
              <a:rPr lang="en-US" sz="2100" dirty="0">
                <a:ea typeface="ＭＳ Ｐゴシック" charset="0"/>
                <a:cs typeface="ＭＳ Ｐゴシック" charset="0"/>
              </a:rPr>
              <a:t>, ..,T</a:t>
            </a:r>
            <a:r>
              <a:rPr lang="en-US" sz="2100" baseline="-25000" dirty="0">
                <a:ea typeface="ＭＳ Ｐゴシック" charset="0"/>
                <a:cs typeface="ＭＳ Ｐゴシック" charset="0"/>
              </a:rPr>
              <a:t>n</a:t>
            </a:r>
            <a:r>
              <a:rPr lang="en-US" sz="2100" dirty="0">
                <a:ea typeface="ＭＳ Ｐゴシック" charset="0"/>
                <a:cs typeface="ＭＳ Ｐゴシック" charset="0"/>
              </a:rPr>
              <a:t>}, </a:t>
            </a:r>
          </a:p>
          <a:p>
            <a:pPr marL="0" indent="0">
              <a:buNone/>
            </a:pPr>
            <a:r>
              <a:rPr lang="en-US" sz="2100" dirty="0">
                <a:ea typeface="ＭＳ Ｐゴシック" charset="0"/>
                <a:cs typeface="ＭＳ Ｐゴシック" charset="0"/>
              </a:rPr>
              <a:t>the information needed to identify class of an element of T is: the weighted average of information needed to identify class of an element of T</a:t>
            </a:r>
            <a:r>
              <a:rPr lang="en-US" sz="2100" baseline="-25000" dirty="0">
                <a:ea typeface="ＭＳ Ｐゴシック" charset="0"/>
                <a:cs typeface="ＭＳ Ｐゴシック" charset="0"/>
              </a:rPr>
              <a:t>i</a:t>
            </a:r>
            <a:r>
              <a:rPr lang="en-US" sz="2100" dirty="0">
                <a:ea typeface="ＭＳ Ｐゴシック" charset="0"/>
                <a:cs typeface="ＭＳ Ｐゴシック" charset="0"/>
              </a:rPr>
              <a:t>, i.e., weighted average of Info(T</a:t>
            </a:r>
            <a:r>
              <a:rPr lang="en-US" sz="2100" baseline="-25000" dirty="0">
                <a:ea typeface="ＭＳ Ｐゴシック" charset="0"/>
                <a:cs typeface="ＭＳ Ｐゴシック" charset="0"/>
              </a:rPr>
              <a:t>i</a:t>
            </a:r>
            <a:r>
              <a:rPr lang="en-US" sz="2100" dirty="0">
                <a:ea typeface="ＭＳ Ｐゴシック" charset="0"/>
                <a:cs typeface="ＭＳ Ｐゴシック" charset="0"/>
              </a:rPr>
              <a:t>): </a:t>
            </a:r>
          </a:p>
          <a:p>
            <a:pPr lvl="1">
              <a:buFontTx/>
              <a:buNone/>
            </a:pPr>
            <a:r>
              <a:rPr lang="en-US" sz="2100" dirty="0">
                <a:ea typeface="ＭＳ Ｐゴシック" charset="0"/>
              </a:rPr>
              <a:t>Info(X,T) = </a:t>
            </a:r>
            <a:r>
              <a:rPr lang="en-US" sz="3600" dirty="0" err="1">
                <a:latin typeface="Symbol" charset="0"/>
                <a:ea typeface="ＭＳ Ｐゴシック" charset="0"/>
              </a:rPr>
              <a:t>S</a:t>
            </a:r>
            <a:r>
              <a:rPr lang="en-US" sz="2100" dirty="0" err="1">
                <a:ea typeface="ＭＳ Ｐゴシック" charset="0"/>
              </a:rPr>
              <a:t>|T</a:t>
            </a:r>
            <a:r>
              <a:rPr lang="en-US" sz="2100" baseline="-25000" dirty="0" err="1">
                <a:ea typeface="ＭＳ Ｐゴシック" charset="0"/>
              </a:rPr>
              <a:t>i</a:t>
            </a:r>
            <a:r>
              <a:rPr lang="en-US" sz="2100" dirty="0">
                <a:ea typeface="ＭＳ Ｐゴシック" charset="0"/>
              </a:rPr>
              <a:t>|/|T| * Info(</a:t>
            </a:r>
            <a:r>
              <a:rPr lang="en-US" sz="2100" dirty="0" err="1">
                <a:ea typeface="ＭＳ Ｐゴシック" charset="0"/>
              </a:rPr>
              <a:t>T</a:t>
            </a:r>
            <a:r>
              <a:rPr lang="en-US" sz="2100" baseline="-25000" dirty="0" err="1">
                <a:ea typeface="ＭＳ Ｐゴシック" charset="0"/>
              </a:rPr>
              <a:t>i</a:t>
            </a:r>
            <a:r>
              <a:rPr lang="en-US" sz="2100" dirty="0">
                <a:ea typeface="ＭＳ Ｐゴシック" charset="0"/>
              </a:rPr>
              <a:t>)</a:t>
            </a:r>
            <a:endParaRPr lang="en-US" sz="1800" dirty="0">
              <a:ea typeface="ＭＳ Ｐゴシック" charset="0"/>
            </a:endParaRPr>
          </a:p>
        </p:txBody>
      </p:sp>
      <p:sp>
        <p:nvSpPr>
          <p:cNvPr id="20" name="Text Box 16"/>
          <p:cNvSpPr txBox="1">
            <a:spLocks noChangeArrowheads="1"/>
          </p:cNvSpPr>
          <p:nvPr/>
        </p:nvSpPr>
        <p:spPr bwMode="auto">
          <a:xfrm>
            <a:off x="2236733" y="4488418"/>
            <a:ext cx="177292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High information</a:t>
            </a:r>
          </a:p>
        </p:txBody>
      </p:sp>
      <p:sp>
        <p:nvSpPr>
          <p:cNvPr id="21" name="Rectangle 20"/>
          <p:cNvSpPr/>
          <p:nvPr/>
        </p:nvSpPr>
        <p:spPr bwMode="auto">
          <a:xfrm>
            <a:off x="2236733" y="3916918"/>
            <a:ext cx="571500" cy="571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C1</a:t>
            </a:r>
          </a:p>
        </p:txBody>
      </p:sp>
      <p:sp>
        <p:nvSpPr>
          <p:cNvPr id="22" name="Rectangle 21"/>
          <p:cNvSpPr/>
          <p:nvPr/>
        </p:nvSpPr>
        <p:spPr bwMode="auto">
          <a:xfrm>
            <a:off x="2808233" y="3916918"/>
            <a:ext cx="571500" cy="571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C2</a:t>
            </a:r>
          </a:p>
        </p:txBody>
      </p:sp>
      <p:sp>
        <p:nvSpPr>
          <p:cNvPr id="23" name="Rectangle 22"/>
          <p:cNvSpPr/>
          <p:nvPr/>
        </p:nvSpPr>
        <p:spPr bwMode="auto">
          <a:xfrm>
            <a:off x="3379733" y="3916918"/>
            <a:ext cx="571500" cy="571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C3</a:t>
            </a:r>
          </a:p>
        </p:txBody>
      </p:sp>
      <p:sp>
        <p:nvSpPr>
          <p:cNvPr id="28" name="Text Box 16"/>
          <p:cNvSpPr txBox="1">
            <a:spLocks noChangeArrowheads="1"/>
          </p:cNvSpPr>
          <p:nvPr/>
        </p:nvSpPr>
        <p:spPr bwMode="auto">
          <a:xfrm>
            <a:off x="5322834" y="4488418"/>
            <a:ext cx="172874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latin typeface="Calibri"/>
              </a:rPr>
              <a:t>Low information</a:t>
            </a:r>
          </a:p>
        </p:txBody>
      </p:sp>
      <p:sp>
        <p:nvSpPr>
          <p:cNvPr id="29" name="Rectangle 28"/>
          <p:cNvSpPr/>
          <p:nvPr/>
        </p:nvSpPr>
        <p:spPr bwMode="auto">
          <a:xfrm>
            <a:off x="5322833" y="3916918"/>
            <a:ext cx="571500" cy="571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C1</a:t>
            </a:r>
          </a:p>
        </p:txBody>
      </p:sp>
      <p:sp>
        <p:nvSpPr>
          <p:cNvPr id="30" name="Rectangle 29"/>
          <p:cNvSpPr/>
          <p:nvPr/>
        </p:nvSpPr>
        <p:spPr bwMode="auto">
          <a:xfrm>
            <a:off x="5894333" y="3916918"/>
            <a:ext cx="571500" cy="571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C2</a:t>
            </a:r>
          </a:p>
        </p:txBody>
      </p:sp>
      <p:sp>
        <p:nvSpPr>
          <p:cNvPr id="31" name="Rectangle 30"/>
          <p:cNvSpPr/>
          <p:nvPr/>
        </p:nvSpPr>
        <p:spPr bwMode="auto">
          <a:xfrm>
            <a:off x="6465833" y="3916918"/>
            <a:ext cx="571500" cy="571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dirty="0">
                <a:latin typeface="Times New Roman" charset="0"/>
              </a:rPr>
              <a:t>C3</a:t>
            </a:r>
          </a:p>
        </p:txBody>
      </p:sp>
      <p:cxnSp>
        <p:nvCxnSpPr>
          <p:cNvPr id="3" name="Straight Connector 2"/>
          <p:cNvCxnSpPr>
            <a:stCxn id="21" idx="1"/>
            <a:endCxn id="23" idx="3"/>
          </p:cNvCxnSpPr>
          <p:nvPr/>
        </p:nvCxnSpPr>
        <p:spPr bwMode="auto">
          <a:xfrm>
            <a:off x="2236733" y="4202668"/>
            <a:ext cx="17145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5322833" y="4374118"/>
            <a:ext cx="5715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5894333" y="4316968"/>
            <a:ext cx="5715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6465833" y="4374118"/>
            <a:ext cx="5715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1657350" y="421727"/>
            <a:ext cx="5829300" cy="857250"/>
          </a:xfrm>
        </p:spPr>
        <p:txBody>
          <a:bodyPr/>
          <a:lstStyle/>
          <a:p>
            <a:r>
              <a:rPr lang="en-US" dirty="0">
                <a:ea typeface="ＭＳ Ｐゴシック" charset="0"/>
                <a:cs typeface="ＭＳ Ｐゴシック" charset="0"/>
              </a:rPr>
              <a:t>Information gain</a:t>
            </a:r>
          </a:p>
        </p:txBody>
      </p:sp>
      <p:sp>
        <p:nvSpPr>
          <p:cNvPr id="89090" name="Rectangle 3"/>
          <p:cNvSpPr>
            <a:spLocks noGrp="1" noChangeArrowheads="1"/>
          </p:cNvSpPr>
          <p:nvPr>
            <p:ph type="body" idx="1"/>
          </p:nvPr>
        </p:nvSpPr>
        <p:spPr>
          <a:xfrm>
            <a:off x="1227739" y="1278977"/>
            <a:ext cx="6688521" cy="3635923"/>
          </a:xfrm>
        </p:spPr>
        <p:txBody>
          <a:bodyPr>
            <a:normAutofit/>
          </a:bodyPr>
          <a:lstStyle/>
          <a:p>
            <a:r>
              <a:rPr lang="en-US" sz="2400" b="1" dirty="0">
                <a:ea typeface="ＭＳ Ｐゴシック" charset="0"/>
                <a:cs typeface="ＭＳ Ｐゴシック" charset="0"/>
              </a:rPr>
              <a:t>Gain(X,T) = Info(T) - Info(X,T) </a:t>
            </a:r>
            <a:r>
              <a:rPr lang="en-US" sz="2400" dirty="0">
                <a:ea typeface="ＭＳ Ｐゴシック" charset="0"/>
                <a:cs typeface="ＭＳ Ｐゴシック" charset="0"/>
              </a:rPr>
              <a:t> is difference of</a:t>
            </a:r>
          </a:p>
          <a:p>
            <a:pPr lvl="1" indent="-252413"/>
            <a:r>
              <a:rPr lang="en-US" sz="2100" dirty="0">
                <a:ea typeface="ＭＳ Ｐゴシック" charset="0"/>
              </a:rPr>
              <a:t>info needed to identify element of T and </a:t>
            </a:r>
          </a:p>
          <a:p>
            <a:pPr lvl="1" indent="-252413"/>
            <a:r>
              <a:rPr lang="en-US" sz="2100" dirty="0">
                <a:ea typeface="ＭＳ Ｐゴシック" charset="0"/>
              </a:rPr>
              <a:t>info needed to identify element of T after value of attribute X known</a:t>
            </a:r>
          </a:p>
          <a:p>
            <a:r>
              <a:rPr lang="en-US" sz="2400" dirty="0">
                <a:ea typeface="ＭＳ Ｐゴシック" charset="0"/>
                <a:cs typeface="ＭＳ Ｐゴシック" charset="0"/>
              </a:rPr>
              <a:t>This is gain in information due to attribute X</a:t>
            </a:r>
          </a:p>
          <a:p>
            <a:r>
              <a:rPr lang="en-US" sz="2400" dirty="0">
                <a:ea typeface="ＭＳ Ｐゴシック" charset="0"/>
                <a:cs typeface="ＭＳ Ｐゴシック" charset="0"/>
              </a:rPr>
              <a:t>Used to rank attributes and build DT where each node uses attribute with greatest gain of those not yet considered in path from root</a:t>
            </a:r>
          </a:p>
          <a:p>
            <a:r>
              <a:rPr lang="en-US" sz="2400" dirty="0">
                <a:ea typeface="ＭＳ Ｐゴシック" charset="0"/>
                <a:cs typeface="ＭＳ Ｐゴシック" charset="0"/>
              </a:rPr>
              <a:t>goal: </a:t>
            </a:r>
            <a:r>
              <a:rPr lang="en-US" sz="2400" b="1" dirty="0">
                <a:ea typeface="ＭＳ Ｐゴシック" charset="0"/>
              </a:rPr>
              <a:t>create small DTs</a:t>
            </a:r>
            <a:r>
              <a:rPr lang="en-US" sz="2400" dirty="0">
                <a:ea typeface="ＭＳ Ｐゴシック" charset="0"/>
              </a:rPr>
              <a:t> to minimize questions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182417" y="352698"/>
            <a:ext cx="6857997" cy="857250"/>
          </a:xfrm>
        </p:spPr>
        <p:txBody>
          <a:bodyPr>
            <a:normAutofit/>
          </a:bodyPr>
          <a:lstStyle/>
          <a:p>
            <a:r>
              <a:rPr lang="en-US" sz="3600" dirty="0">
                <a:ea typeface="ＭＳ Ｐゴシック" charset="0"/>
                <a:cs typeface="ＭＳ Ｐゴシック" charset="0"/>
              </a:rPr>
              <a:t>Computing Information Gain</a:t>
            </a:r>
          </a:p>
        </p:txBody>
      </p:sp>
      <p:sp>
        <p:nvSpPr>
          <p:cNvPr id="91142" name="Line 4"/>
          <p:cNvSpPr>
            <a:spLocks noChangeAspect="1" noChangeShapeType="1"/>
          </p:cNvSpPr>
          <p:nvPr/>
        </p:nvSpPr>
        <p:spPr bwMode="auto">
          <a:xfrm>
            <a:off x="4092302" y="1072525"/>
            <a:ext cx="0" cy="21884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Calibri"/>
            </a:endParaRPr>
          </a:p>
        </p:txBody>
      </p:sp>
      <p:sp>
        <p:nvSpPr>
          <p:cNvPr id="91143" name="Line 5"/>
          <p:cNvSpPr>
            <a:spLocks noChangeAspect="1" noChangeShapeType="1"/>
          </p:cNvSpPr>
          <p:nvPr/>
        </p:nvSpPr>
        <p:spPr bwMode="auto">
          <a:xfrm>
            <a:off x="4092302" y="3260996"/>
            <a:ext cx="364761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Calibri"/>
            </a:endParaRPr>
          </a:p>
        </p:txBody>
      </p:sp>
      <p:sp>
        <p:nvSpPr>
          <p:cNvPr id="91144" name="Text Box 6"/>
          <p:cNvSpPr txBox="1">
            <a:spLocks noChangeAspect="1" noChangeArrowheads="1"/>
          </p:cNvSpPr>
          <p:nvPr/>
        </p:nvSpPr>
        <p:spPr bwMode="auto">
          <a:xfrm>
            <a:off x="3482579" y="1031143"/>
            <a:ext cx="60901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French</a:t>
            </a:r>
          </a:p>
        </p:txBody>
      </p:sp>
      <p:sp>
        <p:nvSpPr>
          <p:cNvPr id="91145" name="Text Box 7"/>
          <p:cNvSpPr txBox="1">
            <a:spLocks noChangeAspect="1" noChangeArrowheads="1"/>
          </p:cNvSpPr>
          <p:nvPr/>
        </p:nvSpPr>
        <p:spPr bwMode="auto">
          <a:xfrm>
            <a:off x="3482578" y="1694478"/>
            <a:ext cx="57073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Italian</a:t>
            </a:r>
          </a:p>
        </p:txBody>
      </p:sp>
      <p:sp>
        <p:nvSpPr>
          <p:cNvPr id="91146" name="Text Box 8"/>
          <p:cNvSpPr txBox="1">
            <a:spLocks noChangeAspect="1" noChangeArrowheads="1"/>
          </p:cNvSpPr>
          <p:nvPr/>
        </p:nvSpPr>
        <p:spPr bwMode="auto">
          <a:xfrm>
            <a:off x="3620258" y="2337252"/>
            <a:ext cx="44916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Thai</a:t>
            </a:r>
          </a:p>
        </p:txBody>
      </p:sp>
      <p:sp>
        <p:nvSpPr>
          <p:cNvPr id="91147" name="Text Box 9"/>
          <p:cNvSpPr txBox="1">
            <a:spLocks noChangeAspect="1" noChangeArrowheads="1"/>
          </p:cNvSpPr>
          <p:nvPr/>
        </p:nvSpPr>
        <p:spPr bwMode="auto">
          <a:xfrm>
            <a:off x="3482579" y="3089986"/>
            <a:ext cx="59965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Burger</a:t>
            </a:r>
          </a:p>
        </p:txBody>
      </p:sp>
      <p:sp>
        <p:nvSpPr>
          <p:cNvPr id="91148" name="Text Box 10"/>
          <p:cNvSpPr txBox="1">
            <a:spLocks noChangeAspect="1" noChangeArrowheads="1"/>
          </p:cNvSpPr>
          <p:nvPr/>
        </p:nvSpPr>
        <p:spPr bwMode="auto">
          <a:xfrm>
            <a:off x="3998430" y="3348347"/>
            <a:ext cx="58310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Empty</a:t>
            </a:r>
          </a:p>
        </p:txBody>
      </p:sp>
      <p:sp>
        <p:nvSpPr>
          <p:cNvPr id="91149" name="Text Box 11"/>
          <p:cNvSpPr txBox="1">
            <a:spLocks noChangeAspect="1" noChangeArrowheads="1"/>
          </p:cNvSpPr>
          <p:nvPr/>
        </p:nvSpPr>
        <p:spPr bwMode="auto">
          <a:xfrm>
            <a:off x="5628236" y="3347453"/>
            <a:ext cx="53732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Some</a:t>
            </a:r>
          </a:p>
        </p:txBody>
      </p:sp>
      <p:sp>
        <p:nvSpPr>
          <p:cNvPr id="91150" name="Text Box 12"/>
          <p:cNvSpPr txBox="1">
            <a:spLocks noChangeAspect="1" noChangeArrowheads="1"/>
          </p:cNvSpPr>
          <p:nvPr/>
        </p:nvSpPr>
        <p:spPr bwMode="auto">
          <a:xfrm>
            <a:off x="7387673" y="3348347"/>
            <a:ext cx="40588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Full</a:t>
            </a:r>
          </a:p>
        </p:txBody>
      </p:sp>
      <p:sp>
        <p:nvSpPr>
          <p:cNvPr id="91151" name="Text Box 13"/>
          <p:cNvSpPr txBox="1">
            <a:spLocks noChangeAspect="1" noChangeArrowheads="1"/>
          </p:cNvSpPr>
          <p:nvPr/>
        </p:nvSpPr>
        <p:spPr bwMode="auto">
          <a:xfrm>
            <a:off x="5770385" y="1126165"/>
            <a:ext cx="26000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1152" name="Text Box 14"/>
          <p:cNvSpPr txBox="1">
            <a:spLocks noChangeAspect="1" noChangeArrowheads="1"/>
          </p:cNvSpPr>
          <p:nvPr/>
        </p:nvSpPr>
        <p:spPr bwMode="auto">
          <a:xfrm>
            <a:off x="5765915" y="1703677"/>
            <a:ext cx="26000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1153" name="Text Box 15"/>
          <p:cNvSpPr txBox="1">
            <a:spLocks noChangeAspect="1" noChangeArrowheads="1"/>
          </p:cNvSpPr>
          <p:nvPr/>
        </p:nvSpPr>
        <p:spPr bwMode="auto">
          <a:xfrm>
            <a:off x="5779325" y="2432274"/>
            <a:ext cx="26000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1154" name="Text Box 16"/>
          <p:cNvSpPr txBox="1">
            <a:spLocks noChangeAspect="1" noChangeArrowheads="1"/>
          </p:cNvSpPr>
          <p:nvPr/>
        </p:nvSpPr>
        <p:spPr bwMode="auto">
          <a:xfrm>
            <a:off x="5779325" y="3028951"/>
            <a:ext cx="26000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1155" name="Text Box 17"/>
          <p:cNvSpPr txBox="1">
            <a:spLocks noChangeAspect="1" noChangeArrowheads="1"/>
          </p:cNvSpPr>
          <p:nvPr/>
        </p:nvSpPr>
        <p:spPr bwMode="auto">
          <a:xfrm>
            <a:off x="7468136" y="2432274"/>
            <a:ext cx="26000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1156" name="Text Box 18"/>
          <p:cNvSpPr txBox="1">
            <a:spLocks noChangeAspect="1" noChangeArrowheads="1"/>
          </p:cNvSpPr>
          <p:nvPr/>
        </p:nvSpPr>
        <p:spPr bwMode="auto">
          <a:xfrm>
            <a:off x="7481546" y="3028951"/>
            <a:ext cx="26000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1157" name="Text Box 19"/>
          <p:cNvSpPr txBox="1">
            <a:spLocks noChangeAspect="1" noChangeArrowheads="1"/>
          </p:cNvSpPr>
          <p:nvPr/>
        </p:nvSpPr>
        <p:spPr bwMode="auto">
          <a:xfrm>
            <a:off x="7309894" y="3028951"/>
            <a:ext cx="28405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1158" name="Text Box 20"/>
          <p:cNvSpPr txBox="1">
            <a:spLocks noChangeAspect="1" noChangeArrowheads="1"/>
          </p:cNvSpPr>
          <p:nvPr/>
        </p:nvSpPr>
        <p:spPr bwMode="auto">
          <a:xfrm>
            <a:off x="7309894" y="2432274"/>
            <a:ext cx="28405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1159" name="Text Box 21"/>
          <p:cNvSpPr txBox="1">
            <a:spLocks noChangeAspect="1" noChangeArrowheads="1"/>
          </p:cNvSpPr>
          <p:nvPr/>
        </p:nvSpPr>
        <p:spPr bwMode="auto">
          <a:xfrm>
            <a:off x="7340291" y="1703677"/>
            <a:ext cx="28405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1160" name="Text Box 22"/>
          <p:cNvSpPr txBox="1">
            <a:spLocks noChangeAspect="1" noChangeArrowheads="1"/>
          </p:cNvSpPr>
          <p:nvPr/>
        </p:nvSpPr>
        <p:spPr bwMode="auto">
          <a:xfrm>
            <a:off x="7352807" y="1102027"/>
            <a:ext cx="28405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1161" name="Text Box 23"/>
          <p:cNvSpPr txBox="1">
            <a:spLocks noChangeAspect="1" noChangeArrowheads="1"/>
          </p:cNvSpPr>
          <p:nvPr/>
        </p:nvSpPr>
        <p:spPr bwMode="auto">
          <a:xfrm>
            <a:off x="4049390" y="2337252"/>
            <a:ext cx="28405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1162" name="Text Box 24"/>
          <p:cNvSpPr txBox="1">
            <a:spLocks noChangeAspect="1" noChangeArrowheads="1"/>
          </p:cNvSpPr>
          <p:nvPr/>
        </p:nvSpPr>
        <p:spPr bwMode="auto">
          <a:xfrm>
            <a:off x="4049390" y="3023831"/>
            <a:ext cx="28405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1140" name="Text Box 27"/>
          <p:cNvSpPr txBox="1">
            <a:spLocks noChangeArrowheads="1"/>
          </p:cNvSpPr>
          <p:nvPr/>
        </p:nvSpPr>
        <p:spPr bwMode="auto">
          <a:xfrm>
            <a:off x="1257300" y="1257300"/>
            <a:ext cx="2171700" cy="3162404"/>
          </a:xfrm>
          <a:prstGeom prst="rect">
            <a:avLst/>
          </a:prstGeom>
          <a:solidFill>
            <a:schemeClr val="bg2">
              <a:lumMod val="20000"/>
              <a:lumOff val="80000"/>
            </a:schemeClr>
          </a:solidFill>
          <a:ln>
            <a:noFill/>
          </a:ln>
          <a:effectLst>
            <a:outerShdw blurRad="50800" dist="38100" dir="2700000" algn="tl" rotWithShape="0">
              <a:srgbClr val="000000">
                <a:alpha val="43000"/>
              </a:srgbClr>
            </a:outerShdw>
          </a:effec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2100" dirty="0">
                <a:latin typeface="Calibri"/>
              </a:rPr>
              <a:t>Should we ask about restaurant type or how many patrons there are?</a:t>
            </a:r>
          </a:p>
          <a:p>
            <a:pPr>
              <a:spcBef>
                <a:spcPct val="50000"/>
              </a:spcBef>
              <a:buFontTx/>
              <a:buChar char="•"/>
            </a:pPr>
            <a:r>
              <a:rPr lang="en-US" sz="2100" dirty="0">
                <a:latin typeface="Calibri"/>
              </a:rPr>
              <a:t>I(T) = ?</a:t>
            </a:r>
          </a:p>
          <a:p>
            <a:pPr>
              <a:spcBef>
                <a:spcPct val="50000"/>
              </a:spcBef>
              <a:buFontTx/>
              <a:buChar char="•"/>
            </a:pPr>
            <a:r>
              <a:rPr lang="en-US" sz="2100" dirty="0">
                <a:latin typeface="Calibri"/>
              </a:rPr>
              <a:t>I (Pat, T) =  ?</a:t>
            </a:r>
          </a:p>
          <a:p>
            <a:pPr>
              <a:spcBef>
                <a:spcPct val="50000"/>
              </a:spcBef>
              <a:buFontTx/>
              <a:buChar char="•"/>
            </a:pPr>
            <a:r>
              <a:rPr lang="en-US" sz="2100" dirty="0">
                <a:latin typeface="Calibri"/>
              </a:rPr>
              <a:t>I (Type, T) = ?</a:t>
            </a:r>
          </a:p>
        </p:txBody>
      </p:sp>
      <p:sp>
        <p:nvSpPr>
          <p:cNvPr id="91141" name="Text Box 28"/>
          <p:cNvSpPr txBox="1">
            <a:spLocks noChangeArrowheads="1"/>
          </p:cNvSpPr>
          <p:nvPr/>
        </p:nvSpPr>
        <p:spPr bwMode="auto">
          <a:xfrm>
            <a:off x="4286250" y="3943351"/>
            <a:ext cx="291465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solidFill>
                  <a:schemeClr val="accent2"/>
                </a:solidFill>
                <a:latin typeface="Calibri"/>
              </a:rPr>
              <a:t>Gain (Patrons, T) = ?</a:t>
            </a:r>
          </a:p>
          <a:p>
            <a:r>
              <a:rPr lang="en-US" sz="1800" dirty="0">
                <a:latin typeface="Calibri"/>
              </a:rPr>
              <a:t>Gain (Type, T)       = ?</a:t>
            </a:r>
          </a:p>
        </p:txBody>
      </p:sp>
      <p:sp>
        <p:nvSpPr>
          <p:cNvPr id="2" name="Rectangle 1"/>
          <p:cNvSpPr/>
          <p:nvPr/>
        </p:nvSpPr>
        <p:spPr>
          <a:xfrm>
            <a:off x="1143000" y="4743450"/>
            <a:ext cx="6858000" cy="300082"/>
          </a:xfrm>
          <a:prstGeom prst="rect">
            <a:avLst/>
          </a:prstGeom>
        </p:spPr>
        <p:txBody>
          <a:bodyPr wrap="square">
            <a:spAutoFit/>
          </a:bodyPr>
          <a:lstStyle/>
          <a:p>
            <a:pPr marL="0" lvl="1" algn="ctr"/>
            <a:r>
              <a:rPr lang="en-US" sz="1350" dirty="0"/>
              <a:t>I(P) = -(p</a:t>
            </a:r>
            <a:r>
              <a:rPr lang="en-US" sz="1350" baseline="-25000" dirty="0"/>
              <a:t>1</a:t>
            </a:r>
            <a:r>
              <a:rPr lang="en-US" sz="1350" dirty="0"/>
              <a:t>*log(p</a:t>
            </a:r>
            <a:r>
              <a:rPr lang="en-US" sz="1350" baseline="-25000" dirty="0"/>
              <a:t>1</a:t>
            </a:r>
            <a:r>
              <a:rPr lang="en-US" sz="1350" dirty="0"/>
              <a:t>) + p</a:t>
            </a:r>
            <a:r>
              <a:rPr lang="en-US" sz="1350" baseline="-25000" dirty="0"/>
              <a:t>2</a:t>
            </a:r>
            <a:r>
              <a:rPr lang="en-US" sz="1350" dirty="0"/>
              <a:t>*log(p</a:t>
            </a:r>
            <a:r>
              <a:rPr lang="en-US" sz="1350" baseline="-25000" dirty="0"/>
              <a:t>2</a:t>
            </a:r>
            <a:r>
              <a:rPr lang="en-US" sz="1350" dirty="0"/>
              <a:t>) + .. + </a:t>
            </a:r>
            <a:r>
              <a:rPr lang="en-US" sz="1350" dirty="0" err="1"/>
              <a:t>p</a:t>
            </a:r>
            <a:r>
              <a:rPr lang="en-US" sz="1350" baseline="-25000" dirty="0" err="1"/>
              <a:t>n</a:t>
            </a:r>
            <a:r>
              <a:rPr lang="en-US" sz="1350" dirty="0"/>
              <a:t>*log(</a:t>
            </a:r>
            <a:r>
              <a:rPr lang="en-US" sz="1350" dirty="0" err="1"/>
              <a:t>p</a:t>
            </a:r>
            <a:r>
              <a:rPr lang="en-US" sz="1350" baseline="-25000" dirty="0" err="1"/>
              <a:t>n</a:t>
            </a:r>
            <a:r>
              <a:rPr lang="en-US" sz="1350" dirty="0"/>
              <a:t>))</a:t>
            </a:r>
            <a:endParaRPr lang="en-US" sz="15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27"/>
          <p:cNvSpPr txBox="1">
            <a:spLocks noChangeArrowheads="1"/>
          </p:cNvSpPr>
          <p:nvPr/>
        </p:nvSpPr>
        <p:spPr bwMode="auto">
          <a:xfrm>
            <a:off x="1257300" y="971551"/>
            <a:ext cx="2114550" cy="3323987"/>
          </a:xfrm>
          <a:prstGeom prst="rect">
            <a:avLst/>
          </a:prstGeom>
          <a:solidFill>
            <a:schemeClr val="bg2">
              <a:lumMod val="20000"/>
              <a:lumOff val="80000"/>
            </a:schemeClr>
          </a:solidFill>
          <a:ln>
            <a:noFill/>
          </a:ln>
          <a:effectLst>
            <a:outerShdw blurRad="50800" dist="38100" dir="2700000" algn="tl" rotWithShape="0">
              <a:srgbClr val="000000">
                <a:alpha val="43000"/>
              </a:srgbClr>
            </a:outerShdw>
          </a:effec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500" b="1" dirty="0">
                <a:latin typeface="Calibri"/>
              </a:rPr>
              <a:t>I(T) </a:t>
            </a:r>
            <a:r>
              <a:rPr lang="en-US" sz="1500" dirty="0">
                <a:latin typeface="Calibri"/>
              </a:rPr>
              <a:t>= </a:t>
            </a:r>
            <a:br>
              <a:rPr lang="en-US" sz="1500" dirty="0">
                <a:latin typeface="Calibri"/>
              </a:rPr>
            </a:br>
            <a:r>
              <a:rPr lang="en-US" sz="1500" dirty="0">
                <a:latin typeface="Calibri"/>
              </a:rPr>
              <a:t>  - (.5 log .5 + .5 log .5)</a:t>
            </a:r>
            <a:br>
              <a:rPr lang="en-US" sz="1500" dirty="0">
                <a:latin typeface="Calibri"/>
              </a:rPr>
            </a:br>
            <a:r>
              <a:rPr lang="en-US" sz="1500" dirty="0">
                <a:latin typeface="Calibri"/>
              </a:rPr>
              <a:t>  = .5 + .5 = 1</a:t>
            </a:r>
          </a:p>
          <a:p>
            <a:pPr>
              <a:spcBef>
                <a:spcPct val="50000"/>
              </a:spcBef>
            </a:pPr>
            <a:r>
              <a:rPr lang="en-US" sz="1500" b="1" dirty="0">
                <a:latin typeface="Calibri"/>
              </a:rPr>
              <a:t>I (Pat, T) </a:t>
            </a:r>
            <a:r>
              <a:rPr lang="en-US" sz="1500" dirty="0">
                <a:latin typeface="Calibri"/>
              </a:rPr>
              <a:t>= </a:t>
            </a:r>
            <a:br>
              <a:rPr lang="en-US" sz="1500" dirty="0">
                <a:latin typeface="Calibri"/>
              </a:rPr>
            </a:br>
            <a:r>
              <a:rPr lang="en-US" sz="1500" dirty="0">
                <a:latin typeface="Calibri"/>
              </a:rPr>
              <a:t>   </a:t>
            </a:r>
            <a:r>
              <a:rPr lang="en-US" sz="1500" dirty="0">
                <a:solidFill>
                  <a:srgbClr val="FF0000"/>
                </a:solidFill>
                <a:latin typeface="Calibri"/>
              </a:rPr>
              <a:t>2/12 (0)</a:t>
            </a:r>
            <a:r>
              <a:rPr lang="en-US" sz="1500" dirty="0">
                <a:latin typeface="Calibri"/>
              </a:rPr>
              <a:t> + </a:t>
            </a:r>
            <a:r>
              <a:rPr lang="en-US" sz="1500" dirty="0">
                <a:solidFill>
                  <a:srgbClr val="00CC00"/>
                </a:solidFill>
                <a:latin typeface="Calibri"/>
              </a:rPr>
              <a:t>4/12 (0)</a:t>
            </a:r>
            <a:r>
              <a:rPr lang="en-US" sz="1500" dirty="0">
                <a:latin typeface="Calibri"/>
              </a:rPr>
              <a:t> + </a:t>
            </a:r>
            <a:br>
              <a:rPr lang="en-US" sz="1500" dirty="0">
                <a:latin typeface="Calibri"/>
              </a:rPr>
            </a:br>
            <a:r>
              <a:rPr lang="en-US" sz="1500" dirty="0">
                <a:latin typeface="Calibri"/>
              </a:rPr>
              <a:t>   </a:t>
            </a:r>
            <a:r>
              <a:rPr lang="en-US" sz="1500" dirty="0">
                <a:solidFill>
                  <a:srgbClr val="0070C0"/>
                </a:solidFill>
                <a:latin typeface="Calibri"/>
              </a:rPr>
              <a:t>6/12 (- (4/6 log 4/6 + </a:t>
            </a:r>
            <a:br>
              <a:rPr lang="en-US" sz="1500" dirty="0">
                <a:solidFill>
                  <a:srgbClr val="0070C0"/>
                </a:solidFill>
                <a:latin typeface="Calibri"/>
              </a:rPr>
            </a:br>
            <a:r>
              <a:rPr lang="en-US" sz="1500" dirty="0">
                <a:solidFill>
                  <a:srgbClr val="0070C0"/>
                </a:solidFill>
                <a:latin typeface="Calibri"/>
              </a:rPr>
              <a:t>                2/6 log 2/6)) </a:t>
            </a:r>
            <a:br>
              <a:rPr lang="en-US" sz="1500" dirty="0">
                <a:latin typeface="Calibri"/>
              </a:rPr>
            </a:br>
            <a:r>
              <a:rPr lang="en-US" sz="1500" dirty="0">
                <a:latin typeface="Calibri"/>
              </a:rPr>
              <a:t>   = 1/2 (2/3*.6 + </a:t>
            </a:r>
            <a:br>
              <a:rPr lang="en-US" sz="1500" dirty="0">
                <a:latin typeface="Calibri"/>
              </a:rPr>
            </a:br>
            <a:r>
              <a:rPr lang="en-US" sz="1500" dirty="0">
                <a:latin typeface="Calibri"/>
              </a:rPr>
              <a:t>        1/3*1.6) </a:t>
            </a:r>
            <a:br>
              <a:rPr lang="en-US" sz="1500" dirty="0">
                <a:latin typeface="Calibri"/>
              </a:rPr>
            </a:br>
            <a:r>
              <a:rPr lang="en-US" sz="1500" dirty="0">
                <a:latin typeface="Calibri"/>
              </a:rPr>
              <a:t>   = .47</a:t>
            </a:r>
          </a:p>
          <a:p>
            <a:pPr>
              <a:spcBef>
                <a:spcPct val="50000"/>
              </a:spcBef>
            </a:pPr>
            <a:r>
              <a:rPr lang="en-US" sz="1500" b="1" dirty="0">
                <a:latin typeface="Calibri"/>
              </a:rPr>
              <a:t>I (Type, T) </a:t>
            </a:r>
            <a:r>
              <a:rPr lang="en-US" sz="1500" dirty="0">
                <a:latin typeface="Calibri"/>
              </a:rPr>
              <a:t>= </a:t>
            </a:r>
            <a:br>
              <a:rPr lang="en-US" sz="1500" dirty="0">
                <a:latin typeface="Calibri"/>
              </a:rPr>
            </a:br>
            <a:r>
              <a:rPr lang="en-US" sz="1500" dirty="0">
                <a:latin typeface="Calibri"/>
              </a:rPr>
              <a:t>   2/12 (1) + 2/12 (1) + </a:t>
            </a:r>
            <a:br>
              <a:rPr lang="en-US" sz="1500" dirty="0">
                <a:latin typeface="Calibri"/>
              </a:rPr>
            </a:br>
            <a:r>
              <a:rPr lang="en-US" sz="1500" dirty="0">
                <a:latin typeface="Calibri"/>
              </a:rPr>
              <a:t>   4/12 (1) + 4/12 (1) = 1</a:t>
            </a:r>
          </a:p>
        </p:txBody>
      </p:sp>
      <p:sp>
        <p:nvSpPr>
          <p:cNvPr id="93185" name="Rectangle 2"/>
          <p:cNvSpPr>
            <a:spLocks noGrp="1" noChangeArrowheads="1"/>
          </p:cNvSpPr>
          <p:nvPr>
            <p:ph type="title"/>
          </p:nvPr>
        </p:nvSpPr>
        <p:spPr>
          <a:xfrm>
            <a:off x="1250501" y="387977"/>
            <a:ext cx="7321112" cy="857250"/>
          </a:xfrm>
        </p:spPr>
        <p:txBody>
          <a:bodyPr>
            <a:normAutofit/>
          </a:bodyPr>
          <a:lstStyle/>
          <a:p>
            <a:r>
              <a:rPr lang="en-US" sz="3600" dirty="0">
                <a:ea typeface="ＭＳ Ｐゴシック" charset="0"/>
                <a:cs typeface="ＭＳ Ｐゴシック" charset="0"/>
              </a:rPr>
              <a:t>Computing information gain</a:t>
            </a:r>
          </a:p>
        </p:txBody>
      </p:sp>
      <p:grpSp>
        <p:nvGrpSpPr>
          <p:cNvPr id="93186" name="Group 3"/>
          <p:cNvGrpSpPr>
            <a:grpSpLocks noChangeAspect="1"/>
          </p:cNvGrpSpPr>
          <p:nvPr/>
        </p:nvGrpSpPr>
        <p:grpSpPr bwMode="auto">
          <a:xfrm>
            <a:off x="3482578" y="1115616"/>
            <a:ext cx="4311280" cy="2617317"/>
            <a:chOff x="134" y="1377"/>
            <a:chExt cx="4822" cy="2928"/>
          </a:xfrm>
        </p:grpSpPr>
        <p:sp>
          <p:nvSpPr>
            <p:cNvPr id="93189" name="Line 4"/>
            <p:cNvSpPr>
              <a:spLocks noChangeAspect="1" noChangeShapeType="1"/>
            </p:cNvSpPr>
            <p:nvPr/>
          </p:nvSpPr>
          <p:spPr bwMode="auto">
            <a:xfrm>
              <a:off x="777" y="1517"/>
              <a:ext cx="0" cy="24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Calibri"/>
              </a:endParaRPr>
            </a:p>
          </p:txBody>
        </p:sp>
        <p:sp>
          <p:nvSpPr>
            <p:cNvPr id="93190" name="Line 5"/>
            <p:cNvSpPr>
              <a:spLocks noChangeAspect="1" noChangeShapeType="1"/>
            </p:cNvSpPr>
            <p:nvPr/>
          </p:nvSpPr>
          <p:spPr bwMode="auto">
            <a:xfrm>
              <a:off x="777" y="3965"/>
              <a:ext cx="40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Calibri"/>
              </a:endParaRPr>
            </a:p>
          </p:txBody>
        </p:sp>
        <p:sp>
          <p:nvSpPr>
            <p:cNvPr id="93191" name="Text Box 6"/>
            <p:cNvSpPr txBox="1">
              <a:spLocks noChangeAspect="1" noChangeArrowheads="1"/>
            </p:cNvSpPr>
            <p:nvPr/>
          </p:nvSpPr>
          <p:spPr bwMode="auto">
            <a:xfrm>
              <a:off x="134" y="1404"/>
              <a:ext cx="68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French</a:t>
              </a:r>
            </a:p>
          </p:txBody>
        </p:sp>
        <p:sp>
          <p:nvSpPr>
            <p:cNvPr id="93192" name="Text Box 7"/>
            <p:cNvSpPr txBox="1">
              <a:spLocks noChangeAspect="1" noChangeArrowheads="1"/>
            </p:cNvSpPr>
            <p:nvPr/>
          </p:nvSpPr>
          <p:spPr bwMode="auto">
            <a:xfrm>
              <a:off x="134" y="2146"/>
              <a:ext cx="63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Italian</a:t>
              </a:r>
            </a:p>
          </p:txBody>
        </p:sp>
        <p:sp>
          <p:nvSpPr>
            <p:cNvPr id="93193" name="Text Box 8"/>
            <p:cNvSpPr txBox="1">
              <a:spLocks noChangeAspect="1" noChangeArrowheads="1"/>
            </p:cNvSpPr>
            <p:nvPr/>
          </p:nvSpPr>
          <p:spPr bwMode="auto">
            <a:xfrm>
              <a:off x="288" y="2865"/>
              <a:ext cx="50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Thai</a:t>
              </a:r>
            </a:p>
          </p:txBody>
        </p:sp>
        <p:sp>
          <p:nvSpPr>
            <p:cNvPr id="93194" name="Text Box 9"/>
            <p:cNvSpPr txBox="1">
              <a:spLocks noChangeAspect="1" noChangeArrowheads="1"/>
            </p:cNvSpPr>
            <p:nvPr/>
          </p:nvSpPr>
          <p:spPr bwMode="auto">
            <a:xfrm>
              <a:off x="134" y="3706"/>
              <a:ext cx="67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Burger</a:t>
              </a:r>
            </a:p>
          </p:txBody>
        </p:sp>
        <p:sp>
          <p:nvSpPr>
            <p:cNvPr id="93195" name="Text Box 10"/>
            <p:cNvSpPr txBox="1">
              <a:spLocks noChangeAspect="1" noChangeArrowheads="1"/>
            </p:cNvSpPr>
            <p:nvPr/>
          </p:nvSpPr>
          <p:spPr bwMode="auto">
            <a:xfrm>
              <a:off x="711" y="3995"/>
              <a:ext cx="6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Empty</a:t>
              </a:r>
            </a:p>
          </p:txBody>
        </p:sp>
        <p:sp>
          <p:nvSpPr>
            <p:cNvPr id="93196" name="Text Box 11"/>
            <p:cNvSpPr txBox="1">
              <a:spLocks noChangeAspect="1" noChangeArrowheads="1"/>
            </p:cNvSpPr>
            <p:nvPr/>
          </p:nvSpPr>
          <p:spPr bwMode="auto">
            <a:xfrm>
              <a:off x="2534" y="3995"/>
              <a:ext cx="60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Some</a:t>
              </a:r>
            </a:p>
          </p:txBody>
        </p:sp>
        <p:sp>
          <p:nvSpPr>
            <p:cNvPr id="93197" name="Text Box 12"/>
            <p:cNvSpPr txBox="1">
              <a:spLocks noChangeAspect="1" noChangeArrowheads="1"/>
            </p:cNvSpPr>
            <p:nvPr/>
          </p:nvSpPr>
          <p:spPr bwMode="auto">
            <a:xfrm>
              <a:off x="4502" y="3995"/>
              <a:ext cx="45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Full</a:t>
              </a:r>
            </a:p>
          </p:txBody>
        </p:sp>
        <p:sp>
          <p:nvSpPr>
            <p:cNvPr id="93198" name="Text Box 13"/>
            <p:cNvSpPr txBox="1">
              <a:spLocks noChangeAspect="1" noChangeArrowheads="1"/>
            </p:cNvSpPr>
            <p:nvPr/>
          </p:nvSpPr>
          <p:spPr bwMode="auto">
            <a:xfrm>
              <a:off x="2693" y="1404"/>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199" name="Text Box 14"/>
            <p:cNvSpPr txBox="1">
              <a:spLocks noChangeAspect="1" noChangeArrowheads="1"/>
            </p:cNvSpPr>
            <p:nvPr/>
          </p:nvSpPr>
          <p:spPr bwMode="auto">
            <a:xfrm>
              <a:off x="2688" y="2050"/>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0" name="Text Box 15"/>
            <p:cNvSpPr txBox="1">
              <a:spLocks noChangeAspect="1" noChangeArrowheads="1"/>
            </p:cNvSpPr>
            <p:nvPr/>
          </p:nvSpPr>
          <p:spPr bwMode="auto">
            <a:xfrm>
              <a:off x="2703" y="2865"/>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1" name="Text Box 16"/>
            <p:cNvSpPr txBox="1">
              <a:spLocks noChangeAspect="1" noChangeArrowheads="1"/>
            </p:cNvSpPr>
            <p:nvPr/>
          </p:nvSpPr>
          <p:spPr bwMode="auto">
            <a:xfrm>
              <a:off x="2703" y="3681"/>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2" name="Text Box 17"/>
            <p:cNvSpPr txBox="1">
              <a:spLocks noChangeAspect="1" noChangeArrowheads="1"/>
            </p:cNvSpPr>
            <p:nvPr/>
          </p:nvSpPr>
          <p:spPr bwMode="auto">
            <a:xfrm>
              <a:off x="4592" y="2865"/>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3" name="Text Box 18"/>
            <p:cNvSpPr txBox="1">
              <a:spLocks noChangeAspect="1" noChangeArrowheads="1"/>
            </p:cNvSpPr>
            <p:nvPr/>
          </p:nvSpPr>
          <p:spPr bwMode="auto">
            <a:xfrm>
              <a:off x="4607" y="3633"/>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4" name="Text Box 19"/>
            <p:cNvSpPr txBox="1">
              <a:spLocks noChangeAspect="1" noChangeArrowheads="1"/>
            </p:cNvSpPr>
            <p:nvPr/>
          </p:nvSpPr>
          <p:spPr bwMode="auto">
            <a:xfrm>
              <a:off x="4415" y="3633"/>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5" name="Text Box 20"/>
            <p:cNvSpPr txBox="1">
              <a:spLocks noChangeAspect="1" noChangeArrowheads="1"/>
            </p:cNvSpPr>
            <p:nvPr/>
          </p:nvSpPr>
          <p:spPr bwMode="auto">
            <a:xfrm>
              <a:off x="4415" y="2865"/>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6" name="Text Box 21"/>
            <p:cNvSpPr txBox="1">
              <a:spLocks noChangeAspect="1" noChangeArrowheads="1"/>
            </p:cNvSpPr>
            <p:nvPr/>
          </p:nvSpPr>
          <p:spPr bwMode="auto">
            <a:xfrm>
              <a:off x="4449" y="2050"/>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7" name="Text Box 22"/>
            <p:cNvSpPr txBox="1">
              <a:spLocks noChangeAspect="1" noChangeArrowheads="1"/>
            </p:cNvSpPr>
            <p:nvPr/>
          </p:nvSpPr>
          <p:spPr bwMode="auto">
            <a:xfrm>
              <a:off x="4463" y="1377"/>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8" name="Text Box 23"/>
            <p:cNvSpPr txBox="1">
              <a:spLocks noChangeAspect="1" noChangeArrowheads="1"/>
            </p:cNvSpPr>
            <p:nvPr/>
          </p:nvSpPr>
          <p:spPr bwMode="auto">
            <a:xfrm>
              <a:off x="768" y="2865"/>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9" name="Text Box 24"/>
            <p:cNvSpPr txBox="1">
              <a:spLocks noChangeAspect="1" noChangeArrowheads="1"/>
            </p:cNvSpPr>
            <p:nvPr/>
          </p:nvSpPr>
          <p:spPr bwMode="auto">
            <a:xfrm>
              <a:off x="768" y="3633"/>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grpSp>
      <p:sp>
        <p:nvSpPr>
          <p:cNvPr id="93188" name="Text Box 28"/>
          <p:cNvSpPr txBox="1">
            <a:spLocks noChangeArrowheads="1"/>
          </p:cNvSpPr>
          <p:nvPr/>
        </p:nvSpPr>
        <p:spPr bwMode="auto">
          <a:xfrm>
            <a:off x="4286250" y="4171951"/>
            <a:ext cx="325755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solidFill>
                  <a:schemeClr val="accent2"/>
                </a:solidFill>
                <a:latin typeface="Calibri"/>
              </a:rPr>
              <a:t>Gain (Patrons, T) = 1 - .47 = .53</a:t>
            </a:r>
          </a:p>
          <a:p>
            <a:r>
              <a:rPr lang="en-US" sz="1800" dirty="0">
                <a:latin typeface="Calibri"/>
              </a:rPr>
              <a:t>Gain (Type, T) = 1 – 1 = 0</a:t>
            </a:r>
          </a:p>
        </p:txBody>
      </p:sp>
      <p:sp>
        <p:nvSpPr>
          <p:cNvPr id="27" name="Rectangle 26"/>
          <p:cNvSpPr/>
          <p:nvPr/>
        </p:nvSpPr>
        <p:spPr>
          <a:xfrm>
            <a:off x="1143000" y="4743450"/>
            <a:ext cx="6858000" cy="300082"/>
          </a:xfrm>
          <a:prstGeom prst="rect">
            <a:avLst/>
          </a:prstGeom>
        </p:spPr>
        <p:txBody>
          <a:bodyPr wrap="square">
            <a:spAutoFit/>
          </a:bodyPr>
          <a:lstStyle/>
          <a:p>
            <a:pPr marL="0" lvl="1" algn="ctr"/>
            <a:r>
              <a:rPr lang="en-US" sz="1350" dirty="0"/>
              <a:t>I(P) = -(p</a:t>
            </a:r>
            <a:r>
              <a:rPr lang="en-US" sz="1350" baseline="-25000" dirty="0"/>
              <a:t>1</a:t>
            </a:r>
            <a:r>
              <a:rPr lang="en-US" sz="1350" dirty="0"/>
              <a:t>*log(p</a:t>
            </a:r>
            <a:r>
              <a:rPr lang="en-US" sz="1350" baseline="-25000" dirty="0"/>
              <a:t>1</a:t>
            </a:r>
            <a:r>
              <a:rPr lang="en-US" sz="1350" dirty="0"/>
              <a:t>) + p</a:t>
            </a:r>
            <a:r>
              <a:rPr lang="en-US" sz="1350" baseline="-25000" dirty="0"/>
              <a:t>2</a:t>
            </a:r>
            <a:r>
              <a:rPr lang="en-US" sz="1350" dirty="0"/>
              <a:t>*log(p</a:t>
            </a:r>
            <a:r>
              <a:rPr lang="en-US" sz="1350" baseline="-25000" dirty="0"/>
              <a:t>2</a:t>
            </a:r>
            <a:r>
              <a:rPr lang="en-US" sz="1350" dirty="0"/>
              <a:t>) + .. + </a:t>
            </a:r>
            <a:r>
              <a:rPr lang="en-US" sz="1350" dirty="0" err="1"/>
              <a:t>p</a:t>
            </a:r>
            <a:r>
              <a:rPr lang="en-US" sz="1350" baseline="-25000" dirty="0" err="1"/>
              <a:t>n</a:t>
            </a:r>
            <a:r>
              <a:rPr lang="en-US" sz="1350" dirty="0"/>
              <a:t>*log(</a:t>
            </a:r>
            <a:r>
              <a:rPr lang="en-US" sz="1350" dirty="0" err="1"/>
              <a:t>p</a:t>
            </a:r>
            <a:r>
              <a:rPr lang="en-US" sz="1350" baseline="-25000" dirty="0" err="1"/>
              <a:t>n</a:t>
            </a:r>
            <a:r>
              <a:rPr lang="en-US" sz="1350" dirty="0"/>
              <a:t>))</a:t>
            </a:r>
            <a:endParaRPr lang="en-US" sz="1500" dirty="0"/>
          </a:p>
        </p:txBody>
      </p:sp>
      <p:sp>
        <p:nvSpPr>
          <p:cNvPr id="3" name="Oval 2">
            <a:extLst>
              <a:ext uri="{FF2B5EF4-FFF2-40B4-BE49-F238E27FC236}">
                <a16:creationId xmlns:a16="http://schemas.microsoft.com/office/drawing/2014/main" id="{475A298A-5660-FD4B-B585-5DE08EDAA8C2}"/>
              </a:ext>
            </a:extLst>
          </p:cNvPr>
          <p:cNvSpPr/>
          <p:nvPr/>
        </p:nvSpPr>
        <p:spPr bwMode="auto">
          <a:xfrm>
            <a:off x="3907266" y="2306291"/>
            <a:ext cx="641342" cy="1533906"/>
          </a:xfrm>
          <a:prstGeom prst="ellipse">
            <a:avLst/>
          </a:prstGeom>
          <a:noFill/>
          <a:ln w="508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30" name="Oval 29">
            <a:extLst>
              <a:ext uri="{FF2B5EF4-FFF2-40B4-BE49-F238E27FC236}">
                <a16:creationId xmlns:a16="http://schemas.microsoft.com/office/drawing/2014/main" id="{9A29C954-4E87-9F4F-92B0-4769189F85EF}"/>
              </a:ext>
            </a:extLst>
          </p:cNvPr>
          <p:cNvSpPr/>
          <p:nvPr/>
        </p:nvSpPr>
        <p:spPr bwMode="auto">
          <a:xfrm>
            <a:off x="5486403" y="1115616"/>
            <a:ext cx="716266" cy="2879473"/>
          </a:xfrm>
          <a:prstGeom prst="ellipse">
            <a:avLst/>
          </a:prstGeom>
          <a:noFill/>
          <a:ln w="50800" cap="flat" cmpd="sng" algn="ctr">
            <a:solidFill>
              <a:srgbClr val="92D05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31" name="Oval 30">
            <a:extLst>
              <a:ext uri="{FF2B5EF4-FFF2-40B4-BE49-F238E27FC236}">
                <a16:creationId xmlns:a16="http://schemas.microsoft.com/office/drawing/2014/main" id="{74B205AA-C55D-CD41-A10D-05875B92BF0B}"/>
              </a:ext>
            </a:extLst>
          </p:cNvPr>
          <p:cNvSpPr/>
          <p:nvPr/>
        </p:nvSpPr>
        <p:spPr bwMode="auto">
          <a:xfrm>
            <a:off x="7140463" y="1005991"/>
            <a:ext cx="716266" cy="2879473"/>
          </a:xfrm>
          <a:prstGeom prst="ellipse">
            <a:avLst/>
          </a:prstGeom>
          <a:noFill/>
          <a:ln w="50800" cap="flat" cmpd="sng" algn="ctr">
            <a:solidFill>
              <a:srgbClr val="0070C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49"/>
          <p:cNvSpPr>
            <a:spLocks noGrp="1" noChangeArrowheads="1"/>
          </p:cNvSpPr>
          <p:nvPr>
            <p:ph type="title"/>
          </p:nvPr>
        </p:nvSpPr>
        <p:spPr>
          <a:xfrm>
            <a:off x="1143000" y="389178"/>
            <a:ext cx="6858000" cy="857250"/>
          </a:xfrm>
        </p:spPr>
        <p:txBody>
          <a:bodyPr/>
          <a:lstStyle/>
          <a:p>
            <a:r>
              <a:rPr lang="en-US" dirty="0">
                <a:ea typeface="ＭＳ Ｐゴシック" charset="0"/>
                <a:cs typeface="ＭＳ Ｐゴシック" charset="0"/>
              </a:rPr>
              <a:t>Learning a Concept</a:t>
            </a:r>
          </a:p>
        </p:txBody>
      </p:sp>
      <p:sp>
        <p:nvSpPr>
          <p:cNvPr id="5" name="TextBox 4"/>
          <p:cNvSpPr txBox="1"/>
          <p:nvPr/>
        </p:nvSpPr>
        <p:spPr>
          <a:xfrm>
            <a:off x="5029200" y="1611626"/>
            <a:ext cx="2800350" cy="1431161"/>
          </a:xfrm>
          <a:prstGeom prst="rect">
            <a:avLst/>
          </a:prstGeom>
          <a:solidFill>
            <a:schemeClr val="bg1">
              <a:lumMod val="95000"/>
            </a:schemeClr>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2400" b="1" dirty="0">
                <a:latin typeface="Calibri"/>
              </a:rPr>
              <a:t>Attributes</a:t>
            </a:r>
          </a:p>
          <a:p>
            <a:pPr marL="177404" indent="-177404">
              <a:buFont typeface="Arial"/>
              <a:buChar char="•"/>
            </a:pPr>
            <a:r>
              <a:rPr lang="en-US" sz="2100" b="1" dirty="0">
                <a:latin typeface="Calibri"/>
              </a:rPr>
              <a:t>Size</a:t>
            </a:r>
            <a:r>
              <a:rPr lang="en-US" sz="2100" dirty="0">
                <a:latin typeface="Calibri"/>
              </a:rPr>
              <a:t>: large, small</a:t>
            </a:r>
          </a:p>
          <a:p>
            <a:pPr marL="177404" indent="-177404">
              <a:buFont typeface="Arial"/>
              <a:buChar char="•"/>
            </a:pPr>
            <a:r>
              <a:rPr lang="en-US" sz="2100" b="1" dirty="0">
                <a:latin typeface="Calibri"/>
              </a:rPr>
              <a:t>Color</a:t>
            </a:r>
            <a:r>
              <a:rPr lang="en-US" sz="2100" dirty="0">
                <a:latin typeface="Calibri"/>
              </a:rPr>
              <a:t>: red, green, blue</a:t>
            </a:r>
          </a:p>
          <a:p>
            <a:pPr marL="177404" indent="-177404">
              <a:buFont typeface="Arial"/>
              <a:buChar char="•"/>
            </a:pPr>
            <a:r>
              <a:rPr lang="en-US" sz="2100" b="1" dirty="0">
                <a:latin typeface="Calibri"/>
              </a:rPr>
              <a:t>Shape</a:t>
            </a:r>
            <a:r>
              <a:rPr lang="en-US" sz="2100" dirty="0">
                <a:latin typeface="Calibri"/>
              </a:rPr>
              <a:t>: square, circle</a:t>
            </a:r>
          </a:p>
        </p:txBody>
      </p:sp>
      <p:sp>
        <p:nvSpPr>
          <p:cNvPr id="31" name="TextBox 30"/>
          <p:cNvSpPr txBox="1"/>
          <p:nvPr/>
        </p:nvSpPr>
        <p:spPr>
          <a:xfrm>
            <a:off x="1143000" y="1034545"/>
            <a:ext cx="6858000" cy="461665"/>
          </a:xfrm>
          <a:prstGeom prst="rect">
            <a:avLst/>
          </a:prstGeom>
          <a:noFill/>
        </p:spPr>
        <p:txBody>
          <a:bodyPr wrap="square" rtlCol="0">
            <a:spAutoFit/>
          </a:bodyPr>
          <a:lstStyle/>
          <a:p>
            <a:pPr algn="ctr"/>
            <a:r>
              <a:rPr lang="en-US" sz="2400" dirty="0">
                <a:latin typeface="Calibri"/>
              </a:rPr>
              <a:t>The red groups are </a:t>
            </a:r>
            <a:r>
              <a:rPr lang="en-US" sz="2400" b="1" dirty="0">
                <a:latin typeface="Calibri"/>
              </a:rPr>
              <a:t>negative</a:t>
            </a:r>
            <a:r>
              <a:rPr lang="en-US" sz="2400" dirty="0">
                <a:latin typeface="Calibri"/>
              </a:rPr>
              <a:t> examples, blue </a:t>
            </a:r>
            <a:r>
              <a:rPr lang="en-US" sz="2400" b="1" dirty="0">
                <a:latin typeface="Calibri"/>
              </a:rPr>
              <a:t>positive</a:t>
            </a:r>
          </a:p>
        </p:txBody>
      </p:sp>
      <p:sp>
        <p:nvSpPr>
          <p:cNvPr id="32" name="TextBox 31">
            <a:extLst>
              <a:ext uri="{FF2B5EF4-FFF2-40B4-BE49-F238E27FC236}">
                <a16:creationId xmlns:a16="http://schemas.microsoft.com/office/drawing/2014/main" id="{2B2B6B4E-5CAB-3A41-B36C-F573F34D004D}"/>
              </a:ext>
            </a:extLst>
          </p:cNvPr>
          <p:cNvSpPr txBox="1"/>
          <p:nvPr/>
        </p:nvSpPr>
        <p:spPr>
          <a:xfrm>
            <a:off x="5029200" y="3273619"/>
            <a:ext cx="2800350" cy="1396536"/>
          </a:xfrm>
          <a:prstGeom prst="rect">
            <a:avLst/>
          </a:prstGeom>
          <a:solidFill>
            <a:schemeClr val="bg1">
              <a:lumMod val="95000"/>
            </a:schemeClr>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2400" b="1" dirty="0">
                <a:latin typeface="Calibri"/>
              </a:rPr>
              <a:t>Task</a:t>
            </a:r>
          </a:p>
          <a:p>
            <a:r>
              <a:rPr lang="en-US" sz="2025" dirty="0">
                <a:latin typeface="Calibri"/>
              </a:rPr>
              <a:t>Classify new object with a size, color &amp; shape as positive or negative</a:t>
            </a:r>
          </a:p>
        </p:txBody>
      </p:sp>
      <p:pic>
        <p:nvPicPr>
          <p:cNvPr id="33" name="Picture 32" descr="Shape&#10;&#10;Description automatically generated">
            <a:extLst>
              <a:ext uri="{FF2B5EF4-FFF2-40B4-BE49-F238E27FC236}">
                <a16:creationId xmlns:a16="http://schemas.microsoft.com/office/drawing/2014/main" id="{D14FAB1D-020D-1A77-CBD4-CC39F7D44C62}"/>
              </a:ext>
            </a:extLst>
          </p:cNvPr>
          <p:cNvPicPr>
            <a:picLocks noChangeAspect="1"/>
          </p:cNvPicPr>
          <p:nvPr/>
        </p:nvPicPr>
        <p:blipFill>
          <a:blip r:embed="rId3"/>
          <a:stretch>
            <a:fillRect/>
          </a:stretch>
        </p:blipFill>
        <p:spPr>
          <a:xfrm>
            <a:off x="1121941" y="1458310"/>
            <a:ext cx="3617914" cy="3685190"/>
          </a:xfrm>
          <a:prstGeom prst="rect">
            <a:avLst/>
          </a:prstGeom>
        </p:spPr>
      </p:pic>
    </p:spTree>
    <p:extLst>
      <p:ext uri="{BB962C8B-B14F-4D97-AF65-F5344CB8AC3E}">
        <p14:creationId xmlns:p14="http://schemas.microsoft.com/office/powerpoint/2010/main" val="3946084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27"/>
          <p:cNvSpPr txBox="1">
            <a:spLocks noChangeArrowheads="1"/>
          </p:cNvSpPr>
          <p:nvPr/>
        </p:nvSpPr>
        <p:spPr bwMode="auto">
          <a:xfrm>
            <a:off x="1194237" y="1097675"/>
            <a:ext cx="2114550" cy="3323987"/>
          </a:xfrm>
          <a:prstGeom prst="rect">
            <a:avLst/>
          </a:prstGeom>
          <a:solidFill>
            <a:schemeClr val="bg2">
              <a:lumMod val="20000"/>
              <a:lumOff val="80000"/>
            </a:schemeClr>
          </a:solidFill>
          <a:ln>
            <a:noFill/>
          </a:ln>
          <a:effectLst>
            <a:outerShdw blurRad="50800" dist="38100" dir="2700000" algn="tl" rotWithShape="0">
              <a:srgbClr val="000000">
                <a:alpha val="43000"/>
              </a:srgbClr>
            </a:outerShdw>
          </a:effec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500" b="1" dirty="0">
                <a:latin typeface="Calibri"/>
              </a:rPr>
              <a:t>I(T) </a:t>
            </a:r>
            <a:r>
              <a:rPr lang="en-US" sz="1500" dirty="0">
                <a:latin typeface="Calibri"/>
              </a:rPr>
              <a:t>= </a:t>
            </a:r>
            <a:br>
              <a:rPr lang="en-US" sz="1500" dirty="0">
                <a:latin typeface="Calibri"/>
              </a:rPr>
            </a:br>
            <a:r>
              <a:rPr lang="en-US" sz="1500" dirty="0">
                <a:latin typeface="Calibri"/>
              </a:rPr>
              <a:t>  - (.5 log .5 + .5 log .5)</a:t>
            </a:r>
            <a:br>
              <a:rPr lang="en-US" sz="1500" dirty="0">
                <a:latin typeface="Calibri"/>
              </a:rPr>
            </a:br>
            <a:r>
              <a:rPr lang="en-US" sz="1500" dirty="0">
                <a:latin typeface="Calibri"/>
              </a:rPr>
              <a:t>  = .5 + .5 = 1</a:t>
            </a:r>
          </a:p>
          <a:p>
            <a:pPr>
              <a:spcBef>
                <a:spcPct val="50000"/>
              </a:spcBef>
            </a:pPr>
            <a:r>
              <a:rPr lang="en-US" sz="1500" b="1" dirty="0">
                <a:latin typeface="Calibri"/>
              </a:rPr>
              <a:t>I (Pat, T) </a:t>
            </a:r>
            <a:r>
              <a:rPr lang="en-US" sz="1500" dirty="0">
                <a:latin typeface="Calibri"/>
              </a:rPr>
              <a:t>= </a:t>
            </a:r>
            <a:br>
              <a:rPr lang="en-US" sz="1500" dirty="0">
                <a:latin typeface="Calibri"/>
              </a:rPr>
            </a:br>
            <a:r>
              <a:rPr lang="en-US" sz="1500" dirty="0">
                <a:latin typeface="Calibri"/>
              </a:rPr>
              <a:t>   2/12 (0) + 4/12 (0) + </a:t>
            </a:r>
            <a:br>
              <a:rPr lang="en-US" sz="1500" dirty="0">
                <a:latin typeface="Calibri"/>
              </a:rPr>
            </a:br>
            <a:r>
              <a:rPr lang="en-US" sz="1500" dirty="0">
                <a:latin typeface="Calibri"/>
              </a:rPr>
              <a:t>   6/12 (- (4/6 log 4/6 + </a:t>
            </a:r>
            <a:br>
              <a:rPr lang="en-US" sz="1500" dirty="0">
                <a:latin typeface="Calibri"/>
              </a:rPr>
            </a:br>
            <a:r>
              <a:rPr lang="en-US" sz="1500" dirty="0">
                <a:latin typeface="Calibri"/>
              </a:rPr>
              <a:t>                2/6 log 2/6)) </a:t>
            </a:r>
            <a:br>
              <a:rPr lang="en-US" sz="1500" dirty="0">
                <a:latin typeface="Calibri"/>
              </a:rPr>
            </a:br>
            <a:r>
              <a:rPr lang="en-US" sz="1500" dirty="0">
                <a:latin typeface="Calibri"/>
              </a:rPr>
              <a:t>   = 1/2 (2/3*.6 + </a:t>
            </a:r>
            <a:br>
              <a:rPr lang="en-US" sz="1500" dirty="0">
                <a:latin typeface="Calibri"/>
              </a:rPr>
            </a:br>
            <a:r>
              <a:rPr lang="en-US" sz="1500" dirty="0">
                <a:latin typeface="Calibri"/>
              </a:rPr>
              <a:t>        1/3*1.6) </a:t>
            </a:r>
            <a:br>
              <a:rPr lang="en-US" sz="1500" dirty="0">
                <a:latin typeface="Calibri"/>
              </a:rPr>
            </a:br>
            <a:r>
              <a:rPr lang="en-US" sz="1500" dirty="0">
                <a:latin typeface="Calibri"/>
              </a:rPr>
              <a:t>   = .47</a:t>
            </a:r>
          </a:p>
          <a:p>
            <a:pPr>
              <a:spcBef>
                <a:spcPct val="50000"/>
              </a:spcBef>
            </a:pPr>
            <a:r>
              <a:rPr lang="en-US" sz="1500" b="1" dirty="0">
                <a:latin typeface="Calibri"/>
              </a:rPr>
              <a:t>I (Type, T) </a:t>
            </a:r>
            <a:r>
              <a:rPr lang="en-US" sz="1500" dirty="0">
                <a:latin typeface="Calibri"/>
              </a:rPr>
              <a:t>= </a:t>
            </a:r>
            <a:br>
              <a:rPr lang="en-US" sz="1500" dirty="0">
                <a:latin typeface="Calibri"/>
              </a:rPr>
            </a:br>
            <a:r>
              <a:rPr lang="en-US" sz="1500" dirty="0">
                <a:latin typeface="Calibri"/>
              </a:rPr>
              <a:t>   </a:t>
            </a:r>
            <a:r>
              <a:rPr lang="en-US" sz="1500" dirty="0">
                <a:solidFill>
                  <a:srgbClr val="FF0000"/>
                </a:solidFill>
                <a:latin typeface="Calibri"/>
              </a:rPr>
              <a:t>2/12 (1)</a:t>
            </a:r>
            <a:r>
              <a:rPr lang="en-US" sz="1500" dirty="0">
                <a:latin typeface="Calibri"/>
              </a:rPr>
              <a:t> </a:t>
            </a:r>
            <a:r>
              <a:rPr lang="en-US" sz="1500" dirty="0">
                <a:solidFill>
                  <a:srgbClr val="00CC00"/>
                </a:solidFill>
                <a:latin typeface="Calibri"/>
              </a:rPr>
              <a:t>+ 2/12 (1) </a:t>
            </a:r>
            <a:r>
              <a:rPr lang="en-US" sz="1500" dirty="0">
                <a:latin typeface="Calibri"/>
              </a:rPr>
              <a:t>+ </a:t>
            </a:r>
            <a:br>
              <a:rPr lang="en-US" sz="1500" dirty="0">
                <a:latin typeface="Calibri"/>
              </a:rPr>
            </a:br>
            <a:r>
              <a:rPr lang="en-US" sz="1500" dirty="0">
                <a:solidFill>
                  <a:srgbClr val="00B0F0"/>
                </a:solidFill>
                <a:latin typeface="Calibri"/>
              </a:rPr>
              <a:t>   4/12 (1)</a:t>
            </a:r>
            <a:r>
              <a:rPr lang="en-US" sz="1500" dirty="0">
                <a:latin typeface="Calibri"/>
              </a:rPr>
              <a:t> + </a:t>
            </a:r>
            <a:r>
              <a:rPr lang="en-US" sz="1500" dirty="0">
                <a:solidFill>
                  <a:srgbClr val="7030A0"/>
                </a:solidFill>
                <a:latin typeface="Calibri"/>
              </a:rPr>
              <a:t>4/12 (1)</a:t>
            </a:r>
            <a:r>
              <a:rPr lang="en-US" sz="1500" dirty="0">
                <a:latin typeface="Calibri"/>
              </a:rPr>
              <a:t> = 1</a:t>
            </a:r>
          </a:p>
        </p:txBody>
      </p:sp>
      <p:sp>
        <p:nvSpPr>
          <p:cNvPr id="93185" name="Rectangle 2"/>
          <p:cNvSpPr>
            <a:spLocks noGrp="1" noChangeArrowheads="1"/>
          </p:cNvSpPr>
          <p:nvPr>
            <p:ph type="title"/>
          </p:nvPr>
        </p:nvSpPr>
        <p:spPr>
          <a:xfrm>
            <a:off x="1649467" y="396021"/>
            <a:ext cx="6556484" cy="857250"/>
          </a:xfrm>
        </p:spPr>
        <p:txBody>
          <a:bodyPr>
            <a:normAutofit/>
          </a:bodyPr>
          <a:lstStyle/>
          <a:p>
            <a:r>
              <a:rPr lang="en-US" sz="3200" dirty="0">
                <a:ea typeface="ＭＳ Ｐゴシック" charset="0"/>
                <a:cs typeface="ＭＳ Ｐゴシック" charset="0"/>
              </a:rPr>
              <a:t>Computing information gain</a:t>
            </a:r>
          </a:p>
        </p:txBody>
      </p:sp>
      <p:grpSp>
        <p:nvGrpSpPr>
          <p:cNvPr id="93186" name="Group 3"/>
          <p:cNvGrpSpPr>
            <a:grpSpLocks noChangeAspect="1"/>
          </p:cNvGrpSpPr>
          <p:nvPr/>
        </p:nvGrpSpPr>
        <p:grpSpPr bwMode="auto">
          <a:xfrm>
            <a:off x="3419515" y="1241740"/>
            <a:ext cx="4311280" cy="2617317"/>
            <a:chOff x="134" y="1377"/>
            <a:chExt cx="4822" cy="2928"/>
          </a:xfrm>
        </p:grpSpPr>
        <p:sp>
          <p:nvSpPr>
            <p:cNvPr id="93189" name="Line 4"/>
            <p:cNvSpPr>
              <a:spLocks noChangeAspect="1" noChangeShapeType="1"/>
            </p:cNvSpPr>
            <p:nvPr/>
          </p:nvSpPr>
          <p:spPr bwMode="auto">
            <a:xfrm>
              <a:off x="777" y="1517"/>
              <a:ext cx="0" cy="24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Calibri"/>
              </a:endParaRPr>
            </a:p>
          </p:txBody>
        </p:sp>
        <p:sp>
          <p:nvSpPr>
            <p:cNvPr id="93190" name="Line 5"/>
            <p:cNvSpPr>
              <a:spLocks noChangeAspect="1" noChangeShapeType="1"/>
            </p:cNvSpPr>
            <p:nvPr/>
          </p:nvSpPr>
          <p:spPr bwMode="auto">
            <a:xfrm>
              <a:off x="777" y="3965"/>
              <a:ext cx="40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Calibri"/>
              </a:endParaRPr>
            </a:p>
          </p:txBody>
        </p:sp>
        <p:sp>
          <p:nvSpPr>
            <p:cNvPr id="93191" name="Text Box 6"/>
            <p:cNvSpPr txBox="1">
              <a:spLocks noChangeAspect="1" noChangeArrowheads="1"/>
            </p:cNvSpPr>
            <p:nvPr/>
          </p:nvSpPr>
          <p:spPr bwMode="auto">
            <a:xfrm>
              <a:off x="134" y="1404"/>
              <a:ext cx="68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French</a:t>
              </a:r>
            </a:p>
          </p:txBody>
        </p:sp>
        <p:sp>
          <p:nvSpPr>
            <p:cNvPr id="93192" name="Text Box 7"/>
            <p:cNvSpPr txBox="1">
              <a:spLocks noChangeAspect="1" noChangeArrowheads="1"/>
            </p:cNvSpPr>
            <p:nvPr/>
          </p:nvSpPr>
          <p:spPr bwMode="auto">
            <a:xfrm>
              <a:off x="134" y="2146"/>
              <a:ext cx="63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Italian</a:t>
              </a:r>
            </a:p>
          </p:txBody>
        </p:sp>
        <p:sp>
          <p:nvSpPr>
            <p:cNvPr id="93193" name="Text Box 8"/>
            <p:cNvSpPr txBox="1">
              <a:spLocks noChangeAspect="1" noChangeArrowheads="1"/>
            </p:cNvSpPr>
            <p:nvPr/>
          </p:nvSpPr>
          <p:spPr bwMode="auto">
            <a:xfrm>
              <a:off x="288" y="2865"/>
              <a:ext cx="50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Thai</a:t>
              </a:r>
            </a:p>
          </p:txBody>
        </p:sp>
        <p:sp>
          <p:nvSpPr>
            <p:cNvPr id="93194" name="Text Box 9"/>
            <p:cNvSpPr txBox="1">
              <a:spLocks noChangeAspect="1" noChangeArrowheads="1"/>
            </p:cNvSpPr>
            <p:nvPr/>
          </p:nvSpPr>
          <p:spPr bwMode="auto">
            <a:xfrm>
              <a:off x="134" y="3706"/>
              <a:ext cx="67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Burger</a:t>
              </a:r>
            </a:p>
          </p:txBody>
        </p:sp>
        <p:sp>
          <p:nvSpPr>
            <p:cNvPr id="93195" name="Text Box 10"/>
            <p:cNvSpPr txBox="1">
              <a:spLocks noChangeAspect="1" noChangeArrowheads="1"/>
            </p:cNvSpPr>
            <p:nvPr/>
          </p:nvSpPr>
          <p:spPr bwMode="auto">
            <a:xfrm>
              <a:off x="711" y="3995"/>
              <a:ext cx="65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Empty</a:t>
              </a:r>
            </a:p>
          </p:txBody>
        </p:sp>
        <p:sp>
          <p:nvSpPr>
            <p:cNvPr id="93196" name="Text Box 11"/>
            <p:cNvSpPr txBox="1">
              <a:spLocks noChangeAspect="1" noChangeArrowheads="1"/>
            </p:cNvSpPr>
            <p:nvPr/>
          </p:nvSpPr>
          <p:spPr bwMode="auto">
            <a:xfrm>
              <a:off x="2534" y="3995"/>
              <a:ext cx="60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Some</a:t>
              </a:r>
            </a:p>
          </p:txBody>
        </p:sp>
        <p:sp>
          <p:nvSpPr>
            <p:cNvPr id="93197" name="Text Box 12"/>
            <p:cNvSpPr txBox="1">
              <a:spLocks noChangeAspect="1" noChangeArrowheads="1"/>
            </p:cNvSpPr>
            <p:nvPr/>
          </p:nvSpPr>
          <p:spPr bwMode="auto">
            <a:xfrm>
              <a:off x="4502" y="3995"/>
              <a:ext cx="45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Full</a:t>
              </a:r>
            </a:p>
          </p:txBody>
        </p:sp>
        <p:sp>
          <p:nvSpPr>
            <p:cNvPr id="93198" name="Text Box 13"/>
            <p:cNvSpPr txBox="1">
              <a:spLocks noChangeAspect="1" noChangeArrowheads="1"/>
            </p:cNvSpPr>
            <p:nvPr/>
          </p:nvSpPr>
          <p:spPr bwMode="auto">
            <a:xfrm>
              <a:off x="2693" y="1404"/>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199" name="Text Box 14"/>
            <p:cNvSpPr txBox="1">
              <a:spLocks noChangeAspect="1" noChangeArrowheads="1"/>
            </p:cNvSpPr>
            <p:nvPr/>
          </p:nvSpPr>
          <p:spPr bwMode="auto">
            <a:xfrm>
              <a:off x="2688" y="2050"/>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0" name="Text Box 15"/>
            <p:cNvSpPr txBox="1">
              <a:spLocks noChangeAspect="1" noChangeArrowheads="1"/>
            </p:cNvSpPr>
            <p:nvPr/>
          </p:nvSpPr>
          <p:spPr bwMode="auto">
            <a:xfrm>
              <a:off x="2703" y="2865"/>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1" name="Text Box 16"/>
            <p:cNvSpPr txBox="1">
              <a:spLocks noChangeAspect="1" noChangeArrowheads="1"/>
            </p:cNvSpPr>
            <p:nvPr/>
          </p:nvSpPr>
          <p:spPr bwMode="auto">
            <a:xfrm>
              <a:off x="2703" y="3681"/>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2" name="Text Box 17"/>
            <p:cNvSpPr txBox="1">
              <a:spLocks noChangeAspect="1" noChangeArrowheads="1"/>
            </p:cNvSpPr>
            <p:nvPr/>
          </p:nvSpPr>
          <p:spPr bwMode="auto">
            <a:xfrm>
              <a:off x="4592" y="2865"/>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3" name="Text Box 18"/>
            <p:cNvSpPr txBox="1">
              <a:spLocks noChangeAspect="1" noChangeArrowheads="1"/>
            </p:cNvSpPr>
            <p:nvPr/>
          </p:nvSpPr>
          <p:spPr bwMode="auto">
            <a:xfrm>
              <a:off x="4607" y="3633"/>
              <a:ext cx="291"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Y</a:t>
              </a:r>
            </a:p>
          </p:txBody>
        </p:sp>
        <p:sp>
          <p:nvSpPr>
            <p:cNvPr id="93204" name="Text Box 19"/>
            <p:cNvSpPr txBox="1">
              <a:spLocks noChangeAspect="1" noChangeArrowheads="1"/>
            </p:cNvSpPr>
            <p:nvPr/>
          </p:nvSpPr>
          <p:spPr bwMode="auto">
            <a:xfrm>
              <a:off x="4415" y="3633"/>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5" name="Text Box 20"/>
            <p:cNvSpPr txBox="1">
              <a:spLocks noChangeAspect="1" noChangeArrowheads="1"/>
            </p:cNvSpPr>
            <p:nvPr/>
          </p:nvSpPr>
          <p:spPr bwMode="auto">
            <a:xfrm>
              <a:off x="4415" y="2865"/>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6" name="Text Box 21"/>
            <p:cNvSpPr txBox="1">
              <a:spLocks noChangeAspect="1" noChangeArrowheads="1"/>
            </p:cNvSpPr>
            <p:nvPr/>
          </p:nvSpPr>
          <p:spPr bwMode="auto">
            <a:xfrm>
              <a:off x="4449" y="2050"/>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7" name="Text Box 22"/>
            <p:cNvSpPr txBox="1">
              <a:spLocks noChangeAspect="1" noChangeArrowheads="1"/>
            </p:cNvSpPr>
            <p:nvPr/>
          </p:nvSpPr>
          <p:spPr bwMode="auto">
            <a:xfrm>
              <a:off x="4463" y="1377"/>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8" name="Text Box 23"/>
            <p:cNvSpPr txBox="1">
              <a:spLocks noChangeAspect="1" noChangeArrowheads="1"/>
            </p:cNvSpPr>
            <p:nvPr/>
          </p:nvSpPr>
          <p:spPr bwMode="auto">
            <a:xfrm>
              <a:off x="768" y="2865"/>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sp>
          <p:nvSpPr>
            <p:cNvPr id="93209" name="Text Box 24"/>
            <p:cNvSpPr txBox="1">
              <a:spLocks noChangeAspect="1" noChangeArrowheads="1"/>
            </p:cNvSpPr>
            <p:nvPr/>
          </p:nvSpPr>
          <p:spPr bwMode="auto">
            <a:xfrm>
              <a:off x="768" y="3633"/>
              <a:ext cx="31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dirty="0">
                  <a:latin typeface="Calibri"/>
                </a:rPr>
                <a:t>N</a:t>
              </a:r>
            </a:p>
          </p:txBody>
        </p:sp>
      </p:grpSp>
      <p:sp>
        <p:nvSpPr>
          <p:cNvPr id="93188" name="Text Box 28"/>
          <p:cNvSpPr txBox="1">
            <a:spLocks noChangeArrowheads="1"/>
          </p:cNvSpPr>
          <p:nvPr/>
        </p:nvSpPr>
        <p:spPr bwMode="auto">
          <a:xfrm>
            <a:off x="4206440" y="4099593"/>
            <a:ext cx="325755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dirty="0">
                <a:solidFill>
                  <a:schemeClr val="accent2"/>
                </a:solidFill>
                <a:latin typeface="Calibri"/>
              </a:rPr>
              <a:t>Gain (Patrons, T) = 1 - .47 = .53</a:t>
            </a:r>
          </a:p>
          <a:p>
            <a:r>
              <a:rPr lang="en-US" sz="1800" dirty="0">
                <a:latin typeface="Calibri"/>
              </a:rPr>
              <a:t>Gain (Type, T) = 1 – 1 = 0</a:t>
            </a:r>
          </a:p>
        </p:txBody>
      </p:sp>
      <p:sp>
        <p:nvSpPr>
          <p:cNvPr id="27" name="Rectangle 26"/>
          <p:cNvSpPr/>
          <p:nvPr/>
        </p:nvSpPr>
        <p:spPr>
          <a:xfrm>
            <a:off x="1089346" y="4740710"/>
            <a:ext cx="6858000" cy="300082"/>
          </a:xfrm>
          <a:prstGeom prst="rect">
            <a:avLst/>
          </a:prstGeom>
        </p:spPr>
        <p:txBody>
          <a:bodyPr wrap="square">
            <a:spAutoFit/>
          </a:bodyPr>
          <a:lstStyle/>
          <a:p>
            <a:pPr marL="0" lvl="1" algn="ctr"/>
            <a:r>
              <a:rPr lang="en-US" sz="1350" dirty="0"/>
              <a:t>I(P) = -(p</a:t>
            </a:r>
            <a:r>
              <a:rPr lang="en-US" sz="1350" baseline="-25000" dirty="0"/>
              <a:t>1</a:t>
            </a:r>
            <a:r>
              <a:rPr lang="en-US" sz="1350" dirty="0"/>
              <a:t>*log(p</a:t>
            </a:r>
            <a:r>
              <a:rPr lang="en-US" sz="1350" baseline="-25000" dirty="0"/>
              <a:t>1</a:t>
            </a:r>
            <a:r>
              <a:rPr lang="en-US" sz="1350" dirty="0"/>
              <a:t>) + p</a:t>
            </a:r>
            <a:r>
              <a:rPr lang="en-US" sz="1350" baseline="-25000" dirty="0"/>
              <a:t>2</a:t>
            </a:r>
            <a:r>
              <a:rPr lang="en-US" sz="1350" dirty="0"/>
              <a:t>*log(p</a:t>
            </a:r>
            <a:r>
              <a:rPr lang="en-US" sz="1350" baseline="-25000" dirty="0"/>
              <a:t>2</a:t>
            </a:r>
            <a:r>
              <a:rPr lang="en-US" sz="1350" dirty="0"/>
              <a:t>) + .. + </a:t>
            </a:r>
            <a:r>
              <a:rPr lang="en-US" sz="1350" dirty="0" err="1"/>
              <a:t>p</a:t>
            </a:r>
            <a:r>
              <a:rPr lang="en-US" sz="1350" baseline="-25000" dirty="0" err="1"/>
              <a:t>n</a:t>
            </a:r>
            <a:r>
              <a:rPr lang="en-US" sz="1350" dirty="0"/>
              <a:t>*log(</a:t>
            </a:r>
            <a:r>
              <a:rPr lang="en-US" sz="1350" dirty="0" err="1"/>
              <a:t>p</a:t>
            </a:r>
            <a:r>
              <a:rPr lang="en-US" sz="1350" baseline="-25000" dirty="0" err="1"/>
              <a:t>n</a:t>
            </a:r>
            <a:r>
              <a:rPr lang="en-US" sz="1350" dirty="0"/>
              <a:t>))</a:t>
            </a:r>
            <a:endParaRPr lang="en-US" sz="1500" dirty="0"/>
          </a:p>
        </p:txBody>
      </p:sp>
      <p:sp>
        <p:nvSpPr>
          <p:cNvPr id="2" name="Oval 1">
            <a:extLst>
              <a:ext uri="{FF2B5EF4-FFF2-40B4-BE49-F238E27FC236}">
                <a16:creationId xmlns:a16="http://schemas.microsoft.com/office/drawing/2014/main" id="{CEC61FFA-C5A7-854A-A4A8-B42788859952}"/>
              </a:ext>
            </a:extLst>
          </p:cNvPr>
          <p:cNvSpPr/>
          <p:nvPr/>
        </p:nvSpPr>
        <p:spPr bwMode="auto">
          <a:xfrm>
            <a:off x="3363259" y="1186203"/>
            <a:ext cx="4404122" cy="473553"/>
          </a:xfrm>
          <a:prstGeom prst="ellipse">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29" name="Oval 28">
            <a:extLst>
              <a:ext uri="{FF2B5EF4-FFF2-40B4-BE49-F238E27FC236}">
                <a16:creationId xmlns:a16="http://schemas.microsoft.com/office/drawing/2014/main" id="{C2E69A62-C982-1840-99A0-78BECC49A6F0}"/>
              </a:ext>
            </a:extLst>
          </p:cNvPr>
          <p:cNvSpPr/>
          <p:nvPr/>
        </p:nvSpPr>
        <p:spPr bwMode="auto">
          <a:xfrm>
            <a:off x="3419515" y="1787238"/>
            <a:ext cx="4404122" cy="473553"/>
          </a:xfrm>
          <a:prstGeom prst="ellipse">
            <a:avLst/>
          </a:prstGeom>
          <a:noFill/>
          <a:ln w="25400" cap="flat" cmpd="sng" algn="ctr">
            <a:solidFill>
              <a:srgbClr val="00B05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30" name="Oval 29">
            <a:extLst>
              <a:ext uri="{FF2B5EF4-FFF2-40B4-BE49-F238E27FC236}">
                <a16:creationId xmlns:a16="http://schemas.microsoft.com/office/drawing/2014/main" id="{0E5A2675-78FD-D245-B1B4-59DB1EFD15B0}"/>
              </a:ext>
            </a:extLst>
          </p:cNvPr>
          <p:cNvSpPr/>
          <p:nvPr/>
        </p:nvSpPr>
        <p:spPr bwMode="auto">
          <a:xfrm>
            <a:off x="3426579" y="2458871"/>
            <a:ext cx="4404122" cy="473553"/>
          </a:xfrm>
          <a:prstGeom prst="ellipse">
            <a:avLst/>
          </a:prstGeom>
          <a:noFill/>
          <a:ln w="25400" cap="flat" cmpd="sng" algn="ctr">
            <a:solidFill>
              <a:srgbClr val="0070C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
        <p:nvSpPr>
          <p:cNvPr id="31" name="Oval 30">
            <a:extLst>
              <a:ext uri="{FF2B5EF4-FFF2-40B4-BE49-F238E27FC236}">
                <a16:creationId xmlns:a16="http://schemas.microsoft.com/office/drawing/2014/main" id="{D5B64A52-8674-4541-B957-67B334B6DC9E}"/>
              </a:ext>
            </a:extLst>
          </p:cNvPr>
          <p:cNvSpPr/>
          <p:nvPr/>
        </p:nvSpPr>
        <p:spPr bwMode="auto">
          <a:xfrm>
            <a:off x="3418873" y="3198098"/>
            <a:ext cx="4404122" cy="473553"/>
          </a:xfrm>
          <a:prstGeom prst="ellipse">
            <a:avLst/>
          </a:prstGeom>
          <a:noFill/>
          <a:ln w="25400" cap="flat" cmpd="sng" algn="ctr">
            <a:solidFill>
              <a:srgbClr val="7030A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Times New Roman" charset="0"/>
            </a:endParaRPr>
          </a:p>
        </p:txBody>
      </p:sp>
    </p:spTree>
    <p:extLst>
      <p:ext uri="{BB962C8B-B14F-4D97-AF65-F5344CB8AC3E}">
        <p14:creationId xmlns:p14="http://schemas.microsoft.com/office/powerpoint/2010/main" val="2458129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1657350" y="423698"/>
            <a:ext cx="5829300" cy="857250"/>
          </a:xfrm>
        </p:spPr>
        <p:txBody>
          <a:bodyPr/>
          <a:lstStyle/>
          <a:p>
            <a:r>
              <a:rPr lang="en-US" sz="3300" dirty="0">
                <a:ea typeface="ＭＳ Ｐゴシック" charset="0"/>
                <a:cs typeface="ＭＳ Ｐゴシック" charset="0"/>
              </a:rPr>
              <a:t>How well does it work?</a:t>
            </a:r>
          </a:p>
        </p:txBody>
      </p:sp>
      <p:sp>
        <p:nvSpPr>
          <p:cNvPr id="97282" name="Rectangle 3"/>
          <p:cNvSpPr>
            <a:spLocks noGrp="1" noChangeArrowheads="1"/>
          </p:cNvSpPr>
          <p:nvPr>
            <p:ph type="body" idx="1"/>
          </p:nvPr>
        </p:nvSpPr>
        <p:spPr>
          <a:xfrm>
            <a:off x="1657350" y="1085850"/>
            <a:ext cx="5943600" cy="3886200"/>
          </a:xfrm>
        </p:spPr>
        <p:txBody>
          <a:bodyPr/>
          <a:lstStyle/>
          <a:p>
            <a:pPr marL="0" indent="0">
              <a:buNone/>
            </a:pPr>
            <a:r>
              <a:rPr lang="en-US" sz="2400" dirty="0">
                <a:ea typeface="ＭＳ Ｐゴシック" charset="0"/>
                <a:cs typeface="ＭＳ Ｐゴシック" charset="0"/>
              </a:rPr>
              <a:t>Case studies show that decision trees often at least as accurate as human experts</a:t>
            </a:r>
          </a:p>
          <a:p>
            <a:pPr marL="253604" lvl="1" indent="-167879"/>
            <a:r>
              <a:rPr lang="en-US" sz="2100" dirty="0">
                <a:ea typeface="ＭＳ Ｐゴシック" charset="0"/>
              </a:rPr>
              <a:t>Study for diagnosing breast cancer had humans correctly classifying examples 65% of the time; DT classified 72% correct</a:t>
            </a:r>
          </a:p>
          <a:p>
            <a:pPr marL="253604" lvl="1" indent="-167879"/>
            <a:r>
              <a:rPr lang="en-US" sz="2100" dirty="0">
                <a:ea typeface="ＭＳ Ｐゴシック" charset="0"/>
              </a:rPr>
              <a:t>British Petroleum designed DT for gas-oil separation for offshore oil platforms that replaced an earlier rule-based expert system</a:t>
            </a:r>
          </a:p>
          <a:p>
            <a:pPr marL="253604" lvl="1" indent="-167879"/>
            <a:r>
              <a:rPr lang="en-US" sz="2100" dirty="0">
                <a:ea typeface="ＭＳ Ｐゴシック" charset="0"/>
              </a:rPr>
              <a:t>Cessna designed an airplane flight controller using 90,000 examples and 20 attributes per example</a:t>
            </a:r>
            <a:endParaRPr lang="en-US" sz="1800" dirty="0">
              <a:ea typeface="ＭＳ Ｐゴシック"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1400175" y="335017"/>
            <a:ext cx="6343650" cy="857250"/>
          </a:xfrm>
        </p:spPr>
        <p:txBody>
          <a:bodyPr/>
          <a:lstStyle/>
          <a:p>
            <a:r>
              <a:rPr lang="en-US" sz="3300" dirty="0">
                <a:ea typeface="ＭＳ Ｐゴシック" charset="0"/>
                <a:cs typeface="ＭＳ Ｐゴシック" charset="0"/>
              </a:rPr>
              <a:t>Extensions of ID3</a:t>
            </a:r>
          </a:p>
        </p:txBody>
      </p:sp>
      <p:sp>
        <p:nvSpPr>
          <p:cNvPr id="99330" name="Rectangle 3"/>
          <p:cNvSpPr>
            <a:spLocks noGrp="1" noChangeArrowheads="1"/>
          </p:cNvSpPr>
          <p:nvPr>
            <p:ph type="body" idx="1"/>
          </p:nvPr>
        </p:nvSpPr>
        <p:spPr>
          <a:xfrm>
            <a:off x="1657350" y="1028700"/>
            <a:ext cx="5829300" cy="3829050"/>
          </a:xfrm>
        </p:spPr>
        <p:txBody>
          <a:bodyPr/>
          <a:lstStyle/>
          <a:p>
            <a:r>
              <a:rPr lang="en-US" sz="2100" dirty="0">
                <a:ea typeface="ＭＳ Ｐゴシック" charset="0"/>
                <a:cs typeface="ＭＳ Ｐゴシック" charset="0"/>
              </a:rPr>
              <a:t>Using alternate selection metric gain ratios,  …</a:t>
            </a:r>
          </a:p>
          <a:p>
            <a:r>
              <a:rPr lang="en-US" sz="2100" dirty="0">
                <a:ea typeface="ＭＳ Ｐゴシック" charset="0"/>
                <a:cs typeface="ＭＳ Ｐゴシック" charset="0"/>
              </a:rPr>
              <a:t>Real-valued data</a:t>
            </a:r>
          </a:p>
          <a:p>
            <a:r>
              <a:rPr lang="en-US" sz="2100" dirty="0">
                <a:ea typeface="ＭＳ Ｐゴシック" charset="0"/>
                <a:cs typeface="ＭＳ Ｐゴシック" charset="0"/>
              </a:rPr>
              <a:t>Noisy data and </a:t>
            </a:r>
            <a:r>
              <a:rPr lang="en-US" sz="2100" dirty="0" err="1">
                <a:ea typeface="ＭＳ Ｐゴシック" charset="0"/>
                <a:cs typeface="ＭＳ Ｐゴシック" charset="0"/>
              </a:rPr>
              <a:t>overfitting</a:t>
            </a:r>
            <a:endParaRPr lang="en-US" sz="2100" dirty="0">
              <a:ea typeface="ＭＳ Ｐゴシック" charset="0"/>
              <a:cs typeface="ＭＳ Ｐゴシック" charset="0"/>
            </a:endParaRPr>
          </a:p>
          <a:p>
            <a:r>
              <a:rPr lang="en-US" sz="2100" dirty="0">
                <a:ea typeface="ＭＳ Ｐゴシック" charset="0"/>
                <a:cs typeface="ＭＳ Ｐゴシック" charset="0"/>
              </a:rPr>
              <a:t>Generation of rules</a:t>
            </a:r>
          </a:p>
          <a:p>
            <a:r>
              <a:rPr lang="en-US" sz="2100" dirty="0">
                <a:ea typeface="ＭＳ Ｐゴシック" charset="0"/>
                <a:cs typeface="ＭＳ Ｐゴシック" charset="0"/>
              </a:rPr>
              <a:t>Setting parameters</a:t>
            </a:r>
          </a:p>
          <a:p>
            <a:r>
              <a:rPr lang="en-US" sz="2100" dirty="0">
                <a:ea typeface="ＭＳ Ｐゴシック" charset="0"/>
                <a:cs typeface="ＭＳ Ｐゴシック" charset="0"/>
              </a:rPr>
              <a:t>Cross-validation for experimental validation of performance</a:t>
            </a:r>
          </a:p>
          <a:p>
            <a:r>
              <a:rPr lang="en-US" sz="2100" b="1" dirty="0">
                <a:ea typeface="ＭＳ Ｐゴシック" charset="0"/>
                <a:cs typeface="ＭＳ Ｐゴシック" charset="0"/>
              </a:rPr>
              <a:t>C4.5: </a:t>
            </a:r>
            <a:r>
              <a:rPr lang="en-US" sz="2100" dirty="0">
                <a:ea typeface="ＭＳ Ｐゴシック" charset="0"/>
                <a:cs typeface="ＭＳ Ｐゴシック" charset="0"/>
              </a:rPr>
              <a:t>extension of ID3 accounting for unavailable values, continuous attribute value ranges, pruning of decision trees, rule derivation, etc.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1714500" y="368519"/>
            <a:ext cx="5829300" cy="857250"/>
          </a:xfrm>
        </p:spPr>
        <p:txBody>
          <a:bodyPr/>
          <a:lstStyle/>
          <a:p>
            <a:r>
              <a:rPr lang="en-US" dirty="0">
                <a:ea typeface="ＭＳ Ｐゴシック" charset="0"/>
                <a:cs typeface="ＭＳ Ｐゴシック" charset="0"/>
              </a:rPr>
              <a:t>Real-valued data?</a:t>
            </a:r>
          </a:p>
        </p:txBody>
      </p:sp>
      <p:sp>
        <p:nvSpPr>
          <p:cNvPr id="105474" name="Rectangle 3"/>
          <p:cNvSpPr>
            <a:spLocks noGrp="1" noChangeArrowheads="1"/>
          </p:cNvSpPr>
          <p:nvPr>
            <p:ph type="body" idx="1"/>
          </p:nvPr>
        </p:nvSpPr>
        <p:spPr>
          <a:xfrm>
            <a:off x="1395248" y="1225768"/>
            <a:ext cx="6205702" cy="3917731"/>
          </a:xfrm>
        </p:spPr>
        <p:txBody>
          <a:bodyPr>
            <a:normAutofit fontScale="92500"/>
          </a:bodyPr>
          <a:lstStyle/>
          <a:p>
            <a:pPr marL="0" indent="0">
              <a:buNone/>
            </a:pPr>
            <a:r>
              <a:rPr lang="en-US" sz="2400" dirty="0">
                <a:ea typeface="ＭＳ Ｐゴシック" charset="0"/>
                <a:cs typeface="ＭＳ Ｐゴシック" charset="0"/>
              </a:rPr>
              <a:t>Many ML systems work only on nominal data</a:t>
            </a:r>
          </a:p>
          <a:p>
            <a:r>
              <a:rPr lang="en-US" sz="2400" dirty="0">
                <a:ea typeface="ＭＳ Ｐゴシック" charset="0"/>
                <a:cs typeface="ＭＳ Ｐゴシック" charset="0"/>
              </a:rPr>
              <a:t>Select thresholds defining intervals so each becomes a discrete value of attribute</a:t>
            </a:r>
          </a:p>
          <a:p>
            <a:r>
              <a:rPr lang="en-US" sz="2400" dirty="0">
                <a:ea typeface="ＭＳ Ｐゴシック" charset="0"/>
                <a:cs typeface="ＭＳ Ｐゴシック" charset="0"/>
              </a:rPr>
              <a:t>Use heuristics: e.g., </a:t>
            </a:r>
            <a:r>
              <a:rPr lang="en-US" sz="2400" dirty="0">
                <a:ea typeface="ＭＳ Ｐゴシック" charset="0"/>
              </a:rPr>
              <a:t>always divide into quartiles</a:t>
            </a:r>
          </a:p>
          <a:p>
            <a:r>
              <a:rPr lang="en-US" sz="2400" dirty="0">
                <a:ea typeface="ＭＳ Ｐゴシック" charset="0"/>
                <a:cs typeface="ＭＳ Ｐゴシック" charset="0"/>
              </a:rPr>
              <a:t>Use domain knowledge: e.g., </a:t>
            </a:r>
            <a:r>
              <a:rPr lang="en-US" sz="2400" dirty="0">
                <a:ea typeface="ＭＳ Ｐゴシック" charset="0"/>
              </a:rPr>
              <a:t>divide age into infant (0-2), toddler (3-5), school-aged (5-8)</a:t>
            </a:r>
          </a:p>
          <a:p>
            <a:r>
              <a:rPr lang="en-US" sz="2400" dirty="0">
                <a:ea typeface="ＭＳ Ｐゴシック" charset="0"/>
                <a:cs typeface="ＭＳ Ｐゴシック" charset="0"/>
              </a:rPr>
              <a:t> Or treat this as another learning problem</a:t>
            </a:r>
          </a:p>
          <a:p>
            <a:pPr lvl="1"/>
            <a:r>
              <a:rPr lang="en-US" sz="2100" dirty="0">
                <a:ea typeface="ＭＳ Ｐゴシック" charset="0"/>
              </a:rPr>
              <a:t>Try different ways to discretize continuous variable; see which yield </a:t>
            </a:r>
            <a:r>
              <a:rPr lang="en-US" altLang="ja-JP" sz="2100" dirty="0">
                <a:ea typeface="ＭＳ Ｐゴシック" charset="0"/>
              </a:rPr>
              <a:t>better results </a:t>
            </a:r>
            <a:r>
              <a:rPr lang="en-US" altLang="ja-JP" sz="2100" dirty="0" err="1">
                <a:ea typeface="ＭＳ Ｐゴシック" charset="0"/>
              </a:rPr>
              <a:t>w.r.t</a:t>
            </a:r>
            <a:r>
              <a:rPr lang="en-US" altLang="ja-JP" sz="2100" dirty="0">
                <a:ea typeface="ＭＳ Ｐゴシック" charset="0"/>
              </a:rPr>
              <a:t>. some metric</a:t>
            </a:r>
          </a:p>
          <a:p>
            <a:pPr lvl="1"/>
            <a:r>
              <a:rPr lang="en-US" sz="2100" dirty="0">
                <a:ea typeface="ＭＳ Ｐゴシック" charset="0"/>
              </a:rPr>
              <a:t>E.g., try midpoint between every pair of values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1657350" y="583324"/>
            <a:ext cx="5829300" cy="685800"/>
          </a:xfrm>
        </p:spPr>
        <p:txBody>
          <a:bodyPr/>
          <a:lstStyle/>
          <a:p>
            <a:r>
              <a:rPr lang="en-US" sz="3300" dirty="0">
                <a:ea typeface="ＭＳ Ｐゴシック" charset="0"/>
                <a:cs typeface="ＭＳ Ｐゴシック" charset="0"/>
              </a:rPr>
              <a:t>Noisy data?</a:t>
            </a:r>
          </a:p>
        </p:txBody>
      </p:sp>
      <p:sp>
        <p:nvSpPr>
          <p:cNvPr id="107522" name="Rectangle 3"/>
          <p:cNvSpPr>
            <a:spLocks noGrp="1" noChangeArrowheads="1"/>
          </p:cNvSpPr>
          <p:nvPr>
            <p:ph type="body" idx="1"/>
          </p:nvPr>
        </p:nvSpPr>
        <p:spPr>
          <a:xfrm>
            <a:off x="1434662" y="1269124"/>
            <a:ext cx="6280588" cy="3702926"/>
          </a:xfrm>
        </p:spPr>
        <p:txBody>
          <a:bodyPr>
            <a:normAutofit fontScale="92500" lnSpcReduction="10000"/>
          </a:bodyPr>
          <a:lstStyle/>
          <a:p>
            <a:pPr marL="0" indent="0">
              <a:buNone/>
            </a:pPr>
            <a:r>
              <a:rPr lang="en-US" sz="2400" dirty="0">
                <a:ea typeface="ＭＳ Ｐゴシック" charset="0"/>
                <a:cs typeface="ＭＳ Ｐゴシック" charset="0"/>
              </a:rPr>
              <a:t>ML systems must deal with </a:t>
            </a:r>
            <a:r>
              <a:rPr lang="en-US" altLang="ja-JP" sz="2400" i="1" dirty="0">
                <a:ea typeface="ＭＳ Ｐゴシック" charset="0"/>
                <a:cs typeface="ＭＳ Ｐゴシック" charset="0"/>
              </a:rPr>
              <a:t>noise</a:t>
            </a:r>
            <a:r>
              <a:rPr lang="en-US" altLang="ja-JP" sz="2400" dirty="0">
                <a:ea typeface="ＭＳ Ｐゴシック" charset="0"/>
                <a:cs typeface="ＭＳ Ｐゴシック" charset="0"/>
              </a:rPr>
              <a:t> in training data</a:t>
            </a:r>
          </a:p>
          <a:p>
            <a:pPr marL="253604" indent="-164306"/>
            <a:r>
              <a:rPr lang="en-US" sz="2400" dirty="0">
                <a:ea typeface="ＭＳ Ｐゴシック" charset="0"/>
                <a:cs typeface="ＭＳ Ｐゴシック" charset="0"/>
              </a:rPr>
              <a:t>Two examples have same attribute/value pairs, but different classifications </a:t>
            </a:r>
          </a:p>
          <a:p>
            <a:pPr marL="253604" indent="-164306"/>
            <a:r>
              <a:rPr lang="en-US" sz="2400" dirty="0">
                <a:ea typeface="ＭＳ Ｐゴシック" charset="0"/>
                <a:cs typeface="ＭＳ Ｐゴシック" charset="0"/>
              </a:rPr>
              <a:t>Some attribute values wrong due to errors in the data acquisition or preprocessing phase </a:t>
            </a:r>
          </a:p>
          <a:p>
            <a:pPr marL="253604" indent="-164306"/>
            <a:r>
              <a:rPr lang="en-US" sz="2400" dirty="0">
                <a:ea typeface="ＭＳ Ｐゴシック" charset="0"/>
                <a:cs typeface="ＭＳ Ｐゴシック" charset="0"/>
              </a:rPr>
              <a:t>Classification is wrong (e.g., + instead of -) because of some error </a:t>
            </a:r>
          </a:p>
          <a:p>
            <a:pPr marL="253604" indent="-164306"/>
            <a:r>
              <a:rPr lang="en-US" sz="2400" dirty="0">
                <a:ea typeface="ＭＳ Ｐゴシック" charset="0"/>
                <a:cs typeface="ＭＳ Ｐゴシック" charset="0"/>
              </a:rPr>
              <a:t>Some attributes irrelevant to decision-making, e.g., color of a die is irrelevant to its outcome</a:t>
            </a:r>
          </a:p>
          <a:p>
            <a:pPr marL="89297" indent="0">
              <a:buNone/>
            </a:pPr>
            <a:r>
              <a:rPr lang="en-US" sz="2400" dirty="0">
                <a:ea typeface="ＭＳ Ｐゴシック" charset="0"/>
                <a:cs typeface="ＭＳ Ｐゴシック" charset="0"/>
              </a:rPr>
              <a:t>Bias in the training data is a related problem</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1436633" y="594765"/>
            <a:ext cx="5829300" cy="685800"/>
          </a:xfrm>
        </p:spPr>
        <p:txBody>
          <a:bodyPr/>
          <a:lstStyle/>
          <a:p>
            <a:r>
              <a:rPr lang="en-US" sz="3300" dirty="0">
                <a:ea typeface="ＭＳ Ｐゴシック" charset="0"/>
                <a:cs typeface="ＭＳ Ｐゴシック" charset="0"/>
              </a:rPr>
              <a:t>Overfitting </a:t>
            </a:r>
            <a:r>
              <a:rPr lang="en-US" sz="3300" dirty="0">
                <a:ea typeface="ＭＳ Ｐゴシック" charset="0"/>
                <a:cs typeface="ＭＳ Ｐゴシック" charset="0"/>
                <a:sym typeface="Wingdings" pitchFamily="2" charset="2"/>
              </a:rPr>
              <a:t></a:t>
            </a:r>
            <a:endParaRPr lang="en-US" sz="3300" dirty="0">
              <a:ea typeface="ＭＳ Ｐゴシック" charset="0"/>
              <a:cs typeface="ＭＳ Ｐゴシック" charset="0"/>
            </a:endParaRPr>
          </a:p>
        </p:txBody>
      </p:sp>
      <p:sp>
        <p:nvSpPr>
          <p:cNvPr id="109570" name="Rectangle 3"/>
          <p:cNvSpPr>
            <a:spLocks noGrp="1" noChangeArrowheads="1"/>
          </p:cNvSpPr>
          <p:nvPr>
            <p:ph type="body" idx="1"/>
          </p:nvPr>
        </p:nvSpPr>
        <p:spPr>
          <a:xfrm>
            <a:off x="569529" y="1142999"/>
            <a:ext cx="6286500" cy="4057650"/>
          </a:xfrm>
        </p:spPr>
        <p:txBody>
          <a:bodyPr>
            <a:normAutofit lnSpcReduction="10000"/>
          </a:bodyPr>
          <a:lstStyle/>
          <a:p>
            <a:pPr marL="172641" indent="-172641"/>
            <a:r>
              <a:rPr lang="en-US" sz="2400" i="1" dirty="0">
                <a:ea typeface="ＭＳ Ｐゴシック" charset="0"/>
                <a:cs typeface="ＭＳ Ｐゴシック" charset="0"/>
                <a:hlinkClick r:id="rId3"/>
              </a:rPr>
              <a:t>Overfitting</a:t>
            </a:r>
            <a:r>
              <a:rPr lang="en-US" sz="2400" dirty="0">
                <a:ea typeface="ＭＳ Ｐゴシック" charset="0"/>
                <a:cs typeface="ＭＳ Ｐゴシック" charset="0"/>
              </a:rPr>
              <a:t> occurs when a statistical</a:t>
            </a:r>
            <a:br>
              <a:rPr lang="en-US" sz="2400" dirty="0">
                <a:ea typeface="ＭＳ Ｐゴシック" charset="0"/>
                <a:cs typeface="ＭＳ Ｐゴシック" charset="0"/>
              </a:rPr>
            </a:br>
            <a:r>
              <a:rPr lang="en-US" sz="2400" dirty="0">
                <a:ea typeface="ＭＳ Ｐゴシック" charset="0"/>
                <a:cs typeface="ＭＳ Ｐゴシック" charset="0"/>
              </a:rPr>
              <a:t>model describes random error or noise instead of underlying relationship</a:t>
            </a:r>
          </a:p>
          <a:p>
            <a:pPr marL="172641" indent="-172641"/>
            <a:r>
              <a:rPr lang="en-US" sz="2400" dirty="0">
                <a:ea typeface="ＭＳ Ｐゴシック" charset="0"/>
                <a:cs typeface="ＭＳ Ｐゴシック" charset="0"/>
              </a:rPr>
              <a:t>If hypothesis space has many dimensions (many attributes) we may find </a:t>
            </a:r>
            <a:r>
              <a:rPr lang="en-US" sz="2400" b="1" dirty="0">
                <a:ea typeface="ＭＳ Ｐゴシック" charset="0"/>
                <a:cs typeface="ＭＳ Ｐゴシック" charset="0"/>
              </a:rPr>
              <a:t>meaningless regularity</a:t>
            </a:r>
            <a:r>
              <a:rPr lang="en-US" sz="2400" dirty="0">
                <a:ea typeface="ＭＳ Ｐゴシック" charset="0"/>
                <a:cs typeface="ＭＳ Ｐゴシック" charset="0"/>
              </a:rPr>
              <a:t> in data irrelevant to true distinguishing features</a:t>
            </a:r>
          </a:p>
          <a:p>
            <a:pPr marL="255985" lvl="1" indent="0">
              <a:buNone/>
            </a:pPr>
            <a:r>
              <a:rPr lang="en-US" sz="2100" dirty="0">
                <a:ea typeface="ＭＳ Ｐゴシック" charset="0"/>
                <a:cs typeface="ＭＳ Ｐゴシック" charset="0"/>
              </a:rPr>
              <a:t>Students with an </a:t>
            </a:r>
            <a:r>
              <a:rPr lang="en-US" sz="2100" i="1" dirty="0">
                <a:ea typeface="ＭＳ Ｐゴシック" charset="0"/>
                <a:cs typeface="ＭＳ Ｐゴシック" charset="0"/>
              </a:rPr>
              <a:t>m</a:t>
            </a:r>
            <a:r>
              <a:rPr lang="en-US" sz="2100" dirty="0">
                <a:ea typeface="ＭＳ Ｐゴシック" charset="0"/>
                <a:cs typeface="ＭＳ Ｐゴシック" charset="0"/>
              </a:rPr>
              <a:t> in first name, born in July, &amp; whose SSN digits sum to a prime number get better grades in AI</a:t>
            </a:r>
          </a:p>
          <a:p>
            <a:pPr marL="172641" indent="-172641"/>
            <a:r>
              <a:rPr lang="en-US" sz="2400" dirty="0">
                <a:ea typeface="ＭＳ Ｐゴシック" charset="0"/>
                <a:cs typeface="ＭＳ Ｐゴシック" charset="0"/>
              </a:rPr>
              <a:t>If we have </a:t>
            </a:r>
            <a:r>
              <a:rPr lang="en-US" sz="2400" b="1" dirty="0">
                <a:ea typeface="ＭＳ Ｐゴシック" charset="0"/>
                <a:cs typeface="ＭＳ Ｐゴシック" charset="0"/>
              </a:rPr>
              <a:t>too little training data</a:t>
            </a:r>
            <a:r>
              <a:rPr lang="en-US" sz="2400" dirty="0">
                <a:ea typeface="ＭＳ Ｐゴシック" charset="0"/>
                <a:cs typeface="ＭＳ Ｐゴシック" charset="0"/>
              </a:rPr>
              <a:t>, even a reasonable hypothesis space can </a:t>
            </a:r>
            <a:r>
              <a:rPr lang="en-US" altLang="ja-JP" sz="2400" dirty="0" err="1">
                <a:ea typeface="ＭＳ Ｐゴシック" charset="0"/>
                <a:cs typeface="ＭＳ Ｐゴシック" charset="0"/>
              </a:rPr>
              <a:t>overfit</a:t>
            </a:r>
            <a:endParaRPr lang="en-US" sz="2400" dirty="0">
              <a:ea typeface="ＭＳ Ｐゴシック" charset="0"/>
              <a:cs typeface="ＭＳ Ｐゴシック" charset="0"/>
            </a:endParaRPr>
          </a:p>
        </p:txBody>
      </p:sp>
      <p:pic>
        <p:nvPicPr>
          <p:cNvPr id="4" name="Picture 3" descr="A close up of a logo&#10;&#10;Description automatically generated">
            <a:extLst>
              <a:ext uri="{FF2B5EF4-FFF2-40B4-BE49-F238E27FC236}">
                <a16:creationId xmlns:a16="http://schemas.microsoft.com/office/drawing/2014/main" id="{852D4F8E-79EE-BE44-88BD-33B731199EC6}"/>
              </a:ext>
            </a:extLst>
          </p:cNvPr>
          <p:cNvPicPr>
            <a:picLocks noChangeAspect="1"/>
          </p:cNvPicPr>
          <p:nvPr/>
        </p:nvPicPr>
        <p:blipFill>
          <a:blip r:embed="rId4"/>
          <a:stretch>
            <a:fillRect/>
          </a:stretch>
        </p:blipFill>
        <p:spPr>
          <a:xfrm>
            <a:off x="6856029" y="776069"/>
            <a:ext cx="2173671" cy="1871772"/>
          </a:xfrm>
          <a:prstGeom prst="rect">
            <a:avLst/>
          </a:prstGeom>
          <a:ln w="3175">
            <a:solidFill>
              <a:schemeClr val="tx1"/>
            </a:solidFill>
          </a:ln>
          <a:effectLst>
            <a:outerShdw blurRad="50800" dist="38100" dir="2700000" algn="tl" rotWithShape="0">
              <a:prstClr val="black">
                <a:alpha val="40000"/>
              </a:prstClr>
            </a:outerShdw>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1657350" y="492672"/>
            <a:ext cx="5829300" cy="685800"/>
          </a:xfrm>
        </p:spPr>
        <p:txBody>
          <a:bodyPr/>
          <a:lstStyle/>
          <a:p>
            <a:r>
              <a:rPr lang="en-US" sz="3300" dirty="0">
                <a:ea typeface="ＭＳ Ｐゴシック" charset="0"/>
                <a:cs typeface="ＭＳ Ｐゴシック" charset="0"/>
              </a:rPr>
              <a:t>Avoiding Overfitting</a:t>
            </a:r>
          </a:p>
        </p:txBody>
      </p:sp>
      <p:sp>
        <p:nvSpPr>
          <p:cNvPr id="111618" name="Rectangle 3"/>
          <p:cNvSpPr>
            <a:spLocks noGrp="1" noChangeArrowheads="1"/>
          </p:cNvSpPr>
          <p:nvPr>
            <p:ph type="body" idx="1"/>
          </p:nvPr>
        </p:nvSpPr>
        <p:spPr>
          <a:xfrm>
            <a:off x="1481958" y="1253358"/>
            <a:ext cx="6233291" cy="3718691"/>
          </a:xfrm>
        </p:spPr>
        <p:txBody>
          <a:bodyPr/>
          <a:lstStyle/>
          <a:p>
            <a:pPr indent="-167879"/>
            <a:r>
              <a:rPr lang="en-US" sz="2400" dirty="0">
                <a:ea typeface="ＭＳ Ｐゴシック" charset="0"/>
                <a:cs typeface="ＭＳ Ｐゴシック" charset="0"/>
              </a:rPr>
              <a:t>Remove obviously irrelevant features</a:t>
            </a:r>
          </a:p>
          <a:p>
            <a:pPr marL="515541" lvl="1" indent="-257175"/>
            <a:r>
              <a:rPr lang="en-US" sz="2400" dirty="0">
                <a:ea typeface="ＭＳ Ｐゴシック" charset="0"/>
              </a:rPr>
              <a:t>E.g., remove </a:t>
            </a:r>
            <a:r>
              <a:rPr lang="ja-JP" altLang="en-US" sz="2400" dirty="0">
                <a:ea typeface="ＭＳ Ｐゴシック" charset="0"/>
              </a:rPr>
              <a:t>‘</a:t>
            </a:r>
            <a:r>
              <a:rPr lang="en-US" altLang="ja-JP" sz="2400" dirty="0">
                <a:ea typeface="ＭＳ Ｐゴシック" charset="0"/>
              </a:rPr>
              <a:t>year observed</a:t>
            </a:r>
            <a:r>
              <a:rPr lang="ja-JP" altLang="en-US" sz="2400" dirty="0">
                <a:ea typeface="ＭＳ Ｐゴシック" charset="0"/>
              </a:rPr>
              <a:t>’</a:t>
            </a:r>
            <a:r>
              <a:rPr lang="en-US" altLang="ja-JP" sz="2400" dirty="0">
                <a:ea typeface="ＭＳ Ｐゴシック" charset="0"/>
              </a:rPr>
              <a:t>, </a:t>
            </a:r>
            <a:r>
              <a:rPr lang="ja-JP" altLang="en-US" sz="2400" dirty="0">
                <a:ea typeface="ＭＳ Ｐゴシック" charset="0"/>
              </a:rPr>
              <a:t>‘</a:t>
            </a:r>
            <a:r>
              <a:rPr lang="en-US" altLang="ja-JP" sz="2400" dirty="0">
                <a:ea typeface="ＭＳ Ｐゴシック" charset="0"/>
              </a:rPr>
              <a:t>month observed</a:t>
            </a:r>
            <a:r>
              <a:rPr lang="ja-JP" altLang="en-US" sz="2400" dirty="0">
                <a:ea typeface="ＭＳ Ｐゴシック" charset="0"/>
              </a:rPr>
              <a:t>’</a:t>
            </a:r>
            <a:r>
              <a:rPr lang="en-US" altLang="ja-JP" sz="2400" dirty="0">
                <a:ea typeface="ＭＳ Ｐゴシック" charset="0"/>
              </a:rPr>
              <a:t>, </a:t>
            </a:r>
            <a:r>
              <a:rPr lang="ja-JP" altLang="en-US" sz="2400" dirty="0">
                <a:ea typeface="ＭＳ Ｐゴシック" charset="0"/>
              </a:rPr>
              <a:t>‘</a:t>
            </a:r>
            <a:r>
              <a:rPr lang="en-US" altLang="ja-JP" sz="2400" dirty="0">
                <a:ea typeface="ＭＳ Ｐゴシック" charset="0"/>
              </a:rPr>
              <a:t>day observed</a:t>
            </a:r>
            <a:r>
              <a:rPr lang="ja-JP" altLang="en-US" sz="2400" dirty="0">
                <a:ea typeface="ＭＳ Ｐゴシック" charset="0"/>
              </a:rPr>
              <a:t>’</a:t>
            </a:r>
            <a:r>
              <a:rPr lang="en-US" altLang="ja-JP" sz="2400" dirty="0">
                <a:ea typeface="ＭＳ Ｐゴシック" charset="0"/>
              </a:rPr>
              <a:t>, </a:t>
            </a:r>
            <a:r>
              <a:rPr lang="ja-JP" altLang="en-US" sz="2400" dirty="0">
                <a:ea typeface="ＭＳ Ｐゴシック" charset="0"/>
              </a:rPr>
              <a:t>‘</a:t>
            </a:r>
            <a:r>
              <a:rPr lang="en-US" altLang="ja-JP" sz="2400" dirty="0">
                <a:ea typeface="ＭＳ Ｐゴシック" charset="0"/>
              </a:rPr>
              <a:t>observer name</a:t>
            </a:r>
            <a:r>
              <a:rPr lang="ja-JP" altLang="en-US" sz="2400" dirty="0">
                <a:ea typeface="ＭＳ Ｐゴシック" charset="0"/>
              </a:rPr>
              <a:t>’</a:t>
            </a:r>
            <a:r>
              <a:rPr lang="en-US" altLang="ja-JP" sz="2400" dirty="0">
                <a:ea typeface="ＭＳ Ｐゴシック" charset="0"/>
              </a:rPr>
              <a:t> from feature vector</a:t>
            </a:r>
          </a:p>
          <a:p>
            <a:pPr indent="-167879"/>
            <a:r>
              <a:rPr lang="en-US" sz="2400" dirty="0">
                <a:ea typeface="ＭＳ Ｐゴシック" charset="0"/>
                <a:cs typeface="ＭＳ Ｐゴシック" charset="0"/>
              </a:rPr>
              <a:t>Getting more training data</a:t>
            </a:r>
          </a:p>
          <a:p>
            <a:pPr indent="-167879"/>
            <a:r>
              <a:rPr lang="en-US" sz="2400" dirty="0">
                <a:ea typeface="ＭＳ Ｐゴシック" charset="0"/>
                <a:cs typeface="ＭＳ Ｐゴシック" charset="0"/>
              </a:rPr>
              <a:t>Pruning lower nodes in a decision tree</a:t>
            </a:r>
          </a:p>
          <a:p>
            <a:pPr marL="515541" lvl="1" indent="-257175"/>
            <a:r>
              <a:rPr lang="en-US" sz="2400" dirty="0">
                <a:ea typeface="ＭＳ Ｐゴシック" charset="0"/>
              </a:rPr>
              <a:t>E.g., if gain of best attribute at a node is below a threshold, stop and make this node a leaf rather than generating children nodes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a:xfrm>
            <a:off x="796159" y="398079"/>
            <a:ext cx="6911209" cy="857250"/>
          </a:xfrm>
        </p:spPr>
        <p:txBody>
          <a:bodyPr>
            <a:normAutofit fontScale="90000"/>
          </a:bodyPr>
          <a:lstStyle/>
          <a:p>
            <a:r>
              <a:rPr lang="en-US" dirty="0">
                <a:ea typeface="ＭＳ Ｐゴシック" charset="0"/>
                <a:cs typeface="ＭＳ Ｐゴシック" charset="0"/>
              </a:rPr>
              <a:t>Summary: decision tree learning</a:t>
            </a:r>
          </a:p>
        </p:txBody>
      </p:sp>
      <p:sp>
        <p:nvSpPr>
          <p:cNvPr id="132098" name="Rectangle 3"/>
          <p:cNvSpPr>
            <a:spLocks noGrp="1" noChangeArrowheads="1"/>
          </p:cNvSpPr>
          <p:nvPr>
            <p:ph type="body" idx="1"/>
          </p:nvPr>
        </p:nvSpPr>
        <p:spPr>
          <a:xfrm>
            <a:off x="861191" y="1340069"/>
            <a:ext cx="6911209" cy="3574830"/>
          </a:xfrm>
        </p:spPr>
        <p:txBody>
          <a:bodyPr>
            <a:normAutofit fontScale="92500" lnSpcReduction="20000"/>
          </a:bodyPr>
          <a:lstStyle/>
          <a:p>
            <a:r>
              <a:rPr lang="en-US" sz="2100" dirty="0">
                <a:ea typeface="ＭＳ Ｐゴシック" charset="0"/>
                <a:cs typeface="ＭＳ Ｐゴシック" charset="0"/>
              </a:rPr>
              <a:t>Widely used learning methods in practice for problems with relatively </a:t>
            </a:r>
            <a:r>
              <a:rPr lang="en-US" sz="2100" b="1" dirty="0">
                <a:ea typeface="ＭＳ Ｐゴシック" charset="0"/>
                <a:cs typeface="ＭＳ Ｐゴシック" charset="0"/>
              </a:rPr>
              <a:t>few features</a:t>
            </a:r>
          </a:p>
          <a:p>
            <a:r>
              <a:rPr lang="en-US" sz="2100" dirty="0">
                <a:ea typeface="ＭＳ Ｐゴシック" charset="0"/>
                <a:cs typeface="ＭＳ Ｐゴシック" charset="0"/>
              </a:rPr>
              <a:t>Strengths</a:t>
            </a:r>
          </a:p>
          <a:p>
            <a:pPr lvl="1">
              <a:lnSpc>
                <a:spcPct val="80000"/>
              </a:lnSpc>
            </a:pPr>
            <a:r>
              <a:rPr lang="en-US" sz="1800" dirty="0">
                <a:ea typeface="ＭＳ Ｐゴシック" charset="0"/>
              </a:rPr>
              <a:t>Fast and simple to implement</a:t>
            </a:r>
          </a:p>
          <a:p>
            <a:pPr lvl="1">
              <a:lnSpc>
                <a:spcPct val="80000"/>
              </a:lnSpc>
            </a:pPr>
            <a:r>
              <a:rPr lang="en-US" sz="1800" dirty="0">
                <a:ea typeface="ＭＳ Ｐゴシック" charset="0"/>
              </a:rPr>
              <a:t>Can convert result to a set of easily interpretable rules</a:t>
            </a:r>
          </a:p>
          <a:p>
            <a:pPr lvl="1">
              <a:lnSpc>
                <a:spcPct val="80000"/>
              </a:lnSpc>
            </a:pPr>
            <a:r>
              <a:rPr lang="en-US" sz="1800" dirty="0">
                <a:ea typeface="ＭＳ Ｐゴシック" charset="0"/>
              </a:rPr>
              <a:t>Empirically valid in many commercial products</a:t>
            </a:r>
          </a:p>
          <a:p>
            <a:pPr lvl="1">
              <a:lnSpc>
                <a:spcPct val="80000"/>
              </a:lnSpc>
            </a:pPr>
            <a:r>
              <a:rPr lang="en-US" sz="1800" dirty="0">
                <a:ea typeface="ＭＳ Ｐゴシック" charset="0"/>
              </a:rPr>
              <a:t>Handles noisy data</a:t>
            </a:r>
          </a:p>
          <a:p>
            <a:pPr lvl="1">
              <a:lnSpc>
                <a:spcPct val="80000"/>
              </a:lnSpc>
            </a:pPr>
            <a:r>
              <a:rPr lang="en-US" sz="1800" dirty="0">
                <a:ea typeface="ＭＳ Ｐゴシック" charset="0"/>
              </a:rPr>
              <a:t>Easy for people to understand</a:t>
            </a:r>
          </a:p>
          <a:p>
            <a:r>
              <a:rPr lang="en-US" sz="2100" dirty="0">
                <a:ea typeface="ＭＳ Ｐゴシック" charset="0"/>
                <a:cs typeface="ＭＳ Ｐゴシック" charset="0"/>
              </a:rPr>
              <a:t>Weaknesses</a:t>
            </a:r>
          </a:p>
          <a:p>
            <a:pPr lvl="1">
              <a:lnSpc>
                <a:spcPct val="90000"/>
              </a:lnSpc>
            </a:pPr>
            <a:r>
              <a:rPr lang="en-US" sz="1800" dirty="0">
                <a:ea typeface="ＭＳ Ｐゴシック" charset="0"/>
              </a:rPr>
              <a:t>Large decision trees may be hard to understand</a:t>
            </a:r>
          </a:p>
          <a:p>
            <a:pPr lvl="1">
              <a:lnSpc>
                <a:spcPct val="90000"/>
              </a:lnSpc>
            </a:pPr>
            <a:r>
              <a:rPr lang="en-US" sz="1800" dirty="0">
                <a:ea typeface="ＭＳ Ｐゴシック" charset="0"/>
              </a:rPr>
              <a:t>Requires fixed-length feature vectors </a:t>
            </a:r>
          </a:p>
          <a:p>
            <a:pPr lvl="1">
              <a:lnSpc>
                <a:spcPct val="90000"/>
              </a:lnSpc>
            </a:pPr>
            <a:r>
              <a:rPr lang="en-US" sz="1800" dirty="0">
                <a:ea typeface="ＭＳ Ｐゴシック" charset="0"/>
              </a:rPr>
              <a:t>Non-incremental (i.e., batch method)</a:t>
            </a:r>
          </a:p>
          <a:p>
            <a:pPr lvl="1">
              <a:lnSpc>
                <a:spcPct val="90000"/>
              </a:lnSpc>
            </a:pPr>
            <a:r>
              <a:rPr lang="en-US" sz="1800" dirty="0">
                <a:ea typeface="ＭＳ Ｐゴシック" charset="0"/>
              </a:rPr>
              <a:t>Univariate splits/partitioning using only one attribute at a time so limits types of possible trees</a:t>
            </a:r>
          </a:p>
          <a:p>
            <a:endParaRPr lang="en-US" sz="2100" dirty="0">
              <a:ea typeface="ＭＳ Ｐゴシック" charset="0"/>
              <a:cs typeface="ＭＳ Ｐゴシック"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350" y="360636"/>
            <a:ext cx="5829300" cy="857250"/>
          </a:xfrm>
        </p:spPr>
        <p:txBody>
          <a:bodyPr/>
          <a:lstStyle/>
          <a:p>
            <a:r>
              <a:rPr lang="en-US" dirty="0"/>
              <a:t>Training data</a:t>
            </a:r>
          </a:p>
        </p:txBody>
      </p:sp>
      <p:graphicFrame>
        <p:nvGraphicFramePr>
          <p:cNvPr id="4" name="Table 3"/>
          <p:cNvGraphicFramePr>
            <a:graphicFrameLocks noGrp="1"/>
          </p:cNvGraphicFramePr>
          <p:nvPr>
            <p:extLst>
              <p:ext uri="{D42A27DB-BD31-4B8C-83A1-F6EECF244321}">
                <p14:modId xmlns:p14="http://schemas.microsoft.com/office/powerpoint/2010/main" val="3846455980"/>
              </p:ext>
            </p:extLst>
          </p:nvPr>
        </p:nvGraphicFramePr>
        <p:xfrm>
          <a:off x="2301766" y="1217886"/>
          <a:ext cx="4286252" cy="3863340"/>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1071563">
                  <a:extLst>
                    <a:ext uri="{9D8B030D-6E8A-4147-A177-3AD203B41FA5}">
                      <a16:colId xmlns:a16="http://schemas.microsoft.com/office/drawing/2014/main" val="20000"/>
                    </a:ext>
                  </a:extLst>
                </a:gridCol>
                <a:gridCol w="1071563">
                  <a:extLst>
                    <a:ext uri="{9D8B030D-6E8A-4147-A177-3AD203B41FA5}">
                      <a16:colId xmlns:a16="http://schemas.microsoft.com/office/drawing/2014/main" val="20001"/>
                    </a:ext>
                  </a:extLst>
                </a:gridCol>
                <a:gridCol w="1071563">
                  <a:extLst>
                    <a:ext uri="{9D8B030D-6E8A-4147-A177-3AD203B41FA5}">
                      <a16:colId xmlns:a16="http://schemas.microsoft.com/office/drawing/2014/main" val="20002"/>
                    </a:ext>
                  </a:extLst>
                </a:gridCol>
                <a:gridCol w="1071563">
                  <a:extLst>
                    <a:ext uri="{9D8B030D-6E8A-4147-A177-3AD203B41FA5}">
                      <a16:colId xmlns:a16="http://schemas.microsoft.com/office/drawing/2014/main" val="20003"/>
                    </a:ext>
                  </a:extLst>
                </a:gridCol>
              </a:tblGrid>
              <a:tr h="297180">
                <a:tc>
                  <a:txBody>
                    <a:bodyPr/>
                    <a:lstStyle/>
                    <a:p>
                      <a:pPr algn="ctr"/>
                      <a:r>
                        <a:rPr lang="en-US" sz="1500" dirty="0"/>
                        <a:t>Size</a:t>
                      </a:r>
                    </a:p>
                  </a:txBody>
                  <a:tcPr marL="68580" marR="68580" marT="34290" marB="34290"/>
                </a:tc>
                <a:tc>
                  <a:txBody>
                    <a:bodyPr/>
                    <a:lstStyle/>
                    <a:p>
                      <a:pPr algn="ctr"/>
                      <a:r>
                        <a:rPr lang="en-US" sz="1500" dirty="0"/>
                        <a:t>Color</a:t>
                      </a:r>
                    </a:p>
                  </a:txBody>
                  <a:tcPr marL="68580" marR="68580" marT="34290" marB="34290"/>
                </a:tc>
                <a:tc>
                  <a:txBody>
                    <a:bodyPr/>
                    <a:lstStyle/>
                    <a:p>
                      <a:pPr algn="ctr"/>
                      <a:r>
                        <a:rPr lang="en-US" sz="1500" dirty="0"/>
                        <a:t>Shape</a:t>
                      </a:r>
                    </a:p>
                  </a:txBody>
                  <a:tcPr marL="68580" marR="68580" marT="34290" marB="34290"/>
                </a:tc>
                <a:tc>
                  <a:txBody>
                    <a:bodyPr/>
                    <a:lstStyle/>
                    <a:p>
                      <a:pPr algn="ctr"/>
                      <a:r>
                        <a:rPr lang="en-US" sz="1500" dirty="0"/>
                        <a:t>class</a:t>
                      </a:r>
                    </a:p>
                  </a:txBody>
                  <a:tcPr marL="68580" marR="68580" marT="34290" marB="34290"/>
                </a:tc>
                <a:extLst>
                  <a:ext uri="{0D108BD9-81ED-4DB2-BD59-A6C34878D82A}">
                    <a16:rowId xmlns:a16="http://schemas.microsoft.com/office/drawing/2014/main" val="10000"/>
                  </a:ext>
                </a:extLst>
              </a:tr>
              <a:tr h="297180">
                <a:tc>
                  <a:txBody>
                    <a:bodyPr/>
                    <a:lstStyle/>
                    <a:p>
                      <a:pPr algn="ctr"/>
                      <a:r>
                        <a:rPr lang="en-US" sz="1500" dirty="0"/>
                        <a:t>Large</a:t>
                      </a:r>
                    </a:p>
                  </a:txBody>
                  <a:tcPr marL="68580" marR="68580" marT="34290" marB="34290"/>
                </a:tc>
                <a:tc>
                  <a:txBody>
                    <a:bodyPr/>
                    <a:lstStyle/>
                    <a:p>
                      <a:pPr algn="ctr"/>
                      <a:r>
                        <a:rPr lang="en-US" sz="1500" dirty="0"/>
                        <a:t>Green</a:t>
                      </a:r>
                    </a:p>
                  </a:txBody>
                  <a:tcPr marL="68580" marR="68580" marT="34290" marB="34290"/>
                </a:tc>
                <a:tc>
                  <a:txBody>
                    <a:bodyPr/>
                    <a:lstStyle/>
                    <a:p>
                      <a:pPr algn="ctr"/>
                      <a:r>
                        <a:rPr lang="en-US" sz="1500" dirty="0"/>
                        <a:t>Square</a:t>
                      </a:r>
                    </a:p>
                  </a:txBody>
                  <a:tcPr marL="68580" marR="68580" marT="34290" marB="34290"/>
                </a:tc>
                <a:tc>
                  <a:txBody>
                    <a:bodyPr/>
                    <a:lstStyle/>
                    <a:p>
                      <a:pPr algn="ctr"/>
                      <a:r>
                        <a:rPr lang="en-US" sz="1500" dirty="0"/>
                        <a:t>Negative</a:t>
                      </a:r>
                    </a:p>
                  </a:txBody>
                  <a:tcPr marL="68580" marR="68580" marT="34290" marB="34290"/>
                </a:tc>
                <a:extLst>
                  <a:ext uri="{0D108BD9-81ED-4DB2-BD59-A6C34878D82A}">
                    <a16:rowId xmlns:a16="http://schemas.microsoft.com/office/drawing/2014/main" val="10001"/>
                  </a:ext>
                </a:extLst>
              </a:tr>
              <a:tr h="297180">
                <a:tc>
                  <a:txBody>
                    <a:bodyPr/>
                    <a:lstStyle/>
                    <a:p>
                      <a:pPr algn="ctr"/>
                      <a:r>
                        <a:rPr lang="en-US" sz="1500" dirty="0"/>
                        <a:t>Large</a:t>
                      </a:r>
                    </a:p>
                  </a:txBody>
                  <a:tcPr marL="68580" marR="68580" marT="34290" marB="34290"/>
                </a:tc>
                <a:tc>
                  <a:txBody>
                    <a:bodyPr/>
                    <a:lstStyle/>
                    <a:p>
                      <a:pPr algn="ctr"/>
                      <a:r>
                        <a:rPr lang="en-US" sz="1500" dirty="0"/>
                        <a:t>Green</a:t>
                      </a:r>
                    </a:p>
                  </a:txBody>
                  <a:tcPr marL="68580" marR="68580" marT="34290" marB="34290"/>
                </a:tc>
                <a:tc>
                  <a:txBody>
                    <a:bodyPr/>
                    <a:lstStyle/>
                    <a:p>
                      <a:pPr algn="ctr"/>
                      <a:r>
                        <a:rPr lang="en-US" sz="1500" dirty="0"/>
                        <a:t>Circle</a:t>
                      </a:r>
                    </a:p>
                  </a:txBody>
                  <a:tcPr marL="68580" marR="68580" marT="34290" marB="34290"/>
                </a:tc>
                <a:tc>
                  <a:txBody>
                    <a:bodyPr/>
                    <a:lstStyle/>
                    <a:p>
                      <a:pPr algn="ctr"/>
                      <a:r>
                        <a:rPr lang="en-US" sz="1500" dirty="0"/>
                        <a:t>Negative</a:t>
                      </a:r>
                    </a:p>
                  </a:txBody>
                  <a:tcPr marL="68580" marR="68580" marT="34290" marB="34290"/>
                </a:tc>
                <a:extLst>
                  <a:ext uri="{0D108BD9-81ED-4DB2-BD59-A6C34878D82A}">
                    <a16:rowId xmlns:a16="http://schemas.microsoft.com/office/drawing/2014/main" val="10002"/>
                  </a:ext>
                </a:extLst>
              </a:tr>
              <a:tr h="297180">
                <a:tc>
                  <a:txBody>
                    <a:bodyPr/>
                    <a:lstStyle/>
                    <a:p>
                      <a:pPr algn="ctr"/>
                      <a:r>
                        <a:rPr lang="en-US" sz="1500" dirty="0"/>
                        <a:t>Small</a:t>
                      </a:r>
                    </a:p>
                  </a:txBody>
                  <a:tcPr marL="68580" marR="68580" marT="34290" marB="34290"/>
                </a:tc>
                <a:tc>
                  <a:txBody>
                    <a:bodyPr/>
                    <a:lstStyle/>
                    <a:p>
                      <a:pPr algn="ctr"/>
                      <a:r>
                        <a:rPr lang="en-US" sz="1500" dirty="0"/>
                        <a:t>Green</a:t>
                      </a:r>
                    </a:p>
                  </a:txBody>
                  <a:tcPr marL="68580" marR="68580" marT="34290" marB="34290"/>
                </a:tc>
                <a:tc>
                  <a:txBody>
                    <a:bodyPr/>
                    <a:lstStyle/>
                    <a:p>
                      <a:pPr algn="ctr"/>
                      <a:r>
                        <a:rPr lang="en-US" sz="1500" dirty="0"/>
                        <a:t>Square</a:t>
                      </a:r>
                    </a:p>
                  </a:txBody>
                  <a:tcPr marL="68580" marR="68580" marT="34290" marB="34290"/>
                </a:tc>
                <a:tc>
                  <a:txBody>
                    <a:bodyPr/>
                    <a:lstStyle/>
                    <a:p>
                      <a:pPr algn="ctr"/>
                      <a:r>
                        <a:rPr lang="en-US" sz="1500" dirty="0"/>
                        <a:t>Positive</a:t>
                      </a:r>
                    </a:p>
                  </a:txBody>
                  <a:tcPr marL="68580" marR="68580" marT="34290" marB="34290"/>
                </a:tc>
                <a:extLst>
                  <a:ext uri="{0D108BD9-81ED-4DB2-BD59-A6C34878D82A}">
                    <a16:rowId xmlns:a16="http://schemas.microsoft.com/office/drawing/2014/main" val="10003"/>
                  </a:ext>
                </a:extLst>
              </a:tr>
              <a:tr h="297180">
                <a:tc>
                  <a:txBody>
                    <a:bodyPr/>
                    <a:lstStyle/>
                    <a:p>
                      <a:pPr algn="ctr"/>
                      <a:r>
                        <a:rPr lang="en-US" sz="1500" dirty="0"/>
                        <a:t>Small</a:t>
                      </a:r>
                    </a:p>
                  </a:txBody>
                  <a:tcPr marL="68580" marR="68580" marT="34290" marB="34290"/>
                </a:tc>
                <a:tc>
                  <a:txBody>
                    <a:bodyPr/>
                    <a:lstStyle/>
                    <a:p>
                      <a:pPr algn="ctr"/>
                      <a:r>
                        <a:rPr lang="en-US" sz="1500" dirty="0"/>
                        <a:t>Green</a:t>
                      </a:r>
                    </a:p>
                  </a:txBody>
                  <a:tcPr marL="68580" marR="68580" marT="34290" marB="34290"/>
                </a:tc>
                <a:tc>
                  <a:txBody>
                    <a:bodyPr/>
                    <a:lstStyle/>
                    <a:p>
                      <a:pPr algn="ctr"/>
                      <a:r>
                        <a:rPr lang="en-US" sz="1500" dirty="0"/>
                        <a:t>Circle</a:t>
                      </a:r>
                    </a:p>
                  </a:txBody>
                  <a:tcPr marL="68580" marR="68580" marT="34290" marB="34290"/>
                </a:tc>
                <a:tc>
                  <a:txBody>
                    <a:bodyPr/>
                    <a:lstStyle/>
                    <a:p>
                      <a:pPr algn="ctr"/>
                      <a:r>
                        <a:rPr lang="en-US" sz="1500" dirty="0"/>
                        <a:t>positive</a:t>
                      </a:r>
                    </a:p>
                  </a:txBody>
                  <a:tcPr marL="68580" marR="68580" marT="34290" marB="34290"/>
                </a:tc>
                <a:extLst>
                  <a:ext uri="{0D108BD9-81ED-4DB2-BD59-A6C34878D82A}">
                    <a16:rowId xmlns:a16="http://schemas.microsoft.com/office/drawing/2014/main" val="10004"/>
                  </a:ext>
                </a:extLst>
              </a:tr>
              <a:tr h="297180">
                <a:tc>
                  <a:txBody>
                    <a:bodyPr/>
                    <a:lstStyle/>
                    <a:p>
                      <a:pPr algn="ctr"/>
                      <a:r>
                        <a:rPr lang="en-US" sz="1500" dirty="0"/>
                        <a:t>Large</a:t>
                      </a:r>
                    </a:p>
                  </a:txBody>
                  <a:tcPr marL="68580" marR="68580" marT="34290" marB="34290"/>
                </a:tc>
                <a:tc>
                  <a:txBody>
                    <a:bodyPr/>
                    <a:lstStyle/>
                    <a:p>
                      <a:pPr algn="ctr"/>
                      <a:r>
                        <a:rPr lang="en-US" sz="1500" dirty="0"/>
                        <a:t>Red</a:t>
                      </a:r>
                    </a:p>
                  </a:txBody>
                  <a:tcPr marL="68580" marR="68580" marT="34290" marB="34290"/>
                </a:tc>
                <a:tc>
                  <a:txBody>
                    <a:bodyPr/>
                    <a:lstStyle/>
                    <a:p>
                      <a:pPr algn="ctr"/>
                      <a:r>
                        <a:rPr lang="en-US" sz="1500" dirty="0"/>
                        <a:t>Square</a:t>
                      </a:r>
                    </a:p>
                  </a:txBody>
                  <a:tcPr marL="68580" marR="68580" marT="34290" marB="34290"/>
                </a:tc>
                <a:tc>
                  <a:txBody>
                    <a:bodyPr/>
                    <a:lstStyle/>
                    <a:p>
                      <a:pPr algn="ctr"/>
                      <a:r>
                        <a:rPr lang="en-US" sz="1500" dirty="0"/>
                        <a:t>Positive</a:t>
                      </a:r>
                    </a:p>
                  </a:txBody>
                  <a:tcPr marL="68580" marR="68580" marT="34290" marB="34290"/>
                </a:tc>
                <a:extLst>
                  <a:ext uri="{0D108BD9-81ED-4DB2-BD59-A6C34878D82A}">
                    <a16:rowId xmlns:a16="http://schemas.microsoft.com/office/drawing/2014/main" val="10005"/>
                  </a:ext>
                </a:extLst>
              </a:tr>
              <a:tr h="297180">
                <a:tc>
                  <a:txBody>
                    <a:bodyPr/>
                    <a:lstStyle/>
                    <a:p>
                      <a:pPr algn="ctr"/>
                      <a:r>
                        <a:rPr lang="en-US" sz="1500" dirty="0"/>
                        <a:t>Large</a:t>
                      </a:r>
                    </a:p>
                  </a:txBody>
                  <a:tcPr marL="68580" marR="68580" marT="34290" marB="34290"/>
                </a:tc>
                <a:tc>
                  <a:txBody>
                    <a:bodyPr/>
                    <a:lstStyle/>
                    <a:p>
                      <a:pPr algn="ctr"/>
                      <a:r>
                        <a:rPr lang="en-US" sz="1500" dirty="0"/>
                        <a:t>Red</a:t>
                      </a:r>
                    </a:p>
                  </a:txBody>
                  <a:tcPr marL="68580" marR="68580" marT="34290" marB="34290"/>
                </a:tc>
                <a:tc>
                  <a:txBody>
                    <a:bodyPr/>
                    <a:lstStyle/>
                    <a:p>
                      <a:pPr algn="ctr"/>
                      <a:r>
                        <a:rPr lang="en-US" sz="1500" dirty="0"/>
                        <a:t>Circle</a:t>
                      </a:r>
                    </a:p>
                  </a:txBody>
                  <a:tcPr marL="68580" marR="68580" marT="34290" marB="34290"/>
                </a:tc>
                <a:tc>
                  <a:txBody>
                    <a:bodyPr/>
                    <a:lstStyle/>
                    <a:p>
                      <a:pPr algn="ctr"/>
                      <a:r>
                        <a:rPr lang="en-US" sz="1500" dirty="0"/>
                        <a:t>Positive</a:t>
                      </a:r>
                    </a:p>
                  </a:txBody>
                  <a:tcPr marL="68580" marR="68580" marT="34290" marB="34290"/>
                </a:tc>
                <a:extLst>
                  <a:ext uri="{0D108BD9-81ED-4DB2-BD59-A6C34878D82A}">
                    <a16:rowId xmlns:a16="http://schemas.microsoft.com/office/drawing/2014/main" val="10006"/>
                  </a:ext>
                </a:extLst>
              </a:tr>
              <a:tr h="297180">
                <a:tc>
                  <a:txBody>
                    <a:bodyPr/>
                    <a:lstStyle/>
                    <a:p>
                      <a:pPr algn="ctr"/>
                      <a:r>
                        <a:rPr lang="en-US" sz="1500" dirty="0"/>
                        <a:t>Small</a:t>
                      </a:r>
                    </a:p>
                  </a:txBody>
                  <a:tcPr marL="68580" marR="68580" marT="34290" marB="34290"/>
                </a:tc>
                <a:tc>
                  <a:txBody>
                    <a:bodyPr/>
                    <a:lstStyle/>
                    <a:p>
                      <a:pPr algn="ctr"/>
                      <a:r>
                        <a:rPr lang="en-US" sz="1500" dirty="0"/>
                        <a:t>Red</a:t>
                      </a:r>
                    </a:p>
                  </a:txBody>
                  <a:tcPr marL="68580" marR="68580" marT="34290" marB="34290"/>
                </a:tc>
                <a:tc>
                  <a:txBody>
                    <a:bodyPr/>
                    <a:lstStyle/>
                    <a:p>
                      <a:pPr algn="ctr"/>
                      <a:r>
                        <a:rPr lang="en-US" sz="1500" dirty="0"/>
                        <a:t>Square</a:t>
                      </a:r>
                    </a:p>
                  </a:txBody>
                  <a:tcPr marL="68580" marR="68580" marT="34290" marB="34290"/>
                </a:tc>
                <a:tc>
                  <a:txBody>
                    <a:bodyPr/>
                    <a:lstStyle/>
                    <a:p>
                      <a:pPr algn="ctr"/>
                      <a:r>
                        <a:rPr lang="en-US" sz="1500" dirty="0"/>
                        <a:t>Positive</a:t>
                      </a:r>
                    </a:p>
                  </a:txBody>
                  <a:tcPr marL="68580" marR="68580" marT="34290" marB="34290"/>
                </a:tc>
                <a:extLst>
                  <a:ext uri="{0D108BD9-81ED-4DB2-BD59-A6C34878D82A}">
                    <a16:rowId xmlns:a16="http://schemas.microsoft.com/office/drawing/2014/main" val="10007"/>
                  </a:ext>
                </a:extLst>
              </a:tr>
              <a:tr h="297180">
                <a:tc>
                  <a:txBody>
                    <a:bodyPr/>
                    <a:lstStyle/>
                    <a:p>
                      <a:pPr algn="ctr"/>
                      <a:r>
                        <a:rPr lang="en-US" sz="1500" dirty="0"/>
                        <a:t>Small</a:t>
                      </a:r>
                    </a:p>
                  </a:txBody>
                  <a:tcPr marL="68580" marR="68580" marT="34290" marB="34290"/>
                </a:tc>
                <a:tc>
                  <a:txBody>
                    <a:bodyPr/>
                    <a:lstStyle/>
                    <a:p>
                      <a:pPr algn="ctr"/>
                      <a:r>
                        <a:rPr lang="en-US" sz="1500" dirty="0"/>
                        <a:t>Red</a:t>
                      </a:r>
                    </a:p>
                  </a:txBody>
                  <a:tcPr marL="68580" marR="68580" marT="34290" marB="34290"/>
                </a:tc>
                <a:tc>
                  <a:txBody>
                    <a:bodyPr/>
                    <a:lstStyle/>
                    <a:p>
                      <a:pPr algn="ctr"/>
                      <a:r>
                        <a:rPr lang="en-US" sz="1500" dirty="0"/>
                        <a:t>Circle</a:t>
                      </a:r>
                    </a:p>
                  </a:txBody>
                  <a:tcPr marL="68580" marR="68580" marT="34290" marB="34290"/>
                </a:tc>
                <a:tc>
                  <a:txBody>
                    <a:bodyPr/>
                    <a:lstStyle/>
                    <a:p>
                      <a:pPr algn="ctr"/>
                      <a:r>
                        <a:rPr lang="en-US" sz="1500" dirty="0"/>
                        <a:t>Positive</a:t>
                      </a:r>
                    </a:p>
                  </a:txBody>
                  <a:tcPr marL="68580" marR="68580" marT="34290" marB="34290"/>
                </a:tc>
                <a:extLst>
                  <a:ext uri="{0D108BD9-81ED-4DB2-BD59-A6C34878D82A}">
                    <a16:rowId xmlns:a16="http://schemas.microsoft.com/office/drawing/2014/main" val="10008"/>
                  </a:ext>
                </a:extLst>
              </a:tr>
              <a:tr h="297180">
                <a:tc>
                  <a:txBody>
                    <a:bodyPr/>
                    <a:lstStyle/>
                    <a:p>
                      <a:pPr algn="ctr"/>
                      <a:r>
                        <a:rPr lang="en-US" sz="1500" dirty="0"/>
                        <a:t>Large</a:t>
                      </a:r>
                    </a:p>
                  </a:txBody>
                  <a:tcPr marL="68580" marR="68580" marT="34290" marB="34290"/>
                </a:tc>
                <a:tc>
                  <a:txBody>
                    <a:bodyPr/>
                    <a:lstStyle/>
                    <a:p>
                      <a:pPr algn="ctr"/>
                      <a:r>
                        <a:rPr lang="en-US" sz="1500" dirty="0"/>
                        <a:t>Blue</a:t>
                      </a:r>
                    </a:p>
                  </a:txBody>
                  <a:tcPr marL="68580" marR="68580" marT="34290" marB="34290"/>
                </a:tc>
                <a:tc>
                  <a:txBody>
                    <a:bodyPr/>
                    <a:lstStyle/>
                    <a:p>
                      <a:pPr algn="ctr"/>
                      <a:r>
                        <a:rPr lang="en-US" sz="1500" dirty="0"/>
                        <a:t>Square</a:t>
                      </a:r>
                    </a:p>
                  </a:txBody>
                  <a:tcPr marL="68580" marR="68580" marT="34290" marB="34290"/>
                </a:tc>
                <a:tc>
                  <a:txBody>
                    <a:bodyPr/>
                    <a:lstStyle/>
                    <a:p>
                      <a:pPr algn="ctr"/>
                      <a:r>
                        <a:rPr lang="en-US" sz="1500" dirty="0"/>
                        <a:t>Negative</a:t>
                      </a:r>
                    </a:p>
                  </a:txBody>
                  <a:tcPr marL="68580" marR="68580" marT="34290" marB="34290"/>
                </a:tc>
                <a:extLst>
                  <a:ext uri="{0D108BD9-81ED-4DB2-BD59-A6C34878D82A}">
                    <a16:rowId xmlns:a16="http://schemas.microsoft.com/office/drawing/2014/main" val="10009"/>
                  </a:ext>
                </a:extLst>
              </a:tr>
              <a:tr h="297180">
                <a:tc>
                  <a:txBody>
                    <a:bodyPr/>
                    <a:lstStyle/>
                    <a:p>
                      <a:pPr algn="ctr"/>
                      <a:r>
                        <a:rPr lang="en-US" sz="1500" dirty="0"/>
                        <a:t>Small</a:t>
                      </a:r>
                    </a:p>
                  </a:txBody>
                  <a:tcPr marL="68580" marR="68580" marT="34290" marB="34290"/>
                </a:tc>
                <a:tc>
                  <a:txBody>
                    <a:bodyPr/>
                    <a:lstStyle/>
                    <a:p>
                      <a:pPr algn="ctr"/>
                      <a:r>
                        <a:rPr lang="en-US" sz="1500" dirty="0"/>
                        <a:t>Blue</a:t>
                      </a:r>
                    </a:p>
                  </a:txBody>
                  <a:tcPr marL="68580" marR="68580" marT="34290" marB="34290"/>
                </a:tc>
                <a:tc>
                  <a:txBody>
                    <a:bodyPr/>
                    <a:lstStyle/>
                    <a:p>
                      <a:pPr algn="ctr"/>
                      <a:r>
                        <a:rPr lang="en-US" sz="1500" dirty="0"/>
                        <a:t>Square</a:t>
                      </a:r>
                    </a:p>
                  </a:txBody>
                  <a:tcPr marL="68580" marR="68580" marT="34290" marB="34290"/>
                </a:tc>
                <a:tc>
                  <a:txBody>
                    <a:bodyPr/>
                    <a:lstStyle/>
                    <a:p>
                      <a:pPr algn="ctr"/>
                      <a:r>
                        <a:rPr lang="en-US" sz="1500" dirty="0"/>
                        <a:t>Positive</a:t>
                      </a:r>
                    </a:p>
                  </a:txBody>
                  <a:tcPr marL="68580" marR="68580" marT="34290" marB="34290"/>
                </a:tc>
                <a:extLst>
                  <a:ext uri="{0D108BD9-81ED-4DB2-BD59-A6C34878D82A}">
                    <a16:rowId xmlns:a16="http://schemas.microsoft.com/office/drawing/2014/main" val="10010"/>
                  </a:ext>
                </a:extLst>
              </a:tr>
              <a:tr h="297180">
                <a:tc>
                  <a:txBody>
                    <a:bodyPr/>
                    <a:lstStyle/>
                    <a:p>
                      <a:pPr algn="ctr"/>
                      <a:r>
                        <a:rPr lang="en-US" sz="1500" dirty="0"/>
                        <a:t>Large</a:t>
                      </a:r>
                    </a:p>
                  </a:txBody>
                  <a:tcPr marL="68580" marR="68580" marT="34290" marB="34290"/>
                </a:tc>
                <a:tc>
                  <a:txBody>
                    <a:bodyPr/>
                    <a:lstStyle/>
                    <a:p>
                      <a:pPr algn="ctr"/>
                      <a:r>
                        <a:rPr lang="en-US" sz="1500" dirty="0"/>
                        <a:t>Blue</a:t>
                      </a:r>
                    </a:p>
                  </a:txBody>
                  <a:tcPr marL="68580" marR="68580" marT="34290" marB="34290"/>
                </a:tc>
                <a:tc>
                  <a:txBody>
                    <a:bodyPr/>
                    <a:lstStyle/>
                    <a:p>
                      <a:pPr algn="ctr"/>
                      <a:r>
                        <a:rPr lang="en-US" sz="1500" dirty="0"/>
                        <a:t>Circle</a:t>
                      </a:r>
                    </a:p>
                  </a:txBody>
                  <a:tcPr marL="68580" marR="68580" marT="34290" marB="34290"/>
                </a:tc>
                <a:tc>
                  <a:txBody>
                    <a:bodyPr/>
                    <a:lstStyle/>
                    <a:p>
                      <a:pPr algn="ctr"/>
                      <a:r>
                        <a:rPr lang="en-US" sz="1500" dirty="0"/>
                        <a:t>Positive</a:t>
                      </a:r>
                    </a:p>
                  </a:txBody>
                  <a:tcPr marL="68580" marR="68580" marT="34290" marB="34290"/>
                </a:tc>
                <a:extLst>
                  <a:ext uri="{0D108BD9-81ED-4DB2-BD59-A6C34878D82A}">
                    <a16:rowId xmlns:a16="http://schemas.microsoft.com/office/drawing/2014/main" val="10011"/>
                  </a:ext>
                </a:extLst>
              </a:tr>
              <a:tr h="297180">
                <a:tc>
                  <a:txBody>
                    <a:bodyPr/>
                    <a:lstStyle/>
                    <a:p>
                      <a:pPr algn="ctr"/>
                      <a:r>
                        <a:rPr lang="en-US" sz="1500" dirty="0"/>
                        <a:t>Small</a:t>
                      </a:r>
                    </a:p>
                  </a:txBody>
                  <a:tcPr marL="68580" marR="68580" marT="34290" marB="34290"/>
                </a:tc>
                <a:tc>
                  <a:txBody>
                    <a:bodyPr/>
                    <a:lstStyle/>
                    <a:p>
                      <a:pPr algn="ctr"/>
                      <a:r>
                        <a:rPr lang="en-US" sz="1500" dirty="0"/>
                        <a:t>Blue</a:t>
                      </a:r>
                    </a:p>
                  </a:txBody>
                  <a:tcPr marL="68580" marR="68580" marT="34290" marB="34290"/>
                </a:tc>
                <a:tc>
                  <a:txBody>
                    <a:bodyPr/>
                    <a:lstStyle/>
                    <a:p>
                      <a:pPr algn="ctr"/>
                      <a:r>
                        <a:rPr lang="en-US" sz="1500" dirty="0"/>
                        <a:t>Circle</a:t>
                      </a:r>
                    </a:p>
                  </a:txBody>
                  <a:tcPr marL="68580" marR="68580" marT="34290" marB="34290"/>
                </a:tc>
                <a:tc>
                  <a:txBody>
                    <a:bodyPr/>
                    <a:lstStyle/>
                    <a:p>
                      <a:pPr algn="ctr"/>
                      <a:r>
                        <a:rPr lang="en-US" sz="1500" dirty="0"/>
                        <a:t>Positive</a:t>
                      </a:r>
                    </a:p>
                  </a:txBody>
                  <a:tcPr marL="68580" marR="68580" marT="34290" marB="3429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62205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49"/>
          <p:cNvSpPr>
            <a:spLocks noGrp="1" noChangeArrowheads="1"/>
          </p:cNvSpPr>
          <p:nvPr>
            <p:ph type="title"/>
          </p:nvPr>
        </p:nvSpPr>
        <p:spPr>
          <a:xfrm>
            <a:off x="1143000" y="376313"/>
            <a:ext cx="6858000" cy="857250"/>
          </a:xfrm>
        </p:spPr>
        <p:txBody>
          <a:bodyPr/>
          <a:lstStyle/>
          <a:p>
            <a:r>
              <a:rPr lang="en-US" sz="3300" dirty="0">
                <a:ea typeface="ＭＳ Ｐゴシック" charset="0"/>
                <a:cs typeface="ＭＳ Ｐゴシック" charset="0"/>
              </a:rPr>
              <a:t>A decision tree-induced partition</a:t>
            </a:r>
          </a:p>
        </p:txBody>
      </p:sp>
      <p:pic>
        <p:nvPicPr>
          <p:cNvPr id="45083"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1428751"/>
            <a:ext cx="2971800" cy="2412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1085850" y="1038375"/>
            <a:ext cx="6858000" cy="461665"/>
          </a:xfrm>
          <a:prstGeom prst="rect">
            <a:avLst/>
          </a:prstGeom>
          <a:noFill/>
        </p:spPr>
        <p:txBody>
          <a:bodyPr wrap="square" rtlCol="0">
            <a:spAutoFit/>
          </a:bodyPr>
          <a:lstStyle/>
          <a:p>
            <a:pPr algn="ctr"/>
            <a:r>
              <a:rPr lang="en-US" sz="2400" dirty="0">
                <a:latin typeface="Calibri"/>
              </a:rPr>
              <a:t>The red groups are negative examples, blue positive</a:t>
            </a:r>
          </a:p>
        </p:txBody>
      </p:sp>
      <p:sp>
        <p:nvSpPr>
          <p:cNvPr id="4" name="TextBox 3"/>
          <p:cNvSpPr txBox="1"/>
          <p:nvPr/>
        </p:nvSpPr>
        <p:spPr>
          <a:xfrm>
            <a:off x="5200650" y="4000500"/>
            <a:ext cx="2628900" cy="1061829"/>
          </a:xfrm>
          <a:prstGeom prst="rect">
            <a:avLst/>
          </a:prstGeom>
          <a:solidFill>
            <a:schemeClr val="bg1">
              <a:lumMod val="95000"/>
            </a:schemeClr>
          </a:solidFill>
          <a:ln w="3175">
            <a:solidFill>
              <a:schemeClr val="tx1"/>
            </a:solidFill>
          </a:ln>
          <a:effectLst>
            <a:outerShdw blurRad="50800" dist="38100" dir="2700000" algn="tl" rotWithShape="0">
              <a:srgbClr val="000000">
                <a:alpha val="43000"/>
              </a:srgbClr>
            </a:outerShdw>
          </a:effectLst>
        </p:spPr>
        <p:txBody>
          <a:bodyPr wrap="square" rtlCol="0">
            <a:spAutoFit/>
          </a:bodyPr>
          <a:lstStyle/>
          <a:p>
            <a:r>
              <a:rPr lang="en-US" sz="2100" dirty="0">
                <a:latin typeface="Calibri"/>
              </a:rPr>
              <a:t>Negative things are  big, green shapes and big, blue squares</a:t>
            </a:r>
          </a:p>
        </p:txBody>
      </p:sp>
      <p:pic>
        <p:nvPicPr>
          <p:cNvPr id="5" name="Picture 4" descr="Shape&#10;&#10;Description automatically generated">
            <a:extLst>
              <a:ext uri="{FF2B5EF4-FFF2-40B4-BE49-F238E27FC236}">
                <a16:creationId xmlns:a16="http://schemas.microsoft.com/office/drawing/2014/main" id="{F1038BE0-97B1-E973-8482-B4669A8AD3E7}"/>
              </a:ext>
            </a:extLst>
          </p:cNvPr>
          <p:cNvPicPr>
            <a:picLocks noChangeAspect="1"/>
          </p:cNvPicPr>
          <p:nvPr/>
        </p:nvPicPr>
        <p:blipFill>
          <a:blip r:embed="rId4"/>
          <a:stretch>
            <a:fillRect/>
          </a:stretch>
        </p:blipFill>
        <p:spPr>
          <a:xfrm>
            <a:off x="1121941" y="1458310"/>
            <a:ext cx="3617914" cy="3685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657350" y="464098"/>
            <a:ext cx="5829300" cy="800100"/>
          </a:xfrm>
        </p:spPr>
        <p:txBody>
          <a:bodyPr/>
          <a:lstStyle/>
          <a:p>
            <a:r>
              <a:rPr lang="en-US" sz="3300" dirty="0">
                <a:ea typeface="ＭＳ Ｐゴシック" charset="0"/>
                <a:cs typeface="ＭＳ Ｐゴシック" charset="0"/>
              </a:rPr>
              <a:t>Learning decision trees</a:t>
            </a:r>
          </a:p>
        </p:txBody>
      </p:sp>
      <p:sp>
        <p:nvSpPr>
          <p:cNvPr id="43010" name="Rectangle 3"/>
          <p:cNvSpPr>
            <a:spLocks noGrp="1" noChangeArrowheads="1"/>
          </p:cNvSpPr>
          <p:nvPr>
            <p:ph type="body" idx="1"/>
          </p:nvPr>
        </p:nvSpPr>
        <p:spPr>
          <a:xfrm>
            <a:off x="457199" y="1099645"/>
            <a:ext cx="7827580" cy="3898024"/>
          </a:xfrm>
        </p:spPr>
        <p:txBody>
          <a:bodyPr/>
          <a:lstStyle/>
          <a:p>
            <a:pPr marL="171450" indent="-171450"/>
            <a:r>
              <a:rPr lang="en-US" sz="2100" dirty="0">
                <a:ea typeface="ＭＳ Ｐゴシック" charset="0"/>
                <a:cs typeface="ＭＳ Ｐゴシック" charset="0"/>
              </a:rPr>
              <a:t>Goal: Build </a:t>
            </a:r>
            <a:r>
              <a:rPr lang="en-US" sz="2100" b="1" dirty="0">
                <a:ea typeface="ＭＳ Ｐゴシック" charset="0"/>
                <a:cs typeface="ＭＳ Ｐゴシック" charset="0"/>
              </a:rPr>
              <a:t>decision tree</a:t>
            </a:r>
            <a:r>
              <a:rPr lang="en-US" sz="2100" dirty="0">
                <a:ea typeface="ＭＳ Ｐゴシック" charset="0"/>
                <a:cs typeface="ＭＳ Ｐゴシック" charset="0"/>
              </a:rPr>
              <a:t> to classify examples as positive or negative instances of concept using supervised learning from training data</a:t>
            </a:r>
          </a:p>
          <a:p>
            <a:pPr marL="171450" indent="-171450"/>
            <a:r>
              <a:rPr lang="en-US" sz="2100" dirty="0">
                <a:ea typeface="ＭＳ Ｐゴシック" charset="0"/>
                <a:cs typeface="ＭＳ Ｐゴシック" charset="0"/>
              </a:rPr>
              <a:t>A </a:t>
            </a:r>
            <a:r>
              <a:rPr lang="en-US" sz="2100" b="1" dirty="0">
                <a:ea typeface="ＭＳ Ｐゴシック" charset="0"/>
                <a:cs typeface="ＭＳ Ｐゴシック" charset="0"/>
              </a:rPr>
              <a:t>decision tree</a:t>
            </a:r>
            <a:r>
              <a:rPr lang="en-US" sz="2100" dirty="0">
                <a:ea typeface="ＭＳ Ｐゴシック" charset="0"/>
                <a:cs typeface="ＭＳ Ｐゴシック" charset="0"/>
              </a:rPr>
              <a:t> is a tree where</a:t>
            </a:r>
          </a:p>
          <a:p>
            <a:pPr marL="265510" lvl="1" indent="-177404"/>
            <a:r>
              <a:rPr lang="en-US" sz="1950" dirty="0">
                <a:ea typeface="ＭＳ Ｐゴシック" charset="0"/>
              </a:rPr>
              <a:t> non-leaf nodes have an</a:t>
            </a:r>
            <a:br>
              <a:rPr lang="en-US" sz="1950" dirty="0">
                <a:ea typeface="ＭＳ Ｐゴシック" charset="0"/>
              </a:rPr>
            </a:br>
            <a:r>
              <a:rPr lang="en-US" sz="1950" dirty="0">
                <a:ea typeface="ＭＳ Ｐゴシック" charset="0"/>
              </a:rPr>
              <a:t>attribute (feature)</a:t>
            </a:r>
          </a:p>
          <a:p>
            <a:pPr marL="265510" lvl="1" indent="-177404"/>
            <a:r>
              <a:rPr lang="en-US" sz="1950" dirty="0">
                <a:ea typeface="ＭＳ Ｐゴシック" charset="0"/>
              </a:rPr>
              <a:t>leaf nodes have a classification</a:t>
            </a:r>
            <a:br>
              <a:rPr lang="en-US" sz="1950" dirty="0">
                <a:ea typeface="ＭＳ Ｐゴシック" charset="0"/>
              </a:rPr>
            </a:br>
            <a:r>
              <a:rPr lang="en-US" sz="1950" dirty="0">
                <a:ea typeface="ＭＳ Ｐゴシック" charset="0"/>
              </a:rPr>
              <a:t>(+ or -)</a:t>
            </a:r>
          </a:p>
          <a:p>
            <a:pPr marL="265510" lvl="1" indent="-177404"/>
            <a:r>
              <a:rPr lang="en-US" sz="1950" dirty="0">
                <a:ea typeface="ＭＳ Ｐゴシック" charset="0"/>
              </a:rPr>
              <a:t>each arc has a possible value of</a:t>
            </a:r>
            <a:br>
              <a:rPr lang="en-US" sz="1950" dirty="0">
                <a:ea typeface="ＭＳ Ｐゴシック" charset="0"/>
              </a:rPr>
            </a:br>
            <a:r>
              <a:rPr lang="en-US" sz="1950" dirty="0">
                <a:ea typeface="ＭＳ Ｐゴシック" charset="0"/>
              </a:rPr>
              <a:t>its attribute </a:t>
            </a:r>
          </a:p>
          <a:p>
            <a:pPr marL="171450" indent="-171450"/>
            <a:r>
              <a:rPr lang="en-US" sz="2100" dirty="0">
                <a:ea typeface="ＭＳ Ｐゴシック" charset="0"/>
                <a:cs typeface="ＭＳ Ｐゴシック" charset="0"/>
              </a:rPr>
              <a:t>Generalization: allow for &gt;2 classes</a:t>
            </a:r>
          </a:p>
          <a:p>
            <a:pPr marL="265510" lvl="1" indent="-177404"/>
            <a:r>
              <a:rPr lang="en-US" sz="1950" dirty="0">
                <a:ea typeface="ＭＳ Ｐゴシック" charset="0"/>
              </a:rPr>
              <a:t>e.g., classify stocks as {sell, hold, buy}</a:t>
            </a:r>
          </a:p>
        </p:txBody>
      </p:sp>
      <p:grpSp>
        <p:nvGrpSpPr>
          <p:cNvPr id="43011" name="Group 40"/>
          <p:cNvGrpSpPr>
            <a:grpSpLocks/>
          </p:cNvGrpSpPr>
          <p:nvPr/>
        </p:nvGrpSpPr>
        <p:grpSpPr bwMode="auto">
          <a:xfrm>
            <a:off x="5029200" y="1885950"/>
            <a:ext cx="2837259" cy="2286000"/>
            <a:chOff x="3168" y="1440"/>
            <a:chExt cx="2383" cy="1920"/>
          </a:xfrm>
        </p:grpSpPr>
        <p:sp>
          <p:nvSpPr>
            <p:cNvPr id="43012" name="Line 14"/>
            <p:cNvSpPr>
              <a:spLocks noChangeShapeType="1"/>
            </p:cNvSpPr>
            <p:nvPr/>
          </p:nvSpPr>
          <p:spPr bwMode="auto">
            <a:xfrm flipH="1">
              <a:off x="3504" y="1536"/>
              <a:ext cx="768" cy="62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dirty="0">
                <a:latin typeface="Calibri"/>
              </a:endParaRPr>
            </a:p>
          </p:txBody>
        </p:sp>
        <p:sp>
          <p:nvSpPr>
            <p:cNvPr id="43013" name="Line 15"/>
            <p:cNvSpPr>
              <a:spLocks noChangeShapeType="1"/>
            </p:cNvSpPr>
            <p:nvPr/>
          </p:nvSpPr>
          <p:spPr bwMode="auto">
            <a:xfrm flipH="1">
              <a:off x="4224" y="1536"/>
              <a:ext cx="48" cy="62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dirty="0">
                <a:latin typeface="Calibri"/>
              </a:endParaRPr>
            </a:p>
          </p:txBody>
        </p:sp>
        <p:sp>
          <p:nvSpPr>
            <p:cNvPr id="43014" name="Line 16"/>
            <p:cNvSpPr>
              <a:spLocks noChangeShapeType="1"/>
            </p:cNvSpPr>
            <p:nvPr/>
          </p:nvSpPr>
          <p:spPr bwMode="auto">
            <a:xfrm>
              <a:off x="4272" y="1536"/>
              <a:ext cx="768" cy="62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dirty="0">
                <a:latin typeface="Calibri"/>
              </a:endParaRPr>
            </a:p>
          </p:txBody>
        </p:sp>
        <p:sp>
          <p:nvSpPr>
            <p:cNvPr id="43015" name="Line 17"/>
            <p:cNvSpPr>
              <a:spLocks noChangeShapeType="1"/>
            </p:cNvSpPr>
            <p:nvPr/>
          </p:nvSpPr>
          <p:spPr bwMode="auto">
            <a:xfrm flipH="1">
              <a:off x="3312" y="2160"/>
              <a:ext cx="240" cy="57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dirty="0">
                <a:latin typeface="Calibri"/>
              </a:endParaRPr>
            </a:p>
          </p:txBody>
        </p:sp>
        <p:sp>
          <p:nvSpPr>
            <p:cNvPr id="43016" name="Line 18"/>
            <p:cNvSpPr>
              <a:spLocks noChangeShapeType="1"/>
            </p:cNvSpPr>
            <p:nvPr/>
          </p:nvSpPr>
          <p:spPr bwMode="auto">
            <a:xfrm>
              <a:off x="3552" y="2208"/>
              <a:ext cx="144" cy="52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dirty="0">
                <a:latin typeface="Calibri"/>
              </a:endParaRPr>
            </a:p>
          </p:txBody>
        </p:sp>
        <p:sp>
          <p:nvSpPr>
            <p:cNvPr id="43017" name="Line 22"/>
            <p:cNvSpPr>
              <a:spLocks noChangeShapeType="1"/>
            </p:cNvSpPr>
            <p:nvPr/>
          </p:nvSpPr>
          <p:spPr bwMode="auto">
            <a:xfrm flipH="1">
              <a:off x="4416" y="2688"/>
              <a:ext cx="240" cy="57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dirty="0">
                <a:latin typeface="Calibri"/>
              </a:endParaRPr>
            </a:p>
          </p:txBody>
        </p:sp>
        <p:sp>
          <p:nvSpPr>
            <p:cNvPr id="43018" name="Line 23"/>
            <p:cNvSpPr>
              <a:spLocks noChangeShapeType="1"/>
            </p:cNvSpPr>
            <p:nvPr/>
          </p:nvSpPr>
          <p:spPr bwMode="auto">
            <a:xfrm>
              <a:off x="4656" y="2736"/>
              <a:ext cx="144" cy="52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dirty="0">
                <a:latin typeface="Calibri"/>
              </a:endParaRPr>
            </a:p>
          </p:txBody>
        </p:sp>
        <p:sp>
          <p:nvSpPr>
            <p:cNvPr id="43019" name="Line 25"/>
            <p:cNvSpPr>
              <a:spLocks noChangeShapeType="1"/>
            </p:cNvSpPr>
            <p:nvPr/>
          </p:nvSpPr>
          <p:spPr bwMode="auto">
            <a:xfrm flipH="1">
              <a:off x="4656" y="2160"/>
              <a:ext cx="432" cy="52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dirty="0">
                <a:latin typeface="Calibri"/>
              </a:endParaRPr>
            </a:p>
          </p:txBody>
        </p:sp>
        <p:sp>
          <p:nvSpPr>
            <p:cNvPr id="43020" name="Line 26"/>
            <p:cNvSpPr>
              <a:spLocks noChangeShapeType="1"/>
            </p:cNvSpPr>
            <p:nvPr/>
          </p:nvSpPr>
          <p:spPr bwMode="auto">
            <a:xfrm>
              <a:off x="5088" y="2160"/>
              <a:ext cx="192" cy="52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350" dirty="0">
                <a:latin typeface="Calibri"/>
              </a:endParaRPr>
            </a:p>
          </p:txBody>
        </p:sp>
        <p:sp>
          <p:nvSpPr>
            <p:cNvPr id="43021" name="Rectangle 6"/>
            <p:cNvSpPr>
              <a:spLocks noChangeArrowheads="1"/>
            </p:cNvSpPr>
            <p:nvPr/>
          </p:nvSpPr>
          <p:spPr bwMode="auto">
            <a:xfrm>
              <a:off x="3936" y="1440"/>
              <a:ext cx="624" cy="240"/>
            </a:xfrm>
            <a:prstGeom prst="rect">
              <a:avLst/>
            </a:prstGeom>
            <a:solidFill>
              <a:schemeClr val="folHlink"/>
            </a:solidFill>
            <a:ln>
              <a:noFill/>
            </a:ln>
            <a:effectLst>
              <a:outerShdw blurRad="50800" dist="38100" dir="2700000" algn="tl" rotWithShape="0">
                <a:srgbClr val="000000">
                  <a:alpha val="43000"/>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solidFill>
                    <a:schemeClr val="bg1"/>
                  </a:solidFill>
                  <a:latin typeface="Calibri"/>
                </a:rPr>
                <a:t>Color</a:t>
              </a:r>
            </a:p>
          </p:txBody>
        </p:sp>
        <p:sp>
          <p:nvSpPr>
            <p:cNvPr id="43022" name="Rectangle 7"/>
            <p:cNvSpPr>
              <a:spLocks noChangeArrowheads="1"/>
            </p:cNvSpPr>
            <p:nvPr/>
          </p:nvSpPr>
          <p:spPr bwMode="auto">
            <a:xfrm>
              <a:off x="4752" y="2064"/>
              <a:ext cx="624" cy="240"/>
            </a:xfrm>
            <a:prstGeom prst="rect">
              <a:avLst/>
            </a:prstGeom>
            <a:solidFill>
              <a:schemeClr val="folHlink"/>
            </a:solidFill>
            <a:ln>
              <a:noFill/>
            </a:ln>
            <a:effectLst>
              <a:outerShdw blurRad="50800" dist="38100" dir="2700000" algn="tl" rotWithShape="0">
                <a:srgbClr val="000000">
                  <a:alpha val="43000"/>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solidFill>
                    <a:schemeClr val="bg1"/>
                  </a:solidFill>
                  <a:latin typeface="Calibri"/>
                </a:rPr>
                <a:t>Shape</a:t>
              </a:r>
            </a:p>
          </p:txBody>
        </p:sp>
        <p:sp>
          <p:nvSpPr>
            <p:cNvPr id="43023" name="Rectangle 8"/>
            <p:cNvSpPr>
              <a:spLocks noChangeArrowheads="1"/>
            </p:cNvSpPr>
            <p:nvPr/>
          </p:nvSpPr>
          <p:spPr bwMode="auto">
            <a:xfrm>
              <a:off x="3216" y="2064"/>
              <a:ext cx="624" cy="240"/>
            </a:xfrm>
            <a:prstGeom prst="rect">
              <a:avLst/>
            </a:prstGeom>
            <a:solidFill>
              <a:schemeClr val="folHlink"/>
            </a:solidFill>
            <a:ln>
              <a:noFill/>
            </a:ln>
            <a:effectLst>
              <a:outerShdw blurRad="50800" dist="38100" dir="2700000" algn="tl" rotWithShape="0">
                <a:srgbClr val="000000">
                  <a:alpha val="43000"/>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solidFill>
                    <a:schemeClr val="bg1"/>
                  </a:solidFill>
                  <a:latin typeface="Calibri"/>
                </a:rPr>
                <a:t>Size</a:t>
              </a:r>
            </a:p>
          </p:txBody>
        </p:sp>
        <p:sp>
          <p:nvSpPr>
            <p:cNvPr id="43024" name="Rectangle 11"/>
            <p:cNvSpPr>
              <a:spLocks noChangeArrowheads="1"/>
            </p:cNvSpPr>
            <p:nvPr/>
          </p:nvSpPr>
          <p:spPr bwMode="auto">
            <a:xfrm>
              <a:off x="4080" y="2064"/>
              <a:ext cx="336" cy="240"/>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latin typeface="Calibri"/>
                </a:rPr>
                <a:t>+</a:t>
              </a:r>
            </a:p>
          </p:txBody>
        </p:sp>
        <p:sp>
          <p:nvSpPr>
            <p:cNvPr id="43025" name="Rectangle 12"/>
            <p:cNvSpPr>
              <a:spLocks noChangeArrowheads="1"/>
            </p:cNvSpPr>
            <p:nvPr/>
          </p:nvSpPr>
          <p:spPr bwMode="auto">
            <a:xfrm>
              <a:off x="3552" y="2592"/>
              <a:ext cx="336" cy="240"/>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latin typeface="Calibri"/>
                </a:rPr>
                <a:t>+</a:t>
              </a:r>
            </a:p>
          </p:txBody>
        </p:sp>
        <p:sp>
          <p:nvSpPr>
            <p:cNvPr id="43026" name="Rectangle 13"/>
            <p:cNvSpPr>
              <a:spLocks noChangeArrowheads="1"/>
            </p:cNvSpPr>
            <p:nvPr/>
          </p:nvSpPr>
          <p:spPr bwMode="auto">
            <a:xfrm>
              <a:off x="3168" y="2592"/>
              <a:ext cx="336" cy="240"/>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latin typeface="Calibri"/>
                </a:rPr>
                <a:t>-</a:t>
              </a:r>
            </a:p>
          </p:txBody>
        </p:sp>
        <p:sp>
          <p:nvSpPr>
            <p:cNvPr id="43027" name="Rectangle 19"/>
            <p:cNvSpPr>
              <a:spLocks noChangeArrowheads="1"/>
            </p:cNvSpPr>
            <p:nvPr/>
          </p:nvSpPr>
          <p:spPr bwMode="auto">
            <a:xfrm>
              <a:off x="4320" y="2592"/>
              <a:ext cx="624" cy="240"/>
            </a:xfrm>
            <a:prstGeom prst="rect">
              <a:avLst/>
            </a:prstGeom>
            <a:solidFill>
              <a:schemeClr val="folHlink"/>
            </a:solidFill>
            <a:ln>
              <a:noFill/>
            </a:ln>
            <a:effectLst>
              <a:outerShdw blurRad="50800" dist="38100" dir="2700000" algn="tl" rotWithShape="0">
                <a:srgbClr val="000000">
                  <a:alpha val="43000"/>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solidFill>
                    <a:schemeClr val="bg1"/>
                  </a:solidFill>
                  <a:latin typeface="Calibri"/>
                </a:rPr>
                <a:t>Size</a:t>
              </a:r>
            </a:p>
          </p:txBody>
        </p:sp>
        <p:sp>
          <p:nvSpPr>
            <p:cNvPr id="43028" name="Rectangle 20"/>
            <p:cNvSpPr>
              <a:spLocks noChangeArrowheads="1"/>
            </p:cNvSpPr>
            <p:nvPr/>
          </p:nvSpPr>
          <p:spPr bwMode="auto">
            <a:xfrm>
              <a:off x="4656" y="3120"/>
              <a:ext cx="336" cy="240"/>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latin typeface="Calibri"/>
                </a:rPr>
                <a:t>+</a:t>
              </a:r>
            </a:p>
          </p:txBody>
        </p:sp>
        <p:sp>
          <p:nvSpPr>
            <p:cNvPr id="43029" name="Rectangle 21"/>
            <p:cNvSpPr>
              <a:spLocks noChangeArrowheads="1"/>
            </p:cNvSpPr>
            <p:nvPr/>
          </p:nvSpPr>
          <p:spPr bwMode="auto">
            <a:xfrm>
              <a:off x="4272" y="3120"/>
              <a:ext cx="336" cy="240"/>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latin typeface="Calibri"/>
                </a:rPr>
                <a:t>-</a:t>
              </a:r>
            </a:p>
          </p:txBody>
        </p:sp>
        <p:sp>
          <p:nvSpPr>
            <p:cNvPr id="43030" name="Rectangle 24"/>
            <p:cNvSpPr>
              <a:spLocks noChangeArrowheads="1"/>
            </p:cNvSpPr>
            <p:nvPr/>
          </p:nvSpPr>
          <p:spPr bwMode="auto">
            <a:xfrm>
              <a:off x="5136" y="2592"/>
              <a:ext cx="336" cy="240"/>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350" b="1" dirty="0">
                  <a:latin typeface="Calibri"/>
                </a:rPr>
                <a:t>+</a:t>
              </a:r>
            </a:p>
          </p:txBody>
        </p:sp>
        <p:sp>
          <p:nvSpPr>
            <p:cNvPr id="43031" name="Text Box 27"/>
            <p:cNvSpPr txBox="1">
              <a:spLocks noChangeArrowheads="1"/>
            </p:cNvSpPr>
            <p:nvPr/>
          </p:nvSpPr>
          <p:spPr bwMode="auto">
            <a:xfrm>
              <a:off x="4272" y="2832"/>
              <a:ext cx="33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dirty="0">
                  <a:latin typeface="Calibri"/>
                </a:rPr>
                <a:t>big</a:t>
              </a:r>
            </a:p>
          </p:txBody>
        </p:sp>
        <p:sp>
          <p:nvSpPr>
            <p:cNvPr id="43032" name="Text Box 28"/>
            <p:cNvSpPr txBox="1">
              <a:spLocks noChangeArrowheads="1"/>
            </p:cNvSpPr>
            <p:nvPr/>
          </p:nvSpPr>
          <p:spPr bwMode="auto">
            <a:xfrm>
              <a:off x="3168" y="2361"/>
              <a:ext cx="33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dirty="0">
                  <a:latin typeface="Calibri"/>
                </a:rPr>
                <a:t>big</a:t>
              </a:r>
            </a:p>
          </p:txBody>
        </p:sp>
        <p:sp>
          <p:nvSpPr>
            <p:cNvPr id="43033" name="Text Box 30"/>
            <p:cNvSpPr txBox="1">
              <a:spLocks noChangeArrowheads="1"/>
            </p:cNvSpPr>
            <p:nvPr/>
          </p:nvSpPr>
          <p:spPr bwMode="auto">
            <a:xfrm>
              <a:off x="3552" y="2361"/>
              <a:ext cx="46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dirty="0">
                  <a:latin typeface="Calibri"/>
                </a:rPr>
                <a:t>small</a:t>
              </a:r>
            </a:p>
          </p:txBody>
        </p:sp>
        <p:sp>
          <p:nvSpPr>
            <p:cNvPr id="43034" name="Text Box 31"/>
            <p:cNvSpPr txBox="1">
              <a:spLocks noChangeArrowheads="1"/>
            </p:cNvSpPr>
            <p:nvPr/>
          </p:nvSpPr>
          <p:spPr bwMode="auto">
            <a:xfrm>
              <a:off x="4656" y="2832"/>
              <a:ext cx="46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dirty="0">
                  <a:latin typeface="Calibri"/>
                </a:rPr>
                <a:t>small</a:t>
              </a:r>
            </a:p>
          </p:txBody>
        </p:sp>
        <p:sp>
          <p:nvSpPr>
            <p:cNvPr id="43035" name="Text Box 32"/>
            <p:cNvSpPr txBox="1">
              <a:spLocks noChangeArrowheads="1"/>
            </p:cNvSpPr>
            <p:nvPr/>
          </p:nvSpPr>
          <p:spPr bwMode="auto">
            <a:xfrm>
              <a:off x="5040" y="2361"/>
              <a:ext cx="51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dirty="0">
                  <a:latin typeface="Calibri"/>
                </a:rPr>
                <a:t>round</a:t>
              </a:r>
            </a:p>
          </p:txBody>
        </p:sp>
        <p:sp>
          <p:nvSpPr>
            <p:cNvPr id="43036" name="Text Box 33"/>
            <p:cNvSpPr txBox="1">
              <a:spLocks noChangeArrowheads="1"/>
            </p:cNvSpPr>
            <p:nvPr/>
          </p:nvSpPr>
          <p:spPr bwMode="auto">
            <a:xfrm>
              <a:off x="4560" y="2361"/>
              <a:ext cx="55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dirty="0">
                  <a:latin typeface="Calibri"/>
                </a:rPr>
                <a:t>square</a:t>
              </a:r>
            </a:p>
          </p:txBody>
        </p:sp>
        <p:sp>
          <p:nvSpPr>
            <p:cNvPr id="43037" name="Text Box 35"/>
            <p:cNvSpPr txBox="1">
              <a:spLocks noChangeArrowheads="1"/>
            </p:cNvSpPr>
            <p:nvPr/>
          </p:nvSpPr>
          <p:spPr bwMode="auto">
            <a:xfrm>
              <a:off x="4244" y="1776"/>
              <a:ext cx="35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dirty="0">
                  <a:latin typeface="Calibri"/>
                </a:rPr>
                <a:t>red</a:t>
              </a:r>
            </a:p>
          </p:txBody>
        </p:sp>
        <p:sp>
          <p:nvSpPr>
            <p:cNvPr id="43038" name="Text Box 36"/>
            <p:cNvSpPr txBox="1">
              <a:spLocks noChangeArrowheads="1"/>
            </p:cNvSpPr>
            <p:nvPr/>
          </p:nvSpPr>
          <p:spPr bwMode="auto">
            <a:xfrm>
              <a:off x="3456" y="1728"/>
              <a:ext cx="49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dirty="0">
                  <a:latin typeface="Calibri"/>
                </a:rPr>
                <a:t>green</a:t>
              </a:r>
            </a:p>
          </p:txBody>
        </p:sp>
        <p:sp>
          <p:nvSpPr>
            <p:cNvPr id="43039" name="Text Box 37"/>
            <p:cNvSpPr txBox="1">
              <a:spLocks noChangeArrowheads="1"/>
            </p:cNvSpPr>
            <p:nvPr/>
          </p:nvSpPr>
          <p:spPr bwMode="auto">
            <a:xfrm>
              <a:off x="4608" y="1728"/>
              <a:ext cx="41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350" dirty="0">
                  <a:latin typeface="Calibri"/>
                </a:rPr>
                <a:t>blue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487871" y="422674"/>
            <a:ext cx="5829300" cy="685800"/>
          </a:xfrm>
        </p:spPr>
        <p:txBody>
          <a:bodyPr/>
          <a:lstStyle/>
          <a:p>
            <a:r>
              <a:rPr lang="en-US" sz="3300" dirty="0">
                <a:ea typeface="ＭＳ Ｐゴシック" charset="0"/>
                <a:cs typeface="ＭＳ Ｐゴシック" charset="0"/>
              </a:rPr>
              <a:t>Expressiveness of Decision Trees</a:t>
            </a:r>
          </a:p>
        </p:txBody>
      </p:sp>
      <p:sp>
        <p:nvSpPr>
          <p:cNvPr id="46083" name="Rectangle 3"/>
          <p:cNvSpPr>
            <a:spLocks noGrp="1" noChangeArrowheads="1"/>
          </p:cNvSpPr>
          <p:nvPr>
            <p:ph type="body" idx="1"/>
          </p:nvPr>
        </p:nvSpPr>
        <p:spPr>
          <a:xfrm>
            <a:off x="1144971" y="1330215"/>
            <a:ext cx="6172200" cy="3641835"/>
          </a:xfrm>
        </p:spPr>
        <p:txBody>
          <a:bodyPr>
            <a:normAutofit lnSpcReduction="10000"/>
          </a:bodyPr>
          <a:lstStyle/>
          <a:p>
            <a:pPr marL="175022" indent="-175022">
              <a:lnSpc>
                <a:spcPct val="90000"/>
              </a:lnSpc>
              <a:defRPr/>
            </a:pPr>
            <a:r>
              <a:rPr lang="en-US" sz="2100" dirty="0">
                <a:ea typeface="ＭＳ Ｐゴシック" charset="0"/>
                <a:cs typeface="ＭＳ Ｐゴシック" charset="0"/>
              </a:rPr>
              <a:t>Can express any function of input attributes, e.g., for Boolean functions, truth table row </a:t>
            </a:r>
            <a:r>
              <a:rPr lang="en-US" sz="2100" dirty="0">
                <a:ea typeface="ＭＳ Ｐゴシック" charset="0"/>
                <a:cs typeface="Calibri"/>
              </a:rPr>
              <a:t>→ </a:t>
            </a:r>
            <a:r>
              <a:rPr lang="en-US" sz="2100" dirty="0">
                <a:ea typeface="ＭＳ Ｐゴシック" charset="0"/>
                <a:cs typeface="ＭＳ Ｐゴシック" charset="0"/>
              </a:rPr>
              <a:t>path to leaf:</a:t>
            </a:r>
          </a:p>
          <a:p>
            <a:pPr marL="257175" indent="-257175">
              <a:lnSpc>
                <a:spcPct val="90000"/>
              </a:lnSpc>
              <a:defRPr/>
            </a:pPr>
            <a:endParaRPr lang="en-US" sz="2100" dirty="0">
              <a:ea typeface="ＭＳ Ｐゴシック" charset="0"/>
              <a:cs typeface="ＭＳ Ｐゴシック" charset="0"/>
            </a:endParaRPr>
          </a:p>
          <a:p>
            <a:pPr marL="257175" indent="-257175">
              <a:lnSpc>
                <a:spcPct val="90000"/>
              </a:lnSpc>
              <a:defRPr/>
            </a:pPr>
            <a:endParaRPr lang="en-US" sz="2100" dirty="0">
              <a:ea typeface="ＭＳ Ｐゴシック" charset="0"/>
              <a:cs typeface="ＭＳ Ｐゴシック" charset="0"/>
            </a:endParaRPr>
          </a:p>
          <a:p>
            <a:pPr marL="0" indent="0">
              <a:lnSpc>
                <a:spcPct val="90000"/>
              </a:lnSpc>
              <a:buNone/>
              <a:defRPr/>
            </a:pPr>
            <a:endParaRPr lang="en-US" sz="2100" dirty="0">
              <a:ea typeface="ＭＳ Ｐゴシック" charset="0"/>
              <a:cs typeface="ＭＳ Ｐゴシック" charset="0"/>
            </a:endParaRPr>
          </a:p>
          <a:p>
            <a:pPr marL="257175" indent="-257175">
              <a:lnSpc>
                <a:spcPct val="90000"/>
              </a:lnSpc>
              <a:defRPr/>
            </a:pPr>
            <a:endParaRPr lang="en-US" sz="2100" dirty="0">
              <a:ea typeface="ＭＳ Ｐゴシック" charset="0"/>
              <a:cs typeface="ＭＳ Ｐゴシック" charset="0"/>
            </a:endParaRPr>
          </a:p>
          <a:p>
            <a:pPr marL="257175" indent="-257175">
              <a:lnSpc>
                <a:spcPct val="90000"/>
              </a:lnSpc>
              <a:defRPr/>
            </a:pPr>
            <a:endParaRPr lang="en-US" sz="2100" dirty="0">
              <a:ea typeface="ＭＳ Ｐゴシック" charset="0"/>
              <a:cs typeface="ＭＳ Ｐゴシック" charset="0"/>
            </a:endParaRPr>
          </a:p>
          <a:p>
            <a:pPr marL="257175" indent="-257175">
              <a:lnSpc>
                <a:spcPct val="90000"/>
              </a:lnSpc>
              <a:defRPr/>
            </a:pPr>
            <a:r>
              <a:rPr lang="en-US" sz="2100" dirty="0">
                <a:ea typeface="ＭＳ Ｐゴシック" charset="0"/>
                <a:cs typeface="ＭＳ Ｐゴシック" charset="0"/>
              </a:rPr>
              <a:t>There’s a consistent decision tree for any training set with one path to leaf for each example, but it probably won't generalize to new examples</a:t>
            </a:r>
          </a:p>
          <a:p>
            <a:pPr marL="257175" indent="-257175">
              <a:lnSpc>
                <a:spcPct val="90000"/>
              </a:lnSpc>
              <a:defRPr/>
            </a:pPr>
            <a:r>
              <a:rPr lang="en-US" sz="2100" dirty="0">
                <a:ea typeface="ＭＳ Ｐゴシック" charset="0"/>
                <a:cs typeface="ＭＳ Ｐゴシック" charset="0"/>
              </a:rPr>
              <a:t>Prefer more </a:t>
            </a:r>
            <a:r>
              <a:rPr lang="en-US" sz="2100" dirty="0">
                <a:solidFill>
                  <a:schemeClr val="accent2"/>
                </a:solidFill>
                <a:ea typeface="ＭＳ Ｐゴシック" charset="0"/>
                <a:cs typeface="ＭＳ Ｐゴシック" charset="0"/>
              </a:rPr>
              <a:t>compact</a:t>
            </a:r>
            <a:r>
              <a:rPr lang="en-US" sz="2100" dirty="0">
                <a:ea typeface="ＭＳ Ｐゴシック" charset="0"/>
                <a:cs typeface="ＭＳ Ｐゴシック" charset="0"/>
              </a:rPr>
              <a:t> decision trees</a:t>
            </a:r>
          </a:p>
        </p:txBody>
      </p:sp>
      <p:pic>
        <p:nvPicPr>
          <p:cNvPr id="47107" name="Picture 4" descr="xor-decision-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371" y="1956896"/>
            <a:ext cx="4343400" cy="1451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578522" y="516321"/>
            <a:ext cx="5829300" cy="628650"/>
          </a:xfrm>
        </p:spPr>
        <p:txBody>
          <a:bodyPr>
            <a:normAutofit fontScale="90000"/>
          </a:bodyPr>
          <a:lstStyle/>
          <a:p>
            <a:r>
              <a:rPr lang="en-US" sz="3600" dirty="0">
                <a:ea typeface="ＭＳ Ｐゴシック" charset="0"/>
                <a:cs typeface="ＭＳ Ｐゴシック" charset="0"/>
              </a:rPr>
              <a:t>Inductive learning and bias</a:t>
            </a:r>
          </a:p>
        </p:txBody>
      </p:sp>
      <p:sp>
        <p:nvSpPr>
          <p:cNvPr id="49154" name="Rectangle 3"/>
          <p:cNvSpPr>
            <a:spLocks noGrp="1" noChangeArrowheads="1"/>
          </p:cNvSpPr>
          <p:nvPr>
            <p:ph type="body" idx="1"/>
          </p:nvPr>
        </p:nvSpPr>
        <p:spPr>
          <a:xfrm>
            <a:off x="1464222" y="2914095"/>
            <a:ext cx="6343650" cy="2459976"/>
          </a:xfrm>
        </p:spPr>
        <p:txBody>
          <a:bodyPr>
            <a:normAutofit fontScale="92500"/>
          </a:bodyPr>
          <a:lstStyle/>
          <a:p>
            <a:r>
              <a:rPr lang="en-US" sz="2100" dirty="0">
                <a:ea typeface="ＭＳ Ｐゴシック" charset="0"/>
                <a:cs typeface="ＭＳ Ｐゴシック" charset="0"/>
              </a:rPr>
              <a:t>Suppose that we want to learn a function </a:t>
            </a:r>
            <a:r>
              <a:rPr lang="en-US" sz="2100" b="1" dirty="0">
                <a:ea typeface="ＭＳ Ｐゴシック" charset="0"/>
                <a:cs typeface="ＭＳ Ｐゴシック" charset="0"/>
              </a:rPr>
              <a:t>f(x) = y</a:t>
            </a:r>
            <a:r>
              <a:rPr lang="en-US" sz="2100" dirty="0">
                <a:ea typeface="ＭＳ Ｐゴシック" charset="0"/>
                <a:cs typeface="ＭＳ Ｐゴシック" charset="0"/>
              </a:rPr>
              <a:t> and we’re given sample (</a:t>
            </a:r>
            <a:r>
              <a:rPr lang="en-US" sz="2100" dirty="0" err="1">
                <a:ea typeface="ＭＳ Ｐゴシック" charset="0"/>
                <a:cs typeface="ＭＳ Ｐゴシック" charset="0"/>
              </a:rPr>
              <a:t>x,y</a:t>
            </a:r>
            <a:r>
              <a:rPr lang="en-US" sz="2100" dirty="0">
                <a:ea typeface="ＭＳ Ｐゴシック" charset="0"/>
                <a:cs typeface="ＭＳ Ｐゴシック" charset="0"/>
              </a:rPr>
              <a:t>) pairs, as in figure (a)</a:t>
            </a:r>
          </a:p>
          <a:p>
            <a:r>
              <a:rPr lang="en-US" sz="2100" dirty="0">
                <a:ea typeface="ＭＳ Ｐゴシック" charset="0"/>
                <a:cs typeface="ＭＳ Ｐゴシック" charset="0"/>
              </a:rPr>
              <a:t>Can make several hypotheses about f, e.g.: (b), (c) &amp; (d)</a:t>
            </a:r>
          </a:p>
          <a:p>
            <a:r>
              <a:rPr lang="en-US" sz="2100" dirty="0">
                <a:ea typeface="ＭＳ Ｐゴシック" charset="0"/>
                <a:cs typeface="ＭＳ Ｐゴシック" charset="0"/>
              </a:rPr>
              <a:t>Preference reveals learning technique</a:t>
            </a:r>
            <a:r>
              <a:rPr lang="en-US" sz="2100" b="1" dirty="0">
                <a:solidFill>
                  <a:srgbClr val="FF0000"/>
                </a:solidFill>
                <a:ea typeface="ＭＳ Ｐゴシック" charset="0"/>
                <a:cs typeface="ＭＳ Ｐゴシック" charset="0"/>
              </a:rPr>
              <a:t> bias</a:t>
            </a:r>
            <a:r>
              <a:rPr lang="en-US" sz="2100" dirty="0">
                <a:ea typeface="ＭＳ Ｐゴシック" charset="0"/>
                <a:cs typeface="ＭＳ Ｐゴシック" charset="0"/>
              </a:rPr>
              <a:t>, e.g.:</a:t>
            </a:r>
          </a:p>
          <a:p>
            <a:pPr lvl="1">
              <a:lnSpc>
                <a:spcPct val="90000"/>
              </a:lnSpc>
            </a:pPr>
            <a:r>
              <a:rPr lang="en-US" sz="1800" dirty="0">
                <a:ea typeface="ＭＳ Ｐゴシック" charset="0"/>
              </a:rPr>
              <a:t>prefer piece-wise functions (b)</a:t>
            </a:r>
          </a:p>
          <a:p>
            <a:pPr lvl="1">
              <a:lnSpc>
                <a:spcPct val="90000"/>
              </a:lnSpc>
            </a:pPr>
            <a:r>
              <a:rPr lang="en-US" sz="1800" dirty="0">
                <a:ea typeface="ＭＳ Ｐゴシック" charset="0"/>
              </a:rPr>
              <a:t>prefer a smooth function (c)</a:t>
            </a:r>
          </a:p>
          <a:p>
            <a:pPr lvl="1">
              <a:lnSpc>
                <a:spcPct val="90000"/>
              </a:lnSpc>
            </a:pPr>
            <a:r>
              <a:rPr lang="en-US" sz="1800" dirty="0">
                <a:ea typeface="ＭＳ Ｐゴシック" charset="0"/>
              </a:rPr>
              <a:t>prefer a simple function and treat outliers as noise (d)</a:t>
            </a:r>
          </a:p>
        </p:txBody>
      </p:sp>
      <p:pic>
        <p:nvPicPr>
          <p:cNvPr id="49155" name="Picture 4" descr="im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523" y="1225545"/>
            <a:ext cx="5466725" cy="148870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1228725" y="429610"/>
            <a:ext cx="6629400" cy="857250"/>
          </a:xfrm>
        </p:spPr>
        <p:txBody>
          <a:bodyPr>
            <a:normAutofit fontScale="90000"/>
          </a:bodyPr>
          <a:lstStyle/>
          <a:p>
            <a:pPr algn="l"/>
            <a:r>
              <a:rPr lang="en-US" dirty="0">
                <a:ea typeface="ＭＳ Ｐゴシック" charset="0"/>
                <a:cs typeface="ＭＳ Ｐゴシック" charset="0"/>
              </a:rPr>
              <a:t>Preference bias: Occam’s Razor</a:t>
            </a:r>
          </a:p>
        </p:txBody>
      </p:sp>
      <p:sp>
        <p:nvSpPr>
          <p:cNvPr id="51202" name="Rectangle 3"/>
          <p:cNvSpPr>
            <a:spLocks noGrp="1" noChangeArrowheads="1"/>
          </p:cNvSpPr>
          <p:nvPr>
            <p:ph type="body" idx="1"/>
          </p:nvPr>
        </p:nvSpPr>
        <p:spPr>
          <a:xfrm>
            <a:off x="1514475" y="1229710"/>
            <a:ext cx="6115050" cy="3829050"/>
          </a:xfrm>
        </p:spPr>
        <p:txBody>
          <a:bodyPr/>
          <a:lstStyle/>
          <a:p>
            <a:r>
              <a:rPr lang="en-US" sz="2400" dirty="0">
                <a:ea typeface="ＭＳ Ｐゴシック" charset="0"/>
                <a:cs typeface="ＭＳ Ｐゴシック" charset="0"/>
              </a:rPr>
              <a:t>William of Ockham (1285-1347)</a:t>
            </a:r>
          </a:p>
          <a:p>
            <a:pPr lvl="1">
              <a:lnSpc>
                <a:spcPct val="90000"/>
              </a:lnSpc>
            </a:pPr>
            <a:r>
              <a:rPr lang="ja-JP" altLang="en-US" sz="1800" dirty="0">
                <a:ea typeface="ＭＳ Ｐゴシック" charset="0"/>
                <a:cs typeface="Calibri"/>
              </a:rPr>
              <a:t>“</a:t>
            </a:r>
            <a:r>
              <a:rPr lang="en-US" altLang="ja-JP" sz="1800" i="1" dirty="0">
                <a:ea typeface="ＭＳ Ｐゴシック" charset="0"/>
                <a:cs typeface="Calibri"/>
              </a:rPr>
              <a:t>non </a:t>
            </a:r>
            <a:r>
              <a:rPr lang="en-US" altLang="ja-JP" sz="1800" i="1" dirty="0" err="1">
                <a:ea typeface="ＭＳ Ｐゴシック" charset="0"/>
                <a:cs typeface="Calibri"/>
              </a:rPr>
              <a:t>sunt</a:t>
            </a:r>
            <a:r>
              <a:rPr lang="en-US" altLang="ja-JP" sz="1800" i="1" dirty="0">
                <a:ea typeface="ＭＳ Ｐゴシック" charset="0"/>
                <a:cs typeface="Calibri"/>
              </a:rPr>
              <a:t> </a:t>
            </a:r>
            <a:r>
              <a:rPr lang="en-US" altLang="ja-JP" sz="1800" i="1" dirty="0" err="1">
                <a:ea typeface="ＭＳ Ｐゴシック" charset="0"/>
                <a:cs typeface="Calibri"/>
              </a:rPr>
              <a:t>multiplicanda</a:t>
            </a:r>
            <a:r>
              <a:rPr lang="en-US" altLang="ja-JP" sz="1800" i="1" dirty="0">
                <a:ea typeface="ＭＳ Ｐゴシック" charset="0"/>
                <a:cs typeface="Calibri"/>
              </a:rPr>
              <a:t> </a:t>
            </a:r>
            <a:r>
              <a:rPr lang="en-US" altLang="ja-JP" sz="1800" i="1" dirty="0" err="1">
                <a:ea typeface="ＭＳ Ｐゴシック" charset="0"/>
                <a:cs typeface="Calibri"/>
              </a:rPr>
              <a:t>entia</a:t>
            </a:r>
            <a:r>
              <a:rPr lang="en-US" altLang="ja-JP" sz="1800" i="1" dirty="0">
                <a:ea typeface="ＭＳ Ｐゴシック" charset="0"/>
                <a:cs typeface="Calibri"/>
              </a:rPr>
              <a:t> </a:t>
            </a:r>
            <a:r>
              <a:rPr lang="en-US" altLang="ja-JP" sz="1800" i="1" dirty="0" err="1">
                <a:ea typeface="ＭＳ Ｐゴシック" charset="0"/>
                <a:cs typeface="Calibri"/>
              </a:rPr>
              <a:t>praeter</a:t>
            </a:r>
            <a:r>
              <a:rPr lang="en-US" altLang="ja-JP" sz="1800" i="1" dirty="0">
                <a:ea typeface="ＭＳ Ｐゴシック" charset="0"/>
                <a:cs typeface="Calibri"/>
              </a:rPr>
              <a:t> </a:t>
            </a:r>
            <a:r>
              <a:rPr lang="en-US" altLang="ja-JP" sz="1800" i="1" dirty="0" err="1">
                <a:ea typeface="ＭＳ Ｐゴシック" charset="0"/>
                <a:cs typeface="Calibri"/>
              </a:rPr>
              <a:t>necessitatem</a:t>
            </a:r>
            <a:r>
              <a:rPr lang="ja-JP" altLang="en-US" sz="1800" i="1" dirty="0">
                <a:ea typeface="ＭＳ Ｐゴシック" charset="0"/>
                <a:cs typeface="Calibri"/>
              </a:rPr>
              <a:t>”</a:t>
            </a:r>
            <a:r>
              <a:rPr lang="en-US" altLang="ja-JP" sz="1800" i="1" dirty="0">
                <a:ea typeface="ＭＳ Ｐゴシック" charset="0"/>
                <a:cs typeface="Calibri"/>
              </a:rPr>
              <a:t> </a:t>
            </a:r>
            <a:endParaRPr lang="en-US" altLang="ja-JP" sz="1800" dirty="0">
              <a:ea typeface="ＭＳ Ｐゴシック" charset="0"/>
              <a:cs typeface="Calibri"/>
            </a:endParaRPr>
          </a:p>
          <a:p>
            <a:pPr lvl="1">
              <a:lnSpc>
                <a:spcPct val="90000"/>
              </a:lnSpc>
            </a:pPr>
            <a:r>
              <a:rPr lang="en-US" sz="1800" dirty="0">
                <a:ea typeface="ＭＳ Ｐゴシック" charset="0"/>
                <a:cs typeface="Calibri"/>
              </a:rPr>
              <a:t>entities are not to be multiplied beyond necessity </a:t>
            </a:r>
          </a:p>
          <a:p>
            <a:r>
              <a:rPr lang="en-US" sz="2400" b="1" dirty="0">
                <a:ea typeface="ＭＳ Ｐゴシック" charset="0"/>
                <a:cs typeface="ＭＳ Ｐゴシック" charset="0"/>
              </a:rPr>
              <a:t>Simplest</a:t>
            </a:r>
            <a:r>
              <a:rPr lang="en-US" sz="2400" dirty="0">
                <a:ea typeface="ＭＳ Ｐゴシック" charset="0"/>
                <a:cs typeface="ＭＳ Ｐゴシック" charset="0"/>
              </a:rPr>
              <a:t> consistent explanation is the best</a:t>
            </a:r>
          </a:p>
          <a:p>
            <a:r>
              <a:rPr lang="en-US" sz="2400" b="1" dirty="0">
                <a:ea typeface="ＭＳ Ｐゴシック" charset="0"/>
                <a:cs typeface="ＭＳ Ｐゴシック" charset="0"/>
              </a:rPr>
              <a:t>Smaller</a:t>
            </a:r>
            <a:r>
              <a:rPr lang="en-US" sz="2400" dirty="0">
                <a:ea typeface="ＭＳ Ｐゴシック" charset="0"/>
                <a:cs typeface="ＭＳ Ｐゴシック" charset="0"/>
              </a:rPr>
              <a:t> decision trees correctly classifying training examples preferred over larger ones</a:t>
            </a:r>
          </a:p>
          <a:p>
            <a:r>
              <a:rPr lang="en-US" sz="2400" dirty="0">
                <a:ea typeface="ＭＳ Ｐゴシック" charset="0"/>
                <a:cs typeface="ＭＳ Ｐゴシック" charset="0"/>
              </a:rPr>
              <a:t>Finding </a:t>
            </a:r>
            <a:r>
              <a:rPr lang="en-US" sz="2400" b="1" dirty="0">
                <a:ea typeface="ＭＳ Ｐゴシック" charset="0"/>
                <a:cs typeface="ＭＳ Ｐゴシック" charset="0"/>
              </a:rPr>
              <a:t>the</a:t>
            </a:r>
            <a:r>
              <a:rPr lang="en-US" sz="2400" dirty="0">
                <a:ea typeface="ＭＳ Ｐゴシック" charset="0"/>
                <a:cs typeface="ＭＳ Ｐゴシック" charset="0"/>
              </a:rPr>
              <a:t> smallest decision tree is NP-hard, so we use algorithms that find reasonably small ones</a:t>
            </a:r>
          </a:p>
        </p:txBody>
      </p:sp>
      <p:pic>
        <p:nvPicPr>
          <p:cNvPr id="2" name="Picture 1"/>
          <p:cNvPicPr>
            <a:picLocks noChangeAspect="1"/>
          </p:cNvPicPr>
          <p:nvPr/>
        </p:nvPicPr>
        <p:blipFill>
          <a:blip r:embed="rId3"/>
          <a:stretch>
            <a:fillRect/>
          </a:stretch>
        </p:blipFill>
        <p:spPr>
          <a:xfrm>
            <a:off x="7858125" y="1079690"/>
            <a:ext cx="1047750" cy="13954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BC-powerpoint-presentation-16-9 (1)" id="{56CE7328-5122-FF49-9D1A-B2575E5E25B6}" vid="{0D00BCDD-6C86-CE42-81B5-D7F30E55E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2651</Words>
  <Application>Microsoft Macintosh PowerPoint</Application>
  <PresentationFormat>On-screen Show (16:9)</PresentationFormat>
  <Paragraphs>427</Paragraphs>
  <Slides>37</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Symbol</vt:lpstr>
      <vt:lpstr>Times New Roman</vt:lpstr>
      <vt:lpstr>Office Theme</vt:lpstr>
      <vt:lpstr>CMSC 471</vt:lpstr>
      <vt:lpstr>Decision Trees (DTs)</vt:lpstr>
      <vt:lpstr>Learning a Concept</vt:lpstr>
      <vt:lpstr>Training data</vt:lpstr>
      <vt:lpstr>A decision tree-induced partition</vt:lpstr>
      <vt:lpstr>Learning decision trees</vt:lpstr>
      <vt:lpstr>Expressiveness of Decision Trees</vt:lpstr>
      <vt:lpstr>Inductive learning and bias</vt:lpstr>
      <vt:lpstr>Preference bias: Occam’s Razor</vt:lpstr>
      <vt:lpstr>R&amp;N’s restaurant domain</vt:lpstr>
      <vt:lpstr>Attribute-based representations</vt:lpstr>
      <vt:lpstr>Decision tree from introspection</vt:lpstr>
      <vt:lpstr>Issues</vt:lpstr>
      <vt:lpstr>ID3 / C4.5 / J48 Algorithm</vt:lpstr>
      <vt:lpstr>Choosing best attribute</vt:lpstr>
      <vt:lpstr>Restaurant: type vs patrons?</vt:lpstr>
      <vt:lpstr>Choosing an attribute</vt:lpstr>
      <vt:lpstr>Choosing an attribute</vt:lpstr>
      <vt:lpstr>Splitting examples  by testing attributes</vt:lpstr>
      <vt:lpstr>ID3-induced  decision tree</vt:lpstr>
      <vt:lpstr>Compare the two Decision Trees</vt:lpstr>
      <vt:lpstr>Information Entropy</vt:lpstr>
      <vt:lpstr>Information theory 101</vt:lpstr>
      <vt:lpstr>Entropy of a distribution</vt:lpstr>
      <vt:lpstr>Information for classification</vt:lpstr>
      <vt:lpstr>Information for classification II</vt:lpstr>
      <vt:lpstr>Information gain</vt:lpstr>
      <vt:lpstr>Computing Information Gain</vt:lpstr>
      <vt:lpstr>Computing information gain</vt:lpstr>
      <vt:lpstr>Computing information gain</vt:lpstr>
      <vt:lpstr>How well does it work?</vt:lpstr>
      <vt:lpstr>Extensions of ID3</vt:lpstr>
      <vt:lpstr>Real-valued data?</vt:lpstr>
      <vt:lpstr>Noisy data?</vt:lpstr>
      <vt:lpstr>Overfitting </vt:lpstr>
      <vt:lpstr>Avoiding Overfitting</vt:lpstr>
      <vt:lpstr>Summary: decision tree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471</dc:title>
  <dc:creator>Anantaa Kotal</dc:creator>
  <cp:lastModifiedBy>Anantaa Kotal</cp:lastModifiedBy>
  <cp:revision>1</cp:revision>
  <dcterms:created xsi:type="dcterms:W3CDTF">2022-11-11T21:00:55Z</dcterms:created>
  <dcterms:modified xsi:type="dcterms:W3CDTF">2022-11-11T22:05:31Z</dcterms:modified>
</cp:coreProperties>
</file>