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312" r:id="rId4"/>
    <p:sldId id="257" r:id="rId5"/>
    <p:sldId id="293" r:id="rId6"/>
    <p:sldId id="287" r:id="rId7"/>
    <p:sldId id="314" r:id="rId8"/>
    <p:sldId id="313" r:id="rId9"/>
    <p:sldId id="327" r:id="rId10"/>
    <p:sldId id="315" r:id="rId11"/>
    <p:sldId id="331" r:id="rId12"/>
    <p:sldId id="316" r:id="rId13"/>
    <p:sldId id="328" r:id="rId14"/>
    <p:sldId id="329" r:id="rId15"/>
    <p:sldId id="33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preprocess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train_test_split.html#sklearn.model_selection.train_test_split" TargetMode="External"/><Relationship Id="rId2" Type="http://schemas.openxmlformats.org/officeDocument/2006/relationships/hyperlink" Target="https://scikit-learn.org/stable/modules/classes.html#module-sklearn.model_sel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VGP3d_qCM49T_MaRkf6O3Ekxqxvjd9a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hyperlink" Target="https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pandas.pydata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user_guid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learn.or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: Tools</a:t>
            </a:r>
          </a:p>
          <a:p>
            <a:r>
              <a:rPr lang="en-US" dirty="0"/>
              <a:t>(in Python)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DCD5911C-2D85-9AD6-CDF2-DC951404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2" y="2505403"/>
            <a:ext cx="5232400" cy="73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925CB-040A-94A2-4CA1-54C9F8C4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B5DF-D4F4-1A93-3521-C4469628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565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</a:t>
            </a:r>
            <a:r>
              <a:rPr lang="en-US" dirty="0">
                <a:hlinkClick r:id="rId3"/>
              </a:rPr>
              <a:t>linear model</a:t>
            </a:r>
            <a:endParaRPr lang="en-US" dirty="0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E55E44-69AB-EC4A-3335-6D7A8F17B8CF}"/>
              </a:ext>
            </a:extLst>
          </p:cNvPr>
          <p:cNvSpPr/>
          <p:nvPr/>
        </p:nvSpPr>
        <p:spPr>
          <a:xfrm>
            <a:off x="6114174" y="1879435"/>
            <a:ext cx="1623848" cy="5596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1D4405-C5C2-7B0E-B415-10304C1BDC35}"/>
              </a:ext>
            </a:extLst>
          </p:cNvPr>
          <p:cNvSpPr/>
          <p:nvPr/>
        </p:nvSpPr>
        <p:spPr>
          <a:xfrm>
            <a:off x="6750269" y="2546179"/>
            <a:ext cx="1623848" cy="5596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instance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7017C8-14C4-3A96-69A9-F6931E071D3A}"/>
              </a:ext>
            </a:extLst>
          </p:cNvPr>
          <p:cNvSpPr/>
          <p:nvPr/>
        </p:nvSpPr>
        <p:spPr>
          <a:xfrm>
            <a:off x="4728133" y="3390258"/>
            <a:ext cx="1623848" cy="5596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Fit data and train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847A6E-CABC-A50E-5D56-89D6FFEDB7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658710" y="2357148"/>
            <a:ext cx="1693271" cy="21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8D9A84-2B22-FDEF-1A55-2D6B4F7721B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974021" y="2826017"/>
            <a:ext cx="1776248" cy="48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6A02C-61AC-19C5-7114-B33D3E052B77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1639614" y="3242003"/>
            <a:ext cx="3088519" cy="4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1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D340-9E42-DBCA-26BD-B7723829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2EF2-84D2-3B8C-0E77-DF43D2E4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Clean the data:</a:t>
            </a:r>
          </a:p>
          <a:p>
            <a:pPr lvl="1"/>
            <a:r>
              <a:rPr lang="en-US" dirty="0"/>
              <a:t>Pick relevant features</a:t>
            </a:r>
          </a:p>
          <a:p>
            <a:pPr lvl="1"/>
            <a:r>
              <a:rPr lang="en-US" dirty="0"/>
              <a:t>Change data type</a:t>
            </a:r>
          </a:p>
          <a:p>
            <a:pPr lvl="1"/>
            <a:r>
              <a:rPr lang="en-US" dirty="0"/>
              <a:t>Fill in Null Values; Clean garbage values etc.</a:t>
            </a:r>
          </a:p>
          <a:p>
            <a:r>
              <a:rPr lang="en-US" dirty="0"/>
              <a:t>Convert Categorical Variables into Numerical Variables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Includes function for binarizing data, label encoding, one hot encoding…</a:t>
            </a:r>
          </a:p>
          <a:p>
            <a:pPr lvl="1"/>
            <a:r>
              <a:rPr lang="en-US" dirty="0"/>
              <a:t>Using pandas:</a:t>
            </a:r>
          </a:p>
          <a:p>
            <a:pPr lvl="2"/>
            <a:r>
              <a:rPr lang="en-US" b="0" dirty="0" err="1">
                <a:effectLst/>
                <a:latin typeface="Courier New" panose="02070309020205020404" pitchFamily="49" charset="0"/>
              </a:rPr>
              <a:t>pd.Categorical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pd.factorize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(…)[0])</a:t>
            </a:r>
          </a:p>
        </p:txBody>
      </p:sp>
    </p:spTree>
    <p:extLst>
      <p:ext uri="{BB962C8B-B14F-4D97-AF65-F5344CB8AC3E}">
        <p14:creationId xmlns:p14="http://schemas.microsoft.com/office/powerpoint/2010/main" val="410510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E682-2EE1-40F1-AE99-62BF5F7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Test-Train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235-096F-4BF2-7148-71F00043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6386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use </a:t>
            </a:r>
            <a:r>
              <a:rPr lang="en-US" dirty="0" err="1"/>
              <a:t>Numpy</a:t>
            </a:r>
            <a:r>
              <a:rPr lang="en-US" dirty="0"/>
              <a:t> or Pandas to randomly select datapoints to create your training and test data</a:t>
            </a:r>
          </a:p>
          <a:p>
            <a:pPr lvl="1"/>
            <a:r>
              <a:rPr lang="en-US" dirty="0"/>
              <a:t>Remember test and training data must be disjoint</a:t>
            </a:r>
          </a:p>
          <a:p>
            <a:r>
              <a:rPr lang="en-US" dirty="0" err="1"/>
              <a:t>Sklearn</a:t>
            </a:r>
            <a:r>
              <a:rPr lang="en-US" dirty="0"/>
              <a:t> also has helpful functions to split your dataset: </a:t>
            </a:r>
            <a:r>
              <a:rPr lang="en-US" dirty="0">
                <a:hlinkClick r:id="rId2"/>
              </a:rPr>
              <a:t>Model Selection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Train_test_split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C6047-6802-229B-2954-9A3E54FD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4248807"/>
            <a:ext cx="6438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10D-E795-1CAB-2D8A-CB8FEA1E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293A-F5D6-26CC-759D-50759DD0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evaluation metrics can be found in </a:t>
            </a:r>
            <a:r>
              <a:rPr lang="en-US" dirty="0">
                <a:hlinkClick r:id="rId2"/>
              </a:rPr>
              <a:t>sklearn.metrics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5E9AB1D-2151-4F8E-EF1B-3AC251BD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53" y="2892823"/>
            <a:ext cx="6045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830-6906-EBCD-C5EE-2AFF9C01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ML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C12F-25DB-9CDE-74E8-45A85493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Pandas and Scikit Learn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work together.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Default implementation: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Load/clean/manipulate your data using Pandas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Translate your Pandas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DataFrame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into 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Feed it to Scikit Learn function(s)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3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CF06-25F1-F81C-2FB2-9AE76230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424E9-5D5B-DC71-FB69-4BB83DF227B1}"/>
              </a:ext>
            </a:extLst>
          </p:cNvPr>
          <p:cNvSpPr txBox="1"/>
          <p:nvPr/>
        </p:nvSpPr>
        <p:spPr>
          <a:xfrm>
            <a:off x="1615965" y="2571750"/>
            <a:ext cx="565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Data Classification with Random Forest Classifier :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9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077F-1ABC-114A-9303-4068300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474936"/>
            <a:ext cx="5829300" cy="857250"/>
          </a:xfrm>
        </p:spPr>
        <p:txBody>
          <a:bodyPr/>
          <a:lstStyle/>
          <a:p>
            <a:r>
              <a:rPr lang="en-US" sz="33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9C5-C0EF-8C4C-AB53-A74818B4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89" y="1221827"/>
            <a:ext cx="7407822" cy="3714750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involves working with data</a:t>
            </a:r>
          </a:p>
          <a:p>
            <a:pPr lvl="1"/>
            <a:r>
              <a:rPr lang="en-US" sz="2100" dirty="0"/>
              <a:t> analyzing, manipulating, transforming, …</a:t>
            </a:r>
          </a:p>
          <a:p>
            <a:r>
              <a:rPr lang="en-US" sz="2400" dirty="0"/>
              <a:t>More often than not, it’s numeric or has a natural numeric representation</a:t>
            </a:r>
            <a:endParaRPr lang="en-US" sz="2100" dirty="0"/>
          </a:p>
          <a:p>
            <a:r>
              <a:rPr lang="en-US" sz="2400" dirty="0"/>
              <a:t>Natural language text is an exception, but this too can have a numeric representation</a:t>
            </a:r>
          </a:p>
          <a:p>
            <a:r>
              <a:rPr lang="en-US" sz="2400" dirty="0"/>
              <a:t>A common data model is as a N-dimensional matrix or tensor</a:t>
            </a:r>
          </a:p>
          <a:p>
            <a:r>
              <a:rPr lang="en-US" sz="2400" dirty="0"/>
              <a:t>These are supported in Python via libraries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85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077F-1ABC-114A-9303-4068300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443406"/>
            <a:ext cx="5829300" cy="857250"/>
          </a:xfrm>
        </p:spPr>
        <p:txBody>
          <a:bodyPr/>
          <a:lstStyle/>
          <a:p>
            <a:r>
              <a:rPr lang="en-US" sz="33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9C5-C0EF-8C4C-AB53-A74818B4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8" y="1206062"/>
            <a:ext cx="7297464" cy="3714750"/>
          </a:xfrm>
        </p:spPr>
        <p:txBody>
          <a:bodyPr/>
          <a:lstStyle/>
          <a:p>
            <a:r>
              <a:rPr lang="en-US" sz="2400" dirty="0"/>
              <a:t>Python is a great language, but slow compared to Java, C, and many others</a:t>
            </a:r>
          </a:p>
          <a:p>
            <a:r>
              <a:rPr lang="en-US" sz="2400" dirty="0"/>
              <a:t>Python packages are available to represent, manipulate and visualize matrices</a:t>
            </a:r>
          </a:p>
          <a:p>
            <a:r>
              <a:rPr lang="en-US" sz="2400" dirty="0"/>
              <a:t>We’ll briefly review </a:t>
            </a:r>
            <a:r>
              <a:rPr lang="en-US" sz="2400" dirty="0">
                <a:hlinkClick r:id="rId2"/>
              </a:rPr>
              <a:t>numpy</a:t>
            </a:r>
            <a:r>
              <a:rPr lang="en-US" sz="2400" dirty="0"/>
              <a:t> and </a:t>
            </a:r>
            <a:r>
              <a:rPr lang="en-US" sz="2400" dirty="0">
                <a:hlinkClick r:id="rId3"/>
              </a:rPr>
              <a:t>scipy</a:t>
            </a:r>
            <a:endParaRPr lang="en-US" sz="2400" dirty="0"/>
          </a:p>
          <a:p>
            <a:pPr lvl="1"/>
            <a:r>
              <a:rPr lang="en-US" sz="2100" dirty="0"/>
              <a:t>Needed to create or access datasets for ML training, evaluation and results</a:t>
            </a:r>
          </a:p>
          <a:p>
            <a:r>
              <a:rPr lang="en-US" sz="2400" dirty="0"/>
              <a:t>And touch on </a:t>
            </a:r>
            <a:r>
              <a:rPr lang="en-US" sz="2400" dirty="0">
                <a:hlinkClick r:id="rId4"/>
              </a:rPr>
              <a:t>pandas</a:t>
            </a:r>
            <a:r>
              <a:rPr lang="en-US" sz="2400" dirty="0"/>
              <a:t> (data analysis and manipulation) and </a:t>
            </a:r>
            <a:r>
              <a:rPr lang="en-US" sz="2400" dirty="0">
                <a:hlinkClick r:id="rId5"/>
              </a:rPr>
              <a:t>matplotlib</a:t>
            </a:r>
            <a:r>
              <a:rPr lang="en-US" sz="2400" dirty="0"/>
              <a:t> (visualization)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8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72C-63B5-6D2F-CA3B-A9897E5D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411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E1DD-B467-F465-9100-859E1840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45476"/>
            <a:ext cx="6708228" cy="3807371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Numpy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stands for numerical python.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Open-Source library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Useful for crunching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numbers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Why </a:t>
            </a:r>
            <a:r>
              <a:rPr lang="en-US" b="1" dirty="0" err="1">
                <a:solidFill>
                  <a:srgbClr val="292929"/>
                </a:solidFill>
                <a:latin typeface="source-serif-pro"/>
              </a:rPr>
              <a:t>Numpy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?</a:t>
            </a:r>
          </a:p>
          <a:p>
            <a:pPr lvl="1"/>
            <a:r>
              <a:rPr lang="en-US" dirty="0"/>
              <a:t>NumPy supports features needed for ML</a:t>
            </a:r>
          </a:p>
          <a:p>
            <a:pPr lvl="2"/>
            <a:r>
              <a:rPr lang="en-US" dirty="0"/>
              <a:t>Typed N-dimensional arrays (matrices/tensors)</a:t>
            </a:r>
          </a:p>
          <a:p>
            <a:pPr lvl="2"/>
            <a:r>
              <a:rPr lang="en-US" dirty="0"/>
              <a:t>Fast numerical computations (matrix math)</a:t>
            </a:r>
          </a:p>
          <a:p>
            <a:pPr lvl="2"/>
            <a:r>
              <a:rPr lang="en-US" dirty="0"/>
              <a:t>High-level math functions </a:t>
            </a:r>
          </a:p>
          <a:p>
            <a:pPr lvl="1"/>
            <a:r>
              <a:rPr lang="en-US" dirty="0"/>
              <a:t>Python does numerical computations slowly and lacks an efficient matrix representation</a:t>
            </a:r>
          </a:p>
          <a:p>
            <a:pPr lvl="1"/>
            <a:r>
              <a:rPr lang="en-US" dirty="0"/>
              <a:t>1000 x 1000 matrix multiply</a:t>
            </a:r>
          </a:p>
          <a:p>
            <a:pPr lvl="2"/>
            <a:r>
              <a:rPr lang="en-US" sz="2800" dirty="0"/>
              <a:t>Python triple loop takes &gt; 10 minutes!</a:t>
            </a:r>
          </a:p>
          <a:p>
            <a:pPr lvl="2"/>
            <a:r>
              <a:rPr lang="en-US" sz="2800" dirty="0" err="1"/>
              <a:t>Numpy</a:t>
            </a:r>
            <a:r>
              <a:rPr lang="en-US" sz="2800" dirty="0"/>
              <a:t> takes ~0.03 seconds</a:t>
            </a:r>
          </a:p>
          <a:p>
            <a:pPr lvl="2"/>
            <a:endParaRPr lang="en-US" sz="2800" dirty="0"/>
          </a:p>
          <a:p>
            <a:r>
              <a:rPr lang="en-US" dirty="0"/>
              <a:t>To install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latin typeface="Courier" pitchFamily="2" charset="0"/>
                <a:cs typeface="Calibri" panose="020F0502020204030204" pitchFamily="34" charset="0"/>
              </a:rPr>
              <a:t>pip install </a:t>
            </a:r>
            <a:r>
              <a:rPr lang="en-US" sz="2800" dirty="0" err="1">
                <a:latin typeface="Courier" pitchFamily="2" charset="0"/>
                <a:cs typeface="Calibri" panose="020F0502020204030204" pitchFamily="34" charset="0"/>
              </a:rPr>
              <a:t>numpy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9441-665D-833E-FA92-01B4FB9955F7}"/>
              </a:ext>
            </a:extLst>
          </p:cNvPr>
          <p:cNvSpPr txBox="1"/>
          <p:nvPr/>
        </p:nvSpPr>
        <p:spPr>
          <a:xfrm>
            <a:off x="5324805" y="3989599"/>
            <a:ext cx="347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Resources:</a:t>
            </a:r>
          </a:p>
          <a:p>
            <a:r>
              <a:rPr lang="en-US" dirty="0">
                <a:solidFill>
                  <a:srgbClr val="0044C1"/>
                </a:solidFill>
              </a:rPr>
              <a:t>https://www.w3schools.com/python/</a:t>
            </a:r>
            <a:r>
              <a:rPr lang="en-US" dirty="0" err="1">
                <a:solidFill>
                  <a:srgbClr val="0044C1"/>
                </a:solidFill>
              </a:rPr>
              <a:t>numpy</a:t>
            </a:r>
            <a:r>
              <a:rPr lang="en-US" dirty="0">
                <a:solidFill>
                  <a:srgbClr val="0044C1"/>
                </a:solidFill>
              </a:rPr>
              <a:t>/</a:t>
            </a:r>
            <a:r>
              <a:rPr lang="en-US" dirty="0" err="1">
                <a:solidFill>
                  <a:srgbClr val="0044C1"/>
                </a:solidFill>
              </a:rPr>
              <a:t>default.asp</a:t>
            </a:r>
            <a:endParaRPr lang="en-US" dirty="0">
              <a:solidFill>
                <a:srgbClr val="0044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4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NumPy 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8" y="1346709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&gt;&gt;&gt; import 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numpy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&gt;&gt;&gt; a= 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np.array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([[1,2,3],[4,5,6]],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dtype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=np.float32)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&gt;&gt;&gt; print(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a.ndim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a.shape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, </a:t>
            </a:r>
            <a:r>
              <a:rPr lang="en-US" sz="1950" dirty="0" err="1">
                <a:latin typeface="Courier" pitchFamily="2" charset="0"/>
                <a:cs typeface="Calibri" panose="020F0502020204030204" pitchFamily="34" charset="0"/>
              </a:rPr>
              <a:t>a.dtype</a:t>
            </a: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)</a:t>
            </a:r>
          </a:p>
          <a:p>
            <a:pPr marL="385763" indent="-385763">
              <a:buAutoNum type="arabicPlain" startAt="2"/>
            </a:pPr>
            <a:r>
              <a:rPr lang="en-US" sz="1950" dirty="0">
                <a:latin typeface="Courier" pitchFamily="2" charset="0"/>
              </a:rPr>
              <a:t>(2, 3)  float32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&gt;&gt; print(a)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</a:rPr>
              <a:t>[[1. 2. 3.] </a:t>
            </a:r>
            <a:br>
              <a:rPr lang="en-US" sz="1950" dirty="0">
                <a:latin typeface="Courier" pitchFamily="2" charset="0"/>
              </a:rPr>
            </a:br>
            <a:r>
              <a:rPr lang="en-US" sz="1950" dirty="0">
                <a:latin typeface="Courier" pitchFamily="2" charset="0"/>
              </a:rPr>
              <a:t> [4. 5. 6.]]</a:t>
            </a:r>
            <a:endParaRPr lang="en-US" sz="19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25" dirty="0"/>
          </a:p>
          <a:p>
            <a:pPr marL="0" indent="0">
              <a:buNone/>
            </a:pPr>
            <a:r>
              <a:rPr lang="en-US" sz="2100" b="1" dirty="0"/>
              <a:t>Arrays:</a:t>
            </a:r>
          </a:p>
          <a:p>
            <a:pPr marL="289322" indent="-289322">
              <a:buFont typeface="+mj-lt"/>
              <a:buAutoNum type="arabicPeriod"/>
            </a:pPr>
            <a:r>
              <a:rPr lang="en-US" sz="2100" dirty="0"/>
              <a:t>Can have any number of dimensions, including zero (a scalar)</a:t>
            </a:r>
          </a:p>
          <a:p>
            <a:pPr marL="289322" indent="-289322">
              <a:buFont typeface="+mj-lt"/>
              <a:buAutoNum type="arabicPeriod"/>
            </a:pPr>
            <a:r>
              <a:rPr lang="en-US" sz="2100" dirty="0"/>
              <a:t>Are </a:t>
            </a:r>
            <a:r>
              <a:rPr lang="en-US" sz="2100" b="1" dirty="0"/>
              <a:t>typed</a:t>
            </a:r>
            <a:r>
              <a:rPr lang="en-US" sz="2100" dirty="0"/>
              <a:t>: np.uint8, np.int64, np.float32, np.float64</a:t>
            </a:r>
          </a:p>
          <a:p>
            <a:pPr marL="289322" indent="-289322">
              <a:buFont typeface="+mj-lt"/>
              <a:buAutoNum type="arabicPeriod"/>
            </a:pPr>
            <a:r>
              <a:rPr lang="en-US" sz="2100" dirty="0"/>
              <a:t>Are </a:t>
            </a:r>
            <a:r>
              <a:rPr lang="en-US" sz="2100" b="1" dirty="0"/>
              <a:t>dense: </a:t>
            </a:r>
            <a:r>
              <a:rPr lang="en-US" sz="2100" dirty="0"/>
              <a:t>each element of array exists and has the same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5630" y="4629150"/>
            <a:ext cx="685800" cy="445294"/>
          </a:xfrm>
          <a:prstGeom prst="rect">
            <a:avLst/>
          </a:prstGeom>
        </p:spPr>
        <p:txBody>
          <a:bodyPr vert="horz" lIns="34290" tIns="34290" rIns="34290" bIns="34290" rtlCol="0" anchor="ctr">
            <a:normAutofit lnSpcReduction="10000"/>
          </a:bodyPr>
          <a:lstStyle>
            <a:defPPr>
              <a:defRPr lang="en-US"/>
            </a:defPPr>
            <a:lvl1pPr marL="0" algn="ctr" defTabSz="342900" rtl="0" eaLnBrk="1" latinLnBrk="0" hangingPunct="1">
              <a:defRPr sz="27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CDCA5-85C3-9C4F-828D-2D43847F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0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NumPy Array Indexing,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485900"/>
            <a:ext cx="6229350" cy="3371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a[0,0]  # top-left element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a[0,-1] 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a[0,:]  # first row, all columns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a[:,0]  # first column, all rows</a:t>
            </a:r>
          </a:p>
          <a:p>
            <a:pPr marL="0" indent="0">
              <a:buNone/>
            </a:pPr>
            <a:r>
              <a:rPr lang="en-US" sz="1950" dirty="0">
                <a:latin typeface="Courier" pitchFamily="2" charset="0"/>
                <a:cs typeface="Calibri" panose="020F0502020204030204" pitchFamily="34" charset="0"/>
              </a:rPr>
              <a:t>a[0:2,0:2]  # 1st 2 rows, 1st 2 columns</a:t>
            </a:r>
          </a:p>
          <a:p>
            <a:pPr marL="0" indent="0">
              <a:buNone/>
            </a:pPr>
            <a:r>
              <a:rPr lang="en-US" sz="2100" dirty="0"/>
              <a:t>Notes:</a:t>
            </a:r>
          </a:p>
          <a:p>
            <a:pPr lvl="1"/>
            <a:r>
              <a:rPr lang="en-US" sz="1800" dirty="0"/>
              <a:t>Zero-indexing</a:t>
            </a:r>
          </a:p>
          <a:p>
            <a:pPr lvl="1"/>
            <a:r>
              <a:rPr lang="en-US" sz="1800" dirty="0"/>
              <a:t>Multi-dimensional indices are comma-separated)</a:t>
            </a:r>
          </a:p>
          <a:p>
            <a:pPr lvl="1"/>
            <a:r>
              <a:rPr lang="en-US" sz="1800" dirty="0"/>
              <a:t>Python notation for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5630" y="4629150"/>
            <a:ext cx="685800" cy="445294"/>
          </a:xfrm>
          <a:prstGeom prst="rect">
            <a:avLst/>
          </a:prstGeom>
        </p:spPr>
        <p:txBody>
          <a:bodyPr vert="horz" lIns="34290" tIns="34290" rIns="34290" bIns="34290" rtlCol="0" anchor="ctr">
            <a:normAutofit lnSpcReduction="10000"/>
          </a:bodyPr>
          <a:lstStyle>
            <a:defPPr>
              <a:defRPr lang="en-US"/>
            </a:defPPr>
            <a:lvl1pPr marL="0" algn="ctr" defTabSz="342900" rtl="0" eaLnBrk="1" latinLnBrk="0" hangingPunct="1">
              <a:defRPr sz="27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3429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C2F4-5737-454C-B493-69BF1B72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0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BF4-D8A3-A4AE-C246-623E109E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A281-89B7-DF51-FDB6-10DA155E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8"/>
            <a:ext cx="6984124" cy="3533321"/>
          </a:xfrm>
        </p:spPr>
        <p:txBody>
          <a:bodyPr>
            <a:normAutofit fontScale="475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Python opensource library for data analysis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Pandas is structured around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DataFrame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objects.</a:t>
            </a:r>
          </a:p>
          <a:p>
            <a:r>
              <a:rPr lang="en-US" dirty="0" err="1">
                <a:solidFill>
                  <a:srgbClr val="292929"/>
                </a:solidFill>
                <a:latin typeface="source-serif-pro"/>
              </a:rPr>
              <a:t>DataFrame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can be used to load your data and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pandas function can help you manipulate the data.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Some of the things that Pandas support:</a:t>
            </a:r>
          </a:p>
          <a:p>
            <a:pPr lvl="1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Reading and writing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data from different formats such as .csv, .txt, .xlsx, SQL, etc.</a:t>
            </a:r>
          </a:p>
          <a:p>
            <a:pPr lvl="1"/>
            <a:r>
              <a:rPr lang="en-US" b="1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erging and joining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of data sets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Data alignment and 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handling of missing data, data type etc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.</a:t>
            </a:r>
            <a:endParaRPr lang="en-US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dirty="0"/>
              <a:t>To install Pandas: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ourier" pitchFamily="2" charset="0"/>
              </a:rPr>
              <a:t>pip install pandas</a:t>
            </a:r>
          </a:p>
          <a:p>
            <a:r>
              <a:rPr lang="en-US" dirty="0"/>
              <a:t>To import Pandas: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ourier" pitchFamily="2" charset="0"/>
              </a:rPr>
              <a:t>import pandas as pd</a:t>
            </a:r>
          </a:p>
          <a:p>
            <a:pPr lvl="1"/>
            <a:endParaRPr lang="en-US" b="0" i="0" dirty="0">
              <a:solidFill>
                <a:srgbClr val="292929"/>
              </a:solidFill>
              <a:effectLst/>
              <a:latin typeface="Courier" pitchFamily="2" charset="0"/>
            </a:endParaRPr>
          </a:p>
          <a:p>
            <a:r>
              <a:rPr lang="en-US" dirty="0">
                <a:solidFill>
                  <a:srgbClr val="292929"/>
                </a:solidFill>
              </a:rPr>
              <a:t>Pandas complete documentation: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pandas.pydata.org</a:t>
            </a:r>
            <a:r>
              <a:rPr lang="en-US" dirty="0">
                <a:solidFill>
                  <a:srgbClr val="0070C0"/>
                </a:solidFill>
              </a:rPr>
              <a:t>/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6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6B5D-BE30-107F-C467-CEA67222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SciKit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Learn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051AA-7150-D6A3-04BB-6F224E43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98444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Scikit-Learn (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urce-serif-pro"/>
              </a:rPr>
              <a:t>sklearn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is an open-source library for Machine Learning in Python.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Complete Documentation: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https://scikit-</a:t>
            </a:r>
            <a:r>
              <a:rPr lang="en-US" dirty="0" err="1">
                <a:solidFill>
                  <a:srgbClr val="0070C0"/>
                </a:solidFill>
              </a:rPr>
              <a:t>learn.org</a:t>
            </a:r>
            <a:r>
              <a:rPr lang="en-US" dirty="0">
                <a:solidFill>
                  <a:srgbClr val="0070C0"/>
                </a:solidFill>
              </a:rPr>
              <a:t>/stable/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User Guide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has list of most ML models that you will be needing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25204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709448"/>
            <a:ext cx="7086600" cy="4098295"/>
            <a:chOff x="0" y="0"/>
            <a:chExt cx="9144000" cy="6098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0985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67450" y="0"/>
              <a:ext cx="2724150" cy="447675"/>
            </a:xfrm>
            <a:custGeom>
              <a:avLst/>
              <a:gdLst/>
              <a:ahLst/>
              <a:cxnLst/>
              <a:rect l="l" t="t" r="r" b="b"/>
              <a:pathLst>
                <a:path w="2724150" h="447675">
                  <a:moveTo>
                    <a:pt x="0" y="447675"/>
                  </a:moveTo>
                  <a:lnTo>
                    <a:pt x="2724150" y="447675"/>
                  </a:lnTo>
                  <a:lnTo>
                    <a:pt x="2724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5900" y="486459"/>
            <a:ext cx="6172200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4579620">
              <a:spcBef>
                <a:spcPts val="79"/>
              </a:spcBef>
            </a:pP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https://sklearn.org/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2191407" y="2386564"/>
            <a:ext cx="1714500" cy="230352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22384" rIns="0" bIns="0" rtlCol="0">
            <a:spAutoFit/>
          </a:bodyPr>
          <a:lstStyle/>
          <a:p>
            <a:pPr marL="69533">
              <a:spcBef>
                <a:spcPts val="176"/>
              </a:spcBef>
            </a:pPr>
            <a:r>
              <a:rPr sz="1350" spc="-38" dirty="0">
                <a:latin typeface="Arial"/>
                <a:cs typeface="Arial"/>
              </a:rPr>
              <a:t>Documentation</a:t>
            </a:r>
            <a:r>
              <a:rPr sz="1350" spc="-135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online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28976" y="916184"/>
            <a:ext cx="605314" cy="1493996"/>
          </a:xfrm>
          <a:custGeom>
            <a:avLst/>
            <a:gdLst/>
            <a:ahLst/>
            <a:cxnLst/>
            <a:rect l="l" t="t" r="r" b="b"/>
            <a:pathLst>
              <a:path w="807085" h="1991995">
                <a:moveTo>
                  <a:pt x="700416" y="149779"/>
                </a:moveTo>
                <a:lnTo>
                  <a:pt x="0" y="1970913"/>
                </a:lnTo>
                <a:lnTo>
                  <a:pt x="53339" y="1991487"/>
                </a:lnTo>
                <a:lnTo>
                  <a:pt x="753784" y="170280"/>
                </a:lnTo>
                <a:lnTo>
                  <a:pt x="700416" y="149779"/>
                </a:lnTo>
                <a:close/>
              </a:path>
              <a:path w="807085" h="1991995">
                <a:moveTo>
                  <a:pt x="800550" y="123062"/>
                </a:moveTo>
                <a:lnTo>
                  <a:pt x="710692" y="123062"/>
                </a:lnTo>
                <a:lnTo>
                  <a:pt x="764032" y="143637"/>
                </a:lnTo>
                <a:lnTo>
                  <a:pt x="753784" y="170280"/>
                </a:lnTo>
                <a:lnTo>
                  <a:pt x="807084" y="190753"/>
                </a:lnTo>
                <a:lnTo>
                  <a:pt x="800550" y="123062"/>
                </a:lnTo>
                <a:close/>
              </a:path>
              <a:path w="807085" h="1991995">
                <a:moveTo>
                  <a:pt x="710692" y="123062"/>
                </a:moveTo>
                <a:lnTo>
                  <a:pt x="700416" y="149779"/>
                </a:lnTo>
                <a:lnTo>
                  <a:pt x="753784" y="170280"/>
                </a:lnTo>
                <a:lnTo>
                  <a:pt x="764032" y="143637"/>
                </a:lnTo>
                <a:lnTo>
                  <a:pt x="710692" y="123062"/>
                </a:lnTo>
                <a:close/>
              </a:path>
              <a:path w="807085" h="1991995">
                <a:moveTo>
                  <a:pt x="788669" y="0"/>
                </a:moveTo>
                <a:lnTo>
                  <a:pt x="647065" y="129286"/>
                </a:lnTo>
                <a:lnTo>
                  <a:pt x="700416" y="149779"/>
                </a:lnTo>
                <a:lnTo>
                  <a:pt x="710692" y="123062"/>
                </a:lnTo>
                <a:lnTo>
                  <a:pt x="800550" y="123062"/>
                </a:lnTo>
                <a:lnTo>
                  <a:pt x="78866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029200" y="2341398"/>
            <a:ext cx="1171575" cy="230352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22384" rIns="0" bIns="0" rtlCol="0">
            <a:spAutoFit/>
          </a:bodyPr>
          <a:lstStyle/>
          <a:p>
            <a:pPr marL="74295">
              <a:spcBef>
                <a:spcPts val="176"/>
              </a:spcBef>
            </a:pPr>
            <a:r>
              <a:rPr sz="1350" b="1" spc="-68" dirty="0">
                <a:latin typeface="Arial"/>
                <a:cs typeface="Arial"/>
              </a:rPr>
              <a:t>Many</a:t>
            </a:r>
            <a:r>
              <a:rPr sz="1350" b="1" spc="-9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tutorials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0600" y="905505"/>
            <a:ext cx="1161574" cy="1451134"/>
          </a:xfrm>
          <a:custGeom>
            <a:avLst/>
            <a:gdLst/>
            <a:ahLst/>
            <a:cxnLst/>
            <a:rect l="l" t="t" r="r" b="b"/>
            <a:pathLst>
              <a:path w="1548765" h="1934845">
                <a:moveTo>
                  <a:pt x="129186" y="116352"/>
                </a:moveTo>
                <a:lnTo>
                  <a:pt x="84503" y="151937"/>
                </a:lnTo>
                <a:lnTo>
                  <a:pt x="1503679" y="1934845"/>
                </a:lnTo>
                <a:lnTo>
                  <a:pt x="1548383" y="1899285"/>
                </a:lnTo>
                <a:lnTo>
                  <a:pt x="129186" y="116352"/>
                </a:lnTo>
                <a:close/>
              </a:path>
              <a:path w="1548765" h="1934845">
                <a:moveTo>
                  <a:pt x="0" y="0"/>
                </a:moveTo>
                <a:lnTo>
                  <a:pt x="39750" y="187578"/>
                </a:lnTo>
                <a:lnTo>
                  <a:pt x="84503" y="151937"/>
                </a:lnTo>
                <a:lnTo>
                  <a:pt x="66675" y="129539"/>
                </a:lnTo>
                <a:lnTo>
                  <a:pt x="111378" y="93979"/>
                </a:lnTo>
                <a:lnTo>
                  <a:pt x="157278" y="93979"/>
                </a:lnTo>
                <a:lnTo>
                  <a:pt x="173862" y="80772"/>
                </a:lnTo>
                <a:lnTo>
                  <a:pt x="0" y="0"/>
                </a:lnTo>
                <a:close/>
              </a:path>
              <a:path w="1548765" h="1934845">
                <a:moveTo>
                  <a:pt x="111378" y="93979"/>
                </a:moveTo>
                <a:lnTo>
                  <a:pt x="66675" y="129539"/>
                </a:lnTo>
                <a:lnTo>
                  <a:pt x="84503" y="151937"/>
                </a:lnTo>
                <a:lnTo>
                  <a:pt x="129186" y="116352"/>
                </a:lnTo>
                <a:lnTo>
                  <a:pt x="111378" y="93979"/>
                </a:lnTo>
                <a:close/>
              </a:path>
              <a:path w="1548765" h="1934845">
                <a:moveTo>
                  <a:pt x="157278" y="93979"/>
                </a:moveTo>
                <a:lnTo>
                  <a:pt x="111378" y="93979"/>
                </a:lnTo>
                <a:lnTo>
                  <a:pt x="129186" y="116352"/>
                </a:lnTo>
                <a:lnTo>
                  <a:pt x="157278" y="9397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754</Words>
  <Application>Microsoft Macintosh PowerPoint</Application>
  <PresentationFormat>On-screen Show (16:9)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sohne</vt:lpstr>
      <vt:lpstr>source-serif-pro</vt:lpstr>
      <vt:lpstr>Office Theme</vt:lpstr>
      <vt:lpstr>CMSC 471</vt:lpstr>
      <vt:lpstr>Motivation</vt:lpstr>
      <vt:lpstr>Motivation</vt:lpstr>
      <vt:lpstr>Numpy</vt:lpstr>
      <vt:lpstr>NumPy Arrays, Basic Properties</vt:lpstr>
      <vt:lpstr>NumPy Array Indexing, Slicing</vt:lpstr>
      <vt:lpstr>Pandas</vt:lpstr>
      <vt:lpstr>SciKit Learn</vt:lpstr>
      <vt:lpstr>https://sklearn.org/</vt:lpstr>
      <vt:lpstr>Scikit Learn</vt:lpstr>
      <vt:lpstr>Preprocessing data</vt:lpstr>
      <vt:lpstr>Test-Train Split</vt:lpstr>
      <vt:lpstr>Evaluation</vt:lpstr>
      <vt:lpstr>Implementing ML in Python</vt:lpstr>
      <vt:lpstr>Example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</dc:title>
  <dc:creator>Anantaa Kotal</dc:creator>
  <cp:lastModifiedBy>Anantaa Kotal</cp:lastModifiedBy>
  <cp:revision>1</cp:revision>
  <dcterms:created xsi:type="dcterms:W3CDTF">2022-11-11T17:39:29Z</dcterms:created>
  <dcterms:modified xsi:type="dcterms:W3CDTF">2022-11-11T20:56:44Z</dcterms:modified>
</cp:coreProperties>
</file>