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9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10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60" r:id="rId3"/>
    <p:sldId id="296" r:id="rId4"/>
    <p:sldId id="298" r:id="rId5"/>
    <p:sldId id="297" r:id="rId6"/>
    <p:sldId id="368" r:id="rId7"/>
    <p:sldId id="300" r:id="rId8"/>
    <p:sldId id="301" r:id="rId9"/>
    <p:sldId id="364" r:id="rId10"/>
    <p:sldId id="365" r:id="rId11"/>
    <p:sldId id="267" r:id="rId12"/>
    <p:sldId id="367" r:id="rId13"/>
    <p:sldId id="370" r:id="rId1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197"/>
  </p:normalViewPr>
  <p:slideViewPr>
    <p:cSldViewPr snapToGrid="0" snapToObjects="1">
      <p:cViewPr varScale="1">
        <p:scale>
          <a:sx n="162" d="100"/>
          <a:sy n="162" d="100"/>
        </p:scale>
        <p:origin x="200" y="30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9A29D6-EBC7-D242-8F04-6F9056554AE2}" type="datetimeFigureOut">
              <a:rPr lang="en-US" smtClean="0"/>
              <a:t>11/11/22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E81B59-B40E-684C-A08C-C8AB45ED4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873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5">
            <a:extLst>
              <a:ext uri="{FF2B5EF4-FFF2-40B4-BE49-F238E27FC236}">
                <a16:creationId xmlns:a16="http://schemas.microsoft.com/office/drawing/2014/main" id="{E8C410BB-BA88-F6D2-BE30-C46E863A76B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20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16A38C3-D876-AD46-B1F3-24AF27077DF4}" type="slidenum">
              <a:rPr lang="fr-FR" altLang="en-US" sz="1000" b="0">
                <a:latin typeface="Times New Roman" panose="02020603050405020304" pitchFamily="18" charset="0"/>
              </a:rPr>
              <a:pPr/>
              <a:t>2</a:t>
            </a:fld>
            <a:endParaRPr lang="fr-FR" altLang="en-US" sz="1000" b="0">
              <a:latin typeface="Times New Roman" panose="02020603050405020304" pitchFamily="18" charset="0"/>
            </a:endParaRPr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5A1FF47A-6822-F7FF-2FED-AAA1DCDFCEB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47108" name="Rectangle 3">
            <a:extLst>
              <a:ext uri="{FF2B5EF4-FFF2-40B4-BE49-F238E27FC236}">
                <a16:creationId xmlns:a16="http://schemas.microsoft.com/office/drawing/2014/main" id="{6E849BF3-A90D-A7BC-1713-240085E705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5">
            <a:extLst>
              <a:ext uri="{FF2B5EF4-FFF2-40B4-BE49-F238E27FC236}">
                <a16:creationId xmlns:a16="http://schemas.microsoft.com/office/drawing/2014/main" id="{17619253-845D-8D63-51E7-A0CF2EBE9EB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20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97FCEB9-BDCB-A542-A91A-46E7423BC0D5}" type="slidenum">
              <a:rPr lang="fr-FR" altLang="en-US" sz="1000" b="0">
                <a:latin typeface="Times New Roman" panose="02020603050405020304" pitchFamily="18" charset="0"/>
              </a:rPr>
              <a:pPr/>
              <a:t>12</a:t>
            </a:fld>
            <a:endParaRPr lang="fr-FR" altLang="en-US" sz="1000" b="0">
              <a:latin typeface="Times New Roman" panose="02020603050405020304" pitchFamily="18" charset="0"/>
            </a:endParaRPr>
          </a:p>
        </p:txBody>
      </p:sp>
      <p:sp>
        <p:nvSpPr>
          <p:cNvPr id="57347" name="Rectangle 2">
            <a:extLst>
              <a:ext uri="{FF2B5EF4-FFF2-40B4-BE49-F238E27FC236}">
                <a16:creationId xmlns:a16="http://schemas.microsoft.com/office/drawing/2014/main" id="{E0C3099D-9A39-E503-67D6-23BE75ED9E1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57348" name="Rectangle 3">
            <a:extLst>
              <a:ext uri="{FF2B5EF4-FFF2-40B4-BE49-F238E27FC236}">
                <a16:creationId xmlns:a16="http://schemas.microsoft.com/office/drawing/2014/main" id="{3CC50981-B98A-CA2D-9B6A-7FB92A7931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/>
            <a:endParaRPr lang="en-GB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5">
            <a:extLst>
              <a:ext uri="{FF2B5EF4-FFF2-40B4-BE49-F238E27FC236}">
                <a16:creationId xmlns:a16="http://schemas.microsoft.com/office/drawing/2014/main" id="{7B229AED-78DF-C391-51D2-9C97A8738F1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20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58F3E6B-37E4-C84B-A39E-43539D519FC7}" type="slidenum">
              <a:rPr lang="fr-FR" altLang="en-US" sz="1000" b="0">
                <a:latin typeface="Times New Roman" panose="02020603050405020304" pitchFamily="18" charset="0"/>
              </a:rPr>
              <a:pPr/>
              <a:t>13</a:t>
            </a:fld>
            <a:endParaRPr lang="fr-FR" altLang="en-US" sz="1000" b="0">
              <a:latin typeface="Times New Roman" panose="02020603050405020304" pitchFamily="18" charset="0"/>
            </a:endParaRPr>
          </a:p>
        </p:txBody>
      </p:sp>
      <p:sp>
        <p:nvSpPr>
          <p:cNvPr id="59395" name="Rectangle 2">
            <a:extLst>
              <a:ext uri="{FF2B5EF4-FFF2-40B4-BE49-F238E27FC236}">
                <a16:creationId xmlns:a16="http://schemas.microsoft.com/office/drawing/2014/main" id="{C1AB0DB0-6289-6658-8C1B-8CA56099A93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59396" name="Rectangle 3">
            <a:extLst>
              <a:ext uri="{FF2B5EF4-FFF2-40B4-BE49-F238E27FC236}">
                <a16:creationId xmlns:a16="http://schemas.microsoft.com/office/drawing/2014/main" id="{43B33344-7A89-D58F-DD25-62B812EA2F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5">
            <a:extLst>
              <a:ext uri="{FF2B5EF4-FFF2-40B4-BE49-F238E27FC236}">
                <a16:creationId xmlns:a16="http://schemas.microsoft.com/office/drawing/2014/main" id="{7377D46A-3D4D-95DB-4199-91A0792ED4F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20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F22CC8D-3443-924B-81C8-D1E633530F0E}" type="slidenum">
              <a:rPr lang="fr-FR" altLang="en-US" sz="1000" b="0">
                <a:latin typeface="Times New Roman" panose="02020603050405020304" pitchFamily="18" charset="0"/>
              </a:rPr>
              <a:pPr/>
              <a:t>3</a:t>
            </a:fld>
            <a:endParaRPr lang="fr-FR" altLang="en-US" sz="1000" b="0">
              <a:latin typeface="Times New Roman" panose="02020603050405020304" pitchFamily="18" charset="0"/>
            </a:endParaRPr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BE989F82-C788-F926-40E3-046F4F8EC1E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id="{4AC7BD25-04EF-7BEC-11AF-EB087CC6D023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>
              <a:latin typeface="Arial" panose="020B0604020202020204" pitchFamily="34" charset="0"/>
            </a:endParaRPr>
          </a:p>
          <a:p>
            <a:endParaRPr lang="en-GB" altLang="en-US">
              <a:latin typeface="Arial" panose="020B0604020202020204" pitchFamily="34" charset="0"/>
            </a:endParaRPr>
          </a:p>
          <a:p>
            <a:endParaRPr lang="en-GB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5">
            <a:extLst>
              <a:ext uri="{FF2B5EF4-FFF2-40B4-BE49-F238E27FC236}">
                <a16:creationId xmlns:a16="http://schemas.microsoft.com/office/drawing/2014/main" id="{7377D46A-3D4D-95DB-4199-91A0792ED4F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20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F22CC8D-3443-924B-81C8-D1E633530F0E}" type="slidenum">
              <a:rPr lang="fr-FR" altLang="en-US" sz="1000" b="0">
                <a:latin typeface="Times New Roman" panose="02020603050405020304" pitchFamily="18" charset="0"/>
              </a:rPr>
              <a:pPr/>
              <a:t>4</a:t>
            </a:fld>
            <a:endParaRPr lang="fr-FR" altLang="en-US" sz="1000" b="0">
              <a:latin typeface="Times New Roman" panose="02020603050405020304" pitchFamily="18" charset="0"/>
            </a:endParaRPr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BE989F82-C788-F926-40E3-046F4F8EC1E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id="{4AC7BD25-04EF-7BEC-11AF-EB087CC6D0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>
              <a:latin typeface="Arial" panose="020B0604020202020204" pitchFamily="34" charset="0"/>
            </a:endParaRPr>
          </a:p>
          <a:p>
            <a:endParaRPr lang="en-GB" altLang="en-US">
              <a:latin typeface="Arial" panose="020B0604020202020204" pitchFamily="34" charset="0"/>
            </a:endParaRPr>
          </a:p>
          <a:p>
            <a:endParaRPr lang="en-GB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5">
            <a:extLst>
              <a:ext uri="{FF2B5EF4-FFF2-40B4-BE49-F238E27FC236}">
                <a16:creationId xmlns:a16="http://schemas.microsoft.com/office/drawing/2014/main" id="{C2622934-4266-6474-A548-DD339721505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20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046B49C-A0B7-E045-913E-B0F47DD0C390}" type="slidenum">
              <a:rPr lang="fr-FR" altLang="en-US" sz="1000" b="0">
                <a:latin typeface="Times New Roman" panose="02020603050405020304" pitchFamily="18" charset="0"/>
              </a:rPr>
              <a:pPr/>
              <a:t>5</a:t>
            </a:fld>
            <a:endParaRPr lang="fr-FR" altLang="en-US" sz="1000" b="0">
              <a:latin typeface="Times New Roman" panose="02020603050405020304" pitchFamily="18" charset="0"/>
            </a:endParaRPr>
          </a:p>
        </p:txBody>
      </p:sp>
      <p:sp>
        <p:nvSpPr>
          <p:cNvPr id="49155" name="Rectangle 2">
            <a:extLst>
              <a:ext uri="{FF2B5EF4-FFF2-40B4-BE49-F238E27FC236}">
                <a16:creationId xmlns:a16="http://schemas.microsoft.com/office/drawing/2014/main" id="{79997D5F-0079-C734-09E0-EA6C8948C4F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>
            <a:extLst>
              <a:ext uri="{FF2B5EF4-FFF2-40B4-BE49-F238E27FC236}">
                <a16:creationId xmlns:a16="http://schemas.microsoft.com/office/drawing/2014/main" id="{657C6811-A88B-21D8-3416-B14BBC45A1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5">
            <a:extLst>
              <a:ext uri="{FF2B5EF4-FFF2-40B4-BE49-F238E27FC236}">
                <a16:creationId xmlns:a16="http://schemas.microsoft.com/office/drawing/2014/main" id="{958FDE28-F861-117C-69B1-5E0822996EA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20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C94C81F-585E-464D-98B1-AB52A0E2EB5D}" type="slidenum">
              <a:rPr lang="fr-FR" altLang="en-US" sz="1000" b="0">
                <a:latin typeface="Times New Roman" panose="02020603050405020304" pitchFamily="18" charset="0"/>
              </a:rPr>
              <a:pPr/>
              <a:t>7</a:t>
            </a:fld>
            <a:endParaRPr lang="fr-FR" altLang="en-US" sz="1000" b="0">
              <a:latin typeface="Times New Roman" panose="02020603050405020304" pitchFamily="18" charset="0"/>
            </a:endParaRPr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72AD281F-4268-49A6-E33A-00C63C6F04D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>
            <a:extLst>
              <a:ext uri="{FF2B5EF4-FFF2-40B4-BE49-F238E27FC236}">
                <a16:creationId xmlns:a16="http://schemas.microsoft.com/office/drawing/2014/main" id="{398B0ECC-4591-7E14-16EE-0C9BFCDCAE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5">
            <a:extLst>
              <a:ext uri="{FF2B5EF4-FFF2-40B4-BE49-F238E27FC236}">
                <a16:creationId xmlns:a16="http://schemas.microsoft.com/office/drawing/2014/main" id="{251B38E8-4D6D-2F43-093A-6260BFB159A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20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BC29EA9-3F41-834D-9483-8E46F29E2BDC}" type="slidenum">
              <a:rPr lang="fr-FR" altLang="en-US" sz="1000" b="0">
                <a:latin typeface="Times New Roman" panose="02020603050405020304" pitchFamily="18" charset="0"/>
              </a:rPr>
              <a:pPr/>
              <a:t>8</a:t>
            </a:fld>
            <a:endParaRPr lang="fr-FR" altLang="en-US" sz="1000" b="0">
              <a:latin typeface="Times New Roman" panose="02020603050405020304" pitchFamily="18" charset="0"/>
            </a:endParaRPr>
          </a:p>
        </p:txBody>
      </p:sp>
      <p:sp>
        <p:nvSpPr>
          <p:cNvPr id="51203" name="Rectangle 2">
            <a:extLst>
              <a:ext uri="{FF2B5EF4-FFF2-40B4-BE49-F238E27FC236}">
                <a16:creationId xmlns:a16="http://schemas.microsoft.com/office/drawing/2014/main" id="{861A40FF-3964-4824-62C8-200C16627F9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>
            <a:extLst>
              <a:ext uri="{FF2B5EF4-FFF2-40B4-BE49-F238E27FC236}">
                <a16:creationId xmlns:a16="http://schemas.microsoft.com/office/drawing/2014/main" id="{C81216AD-E57F-3E7B-2A97-45436DD749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5">
            <a:extLst>
              <a:ext uri="{FF2B5EF4-FFF2-40B4-BE49-F238E27FC236}">
                <a16:creationId xmlns:a16="http://schemas.microsoft.com/office/drawing/2014/main" id="{D104F2BB-3383-38E9-FBBF-28E829E6DBD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20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C5C21C4-A741-5547-A1F1-13EBAE2CAEAC}" type="slidenum">
              <a:rPr lang="fr-FR" altLang="en-US" sz="1000" b="0">
                <a:latin typeface="Times New Roman" panose="02020603050405020304" pitchFamily="18" charset="0"/>
              </a:rPr>
              <a:pPr/>
              <a:t>9</a:t>
            </a:fld>
            <a:endParaRPr lang="fr-FR" altLang="en-US" sz="1000" b="0">
              <a:latin typeface="Times New Roman" panose="02020603050405020304" pitchFamily="18" charset="0"/>
            </a:endParaRPr>
          </a:p>
        </p:txBody>
      </p:sp>
      <p:sp>
        <p:nvSpPr>
          <p:cNvPr id="55299" name="Rectangle 2">
            <a:extLst>
              <a:ext uri="{FF2B5EF4-FFF2-40B4-BE49-F238E27FC236}">
                <a16:creationId xmlns:a16="http://schemas.microsoft.com/office/drawing/2014/main" id="{49D83232-5A64-794C-7620-BDB47F458F3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55300" name="Rectangle 3">
            <a:extLst>
              <a:ext uri="{FF2B5EF4-FFF2-40B4-BE49-F238E27FC236}">
                <a16:creationId xmlns:a16="http://schemas.microsoft.com/office/drawing/2014/main" id="{FB821FE8-7EA3-76FE-FD8A-043E245891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5">
            <a:extLst>
              <a:ext uri="{FF2B5EF4-FFF2-40B4-BE49-F238E27FC236}">
                <a16:creationId xmlns:a16="http://schemas.microsoft.com/office/drawing/2014/main" id="{08B8273A-5408-10DD-C27D-5457FC8808E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20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40F8515-566A-0841-9B63-7E8CA20574E9}" type="slidenum">
              <a:rPr lang="fr-FR" altLang="en-US" sz="1000" b="0">
                <a:latin typeface="Times New Roman" panose="02020603050405020304" pitchFamily="18" charset="0"/>
              </a:rPr>
              <a:pPr/>
              <a:t>10</a:t>
            </a:fld>
            <a:endParaRPr lang="fr-FR" altLang="en-US" sz="1000" b="0">
              <a:latin typeface="Times New Roman" panose="02020603050405020304" pitchFamily="18" charset="0"/>
            </a:endParaRPr>
          </a:p>
        </p:txBody>
      </p:sp>
      <p:sp>
        <p:nvSpPr>
          <p:cNvPr id="56323" name="Rectangle 2">
            <a:extLst>
              <a:ext uri="{FF2B5EF4-FFF2-40B4-BE49-F238E27FC236}">
                <a16:creationId xmlns:a16="http://schemas.microsoft.com/office/drawing/2014/main" id="{26A4D377-BF98-C8B7-541F-9A716A04BA0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56324" name="Rectangle 3">
            <a:extLst>
              <a:ext uri="{FF2B5EF4-FFF2-40B4-BE49-F238E27FC236}">
                <a16:creationId xmlns:a16="http://schemas.microsoft.com/office/drawing/2014/main" id="{7C8E48BE-B5F2-8DED-D5FF-09576844D5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CH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5">
            <a:extLst>
              <a:ext uri="{FF2B5EF4-FFF2-40B4-BE49-F238E27FC236}">
                <a16:creationId xmlns:a16="http://schemas.microsoft.com/office/drawing/2014/main" id="{17619253-845D-8D63-51E7-A0CF2EBE9EB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20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97FCEB9-BDCB-A542-A91A-46E7423BC0D5}" type="slidenum">
              <a:rPr lang="fr-FR" altLang="en-US" sz="1000" b="0">
                <a:latin typeface="Times New Roman" panose="02020603050405020304" pitchFamily="18" charset="0"/>
              </a:rPr>
              <a:pPr/>
              <a:t>11</a:t>
            </a:fld>
            <a:endParaRPr lang="fr-FR" altLang="en-US" sz="1000" b="0">
              <a:latin typeface="Times New Roman" panose="02020603050405020304" pitchFamily="18" charset="0"/>
            </a:endParaRPr>
          </a:p>
        </p:txBody>
      </p:sp>
      <p:sp>
        <p:nvSpPr>
          <p:cNvPr id="57347" name="Rectangle 2">
            <a:extLst>
              <a:ext uri="{FF2B5EF4-FFF2-40B4-BE49-F238E27FC236}">
                <a16:creationId xmlns:a16="http://schemas.microsoft.com/office/drawing/2014/main" id="{E0C3099D-9A39-E503-67D6-23BE75ED9E1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57348" name="Rectangle 3">
            <a:extLst>
              <a:ext uri="{FF2B5EF4-FFF2-40B4-BE49-F238E27FC236}">
                <a16:creationId xmlns:a16="http://schemas.microsoft.com/office/drawing/2014/main" id="{3CC50981-B98A-CA2D-9B6A-7FB92A7931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/>
            <a:endParaRPr lang="en-GB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3C41C-A487-0C45-A261-16903102544D}" type="datetimeFigureOut">
              <a:rPr lang="en-US" smtClean="0"/>
              <a:t>11/11/22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URL</a:t>
            </a:r>
          </a:p>
        </p:txBody>
      </p:sp>
    </p:spTree>
    <p:extLst>
      <p:ext uri="{BB962C8B-B14F-4D97-AF65-F5344CB8AC3E}">
        <p14:creationId xmlns:p14="http://schemas.microsoft.com/office/powerpoint/2010/main" val="3387458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4739" y="285750"/>
            <a:ext cx="7174523" cy="8572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984739" y="1257300"/>
            <a:ext cx="7174523" cy="30861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08FE57C-17AE-5C35-E4FE-D47AD88E93D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756FC1-4019-C94B-A7F1-FB7D07A2BE42}" type="slidenum">
              <a:rPr lang="fr-FR" altLang="en-US"/>
              <a:pPr/>
              <a:t>‹#›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977507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3C41C-A487-0C45-A261-16903102544D}" type="datetimeFigureOut">
              <a:rPr lang="en-US" smtClean="0"/>
              <a:t>11/11/22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URL</a:t>
            </a:r>
          </a:p>
        </p:txBody>
      </p:sp>
    </p:spTree>
    <p:extLst>
      <p:ext uri="{BB962C8B-B14F-4D97-AF65-F5344CB8AC3E}">
        <p14:creationId xmlns:p14="http://schemas.microsoft.com/office/powerpoint/2010/main" val="3073516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3C41C-A487-0C45-A261-16903102544D}" type="datetimeFigureOut">
              <a:rPr lang="en-US" smtClean="0"/>
              <a:t>11/11/22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URL</a:t>
            </a:r>
          </a:p>
        </p:txBody>
      </p:sp>
    </p:spTree>
    <p:extLst>
      <p:ext uri="{BB962C8B-B14F-4D97-AF65-F5344CB8AC3E}">
        <p14:creationId xmlns:p14="http://schemas.microsoft.com/office/powerpoint/2010/main" val="997952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51426"/>
            <a:ext cx="4038600" cy="317339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51426"/>
            <a:ext cx="4038600" cy="317339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3C41C-A487-0C45-A261-16903102544D}" type="datetimeFigureOut">
              <a:rPr lang="en-US" smtClean="0"/>
              <a:t>11/11/22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URL</a:t>
            </a:r>
          </a:p>
        </p:txBody>
      </p:sp>
    </p:spTree>
    <p:extLst>
      <p:ext uri="{BB962C8B-B14F-4D97-AF65-F5344CB8AC3E}">
        <p14:creationId xmlns:p14="http://schemas.microsoft.com/office/powerpoint/2010/main" val="767819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1397255"/>
            <a:ext cx="4040188" cy="43620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199" y="1989969"/>
            <a:ext cx="4040188" cy="26940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397255"/>
            <a:ext cx="4041775" cy="43620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989969"/>
            <a:ext cx="4041775" cy="26940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3C41C-A487-0C45-A261-16903102544D}" type="datetimeFigureOut">
              <a:rPr lang="en-US" smtClean="0"/>
              <a:t>11/11/22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URL</a:t>
            </a:r>
          </a:p>
        </p:txBody>
      </p:sp>
    </p:spTree>
    <p:extLst>
      <p:ext uri="{BB962C8B-B14F-4D97-AF65-F5344CB8AC3E}">
        <p14:creationId xmlns:p14="http://schemas.microsoft.com/office/powerpoint/2010/main" val="2205807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3C41C-A487-0C45-A261-16903102544D}" type="datetimeFigureOut">
              <a:rPr lang="en-US" smtClean="0"/>
              <a:t>11/11/22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URL</a:t>
            </a:r>
          </a:p>
        </p:txBody>
      </p:sp>
    </p:spTree>
    <p:extLst>
      <p:ext uri="{BB962C8B-B14F-4D97-AF65-F5344CB8AC3E}">
        <p14:creationId xmlns:p14="http://schemas.microsoft.com/office/powerpoint/2010/main" val="2535540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3C41C-A487-0C45-A261-16903102544D}" type="datetimeFigureOut">
              <a:rPr lang="en-US" smtClean="0"/>
              <a:t>11/11/22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URL</a:t>
            </a:r>
          </a:p>
        </p:txBody>
      </p:sp>
    </p:spTree>
    <p:extLst>
      <p:ext uri="{BB962C8B-B14F-4D97-AF65-F5344CB8AC3E}">
        <p14:creationId xmlns:p14="http://schemas.microsoft.com/office/powerpoint/2010/main" val="1410809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79122"/>
            <a:ext cx="3008313" cy="77736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679122"/>
            <a:ext cx="5111750" cy="391550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609519"/>
            <a:ext cx="3008313" cy="298510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3C41C-A487-0C45-A261-16903102544D}" type="datetimeFigureOut">
              <a:rPr lang="en-US" smtClean="0"/>
              <a:t>11/11/22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URL</a:t>
            </a:r>
          </a:p>
        </p:txBody>
      </p:sp>
    </p:spTree>
    <p:extLst>
      <p:ext uri="{BB962C8B-B14F-4D97-AF65-F5344CB8AC3E}">
        <p14:creationId xmlns:p14="http://schemas.microsoft.com/office/powerpoint/2010/main" val="2373430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858517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717648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283570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08032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702644"/>
            <a:ext cx="8229600" cy="6440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10179"/>
            <a:ext cx="8229600" cy="29844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63C41C-A487-0C45-A261-16903102544D}" type="datetimeFigureOut">
              <a:rPr lang="en-US" smtClean="0"/>
              <a:t>11/11/22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URL</a:t>
            </a:r>
          </a:p>
        </p:txBody>
      </p:sp>
      <p:pic>
        <p:nvPicPr>
          <p:cNvPr id="7" name="Picture 6" descr="MD-flag-background-ppt.png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571500"/>
          </a:xfrm>
          <a:prstGeom prst="rect">
            <a:avLst/>
          </a:prstGeom>
        </p:spPr>
      </p:pic>
      <p:pic>
        <p:nvPicPr>
          <p:cNvPr id="8" name="Picture 7" descr="UMBC-primary-logo-CMYK-on-black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287" y="86177"/>
            <a:ext cx="1749252" cy="402989"/>
          </a:xfrm>
          <a:prstGeom prst="rect">
            <a:avLst/>
          </a:prstGeom>
        </p:spPr>
      </p:pic>
      <p:pic>
        <p:nvPicPr>
          <p:cNvPr id="10" name="Picture 9" descr="corner-element.pn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9918" y="3901058"/>
            <a:ext cx="1224081" cy="124244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02903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3" Type="http://schemas.openxmlformats.org/officeDocument/2006/relationships/tags" Target="../tags/tag12.xml"/><Relationship Id="rId7" Type="http://schemas.openxmlformats.org/officeDocument/2006/relationships/oleObject" Target="../embeddings/oleObject10.bin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3" Type="http://schemas.openxmlformats.org/officeDocument/2006/relationships/tags" Target="../tags/tag16.xml"/><Relationship Id="rId7" Type="http://schemas.openxmlformats.org/officeDocument/2006/relationships/notesSlide" Target="../notesSlides/notesSlide10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14.emf"/><Relationship Id="rId5" Type="http://schemas.openxmlformats.org/officeDocument/2006/relationships/tags" Target="../tags/tag18.xml"/><Relationship Id="rId10" Type="http://schemas.openxmlformats.org/officeDocument/2006/relationships/oleObject" Target="../embeddings/oleObject12.bin"/><Relationship Id="rId4" Type="http://schemas.openxmlformats.org/officeDocument/2006/relationships/tags" Target="../tags/tag17.xml"/><Relationship Id="rId9" Type="http://schemas.openxmlformats.org/officeDocument/2006/relationships/image" Target="../media/image13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3" Type="http://schemas.openxmlformats.org/officeDocument/2006/relationships/tags" Target="../tags/tag21.xml"/><Relationship Id="rId7" Type="http://schemas.openxmlformats.org/officeDocument/2006/relationships/oleObject" Target="../embeddings/oleObject13.bin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hyperlink" Target="https://en.wikipedia.org/wiki/Maximum_likelihood_estimation" TargetMode="External"/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tags" Target="../tags/tag3.xml"/><Relationship Id="rId7" Type="http://schemas.openxmlformats.org/officeDocument/2006/relationships/oleObject" Target="../embeddings/oleObject2.bin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tags" Target="../tags/tag7.xml"/><Relationship Id="rId7" Type="http://schemas.openxmlformats.org/officeDocument/2006/relationships/notesSlide" Target="../notesSlides/notesSlide3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6.emf"/><Relationship Id="rId5" Type="http://schemas.openxmlformats.org/officeDocument/2006/relationships/tags" Target="../tags/tag9.xml"/><Relationship Id="rId10" Type="http://schemas.openxmlformats.org/officeDocument/2006/relationships/oleObject" Target="../embeddings/oleObject4.bin"/><Relationship Id="rId4" Type="http://schemas.openxmlformats.org/officeDocument/2006/relationships/tags" Target="../tags/tag8.xml"/><Relationship Id="rId9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en.wikipedia.org/wiki/Mean_squared_error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CMSC 471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ML: Regression</a:t>
            </a:r>
          </a:p>
        </p:txBody>
      </p:sp>
    </p:spTree>
    <p:extLst>
      <p:ext uri="{BB962C8B-B14F-4D97-AF65-F5344CB8AC3E}">
        <p14:creationId xmlns:p14="http://schemas.microsoft.com/office/powerpoint/2010/main" val="26894097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>
            <a:extLst>
              <a:ext uri="{FF2B5EF4-FFF2-40B4-BE49-F238E27FC236}">
                <a16:creationId xmlns:a16="http://schemas.microsoft.com/office/drawing/2014/main" id="{580E7699-E9B0-A788-A628-3A147A2EA9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>
            <a:normAutofit fontScale="90000"/>
          </a:bodyPr>
          <a:lstStyle/>
          <a:p>
            <a:r>
              <a:rPr lang="en-GB" altLang="en-US" dirty="0"/>
              <a:t>Dot-plot: </a:t>
            </a:r>
            <a:r>
              <a:rPr lang="fr-FR" altLang="en-US" dirty="0"/>
              <a:t>D</a:t>
            </a:r>
            <a:r>
              <a:rPr lang="en-GB" altLang="en-US" dirty="0" err="1"/>
              <a:t>ata</a:t>
            </a:r>
            <a:r>
              <a:rPr lang="en-GB" altLang="en-US" dirty="0"/>
              <a:t> from Table </a:t>
            </a:r>
            <a:r>
              <a:rPr lang="fr-FR" altLang="en-US" dirty="0"/>
              <a:t>2</a:t>
            </a:r>
            <a:endParaRPr lang="en-GB" altLang="en-US" dirty="0"/>
          </a:p>
        </p:txBody>
      </p:sp>
      <p:graphicFrame>
        <p:nvGraphicFramePr>
          <p:cNvPr id="10242" name="Object 3">
            <a:extLst>
              <a:ext uri="{FF2B5EF4-FFF2-40B4-BE49-F238E27FC236}">
                <a16:creationId xmlns:a16="http://schemas.microsoft.com/office/drawing/2014/main" id="{22165592-8B5D-762C-DDE8-4C830073E84D}"/>
              </a:ext>
            </a:extLst>
          </p:cNvPr>
          <p:cNvGraphicFramePr>
            <a:graphicFrameLocks/>
          </p:cNvGraphicFramePr>
          <p:nvPr/>
        </p:nvGraphicFramePr>
        <p:xfrm>
          <a:off x="2250282" y="1257300"/>
          <a:ext cx="5237560" cy="33063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hart" r:id="rId3" imgW="7175500" imgH="4445000" progId="MSGraph.Chart.8">
                  <p:embed followColorScheme="full"/>
                </p:oleObj>
              </mc:Choice>
              <mc:Fallback>
                <p:oleObj name="Chart" r:id="rId3" imgW="7175500" imgH="4445000" progId="MSGraph.Chart.8">
                  <p:embed followColorScheme="full"/>
                  <p:pic>
                    <p:nvPicPr>
                      <p:cNvPr id="10242" name="Object 3">
                        <a:extLst>
                          <a:ext uri="{FF2B5EF4-FFF2-40B4-BE49-F238E27FC236}">
                            <a16:creationId xmlns:a16="http://schemas.microsoft.com/office/drawing/2014/main" id="{22165592-8B5D-762C-DDE8-4C830073E84D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0282" y="1257300"/>
                        <a:ext cx="5237560" cy="33063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4" name="Rectangle 4">
            <a:extLst>
              <a:ext uri="{FF2B5EF4-FFF2-40B4-BE49-F238E27FC236}">
                <a16:creationId xmlns:a16="http://schemas.microsoft.com/office/drawing/2014/main" id="{6662B918-8780-174D-BA0A-29FC342575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0291" y="1485900"/>
            <a:ext cx="1101263" cy="277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9056" tIns="34529" rIns="69056" bIns="34529">
            <a:spAutoFit/>
          </a:bodyPr>
          <a:lstStyle>
            <a:lvl1pPr defTabSz="7620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20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350"/>
              <a:t>Diseased %</a:t>
            </a:r>
          </a:p>
        </p:txBody>
      </p:sp>
      <p:sp>
        <p:nvSpPr>
          <p:cNvPr id="10245" name="Rectangle 5">
            <a:extLst>
              <a:ext uri="{FF2B5EF4-FFF2-40B4-BE49-F238E27FC236}">
                <a16:creationId xmlns:a16="http://schemas.microsoft.com/office/drawing/2014/main" id="{6490A6C7-F5A9-E7C6-B14F-D3BADF322A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4488656"/>
            <a:ext cx="1005082" cy="277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9056" tIns="34529" rIns="69056" bIns="34529">
            <a:spAutoFit/>
          </a:bodyPr>
          <a:lstStyle>
            <a:lvl1pPr defTabSz="7620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20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350"/>
              <a:t>Age </a:t>
            </a:r>
            <a:r>
              <a:rPr lang="fr-CH" altLang="en-US" sz="1350"/>
              <a:t>group</a:t>
            </a:r>
            <a:endParaRPr lang="en-GB" altLang="en-US" sz="1350"/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>
            <a:extLst>
              <a:ext uri="{FF2B5EF4-FFF2-40B4-BE49-F238E27FC236}">
                <a16:creationId xmlns:a16="http://schemas.microsoft.com/office/drawing/2014/main" id="{6D36A20E-FA50-41C7-EB9F-3E7D53B47FD3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noFill/>
        </p:spPr>
        <p:txBody>
          <a:bodyPr>
            <a:normAutofit fontScale="90000"/>
          </a:bodyPr>
          <a:lstStyle/>
          <a:p>
            <a:r>
              <a:rPr lang="fr-CH" altLang="en-US"/>
              <a:t>L</a:t>
            </a:r>
            <a:r>
              <a:rPr lang="en-GB" altLang="en-US"/>
              <a:t>ogistic function (1)</a:t>
            </a:r>
          </a:p>
        </p:txBody>
      </p:sp>
      <p:graphicFrame>
        <p:nvGraphicFramePr>
          <p:cNvPr id="11266" name="Object 3">
            <a:extLst>
              <a:ext uri="{FF2B5EF4-FFF2-40B4-BE49-F238E27FC236}">
                <a16:creationId xmlns:a16="http://schemas.microsoft.com/office/drawing/2014/main" id="{C952F171-1824-B340-52AD-81DCA907637B}"/>
              </a:ext>
            </a:extLst>
          </p:cNvPr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2319338" y="1308498"/>
          <a:ext cx="5364956" cy="33206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hart" r:id="rId7" imgW="7162800" imgH="4432300" progId="MSGraph.Chart.8">
                  <p:embed followColorScheme="full"/>
                </p:oleObj>
              </mc:Choice>
              <mc:Fallback>
                <p:oleObj name="Chart" r:id="rId7" imgW="7162800" imgH="4432300" progId="MSGraph.Chart.8">
                  <p:embed followColorScheme="full"/>
                  <p:pic>
                    <p:nvPicPr>
                      <p:cNvPr id="11266" name="Object 3">
                        <a:extLst>
                          <a:ext uri="{FF2B5EF4-FFF2-40B4-BE49-F238E27FC236}">
                            <a16:creationId xmlns:a16="http://schemas.microsoft.com/office/drawing/2014/main" id="{C952F171-1824-B340-52AD-81DCA907637B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9338" y="1308498"/>
                        <a:ext cx="5364956" cy="332065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9" name="Rectangle 4">
            <a:extLst>
              <a:ext uri="{FF2B5EF4-FFF2-40B4-BE49-F238E27FC236}">
                <a16:creationId xmlns:a16="http://schemas.microsoft.com/office/drawing/2014/main" id="{AE8A7182-0C0C-B82A-AEEB-5822E3355048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085850" y="1200150"/>
            <a:ext cx="1257300" cy="485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9056" tIns="34529" rIns="69056" bIns="34529">
            <a:spAutoFit/>
          </a:bodyPr>
          <a:lstStyle>
            <a:lvl1pPr defTabSz="7620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20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350"/>
              <a:t>Probability</a:t>
            </a:r>
            <a:r>
              <a:rPr lang="fr-FR" altLang="en-US" sz="1350"/>
              <a:t> o</a:t>
            </a:r>
            <a:r>
              <a:rPr lang="en-GB" altLang="en-US" sz="1350"/>
              <a:t>f</a:t>
            </a:r>
            <a:r>
              <a:rPr lang="fr-FR" altLang="en-US" sz="1350"/>
              <a:t> </a:t>
            </a:r>
            <a:r>
              <a:rPr lang="en-GB" altLang="en-US" sz="1350"/>
              <a:t>disease</a:t>
            </a:r>
          </a:p>
        </p:txBody>
      </p:sp>
      <p:sp>
        <p:nvSpPr>
          <p:cNvPr id="11270" name="Rectangle 5">
            <a:extLst>
              <a:ext uri="{FF2B5EF4-FFF2-40B4-BE49-F238E27FC236}">
                <a16:creationId xmlns:a16="http://schemas.microsoft.com/office/drawing/2014/main" id="{54F13609-4002-33DB-5EF7-EBEA48B3C57D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122069" y="4549379"/>
            <a:ext cx="274113" cy="392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9056" tIns="34529" rIns="69056" bIns="34529">
            <a:spAutoFit/>
          </a:bodyPr>
          <a:lstStyle>
            <a:lvl1pPr defTabSz="7620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20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100" i="1">
                <a:latin typeface="Times New Roman" panose="02020603050405020304" pitchFamily="18" charset="0"/>
              </a:rPr>
              <a:t>x</a:t>
            </a: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>
            <a:extLst>
              <a:ext uri="{FF2B5EF4-FFF2-40B4-BE49-F238E27FC236}">
                <a16:creationId xmlns:a16="http://schemas.microsoft.com/office/drawing/2014/main" id="{6D36A20E-FA50-41C7-EB9F-3E7D53B47FD3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noFill/>
        </p:spPr>
        <p:txBody>
          <a:bodyPr>
            <a:normAutofit fontScale="90000"/>
          </a:bodyPr>
          <a:lstStyle/>
          <a:p>
            <a:r>
              <a:rPr lang="fr-CH" altLang="en-US"/>
              <a:t>L</a:t>
            </a:r>
            <a:r>
              <a:rPr lang="en-GB" altLang="en-US"/>
              <a:t>ogistic function (1)</a:t>
            </a:r>
          </a:p>
        </p:txBody>
      </p:sp>
      <p:graphicFrame>
        <p:nvGraphicFramePr>
          <p:cNvPr id="11266" name="Object 3">
            <a:extLst>
              <a:ext uri="{FF2B5EF4-FFF2-40B4-BE49-F238E27FC236}">
                <a16:creationId xmlns:a16="http://schemas.microsoft.com/office/drawing/2014/main" id="{C952F171-1824-B340-52AD-81DCA907637B}"/>
              </a:ext>
            </a:extLst>
          </p:cNvPr>
          <p:cNvGraphicFramePr>
            <a:graphicFrameLocks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660017450"/>
              </p:ext>
            </p:extLst>
          </p:nvPr>
        </p:nvGraphicFramePr>
        <p:xfrm>
          <a:off x="2319338" y="1308498"/>
          <a:ext cx="5364956" cy="33206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hart" r:id="rId8" imgW="7162800" imgH="4432300" progId="MSGraph.Chart.8">
                  <p:embed followColorScheme="full"/>
                </p:oleObj>
              </mc:Choice>
              <mc:Fallback>
                <p:oleObj name="Chart" r:id="rId8" imgW="7162800" imgH="4432300" progId="MSGraph.Chart.8">
                  <p:embed followColorScheme="full"/>
                  <p:pic>
                    <p:nvPicPr>
                      <p:cNvPr id="11266" name="Object 3">
                        <a:extLst>
                          <a:ext uri="{FF2B5EF4-FFF2-40B4-BE49-F238E27FC236}">
                            <a16:creationId xmlns:a16="http://schemas.microsoft.com/office/drawing/2014/main" id="{C952F171-1824-B340-52AD-81DCA907637B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9338" y="1308498"/>
                        <a:ext cx="5364956" cy="332065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9" name="Rectangle 4">
            <a:extLst>
              <a:ext uri="{FF2B5EF4-FFF2-40B4-BE49-F238E27FC236}">
                <a16:creationId xmlns:a16="http://schemas.microsoft.com/office/drawing/2014/main" id="{AE8A7182-0C0C-B82A-AEEB-5822E3355048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085850" y="1200150"/>
            <a:ext cx="1257300" cy="485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9056" tIns="34529" rIns="69056" bIns="34529">
            <a:spAutoFit/>
          </a:bodyPr>
          <a:lstStyle>
            <a:lvl1pPr defTabSz="7620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20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350"/>
              <a:t>Probability</a:t>
            </a:r>
            <a:r>
              <a:rPr lang="fr-FR" altLang="en-US" sz="1350"/>
              <a:t> o</a:t>
            </a:r>
            <a:r>
              <a:rPr lang="en-GB" altLang="en-US" sz="1350"/>
              <a:t>f</a:t>
            </a:r>
            <a:r>
              <a:rPr lang="fr-FR" altLang="en-US" sz="1350"/>
              <a:t> </a:t>
            </a:r>
            <a:r>
              <a:rPr lang="en-GB" altLang="en-US" sz="1350"/>
              <a:t>disease</a:t>
            </a:r>
          </a:p>
        </p:txBody>
      </p:sp>
      <p:sp>
        <p:nvSpPr>
          <p:cNvPr id="11270" name="Rectangle 5">
            <a:extLst>
              <a:ext uri="{FF2B5EF4-FFF2-40B4-BE49-F238E27FC236}">
                <a16:creationId xmlns:a16="http://schemas.microsoft.com/office/drawing/2014/main" id="{54F13609-4002-33DB-5EF7-EBEA48B3C57D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122069" y="4549379"/>
            <a:ext cx="274113" cy="392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9056" tIns="34529" rIns="69056" bIns="34529">
            <a:spAutoFit/>
          </a:bodyPr>
          <a:lstStyle>
            <a:lvl1pPr defTabSz="7620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20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100" i="1">
                <a:latin typeface="Times New Roman" panose="02020603050405020304" pitchFamily="18" charset="0"/>
              </a:rPr>
              <a:t>x</a:t>
            </a:r>
          </a:p>
        </p:txBody>
      </p:sp>
      <p:graphicFrame>
        <p:nvGraphicFramePr>
          <p:cNvPr id="2" name="Object 7">
            <a:extLst>
              <a:ext uri="{FF2B5EF4-FFF2-40B4-BE49-F238E27FC236}">
                <a16:creationId xmlns:a16="http://schemas.microsoft.com/office/drawing/2014/main" id="{6118B312-D16B-ED21-7DB7-F7832FF6B325}"/>
              </a:ext>
            </a:extLst>
          </p:cNvPr>
          <p:cNvGraphicFramePr>
            <a:graphicFrameLocks/>
          </p:cNvGraphicFramePr>
          <p:nvPr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2168125687"/>
              </p:ext>
            </p:extLst>
          </p:nvPr>
        </p:nvGraphicFramePr>
        <p:xfrm>
          <a:off x="3465910" y="1543051"/>
          <a:ext cx="2134790" cy="6226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6398200" imgH="9779000" progId="Equation.3">
                  <p:embed/>
                </p:oleObj>
              </mc:Choice>
              <mc:Fallback>
                <p:oleObj name="Equation" r:id="rId10" imgW="36398200" imgH="9779000" progId="Equation.3">
                  <p:embed/>
                  <p:pic>
                    <p:nvPicPr>
                      <p:cNvPr id="26631" name="Object 7">
                        <a:extLst>
                          <a:ext uri="{FF2B5EF4-FFF2-40B4-BE49-F238E27FC236}">
                            <a16:creationId xmlns:a16="http://schemas.microsoft.com/office/drawing/2014/main" id="{DE15B955-ECDA-6C00-2DAF-4779099FF5C8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28038"/>
                      <a:stretch>
                        <a:fillRect/>
                      </a:stretch>
                    </p:blipFill>
                    <p:spPr bwMode="auto">
                      <a:xfrm>
                        <a:off x="3465910" y="1543051"/>
                        <a:ext cx="2134790" cy="6226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24857099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7">
            <a:extLst>
              <a:ext uri="{FF2B5EF4-FFF2-40B4-BE49-F238E27FC236}">
                <a16:creationId xmlns:a16="http://schemas.microsoft.com/office/drawing/2014/main" id="{3CA4428C-7D25-EBC5-17D8-DEE86815ACE4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fr-FR" altLang="en-US" dirty="0" err="1"/>
              <a:t>Fitting</a:t>
            </a:r>
            <a:r>
              <a:rPr lang="fr-FR" altLang="en-US" dirty="0"/>
              <a:t> </a:t>
            </a:r>
            <a:r>
              <a:rPr lang="fr-FR" altLang="en-US" dirty="0" err="1"/>
              <a:t>equation</a:t>
            </a:r>
            <a:r>
              <a:rPr lang="fr-FR" altLang="en-US" dirty="0"/>
              <a:t> to the data</a:t>
            </a:r>
            <a:endParaRPr lang="en-GB" altLang="en-US" dirty="0"/>
          </a:p>
        </p:txBody>
      </p:sp>
      <p:sp>
        <p:nvSpPr>
          <p:cNvPr id="13316" name="Rectangle 8">
            <a:extLst>
              <a:ext uri="{FF2B5EF4-FFF2-40B4-BE49-F238E27FC236}">
                <a16:creationId xmlns:a16="http://schemas.microsoft.com/office/drawing/2014/main" id="{34F783E0-63D9-7720-F58A-F0AD22AA0C77}"/>
              </a:ext>
            </a:extLst>
          </p:cNvPr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457200" y="1610179"/>
            <a:ext cx="8135007" cy="2283904"/>
          </a:xfrm>
        </p:spPr>
        <p:txBody>
          <a:bodyPr>
            <a:normAutofit fontScale="92500" lnSpcReduction="20000"/>
          </a:bodyPr>
          <a:lstStyle/>
          <a:p>
            <a:r>
              <a:rPr lang="fr-FR" altLang="en-US" dirty="0"/>
              <a:t>Can not use MSE</a:t>
            </a:r>
          </a:p>
          <a:p>
            <a:r>
              <a:rPr lang="fr-FR" altLang="en-US" dirty="0" err="1"/>
              <a:t>Estimate</a:t>
            </a:r>
            <a:r>
              <a:rPr lang="fr-FR" altLang="en-US" dirty="0"/>
              <a:t> </a:t>
            </a:r>
            <a:r>
              <a:rPr lang="fr-FR" altLang="en-US" dirty="0">
                <a:solidFill>
                  <a:schemeClr val="hlink"/>
                </a:solidFill>
                <a:hlinkClick r:id="rId6"/>
              </a:rPr>
              <a:t>Maximum </a:t>
            </a:r>
            <a:r>
              <a:rPr lang="fr-FR" altLang="en-US" dirty="0" err="1">
                <a:solidFill>
                  <a:schemeClr val="hlink"/>
                </a:solidFill>
                <a:hlinkClick r:id="rId6"/>
              </a:rPr>
              <a:t>likelihood</a:t>
            </a:r>
            <a:endParaRPr lang="fr-FR" altLang="en-US" dirty="0">
              <a:solidFill>
                <a:schemeClr val="hlink"/>
              </a:solidFill>
            </a:endParaRPr>
          </a:p>
          <a:p>
            <a:r>
              <a:rPr lang="fr-FR" altLang="en-US" dirty="0" err="1"/>
              <a:t>Likelihood</a:t>
            </a:r>
            <a:r>
              <a:rPr lang="fr-FR" altLang="en-US" dirty="0"/>
              <a:t> </a:t>
            </a:r>
            <a:r>
              <a:rPr lang="fr-FR" altLang="en-US" dirty="0" err="1"/>
              <a:t>function</a:t>
            </a:r>
            <a:endParaRPr lang="fr-FR" altLang="en-US" dirty="0"/>
          </a:p>
          <a:p>
            <a:pPr lvl="1"/>
            <a:r>
              <a:rPr lang="fr-FR" altLang="en-US" dirty="0" err="1"/>
              <a:t>Estimates</a:t>
            </a:r>
            <a:r>
              <a:rPr lang="fr-FR" altLang="en-US" dirty="0"/>
              <a:t> </a:t>
            </a:r>
            <a:r>
              <a:rPr lang="fr-FR" altLang="en-US" dirty="0" err="1"/>
              <a:t>parameters</a:t>
            </a:r>
            <a:r>
              <a:rPr lang="fr-FR" altLang="en-US" dirty="0"/>
              <a:t> </a:t>
            </a:r>
            <a:r>
              <a:rPr lang="fr-FR" altLang="en-US" dirty="0">
                <a:latin typeface="Symbol" pitchFamily="2" charset="2"/>
              </a:rPr>
              <a:t>a</a:t>
            </a:r>
            <a:r>
              <a:rPr lang="fr-FR" altLang="en-US" dirty="0"/>
              <a:t> and </a:t>
            </a:r>
            <a:r>
              <a:rPr lang="fr-FR" altLang="en-US" dirty="0">
                <a:latin typeface="Symbol" pitchFamily="2" charset="2"/>
              </a:rPr>
              <a:t>b </a:t>
            </a:r>
          </a:p>
          <a:p>
            <a:pPr lvl="1"/>
            <a:r>
              <a:rPr lang="fr-FR" altLang="en-US" dirty="0" err="1"/>
              <a:t>Practically</a:t>
            </a:r>
            <a:r>
              <a:rPr lang="fr-FR" altLang="en-US" dirty="0"/>
              <a:t> </a:t>
            </a:r>
            <a:r>
              <a:rPr lang="fr-FR" altLang="en-US" dirty="0" err="1"/>
              <a:t>easier</a:t>
            </a:r>
            <a:r>
              <a:rPr lang="fr-FR" altLang="en-US" dirty="0"/>
              <a:t> to </a:t>
            </a:r>
            <a:r>
              <a:rPr lang="fr-FR" altLang="en-US" dirty="0" err="1"/>
              <a:t>work</a:t>
            </a:r>
            <a:r>
              <a:rPr lang="fr-FR" altLang="en-US" dirty="0"/>
              <a:t> </a:t>
            </a:r>
            <a:r>
              <a:rPr lang="fr-FR" altLang="en-US" dirty="0" err="1"/>
              <a:t>with</a:t>
            </a:r>
            <a:r>
              <a:rPr lang="fr-FR" altLang="en-US" dirty="0"/>
              <a:t> log-</a:t>
            </a:r>
            <a:r>
              <a:rPr lang="fr-FR" altLang="en-US" dirty="0" err="1"/>
              <a:t>likelihood</a:t>
            </a:r>
            <a:endParaRPr lang="fr-FR" altLang="en-US" dirty="0"/>
          </a:p>
          <a:p>
            <a:endParaRPr lang="fr-FR" altLang="en-US" dirty="0"/>
          </a:p>
          <a:p>
            <a:endParaRPr lang="en-GB" altLang="en-US" dirty="0"/>
          </a:p>
        </p:txBody>
      </p:sp>
      <p:graphicFrame>
        <p:nvGraphicFramePr>
          <p:cNvPr id="2" name="Object 6">
            <a:extLst>
              <a:ext uri="{FF2B5EF4-FFF2-40B4-BE49-F238E27FC236}">
                <a16:creationId xmlns:a16="http://schemas.microsoft.com/office/drawing/2014/main" id="{65C8E750-4627-A060-CAAB-3593033333CE}"/>
              </a:ext>
            </a:extLst>
          </p:cNvPr>
          <p:cNvGraphicFramePr>
            <a:graphicFrameLocks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331882827"/>
              </p:ext>
            </p:extLst>
          </p:nvPr>
        </p:nvGraphicFramePr>
        <p:xfrm>
          <a:off x="1277540" y="3894083"/>
          <a:ext cx="6588919" cy="9024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76365100" imgH="9944100" progId="Equation.3">
                  <p:embed/>
                </p:oleObj>
              </mc:Choice>
              <mc:Fallback>
                <p:oleObj name="Equation" r:id="rId7" imgW="76365100" imgH="9944100" progId="Equation.3">
                  <p:embed/>
                  <p:pic>
                    <p:nvPicPr>
                      <p:cNvPr id="110598" name="Object 6">
                        <a:extLst>
                          <a:ext uri="{FF2B5EF4-FFF2-40B4-BE49-F238E27FC236}">
                            <a16:creationId xmlns:a16="http://schemas.microsoft.com/office/drawing/2014/main" id="{16DD5D48-34F8-7D88-C021-9C476C53E437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7540" y="3894083"/>
                        <a:ext cx="6588919" cy="90249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88252640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5">
            <a:extLst>
              <a:ext uri="{FF2B5EF4-FFF2-40B4-BE49-F238E27FC236}">
                <a16:creationId xmlns:a16="http://schemas.microsoft.com/office/drawing/2014/main" id="{212F9C87-9B4C-567E-3E7B-3D77D79DBB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Simple linear regression</a:t>
            </a:r>
          </a:p>
        </p:txBody>
      </p:sp>
      <p:graphicFrame>
        <p:nvGraphicFramePr>
          <p:cNvPr id="2050" name="Object 6">
            <a:extLst>
              <a:ext uri="{FF2B5EF4-FFF2-40B4-BE49-F238E27FC236}">
                <a16:creationId xmlns:a16="http://schemas.microsoft.com/office/drawing/2014/main" id="{C58AFDB6-1682-FE62-E3D0-E4BA115768AD}"/>
              </a:ext>
            </a:extLst>
          </p:cNvPr>
          <p:cNvGraphicFramePr>
            <a:graphicFrameLocks noChangeAspect="1"/>
          </p:cNvGraphicFramePr>
          <p:nvPr>
            <p:ph type="tbl" idx="1"/>
          </p:nvPr>
        </p:nvGraphicFramePr>
        <p:xfrm>
          <a:off x="1657350" y="1496616"/>
          <a:ext cx="5829300" cy="26074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46647100" imgH="20866100" progId="Word.Document.8">
                  <p:embed/>
                </p:oleObj>
              </mc:Choice>
              <mc:Fallback>
                <p:oleObj name="Document" r:id="rId3" imgW="46647100" imgH="20866100" progId="Word.Document.8">
                  <p:embed/>
                  <p:pic>
                    <p:nvPicPr>
                      <p:cNvPr id="2050" name="Object 6">
                        <a:extLst>
                          <a:ext uri="{FF2B5EF4-FFF2-40B4-BE49-F238E27FC236}">
                            <a16:creationId xmlns:a16="http://schemas.microsoft.com/office/drawing/2014/main" id="{C58AFDB6-1682-FE62-E3D0-E4BA115768A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7350" y="1496616"/>
                        <a:ext cx="5829300" cy="260746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2" name="Rectangle 3">
            <a:extLst>
              <a:ext uri="{FF2B5EF4-FFF2-40B4-BE49-F238E27FC236}">
                <a16:creationId xmlns:a16="http://schemas.microsoft.com/office/drawing/2014/main" id="{66BC9F0D-EA60-651A-4059-72DC0D08E3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8769" y="1140619"/>
            <a:ext cx="6064160" cy="277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9056" tIns="34529" rIns="69056" bIns="34529">
            <a:spAutoFit/>
          </a:bodyPr>
          <a:lstStyle>
            <a:lvl1pPr defTabSz="7620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20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350">
                <a:solidFill>
                  <a:srgbClr val="000099"/>
                </a:solidFill>
              </a:rPr>
              <a:t>Table </a:t>
            </a:r>
            <a:r>
              <a:rPr lang="fr-FR" altLang="en-US" sz="1350">
                <a:solidFill>
                  <a:srgbClr val="000099"/>
                </a:solidFill>
              </a:rPr>
              <a:t>1    </a:t>
            </a:r>
            <a:r>
              <a:rPr lang="en-GB" altLang="en-US" sz="1350">
                <a:solidFill>
                  <a:srgbClr val="000099"/>
                </a:solidFill>
              </a:rPr>
              <a:t>Age and systolic blood pressure (SBP) among 33 adult women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2">
            <a:extLst>
              <a:ext uri="{FF2B5EF4-FFF2-40B4-BE49-F238E27FC236}">
                <a16:creationId xmlns:a16="http://schemas.microsoft.com/office/drawing/2014/main" id="{A8DC3370-E9ED-6C3E-C094-C97AF3C738F1}"/>
              </a:ext>
            </a:extLst>
          </p:cNvPr>
          <p:cNvGraphicFramePr>
            <a:graphicFrameLocks/>
          </p:cNvGraphicFramePr>
          <p:nvPr>
            <p:custDataLst>
              <p:tags r:id="rId1"/>
            </p:custDataLst>
          </p:nvPr>
        </p:nvGraphicFramePr>
        <p:xfrm>
          <a:off x="1877616" y="885825"/>
          <a:ext cx="5387578" cy="33063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hart" r:id="rId7" imgW="43154600" imgH="26517600" progId="MSGraph.Chart.8">
                  <p:embed followColorScheme="full"/>
                </p:oleObj>
              </mc:Choice>
              <mc:Fallback>
                <p:oleObj name="Chart" r:id="rId7" imgW="43154600" imgH="26517600" progId="MSGraph.Chart.8">
                  <p:embed followColorScheme="full"/>
                  <p:pic>
                    <p:nvPicPr>
                      <p:cNvPr id="3074" name="Object 2">
                        <a:extLst>
                          <a:ext uri="{FF2B5EF4-FFF2-40B4-BE49-F238E27FC236}">
                            <a16:creationId xmlns:a16="http://schemas.microsoft.com/office/drawing/2014/main" id="{A8DC3370-E9ED-6C3E-C094-C97AF3C738F1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7616" y="885825"/>
                        <a:ext cx="5387578" cy="33063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6" name="Rectangle 3">
            <a:extLst>
              <a:ext uri="{FF2B5EF4-FFF2-40B4-BE49-F238E27FC236}">
                <a16:creationId xmlns:a16="http://schemas.microsoft.com/office/drawing/2014/main" id="{7C8EE2BD-7AF8-BFF7-6D70-158CB70641D2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885950" y="571500"/>
            <a:ext cx="1828800" cy="277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9056" tIns="34529" rIns="69056" bIns="34529">
            <a:spAutoFit/>
          </a:bodyPr>
          <a:lstStyle>
            <a:lvl1pPr defTabSz="7620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20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fr-FR" altLang="en-US" sz="1350"/>
              <a:t>SBP (mm Hg)</a:t>
            </a:r>
          </a:p>
        </p:txBody>
      </p:sp>
      <p:sp>
        <p:nvSpPr>
          <p:cNvPr id="3077" name="Rectangle 4">
            <a:extLst>
              <a:ext uri="{FF2B5EF4-FFF2-40B4-BE49-F238E27FC236}">
                <a16:creationId xmlns:a16="http://schemas.microsoft.com/office/drawing/2014/main" id="{10BC25E3-9C05-142F-FBB2-6EB4164D0407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036219" y="4229100"/>
            <a:ext cx="1082026" cy="277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9056" tIns="34529" rIns="69056" bIns="34529">
            <a:spAutoFit/>
          </a:bodyPr>
          <a:lstStyle>
            <a:lvl1pPr defTabSz="7620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20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350"/>
              <a:t>Age (years)</a:t>
            </a:r>
          </a:p>
        </p:txBody>
      </p:sp>
      <p:sp>
        <p:nvSpPr>
          <p:cNvPr id="3078" name="Rectangle 5">
            <a:extLst>
              <a:ext uri="{FF2B5EF4-FFF2-40B4-BE49-F238E27FC236}">
                <a16:creationId xmlns:a16="http://schemas.microsoft.com/office/drawing/2014/main" id="{748DA910-086E-D012-4040-C96433CE5A12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971550" y="4702969"/>
            <a:ext cx="5292329" cy="392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9056" tIns="34529" rIns="69056" bIns="34529">
            <a:spAutoFit/>
          </a:bodyPr>
          <a:lstStyle>
            <a:lvl1pPr marL="342900" indent="-342900" defTabSz="7620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90500" defTabSz="7620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050" b="0"/>
              <a:t>adapted from Colton T. Statistics in Medicine. Boston: Little Brown, 1974</a:t>
            </a:r>
          </a:p>
          <a:p>
            <a:pPr lvl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050" b="0"/>
              <a:t>   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2">
            <a:extLst>
              <a:ext uri="{FF2B5EF4-FFF2-40B4-BE49-F238E27FC236}">
                <a16:creationId xmlns:a16="http://schemas.microsoft.com/office/drawing/2014/main" id="{A8DC3370-E9ED-6C3E-C094-C97AF3C738F1}"/>
              </a:ext>
            </a:extLst>
          </p:cNvPr>
          <p:cNvGraphicFramePr>
            <a:graphicFrameLocks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966044312"/>
              </p:ext>
            </p:extLst>
          </p:nvPr>
        </p:nvGraphicFramePr>
        <p:xfrm>
          <a:off x="1877616" y="885825"/>
          <a:ext cx="5387578" cy="33063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hart" r:id="rId8" imgW="43154600" imgH="26517600" progId="MSGraph.Chart.8">
                  <p:embed followColorScheme="full"/>
                </p:oleObj>
              </mc:Choice>
              <mc:Fallback>
                <p:oleObj name="Chart" r:id="rId8" imgW="43154600" imgH="26517600" progId="MSGraph.Chart.8">
                  <p:embed followColorScheme="full"/>
                  <p:pic>
                    <p:nvPicPr>
                      <p:cNvPr id="3074" name="Object 2">
                        <a:extLst>
                          <a:ext uri="{FF2B5EF4-FFF2-40B4-BE49-F238E27FC236}">
                            <a16:creationId xmlns:a16="http://schemas.microsoft.com/office/drawing/2014/main" id="{A8DC3370-E9ED-6C3E-C094-C97AF3C738F1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7616" y="885825"/>
                        <a:ext cx="5387578" cy="33063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6" name="Rectangle 3">
            <a:extLst>
              <a:ext uri="{FF2B5EF4-FFF2-40B4-BE49-F238E27FC236}">
                <a16:creationId xmlns:a16="http://schemas.microsoft.com/office/drawing/2014/main" id="{7C8EE2BD-7AF8-BFF7-6D70-158CB70641D2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885950" y="571500"/>
            <a:ext cx="1828800" cy="277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9056" tIns="34529" rIns="69056" bIns="34529">
            <a:spAutoFit/>
          </a:bodyPr>
          <a:lstStyle>
            <a:lvl1pPr defTabSz="7620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20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fr-FR" altLang="en-US" sz="1350"/>
              <a:t>SBP (mm Hg)</a:t>
            </a:r>
          </a:p>
        </p:txBody>
      </p:sp>
      <p:sp>
        <p:nvSpPr>
          <p:cNvPr id="3077" name="Rectangle 4">
            <a:extLst>
              <a:ext uri="{FF2B5EF4-FFF2-40B4-BE49-F238E27FC236}">
                <a16:creationId xmlns:a16="http://schemas.microsoft.com/office/drawing/2014/main" id="{10BC25E3-9C05-142F-FBB2-6EB4164D0407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036219" y="4229100"/>
            <a:ext cx="1082026" cy="277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9056" tIns="34529" rIns="69056" bIns="34529">
            <a:spAutoFit/>
          </a:bodyPr>
          <a:lstStyle>
            <a:lvl1pPr defTabSz="7620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20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350"/>
              <a:t>Age (years)</a:t>
            </a:r>
          </a:p>
        </p:txBody>
      </p:sp>
      <p:sp>
        <p:nvSpPr>
          <p:cNvPr id="3078" name="Rectangle 5">
            <a:extLst>
              <a:ext uri="{FF2B5EF4-FFF2-40B4-BE49-F238E27FC236}">
                <a16:creationId xmlns:a16="http://schemas.microsoft.com/office/drawing/2014/main" id="{748DA910-086E-D012-4040-C96433CE5A12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971550" y="4702969"/>
            <a:ext cx="5292329" cy="392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9056" tIns="34529" rIns="69056" bIns="34529">
            <a:spAutoFit/>
          </a:bodyPr>
          <a:lstStyle>
            <a:lvl1pPr marL="342900" indent="-342900" defTabSz="7620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90500" defTabSz="7620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050" b="0"/>
              <a:t>adapted from Colton T. Statistics in Medicine. Boston: Little Brown, 1974</a:t>
            </a:r>
          </a:p>
          <a:p>
            <a:pPr lvl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050" b="0"/>
              <a:t>   </a:t>
            </a:r>
          </a:p>
        </p:txBody>
      </p:sp>
      <p:grpSp>
        <p:nvGrpSpPr>
          <p:cNvPr id="2" name="Group 10">
            <a:extLst>
              <a:ext uri="{FF2B5EF4-FFF2-40B4-BE49-F238E27FC236}">
                <a16:creationId xmlns:a16="http://schemas.microsoft.com/office/drawing/2014/main" id="{54FE2818-4A33-F84A-B971-735E1C4A368B}"/>
              </a:ext>
            </a:extLst>
          </p:cNvPr>
          <p:cNvGrpSpPr>
            <a:grpSpLocks/>
          </p:cNvGrpSpPr>
          <p:nvPr>
            <p:custDataLst>
              <p:tags r:id="rId5"/>
            </p:custDataLst>
          </p:nvPr>
        </p:nvGrpSpPr>
        <p:grpSpPr bwMode="auto">
          <a:xfrm>
            <a:off x="2326481" y="1059656"/>
            <a:ext cx="5378054" cy="2268141"/>
            <a:chOff x="1248" y="480"/>
            <a:chExt cx="4516" cy="2208"/>
          </a:xfrm>
        </p:grpSpPr>
        <p:sp>
          <p:nvSpPr>
            <p:cNvPr id="3" name="Line 7">
              <a:extLst>
                <a:ext uri="{FF2B5EF4-FFF2-40B4-BE49-F238E27FC236}">
                  <a16:creationId xmlns:a16="http://schemas.microsoft.com/office/drawing/2014/main" id="{4FA148DE-D7F1-E470-DB37-131DD50ED41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48" y="1200"/>
              <a:ext cx="3600" cy="1488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graphicFrame>
          <p:nvGraphicFramePr>
            <p:cNvPr id="4" name="Object 8">
              <a:extLst>
                <a:ext uri="{FF2B5EF4-FFF2-40B4-BE49-F238E27FC236}">
                  <a16:creationId xmlns:a16="http://schemas.microsoft.com/office/drawing/2014/main" id="{42CF5568-25D6-9FD2-3218-509E787F7923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3744" y="480"/>
            <a:ext cx="2020" cy="4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28384500" imgH="6146800" progId="Equation.3">
                    <p:embed/>
                  </p:oleObj>
                </mc:Choice>
                <mc:Fallback>
                  <p:oleObj name="Equation" r:id="rId10" imgW="28384500" imgH="6146800" progId="Equation.3">
                    <p:embed/>
                    <p:pic>
                      <p:nvPicPr>
                        <p:cNvPr id="3075" name="Object 8">
                          <a:extLst>
                            <a:ext uri="{FF2B5EF4-FFF2-40B4-BE49-F238E27FC236}">
                              <a16:creationId xmlns:a16="http://schemas.microsoft.com/office/drawing/2014/main" id="{9BEE6D3E-C8F1-8F71-C01F-22B3764E43BD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 r="-6432"/>
                        <a:stretch>
                          <a:fillRect/>
                        </a:stretch>
                      </p:blipFill>
                      <p:spPr bwMode="auto">
                        <a:xfrm>
                          <a:off x="3744" y="480"/>
                          <a:ext cx="2020" cy="4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224531837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0">
            <a:extLst>
              <a:ext uri="{FF2B5EF4-FFF2-40B4-BE49-F238E27FC236}">
                <a16:creationId xmlns:a16="http://schemas.microsoft.com/office/drawing/2014/main" id="{3D890A95-0B4D-17E7-3947-78D100A64F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altLang="en-US"/>
              <a:t>Simple l</a:t>
            </a:r>
            <a:r>
              <a:rPr lang="en-GB" altLang="en-US"/>
              <a:t>inear regression</a:t>
            </a:r>
          </a:p>
        </p:txBody>
      </p:sp>
      <p:sp>
        <p:nvSpPr>
          <p:cNvPr id="4100" name="Rectangle 21">
            <a:extLst>
              <a:ext uri="{FF2B5EF4-FFF2-40B4-BE49-F238E27FC236}">
                <a16:creationId xmlns:a16="http://schemas.microsoft.com/office/drawing/2014/main" id="{E4255CBC-DC63-2FCE-0BCB-55B615E558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fr-FR" altLang="en-US" sz="1500"/>
              <a:t>R</a:t>
            </a:r>
            <a:r>
              <a:rPr lang="en-GB" altLang="en-US" sz="1500"/>
              <a:t>elation between 2 continuous variables</a:t>
            </a:r>
            <a:r>
              <a:rPr lang="fr-FR" altLang="en-US" sz="1500"/>
              <a:t> (SBP and age)</a:t>
            </a:r>
          </a:p>
          <a:p>
            <a:pPr>
              <a:lnSpc>
                <a:spcPct val="80000"/>
              </a:lnSpc>
            </a:pPr>
            <a:endParaRPr lang="fr-FR" altLang="en-US" sz="1500"/>
          </a:p>
          <a:p>
            <a:pPr>
              <a:lnSpc>
                <a:spcPct val="80000"/>
              </a:lnSpc>
            </a:pPr>
            <a:endParaRPr lang="fr-FR" altLang="en-US" sz="1500"/>
          </a:p>
          <a:p>
            <a:pPr>
              <a:lnSpc>
                <a:spcPct val="80000"/>
              </a:lnSpc>
            </a:pPr>
            <a:endParaRPr lang="fr-FR" altLang="en-US" sz="1500"/>
          </a:p>
          <a:p>
            <a:pPr>
              <a:lnSpc>
                <a:spcPct val="80000"/>
              </a:lnSpc>
            </a:pPr>
            <a:endParaRPr lang="fr-FR" altLang="en-US" sz="1500"/>
          </a:p>
          <a:p>
            <a:pPr>
              <a:lnSpc>
                <a:spcPct val="80000"/>
              </a:lnSpc>
            </a:pPr>
            <a:endParaRPr lang="fr-FR" altLang="en-US" sz="1500"/>
          </a:p>
          <a:p>
            <a:pPr>
              <a:lnSpc>
                <a:spcPct val="80000"/>
              </a:lnSpc>
            </a:pPr>
            <a:endParaRPr lang="fr-FR" altLang="en-US" sz="1500"/>
          </a:p>
          <a:p>
            <a:pPr>
              <a:lnSpc>
                <a:spcPct val="80000"/>
              </a:lnSpc>
            </a:pPr>
            <a:endParaRPr lang="fr-FR" altLang="en-US" sz="1500"/>
          </a:p>
          <a:p>
            <a:pPr>
              <a:lnSpc>
                <a:spcPct val="80000"/>
              </a:lnSpc>
            </a:pPr>
            <a:r>
              <a:rPr lang="fr-FR" altLang="en-US" sz="1500"/>
              <a:t>Regression coefficient </a:t>
            </a:r>
            <a:r>
              <a:rPr lang="en-GB" altLang="en-US" sz="1500">
                <a:latin typeface="Symbol" pitchFamily="2" charset="2"/>
              </a:rPr>
              <a:t>b</a:t>
            </a:r>
            <a:r>
              <a:rPr lang="en-GB" altLang="en-US" sz="1500" baseline="-25000"/>
              <a:t>1</a:t>
            </a:r>
            <a:endParaRPr lang="fr-FR" altLang="en-US" sz="1500" baseline="-25000"/>
          </a:p>
          <a:p>
            <a:pPr lvl="1">
              <a:lnSpc>
                <a:spcPct val="80000"/>
              </a:lnSpc>
            </a:pPr>
            <a:r>
              <a:rPr lang="fr-FR" altLang="en-US" sz="1350"/>
              <a:t>M</a:t>
            </a:r>
            <a:r>
              <a:rPr lang="en-GB" altLang="en-US" sz="1350"/>
              <a:t>easures association</a:t>
            </a:r>
            <a:r>
              <a:rPr lang="fr-FR" altLang="en-US" sz="1350"/>
              <a:t> </a:t>
            </a:r>
            <a:r>
              <a:rPr lang="en-GB" altLang="en-US" sz="1350"/>
              <a:t>between y and x</a:t>
            </a:r>
            <a:endParaRPr lang="fr-FR" altLang="en-US" sz="1350"/>
          </a:p>
          <a:p>
            <a:pPr lvl="1">
              <a:lnSpc>
                <a:spcPct val="80000"/>
              </a:lnSpc>
            </a:pPr>
            <a:r>
              <a:rPr lang="fr-FR" altLang="en-US" sz="1350"/>
              <a:t>Amount by which y changes on average when x changes by one unit</a:t>
            </a:r>
          </a:p>
          <a:p>
            <a:pPr lvl="1">
              <a:lnSpc>
                <a:spcPct val="80000"/>
              </a:lnSpc>
            </a:pPr>
            <a:r>
              <a:rPr lang="fr-FR" altLang="en-US" sz="1350">
                <a:solidFill>
                  <a:schemeClr val="hlink"/>
                </a:solidFill>
              </a:rPr>
              <a:t>Least squares method</a:t>
            </a:r>
          </a:p>
          <a:p>
            <a:pPr lvl="1">
              <a:lnSpc>
                <a:spcPct val="80000"/>
              </a:lnSpc>
            </a:pPr>
            <a:endParaRPr lang="en-GB" altLang="en-US" sz="1350">
              <a:solidFill>
                <a:schemeClr val="hlink"/>
              </a:solidFill>
            </a:endParaRPr>
          </a:p>
          <a:p>
            <a:pPr>
              <a:lnSpc>
                <a:spcPct val="80000"/>
              </a:lnSpc>
            </a:pPr>
            <a:endParaRPr lang="en-GB" altLang="en-US" sz="1500"/>
          </a:p>
          <a:p>
            <a:pPr>
              <a:lnSpc>
                <a:spcPct val="80000"/>
              </a:lnSpc>
            </a:pPr>
            <a:endParaRPr lang="fr-FR" altLang="en-US" sz="1500"/>
          </a:p>
          <a:p>
            <a:pPr>
              <a:lnSpc>
                <a:spcPct val="80000"/>
              </a:lnSpc>
            </a:pPr>
            <a:endParaRPr lang="fr-FR" altLang="en-US" sz="1500"/>
          </a:p>
          <a:p>
            <a:pPr>
              <a:lnSpc>
                <a:spcPct val="80000"/>
              </a:lnSpc>
            </a:pPr>
            <a:endParaRPr lang="fr-FR" altLang="en-US" sz="1500"/>
          </a:p>
          <a:p>
            <a:pPr>
              <a:lnSpc>
                <a:spcPct val="80000"/>
              </a:lnSpc>
            </a:pPr>
            <a:endParaRPr lang="fr-FR" altLang="en-US" sz="1500"/>
          </a:p>
          <a:p>
            <a:pPr>
              <a:lnSpc>
                <a:spcPct val="80000"/>
              </a:lnSpc>
            </a:pPr>
            <a:endParaRPr lang="fr-FR" altLang="en-US" sz="1500"/>
          </a:p>
          <a:p>
            <a:pPr>
              <a:lnSpc>
                <a:spcPct val="80000"/>
              </a:lnSpc>
            </a:pPr>
            <a:endParaRPr lang="fr-FR" altLang="en-US" sz="1500"/>
          </a:p>
          <a:p>
            <a:pPr>
              <a:lnSpc>
                <a:spcPct val="80000"/>
              </a:lnSpc>
            </a:pPr>
            <a:endParaRPr lang="fr-FR" altLang="en-US" sz="1500"/>
          </a:p>
          <a:p>
            <a:pPr>
              <a:lnSpc>
                <a:spcPct val="80000"/>
              </a:lnSpc>
            </a:pPr>
            <a:endParaRPr lang="fr-FR" altLang="en-US" sz="1500"/>
          </a:p>
          <a:p>
            <a:pPr>
              <a:lnSpc>
                <a:spcPct val="80000"/>
              </a:lnSpc>
            </a:pPr>
            <a:endParaRPr lang="en-GB" altLang="en-US" sz="1500"/>
          </a:p>
          <a:p>
            <a:pPr>
              <a:lnSpc>
                <a:spcPct val="80000"/>
              </a:lnSpc>
            </a:pPr>
            <a:endParaRPr lang="en-GB" altLang="en-US" sz="1500"/>
          </a:p>
        </p:txBody>
      </p:sp>
      <p:sp>
        <p:nvSpPr>
          <p:cNvPr id="4101" name="Line 3">
            <a:extLst>
              <a:ext uri="{FF2B5EF4-FFF2-40B4-BE49-F238E27FC236}">
                <a16:creationId xmlns:a16="http://schemas.microsoft.com/office/drawing/2014/main" id="{2C777F00-90D7-7E31-6E70-9D685E320613}"/>
              </a:ext>
            </a:extLst>
          </p:cNvPr>
          <p:cNvSpPr>
            <a:spLocks noChangeShapeType="1"/>
          </p:cNvSpPr>
          <p:nvPr/>
        </p:nvSpPr>
        <p:spPr bwMode="auto">
          <a:xfrm>
            <a:off x="2721769" y="1901428"/>
            <a:ext cx="0" cy="107037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4102" name="Line 4">
            <a:extLst>
              <a:ext uri="{FF2B5EF4-FFF2-40B4-BE49-F238E27FC236}">
                <a16:creationId xmlns:a16="http://schemas.microsoft.com/office/drawing/2014/main" id="{0BFDAAC1-B973-AFBA-8352-3738AECBABFC}"/>
              </a:ext>
            </a:extLst>
          </p:cNvPr>
          <p:cNvSpPr>
            <a:spLocks noChangeShapeType="1"/>
          </p:cNvSpPr>
          <p:nvPr/>
        </p:nvSpPr>
        <p:spPr bwMode="auto">
          <a:xfrm>
            <a:off x="2440781" y="2582466"/>
            <a:ext cx="27908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4103" name="Line 5">
            <a:extLst>
              <a:ext uri="{FF2B5EF4-FFF2-40B4-BE49-F238E27FC236}">
                <a16:creationId xmlns:a16="http://schemas.microsoft.com/office/drawing/2014/main" id="{C164B066-7461-6C1D-DDD1-BF2D299563C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57500" y="1828800"/>
            <a:ext cx="2228850" cy="9715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4104" name="Rectangle 6">
            <a:extLst>
              <a:ext uri="{FF2B5EF4-FFF2-40B4-BE49-F238E27FC236}">
                <a16:creationId xmlns:a16="http://schemas.microsoft.com/office/drawing/2014/main" id="{338CDB45-F246-E1FA-3F6E-FC7A37BBA3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3644" y="1765698"/>
            <a:ext cx="244459" cy="298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7866" tIns="33338" rIns="67866" bIns="33338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500"/>
              <a:t>y</a:t>
            </a:r>
          </a:p>
        </p:txBody>
      </p:sp>
      <p:sp>
        <p:nvSpPr>
          <p:cNvPr id="4105" name="Rectangle 7">
            <a:extLst>
              <a:ext uri="{FF2B5EF4-FFF2-40B4-BE49-F238E27FC236}">
                <a16:creationId xmlns:a16="http://schemas.microsoft.com/office/drawing/2014/main" id="{C9F84F27-CA61-EA84-012A-7F19C192FC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5604" y="2565798"/>
            <a:ext cx="244459" cy="298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7866" tIns="33338" rIns="67866" bIns="33338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500"/>
              <a:t>x</a:t>
            </a:r>
          </a:p>
        </p:txBody>
      </p:sp>
      <p:sp>
        <p:nvSpPr>
          <p:cNvPr id="4106" name="Rectangle 8">
            <a:extLst>
              <a:ext uri="{FF2B5EF4-FFF2-40B4-BE49-F238E27FC236}">
                <a16:creationId xmlns:a16="http://schemas.microsoft.com/office/drawing/2014/main" id="{4EEC175E-5583-F426-BCDC-3866302EC8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8554" y="2000250"/>
            <a:ext cx="137122" cy="298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7866" tIns="33338" rIns="67866" bIns="33338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GB" altLang="en-US" sz="1500" i="1"/>
          </a:p>
        </p:txBody>
      </p:sp>
      <p:graphicFrame>
        <p:nvGraphicFramePr>
          <p:cNvPr id="4098" name="Object 19">
            <a:extLst>
              <a:ext uri="{FF2B5EF4-FFF2-40B4-BE49-F238E27FC236}">
                <a16:creationId xmlns:a16="http://schemas.microsoft.com/office/drawing/2014/main" id="{C4664803-A7F0-5843-D144-A16EC043D6E3}"/>
              </a:ext>
            </a:extLst>
          </p:cNvPr>
          <p:cNvGraphicFramePr>
            <a:graphicFrameLocks/>
          </p:cNvGraphicFramePr>
          <p:nvPr/>
        </p:nvGraphicFramePr>
        <p:xfrm>
          <a:off x="6172200" y="2000250"/>
          <a:ext cx="125730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3754100" imgH="3797300" progId="Equation.3">
                  <p:embed/>
                </p:oleObj>
              </mc:Choice>
              <mc:Fallback>
                <p:oleObj name="Equation" r:id="rId3" imgW="13754100" imgH="3797300" progId="Equation.3">
                  <p:embed/>
                  <p:pic>
                    <p:nvPicPr>
                      <p:cNvPr id="4098" name="Object 19">
                        <a:extLst>
                          <a:ext uri="{FF2B5EF4-FFF2-40B4-BE49-F238E27FC236}">
                            <a16:creationId xmlns:a16="http://schemas.microsoft.com/office/drawing/2014/main" id="{C4664803-A7F0-5843-D144-A16EC043D6E3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2000250"/>
                        <a:ext cx="1257300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7" name="Line 22">
            <a:extLst>
              <a:ext uri="{FF2B5EF4-FFF2-40B4-BE49-F238E27FC236}">
                <a16:creationId xmlns:a16="http://schemas.microsoft.com/office/drawing/2014/main" id="{D986DC05-56B8-8C44-F3B8-2F5DFF4708B6}"/>
              </a:ext>
            </a:extLst>
          </p:cNvPr>
          <p:cNvSpPr>
            <a:spLocks noChangeShapeType="1"/>
          </p:cNvSpPr>
          <p:nvPr/>
        </p:nvSpPr>
        <p:spPr bwMode="auto">
          <a:xfrm>
            <a:off x="3771900" y="2400300"/>
            <a:ext cx="1257300" cy="0"/>
          </a:xfrm>
          <a:prstGeom prst="line">
            <a:avLst/>
          </a:prstGeom>
          <a:noFill/>
          <a:ln w="28575" cap="rnd">
            <a:solidFill>
              <a:srgbClr val="003399"/>
            </a:solidFill>
            <a:prstDash val="sysDot"/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4108" name="Line 23">
            <a:extLst>
              <a:ext uri="{FF2B5EF4-FFF2-40B4-BE49-F238E27FC236}">
                <a16:creationId xmlns:a16="http://schemas.microsoft.com/office/drawing/2014/main" id="{BF6E5319-238A-3E04-344E-934CFB152378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1885950"/>
            <a:ext cx="0" cy="514350"/>
          </a:xfrm>
          <a:prstGeom prst="line">
            <a:avLst/>
          </a:prstGeom>
          <a:noFill/>
          <a:ln w="28575" cap="rnd">
            <a:solidFill>
              <a:srgbClr val="003399"/>
            </a:solidFill>
            <a:prstDash val="sysDot"/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4109" name="Text Box 24">
            <a:extLst>
              <a:ext uri="{FF2B5EF4-FFF2-40B4-BE49-F238E27FC236}">
                <a16:creationId xmlns:a16="http://schemas.microsoft.com/office/drawing/2014/main" id="{F4016759-7BE7-5CD9-50F0-F210A48C11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72050" y="2057401"/>
            <a:ext cx="7429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fr-FR" altLang="en-US" sz="1200">
                <a:solidFill>
                  <a:srgbClr val="000099"/>
                </a:solidFill>
              </a:rPr>
              <a:t>Slope</a:t>
            </a:r>
            <a:endParaRPr lang="en-GB" altLang="en-US" sz="1200">
              <a:solidFill>
                <a:srgbClr val="000099"/>
              </a:solidFill>
            </a:endParaRP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335A4-39D0-E4FE-2015-3FF59AE395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10179"/>
            <a:ext cx="8229600" cy="218398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Finding the best curve = learning the best parameters</a:t>
            </a:r>
          </a:p>
          <a:p>
            <a:r>
              <a:rPr lang="en-US" dirty="0"/>
              <a:t>Which is the best parameter?</a:t>
            </a:r>
          </a:p>
          <a:p>
            <a:pPr lvl="1"/>
            <a:r>
              <a:rPr lang="en-US" dirty="0"/>
              <a:t>One with minimum error</a:t>
            </a:r>
          </a:p>
          <a:p>
            <a:r>
              <a:rPr lang="en-US" dirty="0"/>
              <a:t>Calculating error: </a:t>
            </a:r>
            <a:r>
              <a:rPr lang="en-US" dirty="0">
                <a:hlinkClick r:id="rId2"/>
              </a:rPr>
              <a:t>Mean squared error</a:t>
            </a:r>
            <a:endParaRPr lang="en-US" dirty="0"/>
          </a:p>
          <a:p>
            <a:endParaRPr lang="en-US" dirty="0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A4AE5158-E68C-86EE-0648-1CF80BD67923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705272"/>
            <a:ext cx="8229600" cy="6440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altLang="en-US" dirty="0" err="1"/>
              <a:t>Fitting</a:t>
            </a:r>
            <a:r>
              <a:rPr lang="fr-FR" altLang="en-US" dirty="0"/>
              <a:t> </a:t>
            </a:r>
            <a:r>
              <a:rPr lang="fr-FR" altLang="en-US" dirty="0" err="1"/>
              <a:t>equation</a:t>
            </a:r>
            <a:r>
              <a:rPr lang="fr-FR" altLang="en-US" dirty="0"/>
              <a:t> to the data</a:t>
            </a:r>
            <a:endParaRPr lang="en-GB" altLang="en-US" dirty="0"/>
          </a:p>
        </p:txBody>
      </p:sp>
      <p:pic>
        <p:nvPicPr>
          <p:cNvPr id="11" name="Picture 10" descr="A picture containing text, clock, watch, gauge&#10;&#10;Description automatically generated">
            <a:extLst>
              <a:ext uri="{FF2B5EF4-FFF2-40B4-BE49-F238E27FC236}">
                <a16:creationId xmlns:a16="http://schemas.microsoft.com/office/drawing/2014/main" id="{8DA089A9-793C-9AE5-229F-9C91F6A2BC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9358" y="3835035"/>
            <a:ext cx="3314995" cy="81395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794591C-7198-A6F3-73CF-D5936CE05A82}"/>
              </a:ext>
            </a:extLst>
          </p:cNvPr>
          <p:cNvSpPr txBox="1"/>
          <p:nvPr/>
        </p:nvSpPr>
        <p:spPr>
          <a:xfrm>
            <a:off x="4274471" y="4741094"/>
            <a:ext cx="755335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actual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3A0188-ABDF-D40E-3DB8-AAE5F7A77A19}"/>
              </a:ext>
            </a:extLst>
          </p:cNvPr>
          <p:cNvSpPr txBox="1"/>
          <p:nvPr/>
        </p:nvSpPr>
        <p:spPr>
          <a:xfrm>
            <a:off x="5561989" y="4728306"/>
            <a:ext cx="1083245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predicted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65F876F-F446-A878-9B26-837FF3A285FA}"/>
              </a:ext>
            </a:extLst>
          </p:cNvPr>
          <p:cNvCxnSpPr>
            <a:stCxn id="12" idx="0"/>
          </p:cNvCxnSpPr>
          <p:nvPr/>
        </p:nvCxnSpPr>
        <p:spPr>
          <a:xfrm flipV="1">
            <a:off x="4652139" y="4438228"/>
            <a:ext cx="172109" cy="3028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887C041-9CB2-4159-2E95-C29A334D852E}"/>
              </a:ext>
            </a:extLst>
          </p:cNvPr>
          <p:cNvCxnSpPr>
            <a:stCxn id="13" idx="0"/>
          </p:cNvCxnSpPr>
          <p:nvPr/>
        </p:nvCxnSpPr>
        <p:spPr>
          <a:xfrm flipH="1" flipV="1">
            <a:off x="5391807" y="4359166"/>
            <a:ext cx="711805" cy="3691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5356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19">
            <a:extLst>
              <a:ext uri="{FF2B5EF4-FFF2-40B4-BE49-F238E27FC236}">
                <a16:creationId xmlns:a16="http://schemas.microsoft.com/office/drawing/2014/main" id="{0BF268D8-D568-3A1C-2844-3E95583482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altLang="en-US"/>
              <a:t>Multiple l</a:t>
            </a:r>
            <a:r>
              <a:rPr lang="en-GB" altLang="en-US"/>
              <a:t>inear regression</a:t>
            </a:r>
          </a:p>
        </p:txBody>
      </p:sp>
      <p:sp>
        <p:nvSpPr>
          <p:cNvPr id="5124" name="Rectangle 20">
            <a:extLst>
              <a:ext uri="{FF2B5EF4-FFF2-40B4-BE49-F238E27FC236}">
                <a16:creationId xmlns:a16="http://schemas.microsoft.com/office/drawing/2014/main" id="{B9A0ECB4-F6DD-4488-22C1-B7596CF604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altLang="en-US" sz="1500"/>
              <a:t>R</a:t>
            </a:r>
            <a:r>
              <a:rPr lang="en-GB" altLang="en-US" sz="1500"/>
              <a:t>elation between a continuous variable and a set</a:t>
            </a:r>
            <a:r>
              <a:rPr lang="fr-FR" altLang="en-US" sz="1500"/>
              <a:t> </a:t>
            </a:r>
            <a:r>
              <a:rPr lang="en-GB" altLang="en-US" sz="1500"/>
              <a:t>of</a:t>
            </a:r>
            <a:br>
              <a:rPr lang="fr-FR" altLang="en-US" sz="1500"/>
            </a:br>
            <a:r>
              <a:rPr lang="en-GB" altLang="en-US" sz="1500"/>
              <a:t>i continuous variables </a:t>
            </a:r>
            <a:endParaRPr lang="fr-FR" altLang="en-US" sz="1500"/>
          </a:p>
          <a:p>
            <a:pPr>
              <a:buFontTx/>
              <a:buNone/>
            </a:pPr>
            <a:endParaRPr lang="fr-FR" altLang="en-US" sz="1500"/>
          </a:p>
          <a:p>
            <a:r>
              <a:rPr lang="fr-FR" altLang="en-US" sz="1500"/>
              <a:t>Partial regression coefficients </a:t>
            </a:r>
            <a:r>
              <a:rPr lang="en-GB" altLang="en-US" sz="1500">
                <a:latin typeface="Symbol" pitchFamily="2" charset="2"/>
              </a:rPr>
              <a:t>b</a:t>
            </a:r>
            <a:r>
              <a:rPr lang="fr-FR" altLang="en-US" sz="1500" baseline="-25000"/>
              <a:t>i</a:t>
            </a:r>
          </a:p>
          <a:p>
            <a:pPr lvl="1"/>
            <a:r>
              <a:rPr lang="fr-FR" altLang="en-US" sz="1350"/>
              <a:t>Amount by which y changes on average </a:t>
            </a:r>
            <a:br>
              <a:rPr lang="fr-FR" altLang="en-US" sz="1350"/>
            </a:br>
            <a:r>
              <a:rPr lang="fr-FR" altLang="en-US" sz="1350"/>
              <a:t>when x</a:t>
            </a:r>
            <a:r>
              <a:rPr lang="fr-FR" altLang="en-US" sz="1350" baseline="-25000"/>
              <a:t>i</a:t>
            </a:r>
            <a:r>
              <a:rPr lang="fr-FR" altLang="en-US" sz="1350"/>
              <a:t> changes by one unit </a:t>
            </a:r>
            <a:br>
              <a:rPr lang="fr-FR" altLang="en-US" sz="1350"/>
            </a:br>
            <a:r>
              <a:rPr lang="fr-FR" altLang="en-US" sz="1350"/>
              <a:t>and all the other x</a:t>
            </a:r>
            <a:r>
              <a:rPr lang="fr-FR" altLang="en-US" sz="1350" baseline="-25000"/>
              <a:t>i</a:t>
            </a:r>
            <a:r>
              <a:rPr lang="fr-FR" altLang="en-US" sz="1350"/>
              <a:t>s  remain constant</a:t>
            </a:r>
          </a:p>
          <a:p>
            <a:pPr lvl="1"/>
            <a:r>
              <a:rPr lang="fr-FR" altLang="en-US" sz="1350"/>
              <a:t>M</a:t>
            </a:r>
            <a:r>
              <a:rPr lang="en-GB" altLang="en-US" sz="1350"/>
              <a:t>easure</a:t>
            </a:r>
            <a:r>
              <a:rPr lang="fr-FR" altLang="en-US" sz="1350"/>
              <a:t>s</a:t>
            </a:r>
            <a:r>
              <a:rPr lang="en-GB" altLang="en-US" sz="1350"/>
              <a:t> association between x</a:t>
            </a:r>
            <a:r>
              <a:rPr lang="fr-FR" altLang="en-US" sz="1350" baseline="-25000"/>
              <a:t>i</a:t>
            </a:r>
            <a:r>
              <a:rPr lang="en-GB" altLang="en-US" sz="1350"/>
              <a:t> and y adjusted for all </a:t>
            </a:r>
            <a:r>
              <a:rPr lang="fr-FR" altLang="en-US" sz="1350"/>
              <a:t>other </a:t>
            </a:r>
            <a:r>
              <a:rPr lang="en-GB" altLang="en-US" sz="1350"/>
              <a:t>x</a:t>
            </a:r>
            <a:r>
              <a:rPr lang="en-GB" altLang="en-US" sz="1350" baseline="-25000"/>
              <a:t>i</a:t>
            </a:r>
          </a:p>
          <a:p>
            <a:pPr lvl="1"/>
            <a:endParaRPr lang="fr-FR" altLang="en-US" sz="1350" baseline="-25000"/>
          </a:p>
          <a:p>
            <a:r>
              <a:rPr lang="fr-FR" altLang="en-US" sz="1500"/>
              <a:t>Example</a:t>
            </a:r>
          </a:p>
          <a:p>
            <a:pPr lvl="1"/>
            <a:r>
              <a:rPr lang="fr-FR" altLang="en-US" sz="1350"/>
              <a:t>S</a:t>
            </a:r>
            <a:r>
              <a:rPr lang="en-GB" altLang="en-US" sz="1350"/>
              <a:t>BP </a:t>
            </a:r>
            <a:r>
              <a:rPr lang="en-GB" altLang="en-US" sz="1350" i="1"/>
              <a:t>v</a:t>
            </a:r>
            <a:r>
              <a:rPr lang="fr-FR" altLang="en-US" sz="1350" i="1"/>
              <a:t>ersus</a:t>
            </a:r>
            <a:r>
              <a:rPr lang="en-GB" altLang="en-US" sz="1350"/>
              <a:t> age, weight, height</a:t>
            </a:r>
            <a:r>
              <a:rPr lang="fr-FR" altLang="en-US" sz="1350"/>
              <a:t>, etc</a:t>
            </a:r>
          </a:p>
        </p:txBody>
      </p:sp>
      <p:graphicFrame>
        <p:nvGraphicFramePr>
          <p:cNvPr id="5122" name="Object 18">
            <a:extLst>
              <a:ext uri="{FF2B5EF4-FFF2-40B4-BE49-F238E27FC236}">
                <a16:creationId xmlns:a16="http://schemas.microsoft.com/office/drawing/2014/main" id="{43CC7DDD-5D98-BE40-EBFF-EF9CDE96341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44054508"/>
              </p:ext>
            </p:extLst>
          </p:nvPr>
        </p:nvGraphicFramePr>
        <p:xfrm>
          <a:off x="5410528" y="1610179"/>
          <a:ext cx="2753916" cy="3464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1305500" imgH="3797300" progId="Equation.3">
                  <p:embed/>
                </p:oleObj>
              </mc:Choice>
              <mc:Fallback>
                <p:oleObj name="Equation" r:id="rId3" imgW="31305500" imgH="3797300" progId="Equation.3">
                  <p:embed/>
                  <p:pic>
                    <p:nvPicPr>
                      <p:cNvPr id="5122" name="Object 18">
                        <a:extLst>
                          <a:ext uri="{FF2B5EF4-FFF2-40B4-BE49-F238E27FC236}">
                            <a16:creationId xmlns:a16="http://schemas.microsoft.com/office/drawing/2014/main" id="{43CC7DDD-5D98-BE40-EBFF-EF9CDE963413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528" y="1610179"/>
                        <a:ext cx="2753916" cy="3464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8">
            <a:extLst>
              <a:ext uri="{FF2B5EF4-FFF2-40B4-BE49-F238E27FC236}">
                <a16:creationId xmlns:a16="http://schemas.microsoft.com/office/drawing/2014/main" id="{27F2D0E7-660C-9064-0A8A-E7CB9BB98E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719566"/>
            <a:ext cx="8229600" cy="644065"/>
          </a:xfrm>
        </p:spPr>
        <p:txBody>
          <a:bodyPr>
            <a:normAutofit fontScale="90000"/>
          </a:bodyPr>
          <a:lstStyle/>
          <a:p>
            <a:r>
              <a:rPr lang="en-GB" altLang="en-US" dirty="0"/>
              <a:t>Multiple linear regression</a:t>
            </a:r>
          </a:p>
        </p:txBody>
      </p:sp>
      <p:sp>
        <p:nvSpPr>
          <p:cNvPr id="6148" name="Rectangle 9">
            <a:extLst>
              <a:ext uri="{FF2B5EF4-FFF2-40B4-BE49-F238E27FC236}">
                <a16:creationId xmlns:a16="http://schemas.microsoft.com/office/drawing/2014/main" id="{1985E6E1-0655-4B39-8CA3-327133871B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28800" y="2272730"/>
            <a:ext cx="5829300" cy="1771650"/>
          </a:xfrm>
        </p:spPr>
        <p:txBody>
          <a:bodyPr/>
          <a:lstStyle/>
          <a:p>
            <a:pPr>
              <a:buFontTx/>
              <a:buNone/>
            </a:pPr>
            <a:r>
              <a:rPr lang="en-GB" altLang="en-US" sz="1500" dirty="0"/>
              <a:t>Predicted		</a:t>
            </a:r>
            <a:r>
              <a:rPr lang="fr-FR" altLang="en-US" sz="1500" dirty="0"/>
              <a:t>         			</a:t>
            </a:r>
            <a:r>
              <a:rPr lang="en-GB" altLang="en-US" sz="1500" dirty="0"/>
              <a:t>Predictor</a:t>
            </a:r>
            <a:r>
              <a:rPr lang="fr-FR" altLang="en-US" sz="1500" dirty="0"/>
              <a:t> variables</a:t>
            </a:r>
            <a:r>
              <a:rPr lang="en-GB" altLang="en-US" sz="1500" dirty="0"/>
              <a:t>	</a:t>
            </a:r>
          </a:p>
          <a:p>
            <a:pPr>
              <a:buFontTx/>
              <a:buNone/>
            </a:pPr>
            <a:r>
              <a:rPr lang="en-GB" altLang="en-US" sz="1500" dirty="0"/>
              <a:t>Response variable	</a:t>
            </a:r>
            <a:r>
              <a:rPr lang="fr-FR" altLang="en-US" sz="1500" dirty="0"/>
              <a:t>        	 	</a:t>
            </a:r>
            <a:r>
              <a:rPr lang="en-GB" altLang="en-US" sz="1500" dirty="0"/>
              <a:t>Explanatory</a:t>
            </a:r>
            <a:r>
              <a:rPr lang="fr-FR" altLang="en-US" sz="1500" dirty="0"/>
              <a:t> variables</a:t>
            </a:r>
            <a:endParaRPr lang="en-GB" altLang="en-US" sz="1500" dirty="0"/>
          </a:p>
          <a:p>
            <a:pPr>
              <a:buFontTx/>
              <a:buNone/>
            </a:pPr>
            <a:r>
              <a:rPr lang="en-GB" altLang="en-US" sz="1500" dirty="0"/>
              <a:t>Outcome variable	</a:t>
            </a:r>
            <a:r>
              <a:rPr lang="fr-FR" altLang="en-US" sz="1500" dirty="0"/>
              <a:t>         			</a:t>
            </a:r>
            <a:r>
              <a:rPr lang="en-GB" altLang="en-US" sz="1500" dirty="0"/>
              <a:t>Covariables</a:t>
            </a:r>
            <a:endParaRPr lang="fr-FR" altLang="en-US" sz="1500" dirty="0"/>
          </a:p>
          <a:p>
            <a:pPr>
              <a:buFontTx/>
              <a:buNone/>
            </a:pPr>
            <a:r>
              <a:rPr lang="en-GB" altLang="en-US" sz="1500" dirty="0"/>
              <a:t>Dependent		</a:t>
            </a:r>
            <a:r>
              <a:rPr lang="fr-FR" altLang="en-US" sz="1500" dirty="0"/>
              <a:t>         			</a:t>
            </a:r>
            <a:r>
              <a:rPr lang="en-GB" altLang="en-US" sz="1500" dirty="0"/>
              <a:t>Independent</a:t>
            </a:r>
            <a:r>
              <a:rPr lang="fr-FR" altLang="en-US" sz="1500" dirty="0"/>
              <a:t> variables</a:t>
            </a:r>
            <a:endParaRPr lang="en-GB" altLang="en-US" sz="1500" dirty="0"/>
          </a:p>
          <a:p>
            <a:pPr>
              <a:buFontTx/>
              <a:buNone/>
            </a:pPr>
            <a:r>
              <a:rPr lang="fr-FR" altLang="en-US" sz="1500" dirty="0"/>
              <a:t> </a:t>
            </a:r>
            <a:endParaRPr lang="en-GB" altLang="en-US" sz="1500" dirty="0"/>
          </a:p>
        </p:txBody>
      </p:sp>
      <p:sp>
        <p:nvSpPr>
          <p:cNvPr id="6149" name="Line 5">
            <a:extLst>
              <a:ext uri="{FF2B5EF4-FFF2-40B4-BE49-F238E27FC236}">
                <a16:creationId xmlns:a16="http://schemas.microsoft.com/office/drawing/2014/main" id="{88EEFA3D-267C-B19C-1A8D-98191F9150D6}"/>
              </a:ext>
            </a:extLst>
          </p:cNvPr>
          <p:cNvSpPr>
            <a:spLocks noChangeShapeType="1"/>
          </p:cNvSpPr>
          <p:nvPr/>
        </p:nvSpPr>
        <p:spPr bwMode="auto">
          <a:xfrm>
            <a:off x="1716881" y="2148051"/>
            <a:ext cx="14859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6150" name="Line 6">
            <a:extLst>
              <a:ext uri="{FF2B5EF4-FFF2-40B4-BE49-F238E27FC236}">
                <a16:creationId xmlns:a16="http://schemas.microsoft.com/office/drawing/2014/main" id="{76481538-69CE-0E52-D107-B5E8328C2E2B}"/>
              </a:ext>
            </a:extLst>
          </p:cNvPr>
          <p:cNvSpPr>
            <a:spLocks noChangeShapeType="1"/>
          </p:cNvSpPr>
          <p:nvPr/>
        </p:nvSpPr>
        <p:spPr bwMode="auto">
          <a:xfrm>
            <a:off x="4288631" y="2148051"/>
            <a:ext cx="222885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graphicFrame>
        <p:nvGraphicFramePr>
          <p:cNvPr id="6146" name="Object 7">
            <a:extLst>
              <a:ext uri="{FF2B5EF4-FFF2-40B4-BE49-F238E27FC236}">
                <a16:creationId xmlns:a16="http://schemas.microsoft.com/office/drawing/2014/main" id="{2159D5C3-5876-1EDD-AE01-37E733930D3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91124015"/>
              </p:ext>
            </p:extLst>
          </p:nvPr>
        </p:nvGraphicFramePr>
        <p:xfrm>
          <a:off x="1828800" y="1748002"/>
          <a:ext cx="4837510" cy="3464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55003700" imgH="3797300" progId="Equation.3">
                  <p:embed/>
                </p:oleObj>
              </mc:Choice>
              <mc:Fallback>
                <p:oleObj name="Equation" r:id="rId3" imgW="55003700" imgH="3797300" progId="Equation.3">
                  <p:embed/>
                  <p:pic>
                    <p:nvPicPr>
                      <p:cNvPr id="6146" name="Object 7">
                        <a:extLst>
                          <a:ext uri="{FF2B5EF4-FFF2-40B4-BE49-F238E27FC236}">
                            <a16:creationId xmlns:a16="http://schemas.microsoft.com/office/drawing/2014/main" id="{2159D5C3-5876-1EDD-AE01-37E733930D34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1748002"/>
                        <a:ext cx="4837510" cy="3464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>
            <a:extLst>
              <a:ext uri="{FF2B5EF4-FFF2-40B4-BE49-F238E27FC236}">
                <a16:creationId xmlns:a16="http://schemas.microsoft.com/office/drawing/2014/main" id="{94B716EE-1F96-E40E-0A3F-C24839D415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26989" y="421459"/>
            <a:ext cx="5829300" cy="857250"/>
          </a:xfrm>
          <a:noFill/>
        </p:spPr>
        <p:txBody>
          <a:bodyPr/>
          <a:lstStyle/>
          <a:p>
            <a:r>
              <a:rPr lang="en-GB" altLang="en-US" dirty="0"/>
              <a:t>Logistic regression</a:t>
            </a:r>
          </a:p>
        </p:txBody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3C36FD75-480F-76CD-61D3-D5EF45A326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57350" y="1128668"/>
            <a:ext cx="5829300" cy="300082"/>
          </a:xfrm>
          <a:noFill/>
        </p:spPr>
        <p:txBody>
          <a:bodyPr>
            <a:spAutoFit/>
          </a:bodyPr>
          <a:lstStyle/>
          <a:p>
            <a:pPr marL="0" indent="0" algn="ctr" defTabSz="571500">
              <a:spcBef>
                <a:spcPct val="0"/>
              </a:spcBef>
              <a:buNone/>
            </a:pPr>
            <a:r>
              <a:rPr lang="en-GB" altLang="en-US" sz="1350" dirty="0">
                <a:solidFill>
                  <a:srgbClr val="000099"/>
                </a:solidFill>
              </a:rPr>
              <a:t>Table </a:t>
            </a:r>
            <a:r>
              <a:rPr lang="fr-FR" altLang="en-US" sz="1350" dirty="0">
                <a:solidFill>
                  <a:srgbClr val="000099"/>
                </a:solidFill>
              </a:rPr>
              <a:t>2</a:t>
            </a:r>
            <a:r>
              <a:rPr lang="en-GB" altLang="en-US" sz="1350" dirty="0">
                <a:solidFill>
                  <a:srgbClr val="000099"/>
                </a:solidFill>
              </a:rPr>
              <a:t> </a:t>
            </a:r>
            <a:r>
              <a:rPr lang="fr-FR" altLang="en-US" sz="1350" dirty="0">
                <a:solidFill>
                  <a:srgbClr val="000099"/>
                </a:solidFill>
              </a:rPr>
              <a:t>   </a:t>
            </a:r>
            <a:r>
              <a:rPr lang="en-GB" altLang="en-US" sz="1350" dirty="0">
                <a:solidFill>
                  <a:srgbClr val="000099"/>
                </a:solidFill>
              </a:rPr>
              <a:t>Prevalence (%) of signs of </a:t>
            </a:r>
            <a:r>
              <a:rPr lang="fr-FR" altLang="en-US" sz="1350" dirty="0">
                <a:solidFill>
                  <a:srgbClr val="000099"/>
                </a:solidFill>
              </a:rPr>
              <a:t>CD</a:t>
            </a:r>
            <a:r>
              <a:rPr lang="en-GB" altLang="en-US" sz="1350" dirty="0">
                <a:solidFill>
                  <a:srgbClr val="000099"/>
                </a:solidFill>
              </a:rPr>
              <a:t> according to age group </a:t>
            </a:r>
          </a:p>
        </p:txBody>
      </p:sp>
      <p:graphicFrame>
        <p:nvGraphicFramePr>
          <p:cNvPr id="9218" name="Object 4">
            <a:extLst>
              <a:ext uri="{FF2B5EF4-FFF2-40B4-BE49-F238E27FC236}">
                <a16:creationId xmlns:a16="http://schemas.microsoft.com/office/drawing/2014/main" id="{A3C8E626-D4EC-A58B-3193-AF56535E2C9F}"/>
              </a:ext>
            </a:extLst>
          </p:cNvPr>
          <p:cNvGraphicFramePr>
            <a:graphicFrameLocks/>
          </p:cNvGraphicFramePr>
          <p:nvPr/>
        </p:nvGraphicFramePr>
        <p:xfrm>
          <a:off x="2457450" y="1428750"/>
          <a:ext cx="4168379" cy="3376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33045400" imgH="26454100" progId="Word.Document.8">
                  <p:embed/>
                </p:oleObj>
              </mc:Choice>
              <mc:Fallback>
                <p:oleObj name="Document" r:id="rId3" imgW="33045400" imgH="26454100" progId="Word.Document.8">
                  <p:embed/>
                  <p:pic>
                    <p:nvPicPr>
                      <p:cNvPr id="9218" name="Object 4">
                        <a:extLst>
                          <a:ext uri="{FF2B5EF4-FFF2-40B4-BE49-F238E27FC236}">
                            <a16:creationId xmlns:a16="http://schemas.microsoft.com/office/drawing/2014/main" id="{A3C8E626-D4EC-A58B-3193-AF56535E2C9F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b="3650"/>
                      <a:stretch>
                        <a:fillRect/>
                      </a:stretch>
                    </p:blipFill>
                    <p:spPr bwMode="auto">
                      <a:xfrm>
                        <a:off x="2457450" y="1428750"/>
                        <a:ext cx="4168379" cy="3376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307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1268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1266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1269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127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1268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1266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1269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127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663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331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3076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3316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1059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307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307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307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307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307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307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UMBC-powerpoint-presentation-16-9 (1)" id="{56CE7328-5122-FF49-9D1A-B2575E5E25B6}" vid="{0D00BCDD-6C86-CE42-81B5-D7F30E55E75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</TotalTime>
  <Words>342</Words>
  <Application>Microsoft Macintosh PowerPoint</Application>
  <PresentationFormat>On-screen Show (16:9)</PresentationFormat>
  <Paragraphs>90</Paragraphs>
  <Slides>13</Slides>
  <Notes>11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5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Arial</vt:lpstr>
      <vt:lpstr>Calibri</vt:lpstr>
      <vt:lpstr>Symbol</vt:lpstr>
      <vt:lpstr>Times New Roman</vt:lpstr>
      <vt:lpstr>Office Theme</vt:lpstr>
      <vt:lpstr>Microsoft Word Document</vt:lpstr>
      <vt:lpstr>Microsoft Graph 2000 Chart</vt:lpstr>
      <vt:lpstr>Chart</vt:lpstr>
      <vt:lpstr>Equation</vt:lpstr>
      <vt:lpstr>Microsoft Equation 3.0</vt:lpstr>
      <vt:lpstr>CMSC 471</vt:lpstr>
      <vt:lpstr>Simple linear regression</vt:lpstr>
      <vt:lpstr>PowerPoint Presentation</vt:lpstr>
      <vt:lpstr>PowerPoint Presentation</vt:lpstr>
      <vt:lpstr>Simple linear regression</vt:lpstr>
      <vt:lpstr>PowerPoint Presentation</vt:lpstr>
      <vt:lpstr>Multiple linear regression</vt:lpstr>
      <vt:lpstr>Multiple linear regression</vt:lpstr>
      <vt:lpstr>Logistic regression</vt:lpstr>
      <vt:lpstr>Dot-plot: Data from Table 2</vt:lpstr>
      <vt:lpstr>Logistic function (1)</vt:lpstr>
      <vt:lpstr>Logistic function (1)</vt:lpstr>
      <vt:lpstr>Fitting equation to the data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CMSC 471</dc:title>
  <dc:creator>Anantaa Kotal</dc:creator>
  <cp:lastModifiedBy>Anantaa Kotal</cp:lastModifiedBy>
  <cp:revision>1</cp:revision>
  <dcterms:created xsi:type="dcterms:W3CDTF">2022-11-11T22:40:57Z</dcterms:created>
  <dcterms:modified xsi:type="dcterms:W3CDTF">2022-11-11T22:57:14Z</dcterms:modified>
</cp:coreProperties>
</file>