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335" r:id="rId4"/>
    <p:sldId id="283" r:id="rId5"/>
    <p:sldId id="284" r:id="rId6"/>
    <p:sldId id="285" r:id="rId7"/>
    <p:sldId id="286" r:id="rId8"/>
    <p:sldId id="326" r:id="rId9"/>
    <p:sldId id="313" r:id="rId10"/>
    <p:sldId id="259" r:id="rId11"/>
    <p:sldId id="261" r:id="rId12"/>
    <p:sldId id="262" r:id="rId13"/>
    <p:sldId id="340" r:id="rId14"/>
    <p:sldId id="339" r:id="rId15"/>
    <p:sldId id="336" r:id="rId16"/>
    <p:sldId id="338"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28"/>
  </p:normalViewPr>
  <p:slideViewPr>
    <p:cSldViewPr snapToGrid="0" snapToObjects="1">
      <p:cViewPr varScale="1">
        <p:scale>
          <a:sx n="146" d="100"/>
          <a:sy n="146" d="100"/>
        </p:scale>
        <p:origin x="640" y="16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168BB-D592-694C-A97F-AD0AD3711562}" type="datetimeFigureOut">
              <a:rPr lang="en-US" smtClean="0"/>
              <a:t>8/30/22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7FDE4D-CDF6-C847-A300-02B34587E738}" type="slidenum">
              <a:rPr lang="en-US" smtClean="0"/>
              <a:t>‹#›</a:t>
            </a:fld>
            <a:endParaRPr lang="en-US"/>
          </a:p>
        </p:txBody>
      </p:sp>
    </p:spTree>
    <p:extLst>
      <p:ext uri="{BB962C8B-B14F-4D97-AF65-F5344CB8AC3E}">
        <p14:creationId xmlns:p14="http://schemas.microsoft.com/office/powerpoint/2010/main" val="2778856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0742034F-9B82-D747-B79C-2D8827130A61}"/>
              </a:ext>
            </a:extLst>
          </p:cNvPr>
          <p:cNvSpPr>
            <a:spLocks noGrp="1" noRot="1" noChangeAspect="1" noChangeArrowheads="1" noTextEdit="1"/>
          </p:cNvSpPr>
          <p:nvPr>
            <p:ph type="sldImg"/>
          </p:nvPr>
        </p:nvSpPr>
        <p:spPr>
          <a:xfrm>
            <a:off x="2362200" y="547688"/>
            <a:ext cx="4878388" cy="2744787"/>
          </a:xfrm>
          <a:ln/>
        </p:spPr>
      </p:sp>
      <p:sp>
        <p:nvSpPr>
          <p:cNvPr id="30722" name="Rectangle 3">
            <a:extLst>
              <a:ext uri="{FF2B5EF4-FFF2-40B4-BE49-F238E27FC236}">
                <a16:creationId xmlns:a16="http://schemas.microsoft.com/office/drawing/2014/main" id="{DDB45105-CDB8-164F-9F7A-D83B8EAF55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3BE64EBF-C5DB-B343-9E0E-C2D6A709EBC0}"/>
              </a:ext>
            </a:extLst>
          </p:cNvPr>
          <p:cNvSpPr>
            <a:spLocks noGrp="1" noRot="1" noChangeAspect="1" noChangeArrowheads="1" noTextEdit="1"/>
          </p:cNvSpPr>
          <p:nvPr>
            <p:ph type="sldImg"/>
          </p:nvPr>
        </p:nvSpPr>
        <p:spPr>
          <a:xfrm>
            <a:off x="2362200" y="547688"/>
            <a:ext cx="4878388" cy="2744787"/>
          </a:xfrm>
          <a:ln/>
        </p:spPr>
      </p:sp>
      <p:sp>
        <p:nvSpPr>
          <p:cNvPr id="32770" name="Rectangle 3">
            <a:extLst>
              <a:ext uri="{FF2B5EF4-FFF2-40B4-BE49-F238E27FC236}">
                <a16:creationId xmlns:a16="http://schemas.microsoft.com/office/drawing/2014/main" id="{9C4C479A-3741-6842-8172-77C73410A5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46D8021C-45C1-1349-AE01-55774454F4B9}"/>
              </a:ext>
            </a:extLst>
          </p:cNvPr>
          <p:cNvSpPr>
            <a:spLocks noGrp="1" noRot="1" noChangeAspect="1" noChangeArrowheads="1" noTextEdit="1"/>
          </p:cNvSpPr>
          <p:nvPr>
            <p:ph type="sldImg"/>
          </p:nvPr>
        </p:nvSpPr>
        <p:spPr>
          <a:xfrm>
            <a:off x="2362200" y="547688"/>
            <a:ext cx="4878388" cy="2744787"/>
          </a:xfrm>
          <a:ln/>
        </p:spPr>
      </p:sp>
      <p:sp>
        <p:nvSpPr>
          <p:cNvPr id="60418" name="Rectangle 3">
            <a:extLst>
              <a:ext uri="{FF2B5EF4-FFF2-40B4-BE49-F238E27FC236}">
                <a16:creationId xmlns:a16="http://schemas.microsoft.com/office/drawing/2014/main" id="{94529725-3C58-534F-9442-99416AA3EE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5794DAB2-647B-2A4F-8C78-509B63365187}"/>
              </a:ext>
            </a:extLst>
          </p:cNvPr>
          <p:cNvSpPr>
            <a:spLocks noGrp="1" noRot="1" noChangeAspect="1" noChangeArrowheads="1" noTextEdit="1"/>
          </p:cNvSpPr>
          <p:nvPr>
            <p:ph type="sldImg"/>
          </p:nvPr>
        </p:nvSpPr>
        <p:spPr>
          <a:xfrm>
            <a:off x="2362200" y="547688"/>
            <a:ext cx="4878388" cy="2744787"/>
          </a:xfrm>
          <a:ln/>
        </p:spPr>
      </p:sp>
      <p:sp>
        <p:nvSpPr>
          <p:cNvPr id="62466" name="Rectangle 3">
            <a:extLst>
              <a:ext uri="{FF2B5EF4-FFF2-40B4-BE49-F238E27FC236}">
                <a16:creationId xmlns:a16="http://schemas.microsoft.com/office/drawing/2014/main" id="{178CB48A-79B6-B543-A1F8-5E0591796B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8/30/22</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3874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8/30/22</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8/30/22</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8/30/22</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397255"/>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1989969"/>
            <a:ext cx="4040188"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397255"/>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89969"/>
            <a:ext cx="4041775"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8/30/22</a:t>
            </a:fld>
            <a:endParaRPr lang="en-US"/>
          </a:p>
        </p:txBody>
      </p:sp>
      <p:sp>
        <p:nvSpPr>
          <p:cNvPr id="8" name="Footer Placeholder 7"/>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8/30/22</a:t>
            </a:fld>
            <a:endParaRPr lang="en-US"/>
          </a:p>
        </p:txBody>
      </p:sp>
      <p:sp>
        <p:nvSpPr>
          <p:cNvPr id="4" name="Footer Placeholder 3"/>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8/30/22</a:t>
            </a:fld>
            <a:endParaRPr lang="en-US"/>
          </a:p>
        </p:txBody>
      </p:sp>
      <p:sp>
        <p:nvSpPr>
          <p:cNvPr id="3" name="Footer Placeholder 2"/>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8/30/22</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8/30/22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10" name="Picture 9" descr="corner-elemen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formal.stanford.edu/jmc/whatisa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formal.stanford.edu/jmc/whatis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www-formal.stanford.edu/jmc/history/dartmouth/dartmouth.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blogs.scientificamerican.com/observations/ada-lovelace-day-honors-the-first-computer-programmer/" TargetMode="External"/><Relationship Id="rId1" Type="http://schemas.openxmlformats.org/officeDocument/2006/relationships/slideLayout" Target="../slideLayouts/slideLayout7.xml"/><Relationship Id="rId5" Type="http://schemas.openxmlformats.org/officeDocument/2006/relationships/hyperlink" Target="https://en.wikipedia.org/wiki/Analytical_Engine" TargetMode="Externa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CMSC 471</a:t>
            </a:r>
            <a:br>
              <a:rPr lang="en-US" dirty="0"/>
            </a:br>
            <a:r>
              <a:rPr lang="en-US" dirty="0"/>
              <a:t>Intro to AI</a:t>
            </a:r>
          </a:p>
        </p:txBody>
      </p:sp>
      <p:sp>
        <p:nvSpPr>
          <p:cNvPr id="3" name="Subtitle 2"/>
          <p:cNvSpPr>
            <a:spLocks noGrp="1"/>
          </p:cNvSpPr>
          <p:nvPr>
            <p:ph type="subTitle" idx="1"/>
          </p:nvPr>
        </p:nvSpPr>
        <p:spPr/>
        <p:txBody>
          <a:bodyPr/>
          <a:lstStyle/>
          <a:p>
            <a:r>
              <a:rPr lang="en-US" dirty="0"/>
              <a:t>Lecture 1:</a:t>
            </a:r>
          </a:p>
          <a:p>
            <a:r>
              <a:rPr lang="en-US" dirty="0"/>
              <a:t>What is AI?</a:t>
            </a:r>
          </a:p>
        </p:txBody>
      </p:sp>
    </p:spTree>
    <p:extLst>
      <p:ext uri="{BB962C8B-B14F-4D97-AF65-F5344CB8AC3E}">
        <p14:creationId xmlns:p14="http://schemas.microsoft.com/office/powerpoint/2010/main" val="268940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AF1F5D77-6949-F644-9FEF-C639B12DFE17}"/>
              </a:ext>
            </a:extLst>
          </p:cNvPr>
          <p:cNvSpPr>
            <a:spLocks noGrp="1" noChangeArrowheads="1"/>
          </p:cNvSpPr>
          <p:nvPr>
            <p:ph type="title"/>
          </p:nvPr>
        </p:nvSpPr>
        <p:spPr>
          <a:xfrm>
            <a:off x="1338373" y="663206"/>
            <a:ext cx="5829300" cy="857250"/>
          </a:xfrm>
        </p:spPr>
        <p:txBody>
          <a:bodyPr/>
          <a:lstStyle/>
          <a:p>
            <a:pPr eaLnBrk="1" hangingPunct="1"/>
            <a:r>
              <a:rPr lang="en-US" altLang="en-US" sz="4400" dirty="0">
                <a:latin typeface="Helvetica" pitchFamily="2" charset="0"/>
                <a:ea typeface="ＭＳ Ｐゴシック" panose="020B0600070205080204" pitchFamily="34" charset="-128"/>
              </a:rPr>
              <a:t>Why AI?</a:t>
            </a:r>
          </a:p>
        </p:txBody>
      </p:sp>
      <p:sp>
        <p:nvSpPr>
          <p:cNvPr id="37890" name="Rectangle 3">
            <a:extLst>
              <a:ext uri="{FF2B5EF4-FFF2-40B4-BE49-F238E27FC236}">
                <a16:creationId xmlns:a16="http://schemas.microsoft.com/office/drawing/2014/main" id="{42079139-6F71-7547-95B4-E04CD1487058}"/>
              </a:ext>
            </a:extLst>
          </p:cNvPr>
          <p:cNvSpPr>
            <a:spLocks noGrp="1" noChangeArrowheads="1"/>
          </p:cNvSpPr>
          <p:nvPr>
            <p:ph idx="1"/>
          </p:nvPr>
        </p:nvSpPr>
        <p:spPr>
          <a:xfrm>
            <a:off x="435934" y="1488558"/>
            <a:ext cx="8631865" cy="3521592"/>
          </a:xfrm>
        </p:spPr>
        <p:txBody>
          <a:bodyPr>
            <a:normAutofit lnSpcReduction="10000"/>
          </a:bodyPr>
          <a:lstStyle/>
          <a:p>
            <a:pPr marL="0" indent="0" eaLnBrk="1" hangingPunct="1">
              <a:buNone/>
              <a:defRPr/>
            </a:pPr>
            <a:r>
              <a:rPr lang="en-US" sz="2800" b="1" dirty="0">
                <a:latin typeface="Helvetica" charset="0"/>
                <a:ea typeface="ＭＳ Ｐゴシック" charset="0"/>
              </a:rPr>
              <a:t>Engineering:</a:t>
            </a:r>
            <a:r>
              <a:rPr lang="en-US" sz="2800" dirty="0">
                <a:latin typeface="Helvetica" charset="0"/>
                <a:ea typeface="ＭＳ Ｐゴシック" charset="0"/>
              </a:rPr>
              <a:t> get machines to do useful things</a:t>
            </a:r>
          </a:p>
          <a:p>
            <a:pPr marL="342900" lvl="1" indent="0" eaLnBrk="1" hangingPunct="1">
              <a:buNone/>
              <a:defRPr/>
            </a:pPr>
            <a:r>
              <a:rPr lang="en-US" sz="2000" dirty="0">
                <a:latin typeface="Helvetica" charset="0"/>
                <a:ea typeface="ＭＳ Ｐゴシック" charset="0"/>
              </a:rPr>
              <a:t>e.g., understand spoken natural language, recognize individual people</a:t>
            </a:r>
            <a:br>
              <a:rPr lang="en-US" sz="2000" dirty="0">
                <a:latin typeface="Helvetica" charset="0"/>
                <a:ea typeface="ＭＳ Ｐゴシック" charset="0"/>
              </a:rPr>
            </a:br>
            <a:r>
              <a:rPr lang="en-US" sz="2000" dirty="0">
                <a:latin typeface="Helvetica" charset="0"/>
                <a:ea typeface="ＭＳ Ｐゴシック" charset="0"/>
              </a:rPr>
              <a:t>in visual scenes, find the best travel plan for your vacation, …</a:t>
            </a:r>
          </a:p>
          <a:p>
            <a:pPr marL="0" indent="0" eaLnBrk="1" hangingPunct="1">
              <a:buNone/>
              <a:defRPr/>
            </a:pPr>
            <a:r>
              <a:rPr lang="en-US" sz="2800" b="1" dirty="0">
                <a:latin typeface="Helvetica" charset="0"/>
                <a:ea typeface="ＭＳ Ｐゴシック" charset="0"/>
              </a:rPr>
              <a:t>Cognitive Science:</a:t>
            </a:r>
            <a:r>
              <a:rPr lang="en-US" sz="2800" dirty="0">
                <a:latin typeface="Helvetica" charset="0"/>
                <a:ea typeface="ＭＳ Ｐゴシック" charset="0"/>
              </a:rPr>
              <a:t> model and understand how natural minds and mental phenomena work</a:t>
            </a:r>
          </a:p>
          <a:p>
            <a:pPr marL="342900" lvl="1" indent="0" eaLnBrk="1" hangingPunct="1">
              <a:buNone/>
              <a:defRPr/>
            </a:pPr>
            <a:r>
              <a:rPr lang="en-US" sz="2000" dirty="0">
                <a:latin typeface="Helvetica" charset="0"/>
                <a:ea typeface="ＭＳ Ｐゴシック" charset="0"/>
              </a:rPr>
              <a:t>e.g., visual perception, memory, learning, language, decision making, … </a:t>
            </a:r>
          </a:p>
          <a:p>
            <a:pPr marL="0" indent="0" eaLnBrk="1" hangingPunct="1">
              <a:buNone/>
              <a:defRPr/>
            </a:pPr>
            <a:r>
              <a:rPr lang="en-US" sz="2800" b="1" dirty="0">
                <a:latin typeface="Helvetica" charset="0"/>
                <a:ea typeface="ＭＳ Ｐゴシック" charset="0"/>
              </a:rPr>
              <a:t>Philosophy:</a:t>
            </a:r>
            <a:r>
              <a:rPr lang="en-US" sz="2800" dirty="0">
                <a:latin typeface="Helvetica" charset="0"/>
                <a:ea typeface="ＭＳ Ｐゴシック" charset="0"/>
              </a:rPr>
              <a:t> explore basic, interesting and important philosophical questions</a:t>
            </a:r>
          </a:p>
          <a:p>
            <a:pPr marL="342900" lvl="1" indent="0" eaLnBrk="1" hangingPunct="1">
              <a:buNone/>
              <a:defRPr/>
            </a:pPr>
            <a:r>
              <a:rPr lang="en-US" sz="2000" dirty="0">
                <a:latin typeface="Helvetica" charset="0"/>
                <a:ea typeface="ＭＳ Ｐゴシック" charset="0"/>
              </a:rPr>
              <a:t>e.g., mind-body problem, what’s consciousness, free will, …</a:t>
            </a:r>
          </a:p>
          <a:p>
            <a:pPr lvl="1" eaLnBrk="1" hangingPunct="1">
              <a:buFont typeface="Arial" charset="0"/>
              <a:buChar char="–"/>
              <a:defRPr/>
            </a:pPr>
            <a:endParaRPr lang="en-US" sz="2000" dirty="0">
              <a:latin typeface="Helvetica" charset="0"/>
              <a:ea typeface="ＭＳ Ｐゴシック"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535F371A-0CF8-A144-86A1-E5F84FC36795}"/>
              </a:ext>
            </a:extLst>
          </p:cNvPr>
          <p:cNvSpPr>
            <a:spLocks noGrp="1" noChangeArrowheads="1"/>
          </p:cNvSpPr>
          <p:nvPr>
            <p:ph type="title"/>
          </p:nvPr>
        </p:nvSpPr>
        <p:spPr>
          <a:xfrm>
            <a:off x="0" y="433276"/>
            <a:ext cx="8686800" cy="857250"/>
          </a:xfrm>
        </p:spPr>
        <p:txBody>
          <a:bodyPr/>
          <a:lstStyle/>
          <a:p>
            <a:pPr eaLnBrk="1" hangingPunct="1"/>
            <a:r>
              <a:rPr lang="en-US" altLang="en-US" sz="4400" dirty="0">
                <a:latin typeface="Helvetica" pitchFamily="2" charset="0"/>
                <a:ea typeface="ＭＳ Ｐゴシック" panose="020B0600070205080204" pitchFamily="34" charset="-128"/>
              </a:rPr>
              <a:t>What can AI systems do?</a:t>
            </a:r>
          </a:p>
        </p:txBody>
      </p:sp>
      <p:sp>
        <p:nvSpPr>
          <p:cNvPr id="59394" name="Rectangle 3">
            <a:extLst>
              <a:ext uri="{FF2B5EF4-FFF2-40B4-BE49-F238E27FC236}">
                <a16:creationId xmlns:a16="http://schemas.microsoft.com/office/drawing/2014/main" id="{D28CF55F-3B4F-304B-A291-8DC69974A27F}"/>
              </a:ext>
            </a:extLst>
          </p:cNvPr>
          <p:cNvSpPr>
            <a:spLocks noGrp="1" noChangeArrowheads="1"/>
          </p:cNvSpPr>
          <p:nvPr>
            <p:ph idx="1"/>
          </p:nvPr>
        </p:nvSpPr>
        <p:spPr>
          <a:xfrm>
            <a:off x="467833" y="1127052"/>
            <a:ext cx="7924800" cy="4195873"/>
          </a:xfrm>
        </p:spPr>
        <p:txBody>
          <a:bodyPr>
            <a:normAutofit lnSpcReduction="10000"/>
          </a:bodyPr>
          <a:lstStyle/>
          <a:p>
            <a:pPr marL="170260" indent="-170260" eaLnBrk="1" hangingPunct="1"/>
            <a:r>
              <a:rPr lang="en-US" altLang="en-US" sz="2000" b="1" dirty="0">
                <a:latin typeface="Helvetica" pitchFamily="2" charset="0"/>
                <a:ea typeface="ＭＳ Ｐゴシック" panose="020B0600070205080204" pitchFamily="34" charset="-128"/>
              </a:rPr>
              <a:t>Computer vision:</a:t>
            </a:r>
            <a:r>
              <a:rPr lang="en-US" altLang="en-US" sz="2000" dirty="0">
                <a:latin typeface="Helvetica" pitchFamily="2" charset="0"/>
                <a:ea typeface="ＭＳ Ｐゴシック" panose="020B0600070205080204" pitchFamily="34" charset="-128"/>
              </a:rPr>
              <a:t> face recognition from a large set</a:t>
            </a:r>
          </a:p>
          <a:p>
            <a:pPr marL="170260" indent="-170260" eaLnBrk="1" hangingPunct="1"/>
            <a:r>
              <a:rPr lang="en-US" altLang="en-US" sz="2000" b="1" dirty="0">
                <a:latin typeface="Helvetica" pitchFamily="2" charset="0"/>
                <a:ea typeface="ＭＳ Ｐゴシック" panose="020B0600070205080204" pitchFamily="34" charset="-128"/>
              </a:rPr>
              <a:t>Robotics:</a:t>
            </a:r>
            <a:r>
              <a:rPr lang="en-US" altLang="en-US" sz="2000" dirty="0">
                <a:latin typeface="Helvetica" pitchFamily="2" charset="0"/>
                <a:ea typeface="ＭＳ Ｐゴシック" panose="020B0600070205080204" pitchFamily="34" charset="-128"/>
              </a:rPr>
              <a:t> autonomous (mostly) automobile</a:t>
            </a:r>
          </a:p>
          <a:p>
            <a:pPr marL="170260" indent="-170260" eaLnBrk="1" hangingPunct="1"/>
            <a:r>
              <a:rPr lang="en-US" altLang="en-US" sz="2000" b="1" dirty="0">
                <a:latin typeface="Helvetica" pitchFamily="2" charset="0"/>
                <a:ea typeface="ＭＳ Ｐゴシック" panose="020B0600070205080204" pitchFamily="34" charset="-128"/>
              </a:rPr>
              <a:t>Natural language processing:</a:t>
            </a:r>
            <a:r>
              <a:rPr lang="en-US" altLang="en-US" sz="2000" dirty="0">
                <a:latin typeface="Helvetica" pitchFamily="2" charset="0"/>
                <a:ea typeface="ＭＳ Ｐゴシック" panose="020B0600070205080204" pitchFamily="34" charset="-128"/>
              </a:rPr>
              <a:t> useful machine translation and simple fact extraction</a:t>
            </a:r>
          </a:p>
          <a:p>
            <a:pPr marL="170260" indent="-170260" eaLnBrk="1" hangingPunct="1"/>
            <a:r>
              <a:rPr lang="en-US" altLang="en-US" sz="2000" b="1" dirty="0">
                <a:latin typeface="Helvetica" pitchFamily="2" charset="0"/>
                <a:ea typeface="ＭＳ Ｐゴシック" panose="020B0600070205080204" pitchFamily="34" charset="-128"/>
              </a:rPr>
              <a:t>Expert systems:</a:t>
            </a:r>
            <a:r>
              <a:rPr lang="en-US" altLang="en-US" sz="2000" dirty="0">
                <a:latin typeface="Helvetica" pitchFamily="2" charset="0"/>
                <a:ea typeface="ＭＳ Ｐゴシック" panose="020B0600070205080204" pitchFamily="34" charset="-128"/>
              </a:rPr>
              <a:t> medical diagnosis in narrow domains</a:t>
            </a:r>
          </a:p>
          <a:p>
            <a:pPr marL="170260" indent="-170260" eaLnBrk="1" hangingPunct="1"/>
            <a:r>
              <a:rPr lang="en-US" altLang="en-US" sz="2000" b="1" dirty="0">
                <a:latin typeface="Helvetica" pitchFamily="2" charset="0"/>
                <a:ea typeface="ＭＳ Ｐゴシック" panose="020B0600070205080204" pitchFamily="34" charset="-128"/>
              </a:rPr>
              <a:t>Spoken language systems:</a:t>
            </a:r>
            <a:r>
              <a:rPr lang="en-US" altLang="en-US" sz="2000" dirty="0">
                <a:latin typeface="Helvetica" pitchFamily="2" charset="0"/>
                <a:ea typeface="ＭＳ Ｐゴシック" panose="020B0600070205080204" pitchFamily="34" charset="-128"/>
              </a:rPr>
              <a:t> e.g., Google Now, Siri, Cortana</a:t>
            </a:r>
          </a:p>
          <a:p>
            <a:pPr marL="170260" indent="-170260" eaLnBrk="1" hangingPunct="1"/>
            <a:r>
              <a:rPr lang="en-US" altLang="en-US" sz="2000" b="1" dirty="0">
                <a:latin typeface="Helvetica" pitchFamily="2" charset="0"/>
                <a:ea typeface="ＭＳ Ｐゴシック" panose="020B0600070205080204" pitchFamily="34" charset="-128"/>
              </a:rPr>
              <a:t>Planning and scheduling:</a:t>
            </a:r>
            <a:r>
              <a:rPr lang="en-US" altLang="en-US" sz="2000" dirty="0">
                <a:latin typeface="Helvetica" pitchFamily="2" charset="0"/>
                <a:ea typeface="ＭＳ Ｐゴシック" panose="020B0600070205080204" pitchFamily="34" charset="-128"/>
              </a:rPr>
              <a:t> Hubble Telescope experiments</a:t>
            </a:r>
          </a:p>
          <a:p>
            <a:pPr marL="170260" indent="-170260" eaLnBrk="1" hangingPunct="1"/>
            <a:r>
              <a:rPr lang="en-US" altLang="en-US" sz="2000" b="1" dirty="0">
                <a:latin typeface="Helvetica" pitchFamily="2" charset="0"/>
                <a:ea typeface="ＭＳ Ｐゴシック" panose="020B0600070205080204" pitchFamily="34" charset="-128"/>
              </a:rPr>
              <a:t>Learning: </a:t>
            </a:r>
            <a:r>
              <a:rPr lang="en-US" altLang="en-US" sz="2000" dirty="0">
                <a:latin typeface="Helvetica" pitchFamily="2" charset="0"/>
                <a:ea typeface="ＭＳ Ｐゴシック" panose="020B0600070205080204" pitchFamily="34" charset="-128"/>
              </a:rPr>
              <a:t>text categorization into ~1000 topics</a:t>
            </a:r>
          </a:p>
          <a:p>
            <a:pPr marL="170260" indent="-170260" eaLnBrk="1" hangingPunct="1"/>
            <a:r>
              <a:rPr lang="en-US" altLang="en-US" sz="2000" b="1" dirty="0">
                <a:latin typeface="Helvetica" pitchFamily="2" charset="0"/>
                <a:ea typeface="ＭＳ Ｐゴシック" panose="020B0600070205080204" pitchFamily="34" charset="-128"/>
              </a:rPr>
              <a:t>User modeling:</a:t>
            </a:r>
            <a:r>
              <a:rPr lang="en-US" altLang="en-US" sz="2000" dirty="0">
                <a:latin typeface="Helvetica" pitchFamily="2" charset="0"/>
                <a:ea typeface="ＭＳ Ｐゴシック" panose="020B0600070205080204" pitchFamily="34" charset="-128"/>
              </a:rPr>
              <a:t> Bayesian reasoning in Windows help (the infamous paper clip…)</a:t>
            </a:r>
          </a:p>
          <a:p>
            <a:pPr marL="170260" indent="-170260" eaLnBrk="1" hangingPunct="1"/>
            <a:r>
              <a:rPr lang="en-US" altLang="en-US" sz="2000" b="1" dirty="0">
                <a:latin typeface="Helvetica" pitchFamily="2" charset="0"/>
                <a:ea typeface="ＭＳ Ｐゴシック" panose="020B0600070205080204" pitchFamily="34" charset="-128"/>
              </a:rPr>
              <a:t>Games: </a:t>
            </a:r>
            <a:r>
              <a:rPr lang="en-US" altLang="en-US" sz="2000" dirty="0">
                <a:latin typeface="Helvetica" pitchFamily="2" charset="0"/>
                <a:ea typeface="ＭＳ Ｐゴシック" panose="020B0600070205080204" pitchFamily="34" charset="-128"/>
              </a:rPr>
              <a:t>Grand Master level in chess (world champion), checkers,…</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F8DB33C6-4DD8-2348-8ADB-EDDCC7FB07CF}"/>
              </a:ext>
            </a:extLst>
          </p:cNvPr>
          <p:cNvSpPr>
            <a:spLocks noGrp="1" noChangeArrowheads="1"/>
          </p:cNvSpPr>
          <p:nvPr>
            <p:ph type="title"/>
          </p:nvPr>
        </p:nvSpPr>
        <p:spPr>
          <a:xfrm>
            <a:off x="283092" y="606201"/>
            <a:ext cx="8229600" cy="644065"/>
          </a:xfrm>
        </p:spPr>
        <p:txBody>
          <a:bodyPr/>
          <a:lstStyle/>
          <a:p>
            <a:pPr eaLnBrk="1" hangingPunct="1"/>
            <a:r>
              <a:rPr lang="en-US" altLang="en-US" sz="3000" dirty="0">
                <a:latin typeface="Helvetica" pitchFamily="2" charset="0"/>
                <a:ea typeface="ＭＳ Ｐゴシック" panose="020B0600070205080204" pitchFamily="34" charset="-128"/>
              </a:rPr>
              <a:t>What can’</a:t>
            </a:r>
            <a:r>
              <a:rPr lang="en-US" altLang="ja-JP" sz="3000" dirty="0">
                <a:latin typeface="Helvetica" pitchFamily="2" charset="0"/>
                <a:ea typeface="ＭＳ Ｐゴシック" panose="020B0600070205080204" pitchFamily="34" charset="-128"/>
              </a:rPr>
              <a:t>t AI systems do yet?</a:t>
            </a:r>
            <a:endParaRPr lang="en-US" altLang="en-US" sz="3000" dirty="0">
              <a:latin typeface="Helvetica" pitchFamily="2" charset="0"/>
              <a:ea typeface="ＭＳ Ｐゴシック" panose="020B0600070205080204" pitchFamily="34" charset="-128"/>
            </a:endParaRPr>
          </a:p>
        </p:txBody>
      </p:sp>
      <p:sp>
        <p:nvSpPr>
          <p:cNvPr id="71682" name="Rectangle 3">
            <a:extLst>
              <a:ext uri="{FF2B5EF4-FFF2-40B4-BE49-F238E27FC236}">
                <a16:creationId xmlns:a16="http://schemas.microsoft.com/office/drawing/2014/main" id="{F9DC5E33-450B-424B-9381-3B5CE11E9A98}"/>
              </a:ext>
            </a:extLst>
          </p:cNvPr>
          <p:cNvSpPr>
            <a:spLocks noGrp="1" noChangeArrowheads="1"/>
          </p:cNvSpPr>
          <p:nvPr>
            <p:ph idx="1"/>
          </p:nvPr>
        </p:nvSpPr>
        <p:spPr>
          <a:xfrm>
            <a:off x="1137684" y="1346708"/>
            <a:ext cx="6520416" cy="3053841"/>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normAutofit/>
          </a:bodyPr>
          <a:lstStyle/>
          <a:p>
            <a:pPr eaLnBrk="1" hangingPunct="1">
              <a:buFont typeface="Arial" charset="0"/>
              <a:buChar char="•"/>
              <a:defRPr/>
            </a:pPr>
            <a:r>
              <a:rPr lang="en-US" sz="1950" dirty="0">
                <a:latin typeface="Helvetica" charset="0"/>
                <a:ea typeface="ＭＳ Ｐゴシック" charset="0"/>
              </a:rPr>
              <a:t>Understand natural language robustly (e.g., read and understand articles in a newspaper)</a:t>
            </a:r>
          </a:p>
          <a:p>
            <a:pPr eaLnBrk="1" hangingPunct="1">
              <a:buFont typeface="Arial" charset="0"/>
              <a:buChar char="•"/>
              <a:defRPr/>
            </a:pPr>
            <a:r>
              <a:rPr lang="en-US" sz="1950" dirty="0">
                <a:latin typeface="Helvetica" charset="0"/>
                <a:ea typeface="ＭＳ Ｐゴシック" charset="0"/>
              </a:rPr>
              <a:t>Surf the web and find interesting knowledge</a:t>
            </a:r>
          </a:p>
          <a:p>
            <a:pPr eaLnBrk="1" hangingPunct="1">
              <a:buFont typeface="Arial" charset="0"/>
              <a:buChar char="•"/>
              <a:defRPr/>
            </a:pPr>
            <a:r>
              <a:rPr lang="en-US" sz="1950" dirty="0">
                <a:latin typeface="Helvetica" charset="0"/>
                <a:ea typeface="ＭＳ Ｐゴシック" charset="0"/>
              </a:rPr>
              <a:t>Interpret an arbitrary visual scene</a:t>
            </a:r>
          </a:p>
          <a:p>
            <a:pPr eaLnBrk="1" hangingPunct="1">
              <a:buFont typeface="Arial" charset="0"/>
              <a:buChar char="•"/>
              <a:defRPr/>
            </a:pPr>
            <a:r>
              <a:rPr lang="en-US" sz="1950" dirty="0">
                <a:latin typeface="Helvetica" charset="0"/>
                <a:ea typeface="ＭＳ Ｐゴシック" charset="0"/>
              </a:rPr>
              <a:t>Learn a natural language</a:t>
            </a:r>
          </a:p>
          <a:p>
            <a:pPr eaLnBrk="1" hangingPunct="1">
              <a:buFont typeface="Arial" charset="0"/>
              <a:buChar char="•"/>
              <a:defRPr/>
            </a:pPr>
            <a:r>
              <a:rPr lang="en-US" sz="1950" dirty="0">
                <a:latin typeface="Helvetica" charset="0"/>
                <a:ea typeface="ＭＳ Ｐゴシック" charset="0"/>
              </a:rPr>
              <a:t>Construct plans in dynamic real-time domains</a:t>
            </a:r>
          </a:p>
          <a:p>
            <a:pPr eaLnBrk="1" hangingPunct="1">
              <a:buFont typeface="Arial" charset="0"/>
              <a:buChar char="•"/>
              <a:defRPr/>
            </a:pPr>
            <a:r>
              <a:rPr lang="en-US" sz="1950" dirty="0">
                <a:latin typeface="Helvetica" charset="0"/>
                <a:ea typeface="ＭＳ Ｐゴシック" charset="0"/>
              </a:rPr>
              <a:t>Refocus attention in complex environments</a:t>
            </a:r>
          </a:p>
          <a:p>
            <a:pPr eaLnBrk="1" hangingPunct="1">
              <a:buFont typeface="Arial" charset="0"/>
              <a:buChar char="•"/>
              <a:defRPr/>
            </a:pPr>
            <a:r>
              <a:rPr lang="en-US" sz="1950" dirty="0">
                <a:latin typeface="Helvetica" charset="0"/>
                <a:ea typeface="ＭＳ Ｐゴシック" charset="0"/>
              </a:rPr>
              <a:t>Perform life-long learning</a:t>
            </a:r>
          </a:p>
        </p:txBody>
      </p:sp>
      <p:sp>
        <p:nvSpPr>
          <p:cNvPr id="61443" name="WordArt 6">
            <a:extLst>
              <a:ext uri="{FF2B5EF4-FFF2-40B4-BE49-F238E27FC236}">
                <a16:creationId xmlns:a16="http://schemas.microsoft.com/office/drawing/2014/main" id="{01F52B28-32A7-3242-847E-0CF7E753AD81}"/>
              </a:ext>
            </a:extLst>
          </p:cNvPr>
          <p:cNvSpPr>
            <a:spLocks noChangeArrowheads="1" noChangeShapeType="1" noTextEdit="1"/>
          </p:cNvSpPr>
          <p:nvPr/>
        </p:nvSpPr>
        <p:spPr bwMode="auto">
          <a:xfrm>
            <a:off x="2057400" y="4593432"/>
            <a:ext cx="4900613" cy="321469"/>
          </a:xfrm>
          <a:prstGeom prst="rect">
            <a:avLst/>
          </a:prstGeom>
        </p:spPr>
        <p:txBody>
          <a:bodyPr wrap="none" fromWordArt="1">
            <a:prstTxWarp prst="textPlain">
              <a:avLst>
                <a:gd name="adj" fmla="val 50000"/>
              </a:avLst>
            </a:prstTxWarp>
          </a:bodyPr>
          <a:lstStyle/>
          <a:p>
            <a:pPr algn="ctr"/>
            <a:r>
              <a:rPr lang="en-US" sz="18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604020202020204" pitchFamily="34" charset="0"/>
                <a:cs typeface="Arial Black" panose="020B0604020202020204" pitchFamily="34" charset="0"/>
              </a:rPr>
              <a:t>Exhibit true autonomy and intelligence!</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FEF02-E677-842D-2410-80E0F177CD04}"/>
              </a:ext>
            </a:extLst>
          </p:cNvPr>
          <p:cNvSpPr>
            <a:spLocks noGrp="1"/>
          </p:cNvSpPr>
          <p:nvPr>
            <p:ph type="title"/>
          </p:nvPr>
        </p:nvSpPr>
        <p:spPr>
          <a:xfrm>
            <a:off x="699091" y="555806"/>
            <a:ext cx="8229600" cy="644065"/>
          </a:xfrm>
        </p:spPr>
        <p:txBody>
          <a:bodyPr>
            <a:normAutofit fontScale="90000"/>
          </a:bodyPr>
          <a:lstStyle/>
          <a:p>
            <a:r>
              <a:rPr lang="en-US" dirty="0"/>
              <a:t>AI Vs Machine Learning</a:t>
            </a:r>
          </a:p>
        </p:txBody>
      </p:sp>
      <p:sp>
        <p:nvSpPr>
          <p:cNvPr id="4" name="Oval 3">
            <a:extLst>
              <a:ext uri="{FF2B5EF4-FFF2-40B4-BE49-F238E27FC236}">
                <a16:creationId xmlns:a16="http://schemas.microsoft.com/office/drawing/2014/main" id="{BC57A05F-5F29-1B33-A879-6BEC0509B6AF}"/>
              </a:ext>
            </a:extLst>
          </p:cNvPr>
          <p:cNvSpPr/>
          <p:nvPr/>
        </p:nvSpPr>
        <p:spPr>
          <a:xfrm>
            <a:off x="2934586" y="1357341"/>
            <a:ext cx="3274828" cy="337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55396F4B-DB0C-0C2A-B88B-05DDA98CB0C0}"/>
              </a:ext>
            </a:extLst>
          </p:cNvPr>
          <p:cNvSpPr/>
          <p:nvPr/>
        </p:nvSpPr>
        <p:spPr>
          <a:xfrm>
            <a:off x="3620386" y="2431230"/>
            <a:ext cx="1903228" cy="22966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842B6BE-9FF3-1A42-0BB8-3A6B8E349D64}"/>
              </a:ext>
            </a:extLst>
          </p:cNvPr>
          <p:cNvSpPr/>
          <p:nvPr/>
        </p:nvSpPr>
        <p:spPr>
          <a:xfrm>
            <a:off x="4104168" y="3636334"/>
            <a:ext cx="956930" cy="10915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C3965768-ABF2-241D-E016-99A660325EB0}"/>
              </a:ext>
            </a:extLst>
          </p:cNvPr>
          <p:cNvSpPr txBox="1"/>
          <p:nvPr/>
        </p:nvSpPr>
        <p:spPr>
          <a:xfrm>
            <a:off x="3862277" y="1624049"/>
            <a:ext cx="1440712" cy="646331"/>
          </a:xfrm>
          <a:prstGeom prst="rect">
            <a:avLst/>
          </a:prstGeom>
          <a:noFill/>
        </p:spPr>
        <p:txBody>
          <a:bodyPr wrap="square" rtlCol="0">
            <a:spAutoFit/>
          </a:bodyPr>
          <a:lstStyle/>
          <a:p>
            <a:pPr algn="ctr"/>
            <a:r>
              <a:rPr lang="en-US" dirty="0"/>
              <a:t>Artificial</a:t>
            </a:r>
          </a:p>
          <a:p>
            <a:pPr algn="ctr"/>
            <a:r>
              <a:rPr lang="en-US" dirty="0"/>
              <a:t>Intelligence</a:t>
            </a:r>
          </a:p>
        </p:txBody>
      </p:sp>
      <p:sp>
        <p:nvSpPr>
          <p:cNvPr id="8" name="TextBox 7">
            <a:extLst>
              <a:ext uri="{FF2B5EF4-FFF2-40B4-BE49-F238E27FC236}">
                <a16:creationId xmlns:a16="http://schemas.microsoft.com/office/drawing/2014/main" id="{89BC2550-694A-C252-50FE-0A606A095432}"/>
              </a:ext>
            </a:extLst>
          </p:cNvPr>
          <p:cNvSpPr txBox="1"/>
          <p:nvPr/>
        </p:nvSpPr>
        <p:spPr>
          <a:xfrm>
            <a:off x="4008474" y="2755861"/>
            <a:ext cx="1052623" cy="646331"/>
          </a:xfrm>
          <a:prstGeom prst="rect">
            <a:avLst/>
          </a:prstGeom>
          <a:noFill/>
        </p:spPr>
        <p:txBody>
          <a:bodyPr wrap="square" rtlCol="0">
            <a:spAutoFit/>
          </a:bodyPr>
          <a:lstStyle/>
          <a:p>
            <a:pPr algn="ctr"/>
            <a:r>
              <a:rPr lang="en-US" dirty="0"/>
              <a:t>Machine Learning</a:t>
            </a:r>
          </a:p>
        </p:txBody>
      </p:sp>
      <p:sp>
        <p:nvSpPr>
          <p:cNvPr id="9" name="TextBox 8">
            <a:extLst>
              <a:ext uri="{FF2B5EF4-FFF2-40B4-BE49-F238E27FC236}">
                <a16:creationId xmlns:a16="http://schemas.microsoft.com/office/drawing/2014/main" id="{66E75869-6E9B-D663-5388-FFEB153076FB}"/>
              </a:ext>
            </a:extLst>
          </p:cNvPr>
          <p:cNvSpPr txBox="1"/>
          <p:nvPr/>
        </p:nvSpPr>
        <p:spPr>
          <a:xfrm>
            <a:off x="4093535" y="3951265"/>
            <a:ext cx="956929" cy="461665"/>
          </a:xfrm>
          <a:prstGeom prst="rect">
            <a:avLst/>
          </a:prstGeom>
          <a:noFill/>
        </p:spPr>
        <p:txBody>
          <a:bodyPr wrap="square" rtlCol="0">
            <a:spAutoFit/>
          </a:bodyPr>
          <a:lstStyle/>
          <a:p>
            <a:pPr algn="ctr"/>
            <a:r>
              <a:rPr lang="en-US" sz="1200" dirty="0"/>
              <a:t>Deep Learning</a:t>
            </a:r>
          </a:p>
        </p:txBody>
      </p:sp>
    </p:spTree>
    <p:extLst>
      <p:ext uri="{BB962C8B-B14F-4D97-AF65-F5344CB8AC3E}">
        <p14:creationId xmlns:p14="http://schemas.microsoft.com/office/powerpoint/2010/main" val="174247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6752" y="511112"/>
            <a:ext cx="5489073" cy="686726"/>
          </a:xfrm>
          <a:prstGeom prst="rect">
            <a:avLst/>
          </a:prstGeom>
        </p:spPr>
        <p:txBody>
          <a:bodyPr vert="horz" wrap="square" lIns="0" tIns="9525" rIns="0" bIns="0" rtlCol="0" anchor="ctr">
            <a:spAutoFit/>
          </a:bodyPr>
          <a:lstStyle/>
          <a:p>
            <a:pPr marL="9525">
              <a:spcBef>
                <a:spcPts val="75"/>
              </a:spcBef>
            </a:pPr>
            <a:r>
              <a:rPr spc="-240" dirty="0"/>
              <a:t>Course</a:t>
            </a:r>
            <a:r>
              <a:rPr spc="-153" dirty="0"/>
              <a:t> </a:t>
            </a:r>
            <a:r>
              <a:rPr spc="-251" dirty="0"/>
              <a:t>Goals</a:t>
            </a:r>
          </a:p>
        </p:txBody>
      </p:sp>
      <p:sp>
        <p:nvSpPr>
          <p:cNvPr id="3" name="object 3"/>
          <p:cNvSpPr txBox="1"/>
          <p:nvPr/>
        </p:nvSpPr>
        <p:spPr>
          <a:xfrm>
            <a:off x="1080306" y="1197838"/>
            <a:ext cx="6983387" cy="1670137"/>
          </a:xfrm>
          <a:prstGeom prst="rect">
            <a:avLst/>
          </a:prstGeom>
        </p:spPr>
        <p:txBody>
          <a:bodyPr vert="horz" wrap="square" lIns="0" tIns="80010" rIns="0" bIns="0" rtlCol="0">
            <a:spAutoFit/>
          </a:bodyPr>
          <a:lstStyle/>
          <a:p>
            <a:pPr marL="9525" marR="3810">
              <a:lnSpc>
                <a:spcPct val="80000"/>
              </a:lnSpc>
              <a:spcBef>
                <a:spcPts val="630"/>
              </a:spcBef>
            </a:pPr>
            <a:r>
              <a:rPr sz="2325" spc="-214" dirty="0">
                <a:latin typeface="Arial"/>
                <a:cs typeface="Arial"/>
              </a:rPr>
              <a:t>Be</a:t>
            </a:r>
            <a:r>
              <a:rPr sz="2325" spc="-120" dirty="0">
                <a:latin typeface="Arial"/>
                <a:cs typeface="Arial"/>
              </a:rPr>
              <a:t> </a:t>
            </a:r>
            <a:r>
              <a:rPr sz="2325" spc="-64" dirty="0">
                <a:latin typeface="Arial"/>
                <a:cs typeface="Arial"/>
              </a:rPr>
              <a:t>introduced</a:t>
            </a:r>
            <a:r>
              <a:rPr sz="2325" spc="-120" dirty="0">
                <a:latin typeface="Arial"/>
                <a:cs typeface="Arial"/>
              </a:rPr>
              <a:t> </a:t>
            </a:r>
            <a:r>
              <a:rPr sz="2325" dirty="0">
                <a:latin typeface="Arial"/>
                <a:cs typeface="Arial"/>
              </a:rPr>
              <a:t>to</a:t>
            </a:r>
            <a:r>
              <a:rPr sz="2325" spc="-98" dirty="0">
                <a:latin typeface="Arial"/>
                <a:cs typeface="Arial"/>
              </a:rPr>
              <a:t> </a:t>
            </a:r>
            <a:r>
              <a:rPr sz="2325" spc="-150" dirty="0">
                <a:latin typeface="Arial"/>
                <a:cs typeface="Arial"/>
              </a:rPr>
              <a:t>some</a:t>
            </a:r>
            <a:r>
              <a:rPr sz="2325" spc="-109" dirty="0">
                <a:latin typeface="Arial"/>
                <a:cs typeface="Arial"/>
              </a:rPr>
              <a:t> </a:t>
            </a:r>
            <a:r>
              <a:rPr sz="2325" dirty="0">
                <a:latin typeface="Arial"/>
                <a:cs typeface="Arial"/>
              </a:rPr>
              <a:t>of</a:t>
            </a:r>
            <a:r>
              <a:rPr sz="2325" spc="-105" dirty="0">
                <a:latin typeface="Arial"/>
                <a:cs typeface="Arial"/>
              </a:rPr>
              <a:t> </a:t>
            </a:r>
            <a:r>
              <a:rPr sz="2325" spc="-34" dirty="0">
                <a:latin typeface="Arial"/>
                <a:cs typeface="Arial"/>
              </a:rPr>
              <a:t>the</a:t>
            </a:r>
            <a:r>
              <a:rPr sz="2325" spc="-109" dirty="0">
                <a:latin typeface="Arial"/>
                <a:cs typeface="Arial"/>
              </a:rPr>
              <a:t> </a:t>
            </a:r>
            <a:r>
              <a:rPr sz="2325" spc="-113" dirty="0">
                <a:latin typeface="Arial"/>
                <a:cs typeface="Arial"/>
              </a:rPr>
              <a:t>core </a:t>
            </a:r>
            <a:r>
              <a:rPr sz="2325" spc="-94" dirty="0">
                <a:latin typeface="Arial"/>
                <a:cs typeface="Arial"/>
              </a:rPr>
              <a:t>problems</a:t>
            </a:r>
            <a:r>
              <a:rPr sz="2325" spc="-109" dirty="0">
                <a:latin typeface="Arial"/>
                <a:cs typeface="Arial"/>
              </a:rPr>
              <a:t> </a:t>
            </a:r>
            <a:r>
              <a:rPr sz="2325" spc="-49" dirty="0">
                <a:latin typeface="Arial"/>
                <a:cs typeface="Arial"/>
              </a:rPr>
              <a:t>and </a:t>
            </a:r>
            <a:r>
              <a:rPr sz="2325" spc="-75" dirty="0">
                <a:latin typeface="Arial"/>
                <a:cs typeface="Arial"/>
              </a:rPr>
              <a:t>solutions</a:t>
            </a:r>
            <a:r>
              <a:rPr sz="2325" spc="-116" dirty="0">
                <a:latin typeface="Arial"/>
                <a:cs typeface="Arial"/>
              </a:rPr>
              <a:t> </a:t>
            </a:r>
            <a:r>
              <a:rPr sz="2325" dirty="0">
                <a:latin typeface="Arial"/>
                <a:cs typeface="Arial"/>
              </a:rPr>
              <a:t>of</a:t>
            </a:r>
            <a:r>
              <a:rPr sz="2325" spc="-113" dirty="0">
                <a:latin typeface="Arial"/>
                <a:cs typeface="Arial"/>
              </a:rPr>
              <a:t> </a:t>
            </a:r>
            <a:r>
              <a:rPr sz="2325" spc="-150" dirty="0">
                <a:latin typeface="Arial"/>
                <a:cs typeface="Arial"/>
              </a:rPr>
              <a:t>AI</a:t>
            </a:r>
            <a:r>
              <a:rPr sz="2325" spc="-116" dirty="0">
                <a:latin typeface="Arial"/>
                <a:cs typeface="Arial"/>
              </a:rPr>
              <a:t> </a:t>
            </a:r>
            <a:r>
              <a:rPr sz="2325" spc="-98" dirty="0">
                <a:latin typeface="Arial"/>
                <a:cs typeface="Arial"/>
              </a:rPr>
              <a:t>(big</a:t>
            </a:r>
            <a:r>
              <a:rPr sz="2325" spc="-120" dirty="0">
                <a:latin typeface="Arial"/>
                <a:cs typeface="Arial"/>
              </a:rPr>
              <a:t> </a:t>
            </a:r>
            <a:r>
              <a:rPr sz="2325" spc="-8" dirty="0">
                <a:latin typeface="Arial"/>
                <a:cs typeface="Arial"/>
              </a:rPr>
              <a:t>picture)</a:t>
            </a:r>
            <a:endParaRPr sz="2325" dirty="0">
              <a:latin typeface="Arial"/>
              <a:cs typeface="Arial"/>
            </a:endParaRPr>
          </a:p>
          <a:p>
            <a:pPr>
              <a:spcBef>
                <a:spcPts val="26"/>
              </a:spcBef>
            </a:pPr>
            <a:endParaRPr sz="2888" dirty="0">
              <a:latin typeface="Arial"/>
              <a:cs typeface="Arial"/>
            </a:endParaRPr>
          </a:p>
          <a:p>
            <a:pPr marL="9525" marR="246698">
              <a:lnSpc>
                <a:spcPct val="80000"/>
              </a:lnSpc>
              <a:spcBef>
                <a:spcPts val="4"/>
              </a:spcBef>
            </a:pPr>
            <a:r>
              <a:rPr sz="2325" spc="-150" dirty="0">
                <a:latin typeface="Arial"/>
                <a:cs typeface="Arial"/>
              </a:rPr>
              <a:t>Learn</a:t>
            </a:r>
            <a:r>
              <a:rPr sz="2325" spc="-105" dirty="0">
                <a:latin typeface="Arial"/>
                <a:cs typeface="Arial"/>
              </a:rPr>
              <a:t> </a:t>
            </a:r>
            <a:r>
              <a:rPr sz="2325" spc="-34" dirty="0">
                <a:latin typeface="Arial"/>
                <a:cs typeface="Arial"/>
              </a:rPr>
              <a:t>different</a:t>
            </a:r>
            <a:r>
              <a:rPr sz="2325" spc="-124" dirty="0">
                <a:latin typeface="Arial"/>
                <a:cs typeface="Arial"/>
              </a:rPr>
              <a:t> </a:t>
            </a:r>
            <a:r>
              <a:rPr sz="2325" spc="-176" dirty="0">
                <a:latin typeface="Arial"/>
                <a:cs typeface="Arial"/>
              </a:rPr>
              <a:t>ways</a:t>
            </a:r>
            <a:r>
              <a:rPr sz="2325" spc="-109" dirty="0">
                <a:latin typeface="Arial"/>
                <a:cs typeface="Arial"/>
              </a:rPr>
              <a:t> </a:t>
            </a:r>
            <a:r>
              <a:rPr sz="2325" dirty="0">
                <a:latin typeface="Arial"/>
                <a:cs typeface="Arial"/>
              </a:rPr>
              <a:t>that</a:t>
            </a:r>
            <a:r>
              <a:rPr sz="2325" spc="-113" dirty="0">
                <a:latin typeface="Arial"/>
                <a:cs typeface="Arial"/>
              </a:rPr>
              <a:t> </a:t>
            </a:r>
            <a:r>
              <a:rPr sz="2325" spc="-195" dirty="0">
                <a:latin typeface="Arial"/>
                <a:cs typeface="Arial"/>
              </a:rPr>
              <a:t>success</a:t>
            </a:r>
            <a:r>
              <a:rPr sz="2325" spc="-113" dirty="0">
                <a:latin typeface="Arial"/>
                <a:cs typeface="Arial"/>
              </a:rPr>
              <a:t> </a:t>
            </a:r>
            <a:r>
              <a:rPr sz="2325" spc="-116" dirty="0">
                <a:latin typeface="Arial"/>
                <a:cs typeface="Arial"/>
              </a:rPr>
              <a:t>and</a:t>
            </a:r>
            <a:r>
              <a:rPr sz="2325" spc="-109" dirty="0">
                <a:latin typeface="Arial"/>
                <a:cs typeface="Arial"/>
              </a:rPr>
              <a:t> progress </a:t>
            </a:r>
            <a:r>
              <a:rPr sz="2325" spc="-161" dirty="0">
                <a:latin typeface="Arial"/>
                <a:cs typeface="Arial"/>
              </a:rPr>
              <a:t>can</a:t>
            </a:r>
            <a:r>
              <a:rPr sz="2325" spc="-101" dirty="0">
                <a:latin typeface="Arial"/>
                <a:cs typeface="Arial"/>
              </a:rPr>
              <a:t> </a:t>
            </a:r>
            <a:r>
              <a:rPr sz="2325" spc="-124" dirty="0">
                <a:latin typeface="Arial"/>
                <a:cs typeface="Arial"/>
              </a:rPr>
              <a:t>be</a:t>
            </a:r>
            <a:r>
              <a:rPr sz="2325" spc="-109" dirty="0">
                <a:latin typeface="Arial"/>
                <a:cs typeface="Arial"/>
              </a:rPr>
              <a:t> </a:t>
            </a:r>
            <a:r>
              <a:rPr sz="2325" spc="-127" dirty="0">
                <a:latin typeface="Arial"/>
                <a:cs typeface="Arial"/>
              </a:rPr>
              <a:t>measured</a:t>
            </a:r>
            <a:r>
              <a:rPr sz="2325" spc="-116" dirty="0">
                <a:latin typeface="Arial"/>
                <a:cs typeface="Arial"/>
              </a:rPr>
              <a:t> </a:t>
            </a:r>
            <a:r>
              <a:rPr sz="2325" spc="-38" dirty="0">
                <a:latin typeface="Arial"/>
                <a:cs typeface="Arial"/>
              </a:rPr>
              <a:t>in</a:t>
            </a:r>
            <a:r>
              <a:rPr sz="2325" spc="-101" dirty="0">
                <a:latin typeface="Arial"/>
                <a:cs typeface="Arial"/>
              </a:rPr>
              <a:t> </a:t>
            </a:r>
            <a:r>
              <a:rPr sz="2325" spc="-19" dirty="0">
                <a:latin typeface="Arial"/>
                <a:cs typeface="Arial"/>
              </a:rPr>
              <a:t>AI</a:t>
            </a:r>
            <a:endParaRPr sz="2325" dirty="0">
              <a:latin typeface="Arial"/>
              <a:cs typeface="Arial"/>
            </a:endParaRPr>
          </a:p>
        </p:txBody>
      </p:sp>
    </p:spTree>
    <p:extLst>
      <p:ext uri="{BB962C8B-B14F-4D97-AF65-F5344CB8AC3E}">
        <p14:creationId xmlns:p14="http://schemas.microsoft.com/office/powerpoint/2010/main" val="1340513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6752" y="511112"/>
            <a:ext cx="5489073" cy="686726"/>
          </a:xfrm>
          <a:prstGeom prst="rect">
            <a:avLst/>
          </a:prstGeom>
        </p:spPr>
        <p:txBody>
          <a:bodyPr vert="horz" wrap="square" lIns="0" tIns="9525" rIns="0" bIns="0" rtlCol="0" anchor="ctr">
            <a:spAutoFit/>
          </a:bodyPr>
          <a:lstStyle/>
          <a:p>
            <a:pPr marL="9525">
              <a:spcBef>
                <a:spcPts val="75"/>
              </a:spcBef>
            </a:pPr>
            <a:r>
              <a:rPr spc="-240" dirty="0"/>
              <a:t>Course</a:t>
            </a:r>
            <a:r>
              <a:rPr spc="-153" dirty="0"/>
              <a:t> </a:t>
            </a:r>
            <a:r>
              <a:rPr spc="-251" dirty="0"/>
              <a:t>Goals</a:t>
            </a:r>
          </a:p>
        </p:txBody>
      </p:sp>
      <p:sp>
        <p:nvSpPr>
          <p:cNvPr id="3" name="object 3"/>
          <p:cNvSpPr txBox="1"/>
          <p:nvPr/>
        </p:nvSpPr>
        <p:spPr>
          <a:xfrm>
            <a:off x="1016511" y="1394985"/>
            <a:ext cx="7110978" cy="2353529"/>
          </a:xfrm>
          <a:prstGeom prst="rect">
            <a:avLst/>
          </a:prstGeom>
        </p:spPr>
        <p:txBody>
          <a:bodyPr vert="horz" wrap="square" lIns="0" tIns="80010" rIns="0" bIns="0" rtlCol="0">
            <a:spAutoFit/>
          </a:bodyPr>
          <a:lstStyle/>
          <a:p>
            <a:pPr marL="9525" marR="3810">
              <a:lnSpc>
                <a:spcPct val="80000"/>
              </a:lnSpc>
              <a:spcBef>
                <a:spcPts val="630"/>
              </a:spcBef>
            </a:pPr>
            <a:r>
              <a:rPr sz="2325" spc="-214" dirty="0">
                <a:solidFill>
                  <a:srgbClr val="A6A6A6"/>
                </a:solidFill>
                <a:latin typeface="Arial"/>
                <a:cs typeface="Arial"/>
              </a:rPr>
              <a:t>Be</a:t>
            </a:r>
            <a:r>
              <a:rPr sz="2325" spc="-120" dirty="0">
                <a:solidFill>
                  <a:srgbClr val="A6A6A6"/>
                </a:solidFill>
                <a:latin typeface="Arial"/>
                <a:cs typeface="Arial"/>
              </a:rPr>
              <a:t> </a:t>
            </a:r>
            <a:r>
              <a:rPr sz="2325" spc="-64" dirty="0">
                <a:solidFill>
                  <a:srgbClr val="A6A6A6"/>
                </a:solidFill>
                <a:latin typeface="Arial"/>
                <a:cs typeface="Arial"/>
              </a:rPr>
              <a:t>introduced</a:t>
            </a:r>
            <a:r>
              <a:rPr sz="2325" spc="-120" dirty="0">
                <a:solidFill>
                  <a:srgbClr val="A6A6A6"/>
                </a:solidFill>
                <a:latin typeface="Arial"/>
                <a:cs typeface="Arial"/>
              </a:rPr>
              <a:t> </a:t>
            </a:r>
            <a:r>
              <a:rPr sz="2325" dirty="0">
                <a:solidFill>
                  <a:srgbClr val="A6A6A6"/>
                </a:solidFill>
                <a:latin typeface="Arial"/>
                <a:cs typeface="Arial"/>
              </a:rPr>
              <a:t>to</a:t>
            </a:r>
            <a:r>
              <a:rPr sz="2325" spc="-98" dirty="0">
                <a:solidFill>
                  <a:srgbClr val="A6A6A6"/>
                </a:solidFill>
                <a:latin typeface="Arial"/>
                <a:cs typeface="Arial"/>
              </a:rPr>
              <a:t> </a:t>
            </a:r>
            <a:r>
              <a:rPr sz="2325" spc="-150" dirty="0">
                <a:solidFill>
                  <a:srgbClr val="A6A6A6"/>
                </a:solidFill>
                <a:latin typeface="Arial"/>
                <a:cs typeface="Arial"/>
              </a:rPr>
              <a:t>some</a:t>
            </a:r>
            <a:r>
              <a:rPr sz="2325" spc="-109" dirty="0">
                <a:solidFill>
                  <a:srgbClr val="A6A6A6"/>
                </a:solidFill>
                <a:latin typeface="Arial"/>
                <a:cs typeface="Arial"/>
              </a:rPr>
              <a:t> </a:t>
            </a:r>
            <a:r>
              <a:rPr sz="2325" dirty="0">
                <a:solidFill>
                  <a:srgbClr val="A6A6A6"/>
                </a:solidFill>
                <a:latin typeface="Arial"/>
                <a:cs typeface="Arial"/>
              </a:rPr>
              <a:t>of</a:t>
            </a:r>
            <a:r>
              <a:rPr sz="2325" spc="-105" dirty="0">
                <a:solidFill>
                  <a:srgbClr val="A6A6A6"/>
                </a:solidFill>
                <a:latin typeface="Arial"/>
                <a:cs typeface="Arial"/>
              </a:rPr>
              <a:t> </a:t>
            </a:r>
            <a:r>
              <a:rPr sz="2325" spc="-34" dirty="0">
                <a:solidFill>
                  <a:srgbClr val="A6A6A6"/>
                </a:solidFill>
                <a:latin typeface="Arial"/>
                <a:cs typeface="Arial"/>
              </a:rPr>
              <a:t>the</a:t>
            </a:r>
            <a:r>
              <a:rPr sz="2325" spc="-109" dirty="0">
                <a:solidFill>
                  <a:srgbClr val="A6A6A6"/>
                </a:solidFill>
                <a:latin typeface="Arial"/>
                <a:cs typeface="Arial"/>
              </a:rPr>
              <a:t> </a:t>
            </a:r>
            <a:r>
              <a:rPr sz="2325" spc="-113" dirty="0">
                <a:solidFill>
                  <a:srgbClr val="A6A6A6"/>
                </a:solidFill>
                <a:latin typeface="Arial"/>
                <a:cs typeface="Arial"/>
              </a:rPr>
              <a:t>core </a:t>
            </a:r>
            <a:r>
              <a:rPr sz="2325" spc="-94" dirty="0">
                <a:solidFill>
                  <a:srgbClr val="A6A6A6"/>
                </a:solidFill>
                <a:latin typeface="Arial"/>
                <a:cs typeface="Arial"/>
              </a:rPr>
              <a:t>problems</a:t>
            </a:r>
            <a:r>
              <a:rPr sz="2325" spc="-109" dirty="0">
                <a:solidFill>
                  <a:srgbClr val="A6A6A6"/>
                </a:solidFill>
                <a:latin typeface="Arial"/>
                <a:cs typeface="Arial"/>
              </a:rPr>
              <a:t> </a:t>
            </a:r>
            <a:r>
              <a:rPr sz="2325" spc="-49" dirty="0">
                <a:solidFill>
                  <a:srgbClr val="A6A6A6"/>
                </a:solidFill>
                <a:latin typeface="Arial"/>
                <a:cs typeface="Arial"/>
              </a:rPr>
              <a:t>and </a:t>
            </a:r>
            <a:r>
              <a:rPr sz="2325" spc="-75" dirty="0">
                <a:solidFill>
                  <a:srgbClr val="A6A6A6"/>
                </a:solidFill>
                <a:latin typeface="Arial"/>
                <a:cs typeface="Arial"/>
              </a:rPr>
              <a:t>solutions</a:t>
            </a:r>
            <a:r>
              <a:rPr sz="2325" spc="-116" dirty="0">
                <a:solidFill>
                  <a:srgbClr val="A6A6A6"/>
                </a:solidFill>
                <a:latin typeface="Arial"/>
                <a:cs typeface="Arial"/>
              </a:rPr>
              <a:t> </a:t>
            </a:r>
            <a:r>
              <a:rPr sz="2325" dirty="0">
                <a:solidFill>
                  <a:srgbClr val="A6A6A6"/>
                </a:solidFill>
                <a:latin typeface="Arial"/>
                <a:cs typeface="Arial"/>
              </a:rPr>
              <a:t>of</a:t>
            </a:r>
            <a:r>
              <a:rPr sz="2325" spc="-113" dirty="0">
                <a:solidFill>
                  <a:srgbClr val="A6A6A6"/>
                </a:solidFill>
                <a:latin typeface="Arial"/>
                <a:cs typeface="Arial"/>
              </a:rPr>
              <a:t> </a:t>
            </a:r>
            <a:r>
              <a:rPr sz="2325" spc="-150" dirty="0">
                <a:solidFill>
                  <a:srgbClr val="A6A6A6"/>
                </a:solidFill>
                <a:latin typeface="Arial"/>
                <a:cs typeface="Arial"/>
              </a:rPr>
              <a:t>AI</a:t>
            </a:r>
            <a:r>
              <a:rPr sz="2325" spc="-116" dirty="0">
                <a:solidFill>
                  <a:srgbClr val="A6A6A6"/>
                </a:solidFill>
                <a:latin typeface="Arial"/>
                <a:cs typeface="Arial"/>
              </a:rPr>
              <a:t> </a:t>
            </a:r>
            <a:r>
              <a:rPr sz="2325" spc="-98" dirty="0">
                <a:solidFill>
                  <a:srgbClr val="A6A6A6"/>
                </a:solidFill>
                <a:latin typeface="Arial"/>
                <a:cs typeface="Arial"/>
              </a:rPr>
              <a:t>(big</a:t>
            </a:r>
            <a:r>
              <a:rPr sz="2325" spc="-120" dirty="0">
                <a:solidFill>
                  <a:srgbClr val="A6A6A6"/>
                </a:solidFill>
                <a:latin typeface="Arial"/>
                <a:cs typeface="Arial"/>
              </a:rPr>
              <a:t> </a:t>
            </a:r>
            <a:r>
              <a:rPr sz="2325" spc="-8" dirty="0">
                <a:solidFill>
                  <a:srgbClr val="A6A6A6"/>
                </a:solidFill>
                <a:latin typeface="Arial"/>
                <a:cs typeface="Arial"/>
              </a:rPr>
              <a:t>picture)</a:t>
            </a:r>
            <a:endParaRPr sz="2325" dirty="0">
              <a:latin typeface="Arial"/>
              <a:cs typeface="Arial"/>
            </a:endParaRPr>
          </a:p>
          <a:p>
            <a:pPr>
              <a:spcBef>
                <a:spcPts val="26"/>
              </a:spcBef>
            </a:pPr>
            <a:endParaRPr sz="2888" dirty="0">
              <a:latin typeface="Arial"/>
              <a:cs typeface="Arial"/>
            </a:endParaRPr>
          </a:p>
          <a:p>
            <a:pPr marL="9525" marR="246698">
              <a:lnSpc>
                <a:spcPct val="80000"/>
              </a:lnSpc>
              <a:spcBef>
                <a:spcPts val="4"/>
              </a:spcBef>
            </a:pPr>
            <a:r>
              <a:rPr sz="2325" spc="-150" dirty="0">
                <a:solidFill>
                  <a:srgbClr val="A6A6A6"/>
                </a:solidFill>
                <a:latin typeface="Arial"/>
                <a:cs typeface="Arial"/>
              </a:rPr>
              <a:t>Learn</a:t>
            </a:r>
            <a:r>
              <a:rPr sz="2325" spc="-105" dirty="0">
                <a:solidFill>
                  <a:srgbClr val="A6A6A6"/>
                </a:solidFill>
                <a:latin typeface="Arial"/>
                <a:cs typeface="Arial"/>
              </a:rPr>
              <a:t> </a:t>
            </a:r>
            <a:r>
              <a:rPr sz="2325" spc="-34" dirty="0">
                <a:solidFill>
                  <a:srgbClr val="A6A6A6"/>
                </a:solidFill>
                <a:latin typeface="Arial"/>
                <a:cs typeface="Arial"/>
              </a:rPr>
              <a:t>different</a:t>
            </a:r>
            <a:r>
              <a:rPr sz="2325" spc="-124" dirty="0">
                <a:solidFill>
                  <a:srgbClr val="A6A6A6"/>
                </a:solidFill>
                <a:latin typeface="Arial"/>
                <a:cs typeface="Arial"/>
              </a:rPr>
              <a:t> </a:t>
            </a:r>
            <a:r>
              <a:rPr sz="2325" spc="-176" dirty="0">
                <a:solidFill>
                  <a:srgbClr val="A6A6A6"/>
                </a:solidFill>
                <a:latin typeface="Arial"/>
                <a:cs typeface="Arial"/>
              </a:rPr>
              <a:t>ways</a:t>
            </a:r>
            <a:r>
              <a:rPr sz="2325" spc="-109" dirty="0">
                <a:solidFill>
                  <a:srgbClr val="A6A6A6"/>
                </a:solidFill>
                <a:latin typeface="Arial"/>
                <a:cs typeface="Arial"/>
              </a:rPr>
              <a:t> </a:t>
            </a:r>
            <a:r>
              <a:rPr sz="2325" dirty="0">
                <a:solidFill>
                  <a:srgbClr val="A6A6A6"/>
                </a:solidFill>
                <a:latin typeface="Arial"/>
                <a:cs typeface="Arial"/>
              </a:rPr>
              <a:t>that</a:t>
            </a:r>
            <a:r>
              <a:rPr sz="2325" spc="-113" dirty="0">
                <a:solidFill>
                  <a:srgbClr val="A6A6A6"/>
                </a:solidFill>
                <a:latin typeface="Arial"/>
                <a:cs typeface="Arial"/>
              </a:rPr>
              <a:t> </a:t>
            </a:r>
            <a:r>
              <a:rPr sz="2325" spc="-195" dirty="0">
                <a:solidFill>
                  <a:srgbClr val="A6A6A6"/>
                </a:solidFill>
                <a:latin typeface="Arial"/>
                <a:cs typeface="Arial"/>
              </a:rPr>
              <a:t>success</a:t>
            </a:r>
            <a:r>
              <a:rPr sz="2325" spc="-113" dirty="0">
                <a:solidFill>
                  <a:srgbClr val="A6A6A6"/>
                </a:solidFill>
                <a:latin typeface="Arial"/>
                <a:cs typeface="Arial"/>
              </a:rPr>
              <a:t> </a:t>
            </a:r>
            <a:r>
              <a:rPr sz="2325" spc="-116" dirty="0">
                <a:solidFill>
                  <a:srgbClr val="A6A6A6"/>
                </a:solidFill>
                <a:latin typeface="Arial"/>
                <a:cs typeface="Arial"/>
              </a:rPr>
              <a:t>and</a:t>
            </a:r>
            <a:r>
              <a:rPr sz="2325" spc="-109" dirty="0">
                <a:solidFill>
                  <a:srgbClr val="A6A6A6"/>
                </a:solidFill>
                <a:latin typeface="Arial"/>
                <a:cs typeface="Arial"/>
              </a:rPr>
              <a:t> progress </a:t>
            </a:r>
            <a:r>
              <a:rPr sz="2325" spc="-161" dirty="0">
                <a:solidFill>
                  <a:srgbClr val="A6A6A6"/>
                </a:solidFill>
                <a:latin typeface="Arial"/>
                <a:cs typeface="Arial"/>
              </a:rPr>
              <a:t>can</a:t>
            </a:r>
            <a:r>
              <a:rPr sz="2325" spc="-101" dirty="0">
                <a:solidFill>
                  <a:srgbClr val="A6A6A6"/>
                </a:solidFill>
                <a:latin typeface="Arial"/>
                <a:cs typeface="Arial"/>
              </a:rPr>
              <a:t> </a:t>
            </a:r>
            <a:r>
              <a:rPr sz="2325" spc="-124" dirty="0">
                <a:solidFill>
                  <a:srgbClr val="A6A6A6"/>
                </a:solidFill>
                <a:latin typeface="Arial"/>
                <a:cs typeface="Arial"/>
              </a:rPr>
              <a:t>be</a:t>
            </a:r>
            <a:r>
              <a:rPr sz="2325" spc="-109" dirty="0">
                <a:solidFill>
                  <a:srgbClr val="A6A6A6"/>
                </a:solidFill>
                <a:latin typeface="Arial"/>
                <a:cs typeface="Arial"/>
              </a:rPr>
              <a:t> </a:t>
            </a:r>
            <a:r>
              <a:rPr sz="2325" spc="-127" dirty="0">
                <a:solidFill>
                  <a:srgbClr val="A6A6A6"/>
                </a:solidFill>
                <a:latin typeface="Arial"/>
                <a:cs typeface="Arial"/>
              </a:rPr>
              <a:t>measured</a:t>
            </a:r>
            <a:r>
              <a:rPr sz="2325" spc="-116" dirty="0">
                <a:solidFill>
                  <a:srgbClr val="A6A6A6"/>
                </a:solidFill>
                <a:latin typeface="Arial"/>
                <a:cs typeface="Arial"/>
              </a:rPr>
              <a:t> </a:t>
            </a:r>
            <a:r>
              <a:rPr sz="2325" spc="-38" dirty="0">
                <a:solidFill>
                  <a:srgbClr val="A6A6A6"/>
                </a:solidFill>
                <a:latin typeface="Arial"/>
                <a:cs typeface="Arial"/>
              </a:rPr>
              <a:t>in</a:t>
            </a:r>
            <a:r>
              <a:rPr sz="2325" spc="-101" dirty="0">
                <a:solidFill>
                  <a:srgbClr val="A6A6A6"/>
                </a:solidFill>
                <a:latin typeface="Arial"/>
                <a:cs typeface="Arial"/>
              </a:rPr>
              <a:t> </a:t>
            </a:r>
            <a:r>
              <a:rPr sz="2325" spc="-19" dirty="0">
                <a:solidFill>
                  <a:srgbClr val="A6A6A6"/>
                </a:solidFill>
                <a:latin typeface="Arial"/>
                <a:cs typeface="Arial"/>
              </a:rPr>
              <a:t>AI</a:t>
            </a:r>
            <a:endParaRPr sz="2325" dirty="0">
              <a:latin typeface="Arial"/>
              <a:cs typeface="Arial"/>
            </a:endParaRPr>
          </a:p>
          <a:p>
            <a:pPr marL="9525" marR="1594009">
              <a:lnSpc>
                <a:spcPts val="5580"/>
              </a:lnSpc>
              <a:spcBef>
                <a:spcPts val="649"/>
              </a:spcBef>
            </a:pPr>
            <a:r>
              <a:rPr sz="2325" spc="-146" dirty="0">
                <a:latin typeface="Arial"/>
                <a:cs typeface="Arial"/>
              </a:rPr>
              <a:t>Relate</a:t>
            </a:r>
            <a:r>
              <a:rPr sz="2325" spc="-94" dirty="0">
                <a:latin typeface="Arial"/>
                <a:cs typeface="Arial"/>
              </a:rPr>
              <a:t> </a:t>
            </a:r>
            <a:r>
              <a:rPr sz="2325" dirty="0">
                <a:latin typeface="Arial"/>
                <a:cs typeface="Arial"/>
              </a:rPr>
              <a:t>to</a:t>
            </a:r>
            <a:r>
              <a:rPr sz="2325" spc="-90" dirty="0">
                <a:latin typeface="Arial"/>
                <a:cs typeface="Arial"/>
              </a:rPr>
              <a:t> </a:t>
            </a:r>
            <a:r>
              <a:rPr sz="2325" spc="-41" dirty="0">
                <a:latin typeface="Arial"/>
                <a:cs typeface="Arial"/>
              </a:rPr>
              <a:t>other</a:t>
            </a:r>
            <a:r>
              <a:rPr sz="2325" spc="-113" dirty="0">
                <a:latin typeface="Arial"/>
                <a:cs typeface="Arial"/>
              </a:rPr>
              <a:t> </a:t>
            </a:r>
            <a:r>
              <a:rPr sz="2325" spc="-60" dirty="0">
                <a:latin typeface="Arial"/>
                <a:cs typeface="Arial"/>
              </a:rPr>
              <a:t>fields/disciplines</a:t>
            </a:r>
            <a:endParaRPr sz="2325" dirty="0">
              <a:latin typeface="Arial"/>
              <a:cs typeface="Arial"/>
            </a:endParaRPr>
          </a:p>
        </p:txBody>
      </p:sp>
    </p:spTree>
    <p:extLst>
      <p:ext uri="{BB962C8B-B14F-4D97-AF65-F5344CB8AC3E}">
        <p14:creationId xmlns:p14="http://schemas.microsoft.com/office/powerpoint/2010/main" val="4034882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6752" y="511112"/>
            <a:ext cx="5489073" cy="686726"/>
          </a:xfrm>
          <a:prstGeom prst="rect">
            <a:avLst/>
          </a:prstGeom>
        </p:spPr>
        <p:txBody>
          <a:bodyPr vert="horz" wrap="square" lIns="0" tIns="9525" rIns="0" bIns="0" rtlCol="0" anchor="ctr">
            <a:spAutoFit/>
          </a:bodyPr>
          <a:lstStyle/>
          <a:p>
            <a:pPr marL="9525">
              <a:spcBef>
                <a:spcPts val="75"/>
              </a:spcBef>
            </a:pPr>
            <a:r>
              <a:rPr spc="-240" dirty="0"/>
              <a:t>Course</a:t>
            </a:r>
            <a:r>
              <a:rPr spc="-153" dirty="0"/>
              <a:t> </a:t>
            </a:r>
            <a:r>
              <a:rPr spc="-251" dirty="0"/>
              <a:t>Goals</a:t>
            </a:r>
          </a:p>
        </p:txBody>
      </p:sp>
      <p:sp>
        <p:nvSpPr>
          <p:cNvPr id="3" name="object 3"/>
          <p:cNvSpPr txBox="1"/>
          <p:nvPr/>
        </p:nvSpPr>
        <p:spPr>
          <a:xfrm>
            <a:off x="984613" y="1197838"/>
            <a:ext cx="7174773" cy="3148619"/>
          </a:xfrm>
          <a:prstGeom prst="rect">
            <a:avLst/>
          </a:prstGeom>
        </p:spPr>
        <p:txBody>
          <a:bodyPr vert="horz" wrap="square" lIns="0" tIns="80010" rIns="0" bIns="0" rtlCol="0">
            <a:spAutoFit/>
          </a:bodyPr>
          <a:lstStyle/>
          <a:p>
            <a:pPr marL="9525" marR="3810">
              <a:lnSpc>
                <a:spcPct val="80000"/>
              </a:lnSpc>
              <a:spcBef>
                <a:spcPts val="630"/>
              </a:spcBef>
            </a:pPr>
            <a:r>
              <a:rPr sz="2325" spc="-214" dirty="0">
                <a:solidFill>
                  <a:srgbClr val="A6A6A6"/>
                </a:solidFill>
                <a:latin typeface="Arial"/>
                <a:cs typeface="Arial"/>
              </a:rPr>
              <a:t>Be</a:t>
            </a:r>
            <a:r>
              <a:rPr sz="2325" spc="-120" dirty="0">
                <a:solidFill>
                  <a:srgbClr val="A6A6A6"/>
                </a:solidFill>
                <a:latin typeface="Arial"/>
                <a:cs typeface="Arial"/>
              </a:rPr>
              <a:t> </a:t>
            </a:r>
            <a:r>
              <a:rPr sz="2325" spc="-64" dirty="0">
                <a:solidFill>
                  <a:srgbClr val="A6A6A6"/>
                </a:solidFill>
                <a:latin typeface="Arial"/>
                <a:cs typeface="Arial"/>
              </a:rPr>
              <a:t>introduced</a:t>
            </a:r>
            <a:r>
              <a:rPr sz="2325" spc="-120" dirty="0">
                <a:solidFill>
                  <a:srgbClr val="A6A6A6"/>
                </a:solidFill>
                <a:latin typeface="Arial"/>
                <a:cs typeface="Arial"/>
              </a:rPr>
              <a:t> </a:t>
            </a:r>
            <a:r>
              <a:rPr sz="2325" dirty="0">
                <a:solidFill>
                  <a:srgbClr val="A6A6A6"/>
                </a:solidFill>
                <a:latin typeface="Arial"/>
                <a:cs typeface="Arial"/>
              </a:rPr>
              <a:t>to</a:t>
            </a:r>
            <a:r>
              <a:rPr sz="2325" spc="-98" dirty="0">
                <a:solidFill>
                  <a:srgbClr val="A6A6A6"/>
                </a:solidFill>
                <a:latin typeface="Arial"/>
                <a:cs typeface="Arial"/>
              </a:rPr>
              <a:t> </a:t>
            </a:r>
            <a:r>
              <a:rPr sz="2325" spc="-150" dirty="0">
                <a:solidFill>
                  <a:srgbClr val="A6A6A6"/>
                </a:solidFill>
                <a:latin typeface="Arial"/>
                <a:cs typeface="Arial"/>
              </a:rPr>
              <a:t>some</a:t>
            </a:r>
            <a:r>
              <a:rPr sz="2325" spc="-109" dirty="0">
                <a:solidFill>
                  <a:srgbClr val="A6A6A6"/>
                </a:solidFill>
                <a:latin typeface="Arial"/>
                <a:cs typeface="Arial"/>
              </a:rPr>
              <a:t> </a:t>
            </a:r>
            <a:r>
              <a:rPr sz="2325" dirty="0">
                <a:solidFill>
                  <a:srgbClr val="A6A6A6"/>
                </a:solidFill>
                <a:latin typeface="Arial"/>
                <a:cs typeface="Arial"/>
              </a:rPr>
              <a:t>of</a:t>
            </a:r>
            <a:r>
              <a:rPr sz="2325" spc="-105" dirty="0">
                <a:solidFill>
                  <a:srgbClr val="A6A6A6"/>
                </a:solidFill>
                <a:latin typeface="Arial"/>
                <a:cs typeface="Arial"/>
              </a:rPr>
              <a:t> </a:t>
            </a:r>
            <a:r>
              <a:rPr sz="2325" spc="-34" dirty="0">
                <a:solidFill>
                  <a:srgbClr val="A6A6A6"/>
                </a:solidFill>
                <a:latin typeface="Arial"/>
                <a:cs typeface="Arial"/>
              </a:rPr>
              <a:t>the</a:t>
            </a:r>
            <a:r>
              <a:rPr sz="2325" spc="-109" dirty="0">
                <a:solidFill>
                  <a:srgbClr val="A6A6A6"/>
                </a:solidFill>
                <a:latin typeface="Arial"/>
                <a:cs typeface="Arial"/>
              </a:rPr>
              <a:t> </a:t>
            </a:r>
            <a:r>
              <a:rPr sz="2325" spc="-113" dirty="0">
                <a:solidFill>
                  <a:srgbClr val="A6A6A6"/>
                </a:solidFill>
                <a:latin typeface="Arial"/>
                <a:cs typeface="Arial"/>
              </a:rPr>
              <a:t>core </a:t>
            </a:r>
            <a:r>
              <a:rPr sz="2325" spc="-94" dirty="0">
                <a:solidFill>
                  <a:srgbClr val="A6A6A6"/>
                </a:solidFill>
                <a:latin typeface="Arial"/>
                <a:cs typeface="Arial"/>
              </a:rPr>
              <a:t>problems</a:t>
            </a:r>
            <a:r>
              <a:rPr sz="2325" spc="-109" dirty="0">
                <a:solidFill>
                  <a:srgbClr val="A6A6A6"/>
                </a:solidFill>
                <a:latin typeface="Arial"/>
                <a:cs typeface="Arial"/>
              </a:rPr>
              <a:t> </a:t>
            </a:r>
            <a:r>
              <a:rPr sz="2325" spc="-49" dirty="0">
                <a:solidFill>
                  <a:srgbClr val="A6A6A6"/>
                </a:solidFill>
                <a:latin typeface="Arial"/>
                <a:cs typeface="Arial"/>
              </a:rPr>
              <a:t>and </a:t>
            </a:r>
            <a:r>
              <a:rPr sz="2325" spc="-75" dirty="0">
                <a:solidFill>
                  <a:srgbClr val="A6A6A6"/>
                </a:solidFill>
                <a:latin typeface="Arial"/>
                <a:cs typeface="Arial"/>
              </a:rPr>
              <a:t>solutions</a:t>
            </a:r>
            <a:r>
              <a:rPr sz="2325" spc="-116" dirty="0">
                <a:solidFill>
                  <a:srgbClr val="A6A6A6"/>
                </a:solidFill>
                <a:latin typeface="Arial"/>
                <a:cs typeface="Arial"/>
              </a:rPr>
              <a:t> </a:t>
            </a:r>
            <a:r>
              <a:rPr sz="2325" dirty="0">
                <a:solidFill>
                  <a:srgbClr val="A6A6A6"/>
                </a:solidFill>
                <a:latin typeface="Arial"/>
                <a:cs typeface="Arial"/>
              </a:rPr>
              <a:t>of</a:t>
            </a:r>
            <a:r>
              <a:rPr sz="2325" spc="-113" dirty="0">
                <a:solidFill>
                  <a:srgbClr val="A6A6A6"/>
                </a:solidFill>
                <a:latin typeface="Arial"/>
                <a:cs typeface="Arial"/>
              </a:rPr>
              <a:t> </a:t>
            </a:r>
            <a:r>
              <a:rPr sz="2325" spc="-150" dirty="0">
                <a:solidFill>
                  <a:srgbClr val="A6A6A6"/>
                </a:solidFill>
                <a:latin typeface="Arial"/>
                <a:cs typeface="Arial"/>
              </a:rPr>
              <a:t>AI</a:t>
            </a:r>
            <a:r>
              <a:rPr sz="2325" spc="-116" dirty="0">
                <a:solidFill>
                  <a:srgbClr val="A6A6A6"/>
                </a:solidFill>
                <a:latin typeface="Arial"/>
                <a:cs typeface="Arial"/>
              </a:rPr>
              <a:t> </a:t>
            </a:r>
            <a:r>
              <a:rPr sz="2325" spc="-98" dirty="0">
                <a:solidFill>
                  <a:srgbClr val="A6A6A6"/>
                </a:solidFill>
                <a:latin typeface="Arial"/>
                <a:cs typeface="Arial"/>
              </a:rPr>
              <a:t>(big</a:t>
            </a:r>
            <a:r>
              <a:rPr sz="2325" spc="-120" dirty="0">
                <a:solidFill>
                  <a:srgbClr val="A6A6A6"/>
                </a:solidFill>
                <a:latin typeface="Arial"/>
                <a:cs typeface="Arial"/>
              </a:rPr>
              <a:t> </a:t>
            </a:r>
            <a:r>
              <a:rPr sz="2325" spc="-8" dirty="0">
                <a:solidFill>
                  <a:srgbClr val="A6A6A6"/>
                </a:solidFill>
                <a:latin typeface="Arial"/>
                <a:cs typeface="Arial"/>
              </a:rPr>
              <a:t>picture)</a:t>
            </a:r>
            <a:endParaRPr sz="2325" dirty="0">
              <a:latin typeface="Arial"/>
              <a:cs typeface="Arial"/>
            </a:endParaRPr>
          </a:p>
          <a:p>
            <a:pPr>
              <a:spcBef>
                <a:spcPts val="26"/>
              </a:spcBef>
            </a:pPr>
            <a:endParaRPr sz="2888" dirty="0">
              <a:latin typeface="Arial"/>
              <a:cs typeface="Arial"/>
            </a:endParaRPr>
          </a:p>
          <a:p>
            <a:pPr marL="9525" marR="246698">
              <a:lnSpc>
                <a:spcPct val="80000"/>
              </a:lnSpc>
              <a:spcBef>
                <a:spcPts val="4"/>
              </a:spcBef>
            </a:pPr>
            <a:r>
              <a:rPr sz="2325" spc="-150" dirty="0">
                <a:solidFill>
                  <a:srgbClr val="A6A6A6"/>
                </a:solidFill>
                <a:latin typeface="Arial"/>
                <a:cs typeface="Arial"/>
              </a:rPr>
              <a:t>Learn</a:t>
            </a:r>
            <a:r>
              <a:rPr sz="2325" spc="-105" dirty="0">
                <a:solidFill>
                  <a:srgbClr val="A6A6A6"/>
                </a:solidFill>
                <a:latin typeface="Arial"/>
                <a:cs typeface="Arial"/>
              </a:rPr>
              <a:t> </a:t>
            </a:r>
            <a:r>
              <a:rPr sz="2325" spc="-34" dirty="0">
                <a:solidFill>
                  <a:srgbClr val="A6A6A6"/>
                </a:solidFill>
                <a:latin typeface="Arial"/>
                <a:cs typeface="Arial"/>
              </a:rPr>
              <a:t>different</a:t>
            </a:r>
            <a:r>
              <a:rPr sz="2325" spc="-124" dirty="0">
                <a:solidFill>
                  <a:srgbClr val="A6A6A6"/>
                </a:solidFill>
                <a:latin typeface="Arial"/>
                <a:cs typeface="Arial"/>
              </a:rPr>
              <a:t> </a:t>
            </a:r>
            <a:r>
              <a:rPr sz="2325" spc="-176" dirty="0">
                <a:solidFill>
                  <a:srgbClr val="A6A6A6"/>
                </a:solidFill>
                <a:latin typeface="Arial"/>
                <a:cs typeface="Arial"/>
              </a:rPr>
              <a:t>ways</a:t>
            </a:r>
            <a:r>
              <a:rPr sz="2325" spc="-109" dirty="0">
                <a:solidFill>
                  <a:srgbClr val="A6A6A6"/>
                </a:solidFill>
                <a:latin typeface="Arial"/>
                <a:cs typeface="Arial"/>
              </a:rPr>
              <a:t> </a:t>
            </a:r>
            <a:r>
              <a:rPr sz="2325" dirty="0">
                <a:solidFill>
                  <a:srgbClr val="A6A6A6"/>
                </a:solidFill>
                <a:latin typeface="Arial"/>
                <a:cs typeface="Arial"/>
              </a:rPr>
              <a:t>that</a:t>
            </a:r>
            <a:r>
              <a:rPr sz="2325" spc="-113" dirty="0">
                <a:solidFill>
                  <a:srgbClr val="A6A6A6"/>
                </a:solidFill>
                <a:latin typeface="Arial"/>
                <a:cs typeface="Arial"/>
              </a:rPr>
              <a:t> </a:t>
            </a:r>
            <a:r>
              <a:rPr sz="2325" spc="-195" dirty="0">
                <a:solidFill>
                  <a:srgbClr val="A6A6A6"/>
                </a:solidFill>
                <a:latin typeface="Arial"/>
                <a:cs typeface="Arial"/>
              </a:rPr>
              <a:t>success</a:t>
            </a:r>
            <a:r>
              <a:rPr sz="2325" spc="-113" dirty="0">
                <a:solidFill>
                  <a:srgbClr val="A6A6A6"/>
                </a:solidFill>
                <a:latin typeface="Arial"/>
                <a:cs typeface="Arial"/>
              </a:rPr>
              <a:t> </a:t>
            </a:r>
            <a:r>
              <a:rPr sz="2325" spc="-116" dirty="0">
                <a:solidFill>
                  <a:srgbClr val="A6A6A6"/>
                </a:solidFill>
                <a:latin typeface="Arial"/>
                <a:cs typeface="Arial"/>
              </a:rPr>
              <a:t>and</a:t>
            </a:r>
            <a:r>
              <a:rPr sz="2325" spc="-109" dirty="0">
                <a:solidFill>
                  <a:srgbClr val="A6A6A6"/>
                </a:solidFill>
                <a:latin typeface="Arial"/>
                <a:cs typeface="Arial"/>
              </a:rPr>
              <a:t> progress </a:t>
            </a:r>
            <a:r>
              <a:rPr sz="2325" spc="-161" dirty="0">
                <a:solidFill>
                  <a:srgbClr val="A6A6A6"/>
                </a:solidFill>
                <a:latin typeface="Arial"/>
                <a:cs typeface="Arial"/>
              </a:rPr>
              <a:t>can</a:t>
            </a:r>
            <a:r>
              <a:rPr sz="2325" spc="-101" dirty="0">
                <a:solidFill>
                  <a:srgbClr val="A6A6A6"/>
                </a:solidFill>
                <a:latin typeface="Arial"/>
                <a:cs typeface="Arial"/>
              </a:rPr>
              <a:t> </a:t>
            </a:r>
            <a:r>
              <a:rPr sz="2325" spc="-124" dirty="0">
                <a:solidFill>
                  <a:srgbClr val="A6A6A6"/>
                </a:solidFill>
                <a:latin typeface="Arial"/>
                <a:cs typeface="Arial"/>
              </a:rPr>
              <a:t>be</a:t>
            </a:r>
            <a:r>
              <a:rPr sz="2325" spc="-109" dirty="0">
                <a:solidFill>
                  <a:srgbClr val="A6A6A6"/>
                </a:solidFill>
                <a:latin typeface="Arial"/>
                <a:cs typeface="Arial"/>
              </a:rPr>
              <a:t> </a:t>
            </a:r>
            <a:r>
              <a:rPr sz="2325" spc="-127" dirty="0">
                <a:solidFill>
                  <a:srgbClr val="A6A6A6"/>
                </a:solidFill>
                <a:latin typeface="Arial"/>
                <a:cs typeface="Arial"/>
              </a:rPr>
              <a:t>measured</a:t>
            </a:r>
            <a:r>
              <a:rPr sz="2325" spc="-116" dirty="0">
                <a:solidFill>
                  <a:srgbClr val="A6A6A6"/>
                </a:solidFill>
                <a:latin typeface="Arial"/>
                <a:cs typeface="Arial"/>
              </a:rPr>
              <a:t> </a:t>
            </a:r>
            <a:r>
              <a:rPr sz="2325" spc="-38" dirty="0">
                <a:solidFill>
                  <a:srgbClr val="A6A6A6"/>
                </a:solidFill>
                <a:latin typeface="Arial"/>
                <a:cs typeface="Arial"/>
              </a:rPr>
              <a:t>in</a:t>
            </a:r>
            <a:r>
              <a:rPr sz="2325" spc="-101" dirty="0">
                <a:solidFill>
                  <a:srgbClr val="A6A6A6"/>
                </a:solidFill>
                <a:latin typeface="Arial"/>
                <a:cs typeface="Arial"/>
              </a:rPr>
              <a:t> </a:t>
            </a:r>
            <a:r>
              <a:rPr sz="2325" spc="-19" dirty="0">
                <a:solidFill>
                  <a:srgbClr val="A6A6A6"/>
                </a:solidFill>
                <a:latin typeface="Arial"/>
                <a:cs typeface="Arial"/>
              </a:rPr>
              <a:t>AI</a:t>
            </a:r>
            <a:endParaRPr sz="2325" dirty="0">
              <a:latin typeface="Arial"/>
              <a:cs typeface="Arial"/>
            </a:endParaRPr>
          </a:p>
          <a:p>
            <a:pPr marL="9525" marR="1594009">
              <a:lnSpc>
                <a:spcPts val="5580"/>
              </a:lnSpc>
              <a:spcBef>
                <a:spcPts val="649"/>
              </a:spcBef>
            </a:pPr>
            <a:r>
              <a:rPr sz="2325" spc="-146" dirty="0">
                <a:solidFill>
                  <a:srgbClr val="A6A6A6"/>
                </a:solidFill>
                <a:latin typeface="Arial"/>
                <a:cs typeface="Arial"/>
              </a:rPr>
              <a:t>Relate</a:t>
            </a:r>
            <a:r>
              <a:rPr sz="2325" spc="-94" dirty="0">
                <a:solidFill>
                  <a:srgbClr val="A6A6A6"/>
                </a:solidFill>
                <a:latin typeface="Arial"/>
                <a:cs typeface="Arial"/>
              </a:rPr>
              <a:t> </a:t>
            </a:r>
            <a:r>
              <a:rPr sz="2325" dirty="0">
                <a:solidFill>
                  <a:srgbClr val="A6A6A6"/>
                </a:solidFill>
                <a:latin typeface="Arial"/>
                <a:cs typeface="Arial"/>
              </a:rPr>
              <a:t>to</a:t>
            </a:r>
            <a:r>
              <a:rPr sz="2325" spc="-90" dirty="0">
                <a:solidFill>
                  <a:srgbClr val="A6A6A6"/>
                </a:solidFill>
                <a:latin typeface="Arial"/>
                <a:cs typeface="Arial"/>
              </a:rPr>
              <a:t> </a:t>
            </a:r>
            <a:r>
              <a:rPr sz="2325" spc="-41" dirty="0">
                <a:solidFill>
                  <a:srgbClr val="A6A6A6"/>
                </a:solidFill>
                <a:latin typeface="Arial"/>
                <a:cs typeface="Arial"/>
              </a:rPr>
              <a:t>other</a:t>
            </a:r>
            <a:r>
              <a:rPr sz="2325" spc="-113" dirty="0">
                <a:solidFill>
                  <a:srgbClr val="A6A6A6"/>
                </a:solidFill>
                <a:latin typeface="Arial"/>
                <a:cs typeface="Arial"/>
              </a:rPr>
              <a:t> </a:t>
            </a:r>
            <a:r>
              <a:rPr sz="2325" spc="-60" dirty="0">
                <a:solidFill>
                  <a:srgbClr val="A6A6A6"/>
                </a:solidFill>
                <a:latin typeface="Arial"/>
                <a:cs typeface="Arial"/>
              </a:rPr>
              <a:t>fields/disciplines </a:t>
            </a:r>
            <a:endParaRPr lang="en-US" sz="2325" spc="-60" dirty="0">
              <a:solidFill>
                <a:srgbClr val="A6A6A6"/>
              </a:solidFill>
              <a:latin typeface="Arial"/>
              <a:cs typeface="Arial"/>
            </a:endParaRPr>
          </a:p>
          <a:p>
            <a:pPr marL="9525" marR="1594009">
              <a:lnSpc>
                <a:spcPts val="5580"/>
              </a:lnSpc>
              <a:spcBef>
                <a:spcPts val="649"/>
              </a:spcBef>
            </a:pPr>
            <a:r>
              <a:rPr sz="2325" spc="-68" dirty="0">
                <a:latin typeface="Arial"/>
                <a:cs typeface="Arial"/>
              </a:rPr>
              <a:t>Implement</a:t>
            </a:r>
            <a:r>
              <a:rPr sz="2325" spc="-113" dirty="0">
                <a:latin typeface="Arial"/>
                <a:cs typeface="Arial"/>
              </a:rPr>
              <a:t> </a:t>
            </a:r>
            <a:r>
              <a:rPr sz="2325" spc="-153" dirty="0">
                <a:latin typeface="Arial"/>
                <a:cs typeface="Arial"/>
              </a:rPr>
              <a:t>AI</a:t>
            </a:r>
            <a:r>
              <a:rPr sz="2325" spc="-113" dirty="0">
                <a:latin typeface="Arial"/>
                <a:cs typeface="Arial"/>
              </a:rPr>
              <a:t> </a:t>
            </a:r>
            <a:r>
              <a:rPr sz="2325" spc="-15" dirty="0">
                <a:latin typeface="Arial"/>
                <a:cs typeface="Arial"/>
              </a:rPr>
              <a:t>programs</a:t>
            </a:r>
            <a:endParaRPr sz="2325" dirty="0">
              <a:latin typeface="Arial"/>
              <a:cs typeface="Arial"/>
            </a:endParaRPr>
          </a:p>
        </p:txBody>
      </p:sp>
    </p:spTree>
    <p:extLst>
      <p:ext uri="{BB962C8B-B14F-4D97-AF65-F5344CB8AC3E}">
        <p14:creationId xmlns:p14="http://schemas.microsoft.com/office/powerpoint/2010/main" val="80449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32279E-3F02-C15F-180D-D1E83B1FBC87}"/>
              </a:ext>
            </a:extLst>
          </p:cNvPr>
          <p:cNvSpPr>
            <a:spLocks noGrp="1"/>
          </p:cNvSpPr>
          <p:nvPr>
            <p:ph type="title"/>
          </p:nvPr>
        </p:nvSpPr>
        <p:spPr>
          <a:xfrm>
            <a:off x="309746" y="667232"/>
            <a:ext cx="8146135" cy="714221"/>
          </a:xfrm>
        </p:spPr>
        <p:txBody>
          <a:bodyPr>
            <a:normAutofit fontScale="90000"/>
          </a:bodyPr>
          <a:lstStyle/>
          <a:p>
            <a:pPr eaLnBrk="1" hangingPunct="1"/>
            <a:r>
              <a:rPr lang="en-US" altLang="en-US" sz="4400" dirty="0">
                <a:latin typeface="Helvetica" pitchFamily="2" charset="0"/>
                <a:ea typeface="ＭＳ Ｐゴシック" panose="020B0600070205080204" pitchFamily="34" charset="-128"/>
              </a:rPr>
              <a:t>What is AI?</a:t>
            </a:r>
          </a:p>
        </p:txBody>
      </p:sp>
      <p:sp>
        <p:nvSpPr>
          <p:cNvPr id="5" name="Content Placeholder 2">
            <a:extLst>
              <a:ext uri="{FF2B5EF4-FFF2-40B4-BE49-F238E27FC236}">
                <a16:creationId xmlns:a16="http://schemas.microsoft.com/office/drawing/2014/main" id="{05BB648E-ACB9-E633-250C-6B66E38E13B8}"/>
              </a:ext>
            </a:extLst>
          </p:cNvPr>
          <p:cNvSpPr>
            <a:spLocks noGrp="1"/>
          </p:cNvSpPr>
          <p:nvPr>
            <p:ph idx="1"/>
          </p:nvPr>
        </p:nvSpPr>
        <p:spPr>
          <a:xfrm>
            <a:off x="536028" y="1505606"/>
            <a:ext cx="7693572" cy="3047343"/>
          </a:xfrm>
        </p:spPr>
        <p:txBody>
          <a:bodyPr>
            <a:normAutofit fontScale="92500" lnSpcReduction="10000"/>
          </a:bodyPr>
          <a:lstStyle/>
          <a:p>
            <a:pPr marL="0" indent="0" eaLnBrk="1" hangingPunct="1">
              <a:spcAft>
                <a:spcPts val="1200"/>
              </a:spcAft>
              <a:buNone/>
            </a:pPr>
            <a:r>
              <a:rPr lang="en-US" altLang="en-US" sz="2800" dirty="0">
                <a:latin typeface="Helvetica" pitchFamily="2" charset="0"/>
                <a:ea typeface="ＭＳ Ｐゴシック" panose="020B0600070205080204" pitchFamily="34" charset="-128"/>
              </a:rPr>
              <a:t>Q. What is artificial intelligence? </a:t>
            </a:r>
          </a:p>
          <a:p>
            <a:pPr marL="0" indent="0" eaLnBrk="1" hangingPunct="1">
              <a:buNone/>
            </a:pPr>
            <a:r>
              <a:rPr lang="en-US" altLang="en-US" sz="2800" dirty="0">
                <a:latin typeface="Helvetica" pitchFamily="2" charset="0"/>
                <a:ea typeface="ＭＳ Ｐゴシック" panose="020B0600070205080204" pitchFamily="34" charset="-128"/>
              </a:rPr>
              <a:t>A. It is the science and engineering of making intelligent machines, especially intelligent computer programs. It is related to the similar task of using computers to understand human intelligence, but AI does not have to confine itself to methods that are biologically observable. </a:t>
            </a:r>
          </a:p>
          <a:p>
            <a:pPr eaLnBrk="1" hangingPunct="1">
              <a:buFont typeface="Arial" panose="020B0604020202020204" pitchFamily="34" charset="0"/>
              <a:buNone/>
            </a:pPr>
            <a:endParaRPr lang="en-US" altLang="en-US" dirty="0">
              <a:latin typeface="Helvetica" pitchFamily="2" charset="0"/>
              <a:ea typeface="ＭＳ Ｐゴシック" panose="020B0600070205080204" pitchFamily="34" charset="-128"/>
            </a:endParaRPr>
          </a:p>
        </p:txBody>
      </p:sp>
      <p:sp>
        <p:nvSpPr>
          <p:cNvPr id="6" name="TextBox 3">
            <a:extLst>
              <a:ext uri="{FF2B5EF4-FFF2-40B4-BE49-F238E27FC236}">
                <a16:creationId xmlns:a16="http://schemas.microsoft.com/office/drawing/2014/main" id="{DEA6EF8F-4A7D-D1F3-2C38-F806EA5D2948}"/>
              </a:ext>
            </a:extLst>
          </p:cNvPr>
          <p:cNvSpPr txBox="1">
            <a:spLocks noChangeArrowheads="1"/>
          </p:cNvSpPr>
          <p:nvPr/>
        </p:nvSpPr>
        <p:spPr bwMode="auto">
          <a:xfrm>
            <a:off x="1269125" y="4552949"/>
            <a:ext cx="606972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100" dirty="0">
                <a:hlinkClick r:id="rId2"/>
              </a:rPr>
              <a:t>http://www-formal.stanford.edu/jmc/whatisai/</a:t>
            </a:r>
            <a:endParaRPr lang="en-US" altLang="en-US" sz="2100" dirty="0"/>
          </a:p>
        </p:txBody>
      </p:sp>
    </p:spTree>
    <p:extLst>
      <p:ext uri="{BB962C8B-B14F-4D97-AF65-F5344CB8AC3E}">
        <p14:creationId xmlns:p14="http://schemas.microsoft.com/office/powerpoint/2010/main" val="50708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BDBADBA4-2761-D74D-B7EF-A5D78A40EB43}"/>
              </a:ext>
            </a:extLst>
          </p:cNvPr>
          <p:cNvSpPr>
            <a:spLocks noGrp="1"/>
          </p:cNvSpPr>
          <p:nvPr>
            <p:ph type="title"/>
          </p:nvPr>
        </p:nvSpPr>
        <p:spPr/>
        <p:txBody>
          <a:bodyPr>
            <a:normAutofit fontScale="90000"/>
          </a:bodyPr>
          <a:lstStyle/>
          <a:p>
            <a:pPr eaLnBrk="1" hangingPunct="1"/>
            <a:r>
              <a:rPr lang="en-US" altLang="en-US">
                <a:latin typeface="Helvetica" pitchFamily="2" charset="0"/>
                <a:ea typeface="ＭＳ Ｐゴシック" panose="020B0600070205080204" pitchFamily="34" charset="-128"/>
              </a:rPr>
              <a:t>Ok, so what is intelligence?</a:t>
            </a:r>
          </a:p>
        </p:txBody>
      </p:sp>
      <p:sp>
        <p:nvSpPr>
          <p:cNvPr id="19458" name="Content Placeholder 2">
            <a:extLst>
              <a:ext uri="{FF2B5EF4-FFF2-40B4-BE49-F238E27FC236}">
                <a16:creationId xmlns:a16="http://schemas.microsoft.com/office/drawing/2014/main" id="{2390542C-D793-3247-888D-FAB3B1AC807B}"/>
              </a:ext>
            </a:extLst>
          </p:cNvPr>
          <p:cNvSpPr>
            <a:spLocks noGrp="1"/>
          </p:cNvSpPr>
          <p:nvPr>
            <p:ph idx="1"/>
          </p:nvPr>
        </p:nvSpPr>
        <p:spPr>
          <a:xfrm>
            <a:off x="811924" y="1820916"/>
            <a:ext cx="7722476" cy="3093983"/>
          </a:xfrm>
        </p:spPr>
        <p:txBody>
          <a:bodyPr/>
          <a:lstStyle/>
          <a:p>
            <a:pPr marL="0" indent="0" eaLnBrk="1" hangingPunct="1">
              <a:spcAft>
                <a:spcPts val="1200"/>
              </a:spcAft>
              <a:buNone/>
            </a:pPr>
            <a:r>
              <a:rPr lang="en-US" altLang="en-US" sz="2800" dirty="0">
                <a:latin typeface="Helvetica" pitchFamily="2" charset="0"/>
                <a:ea typeface="ＭＳ Ｐゴシック" panose="020B0600070205080204" pitchFamily="34" charset="-128"/>
              </a:rPr>
              <a:t>Q. Yes, but what is intelligence?</a:t>
            </a:r>
          </a:p>
          <a:p>
            <a:pPr marL="0" indent="0" eaLnBrk="1" hangingPunct="1">
              <a:buNone/>
            </a:pPr>
            <a:r>
              <a:rPr lang="en-US" altLang="en-US" sz="2800" dirty="0">
                <a:latin typeface="Helvetica" pitchFamily="2" charset="0"/>
                <a:ea typeface="ＭＳ Ｐゴシック" panose="020B0600070205080204" pitchFamily="34" charset="-128"/>
              </a:rPr>
              <a:t>A. Intelligence is the computational part of the ability to </a:t>
            </a:r>
            <a:r>
              <a:rPr lang="en-US" altLang="en-US" sz="2800" dirty="0">
                <a:solidFill>
                  <a:srgbClr val="0000FF"/>
                </a:solidFill>
                <a:latin typeface="Helvetica" pitchFamily="2" charset="0"/>
                <a:ea typeface="ＭＳ Ｐゴシック" panose="020B0600070205080204" pitchFamily="34" charset="-128"/>
              </a:rPr>
              <a:t>achieve goals </a:t>
            </a:r>
            <a:r>
              <a:rPr lang="en-US" altLang="en-US" sz="2800" dirty="0">
                <a:latin typeface="Helvetica" pitchFamily="2" charset="0"/>
                <a:ea typeface="ＭＳ Ｐゴシック" panose="020B0600070205080204" pitchFamily="34" charset="-128"/>
              </a:rPr>
              <a:t>in the world. Varying kinds and degrees of intelligence occur in people, many animals and some machines. </a:t>
            </a:r>
          </a:p>
          <a:p>
            <a:pPr eaLnBrk="1" hangingPunct="1"/>
            <a:endParaRPr lang="en-US" altLang="en-US" sz="2800" dirty="0">
              <a:latin typeface="Helvetica" pitchFamily="2" charset="0"/>
              <a:ea typeface="ＭＳ Ｐゴシック" panose="020B0600070205080204" pitchFamily="34" charset="-128"/>
            </a:endParaRPr>
          </a:p>
        </p:txBody>
      </p:sp>
      <p:sp>
        <p:nvSpPr>
          <p:cNvPr id="19459" name="TextBox 3">
            <a:extLst>
              <a:ext uri="{FF2B5EF4-FFF2-40B4-BE49-F238E27FC236}">
                <a16:creationId xmlns:a16="http://schemas.microsoft.com/office/drawing/2014/main" id="{553711A8-8A7F-1547-B184-E64DFF5DE588}"/>
              </a:ext>
            </a:extLst>
          </p:cNvPr>
          <p:cNvSpPr txBox="1">
            <a:spLocks noChangeArrowheads="1"/>
          </p:cNvSpPr>
          <p:nvPr/>
        </p:nvSpPr>
        <p:spPr bwMode="auto">
          <a:xfrm>
            <a:off x="2146698" y="4457700"/>
            <a:ext cx="516038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100">
                <a:hlinkClick r:id="rId2"/>
              </a:rPr>
              <a:t>http://www-formal.stanford.edu/jmc/whatisai/</a:t>
            </a:r>
            <a:endParaRPr lang="en-US" altLang="en-US" sz="2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3757" y="1231725"/>
            <a:ext cx="3874770" cy="2718532"/>
          </a:xfrm>
          <a:prstGeom prst="rect">
            <a:avLst/>
          </a:prstGeom>
        </p:spPr>
        <p:txBody>
          <a:bodyPr vert="horz" wrap="square" lIns="0" tIns="10001" rIns="0" bIns="0" rtlCol="0" anchor="ctr">
            <a:spAutoFit/>
          </a:bodyPr>
          <a:lstStyle/>
          <a:p>
            <a:pPr marL="9525" marR="3810">
              <a:spcBef>
                <a:spcPts val="79"/>
              </a:spcBef>
            </a:pPr>
            <a:r>
              <a:rPr spc="-236" dirty="0"/>
              <a:t>Every</a:t>
            </a:r>
            <a:r>
              <a:rPr spc="-158" dirty="0"/>
              <a:t> </a:t>
            </a:r>
            <a:r>
              <a:rPr spc="-206" dirty="0"/>
              <a:t>AI</a:t>
            </a:r>
            <a:r>
              <a:rPr spc="-169" dirty="0"/>
              <a:t> </a:t>
            </a:r>
            <a:r>
              <a:rPr spc="-116" dirty="0"/>
              <a:t>must</a:t>
            </a:r>
            <a:r>
              <a:rPr spc="-161" dirty="0"/>
              <a:t> </a:t>
            </a:r>
            <a:r>
              <a:rPr spc="-53" dirty="0"/>
              <a:t>mention </a:t>
            </a:r>
            <a:r>
              <a:rPr spc="-41" dirty="0"/>
              <a:t>the</a:t>
            </a:r>
            <a:r>
              <a:rPr spc="-172" dirty="0"/>
              <a:t> 1956</a:t>
            </a:r>
            <a:r>
              <a:rPr spc="-188" dirty="0"/>
              <a:t> </a:t>
            </a:r>
            <a:r>
              <a:rPr spc="-8" dirty="0"/>
              <a:t>Dartmouth </a:t>
            </a:r>
            <a:r>
              <a:rPr spc="-266" dirty="0"/>
              <a:t>Conference…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8396" y="545782"/>
            <a:ext cx="6970030" cy="687207"/>
          </a:xfrm>
          <a:prstGeom prst="rect">
            <a:avLst/>
          </a:prstGeom>
        </p:spPr>
        <p:txBody>
          <a:bodyPr vert="horz" wrap="square" lIns="0" tIns="10001" rIns="0" bIns="0" rtlCol="0" anchor="ctr">
            <a:spAutoFit/>
          </a:bodyPr>
          <a:lstStyle/>
          <a:p>
            <a:pPr marL="9525">
              <a:spcBef>
                <a:spcPts val="79"/>
              </a:spcBef>
            </a:pPr>
            <a:r>
              <a:rPr dirty="0">
                <a:latin typeface="Helvetica"/>
                <a:cs typeface="Helvetica"/>
              </a:rPr>
              <a:t>1956 Dartmouth</a:t>
            </a:r>
            <a:r>
              <a:rPr spc="-184" dirty="0">
                <a:latin typeface="Helvetica"/>
                <a:cs typeface="Helvetica"/>
              </a:rPr>
              <a:t> </a:t>
            </a:r>
            <a:r>
              <a:rPr dirty="0">
                <a:latin typeface="Helvetica"/>
                <a:cs typeface="Helvetica"/>
              </a:rPr>
              <a:t>AI </a:t>
            </a:r>
            <a:r>
              <a:rPr spc="-8" dirty="0">
                <a:latin typeface="Helvetica"/>
                <a:cs typeface="Helvetica"/>
              </a:rPr>
              <a:t>Project</a:t>
            </a:r>
          </a:p>
        </p:txBody>
      </p:sp>
      <p:sp>
        <p:nvSpPr>
          <p:cNvPr id="3" name="object 3"/>
          <p:cNvSpPr txBox="1"/>
          <p:nvPr/>
        </p:nvSpPr>
        <p:spPr>
          <a:xfrm>
            <a:off x="614855" y="1232989"/>
            <a:ext cx="7393107" cy="3690017"/>
          </a:xfrm>
          <a:prstGeom prst="rect">
            <a:avLst/>
          </a:prstGeom>
        </p:spPr>
        <p:txBody>
          <a:bodyPr vert="horz" wrap="square" lIns="0" tIns="10001" rIns="0" bIns="0" rtlCol="0">
            <a:spAutoFit/>
          </a:bodyPr>
          <a:lstStyle/>
          <a:p>
            <a:pPr marL="466725" marR="3810">
              <a:spcBef>
                <a:spcPts val="79"/>
              </a:spcBef>
            </a:pPr>
            <a:r>
              <a:rPr sz="1725" spc="83" dirty="0">
                <a:latin typeface="Arial"/>
                <a:cs typeface="Arial"/>
              </a:rPr>
              <a:t>“</a:t>
            </a:r>
            <a:r>
              <a:rPr sz="1725" spc="83" dirty="0">
                <a:latin typeface="Helvetica"/>
                <a:cs typeface="Helvetica"/>
              </a:rPr>
              <a:t>We</a:t>
            </a:r>
            <a:r>
              <a:rPr sz="1725" spc="-8" dirty="0">
                <a:latin typeface="Helvetica"/>
                <a:cs typeface="Helvetica"/>
              </a:rPr>
              <a:t> </a:t>
            </a:r>
            <a:r>
              <a:rPr sz="1725" dirty="0">
                <a:latin typeface="Helvetica"/>
                <a:cs typeface="Helvetica"/>
              </a:rPr>
              <a:t>propose</a:t>
            </a:r>
            <a:r>
              <a:rPr sz="1725" spc="-30" dirty="0">
                <a:latin typeface="Helvetica"/>
                <a:cs typeface="Helvetica"/>
              </a:rPr>
              <a:t> </a:t>
            </a:r>
            <a:r>
              <a:rPr sz="1725" dirty="0">
                <a:latin typeface="Helvetica"/>
                <a:cs typeface="Helvetica"/>
              </a:rPr>
              <a:t>that</a:t>
            </a:r>
            <a:r>
              <a:rPr sz="1725" spc="-11" dirty="0">
                <a:latin typeface="Helvetica"/>
                <a:cs typeface="Helvetica"/>
              </a:rPr>
              <a:t> </a:t>
            </a:r>
            <a:r>
              <a:rPr sz="1725" dirty="0">
                <a:latin typeface="Helvetica"/>
                <a:cs typeface="Helvetica"/>
              </a:rPr>
              <a:t>a</a:t>
            </a:r>
            <a:r>
              <a:rPr sz="1725" spc="-4" dirty="0">
                <a:latin typeface="Helvetica"/>
                <a:cs typeface="Helvetica"/>
              </a:rPr>
              <a:t> </a:t>
            </a:r>
            <a:r>
              <a:rPr sz="1725" dirty="0">
                <a:latin typeface="Helvetica"/>
                <a:cs typeface="Helvetica"/>
              </a:rPr>
              <a:t>2</a:t>
            </a:r>
            <a:r>
              <a:rPr sz="1725" spc="-8" dirty="0">
                <a:latin typeface="Helvetica"/>
                <a:cs typeface="Helvetica"/>
              </a:rPr>
              <a:t> </a:t>
            </a:r>
            <a:r>
              <a:rPr sz="1725" dirty="0">
                <a:latin typeface="Helvetica"/>
                <a:cs typeface="Helvetica"/>
              </a:rPr>
              <a:t>month,</a:t>
            </a:r>
            <a:r>
              <a:rPr sz="1725" spc="-23" dirty="0">
                <a:latin typeface="Helvetica"/>
                <a:cs typeface="Helvetica"/>
              </a:rPr>
              <a:t> </a:t>
            </a:r>
            <a:r>
              <a:rPr sz="1725" dirty="0">
                <a:latin typeface="Helvetica"/>
                <a:cs typeface="Helvetica"/>
              </a:rPr>
              <a:t>10</a:t>
            </a:r>
            <a:r>
              <a:rPr sz="1725" spc="-4" dirty="0">
                <a:latin typeface="Helvetica"/>
                <a:cs typeface="Helvetica"/>
              </a:rPr>
              <a:t> </a:t>
            </a:r>
            <a:r>
              <a:rPr sz="1725" dirty="0">
                <a:latin typeface="Helvetica"/>
                <a:cs typeface="Helvetica"/>
              </a:rPr>
              <a:t>man</a:t>
            </a:r>
            <a:r>
              <a:rPr sz="1725" spc="-11" dirty="0">
                <a:latin typeface="Helvetica"/>
                <a:cs typeface="Helvetica"/>
              </a:rPr>
              <a:t> </a:t>
            </a:r>
            <a:r>
              <a:rPr sz="1725" dirty="0">
                <a:latin typeface="Helvetica"/>
                <a:cs typeface="Helvetica"/>
              </a:rPr>
              <a:t>study</a:t>
            </a:r>
            <a:r>
              <a:rPr sz="1725" spc="-19" dirty="0">
                <a:latin typeface="Helvetica"/>
                <a:cs typeface="Helvetica"/>
              </a:rPr>
              <a:t> </a:t>
            </a:r>
            <a:r>
              <a:rPr sz="1725" dirty="0">
                <a:latin typeface="Helvetica"/>
                <a:cs typeface="Helvetica"/>
              </a:rPr>
              <a:t>of</a:t>
            </a:r>
            <a:r>
              <a:rPr sz="1725" spc="-11" dirty="0">
                <a:latin typeface="Helvetica"/>
                <a:cs typeface="Helvetica"/>
              </a:rPr>
              <a:t> </a:t>
            </a:r>
            <a:r>
              <a:rPr sz="1725" spc="-8" dirty="0">
                <a:latin typeface="Helvetica"/>
                <a:cs typeface="Helvetica"/>
              </a:rPr>
              <a:t>artificial </a:t>
            </a:r>
            <a:r>
              <a:rPr sz="1725" dirty="0">
                <a:latin typeface="Helvetica"/>
                <a:cs typeface="Helvetica"/>
              </a:rPr>
              <a:t>intelligence</a:t>
            </a:r>
            <a:r>
              <a:rPr sz="1725" spc="-60" dirty="0">
                <a:latin typeface="Helvetica"/>
                <a:cs typeface="Helvetica"/>
              </a:rPr>
              <a:t> </a:t>
            </a:r>
            <a:r>
              <a:rPr sz="1725" dirty="0">
                <a:latin typeface="Helvetica"/>
                <a:cs typeface="Helvetica"/>
              </a:rPr>
              <a:t>be</a:t>
            </a:r>
            <a:r>
              <a:rPr sz="1725" spc="-19" dirty="0">
                <a:latin typeface="Helvetica"/>
                <a:cs typeface="Helvetica"/>
              </a:rPr>
              <a:t> </a:t>
            </a:r>
            <a:r>
              <a:rPr sz="1725" dirty="0">
                <a:latin typeface="Helvetica"/>
                <a:cs typeface="Helvetica"/>
              </a:rPr>
              <a:t>carried</a:t>
            </a:r>
            <a:r>
              <a:rPr sz="1725" spc="-15" dirty="0">
                <a:latin typeface="Helvetica"/>
                <a:cs typeface="Helvetica"/>
              </a:rPr>
              <a:t> </a:t>
            </a:r>
            <a:r>
              <a:rPr sz="1725" dirty="0">
                <a:latin typeface="Helvetica"/>
                <a:cs typeface="Helvetica"/>
              </a:rPr>
              <a:t>out</a:t>
            </a:r>
            <a:r>
              <a:rPr sz="1725" spc="-41" dirty="0">
                <a:latin typeface="Helvetica"/>
                <a:cs typeface="Helvetica"/>
              </a:rPr>
              <a:t> </a:t>
            </a:r>
            <a:r>
              <a:rPr sz="1725" dirty="0">
                <a:latin typeface="Helvetica"/>
                <a:cs typeface="Helvetica"/>
              </a:rPr>
              <a:t>during</a:t>
            </a:r>
            <a:r>
              <a:rPr sz="1725" spc="-41" dirty="0">
                <a:latin typeface="Helvetica"/>
                <a:cs typeface="Helvetica"/>
              </a:rPr>
              <a:t> </a:t>
            </a:r>
            <a:r>
              <a:rPr sz="1725" dirty="0">
                <a:latin typeface="Helvetica"/>
                <a:cs typeface="Helvetica"/>
              </a:rPr>
              <a:t>the</a:t>
            </a:r>
            <a:r>
              <a:rPr sz="1725" spc="-30" dirty="0">
                <a:latin typeface="Helvetica"/>
                <a:cs typeface="Helvetica"/>
              </a:rPr>
              <a:t> </a:t>
            </a:r>
            <a:r>
              <a:rPr sz="1725" dirty="0">
                <a:latin typeface="Helvetica"/>
                <a:cs typeface="Helvetica"/>
              </a:rPr>
              <a:t>summer</a:t>
            </a:r>
            <a:r>
              <a:rPr sz="1725" spc="-38" dirty="0">
                <a:latin typeface="Helvetica"/>
                <a:cs typeface="Helvetica"/>
              </a:rPr>
              <a:t> </a:t>
            </a:r>
            <a:r>
              <a:rPr sz="1725" dirty="0">
                <a:latin typeface="Helvetica"/>
                <a:cs typeface="Helvetica"/>
              </a:rPr>
              <a:t>of</a:t>
            </a:r>
            <a:r>
              <a:rPr sz="1725" spc="-15" dirty="0">
                <a:latin typeface="Helvetica"/>
                <a:cs typeface="Helvetica"/>
              </a:rPr>
              <a:t> </a:t>
            </a:r>
            <a:r>
              <a:rPr sz="1725" dirty="0">
                <a:latin typeface="Helvetica"/>
                <a:cs typeface="Helvetica"/>
              </a:rPr>
              <a:t>1956</a:t>
            </a:r>
            <a:r>
              <a:rPr sz="1725" spc="-34" dirty="0">
                <a:latin typeface="Helvetica"/>
                <a:cs typeface="Helvetica"/>
              </a:rPr>
              <a:t> </a:t>
            </a:r>
            <a:r>
              <a:rPr sz="1725" spc="-19" dirty="0">
                <a:latin typeface="Helvetica"/>
                <a:cs typeface="Helvetica"/>
              </a:rPr>
              <a:t>at </a:t>
            </a:r>
            <a:r>
              <a:rPr sz="1725" dirty="0">
                <a:latin typeface="Helvetica"/>
                <a:cs typeface="Helvetica"/>
              </a:rPr>
              <a:t>Dartmouth</a:t>
            </a:r>
            <a:r>
              <a:rPr sz="1725" spc="-49" dirty="0">
                <a:latin typeface="Helvetica"/>
                <a:cs typeface="Helvetica"/>
              </a:rPr>
              <a:t> </a:t>
            </a:r>
            <a:r>
              <a:rPr sz="1725" dirty="0">
                <a:latin typeface="Helvetica"/>
                <a:cs typeface="Helvetica"/>
              </a:rPr>
              <a:t>College</a:t>
            </a:r>
            <a:r>
              <a:rPr sz="1725" spc="-45" dirty="0">
                <a:latin typeface="Helvetica"/>
                <a:cs typeface="Helvetica"/>
              </a:rPr>
              <a:t> </a:t>
            </a:r>
            <a:r>
              <a:rPr sz="1725" dirty="0">
                <a:latin typeface="Helvetica"/>
                <a:cs typeface="Helvetica"/>
              </a:rPr>
              <a:t>in</a:t>
            </a:r>
            <a:r>
              <a:rPr sz="1725" spc="-23" dirty="0">
                <a:latin typeface="Helvetica"/>
                <a:cs typeface="Helvetica"/>
              </a:rPr>
              <a:t> </a:t>
            </a:r>
            <a:r>
              <a:rPr sz="1725" spc="-8" dirty="0">
                <a:latin typeface="Helvetica"/>
                <a:cs typeface="Helvetica"/>
              </a:rPr>
              <a:t>Hanover,</a:t>
            </a:r>
            <a:r>
              <a:rPr sz="1725" spc="-38" dirty="0">
                <a:latin typeface="Helvetica"/>
                <a:cs typeface="Helvetica"/>
              </a:rPr>
              <a:t> </a:t>
            </a:r>
            <a:r>
              <a:rPr sz="1725" dirty="0">
                <a:latin typeface="Helvetica"/>
                <a:cs typeface="Helvetica"/>
              </a:rPr>
              <a:t>New</a:t>
            </a:r>
            <a:r>
              <a:rPr sz="1725" spc="-26" dirty="0">
                <a:latin typeface="Helvetica"/>
                <a:cs typeface="Helvetica"/>
              </a:rPr>
              <a:t> </a:t>
            </a:r>
            <a:r>
              <a:rPr sz="1725" dirty="0">
                <a:latin typeface="Helvetica"/>
                <a:cs typeface="Helvetica"/>
              </a:rPr>
              <a:t>Hampshire.</a:t>
            </a:r>
            <a:r>
              <a:rPr sz="1725" spc="-71" dirty="0">
                <a:latin typeface="Helvetica"/>
                <a:cs typeface="Helvetica"/>
              </a:rPr>
              <a:t> </a:t>
            </a:r>
            <a:r>
              <a:rPr sz="1725" dirty="0">
                <a:latin typeface="Helvetica"/>
                <a:cs typeface="Helvetica"/>
              </a:rPr>
              <a:t>The</a:t>
            </a:r>
            <a:r>
              <a:rPr sz="1725" spc="-30" dirty="0">
                <a:latin typeface="Helvetica"/>
                <a:cs typeface="Helvetica"/>
              </a:rPr>
              <a:t> </a:t>
            </a:r>
            <a:r>
              <a:rPr sz="1725" dirty="0">
                <a:latin typeface="Helvetica"/>
                <a:cs typeface="Helvetica"/>
              </a:rPr>
              <a:t>study</a:t>
            </a:r>
            <a:r>
              <a:rPr sz="1725" spc="-19" dirty="0">
                <a:latin typeface="Helvetica"/>
                <a:cs typeface="Helvetica"/>
              </a:rPr>
              <a:t> is </a:t>
            </a:r>
            <a:r>
              <a:rPr sz="1725" dirty="0">
                <a:latin typeface="Helvetica"/>
                <a:cs typeface="Helvetica"/>
              </a:rPr>
              <a:t>to</a:t>
            </a:r>
            <a:r>
              <a:rPr sz="1725" spc="-23" dirty="0">
                <a:latin typeface="Helvetica"/>
                <a:cs typeface="Helvetica"/>
              </a:rPr>
              <a:t> </a:t>
            </a:r>
            <a:r>
              <a:rPr sz="1725" dirty="0">
                <a:latin typeface="Helvetica"/>
                <a:cs typeface="Helvetica"/>
              </a:rPr>
              <a:t>proceed</a:t>
            </a:r>
            <a:r>
              <a:rPr sz="1725" spc="-45" dirty="0">
                <a:latin typeface="Helvetica"/>
                <a:cs typeface="Helvetica"/>
              </a:rPr>
              <a:t> </a:t>
            </a:r>
            <a:r>
              <a:rPr sz="1725" dirty="0">
                <a:latin typeface="Helvetica"/>
                <a:cs typeface="Helvetica"/>
              </a:rPr>
              <a:t>on</a:t>
            </a:r>
            <a:r>
              <a:rPr sz="1725" spc="-19" dirty="0">
                <a:latin typeface="Helvetica"/>
                <a:cs typeface="Helvetica"/>
              </a:rPr>
              <a:t> </a:t>
            </a:r>
            <a:r>
              <a:rPr sz="1725" dirty="0">
                <a:latin typeface="Helvetica"/>
                <a:cs typeface="Helvetica"/>
              </a:rPr>
              <a:t>the</a:t>
            </a:r>
            <a:r>
              <a:rPr sz="1725" spc="-19" dirty="0">
                <a:latin typeface="Helvetica"/>
                <a:cs typeface="Helvetica"/>
              </a:rPr>
              <a:t> </a:t>
            </a:r>
            <a:r>
              <a:rPr sz="1725" dirty="0">
                <a:latin typeface="Helvetica"/>
                <a:cs typeface="Helvetica"/>
              </a:rPr>
              <a:t>basis</a:t>
            </a:r>
            <a:r>
              <a:rPr sz="1725" spc="-30" dirty="0">
                <a:latin typeface="Helvetica"/>
                <a:cs typeface="Helvetica"/>
              </a:rPr>
              <a:t> </a:t>
            </a:r>
            <a:r>
              <a:rPr sz="1725" dirty="0">
                <a:latin typeface="Helvetica"/>
                <a:cs typeface="Helvetica"/>
              </a:rPr>
              <a:t>of</a:t>
            </a:r>
            <a:r>
              <a:rPr sz="1725" spc="-19" dirty="0">
                <a:latin typeface="Helvetica"/>
                <a:cs typeface="Helvetica"/>
              </a:rPr>
              <a:t> </a:t>
            </a:r>
            <a:r>
              <a:rPr sz="1725" dirty="0">
                <a:latin typeface="Helvetica"/>
                <a:cs typeface="Helvetica"/>
              </a:rPr>
              <a:t>the</a:t>
            </a:r>
            <a:r>
              <a:rPr sz="1725" spc="-19" dirty="0">
                <a:latin typeface="Helvetica"/>
                <a:cs typeface="Helvetica"/>
              </a:rPr>
              <a:t> </a:t>
            </a:r>
            <a:r>
              <a:rPr sz="1725" dirty="0">
                <a:latin typeface="Helvetica"/>
                <a:cs typeface="Helvetica"/>
              </a:rPr>
              <a:t>conjecture</a:t>
            </a:r>
            <a:r>
              <a:rPr sz="1725" spc="-45" dirty="0">
                <a:latin typeface="Helvetica"/>
                <a:cs typeface="Helvetica"/>
              </a:rPr>
              <a:t> </a:t>
            </a:r>
            <a:r>
              <a:rPr sz="1725" dirty="0">
                <a:latin typeface="Helvetica"/>
                <a:cs typeface="Helvetica"/>
              </a:rPr>
              <a:t>that</a:t>
            </a:r>
            <a:r>
              <a:rPr sz="1725" spc="-23" dirty="0">
                <a:latin typeface="Helvetica"/>
                <a:cs typeface="Helvetica"/>
              </a:rPr>
              <a:t> </a:t>
            </a:r>
            <a:r>
              <a:rPr sz="1725" dirty="0">
                <a:latin typeface="Helvetica"/>
                <a:cs typeface="Helvetica"/>
              </a:rPr>
              <a:t>every</a:t>
            </a:r>
            <a:r>
              <a:rPr sz="1725" spc="-19" dirty="0">
                <a:latin typeface="Helvetica"/>
                <a:cs typeface="Helvetica"/>
              </a:rPr>
              <a:t> </a:t>
            </a:r>
            <a:r>
              <a:rPr sz="1725" dirty="0">
                <a:latin typeface="Helvetica"/>
                <a:cs typeface="Helvetica"/>
              </a:rPr>
              <a:t>aspect</a:t>
            </a:r>
            <a:r>
              <a:rPr sz="1725" spc="-30" dirty="0">
                <a:latin typeface="Helvetica"/>
                <a:cs typeface="Helvetica"/>
              </a:rPr>
              <a:t> </a:t>
            </a:r>
            <a:r>
              <a:rPr sz="1725" spc="-19" dirty="0">
                <a:latin typeface="Helvetica"/>
                <a:cs typeface="Helvetica"/>
              </a:rPr>
              <a:t>of </a:t>
            </a:r>
            <a:r>
              <a:rPr sz="1725" dirty="0">
                <a:latin typeface="Helvetica"/>
                <a:cs typeface="Helvetica"/>
              </a:rPr>
              <a:t>learning</a:t>
            </a:r>
            <a:r>
              <a:rPr sz="1725" spc="-49" dirty="0">
                <a:latin typeface="Helvetica"/>
                <a:cs typeface="Helvetica"/>
              </a:rPr>
              <a:t> </a:t>
            </a:r>
            <a:r>
              <a:rPr sz="1725" dirty="0">
                <a:latin typeface="Helvetica"/>
                <a:cs typeface="Helvetica"/>
              </a:rPr>
              <a:t>or</a:t>
            </a:r>
            <a:r>
              <a:rPr sz="1725" spc="-23" dirty="0">
                <a:latin typeface="Helvetica"/>
                <a:cs typeface="Helvetica"/>
              </a:rPr>
              <a:t> </a:t>
            </a:r>
            <a:r>
              <a:rPr sz="1725" dirty="0">
                <a:latin typeface="Helvetica"/>
                <a:cs typeface="Helvetica"/>
              </a:rPr>
              <a:t>any</a:t>
            </a:r>
            <a:r>
              <a:rPr sz="1725" spc="-26" dirty="0">
                <a:latin typeface="Helvetica"/>
                <a:cs typeface="Helvetica"/>
              </a:rPr>
              <a:t> </a:t>
            </a:r>
            <a:r>
              <a:rPr sz="1725" dirty="0">
                <a:latin typeface="Helvetica"/>
                <a:cs typeface="Helvetica"/>
              </a:rPr>
              <a:t>other</a:t>
            </a:r>
            <a:r>
              <a:rPr sz="1725" spc="-34" dirty="0">
                <a:latin typeface="Helvetica"/>
                <a:cs typeface="Helvetica"/>
              </a:rPr>
              <a:t> </a:t>
            </a:r>
            <a:r>
              <a:rPr sz="1725" dirty="0">
                <a:latin typeface="Helvetica"/>
                <a:cs typeface="Helvetica"/>
              </a:rPr>
              <a:t>feature</a:t>
            </a:r>
            <a:r>
              <a:rPr sz="1725" spc="-38" dirty="0">
                <a:latin typeface="Helvetica"/>
                <a:cs typeface="Helvetica"/>
              </a:rPr>
              <a:t> </a:t>
            </a:r>
            <a:r>
              <a:rPr sz="1725" dirty="0">
                <a:latin typeface="Helvetica"/>
                <a:cs typeface="Helvetica"/>
              </a:rPr>
              <a:t>of</a:t>
            </a:r>
            <a:r>
              <a:rPr sz="1725" spc="-15" dirty="0">
                <a:latin typeface="Helvetica"/>
                <a:cs typeface="Helvetica"/>
              </a:rPr>
              <a:t> </a:t>
            </a:r>
            <a:r>
              <a:rPr sz="1725" dirty="0">
                <a:latin typeface="Helvetica"/>
                <a:cs typeface="Helvetica"/>
              </a:rPr>
              <a:t>intelligence</a:t>
            </a:r>
            <a:r>
              <a:rPr sz="1725" spc="-45" dirty="0">
                <a:latin typeface="Helvetica"/>
                <a:cs typeface="Helvetica"/>
              </a:rPr>
              <a:t> </a:t>
            </a:r>
            <a:r>
              <a:rPr sz="1725" dirty="0">
                <a:latin typeface="Helvetica"/>
                <a:cs typeface="Helvetica"/>
              </a:rPr>
              <a:t>can</a:t>
            </a:r>
            <a:r>
              <a:rPr sz="1725" spc="-23" dirty="0">
                <a:latin typeface="Helvetica"/>
                <a:cs typeface="Helvetica"/>
              </a:rPr>
              <a:t> </a:t>
            </a:r>
            <a:r>
              <a:rPr sz="1725" dirty="0">
                <a:latin typeface="Helvetica"/>
                <a:cs typeface="Helvetica"/>
              </a:rPr>
              <a:t>in</a:t>
            </a:r>
            <a:r>
              <a:rPr sz="1725" spc="-23" dirty="0">
                <a:latin typeface="Helvetica"/>
                <a:cs typeface="Helvetica"/>
              </a:rPr>
              <a:t> </a:t>
            </a:r>
            <a:r>
              <a:rPr sz="1725" dirty="0">
                <a:latin typeface="Helvetica"/>
                <a:cs typeface="Helvetica"/>
              </a:rPr>
              <a:t>principle</a:t>
            </a:r>
            <a:r>
              <a:rPr sz="1725" spc="-45" dirty="0">
                <a:latin typeface="Helvetica"/>
                <a:cs typeface="Helvetica"/>
              </a:rPr>
              <a:t> </a:t>
            </a:r>
            <a:r>
              <a:rPr sz="1725" spc="-19" dirty="0">
                <a:latin typeface="Helvetica"/>
                <a:cs typeface="Helvetica"/>
              </a:rPr>
              <a:t>be </a:t>
            </a:r>
            <a:r>
              <a:rPr sz="1725" dirty="0">
                <a:latin typeface="Helvetica"/>
                <a:cs typeface="Helvetica"/>
              </a:rPr>
              <a:t>so</a:t>
            </a:r>
            <a:r>
              <a:rPr sz="1725" spc="-23" dirty="0">
                <a:latin typeface="Helvetica"/>
                <a:cs typeface="Helvetica"/>
              </a:rPr>
              <a:t> </a:t>
            </a:r>
            <a:r>
              <a:rPr sz="1725" dirty="0">
                <a:latin typeface="Helvetica"/>
                <a:cs typeface="Helvetica"/>
              </a:rPr>
              <a:t>precisely</a:t>
            </a:r>
            <a:r>
              <a:rPr sz="1725" spc="-19" dirty="0">
                <a:latin typeface="Helvetica"/>
                <a:cs typeface="Helvetica"/>
              </a:rPr>
              <a:t> </a:t>
            </a:r>
            <a:r>
              <a:rPr sz="1725" dirty="0">
                <a:latin typeface="Helvetica"/>
                <a:cs typeface="Helvetica"/>
              </a:rPr>
              <a:t>described</a:t>
            </a:r>
            <a:r>
              <a:rPr sz="1725" spc="-38" dirty="0">
                <a:latin typeface="Helvetica"/>
                <a:cs typeface="Helvetica"/>
              </a:rPr>
              <a:t> </a:t>
            </a:r>
            <a:r>
              <a:rPr sz="1725" dirty="0">
                <a:latin typeface="Helvetica"/>
                <a:cs typeface="Helvetica"/>
              </a:rPr>
              <a:t>that</a:t>
            </a:r>
            <a:r>
              <a:rPr sz="1725" spc="-26" dirty="0">
                <a:latin typeface="Helvetica"/>
                <a:cs typeface="Helvetica"/>
              </a:rPr>
              <a:t> </a:t>
            </a:r>
            <a:r>
              <a:rPr sz="1725" dirty="0">
                <a:latin typeface="Helvetica"/>
                <a:cs typeface="Helvetica"/>
              </a:rPr>
              <a:t>a</a:t>
            </a:r>
            <a:r>
              <a:rPr sz="1725" spc="-23" dirty="0">
                <a:latin typeface="Helvetica"/>
                <a:cs typeface="Helvetica"/>
              </a:rPr>
              <a:t> </a:t>
            </a:r>
            <a:r>
              <a:rPr sz="1725" dirty="0">
                <a:latin typeface="Helvetica"/>
                <a:cs typeface="Helvetica"/>
              </a:rPr>
              <a:t>machine</a:t>
            </a:r>
            <a:r>
              <a:rPr sz="1725" spc="-41" dirty="0">
                <a:latin typeface="Helvetica"/>
                <a:cs typeface="Helvetica"/>
              </a:rPr>
              <a:t> </a:t>
            </a:r>
            <a:r>
              <a:rPr sz="1725" dirty="0">
                <a:latin typeface="Helvetica"/>
                <a:cs typeface="Helvetica"/>
              </a:rPr>
              <a:t>can</a:t>
            </a:r>
            <a:r>
              <a:rPr sz="1725" spc="-19" dirty="0">
                <a:latin typeface="Helvetica"/>
                <a:cs typeface="Helvetica"/>
              </a:rPr>
              <a:t> </a:t>
            </a:r>
            <a:r>
              <a:rPr sz="1725" dirty="0">
                <a:latin typeface="Helvetica"/>
                <a:cs typeface="Helvetica"/>
              </a:rPr>
              <a:t>be</a:t>
            </a:r>
            <a:r>
              <a:rPr sz="1725" spc="-26" dirty="0">
                <a:latin typeface="Helvetica"/>
                <a:cs typeface="Helvetica"/>
              </a:rPr>
              <a:t> </a:t>
            </a:r>
            <a:r>
              <a:rPr sz="1725" dirty="0">
                <a:latin typeface="Helvetica"/>
                <a:cs typeface="Helvetica"/>
              </a:rPr>
              <a:t>made</a:t>
            </a:r>
            <a:r>
              <a:rPr sz="1725" spc="-34" dirty="0">
                <a:latin typeface="Helvetica"/>
                <a:cs typeface="Helvetica"/>
              </a:rPr>
              <a:t> </a:t>
            </a:r>
            <a:r>
              <a:rPr sz="1725" spc="-19" dirty="0">
                <a:latin typeface="Helvetica"/>
                <a:cs typeface="Helvetica"/>
              </a:rPr>
              <a:t>to </a:t>
            </a:r>
            <a:r>
              <a:rPr sz="1725" dirty="0">
                <a:latin typeface="Helvetica"/>
                <a:cs typeface="Helvetica"/>
              </a:rPr>
              <a:t>simulate</a:t>
            </a:r>
            <a:r>
              <a:rPr sz="1725" spc="-26" dirty="0">
                <a:latin typeface="Helvetica"/>
                <a:cs typeface="Helvetica"/>
              </a:rPr>
              <a:t> </a:t>
            </a:r>
            <a:r>
              <a:rPr sz="1725" spc="-8" dirty="0">
                <a:latin typeface="Helvetica"/>
                <a:cs typeface="Helvetica"/>
              </a:rPr>
              <a:t>it.</a:t>
            </a:r>
            <a:r>
              <a:rPr sz="1725" spc="-127" dirty="0">
                <a:latin typeface="Helvetica"/>
                <a:cs typeface="Helvetica"/>
              </a:rPr>
              <a:t> </a:t>
            </a:r>
            <a:r>
              <a:rPr sz="1725" dirty="0">
                <a:latin typeface="Helvetica"/>
                <a:cs typeface="Helvetica"/>
              </a:rPr>
              <a:t>An attempt</a:t>
            </a:r>
            <a:r>
              <a:rPr sz="1725" spc="-34" dirty="0">
                <a:latin typeface="Helvetica"/>
                <a:cs typeface="Helvetica"/>
              </a:rPr>
              <a:t> </a:t>
            </a:r>
            <a:r>
              <a:rPr sz="1725" dirty="0">
                <a:latin typeface="Helvetica"/>
                <a:cs typeface="Helvetica"/>
              </a:rPr>
              <a:t>will</a:t>
            </a:r>
            <a:r>
              <a:rPr sz="1725" spc="-11" dirty="0">
                <a:latin typeface="Helvetica"/>
                <a:cs typeface="Helvetica"/>
              </a:rPr>
              <a:t> </a:t>
            </a:r>
            <a:r>
              <a:rPr sz="1725" dirty="0">
                <a:latin typeface="Helvetica"/>
                <a:cs typeface="Helvetica"/>
              </a:rPr>
              <a:t>be</a:t>
            </a:r>
            <a:r>
              <a:rPr sz="1725" spc="-11" dirty="0">
                <a:latin typeface="Helvetica"/>
                <a:cs typeface="Helvetica"/>
              </a:rPr>
              <a:t> </a:t>
            </a:r>
            <a:r>
              <a:rPr sz="1725" dirty="0">
                <a:latin typeface="Helvetica"/>
                <a:cs typeface="Helvetica"/>
              </a:rPr>
              <a:t>made</a:t>
            </a:r>
            <a:r>
              <a:rPr sz="1725" spc="-30" dirty="0">
                <a:latin typeface="Helvetica"/>
                <a:cs typeface="Helvetica"/>
              </a:rPr>
              <a:t> </a:t>
            </a:r>
            <a:r>
              <a:rPr sz="1725" dirty="0">
                <a:latin typeface="Helvetica"/>
                <a:cs typeface="Helvetica"/>
              </a:rPr>
              <a:t>to</a:t>
            </a:r>
            <a:r>
              <a:rPr sz="1725" spc="-19" dirty="0">
                <a:latin typeface="Helvetica"/>
                <a:cs typeface="Helvetica"/>
              </a:rPr>
              <a:t> </a:t>
            </a:r>
            <a:r>
              <a:rPr sz="1725" dirty="0">
                <a:latin typeface="Helvetica"/>
                <a:cs typeface="Helvetica"/>
              </a:rPr>
              <a:t>find</a:t>
            </a:r>
            <a:r>
              <a:rPr sz="1725" spc="-8" dirty="0">
                <a:latin typeface="Helvetica"/>
                <a:cs typeface="Helvetica"/>
              </a:rPr>
              <a:t> </a:t>
            </a:r>
            <a:r>
              <a:rPr sz="1725" dirty="0">
                <a:latin typeface="Helvetica"/>
                <a:cs typeface="Helvetica"/>
              </a:rPr>
              <a:t>how</a:t>
            </a:r>
            <a:r>
              <a:rPr sz="1725" spc="-19" dirty="0">
                <a:latin typeface="Helvetica"/>
                <a:cs typeface="Helvetica"/>
              </a:rPr>
              <a:t> </a:t>
            </a:r>
            <a:r>
              <a:rPr sz="1725" dirty="0">
                <a:latin typeface="Helvetica"/>
                <a:cs typeface="Helvetica"/>
              </a:rPr>
              <a:t>to </a:t>
            </a:r>
            <a:r>
              <a:rPr sz="1725" spc="-15" dirty="0">
                <a:latin typeface="Helvetica"/>
                <a:cs typeface="Helvetica"/>
              </a:rPr>
              <a:t>make </a:t>
            </a:r>
            <a:r>
              <a:rPr sz="1725" dirty="0">
                <a:latin typeface="Helvetica"/>
                <a:cs typeface="Helvetica"/>
              </a:rPr>
              <a:t>machines</a:t>
            </a:r>
            <a:r>
              <a:rPr sz="1725" spc="-53" dirty="0">
                <a:latin typeface="Helvetica"/>
                <a:cs typeface="Helvetica"/>
              </a:rPr>
              <a:t> </a:t>
            </a:r>
            <a:r>
              <a:rPr sz="1725" dirty="0">
                <a:latin typeface="Helvetica"/>
                <a:cs typeface="Helvetica"/>
              </a:rPr>
              <a:t>use</a:t>
            </a:r>
            <a:r>
              <a:rPr sz="1725" spc="-30" dirty="0">
                <a:latin typeface="Helvetica"/>
                <a:cs typeface="Helvetica"/>
              </a:rPr>
              <a:t> </a:t>
            </a:r>
            <a:r>
              <a:rPr sz="1725" dirty="0">
                <a:latin typeface="Helvetica"/>
                <a:cs typeface="Helvetica"/>
              </a:rPr>
              <a:t>language,</a:t>
            </a:r>
            <a:r>
              <a:rPr sz="1725" spc="-56" dirty="0">
                <a:latin typeface="Helvetica"/>
                <a:cs typeface="Helvetica"/>
              </a:rPr>
              <a:t> </a:t>
            </a:r>
            <a:r>
              <a:rPr sz="1725" dirty="0">
                <a:latin typeface="Helvetica"/>
                <a:cs typeface="Helvetica"/>
              </a:rPr>
              <a:t>form</a:t>
            </a:r>
            <a:r>
              <a:rPr sz="1725" spc="-34" dirty="0">
                <a:latin typeface="Helvetica"/>
                <a:cs typeface="Helvetica"/>
              </a:rPr>
              <a:t> </a:t>
            </a:r>
            <a:r>
              <a:rPr sz="1725" dirty="0">
                <a:latin typeface="Helvetica"/>
                <a:cs typeface="Helvetica"/>
              </a:rPr>
              <a:t>abstractions</a:t>
            </a:r>
            <a:r>
              <a:rPr sz="1725" spc="-45" dirty="0">
                <a:latin typeface="Helvetica"/>
                <a:cs typeface="Helvetica"/>
              </a:rPr>
              <a:t> </a:t>
            </a:r>
            <a:r>
              <a:rPr sz="1725" dirty="0">
                <a:latin typeface="Helvetica"/>
                <a:cs typeface="Helvetica"/>
              </a:rPr>
              <a:t>and</a:t>
            </a:r>
            <a:r>
              <a:rPr sz="1725" spc="-26" dirty="0">
                <a:latin typeface="Helvetica"/>
                <a:cs typeface="Helvetica"/>
              </a:rPr>
              <a:t> </a:t>
            </a:r>
            <a:r>
              <a:rPr sz="1725" spc="-8" dirty="0">
                <a:latin typeface="Helvetica"/>
                <a:cs typeface="Helvetica"/>
              </a:rPr>
              <a:t>concepts, </a:t>
            </a:r>
            <a:r>
              <a:rPr sz="1725" dirty="0">
                <a:latin typeface="Helvetica"/>
                <a:cs typeface="Helvetica"/>
              </a:rPr>
              <a:t>solve</a:t>
            </a:r>
            <a:r>
              <a:rPr sz="1725" spc="-26" dirty="0">
                <a:latin typeface="Helvetica"/>
                <a:cs typeface="Helvetica"/>
              </a:rPr>
              <a:t> </a:t>
            </a:r>
            <a:r>
              <a:rPr sz="1725" dirty="0">
                <a:latin typeface="Helvetica"/>
                <a:cs typeface="Helvetica"/>
              </a:rPr>
              <a:t>kinds</a:t>
            </a:r>
            <a:r>
              <a:rPr sz="1725" spc="-30" dirty="0">
                <a:latin typeface="Helvetica"/>
                <a:cs typeface="Helvetica"/>
              </a:rPr>
              <a:t> </a:t>
            </a:r>
            <a:r>
              <a:rPr sz="1725" dirty="0">
                <a:latin typeface="Helvetica"/>
                <a:cs typeface="Helvetica"/>
              </a:rPr>
              <a:t>of</a:t>
            </a:r>
            <a:r>
              <a:rPr sz="1725" spc="-11" dirty="0">
                <a:latin typeface="Helvetica"/>
                <a:cs typeface="Helvetica"/>
              </a:rPr>
              <a:t> </a:t>
            </a:r>
            <a:r>
              <a:rPr sz="1725" dirty="0">
                <a:latin typeface="Helvetica"/>
                <a:cs typeface="Helvetica"/>
              </a:rPr>
              <a:t>problems</a:t>
            </a:r>
            <a:r>
              <a:rPr sz="1725" spc="-41" dirty="0">
                <a:latin typeface="Helvetica"/>
                <a:cs typeface="Helvetica"/>
              </a:rPr>
              <a:t> </a:t>
            </a:r>
            <a:r>
              <a:rPr sz="1725" dirty="0">
                <a:latin typeface="Helvetica"/>
                <a:cs typeface="Helvetica"/>
              </a:rPr>
              <a:t>now</a:t>
            </a:r>
            <a:r>
              <a:rPr sz="1725" spc="-26" dirty="0">
                <a:latin typeface="Helvetica"/>
                <a:cs typeface="Helvetica"/>
              </a:rPr>
              <a:t> </a:t>
            </a:r>
            <a:r>
              <a:rPr sz="1725" dirty="0">
                <a:latin typeface="Helvetica"/>
                <a:cs typeface="Helvetica"/>
              </a:rPr>
              <a:t>reserved</a:t>
            </a:r>
            <a:r>
              <a:rPr sz="1725" spc="-38" dirty="0">
                <a:latin typeface="Helvetica"/>
                <a:cs typeface="Helvetica"/>
              </a:rPr>
              <a:t> </a:t>
            </a:r>
            <a:r>
              <a:rPr sz="1725" dirty="0">
                <a:latin typeface="Helvetica"/>
                <a:cs typeface="Helvetica"/>
              </a:rPr>
              <a:t>for</a:t>
            </a:r>
            <a:r>
              <a:rPr sz="1725" spc="-26" dirty="0">
                <a:latin typeface="Helvetica"/>
                <a:cs typeface="Helvetica"/>
              </a:rPr>
              <a:t> </a:t>
            </a:r>
            <a:r>
              <a:rPr sz="1725" dirty="0">
                <a:latin typeface="Helvetica"/>
                <a:cs typeface="Helvetica"/>
              </a:rPr>
              <a:t>humans,</a:t>
            </a:r>
            <a:r>
              <a:rPr sz="1725" spc="-34" dirty="0">
                <a:latin typeface="Helvetica"/>
                <a:cs typeface="Helvetica"/>
              </a:rPr>
              <a:t> </a:t>
            </a:r>
            <a:r>
              <a:rPr sz="1725" spc="-19" dirty="0">
                <a:latin typeface="Helvetica"/>
                <a:cs typeface="Helvetica"/>
              </a:rPr>
              <a:t>and </a:t>
            </a:r>
            <a:r>
              <a:rPr sz="1725" dirty="0">
                <a:latin typeface="Helvetica"/>
                <a:cs typeface="Helvetica"/>
              </a:rPr>
              <a:t>improve</a:t>
            </a:r>
            <a:r>
              <a:rPr sz="1725" spc="-41" dirty="0">
                <a:latin typeface="Helvetica"/>
                <a:cs typeface="Helvetica"/>
              </a:rPr>
              <a:t> </a:t>
            </a:r>
            <a:r>
              <a:rPr sz="1725" dirty="0">
                <a:latin typeface="Helvetica"/>
                <a:cs typeface="Helvetica"/>
              </a:rPr>
              <a:t>themselves.</a:t>
            </a:r>
            <a:r>
              <a:rPr sz="1725" spc="-45" dirty="0">
                <a:latin typeface="Helvetica"/>
                <a:cs typeface="Helvetica"/>
              </a:rPr>
              <a:t> </a:t>
            </a:r>
            <a:r>
              <a:rPr sz="1725" dirty="0">
                <a:latin typeface="Helvetica"/>
                <a:cs typeface="Helvetica"/>
              </a:rPr>
              <a:t>We</a:t>
            </a:r>
            <a:r>
              <a:rPr sz="1725" spc="-23" dirty="0">
                <a:latin typeface="Helvetica"/>
                <a:cs typeface="Helvetica"/>
              </a:rPr>
              <a:t> </a:t>
            </a:r>
            <a:r>
              <a:rPr sz="1725" dirty="0">
                <a:latin typeface="Helvetica"/>
                <a:cs typeface="Helvetica"/>
              </a:rPr>
              <a:t>think</a:t>
            </a:r>
            <a:r>
              <a:rPr sz="1725" spc="-19" dirty="0">
                <a:latin typeface="Helvetica"/>
                <a:cs typeface="Helvetica"/>
              </a:rPr>
              <a:t> </a:t>
            </a:r>
            <a:r>
              <a:rPr sz="1725" dirty="0">
                <a:latin typeface="Helvetica"/>
                <a:cs typeface="Helvetica"/>
              </a:rPr>
              <a:t>that</a:t>
            </a:r>
            <a:r>
              <a:rPr sz="1725" spc="-23" dirty="0">
                <a:latin typeface="Helvetica"/>
                <a:cs typeface="Helvetica"/>
              </a:rPr>
              <a:t> </a:t>
            </a:r>
            <a:r>
              <a:rPr sz="1725" dirty="0">
                <a:latin typeface="Helvetica"/>
                <a:cs typeface="Helvetica"/>
              </a:rPr>
              <a:t>a</a:t>
            </a:r>
            <a:r>
              <a:rPr sz="1725" spc="-23" dirty="0">
                <a:latin typeface="Helvetica"/>
                <a:cs typeface="Helvetica"/>
              </a:rPr>
              <a:t> </a:t>
            </a:r>
            <a:r>
              <a:rPr sz="1725" dirty="0">
                <a:latin typeface="Helvetica"/>
                <a:cs typeface="Helvetica"/>
              </a:rPr>
              <a:t>significant</a:t>
            </a:r>
            <a:r>
              <a:rPr sz="1725" spc="-53" dirty="0">
                <a:latin typeface="Helvetica"/>
                <a:cs typeface="Helvetica"/>
              </a:rPr>
              <a:t> </a:t>
            </a:r>
            <a:r>
              <a:rPr sz="1725" dirty="0">
                <a:latin typeface="Helvetica"/>
                <a:cs typeface="Helvetica"/>
              </a:rPr>
              <a:t>advance</a:t>
            </a:r>
            <a:r>
              <a:rPr sz="1725" spc="-38" dirty="0">
                <a:latin typeface="Helvetica"/>
                <a:cs typeface="Helvetica"/>
              </a:rPr>
              <a:t> </a:t>
            </a:r>
            <a:r>
              <a:rPr sz="1725" spc="-19" dirty="0">
                <a:latin typeface="Helvetica"/>
                <a:cs typeface="Helvetica"/>
              </a:rPr>
              <a:t>can </a:t>
            </a:r>
            <a:r>
              <a:rPr sz="1725" dirty="0">
                <a:latin typeface="Helvetica"/>
                <a:cs typeface="Helvetica"/>
              </a:rPr>
              <a:t>be</a:t>
            </a:r>
            <a:r>
              <a:rPr sz="1725" spc="-19" dirty="0">
                <a:latin typeface="Helvetica"/>
                <a:cs typeface="Helvetica"/>
              </a:rPr>
              <a:t> </a:t>
            </a:r>
            <a:r>
              <a:rPr sz="1725" dirty="0">
                <a:latin typeface="Helvetica"/>
                <a:cs typeface="Helvetica"/>
              </a:rPr>
              <a:t>made</a:t>
            </a:r>
            <a:r>
              <a:rPr sz="1725" spc="-30" dirty="0">
                <a:latin typeface="Helvetica"/>
                <a:cs typeface="Helvetica"/>
              </a:rPr>
              <a:t> </a:t>
            </a:r>
            <a:r>
              <a:rPr sz="1725" dirty="0">
                <a:latin typeface="Helvetica"/>
                <a:cs typeface="Helvetica"/>
              </a:rPr>
              <a:t>in</a:t>
            </a:r>
            <a:r>
              <a:rPr sz="1725" spc="-19" dirty="0">
                <a:latin typeface="Helvetica"/>
                <a:cs typeface="Helvetica"/>
              </a:rPr>
              <a:t> </a:t>
            </a:r>
            <a:r>
              <a:rPr sz="1725" dirty="0">
                <a:latin typeface="Helvetica"/>
                <a:cs typeface="Helvetica"/>
              </a:rPr>
              <a:t>one</a:t>
            </a:r>
            <a:r>
              <a:rPr sz="1725" spc="-23" dirty="0">
                <a:latin typeface="Helvetica"/>
                <a:cs typeface="Helvetica"/>
              </a:rPr>
              <a:t> </a:t>
            </a:r>
            <a:r>
              <a:rPr sz="1725" dirty="0">
                <a:latin typeface="Helvetica"/>
                <a:cs typeface="Helvetica"/>
              </a:rPr>
              <a:t>or</a:t>
            </a:r>
            <a:r>
              <a:rPr sz="1725" spc="-15" dirty="0">
                <a:latin typeface="Helvetica"/>
                <a:cs typeface="Helvetica"/>
              </a:rPr>
              <a:t> </a:t>
            </a:r>
            <a:r>
              <a:rPr sz="1725" dirty="0">
                <a:latin typeface="Helvetica"/>
                <a:cs typeface="Helvetica"/>
              </a:rPr>
              <a:t>more</a:t>
            </a:r>
            <a:r>
              <a:rPr sz="1725" spc="-38" dirty="0">
                <a:latin typeface="Helvetica"/>
                <a:cs typeface="Helvetica"/>
              </a:rPr>
              <a:t> </a:t>
            </a:r>
            <a:r>
              <a:rPr sz="1725" dirty="0">
                <a:latin typeface="Helvetica"/>
                <a:cs typeface="Helvetica"/>
              </a:rPr>
              <a:t>of</a:t>
            </a:r>
            <a:r>
              <a:rPr sz="1725" spc="-11" dirty="0">
                <a:latin typeface="Helvetica"/>
                <a:cs typeface="Helvetica"/>
              </a:rPr>
              <a:t> </a:t>
            </a:r>
            <a:r>
              <a:rPr sz="1725" dirty="0">
                <a:latin typeface="Helvetica"/>
                <a:cs typeface="Helvetica"/>
              </a:rPr>
              <a:t>these</a:t>
            </a:r>
            <a:r>
              <a:rPr sz="1725" spc="-26" dirty="0">
                <a:latin typeface="Helvetica"/>
                <a:cs typeface="Helvetica"/>
              </a:rPr>
              <a:t> </a:t>
            </a:r>
            <a:r>
              <a:rPr sz="1725" dirty="0">
                <a:latin typeface="Helvetica"/>
                <a:cs typeface="Helvetica"/>
              </a:rPr>
              <a:t>problems</a:t>
            </a:r>
            <a:r>
              <a:rPr sz="1725" spc="-38" dirty="0">
                <a:latin typeface="Helvetica"/>
                <a:cs typeface="Helvetica"/>
              </a:rPr>
              <a:t> </a:t>
            </a:r>
            <a:r>
              <a:rPr sz="1725" dirty="0">
                <a:latin typeface="Helvetica"/>
                <a:cs typeface="Helvetica"/>
              </a:rPr>
              <a:t>if</a:t>
            </a:r>
            <a:r>
              <a:rPr sz="1725" spc="-4" dirty="0">
                <a:latin typeface="Helvetica"/>
                <a:cs typeface="Helvetica"/>
              </a:rPr>
              <a:t> </a:t>
            </a:r>
            <a:r>
              <a:rPr sz="1725" dirty="0">
                <a:latin typeface="Helvetica"/>
                <a:cs typeface="Helvetica"/>
              </a:rPr>
              <a:t>a</a:t>
            </a:r>
            <a:r>
              <a:rPr sz="1725" spc="-11" dirty="0">
                <a:latin typeface="Helvetica"/>
                <a:cs typeface="Helvetica"/>
              </a:rPr>
              <a:t> </a:t>
            </a:r>
            <a:r>
              <a:rPr sz="1725" spc="-8" dirty="0">
                <a:latin typeface="Helvetica"/>
                <a:cs typeface="Helvetica"/>
              </a:rPr>
              <a:t>carefully </a:t>
            </a:r>
            <a:r>
              <a:rPr sz="1725" dirty="0">
                <a:latin typeface="Helvetica"/>
                <a:cs typeface="Helvetica"/>
              </a:rPr>
              <a:t>selected</a:t>
            </a:r>
            <a:r>
              <a:rPr sz="1725" spc="-23" dirty="0">
                <a:latin typeface="Helvetica"/>
                <a:cs typeface="Helvetica"/>
              </a:rPr>
              <a:t> </a:t>
            </a:r>
            <a:r>
              <a:rPr sz="1725" dirty="0">
                <a:latin typeface="Helvetica"/>
                <a:cs typeface="Helvetica"/>
              </a:rPr>
              <a:t>group</a:t>
            </a:r>
            <a:r>
              <a:rPr sz="1725" spc="-53" dirty="0">
                <a:latin typeface="Helvetica"/>
                <a:cs typeface="Helvetica"/>
              </a:rPr>
              <a:t> </a:t>
            </a:r>
            <a:r>
              <a:rPr sz="1725" dirty="0">
                <a:latin typeface="Helvetica"/>
                <a:cs typeface="Helvetica"/>
              </a:rPr>
              <a:t>of</a:t>
            </a:r>
            <a:r>
              <a:rPr sz="1725" spc="-8" dirty="0">
                <a:latin typeface="Helvetica"/>
                <a:cs typeface="Helvetica"/>
              </a:rPr>
              <a:t> </a:t>
            </a:r>
            <a:r>
              <a:rPr sz="1725" dirty="0">
                <a:latin typeface="Helvetica"/>
                <a:cs typeface="Helvetica"/>
              </a:rPr>
              <a:t>scientists</a:t>
            </a:r>
            <a:r>
              <a:rPr sz="1725" spc="-34" dirty="0">
                <a:latin typeface="Helvetica"/>
                <a:cs typeface="Helvetica"/>
              </a:rPr>
              <a:t> </a:t>
            </a:r>
            <a:r>
              <a:rPr sz="1725" dirty="0">
                <a:latin typeface="Helvetica"/>
                <a:cs typeface="Helvetica"/>
              </a:rPr>
              <a:t>work</a:t>
            </a:r>
            <a:r>
              <a:rPr sz="1725" spc="-19" dirty="0">
                <a:latin typeface="Helvetica"/>
                <a:cs typeface="Helvetica"/>
              </a:rPr>
              <a:t> </a:t>
            </a:r>
            <a:r>
              <a:rPr sz="1725" dirty="0">
                <a:latin typeface="Helvetica"/>
                <a:cs typeface="Helvetica"/>
              </a:rPr>
              <a:t>on</a:t>
            </a:r>
            <a:r>
              <a:rPr sz="1725" spc="-26" dirty="0">
                <a:latin typeface="Helvetica"/>
                <a:cs typeface="Helvetica"/>
              </a:rPr>
              <a:t> </a:t>
            </a:r>
            <a:r>
              <a:rPr sz="1725" dirty="0">
                <a:latin typeface="Helvetica"/>
                <a:cs typeface="Helvetica"/>
              </a:rPr>
              <a:t>it</a:t>
            </a:r>
            <a:r>
              <a:rPr sz="1725" spc="-4" dirty="0">
                <a:latin typeface="Helvetica"/>
                <a:cs typeface="Helvetica"/>
              </a:rPr>
              <a:t> </a:t>
            </a:r>
            <a:r>
              <a:rPr sz="1725" dirty="0">
                <a:latin typeface="Helvetica"/>
                <a:cs typeface="Helvetica"/>
              </a:rPr>
              <a:t>together</a:t>
            </a:r>
            <a:r>
              <a:rPr sz="1725" spc="-45" dirty="0">
                <a:latin typeface="Helvetica"/>
                <a:cs typeface="Helvetica"/>
              </a:rPr>
              <a:t> </a:t>
            </a:r>
            <a:r>
              <a:rPr sz="1725" dirty="0">
                <a:latin typeface="Helvetica"/>
                <a:cs typeface="Helvetica"/>
              </a:rPr>
              <a:t>for</a:t>
            </a:r>
            <a:r>
              <a:rPr sz="1725" spc="-8" dirty="0">
                <a:latin typeface="Helvetica"/>
                <a:cs typeface="Helvetica"/>
              </a:rPr>
              <a:t> </a:t>
            </a:r>
            <a:r>
              <a:rPr sz="1725" dirty="0">
                <a:latin typeface="Helvetica"/>
                <a:cs typeface="Helvetica"/>
              </a:rPr>
              <a:t>a</a:t>
            </a:r>
            <a:r>
              <a:rPr sz="1725" spc="-19" dirty="0">
                <a:latin typeface="Helvetica"/>
                <a:cs typeface="Helvetica"/>
              </a:rPr>
              <a:t> </a:t>
            </a:r>
            <a:r>
              <a:rPr sz="1725" spc="-8" dirty="0">
                <a:latin typeface="Helvetica"/>
                <a:cs typeface="Helvetica"/>
              </a:rPr>
              <a:t>summer.</a:t>
            </a:r>
            <a:r>
              <a:rPr sz="1725" spc="-8" dirty="0">
                <a:latin typeface="Arial"/>
                <a:cs typeface="Arial"/>
              </a:rPr>
              <a:t>”</a:t>
            </a:r>
            <a:endParaRPr sz="1725" dirty="0">
              <a:latin typeface="Arial"/>
              <a:cs typeface="Arial"/>
            </a:endParaRPr>
          </a:p>
          <a:p>
            <a:pPr>
              <a:spcBef>
                <a:spcPts val="19"/>
              </a:spcBef>
            </a:pPr>
            <a:endParaRPr sz="1838" dirty="0">
              <a:latin typeface="Arial"/>
              <a:cs typeface="Arial"/>
            </a:endParaRPr>
          </a:p>
          <a:p>
            <a:pPr marL="476250">
              <a:spcBef>
                <a:spcPts val="4"/>
              </a:spcBef>
            </a:pPr>
            <a:r>
              <a:rPr sz="1650" u="heavy" spc="-8" dirty="0">
                <a:solidFill>
                  <a:srgbClr val="0000FF"/>
                </a:solidFill>
                <a:uFill>
                  <a:solidFill>
                    <a:srgbClr val="0000FF"/>
                  </a:solidFill>
                </a:uFill>
                <a:latin typeface="Times New Roman"/>
                <a:cs typeface="Times New Roman"/>
                <a:hlinkClick r:id="rId2"/>
              </a:rPr>
              <a:t>http://www-formal.stanford.edu/jmc/history/dartmouth/dartmouth.html</a:t>
            </a:r>
            <a:endParaRPr lang="en-US" sz="1650" u="heavy" spc="-8" dirty="0">
              <a:solidFill>
                <a:srgbClr val="0000FF"/>
              </a:solidFill>
              <a:uFill>
                <a:solidFill>
                  <a:srgbClr val="0000FF"/>
                </a:solidFill>
              </a:uFill>
              <a:latin typeface="Times New Roman"/>
              <a:cs typeface="Times New Roman"/>
            </a:endParaRPr>
          </a:p>
          <a:p>
            <a:pPr marL="9525">
              <a:spcBef>
                <a:spcPts val="323"/>
              </a:spcBef>
            </a:pPr>
            <a:r>
              <a:rPr lang="en-US" sz="1200" spc="-71" dirty="0">
                <a:solidFill>
                  <a:srgbClr val="7E7E7E"/>
                </a:solidFill>
                <a:latin typeface="Arial"/>
                <a:cs typeface="Arial"/>
              </a:rPr>
              <a:t>Courtesy</a:t>
            </a:r>
            <a:r>
              <a:rPr lang="en-US" sz="1200" spc="-41" dirty="0">
                <a:solidFill>
                  <a:srgbClr val="7E7E7E"/>
                </a:solidFill>
                <a:latin typeface="Arial"/>
                <a:cs typeface="Arial"/>
              </a:rPr>
              <a:t> </a:t>
            </a:r>
            <a:r>
              <a:rPr lang="en-US" sz="1200" spc="-68" dirty="0">
                <a:solidFill>
                  <a:srgbClr val="7E7E7E"/>
                </a:solidFill>
                <a:latin typeface="Arial"/>
                <a:cs typeface="Arial"/>
              </a:rPr>
              <a:t>Tim</a:t>
            </a:r>
            <a:r>
              <a:rPr lang="en-US" sz="1200" spc="-64" dirty="0">
                <a:solidFill>
                  <a:srgbClr val="7E7E7E"/>
                </a:solidFill>
                <a:latin typeface="Arial"/>
                <a:cs typeface="Arial"/>
              </a:rPr>
              <a:t> </a:t>
            </a:r>
            <a:r>
              <a:rPr lang="en-US" sz="1200" spc="-15" dirty="0" err="1">
                <a:solidFill>
                  <a:srgbClr val="7E7E7E"/>
                </a:solidFill>
                <a:latin typeface="Arial"/>
                <a:cs typeface="Arial"/>
              </a:rPr>
              <a:t>Finin</a:t>
            </a:r>
            <a:endParaRPr lang="en-US" sz="12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4931" y="980265"/>
            <a:ext cx="3393281" cy="2718532"/>
          </a:xfrm>
          <a:prstGeom prst="rect">
            <a:avLst/>
          </a:prstGeom>
        </p:spPr>
        <p:txBody>
          <a:bodyPr vert="horz" wrap="square" lIns="0" tIns="10001" rIns="0" bIns="0" rtlCol="0" anchor="ctr">
            <a:spAutoFit/>
          </a:bodyPr>
          <a:lstStyle/>
          <a:p>
            <a:pPr marL="440531" marR="3810" indent="-431483">
              <a:spcBef>
                <a:spcPts val="79"/>
              </a:spcBef>
            </a:pPr>
            <a:r>
              <a:rPr spc="-1024" dirty="0"/>
              <a:t>…</a:t>
            </a:r>
            <a:r>
              <a:rPr spc="-176" dirty="0"/>
              <a:t> </a:t>
            </a:r>
            <a:r>
              <a:rPr spc="-8" dirty="0"/>
              <a:t>but</a:t>
            </a:r>
            <a:r>
              <a:rPr spc="-217" dirty="0"/>
              <a:t> </a:t>
            </a:r>
            <a:r>
              <a:rPr spc="-8" dirty="0"/>
              <a:t>don’t</a:t>
            </a:r>
            <a:r>
              <a:rPr spc="-191" dirty="0"/>
              <a:t> </a:t>
            </a:r>
            <a:r>
              <a:rPr spc="-23" dirty="0"/>
              <a:t>think</a:t>
            </a:r>
            <a:r>
              <a:rPr spc="-191" dirty="0"/>
              <a:t> </a:t>
            </a:r>
            <a:r>
              <a:rPr spc="-225" dirty="0"/>
              <a:t>AI </a:t>
            </a:r>
            <a:r>
              <a:rPr spc="-94" dirty="0"/>
              <a:t>started</a:t>
            </a:r>
            <a:r>
              <a:rPr spc="-135" dirty="0"/>
              <a:t> </a:t>
            </a:r>
            <a:r>
              <a:rPr spc="-233" dirty="0"/>
              <a:t>there…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32418" y="3735463"/>
            <a:ext cx="2652236" cy="332783"/>
          </a:xfrm>
          <a:prstGeom prst="rect">
            <a:avLst/>
          </a:prstGeom>
        </p:spPr>
        <p:txBody>
          <a:bodyPr vert="horz" wrap="square" lIns="0" tIns="9525" rIns="0" bIns="0" rtlCol="0">
            <a:spAutoFit/>
          </a:bodyPr>
          <a:lstStyle/>
          <a:p>
            <a:pPr marL="9525" marR="3810">
              <a:spcBef>
                <a:spcPts val="75"/>
              </a:spcBef>
            </a:pPr>
            <a:r>
              <a:rPr sz="1050" u="sng" spc="-71" dirty="0">
                <a:solidFill>
                  <a:srgbClr val="0000FF"/>
                </a:solidFill>
                <a:uFill>
                  <a:solidFill>
                    <a:srgbClr val="0000FF"/>
                  </a:solidFill>
                </a:uFill>
                <a:latin typeface="Arial"/>
                <a:cs typeface="Arial"/>
                <a:hlinkClick r:id="rId2"/>
              </a:rPr>
              <a:t>Ada</a:t>
            </a:r>
            <a:r>
              <a:rPr sz="1050" u="sng" spc="-45" dirty="0">
                <a:solidFill>
                  <a:srgbClr val="0000FF"/>
                </a:solidFill>
                <a:uFill>
                  <a:solidFill>
                    <a:srgbClr val="0000FF"/>
                  </a:solidFill>
                </a:uFill>
                <a:latin typeface="Arial"/>
                <a:cs typeface="Arial"/>
                <a:hlinkClick r:id="rId2"/>
              </a:rPr>
              <a:t> </a:t>
            </a:r>
            <a:r>
              <a:rPr sz="1050" u="sng" spc="-68" dirty="0">
                <a:solidFill>
                  <a:srgbClr val="0000FF"/>
                </a:solidFill>
                <a:uFill>
                  <a:solidFill>
                    <a:srgbClr val="0000FF"/>
                  </a:solidFill>
                </a:uFill>
                <a:latin typeface="Arial"/>
                <a:cs typeface="Arial"/>
                <a:hlinkClick r:id="rId2"/>
              </a:rPr>
              <a:t>Lovelace</a:t>
            </a:r>
            <a:r>
              <a:rPr sz="1050" u="sng" spc="-45" dirty="0">
                <a:solidFill>
                  <a:srgbClr val="0000FF"/>
                </a:solidFill>
                <a:uFill>
                  <a:solidFill>
                    <a:srgbClr val="0000FF"/>
                  </a:solidFill>
                </a:uFill>
                <a:latin typeface="Arial"/>
                <a:cs typeface="Arial"/>
                <a:hlinkClick r:id="rId2"/>
              </a:rPr>
              <a:t> </a:t>
            </a:r>
            <a:r>
              <a:rPr sz="1050" u="sng" spc="-94" dirty="0">
                <a:solidFill>
                  <a:srgbClr val="0000FF"/>
                </a:solidFill>
                <a:uFill>
                  <a:solidFill>
                    <a:srgbClr val="0000FF"/>
                  </a:solidFill>
                </a:uFill>
                <a:latin typeface="Arial"/>
                <a:cs typeface="Arial"/>
                <a:hlinkClick r:id="rId2"/>
              </a:rPr>
              <a:t>Day</a:t>
            </a:r>
            <a:r>
              <a:rPr sz="1050" u="sng" spc="-45" dirty="0">
                <a:solidFill>
                  <a:srgbClr val="0000FF"/>
                </a:solidFill>
                <a:uFill>
                  <a:solidFill>
                    <a:srgbClr val="0000FF"/>
                  </a:solidFill>
                </a:uFill>
                <a:latin typeface="Arial"/>
                <a:cs typeface="Arial"/>
                <a:hlinkClick r:id="rId2"/>
              </a:rPr>
              <a:t> </a:t>
            </a:r>
            <a:r>
              <a:rPr sz="1050" u="sng" spc="-60" dirty="0">
                <a:solidFill>
                  <a:srgbClr val="0000FF"/>
                </a:solidFill>
                <a:uFill>
                  <a:solidFill>
                    <a:srgbClr val="0000FF"/>
                  </a:solidFill>
                </a:uFill>
                <a:latin typeface="Arial"/>
                <a:cs typeface="Arial"/>
                <a:hlinkClick r:id="rId2"/>
              </a:rPr>
              <a:t>Honors</a:t>
            </a:r>
            <a:r>
              <a:rPr sz="1050" u="sng" spc="-53" dirty="0">
                <a:solidFill>
                  <a:srgbClr val="0000FF"/>
                </a:solidFill>
                <a:uFill>
                  <a:solidFill>
                    <a:srgbClr val="0000FF"/>
                  </a:solidFill>
                </a:uFill>
                <a:latin typeface="Arial"/>
                <a:cs typeface="Arial"/>
                <a:hlinkClick r:id="rId2"/>
              </a:rPr>
              <a:t> </a:t>
            </a:r>
            <a:r>
              <a:rPr sz="1050" u="sng" dirty="0">
                <a:solidFill>
                  <a:srgbClr val="0000FF"/>
                </a:solidFill>
                <a:uFill>
                  <a:solidFill>
                    <a:srgbClr val="0000FF"/>
                  </a:solidFill>
                </a:uFill>
                <a:latin typeface="Arial"/>
                <a:cs typeface="Arial"/>
                <a:hlinkClick r:id="rId2"/>
              </a:rPr>
              <a:t>"the</a:t>
            </a:r>
            <a:r>
              <a:rPr sz="1050" u="sng" spc="-30" dirty="0">
                <a:solidFill>
                  <a:srgbClr val="0000FF"/>
                </a:solidFill>
                <a:uFill>
                  <a:solidFill>
                    <a:srgbClr val="0000FF"/>
                  </a:solidFill>
                </a:uFill>
                <a:latin typeface="Arial"/>
                <a:cs typeface="Arial"/>
                <a:hlinkClick r:id="rId2"/>
              </a:rPr>
              <a:t> </a:t>
            </a:r>
            <a:r>
              <a:rPr sz="1050" u="sng" spc="-53" dirty="0">
                <a:solidFill>
                  <a:srgbClr val="0000FF"/>
                </a:solidFill>
                <a:uFill>
                  <a:solidFill>
                    <a:srgbClr val="0000FF"/>
                  </a:solidFill>
                </a:uFill>
                <a:latin typeface="Arial"/>
                <a:cs typeface="Arial"/>
                <a:hlinkClick r:id="rId2"/>
              </a:rPr>
              <a:t>First</a:t>
            </a:r>
            <a:r>
              <a:rPr sz="1050" u="sng" spc="-56" dirty="0">
                <a:solidFill>
                  <a:srgbClr val="0000FF"/>
                </a:solidFill>
                <a:uFill>
                  <a:solidFill>
                    <a:srgbClr val="0000FF"/>
                  </a:solidFill>
                </a:uFill>
                <a:latin typeface="Arial"/>
                <a:cs typeface="Arial"/>
                <a:hlinkClick r:id="rId2"/>
              </a:rPr>
              <a:t> </a:t>
            </a:r>
            <a:r>
              <a:rPr sz="1050" u="sng" spc="-8" dirty="0">
                <a:solidFill>
                  <a:srgbClr val="0000FF"/>
                </a:solidFill>
                <a:uFill>
                  <a:solidFill>
                    <a:srgbClr val="0000FF"/>
                  </a:solidFill>
                </a:uFill>
                <a:latin typeface="Arial"/>
                <a:cs typeface="Arial"/>
                <a:hlinkClick r:id="rId2"/>
              </a:rPr>
              <a:t>Computer</a:t>
            </a:r>
            <a:r>
              <a:rPr sz="1050" spc="-8" dirty="0">
                <a:solidFill>
                  <a:srgbClr val="0000FF"/>
                </a:solidFill>
                <a:latin typeface="Arial"/>
                <a:cs typeface="Arial"/>
                <a:hlinkClick r:id="rId2"/>
              </a:rPr>
              <a:t> </a:t>
            </a:r>
            <a:r>
              <a:rPr sz="1050" u="sng" spc="-49" dirty="0">
                <a:solidFill>
                  <a:srgbClr val="0000FF"/>
                </a:solidFill>
                <a:uFill>
                  <a:solidFill>
                    <a:srgbClr val="0000FF"/>
                  </a:solidFill>
                </a:uFill>
                <a:latin typeface="Arial"/>
                <a:cs typeface="Arial"/>
                <a:hlinkClick r:id="rId2"/>
              </a:rPr>
              <a:t>Programmer"</a:t>
            </a:r>
            <a:r>
              <a:rPr sz="1050" u="sng" spc="-41" dirty="0">
                <a:solidFill>
                  <a:srgbClr val="0000FF"/>
                </a:solidFill>
                <a:uFill>
                  <a:solidFill>
                    <a:srgbClr val="0000FF"/>
                  </a:solidFill>
                </a:uFill>
                <a:latin typeface="Arial"/>
                <a:cs typeface="Arial"/>
                <a:hlinkClick r:id="rId2"/>
              </a:rPr>
              <a:t> </a:t>
            </a:r>
            <a:r>
              <a:rPr sz="1050" u="sng" spc="-30" dirty="0">
                <a:solidFill>
                  <a:srgbClr val="0000FF"/>
                </a:solidFill>
                <a:uFill>
                  <a:solidFill>
                    <a:srgbClr val="0000FF"/>
                  </a:solidFill>
                </a:uFill>
                <a:latin typeface="Arial"/>
                <a:cs typeface="Arial"/>
                <a:hlinkClick r:id="rId2"/>
              </a:rPr>
              <a:t>-</a:t>
            </a:r>
            <a:r>
              <a:rPr sz="1050" u="sng" spc="-38" dirty="0">
                <a:solidFill>
                  <a:srgbClr val="0000FF"/>
                </a:solidFill>
                <a:uFill>
                  <a:solidFill>
                    <a:srgbClr val="0000FF"/>
                  </a:solidFill>
                </a:uFill>
                <a:latin typeface="Arial"/>
                <a:cs typeface="Arial"/>
                <a:hlinkClick r:id="rId2"/>
              </a:rPr>
              <a:t> </a:t>
            </a:r>
            <a:r>
              <a:rPr sz="1050" u="sng" spc="-45" dirty="0">
                <a:solidFill>
                  <a:srgbClr val="0000FF"/>
                </a:solidFill>
                <a:uFill>
                  <a:solidFill>
                    <a:srgbClr val="0000FF"/>
                  </a:solidFill>
                </a:uFill>
                <a:latin typeface="Arial"/>
                <a:cs typeface="Arial"/>
                <a:hlinkClick r:id="rId2"/>
              </a:rPr>
              <a:t>Scientific</a:t>
            </a:r>
            <a:r>
              <a:rPr sz="1050" u="sng" spc="-30" dirty="0">
                <a:solidFill>
                  <a:srgbClr val="0000FF"/>
                </a:solidFill>
                <a:uFill>
                  <a:solidFill>
                    <a:srgbClr val="0000FF"/>
                  </a:solidFill>
                </a:uFill>
                <a:latin typeface="Arial"/>
                <a:cs typeface="Arial"/>
                <a:hlinkClick r:id="rId2"/>
              </a:rPr>
              <a:t> </a:t>
            </a:r>
            <a:r>
              <a:rPr sz="1050" u="sng" spc="-53" dirty="0">
                <a:solidFill>
                  <a:srgbClr val="0000FF"/>
                </a:solidFill>
                <a:uFill>
                  <a:solidFill>
                    <a:srgbClr val="0000FF"/>
                  </a:solidFill>
                </a:uFill>
                <a:latin typeface="Arial"/>
                <a:cs typeface="Arial"/>
                <a:hlinkClick r:id="rId2"/>
              </a:rPr>
              <a:t>American</a:t>
            </a:r>
            <a:r>
              <a:rPr sz="1050" u="sng" spc="-38" dirty="0">
                <a:solidFill>
                  <a:srgbClr val="0000FF"/>
                </a:solidFill>
                <a:uFill>
                  <a:solidFill>
                    <a:srgbClr val="0000FF"/>
                  </a:solidFill>
                </a:uFill>
                <a:latin typeface="Arial"/>
                <a:cs typeface="Arial"/>
                <a:hlinkClick r:id="rId2"/>
              </a:rPr>
              <a:t> </a:t>
            </a:r>
            <a:r>
              <a:rPr sz="1050" u="sng" spc="-64" dirty="0">
                <a:solidFill>
                  <a:srgbClr val="0000FF"/>
                </a:solidFill>
                <a:uFill>
                  <a:solidFill>
                    <a:srgbClr val="0000FF"/>
                  </a:solidFill>
                </a:uFill>
                <a:latin typeface="Arial"/>
                <a:cs typeface="Arial"/>
                <a:hlinkClick r:id="rId2"/>
              </a:rPr>
              <a:t>Blog</a:t>
            </a:r>
            <a:r>
              <a:rPr sz="1050" u="sng" spc="-30" dirty="0">
                <a:solidFill>
                  <a:srgbClr val="0000FF"/>
                </a:solidFill>
                <a:uFill>
                  <a:solidFill>
                    <a:srgbClr val="0000FF"/>
                  </a:solidFill>
                </a:uFill>
                <a:latin typeface="Arial"/>
                <a:cs typeface="Arial"/>
                <a:hlinkClick r:id="rId2"/>
              </a:rPr>
              <a:t> </a:t>
            </a:r>
            <a:r>
              <a:rPr sz="1050" u="sng" spc="-8" dirty="0">
                <a:solidFill>
                  <a:srgbClr val="0000FF"/>
                </a:solidFill>
                <a:uFill>
                  <a:solidFill>
                    <a:srgbClr val="0000FF"/>
                  </a:solidFill>
                </a:uFill>
                <a:latin typeface="Arial"/>
                <a:cs typeface="Arial"/>
                <a:hlinkClick r:id="rId2"/>
              </a:rPr>
              <a:t>Network</a:t>
            </a:r>
            <a:endParaRPr sz="1050" dirty="0">
              <a:latin typeface="Arial"/>
              <a:cs typeface="Arial"/>
            </a:endParaRPr>
          </a:p>
        </p:txBody>
      </p:sp>
      <p:pic>
        <p:nvPicPr>
          <p:cNvPr id="3" name="object 3"/>
          <p:cNvPicPr/>
          <p:nvPr/>
        </p:nvPicPr>
        <p:blipFill>
          <a:blip r:embed="rId3" cstate="print"/>
          <a:stretch>
            <a:fillRect/>
          </a:stretch>
        </p:blipFill>
        <p:spPr>
          <a:xfrm>
            <a:off x="5573362" y="904442"/>
            <a:ext cx="2343150" cy="2815209"/>
          </a:xfrm>
          <a:prstGeom prst="rect">
            <a:avLst/>
          </a:prstGeom>
        </p:spPr>
      </p:pic>
      <p:pic>
        <p:nvPicPr>
          <p:cNvPr id="4" name="object 4"/>
          <p:cNvPicPr/>
          <p:nvPr/>
        </p:nvPicPr>
        <p:blipFill>
          <a:blip r:embed="rId4" cstate="print"/>
          <a:stretch>
            <a:fillRect/>
          </a:stretch>
        </p:blipFill>
        <p:spPr>
          <a:xfrm>
            <a:off x="859345" y="919111"/>
            <a:ext cx="2929508" cy="2816352"/>
          </a:xfrm>
          <a:prstGeom prst="rect">
            <a:avLst/>
          </a:prstGeom>
        </p:spPr>
      </p:pic>
      <p:sp>
        <p:nvSpPr>
          <p:cNvPr id="5" name="object 5"/>
          <p:cNvSpPr txBox="1"/>
          <p:nvPr/>
        </p:nvSpPr>
        <p:spPr>
          <a:xfrm>
            <a:off x="918876" y="3807530"/>
            <a:ext cx="1589246" cy="171681"/>
          </a:xfrm>
          <a:prstGeom prst="rect">
            <a:avLst/>
          </a:prstGeom>
        </p:spPr>
        <p:txBody>
          <a:bodyPr vert="horz" wrap="square" lIns="0" tIns="10001" rIns="0" bIns="0" rtlCol="0">
            <a:spAutoFit/>
          </a:bodyPr>
          <a:lstStyle/>
          <a:p>
            <a:pPr marL="9525">
              <a:spcBef>
                <a:spcPts val="79"/>
              </a:spcBef>
            </a:pPr>
            <a:r>
              <a:rPr sz="1050" u="sng" spc="-38" dirty="0">
                <a:solidFill>
                  <a:srgbClr val="0000FF"/>
                </a:solidFill>
                <a:uFill>
                  <a:solidFill>
                    <a:srgbClr val="0000FF"/>
                  </a:solidFill>
                </a:uFill>
                <a:latin typeface="Arial"/>
                <a:cs typeface="Arial"/>
                <a:hlinkClick r:id="rId5"/>
              </a:rPr>
              <a:t>Analytical</a:t>
            </a:r>
            <a:r>
              <a:rPr sz="1050" u="sng" spc="-41" dirty="0">
                <a:solidFill>
                  <a:srgbClr val="0000FF"/>
                </a:solidFill>
                <a:uFill>
                  <a:solidFill>
                    <a:srgbClr val="0000FF"/>
                  </a:solidFill>
                </a:uFill>
                <a:latin typeface="Arial"/>
                <a:cs typeface="Arial"/>
                <a:hlinkClick r:id="rId5"/>
              </a:rPr>
              <a:t> </a:t>
            </a:r>
            <a:r>
              <a:rPr sz="1050" u="sng" spc="-75" dirty="0">
                <a:solidFill>
                  <a:srgbClr val="0000FF"/>
                </a:solidFill>
                <a:uFill>
                  <a:solidFill>
                    <a:srgbClr val="0000FF"/>
                  </a:solidFill>
                </a:uFill>
                <a:latin typeface="Arial"/>
                <a:cs typeface="Arial"/>
                <a:hlinkClick r:id="rId5"/>
              </a:rPr>
              <a:t>Engine</a:t>
            </a:r>
            <a:r>
              <a:rPr sz="1050" u="sng" spc="-41" dirty="0">
                <a:solidFill>
                  <a:srgbClr val="0000FF"/>
                </a:solidFill>
                <a:uFill>
                  <a:solidFill>
                    <a:srgbClr val="0000FF"/>
                  </a:solidFill>
                </a:uFill>
                <a:latin typeface="Arial"/>
                <a:cs typeface="Arial"/>
                <a:hlinkClick r:id="rId5"/>
              </a:rPr>
              <a:t> </a:t>
            </a:r>
            <a:r>
              <a:rPr sz="1050" u="sng" spc="-34" dirty="0">
                <a:solidFill>
                  <a:srgbClr val="0000FF"/>
                </a:solidFill>
                <a:uFill>
                  <a:solidFill>
                    <a:srgbClr val="0000FF"/>
                  </a:solidFill>
                </a:uFill>
                <a:latin typeface="Arial"/>
                <a:cs typeface="Arial"/>
                <a:hlinkClick r:id="rId5"/>
              </a:rPr>
              <a:t>-</a:t>
            </a:r>
            <a:r>
              <a:rPr sz="1050" u="sng" spc="-49" dirty="0">
                <a:solidFill>
                  <a:srgbClr val="0000FF"/>
                </a:solidFill>
                <a:uFill>
                  <a:solidFill>
                    <a:srgbClr val="0000FF"/>
                  </a:solidFill>
                </a:uFill>
                <a:latin typeface="Arial"/>
                <a:cs typeface="Arial"/>
                <a:hlinkClick r:id="rId5"/>
              </a:rPr>
              <a:t> </a:t>
            </a:r>
            <a:r>
              <a:rPr sz="1050" u="sng" spc="-23" dirty="0">
                <a:solidFill>
                  <a:srgbClr val="0000FF"/>
                </a:solidFill>
                <a:uFill>
                  <a:solidFill>
                    <a:srgbClr val="0000FF"/>
                  </a:solidFill>
                </a:uFill>
                <a:latin typeface="Arial"/>
                <a:cs typeface="Arial"/>
                <a:hlinkClick r:id="rId5"/>
              </a:rPr>
              <a:t>Wikipedia</a:t>
            </a:r>
            <a:endParaRPr sz="1050" dirty="0">
              <a:latin typeface="Arial"/>
              <a:cs typeface="Arial"/>
            </a:endParaRPr>
          </a:p>
        </p:txBody>
      </p:sp>
      <p:sp>
        <p:nvSpPr>
          <p:cNvPr id="7" name="TextBox 6">
            <a:extLst>
              <a:ext uri="{FF2B5EF4-FFF2-40B4-BE49-F238E27FC236}">
                <a16:creationId xmlns:a16="http://schemas.microsoft.com/office/drawing/2014/main" id="{A4DD724E-1174-712F-E73B-1A1CD861AACE}"/>
              </a:ext>
            </a:extLst>
          </p:cNvPr>
          <p:cNvSpPr txBox="1"/>
          <p:nvPr/>
        </p:nvSpPr>
        <p:spPr>
          <a:xfrm>
            <a:off x="859345" y="4232490"/>
            <a:ext cx="7425309" cy="830997"/>
          </a:xfrm>
          <a:prstGeom prst="rect">
            <a:avLst/>
          </a:prstGeom>
          <a:noFill/>
        </p:spPr>
        <p:txBody>
          <a:bodyPr wrap="square">
            <a:spAutoFit/>
          </a:bodyPr>
          <a:lstStyle/>
          <a:p>
            <a:r>
              <a:rPr lang="en-US" sz="1600" b="0" i="0" dirty="0">
                <a:solidFill>
                  <a:srgbClr val="202122"/>
                </a:solidFill>
                <a:effectLst/>
                <a:latin typeface="Arial" panose="020B0604020202020204" pitchFamily="34" charset="0"/>
              </a:rPr>
              <a:t>"The Analytical Engine has no pretensions whatever to </a:t>
            </a:r>
            <a:r>
              <a:rPr lang="en-US" sz="1600" b="0" i="1" dirty="0">
                <a:solidFill>
                  <a:srgbClr val="202122"/>
                </a:solidFill>
                <a:effectLst/>
                <a:latin typeface="Arial" panose="020B0604020202020204" pitchFamily="34" charset="0"/>
              </a:rPr>
              <a:t>originate</a:t>
            </a:r>
            <a:r>
              <a:rPr lang="en-US" sz="1600" b="0" i="0" dirty="0">
                <a:solidFill>
                  <a:srgbClr val="202122"/>
                </a:solidFill>
                <a:effectLst/>
                <a:latin typeface="Arial" panose="020B0604020202020204" pitchFamily="34" charset="0"/>
              </a:rPr>
              <a:t> anything. It can do </a:t>
            </a:r>
            <a:r>
              <a:rPr lang="en-US" sz="1600" b="0" i="1" dirty="0">
                <a:solidFill>
                  <a:srgbClr val="202122"/>
                </a:solidFill>
                <a:effectLst/>
                <a:latin typeface="Arial" panose="020B0604020202020204" pitchFamily="34" charset="0"/>
              </a:rPr>
              <a:t>whatever we know how to order it</a:t>
            </a:r>
            <a:r>
              <a:rPr lang="en-US" sz="1600" b="0" i="0" dirty="0">
                <a:solidFill>
                  <a:srgbClr val="202122"/>
                </a:solidFill>
                <a:effectLst/>
                <a:latin typeface="Arial" panose="020B0604020202020204" pitchFamily="34" charset="0"/>
              </a:rPr>
              <a:t> to perform. It can follow analysis; but it has no power of anticipating any analytical relations or truths." </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B6D8BE60-4206-5E49-9D79-04E36E6742FA}"/>
              </a:ext>
            </a:extLst>
          </p:cNvPr>
          <p:cNvSpPr>
            <a:spLocks noGrp="1" noChangeArrowheads="1"/>
          </p:cNvSpPr>
          <p:nvPr>
            <p:ph type="title"/>
          </p:nvPr>
        </p:nvSpPr>
        <p:spPr/>
        <p:txBody>
          <a:bodyPr>
            <a:normAutofit fontScale="90000"/>
          </a:bodyPr>
          <a:lstStyle/>
          <a:p>
            <a:pPr eaLnBrk="1" hangingPunct="1"/>
            <a:r>
              <a:rPr lang="en-US" altLang="en-US" sz="4000" dirty="0">
                <a:latin typeface="Helvetica" pitchFamily="2" charset="0"/>
                <a:ea typeface="ＭＳ Ｐゴシック" panose="020B0600070205080204" pitchFamily="34" charset="-128"/>
              </a:rPr>
              <a:t>AI prehistory and early years</a:t>
            </a:r>
          </a:p>
        </p:txBody>
      </p:sp>
      <p:sp>
        <p:nvSpPr>
          <p:cNvPr id="24578" name="Rectangle 3">
            <a:extLst>
              <a:ext uri="{FF2B5EF4-FFF2-40B4-BE49-F238E27FC236}">
                <a16:creationId xmlns:a16="http://schemas.microsoft.com/office/drawing/2014/main" id="{70F29EE3-299D-4D44-8C0D-ACFF5683D8F6}"/>
              </a:ext>
            </a:extLst>
          </p:cNvPr>
          <p:cNvSpPr>
            <a:spLocks noGrp="1" noChangeArrowheads="1"/>
          </p:cNvSpPr>
          <p:nvPr>
            <p:ph type="body" idx="1"/>
          </p:nvPr>
        </p:nvSpPr>
        <p:spPr>
          <a:xfrm>
            <a:off x="533400" y="1418897"/>
            <a:ext cx="8229600" cy="3593346"/>
          </a:xfrm>
        </p:spPr>
        <p:txBody>
          <a:bodyPr>
            <a:normAutofit fontScale="77500" lnSpcReduction="20000"/>
          </a:bodyPr>
          <a:lstStyle/>
          <a:p>
            <a:pPr marL="170260" indent="-170260" eaLnBrk="1" hangingPunct="1">
              <a:spcBef>
                <a:spcPts val="400"/>
              </a:spcBef>
              <a:spcAft>
                <a:spcPts val="400"/>
              </a:spcAft>
            </a:pPr>
            <a:r>
              <a:rPr lang="en-US" altLang="en-US" dirty="0">
                <a:solidFill>
                  <a:srgbClr val="000000"/>
                </a:solidFill>
                <a:latin typeface="Helvetica" pitchFamily="2" charset="0"/>
                <a:ea typeface="ＭＳ Ｐゴシック" panose="020B0600070205080204" pitchFamily="34" charset="-128"/>
              </a:rPr>
              <a:t>George Boole invented </a:t>
            </a:r>
            <a:r>
              <a:rPr lang="en-US" altLang="en-US" b="1" dirty="0">
                <a:solidFill>
                  <a:srgbClr val="0432FF"/>
                </a:solidFill>
                <a:latin typeface="Helvetica" pitchFamily="2" charset="0"/>
                <a:ea typeface="ＭＳ Ｐゴシック" panose="020B0600070205080204" pitchFamily="34" charset="-128"/>
              </a:rPr>
              <a:t>propositional logic </a:t>
            </a:r>
            <a:r>
              <a:rPr lang="en-US" altLang="en-US" dirty="0">
                <a:solidFill>
                  <a:srgbClr val="000000"/>
                </a:solidFill>
                <a:latin typeface="Helvetica" pitchFamily="2" charset="0"/>
                <a:ea typeface="ＭＳ Ｐゴシック" panose="020B0600070205080204" pitchFamily="34" charset="-128"/>
              </a:rPr>
              <a:t>(1847)</a:t>
            </a:r>
          </a:p>
          <a:p>
            <a:pPr marL="170260" indent="-170260" eaLnBrk="1" hangingPunct="1">
              <a:spcBef>
                <a:spcPts val="400"/>
              </a:spcBef>
              <a:spcAft>
                <a:spcPts val="400"/>
              </a:spcAft>
            </a:pPr>
            <a:r>
              <a:rPr lang="en-US" altLang="en-US" dirty="0">
                <a:solidFill>
                  <a:srgbClr val="000000"/>
                </a:solidFill>
                <a:latin typeface="Helvetica" pitchFamily="2" charset="0"/>
                <a:ea typeface="ＭＳ Ｐゴシック" panose="020B0600070205080204" pitchFamily="34" charset="-128"/>
              </a:rPr>
              <a:t>Karel Capek coined term </a:t>
            </a:r>
            <a:r>
              <a:rPr lang="en-US" altLang="ja-JP" b="1" dirty="0">
                <a:solidFill>
                  <a:srgbClr val="0000FF"/>
                </a:solidFill>
                <a:latin typeface="Helvetica" pitchFamily="2" charset="0"/>
                <a:ea typeface="ＭＳ Ｐゴシック" panose="020B0600070205080204" pitchFamily="34" charset="-128"/>
              </a:rPr>
              <a:t>r</a:t>
            </a:r>
            <a:r>
              <a:rPr lang="en-US" altLang="ja-JP" b="1" dirty="0">
                <a:solidFill>
                  <a:srgbClr val="0432FF"/>
                </a:solidFill>
                <a:latin typeface="Helvetica" pitchFamily="2" charset="0"/>
                <a:ea typeface="ＭＳ Ｐゴシック" panose="020B0600070205080204" pitchFamily="34" charset="-128"/>
              </a:rPr>
              <a:t>ob</a:t>
            </a:r>
            <a:r>
              <a:rPr lang="en-US" altLang="ja-JP" b="1" dirty="0">
                <a:solidFill>
                  <a:srgbClr val="0000FF"/>
                </a:solidFill>
                <a:latin typeface="Helvetica" pitchFamily="2" charset="0"/>
                <a:ea typeface="ＭＳ Ｐゴシック" panose="020B0600070205080204" pitchFamily="34" charset="-128"/>
              </a:rPr>
              <a:t>ot</a:t>
            </a:r>
            <a:r>
              <a:rPr lang="en-US" altLang="ja-JP" dirty="0">
                <a:solidFill>
                  <a:srgbClr val="000000"/>
                </a:solidFill>
                <a:latin typeface="Helvetica" pitchFamily="2" charset="0"/>
                <a:ea typeface="ＭＳ Ｐゴシック" panose="020B0600070205080204" pitchFamily="34" charset="-128"/>
              </a:rPr>
              <a:t> in play R.U.R. (1921)</a:t>
            </a:r>
          </a:p>
          <a:p>
            <a:pPr marL="170260" indent="-170260" eaLnBrk="1" hangingPunct="1">
              <a:spcBef>
                <a:spcPts val="400"/>
              </a:spcBef>
              <a:spcAft>
                <a:spcPts val="400"/>
              </a:spcAft>
            </a:pPr>
            <a:r>
              <a:rPr lang="en-US" altLang="en-US" dirty="0">
                <a:solidFill>
                  <a:srgbClr val="000000"/>
                </a:solidFill>
                <a:latin typeface="Helvetica" pitchFamily="2" charset="0"/>
                <a:ea typeface="ＭＳ Ｐゴシック" panose="020B0600070205080204" pitchFamily="34" charset="-128"/>
              </a:rPr>
              <a:t>John von Neumann: </a:t>
            </a:r>
            <a:r>
              <a:rPr lang="en-US" altLang="en-US" b="1" dirty="0">
                <a:solidFill>
                  <a:srgbClr val="0000FF"/>
                </a:solidFill>
                <a:latin typeface="Helvetica" pitchFamily="2" charset="0"/>
                <a:ea typeface="ＭＳ Ｐゴシック" panose="020B0600070205080204" pitchFamily="34" charset="-128"/>
              </a:rPr>
              <a:t>minimax</a:t>
            </a:r>
            <a:r>
              <a:rPr lang="en-US" altLang="en-US" dirty="0">
                <a:solidFill>
                  <a:srgbClr val="000000"/>
                </a:solidFill>
                <a:latin typeface="Helvetica" pitchFamily="2" charset="0"/>
                <a:ea typeface="ＭＳ Ｐゴシック" panose="020B0600070205080204" pitchFamily="34" charset="-128"/>
              </a:rPr>
              <a:t> (1928)</a:t>
            </a:r>
          </a:p>
          <a:p>
            <a:pPr marL="170260" indent="-170260" eaLnBrk="1" hangingPunct="1">
              <a:spcBef>
                <a:spcPts val="400"/>
              </a:spcBef>
              <a:spcAft>
                <a:spcPts val="400"/>
              </a:spcAft>
            </a:pPr>
            <a:r>
              <a:rPr lang="en-US" altLang="en-US" dirty="0">
                <a:solidFill>
                  <a:srgbClr val="000000"/>
                </a:solidFill>
                <a:latin typeface="Helvetica" pitchFamily="2" charset="0"/>
                <a:ea typeface="ＭＳ Ｐゴシック" panose="020B0600070205080204" pitchFamily="34" charset="-128"/>
              </a:rPr>
              <a:t>Norbert Wiener founded field of </a:t>
            </a:r>
            <a:r>
              <a:rPr lang="en-US" altLang="en-US" b="1" dirty="0">
                <a:solidFill>
                  <a:srgbClr val="0000FF"/>
                </a:solidFill>
                <a:latin typeface="Helvetica" pitchFamily="2" charset="0"/>
                <a:ea typeface="ＭＳ Ｐゴシック" panose="020B0600070205080204" pitchFamily="34" charset="-128"/>
              </a:rPr>
              <a:t>cybernetics</a:t>
            </a:r>
            <a:r>
              <a:rPr lang="en-US" altLang="en-US" dirty="0">
                <a:solidFill>
                  <a:srgbClr val="000000"/>
                </a:solidFill>
                <a:latin typeface="Helvetica" pitchFamily="2" charset="0"/>
                <a:ea typeface="ＭＳ Ｐゴシック" panose="020B0600070205080204" pitchFamily="34" charset="-128"/>
              </a:rPr>
              <a:t> (1940s)</a:t>
            </a:r>
          </a:p>
          <a:p>
            <a:pPr marL="170260" indent="-170260" eaLnBrk="1" hangingPunct="1">
              <a:spcBef>
                <a:spcPts val="400"/>
              </a:spcBef>
              <a:spcAft>
                <a:spcPts val="400"/>
              </a:spcAft>
            </a:pPr>
            <a:r>
              <a:rPr lang="en-US" altLang="en-US" b="1" dirty="0">
                <a:solidFill>
                  <a:srgbClr val="0000FF"/>
                </a:solidFill>
                <a:latin typeface="Helvetica" pitchFamily="2" charset="0"/>
                <a:ea typeface="ＭＳ Ｐゴシック" panose="020B0600070205080204" pitchFamily="34" charset="-128"/>
              </a:rPr>
              <a:t>Neural networks</a:t>
            </a:r>
            <a:r>
              <a:rPr lang="en-US" altLang="en-US" b="1" dirty="0">
                <a:solidFill>
                  <a:srgbClr val="000000"/>
                </a:solidFill>
                <a:latin typeface="Helvetica" pitchFamily="2" charset="0"/>
                <a:ea typeface="ＭＳ Ｐゴシック" panose="020B0600070205080204" pitchFamily="34" charset="-128"/>
              </a:rPr>
              <a:t> (</a:t>
            </a:r>
            <a:r>
              <a:rPr lang="en-US" altLang="en-US" dirty="0">
                <a:solidFill>
                  <a:srgbClr val="000000"/>
                </a:solidFill>
                <a:latin typeface="Helvetica" pitchFamily="2" charset="0"/>
                <a:ea typeface="ＭＳ Ｐゴシック" panose="020B0600070205080204" pitchFamily="34" charset="-128"/>
              </a:rPr>
              <a:t>40s &amp; 50s) among the earliest theories of how we might reproduce intelligence</a:t>
            </a:r>
          </a:p>
          <a:p>
            <a:pPr marL="170260" indent="-170260" eaLnBrk="1" hangingPunct="1">
              <a:spcBef>
                <a:spcPts val="400"/>
              </a:spcBef>
              <a:spcAft>
                <a:spcPts val="400"/>
              </a:spcAft>
            </a:pPr>
            <a:r>
              <a:rPr lang="en-US" altLang="en-US" dirty="0">
                <a:solidFill>
                  <a:srgbClr val="000000"/>
                </a:solidFill>
                <a:latin typeface="Helvetica" pitchFamily="2" charset="0"/>
                <a:ea typeface="ＭＳ Ｐゴシック" panose="020B0600070205080204" pitchFamily="34" charset="-128"/>
              </a:rPr>
              <a:t>Isaac Asimov </a:t>
            </a:r>
            <a:r>
              <a:rPr lang="en-US" altLang="en-US" b="1" i="1" dirty="0">
                <a:solidFill>
                  <a:srgbClr val="0432FF"/>
                </a:solidFill>
                <a:latin typeface="Helvetica" pitchFamily="2" charset="0"/>
                <a:ea typeface="ＭＳ Ｐゴシック" panose="020B0600070205080204" pitchFamily="34" charset="-128"/>
              </a:rPr>
              <a:t>I, Robot</a:t>
            </a:r>
            <a:r>
              <a:rPr lang="en-US" altLang="en-US" b="1" dirty="0">
                <a:solidFill>
                  <a:srgbClr val="0432FF"/>
                </a:solidFill>
                <a:latin typeface="Helvetica" pitchFamily="2" charset="0"/>
                <a:ea typeface="ＭＳ Ｐゴシック" panose="020B0600070205080204" pitchFamily="34" charset="-128"/>
              </a:rPr>
              <a:t> </a:t>
            </a:r>
            <a:r>
              <a:rPr lang="en-US" altLang="en-US" dirty="0">
                <a:solidFill>
                  <a:srgbClr val="000000"/>
                </a:solidFill>
                <a:latin typeface="Helvetica" pitchFamily="2" charset="0"/>
                <a:ea typeface="ＭＳ Ｐゴシック" panose="020B0600070205080204" pitchFamily="34" charset="-128"/>
              </a:rPr>
              <a:t>(1950) Laws of Robotics</a:t>
            </a:r>
          </a:p>
          <a:p>
            <a:pPr marL="170260" indent="-170260" eaLnBrk="1" hangingPunct="1">
              <a:spcBef>
                <a:spcPts val="400"/>
              </a:spcBef>
              <a:spcAft>
                <a:spcPts val="400"/>
              </a:spcAft>
            </a:pPr>
            <a:r>
              <a:rPr lang="en-US" altLang="en-US" b="1" dirty="0">
                <a:solidFill>
                  <a:srgbClr val="0000FF"/>
                </a:solidFill>
                <a:latin typeface="Helvetica" pitchFamily="2" charset="0"/>
                <a:ea typeface="ＭＳ Ｐゴシック" panose="020B0600070205080204" pitchFamily="34" charset="-128"/>
              </a:rPr>
              <a:t>Turing test</a:t>
            </a:r>
            <a:r>
              <a:rPr lang="en-US" altLang="en-US" dirty="0">
                <a:solidFill>
                  <a:srgbClr val="000000"/>
                </a:solidFill>
                <a:latin typeface="Helvetica" pitchFamily="2" charset="0"/>
                <a:ea typeface="ＭＳ Ｐゴシック" panose="020B0600070205080204" pitchFamily="34" charset="-128"/>
              </a:rPr>
              <a:t> proposed in 1950 &amp; debated ever since</a:t>
            </a:r>
          </a:p>
          <a:p>
            <a:pPr marL="170260" indent="-170260" eaLnBrk="1" hangingPunct="1">
              <a:spcBef>
                <a:spcPts val="400"/>
              </a:spcBef>
              <a:spcAft>
                <a:spcPts val="400"/>
              </a:spcAft>
            </a:pPr>
            <a:r>
              <a:rPr lang="en-US" altLang="en-US" dirty="0">
                <a:solidFill>
                  <a:srgbClr val="000000"/>
                </a:solidFill>
                <a:latin typeface="Helvetica" pitchFamily="2" charset="0"/>
                <a:ea typeface="ＭＳ Ｐゴシック" panose="020B0600070205080204" pitchFamily="34" charset="-128"/>
              </a:rPr>
              <a:t>Early work on </a:t>
            </a:r>
            <a:r>
              <a:rPr lang="en-US" altLang="en-US" b="1" dirty="0">
                <a:solidFill>
                  <a:srgbClr val="0000FF"/>
                </a:solidFill>
                <a:latin typeface="Helvetica" pitchFamily="2" charset="0"/>
                <a:ea typeface="ＭＳ Ｐゴシック" panose="020B0600070205080204" pitchFamily="34" charset="-128"/>
              </a:rPr>
              <a:t>Chess</a:t>
            </a:r>
            <a:r>
              <a:rPr lang="en-US" altLang="en-US" dirty="0">
                <a:solidFill>
                  <a:srgbClr val="000000"/>
                </a:solidFill>
                <a:latin typeface="Helvetica" pitchFamily="2" charset="0"/>
                <a:ea typeface="ＭＳ Ｐゴシック" panose="020B0600070205080204" pitchFamily="34" charset="-128"/>
              </a:rPr>
              <a:t> by Alan Turing, 1950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9764476F-C0C2-634C-87F3-4B0E61F801D6}"/>
              </a:ext>
            </a:extLst>
          </p:cNvPr>
          <p:cNvSpPr>
            <a:spLocks noGrp="1" noChangeArrowheads="1"/>
          </p:cNvSpPr>
          <p:nvPr>
            <p:ph type="title"/>
          </p:nvPr>
        </p:nvSpPr>
        <p:spPr>
          <a:xfrm>
            <a:off x="1629103" y="580368"/>
            <a:ext cx="5067300" cy="857250"/>
          </a:xfrm>
        </p:spPr>
        <p:txBody>
          <a:bodyPr/>
          <a:lstStyle/>
          <a:p>
            <a:pPr eaLnBrk="1" hangingPunct="1"/>
            <a:r>
              <a:rPr lang="en-US" altLang="en-US" sz="4000" dirty="0">
                <a:latin typeface="Helvetica" pitchFamily="2" charset="0"/>
                <a:ea typeface="ＭＳ Ｐゴシック" panose="020B0600070205080204" pitchFamily="34" charset="-128"/>
              </a:rPr>
              <a:t>How popular is AI?</a:t>
            </a:r>
          </a:p>
        </p:txBody>
      </p:sp>
      <p:sp>
        <p:nvSpPr>
          <p:cNvPr id="29698" name="Rectangle 3">
            <a:extLst>
              <a:ext uri="{FF2B5EF4-FFF2-40B4-BE49-F238E27FC236}">
                <a16:creationId xmlns:a16="http://schemas.microsoft.com/office/drawing/2014/main" id="{50906B1C-EEF2-7149-B006-DAF5587AF49B}"/>
              </a:ext>
            </a:extLst>
          </p:cNvPr>
          <p:cNvSpPr>
            <a:spLocks noGrp="1" noChangeArrowheads="1"/>
          </p:cNvSpPr>
          <p:nvPr>
            <p:ph idx="1"/>
          </p:nvPr>
        </p:nvSpPr>
        <p:spPr>
          <a:xfrm>
            <a:off x="244366" y="1529254"/>
            <a:ext cx="8747233" cy="3404695"/>
          </a:xfrm>
        </p:spPr>
        <p:txBody>
          <a:bodyPr>
            <a:normAutofit fontScale="92500" lnSpcReduction="10000"/>
          </a:bodyPr>
          <a:lstStyle/>
          <a:p>
            <a:pPr eaLnBrk="1" hangingPunct="1"/>
            <a:r>
              <a:rPr lang="en-US" altLang="en-US" sz="2200" dirty="0">
                <a:latin typeface="Helvetica" pitchFamily="2" charset="0"/>
                <a:ea typeface="ＭＳ Ｐゴシック" panose="020B0600070205080204" pitchFamily="34" charset="-128"/>
              </a:rPr>
              <a:t>AI has had it’</a:t>
            </a:r>
            <a:r>
              <a:rPr lang="en-US" altLang="ja-JP" sz="2200" dirty="0">
                <a:latin typeface="Helvetica" pitchFamily="2" charset="0"/>
                <a:ea typeface="ＭＳ Ｐゴシック" panose="020B0600070205080204" pitchFamily="34" charset="-128"/>
              </a:rPr>
              <a:t>s ups and downs</a:t>
            </a:r>
          </a:p>
          <a:p>
            <a:pPr lvl="1" eaLnBrk="1" hangingPunct="1"/>
            <a:r>
              <a:rPr lang="en-US" altLang="en-US" sz="2200" dirty="0">
                <a:latin typeface="Helvetica" pitchFamily="2" charset="0"/>
                <a:ea typeface="ＭＳ Ｐゴシック" panose="020B0600070205080204" pitchFamily="34" charset="-128"/>
              </a:rPr>
              <a:t>50-60 up, 70s down, 80s up, 90s down, 00s up, 10s up, 20s up, …</a:t>
            </a:r>
          </a:p>
          <a:p>
            <a:pPr eaLnBrk="1" hangingPunct="1"/>
            <a:endParaRPr lang="en-US" altLang="en-US" sz="2200" dirty="0">
              <a:latin typeface="Helvetica" pitchFamily="2" charset="0"/>
              <a:ea typeface="ＭＳ Ｐゴシック" panose="020B0600070205080204" pitchFamily="34" charset="-128"/>
            </a:endParaRPr>
          </a:p>
          <a:p>
            <a:pPr eaLnBrk="1" hangingPunct="1"/>
            <a:r>
              <a:rPr lang="en-US" altLang="en-US" sz="2200" dirty="0">
                <a:latin typeface="Helvetica" pitchFamily="2" charset="0"/>
                <a:ea typeface="ＭＳ Ｐゴシック" panose="020B0600070205080204" pitchFamily="34" charset="-128"/>
              </a:rPr>
              <a:t>Hot topics today?</a:t>
            </a:r>
          </a:p>
          <a:p>
            <a:pPr lvl="1" eaLnBrk="1" hangingPunct="1"/>
            <a:r>
              <a:rPr lang="en-US" altLang="en-US" sz="2200" dirty="0">
                <a:latin typeface="Helvetica" pitchFamily="2" charset="0"/>
                <a:ea typeface="ＭＳ Ｐゴシック" panose="020B0600070205080204" pitchFamily="34" charset="-128"/>
              </a:rPr>
              <a:t>Neural networks again: deep learning</a:t>
            </a:r>
          </a:p>
          <a:p>
            <a:pPr lvl="1" eaLnBrk="1" hangingPunct="1"/>
            <a:r>
              <a:rPr lang="en-US" altLang="en-US" sz="2200" dirty="0">
                <a:latin typeface="Helvetica" pitchFamily="2" charset="0"/>
                <a:ea typeface="ＭＳ Ｐゴシック" panose="020B0600070205080204" pitchFamily="34" charset="-128"/>
              </a:rPr>
              <a:t>Machine learning, datamining</a:t>
            </a:r>
          </a:p>
          <a:p>
            <a:pPr lvl="1" eaLnBrk="1" hangingPunct="1"/>
            <a:r>
              <a:rPr lang="en-US" altLang="en-US" sz="2200" dirty="0">
                <a:latin typeface="Helvetica" pitchFamily="2" charset="0"/>
                <a:ea typeface="ＭＳ Ｐゴシック" panose="020B0600070205080204" pitchFamily="34" charset="-128"/>
              </a:rPr>
              <a:t>Exploiting big data</a:t>
            </a:r>
          </a:p>
          <a:p>
            <a:pPr lvl="1" eaLnBrk="1" hangingPunct="1"/>
            <a:r>
              <a:rPr lang="en-US" altLang="en-US" sz="2200" dirty="0">
                <a:latin typeface="Helvetica" pitchFamily="2" charset="0"/>
                <a:ea typeface="ＭＳ Ｐゴシック" panose="020B0600070205080204" pitchFamily="34" charset="-128"/>
              </a:rPr>
              <a:t>Autonomous vehicles, robotics</a:t>
            </a:r>
          </a:p>
          <a:p>
            <a:pPr lvl="1" eaLnBrk="1" hangingPunct="1"/>
            <a:r>
              <a:rPr lang="en-US" altLang="en-US" sz="2200" dirty="0">
                <a:latin typeface="Helvetica" pitchFamily="2" charset="0"/>
                <a:ea typeface="ＭＳ Ｐゴシック" panose="020B0600070205080204" pitchFamily="34" charset="-128"/>
              </a:rPr>
              <a:t>Text mining, natural language technology, speech</a:t>
            </a:r>
          </a:p>
          <a:p>
            <a:pPr lvl="1" eaLnBrk="1" hangingPunct="1"/>
            <a:r>
              <a:rPr lang="en-US" altLang="en-US" sz="2200" dirty="0">
                <a:latin typeface="Helvetica" pitchFamily="2" charset="0"/>
                <a:ea typeface="ＭＳ Ｐゴシック" panose="020B0600070205080204" pitchFamily="34" charset="-128"/>
              </a:rPr>
              <a:t>Computer vision</a:t>
            </a:r>
          </a:p>
          <a:p>
            <a:pPr lvl="1" eaLnBrk="1" hangingPunct="1"/>
            <a:endParaRPr lang="en-US" altLang="en-US" sz="2200" dirty="0">
              <a:latin typeface="Helvetica" pitchFamily="2" charset="0"/>
              <a:ea typeface="ＭＳ Ｐゴシック" panose="020B0600070205080204" pitchFamily="34" charset="-128"/>
            </a:endParaRPr>
          </a:p>
          <a:p>
            <a:pPr lvl="1" eaLnBrk="1" hangingPunct="1"/>
            <a:endParaRPr lang="en-US" altLang="en-US" sz="2200" dirty="0">
              <a:latin typeface="Helvetica" pitchFamily="2" charset="0"/>
              <a:ea typeface="ＭＳ Ｐゴシック" panose="020B0600070205080204" pitchFamily="34" charset="-128"/>
            </a:endParaRPr>
          </a:p>
          <a:p>
            <a:pPr lvl="1" eaLnBrk="1" hangingPunct="1"/>
            <a:endParaRPr lang="en-US" altLang="en-US" sz="2200" dirty="0">
              <a:latin typeface="Helvetica" pitchFamily="2" charset="0"/>
              <a:ea typeface="ＭＳ Ｐゴシック" panose="020B0600070205080204" pitchFamily="34" charset="-12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MBC-powerpoint-presentation-16-9 (1)" id="{56CE7328-5122-FF49-9D1A-B2575E5E25B6}" vid="{0D00BCDD-6C86-CE42-81B5-D7F30E55E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TotalTime>
  <Words>902</Words>
  <Application>Microsoft Macintosh PowerPoint</Application>
  <PresentationFormat>On-screen Show (16:9)</PresentationFormat>
  <Paragraphs>88</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Helvetica</vt:lpstr>
      <vt:lpstr>Times New Roman</vt:lpstr>
      <vt:lpstr>Office Theme</vt:lpstr>
      <vt:lpstr>CMSC 471 Intro to AI</vt:lpstr>
      <vt:lpstr>What is AI?</vt:lpstr>
      <vt:lpstr>Ok, so what is intelligence?</vt:lpstr>
      <vt:lpstr>Every AI must mention the 1956 Dartmouth Conference…</vt:lpstr>
      <vt:lpstr>1956 Dartmouth AI Project</vt:lpstr>
      <vt:lpstr>… but don’t think AI started there…</vt:lpstr>
      <vt:lpstr>PowerPoint Presentation</vt:lpstr>
      <vt:lpstr>AI prehistory and early years</vt:lpstr>
      <vt:lpstr>How popular is AI?</vt:lpstr>
      <vt:lpstr>Why AI?</vt:lpstr>
      <vt:lpstr>What can AI systems do?</vt:lpstr>
      <vt:lpstr>What can’t AI systems do yet?</vt:lpstr>
      <vt:lpstr>AI Vs Machine Learning</vt:lpstr>
      <vt:lpstr>Course Goals</vt:lpstr>
      <vt:lpstr>Course Goals</vt:lpstr>
      <vt:lpstr>Course 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471 Intro to AI</dc:title>
  <dc:creator>Anantaa Kotal</dc:creator>
  <cp:lastModifiedBy>Anantaa Kotal</cp:lastModifiedBy>
  <cp:revision>2</cp:revision>
  <dcterms:created xsi:type="dcterms:W3CDTF">2022-08-29T23:51:23Z</dcterms:created>
  <dcterms:modified xsi:type="dcterms:W3CDTF">2022-08-30T22:32:07Z</dcterms:modified>
</cp:coreProperties>
</file>