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67" r:id="rId4"/>
    <p:sldId id="343" r:id="rId5"/>
    <p:sldId id="342" r:id="rId6"/>
    <p:sldId id="271" r:id="rId7"/>
    <p:sldId id="272" r:id="rId8"/>
    <p:sldId id="257" r:id="rId9"/>
    <p:sldId id="344" r:id="rId10"/>
    <p:sldId id="279" r:id="rId11"/>
    <p:sldId id="258" r:id="rId12"/>
    <p:sldId id="308" r:id="rId13"/>
    <p:sldId id="290" r:id="rId14"/>
    <p:sldId id="268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3" r:id="rId26"/>
    <p:sldId id="306" r:id="rId27"/>
    <p:sldId id="345" r:id="rId28"/>
    <p:sldId id="347" r:id="rId29"/>
    <p:sldId id="352" r:id="rId30"/>
    <p:sldId id="351" r:id="rId31"/>
    <p:sldId id="348" r:id="rId32"/>
    <p:sldId id="349" r:id="rId33"/>
    <p:sldId id="350" r:id="rId34"/>
    <p:sldId id="316" r:id="rId35"/>
    <p:sldId id="317" r:id="rId36"/>
    <p:sldId id="320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87"/>
  </p:normalViewPr>
  <p:slideViewPr>
    <p:cSldViewPr snapToGrid="0" snapToObjects="1">
      <p:cViewPr varScale="1">
        <p:scale>
          <a:sx n="120" d="100"/>
          <a:sy n="120" d="100"/>
        </p:scale>
        <p:origin x="200" y="9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28855-2910-2D4F-80F6-949ACD1986CF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0CA6E-6C34-9D4D-BC81-D67525678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0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0DEADEDC-29E0-3743-B8B6-92E6E1346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597050AC-D9CD-DD4F-806A-533C0FB6D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8B8DD32-6E7C-A246-95BB-5F70EDC8BC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B28AB685-A390-394A-A8BA-4EF86D17E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A25F94D-6936-7A42-AFB2-575AAB04323C}" type="slidenum">
              <a:rPr lang="en-US" sz="1300"/>
              <a:pPr/>
              <a:t>9</a:t>
            </a:fld>
            <a:endParaRPr lang="en-US" sz="13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CE6ADAA-07D2-C94D-B260-8A97CD2130E5}" type="slidenum">
              <a:rPr lang="en-US" sz="1300"/>
              <a:pPr/>
              <a:t>10</a:t>
            </a:fld>
            <a:endParaRPr lang="en-US" sz="13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ABB8224-E76C-C349-816C-6F5901289D7F}" type="slidenum">
              <a:rPr lang="en-US" sz="1300"/>
              <a:pPr/>
              <a:t>11</a:t>
            </a:fld>
            <a:endParaRPr lang="en-US" sz="13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</a:rPr>
              <a:t>Consider measuring the performance of a airport TSA check point: its more important to minimize false negatives than false positives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When choosing a mate, it might be reversed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1A43535-04F4-5C43-B967-2D514CEECDBD}" type="slidenum">
              <a:rPr lang="en-US" sz="1300"/>
              <a:pPr/>
              <a:t>14</a:t>
            </a:fld>
            <a:endParaRPr lang="en-US" sz="13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00834" y="191415"/>
            <a:ext cx="5942330" cy="4310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73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tional_age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topic/a-priori-knowledg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tilit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-formal.stanford.edu/jmc/whatisai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ame_theory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euristic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39C6012-7F3B-2F9D-B5E1-3C7B572A9B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78935" y="1304260"/>
            <a:ext cx="5986130" cy="14389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96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Intelligent Agents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B762D2-A9B7-828D-0D96-CE0FD93ADCE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94567"/>
            <a:ext cx="6400800" cy="705293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rgbClr val="898989"/>
                </a:solidFill>
                <a:latin typeface="Calibri" charset="0"/>
              </a:rPr>
              <a:t>Chapter 2</a:t>
            </a:r>
            <a:endParaRPr lang="en-US" sz="4000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85" y="756745"/>
            <a:ext cx="5829300" cy="85725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>
                <a:latin typeface="Calibri" charset="0"/>
              </a:rPr>
              <a:t>Example: autonomous taxi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212835" y="1556845"/>
            <a:ext cx="6968358" cy="3212224"/>
          </a:xfrm>
        </p:spPr>
        <p:txBody>
          <a:bodyPr>
            <a:normAutofit fontScale="92500" lnSpcReduction="10000"/>
          </a:bodyPr>
          <a:lstStyle/>
          <a:p>
            <a:pPr marL="176213" indent="-176213"/>
            <a:r>
              <a:rPr lang="en-US" sz="2100" b="1" dirty="0">
                <a:latin typeface="Calibri" charset="0"/>
              </a:rPr>
              <a:t>Percepts</a:t>
            </a:r>
            <a:r>
              <a:rPr lang="en-US" sz="2100" dirty="0">
                <a:latin typeface="Calibri" charset="0"/>
              </a:rPr>
              <a:t>: Video, sonar, speedometer,</a:t>
            </a:r>
            <a:br>
              <a:rPr lang="en-US" sz="2100" dirty="0">
                <a:latin typeface="Calibri" charset="0"/>
              </a:rPr>
            </a:br>
            <a:r>
              <a:rPr lang="en-US" sz="2100" dirty="0">
                <a:latin typeface="Calibri" charset="0"/>
              </a:rPr>
              <a:t>odometer, engine sensors, keyboard</a:t>
            </a:r>
            <a:br>
              <a:rPr lang="en-US" sz="2100" dirty="0">
                <a:latin typeface="Calibri" charset="0"/>
              </a:rPr>
            </a:br>
            <a:r>
              <a:rPr lang="en-US" sz="2100" dirty="0">
                <a:latin typeface="Calibri" charset="0"/>
              </a:rPr>
              <a:t>input, microphone, GPS, …</a:t>
            </a:r>
          </a:p>
          <a:p>
            <a:pPr marL="176213" indent="-176213"/>
            <a:r>
              <a:rPr lang="en-US" sz="2100" b="1" dirty="0">
                <a:latin typeface="Calibri" charset="0"/>
              </a:rPr>
              <a:t>Actions</a:t>
            </a:r>
            <a:r>
              <a:rPr lang="en-US" sz="2100" dirty="0">
                <a:latin typeface="Calibri" charset="0"/>
              </a:rPr>
              <a:t>: Steer, accelerate, brake, horn, speak, …</a:t>
            </a:r>
          </a:p>
          <a:p>
            <a:pPr marL="176213" indent="-176213"/>
            <a:r>
              <a:rPr lang="en-US" sz="2100" b="1" dirty="0">
                <a:latin typeface="Calibri" charset="0"/>
              </a:rPr>
              <a:t>Goals</a:t>
            </a:r>
            <a:r>
              <a:rPr lang="en-US" sz="2100" dirty="0">
                <a:latin typeface="Calibri" charset="0"/>
              </a:rPr>
              <a:t>: Maintain safety, reach destination, maximize profits (fuel, tire wear), obey laws, provide passenger comfort, …</a:t>
            </a:r>
          </a:p>
          <a:p>
            <a:pPr marL="176213" indent="-176213"/>
            <a:r>
              <a:rPr lang="en-US" sz="2100" b="1" dirty="0">
                <a:latin typeface="Calibri" charset="0"/>
              </a:rPr>
              <a:t>Environment</a:t>
            </a:r>
            <a:r>
              <a:rPr lang="en-US" sz="2100" dirty="0">
                <a:latin typeface="Calibri" charset="0"/>
              </a:rPr>
              <a:t>: U.S. urban streets, freeways, traffic, pedestrians, weather, customers, …</a:t>
            </a:r>
          </a:p>
          <a:p>
            <a:pPr marL="176213" indent="-176213"/>
            <a:r>
              <a:rPr lang="en-US" sz="2100" b="1" dirty="0">
                <a:solidFill>
                  <a:schemeClr val="accent2"/>
                </a:solidFill>
                <a:latin typeface="Calibri" charset="0"/>
              </a:rPr>
              <a:t>Different aspects of driving may require different types of agent programs!</a:t>
            </a:r>
          </a:p>
        </p:txBody>
      </p:sp>
      <p:pic>
        <p:nvPicPr>
          <p:cNvPr id="22531" name="Picture 1" descr="car-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6435" y="1185370"/>
            <a:ext cx="2628900" cy="162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75" y="429611"/>
            <a:ext cx="6572250" cy="85725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Rationality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307428" y="1286861"/>
            <a:ext cx="7407822" cy="4286250"/>
          </a:xfrm>
        </p:spPr>
        <p:txBody>
          <a:bodyPr/>
          <a:lstStyle/>
          <a:p>
            <a:pPr marL="172641" indent="-172641"/>
            <a:r>
              <a:rPr lang="en-US" sz="2250" dirty="0">
                <a:latin typeface="Calibri" charset="0"/>
              </a:rPr>
              <a:t>Ideal </a:t>
            </a:r>
            <a:r>
              <a:rPr lang="en-US" sz="2250" b="1" dirty="0">
                <a:solidFill>
                  <a:schemeClr val="accent2"/>
                </a:solidFill>
                <a:latin typeface="Calibri" charset="0"/>
                <a:hlinkClick r:id="rId3"/>
              </a:rPr>
              <a:t>rational agents</a:t>
            </a:r>
            <a:r>
              <a:rPr lang="en-US" sz="2250" dirty="0">
                <a:latin typeface="Calibri" charset="0"/>
              </a:rPr>
              <a:t> should, for each input, act to</a:t>
            </a:r>
            <a:br>
              <a:rPr lang="en-US" sz="2250" dirty="0">
                <a:latin typeface="Calibri" charset="0"/>
              </a:rPr>
            </a:br>
            <a:r>
              <a:rPr lang="en-US" sz="2250" dirty="0">
                <a:latin typeface="Calibri" charset="0"/>
              </a:rPr>
              <a:t>maximize </a:t>
            </a:r>
            <a:r>
              <a:rPr lang="en-US" sz="2250" b="1" dirty="0">
                <a:latin typeface="Calibri" charset="0"/>
              </a:rPr>
              <a:t>expected</a:t>
            </a:r>
            <a:r>
              <a:rPr lang="en-US" sz="2250" dirty="0">
                <a:latin typeface="Calibri" charset="0"/>
              </a:rPr>
              <a:t> performance measure based on </a:t>
            </a:r>
          </a:p>
          <a:p>
            <a:pPr marL="433388" lvl="2" indent="-173831">
              <a:buNone/>
            </a:pPr>
            <a:r>
              <a:rPr lang="en-US" sz="2100" dirty="0">
                <a:latin typeface="Calibri" charset="0"/>
              </a:rPr>
              <a:t>(1) percept sequence, and </a:t>
            </a:r>
          </a:p>
          <a:p>
            <a:pPr marL="433388" lvl="2" indent="-173831">
              <a:buNone/>
            </a:pPr>
            <a:r>
              <a:rPr lang="en-US" sz="2100" dirty="0">
                <a:latin typeface="Calibri" charset="0"/>
              </a:rPr>
              <a:t>(2) its built-in and acquired knowledge</a:t>
            </a:r>
          </a:p>
          <a:p>
            <a:pPr marL="172641" indent="-172641"/>
            <a:r>
              <a:rPr lang="en-US" sz="2250" dirty="0">
                <a:latin typeface="Calibri" charset="0"/>
              </a:rPr>
              <a:t>Rationality </a:t>
            </a:r>
            <a:r>
              <a:rPr lang="en-US" sz="2250" dirty="0">
                <a:latin typeface="Calibri" charset="0"/>
                <a:sym typeface="Symbol" charset="0"/>
              </a:rPr>
              <a:t></a:t>
            </a:r>
            <a:r>
              <a:rPr lang="en-US" sz="2250" dirty="0">
                <a:latin typeface="Calibri" charset="0"/>
              </a:rPr>
              <a:t> Need a </a:t>
            </a:r>
            <a:r>
              <a:rPr lang="en-US" sz="2250" b="1" i="1" dirty="0">
                <a:latin typeface="Calibri" charset="0"/>
              </a:rPr>
              <a:t>performance measure </a:t>
            </a:r>
            <a:r>
              <a:rPr lang="en-US" sz="2250" dirty="0">
                <a:latin typeface="Calibri" charset="0"/>
              </a:rPr>
              <a:t>to say how well a task has been achieved</a:t>
            </a:r>
          </a:p>
          <a:p>
            <a:pPr marL="172641" indent="-172641"/>
            <a:r>
              <a:rPr lang="en-US" sz="2250" dirty="0">
                <a:latin typeface="Calibri" charset="0"/>
              </a:rPr>
              <a:t>Types of performance measures: false alarm (false positive) &amp; false dismissal (false negative) rates, speed, resources required, effect on environment, money earned, 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B905-42B8-E744-A3E8-27DD9114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and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0ED3-839C-4042-835D-0398EC04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alibri" charset="0"/>
              </a:rPr>
              <a:t>Rational agents aren’t expected to know everything</a:t>
            </a:r>
          </a:p>
          <a:p>
            <a:r>
              <a:rPr lang="en-US" dirty="0">
                <a:latin typeface="Calibri" charset="0"/>
              </a:rPr>
              <a:t>But to use what they do know effectively</a:t>
            </a:r>
          </a:p>
          <a:p>
            <a:r>
              <a:rPr lang="en-US" dirty="0">
                <a:latin typeface="Calibri" charset="0"/>
              </a:rPr>
              <a:t>Rationality includes </a:t>
            </a:r>
            <a:r>
              <a:rPr lang="en-US" b="1" i="1" dirty="0">
                <a:latin typeface="Calibri" charset="0"/>
              </a:rPr>
              <a:t>information gathering</a:t>
            </a:r>
            <a:r>
              <a:rPr lang="en-US" altLang="ja-JP" b="1" i="1" dirty="0">
                <a:latin typeface="Calibri" charset="0"/>
              </a:rPr>
              <a:t> </a:t>
            </a:r>
            <a:r>
              <a:rPr lang="en-US" altLang="ja-JP" dirty="0">
                <a:latin typeface="Calibri" charset="0"/>
              </a:rPr>
              <a:t>-- If you don’t know something that might be useful, find out!</a:t>
            </a:r>
          </a:p>
          <a:p>
            <a:r>
              <a:rPr lang="en-US" altLang="ja-JP" dirty="0">
                <a:latin typeface="Calibri" charset="0"/>
              </a:rPr>
              <a:t>Rationality also can exploit </a:t>
            </a:r>
            <a:r>
              <a:rPr lang="en-US" altLang="ja-JP" b="1" i="1" dirty="0">
                <a:latin typeface="Calibri" charset="0"/>
              </a:rPr>
              <a:t>learning</a:t>
            </a:r>
            <a:r>
              <a:rPr lang="en-US" altLang="ja-JP" i="1" dirty="0">
                <a:latin typeface="Calibri" charset="0"/>
              </a:rPr>
              <a:t> </a:t>
            </a:r>
            <a:r>
              <a:rPr lang="en-US" altLang="ja-JP" dirty="0">
                <a:latin typeface="Calibri" charset="0"/>
              </a:rPr>
              <a:t>– making generalization from past experience to fill in missing information</a:t>
            </a:r>
            <a:endParaRPr lang="en-US" altLang="ja-JP" i="1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7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439" y="594432"/>
            <a:ext cx="3673702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05" dirty="0"/>
              <a:t>Autonomy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6276" y="730157"/>
            <a:ext cx="1237235" cy="12439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59253" y="4767317"/>
            <a:ext cx="11653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BA105F8-EFA1-2CEE-C0ED-C75F14432B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7504" y="1258937"/>
            <a:ext cx="7554441" cy="366226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latin typeface="Calibri" charset="0"/>
              </a:rPr>
              <a:t>A system is autonomous to extent that its behavior is determined by its experience</a:t>
            </a:r>
          </a:p>
          <a:p>
            <a:pPr eaLnBrk="1" hangingPunct="1"/>
            <a:r>
              <a:rPr lang="en-US" dirty="0">
                <a:latin typeface="Calibri" charset="0"/>
              </a:rPr>
              <a:t>A system isn’t autonomous if  guided by its designer according to </a:t>
            </a:r>
            <a:r>
              <a:rPr lang="en-US" i="1" dirty="0">
                <a:latin typeface="Calibri" charset="0"/>
                <a:hlinkClick r:id="rId3"/>
              </a:rPr>
              <a:t>a priori</a:t>
            </a:r>
            <a:r>
              <a:rPr lang="en-US" i="1" dirty="0">
                <a:latin typeface="Calibri" charset="0"/>
              </a:rPr>
              <a:t> decisions</a:t>
            </a:r>
          </a:p>
          <a:p>
            <a:pPr eaLnBrk="1" hangingPunct="1"/>
            <a:r>
              <a:rPr lang="en-US" dirty="0">
                <a:latin typeface="Calibri" charset="0"/>
              </a:rPr>
              <a:t>An autonomous agent can always say </a:t>
            </a:r>
            <a:r>
              <a:rPr lang="ja-JP" altLang="en-US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no</a:t>
            </a:r>
            <a:r>
              <a:rPr lang="ja-JP" altLang="en-US">
                <a:latin typeface="Calibri" charset="0"/>
              </a:rPr>
              <a:t>”</a:t>
            </a:r>
            <a:endParaRPr lang="en-US" altLang="ja-JP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To survive, agents must have: 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Enough built-in knowledge to survive 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The ability to learn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11" y="388365"/>
            <a:ext cx="6400801" cy="95693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Some agent types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6061" y="1221491"/>
            <a:ext cx="6881079" cy="373062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sz="2000" b="1" dirty="0">
                <a:latin typeface="Calibri" charset="0"/>
              </a:rPr>
              <a:t>(0) Table-driven agents </a:t>
            </a:r>
          </a:p>
          <a:p>
            <a:pPr marL="125015" lvl="1" indent="0">
              <a:lnSpc>
                <a:spcPct val="110000"/>
              </a:lnSpc>
              <a:buNone/>
              <a:defRPr/>
            </a:pPr>
            <a:r>
              <a:rPr lang="en-US" sz="1600" dirty="0">
                <a:latin typeface="Calibri" charset="0"/>
              </a:rPr>
              <a:t>Use percept sequence/action table to find next</a:t>
            </a:r>
            <a:br>
              <a:rPr lang="en-US" sz="1600" dirty="0">
                <a:latin typeface="Calibri" charset="0"/>
              </a:rPr>
            </a:br>
            <a:r>
              <a:rPr lang="en-US" sz="1600" dirty="0">
                <a:latin typeface="Calibri" charset="0"/>
              </a:rPr>
              <a:t>action.  Implemented by a </a:t>
            </a:r>
            <a:r>
              <a:rPr lang="en-US" sz="1600" b="1" dirty="0">
                <a:latin typeface="Calibri" charset="0"/>
              </a:rPr>
              <a:t>lookup table</a:t>
            </a:r>
            <a:endParaRPr lang="en-US" sz="1600" dirty="0">
              <a:latin typeface="Calibri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000" b="1" dirty="0">
                <a:latin typeface="Calibri" charset="0"/>
              </a:rPr>
              <a:t>(1) Simple reflex agents </a:t>
            </a:r>
          </a:p>
          <a:p>
            <a:pPr marL="125015" lvl="1" indent="0">
              <a:lnSpc>
                <a:spcPct val="110000"/>
              </a:lnSpc>
              <a:buNone/>
              <a:defRPr/>
            </a:pPr>
            <a:r>
              <a:rPr lang="en-US" sz="1600" dirty="0">
                <a:latin typeface="Calibri" charset="0"/>
              </a:rPr>
              <a:t>Based on </a:t>
            </a:r>
            <a:r>
              <a:rPr lang="en-US" sz="1600" b="1" dirty="0">
                <a:latin typeface="Calibri" charset="0"/>
              </a:rPr>
              <a:t>condition-action rules</a:t>
            </a:r>
            <a:r>
              <a:rPr lang="en-US" sz="1600" dirty="0">
                <a:latin typeface="Calibri" charset="0"/>
              </a:rPr>
              <a:t>, stateless devices </a:t>
            </a:r>
            <a:br>
              <a:rPr lang="en-US" sz="1600" dirty="0">
                <a:latin typeface="Calibri" charset="0"/>
              </a:rPr>
            </a:br>
            <a:r>
              <a:rPr lang="en-US" sz="1600" dirty="0">
                <a:latin typeface="Calibri" charset="0"/>
              </a:rPr>
              <a:t>with no memory of past world states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000" b="1" dirty="0">
                <a:latin typeface="Calibri" charset="0"/>
              </a:rPr>
              <a:t>(2) Agents with memory </a:t>
            </a:r>
          </a:p>
          <a:p>
            <a:pPr marL="125015" lvl="1" indent="0">
              <a:lnSpc>
                <a:spcPct val="110000"/>
              </a:lnSpc>
              <a:buNone/>
              <a:defRPr/>
            </a:pPr>
            <a:r>
              <a:rPr lang="en-US" sz="1600" dirty="0">
                <a:latin typeface="Calibri" charset="0"/>
              </a:rPr>
              <a:t>have </a:t>
            </a:r>
            <a:r>
              <a:rPr lang="en-US" sz="1600" b="1" dirty="0">
                <a:latin typeface="Calibri" charset="0"/>
              </a:rPr>
              <a:t>represent states</a:t>
            </a:r>
            <a:r>
              <a:rPr lang="en-US" sz="1600" dirty="0">
                <a:latin typeface="Calibri" charset="0"/>
              </a:rPr>
              <a:t> and keep track of past world states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000" b="1" dirty="0">
                <a:latin typeface="Calibri" charset="0"/>
              </a:rPr>
              <a:t>(3) Agents with goals </a:t>
            </a:r>
          </a:p>
          <a:p>
            <a:pPr marL="125015" lvl="1" indent="0">
              <a:lnSpc>
                <a:spcPct val="110000"/>
              </a:lnSpc>
              <a:buNone/>
              <a:defRPr/>
            </a:pPr>
            <a:r>
              <a:rPr lang="en-US" sz="1600" dirty="0">
                <a:latin typeface="Calibri" charset="0"/>
              </a:rPr>
              <a:t>Have a state and </a:t>
            </a:r>
            <a:r>
              <a:rPr lang="en-US" sz="1600" b="1" dirty="0">
                <a:latin typeface="Calibri" charset="0"/>
              </a:rPr>
              <a:t>goal information</a:t>
            </a:r>
            <a:r>
              <a:rPr lang="en-US" sz="1600" dirty="0">
                <a:latin typeface="Calibri" charset="0"/>
              </a:rPr>
              <a:t> describing desirable situations; </a:t>
            </a:r>
          </a:p>
          <a:p>
            <a:pPr marL="125015" lvl="1" indent="0">
              <a:lnSpc>
                <a:spcPct val="110000"/>
              </a:lnSpc>
              <a:buNone/>
              <a:defRPr/>
            </a:pPr>
            <a:r>
              <a:rPr lang="en-US" sz="1600" dirty="0">
                <a:latin typeface="Calibri" charset="0"/>
              </a:rPr>
              <a:t>can take future events into consideration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000" b="1" dirty="0">
                <a:latin typeface="Calibri" charset="0"/>
              </a:rPr>
              <a:t>(4) Utility-based agents </a:t>
            </a:r>
          </a:p>
          <a:p>
            <a:pPr marL="125015" lvl="1" indent="0">
              <a:lnSpc>
                <a:spcPct val="110000"/>
              </a:lnSpc>
              <a:buNone/>
              <a:defRPr/>
            </a:pPr>
            <a:r>
              <a:rPr lang="en-US" sz="1600" dirty="0">
                <a:latin typeface="Calibri" charset="0"/>
              </a:rPr>
              <a:t>base decisions on </a:t>
            </a:r>
            <a:r>
              <a:rPr lang="en-US" sz="1600" b="1" dirty="0">
                <a:latin typeface="Calibri" charset="0"/>
                <a:hlinkClick r:id="rId3"/>
              </a:rPr>
              <a:t>utility theory</a:t>
            </a:r>
            <a:r>
              <a:rPr lang="en-US" sz="1600" b="1" dirty="0">
                <a:latin typeface="Calibri" charset="0"/>
              </a:rPr>
              <a:t> </a:t>
            </a:r>
            <a:r>
              <a:rPr lang="en-US" sz="1600" dirty="0">
                <a:latin typeface="Calibri" charset="0"/>
              </a:rPr>
              <a:t>in order to act rationally</a:t>
            </a:r>
          </a:p>
        </p:txBody>
      </p:sp>
      <p:sp>
        <p:nvSpPr>
          <p:cNvPr id="28675" name="Line 4"/>
          <p:cNvSpPr>
            <a:spLocks noChangeShapeType="1"/>
          </p:cNvSpPr>
          <p:nvPr/>
        </p:nvSpPr>
        <p:spPr bwMode="auto">
          <a:xfrm flipH="1">
            <a:off x="443789" y="898727"/>
            <a:ext cx="2777" cy="4053386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137455" y="666429"/>
            <a:ext cx="6126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b="1" dirty="0">
                <a:solidFill>
                  <a:schemeClr val="accent2"/>
                </a:solidFill>
              </a:rPr>
              <a:t>simple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73666" y="4813613"/>
            <a:ext cx="732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200" b="1" dirty="0">
                <a:solidFill>
                  <a:schemeClr val="accent2"/>
                </a:solidFill>
              </a:rPr>
              <a:t>complex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C6D3E7B0-92D3-E965-0B64-FE6DB4E27EE8}"/>
              </a:ext>
            </a:extLst>
          </p:cNvPr>
          <p:cNvSpPr txBox="1"/>
          <p:nvPr/>
        </p:nvSpPr>
        <p:spPr>
          <a:xfrm>
            <a:off x="7372555" y="4736669"/>
            <a:ext cx="11653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8247" y="577642"/>
            <a:ext cx="6041707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-41" dirty="0">
                <a:latin typeface="Arial"/>
                <a:cs typeface="Arial"/>
              </a:rPr>
              <a:t>(0/1)</a:t>
            </a:r>
            <a:r>
              <a:rPr sz="2700" spc="-109" dirty="0">
                <a:latin typeface="Arial"/>
                <a:cs typeface="Arial"/>
              </a:rPr>
              <a:t> </a:t>
            </a:r>
            <a:r>
              <a:rPr sz="2700" spc="-188" dirty="0">
                <a:latin typeface="Arial"/>
                <a:cs typeface="Arial"/>
              </a:rPr>
              <a:t>Table-</a:t>
            </a:r>
            <a:r>
              <a:rPr sz="2700" spc="-60" dirty="0">
                <a:latin typeface="Arial"/>
                <a:cs typeface="Arial"/>
              </a:rPr>
              <a:t>driven/reflex</a:t>
            </a:r>
            <a:r>
              <a:rPr sz="2700" spc="-120" dirty="0">
                <a:latin typeface="Arial"/>
                <a:cs typeface="Arial"/>
              </a:rPr>
              <a:t> </a:t>
            </a:r>
            <a:r>
              <a:rPr sz="2700" spc="-124" dirty="0">
                <a:latin typeface="Arial"/>
                <a:cs typeface="Arial"/>
              </a:rPr>
              <a:t>agent</a:t>
            </a:r>
            <a:r>
              <a:rPr sz="2700" spc="-101" dirty="0">
                <a:latin typeface="Arial"/>
                <a:cs typeface="Arial"/>
              </a:rPr>
              <a:t> </a:t>
            </a:r>
            <a:r>
              <a:rPr sz="2700" spc="-49" dirty="0">
                <a:latin typeface="Arial"/>
                <a:cs typeface="Arial"/>
              </a:rPr>
              <a:t>architecture</a:t>
            </a:r>
            <a:endParaRPr sz="27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7438" y="1852990"/>
            <a:ext cx="4890611" cy="30596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68247" y="1100140"/>
            <a:ext cx="7056164" cy="65546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2100" spc="-191" dirty="0">
                <a:latin typeface="Arial"/>
                <a:cs typeface="Arial"/>
              </a:rPr>
              <a:t>Use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percept </a:t>
            </a:r>
            <a:r>
              <a:rPr sz="2100" spc="-79" dirty="0">
                <a:latin typeface="Arial"/>
                <a:cs typeface="Arial"/>
              </a:rPr>
              <a:t>sequence/action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table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find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next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26" dirty="0">
                <a:latin typeface="Arial"/>
                <a:cs typeface="Arial"/>
              </a:rPr>
              <a:t>action. </a:t>
            </a:r>
            <a:r>
              <a:rPr sz="2100" spc="-71" dirty="0">
                <a:latin typeface="Arial"/>
                <a:cs typeface="Arial"/>
              </a:rPr>
              <a:t>Implemented </a:t>
            </a:r>
            <a:r>
              <a:rPr sz="2100" spc="-101" dirty="0">
                <a:latin typeface="Arial"/>
                <a:cs typeface="Arial"/>
              </a:rPr>
              <a:t>by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98" dirty="0">
                <a:latin typeface="Arial"/>
                <a:cs typeface="Arial"/>
              </a:rPr>
              <a:t>(large)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b="1" spc="-161" dirty="0">
                <a:latin typeface="Arial"/>
                <a:cs typeface="Arial"/>
              </a:rPr>
              <a:t>lookup</a:t>
            </a:r>
            <a:r>
              <a:rPr sz="2100" b="1" spc="-79" dirty="0">
                <a:latin typeface="Arial"/>
                <a:cs typeface="Arial"/>
              </a:rPr>
              <a:t> </a:t>
            </a:r>
            <a:r>
              <a:rPr sz="2100" b="1" spc="-8" dirty="0">
                <a:latin typeface="Arial"/>
                <a:cs typeface="Arial"/>
              </a:rPr>
              <a:t>table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153" y="4912614"/>
            <a:ext cx="11653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02855" y="4612861"/>
            <a:ext cx="11653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604" y="571736"/>
            <a:ext cx="6290995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27" dirty="0"/>
              <a:t>(0)</a:t>
            </a:r>
            <a:r>
              <a:rPr spc="-153" dirty="0"/>
              <a:t> </a:t>
            </a:r>
            <a:r>
              <a:rPr spc="-221" dirty="0"/>
              <a:t>Table-</a:t>
            </a:r>
            <a:r>
              <a:rPr spc="-98" dirty="0"/>
              <a:t>driven</a:t>
            </a:r>
            <a:r>
              <a:rPr spc="-146" dirty="0"/>
              <a:t> </a:t>
            </a:r>
            <a:r>
              <a:rPr spc="-150" dirty="0"/>
              <a:t>agents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0484" y="1258943"/>
            <a:ext cx="8087755" cy="356139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9050" marR="67628">
              <a:spcBef>
                <a:spcPts val="71"/>
              </a:spcBef>
            </a:pPr>
            <a:r>
              <a:rPr sz="2100" b="1" spc="-191" dirty="0">
                <a:latin typeface="Arial"/>
                <a:cs typeface="Arial"/>
              </a:rPr>
              <a:t>Table</a:t>
            </a:r>
            <a:r>
              <a:rPr sz="2100" b="1" spc="-64" dirty="0">
                <a:latin typeface="Arial"/>
                <a:cs typeface="Arial"/>
              </a:rPr>
              <a:t> </a:t>
            </a:r>
            <a:r>
              <a:rPr sz="2100" b="1" spc="-161" dirty="0">
                <a:latin typeface="Arial"/>
                <a:cs typeface="Arial"/>
              </a:rPr>
              <a:t>lookup</a:t>
            </a:r>
            <a:r>
              <a:rPr sz="2100" b="1" spc="-6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percept-</a:t>
            </a:r>
            <a:r>
              <a:rPr sz="2100" spc="-60" dirty="0">
                <a:latin typeface="Arial"/>
                <a:cs typeface="Arial"/>
              </a:rPr>
              <a:t>action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pairs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spc="-101" dirty="0">
                <a:latin typeface="Arial"/>
                <a:cs typeface="Arial"/>
              </a:rPr>
              <a:t>mapping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from </a:t>
            </a:r>
            <a:r>
              <a:rPr sz="2100" spc="-101" dirty="0">
                <a:latin typeface="Arial"/>
                <a:cs typeface="Arial"/>
              </a:rPr>
              <a:t>every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possible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spc="-94" dirty="0">
                <a:latin typeface="Arial"/>
                <a:cs typeface="Arial"/>
              </a:rPr>
              <a:t>perceived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83" dirty="0">
                <a:latin typeface="Arial"/>
                <a:cs typeface="Arial"/>
              </a:rPr>
              <a:t>state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optimal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56" dirty="0">
                <a:latin typeface="Arial"/>
                <a:cs typeface="Arial"/>
              </a:rPr>
              <a:t>action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for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41" dirty="0">
                <a:latin typeface="Arial"/>
                <a:cs typeface="Arial"/>
              </a:rPr>
              <a:t>it</a:t>
            </a:r>
            <a:endParaRPr sz="2100" dirty="0">
              <a:latin typeface="Arial"/>
              <a:cs typeface="Arial"/>
            </a:endParaRPr>
          </a:p>
          <a:p>
            <a:pPr marL="19050">
              <a:spcBef>
                <a:spcPts val="506"/>
              </a:spcBef>
            </a:pPr>
            <a:r>
              <a:rPr sz="2100" b="1" spc="-94" dirty="0">
                <a:latin typeface="Arial"/>
                <a:cs typeface="Arial"/>
              </a:rPr>
              <a:t>Problems:</a:t>
            </a:r>
            <a:endParaRPr sz="2100" dirty="0">
              <a:latin typeface="Arial"/>
              <a:cs typeface="Arial"/>
            </a:endParaRPr>
          </a:p>
          <a:p>
            <a:pPr marL="278606" marR="411956" indent="-172878">
              <a:spcBef>
                <a:spcPts val="503"/>
              </a:spcBef>
            </a:pPr>
            <a:r>
              <a:rPr sz="2100" spc="-19" dirty="0">
                <a:latin typeface="Arial"/>
                <a:cs typeface="Arial"/>
              </a:rPr>
              <a:t>–</a:t>
            </a:r>
            <a:r>
              <a:rPr sz="2100" spc="-382" dirty="0">
                <a:latin typeface="Arial"/>
                <a:cs typeface="Arial"/>
              </a:rPr>
              <a:t> </a:t>
            </a:r>
            <a:r>
              <a:rPr sz="2100" spc="-203" dirty="0">
                <a:latin typeface="Arial"/>
                <a:cs typeface="Arial"/>
              </a:rPr>
              <a:t>Too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94" dirty="0">
                <a:latin typeface="Arial"/>
                <a:cs typeface="Arial"/>
              </a:rPr>
              <a:t>big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98" dirty="0">
                <a:latin typeface="Arial"/>
                <a:cs typeface="Arial"/>
              </a:rPr>
              <a:t>generate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and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79" dirty="0">
                <a:latin typeface="Arial"/>
                <a:cs typeface="Arial"/>
              </a:rPr>
              <a:t>store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(e.g., </a:t>
            </a:r>
            <a:r>
              <a:rPr sz="2100" spc="-172" dirty="0">
                <a:latin typeface="Arial"/>
                <a:cs typeface="Arial"/>
              </a:rPr>
              <a:t>chess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94" dirty="0">
                <a:latin typeface="Arial"/>
                <a:cs typeface="Arial"/>
              </a:rPr>
              <a:t>has </a:t>
            </a:r>
            <a:r>
              <a:rPr sz="2100" spc="-60" dirty="0">
                <a:latin typeface="Arial"/>
                <a:cs typeface="Arial"/>
              </a:rPr>
              <a:t>about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53" dirty="0">
                <a:latin typeface="Arial"/>
                <a:cs typeface="Arial"/>
              </a:rPr>
              <a:t>10</a:t>
            </a:r>
            <a:r>
              <a:rPr sz="2081" spc="-78" baseline="25525" dirty="0">
                <a:latin typeface="Arial"/>
                <a:cs typeface="Arial"/>
              </a:rPr>
              <a:t>120</a:t>
            </a:r>
            <a:r>
              <a:rPr sz="2081" spc="5" baseline="25525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states)</a:t>
            </a:r>
            <a:endParaRPr sz="2100" dirty="0">
              <a:latin typeface="Arial"/>
              <a:cs typeface="Arial"/>
            </a:endParaRPr>
          </a:p>
          <a:p>
            <a:pPr marL="278606" marR="668655" indent="-172878">
              <a:spcBef>
                <a:spcPts val="506"/>
              </a:spcBef>
            </a:pPr>
            <a:r>
              <a:rPr sz="2100" spc="-19" dirty="0">
                <a:latin typeface="Arial"/>
                <a:cs typeface="Arial"/>
              </a:rPr>
              <a:t>–</a:t>
            </a:r>
            <a:r>
              <a:rPr sz="2100" spc="-386" dirty="0">
                <a:latin typeface="Arial"/>
                <a:cs typeface="Arial"/>
              </a:rPr>
              <a:t> </a:t>
            </a:r>
            <a:r>
              <a:rPr sz="2100" spc="-127" dirty="0">
                <a:latin typeface="Arial"/>
                <a:cs typeface="Arial"/>
              </a:rPr>
              <a:t>No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94" dirty="0">
                <a:latin typeface="Arial"/>
                <a:cs typeface="Arial"/>
              </a:rPr>
              <a:t>knowledge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non-</a:t>
            </a:r>
            <a:r>
              <a:rPr sz="2100" spc="-71" dirty="0">
                <a:latin typeface="Arial"/>
                <a:cs typeface="Arial"/>
              </a:rPr>
              <a:t>perceptual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parts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the </a:t>
            </a:r>
            <a:r>
              <a:rPr sz="2100" spc="-53" dirty="0">
                <a:latin typeface="Arial"/>
                <a:cs typeface="Arial"/>
              </a:rPr>
              <a:t>current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83" dirty="0">
                <a:latin typeface="Arial"/>
                <a:cs typeface="Arial"/>
              </a:rPr>
              <a:t>state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98" dirty="0">
                <a:latin typeface="Arial"/>
                <a:cs typeface="Arial"/>
              </a:rPr>
              <a:t>(e.g.,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desirability)</a:t>
            </a:r>
            <a:endParaRPr sz="2100" dirty="0">
              <a:latin typeface="Arial"/>
              <a:cs typeface="Arial"/>
            </a:endParaRPr>
          </a:p>
          <a:p>
            <a:pPr marL="278606" marR="13335" indent="-172878">
              <a:spcBef>
                <a:spcPts val="506"/>
              </a:spcBef>
            </a:pPr>
            <a:r>
              <a:rPr sz="2100" spc="-19" dirty="0">
                <a:latin typeface="Arial"/>
                <a:cs typeface="Arial"/>
              </a:rPr>
              <a:t>–</a:t>
            </a:r>
            <a:r>
              <a:rPr sz="2100" spc="-382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Not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86" dirty="0">
                <a:latin typeface="Arial"/>
                <a:cs typeface="Arial"/>
              </a:rPr>
              <a:t>adaptive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58" dirty="0">
                <a:latin typeface="Arial"/>
                <a:cs typeface="Arial"/>
              </a:rPr>
              <a:t>changes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34" dirty="0">
                <a:latin typeface="Arial"/>
                <a:cs typeface="Arial"/>
              </a:rPr>
              <a:t>in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64" dirty="0">
                <a:latin typeface="Arial"/>
                <a:cs typeface="Arial"/>
              </a:rPr>
              <a:t>environment;</a:t>
            </a:r>
            <a:r>
              <a:rPr sz="2100" spc="-56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entire </a:t>
            </a:r>
            <a:r>
              <a:rPr sz="2100" spc="-60" dirty="0">
                <a:latin typeface="Arial"/>
                <a:cs typeface="Arial"/>
              </a:rPr>
              <a:t>table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83" dirty="0">
                <a:latin typeface="Arial"/>
                <a:cs typeface="Arial"/>
              </a:rPr>
              <a:t>must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be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79" dirty="0">
                <a:latin typeface="Arial"/>
                <a:cs typeface="Arial"/>
              </a:rPr>
              <a:t>updated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if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158" dirty="0">
                <a:latin typeface="Arial"/>
                <a:cs typeface="Arial"/>
              </a:rPr>
              <a:t>changes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occur</a:t>
            </a:r>
            <a:endParaRPr sz="2100" dirty="0">
              <a:latin typeface="Arial"/>
              <a:cs typeface="Arial"/>
            </a:endParaRPr>
          </a:p>
          <a:p>
            <a:pPr marL="278606" marR="896779" indent="-172878">
              <a:spcBef>
                <a:spcPts val="503"/>
              </a:spcBef>
            </a:pPr>
            <a:r>
              <a:rPr sz="2100" spc="-19" dirty="0">
                <a:latin typeface="Arial"/>
                <a:cs typeface="Arial"/>
              </a:rPr>
              <a:t>–</a:t>
            </a:r>
            <a:r>
              <a:rPr sz="2100" spc="-386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Looping: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Can’t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43" dirty="0">
                <a:latin typeface="Arial"/>
                <a:cs typeface="Arial"/>
              </a:rPr>
              <a:t>make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86" dirty="0">
                <a:latin typeface="Arial"/>
                <a:cs typeface="Arial"/>
              </a:rPr>
              <a:t>actions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53" dirty="0">
                <a:latin typeface="Arial"/>
                <a:cs typeface="Arial"/>
              </a:rPr>
              <a:t>conditional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26" dirty="0">
                <a:latin typeface="Arial"/>
                <a:cs typeface="Arial"/>
              </a:rPr>
              <a:t>on </a:t>
            </a:r>
            <a:r>
              <a:rPr sz="2100" spc="-94" dirty="0">
                <a:latin typeface="Arial"/>
                <a:cs typeface="Arial"/>
              </a:rPr>
              <a:t>previous</a:t>
            </a:r>
            <a:r>
              <a:rPr sz="2100" spc="-34" dirty="0">
                <a:latin typeface="Arial"/>
                <a:cs typeface="Arial"/>
              </a:rPr>
              <a:t> </a:t>
            </a:r>
            <a:r>
              <a:rPr sz="2100" spc="-23" dirty="0">
                <a:latin typeface="Arial"/>
                <a:cs typeface="Arial"/>
              </a:rPr>
              <a:t>actions/states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47943" y="4864113"/>
            <a:ext cx="11653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822" y="474931"/>
            <a:ext cx="6189193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27" dirty="0"/>
              <a:t>(1)</a:t>
            </a:r>
            <a:r>
              <a:rPr spc="-146" dirty="0"/>
              <a:t> </a:t>
            </a:r>
            <a:r>
              <a:rPr spc="-188" dirty="0"/>
              <a:t>Simple</a:t>
            </a:r>
            <a:r>
              <a:rPr spc="-153" dirty="0"/>
              <a:t> </a:t>
            </a:r>
            <a:r>
              <a:rPr spc="-113" dirty="0"/>
              <a:t>reflex</a:t>
            </a:r>
            <a:r>
              <a:rPr spc="-146" dirty="0"/>
              <a:t> agents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817" y="1161657"/>
            <a:ext cx="7184365" cy="377940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20980" marR="459105" indent="-211931" algn="just">
              <a:spcBef>
                <a:spcPts val="71"/>
              </a:spcBef>
              <a:buFont typeface="Arial"/>
              <a:buChar char="•"/>
              <a:tabLst>
                <a:tab pos="221456" algn="l"/>
              </a:tabLst>
            </a:pPr>
            <a:r>
              <a:rPr sz="2000" b="1" spc="-158" dirty="0">
                <a:latin typeface="Arial"/>
                <a:cs typeface="Arial"/>
              </a:rPr>
              <a:t>Rule-</a:t>
            </a:r>
            <a:r>
              <a:rPr sz="2000" b="1" spc="-217" dirty="0">
                <a:latin typeface="Arial"/>
                <a:cs typeface="Arial"/>
              </a:rPr>
              <a:t>based</a:t>
            </a:r>
            <a:r>
              <a:rPr sz="2000" b="1" spc="71" dirty="0">
                <a:latin typeface="Arial"/>
                <a:cs typeface="Arial"/>
              </a:rPr>
              <a:t> </a:t>
            </a:r>
            <a:r>
              <a:rPr sz="2000" b="1" spc="-191" dirty="0">
                <a:latin typeface="Arial"/>
                <a:cs typeface="Arial"/>
              </a:rPr>
              <a:t>reasoning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spc="-176" dirty="0">
                <a:latin typeface="Arial"/>
                <a:cs typeface="Arial"/>
              </a:rPr>
              <a:t>maps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1" dirty="0">
                <a:latin typeface="Arial"/>
                <a:cs typeface="Arial"/>
              </a:rPr>
              <a:t>percepts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4" dirty="0">
                <a:latin typeface="Arial"/>
                <a:cs typeface="Arial"/>
              </a:rPr>
              <a:t> </a:t>
            </a:r>
            <a:r>
              <a:rPr sz="2000" spc="-8" dirty="0">
                <a:latin typeface="Arial"/>
                <a:cs typeface="Arial"/>
              </a:rPr>
              <a:t>optimal </a:t>
            </a:r>
            <a:r>
              <a:rPr sz="2000" spc="-60" dirty="0">
                <a:latin typeface="Arial"/>
                <a:cs typeface="Arial"/>
              </a:rPr>
              <a:t>action;</a:t>
            </a:r>
            <a:r>
              <a:rPr sz="2000" spc="-86" dirty="0">
                <a:latin typeface="Arial"/>
                <a:cs typeface="Arial"/>
              </a:rPr>
              <a:t> </a:t>
            </a:r>
            <a:r>
              <a:rPr sz="2000" spc="-172" dirty="0">
                <a:latin typeface="Arial"/>
                <a:cs typeface="Arial"/>
              </a:rPr>
              <a:t>each</a:t>
            </a:r>
            <a:r>
              <a:rPr sz="2000" spc="26" dirty="0">
                <a:latin typeface="Arial"/>
                <a:cs typeface="Arial"/>
              </a:rPr>
              <a:t> </a:t>
            </a:r>
            <a:r>
              <a:rPr sz="2000" spc="-41" dirty="0">
                <a:latin typeface="Arial"/>
                <a:cs typeface="Arial"/>
              </a:rPr>
              <a:t>rule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16" dirty="0">
                <a:latin typeface="Arial"/>
                <a:cs typeface="Arial"/>
              </a:rPr>
              <a:t>handles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collection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perceived </a:t>
            </a:r>
            <a:r>
              <a:rPr sz="2000" spc="-109" dirty="0">
                <a:latin typeface="Arial"/>
                <a:cs typeface="Arial"/>
              </a:rPr>
              <a:t>states</a:t>
            </a:r>
            <a:r>
              <a:rPr sz="2000" spc="-79" dirty="0">
                <a:latin typeface="Arial"/>
                <a:cs typeface="Arial"/>
              </a:rPr>
              <a:t> </a:t>
            </a:r>
            <a:r>
              <a:rPr sz="2000" spc="-143" dirty="0">
                <a:latin typeface="Arial"/>
                <a:cs typeface="Arial"/>
              </a:rPr>
              <a:t>(aka</a:t>
            </a:r>
            <a:r>
              <a:rPr sz="2000" spc="-86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reactive</a:t>
            </a:r>
            <a:r>
              <a:rPr sz="2000" spc="-83" dirty="0">
                <a:latin typeface="Arial"/>
                <a:cs typeface="Arial"/>
              </a:rPr>
              <a:t> </a:t>
            </a:r>
            <a:r>
              <a:rPr sz="2000" spc="-8" dirty="0">
                <a:latin typeface="Arial"/>
                <a:cs typeface="Arial"/>
              </a:rPr>
              <a:t>agents)</a:t>
            </a:r>
            <a:endParaRPr sz="2000" dirty="0">
              <a:latin typeface="Arial"/>
              <a:cs typeface="Arial"/>
            </a:endParaRPr>
          </a:p>
          <a:p>
            <a:pPr marL="218599" indent="-209550" algn="just">
              <a:spcBef>
                <a:spcPts val="506"/>
              </a:spcBef>
              <a:buFont typeface="Arial"/>
              <a:buChar char="•"/>
              <a:tabLst>
                <a:tab pos="219075" algn="l"/>
              </a:tabLst>
            </a:pPr>
            <a:r>
              <a:rPr sz="2000" b="1" spc="-90" dirty="0">
                <a:latin typeface="Arial"/>
                <a:cs typeface="Arial"/>
              </a:rPr>
              <a:t>Problems</a:t>
            </a:r>
            <a:endParaRPr sz="2000" dirty="0">
              <a:latin typeface="Arial"/>
              <a:cs typeface="Arial"/>
            </a:endParaRPr>
          </a:p>
          <a:p>
            <a:pPr marL="90488" algn="just">
              <a:spcBef>
                <a:spcPts val="503"/>
              </a:spcBef>
            </a:pPr>
            <a:r>
              <a:rPr sz="2000" spc="-19" dirty="0">
                <a:latin typeface="Arial"/>
                <a:cs typeface="Arial"/>
              </a:rPr>
              <a:t>–</a:t>
            </a:r>
            <a:r>
              <a:rPr sz="2000" spc="-371" dirty="0">
                <a:latin typeface="Arial"/>
                <a:cs typeface="Arial"/>
              </a:rPr>
              <a:t> </a:t>
            </a:r>
            <a:r>
              <a:rPr sz="2000" spc="-68" dirty="0">
                <a:latin typeface="Arial"/>
                <a:cs typeface="Arial"/>
              </a:rPr>
              <a:t>Still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94" dirty="0">
                <a:latin typeface="Arial"/>
                <a:cs typeface="Arial"/>
              </a:rPr>
              <a:t>usually</a:t>
            </a:r>
            <a:r>
              <a:rPr sz="2000" spc="-79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too</a:t>
            </a:r>
            <a:r>
              <a:rPr sz="2000" spc="-98" dirty="0">
                <a:latin typeface="Arial"/>
                <a:cs typeface="Arial"/>
              </a:rPr>
              <a:t> </a:t>
            </a:r>
            <a:r>
              <a:rPr sz="2000" spc="-94" dirty="0">
                <a:latin typeface="Arial"/>
                <a:cs typeface="Arial"/>
              </a:rPr>
              <a:t>big</a:t>
            </a:r>
            <a:r>
              <a:rPr sz="2000" spc="-8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98" dirty="0">
                <a:latin typeface="Arial"/>
                <a:cs typeface="Arial"/>
              </a:rPr>
              <a:t> generate</a:t>
            </a:r>
            <a:r>
              <a:rPr sz="2000" spc="-113" dirty="0">
                <a:latin typeface="Arial"/>
                <a:cs typeface="Arial"/>
              </a:rPr>
              <a:t> and</a:t>
            </a:r>
            <a:r>
              <a:rPr sz="2000" spc="-7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94" dirty="0">
                <a:latin typeface="Arial"/>
                <a:cs typeface="Arial"/>
              </a:rPr>
              <a:t> </a:t>
            </a:r>
            <a:r>
              <a:rPr sz="2000" spc="-8" dirty="0">
                <a:latin typeface="Arial"/>
                <a:cs typeface="Arial"/>
              </a:rPr>
              <a:t>store</a:t>
            </a:r>
            <a:endParaRPr sz="2000" dirty="0">
              <a:latin typeface="Arial"/>
              <a:cs typeface="Arial"/>
            </a:endParaRPr>
          </a:p>
          <a:p>
            <a:pPr marL="90488">
              <a:spcBef>
                <a:spcPts val="506"/>
              </a:spcBef>
            </a:pPr>
            <a:r>
              <a:rPr sz="2000" spc="-19" dirty="0">
                <a:latin typeface="Arial"/>
                <a:cs typeface="Arial"/>
              </a:rPr>
              <a:t>–</a:t>
            </a:r>
            <a:r>
              <a:rPr sz="2000" spc="-368" dirty="0">
                <a:latin typeface="Arial"/>
                <a:cs typeface="Arial"/>
              </a:rPr>
              <a:t> </a:t>
            </a:r>
            <a:r>
              <a:rPr sz="2000" spc="-68" dirty="0">
                <a:latin typeface="Arial"/>
                <a:cs typeface="Arial"/>
              </a:rPr>
              <a:t>Still</a:t>
            </a:r>
            <a:r>
              <a:rPr sz="2000" spc="-86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no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94" dirty="0">
                <a:latin typeface="Arial"/>
                <a:cs typeface="Arial"/>
              </a:rPr>
              <a:t>knowledge</a:t>
            </a:r>
            <a:r>
              <a:rPr sz="2000" spc="-7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98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non-</a:t>
            </a:r>
            <a:r>
              <a:rPr sz="2000" spc="-71" dirty="0">
                <a:latin typeface="Arial"/>
                <a:cs typeface="Arial"/>
              </a:rPr>
              <a:t>perceptual</a:t>
            </a:r>
            <a:r>
              <a:rPr sz="2000" spc="-53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parts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94" dirty="0">
                <a:latin typeface="Arial"/>
                <a:cs typeface="Arial"/>
              </a:rPr>
              <a:t> </a:t>
            </a:r>
            <a:r>
              <a:rPr sz="2000" spc="-8" dirty="0">
                <a:latin typeface="Arial"/>
                <a:cs typeface="Arial"/>
              </a:rPr>
              <a:t>state</a:t>
            </a:r>
            <a:endParaRPr sz="2000" dirty="0">
              <a:latin typeface="Arial"/>
              <a:cs typeface="Arial"/>
            </a:endParaRPr>
          </a:p>
          <a:p>
            <a:pPr marL="265748" marR="3810" indent="-175259">
              <a:spcBef>
                <a:spcPts val="503"/>
              </a:spcBef>
            </a:pPr>
            <a:r>
              <a:rPr sz="2000" spc="-19" dirty="0">
                <a:latin typeface="Arial"/>
                <a:cs typeface="Arial"/>
              </a:rPr>
              <a:t>–</a:t>
            </a:r>
            <a:r>
              <a:rPr sz="2000" spc="-363" dirty="0">
                <a:latin typeface="Arial"/>
                <a:cs typeface="Arial"/>
              </a:rPr>
              <a:t> </a:t>
            </a:r>
            <a:r>
              <a:rPr sz="2000" spc="-68" dirty="0">
                <a:latin typeface="Arial"/>
                <a:cs typeface="Arial"/>
              </a:rPr>
              <a:t>Still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86" dirty="0">
                <a:latin typeface="Arial"/>
                <a:cs typeface="Arial"/>
              </a:rPr>
              <a:t> </a:t>
            </a:r>
            <a:r>
              <a:rPr sz="2000" spc="-83" dirty="0">
                <a:latin typeface="Arial"/>
                <a:cs typeface="Arial"/>
              </a:rPr>
              <a:t>adaptive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94" dirty="0">
                <a:latin typeface="Arial"/>
                <a:cs typeface="Arial"/>
              </a:rPr>
              <a:t> </a:t>
            </a:r>
            <a:r>
              <a:rPr sz="2000" spc="-158" dirty="0">
                <a:latin typeface="Arial"/>
                <a:cs typeface="Arial"/>
              </a:rPr>
              <a:t>changes</a:t>
            </a:r>
            <a:r>
              <a:rPr sz="2000" spc="-86" dirty="0">
                <a:latin typeface="Arial"/>
                <a:cs typeface="Arial"/>
              </a:rPr>
              <a:t> </a:t>
            </a:r>
            <a:r>
              <a:rPr sz="2000" spc="-34" dirty="0">
                <a:latin typeface="Arial"/>
                <a:cs typeface="Arial"/>
              </a:rPr>
              <a:t>in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8" dirty="0">
                <a:latin typeface="Arial"/>
                <a:cs typeface="Arial"/>
              </a:rPr>
              <a:t>environment; </a:t>
            </a:r>
            <a:r>
              <a:rPr sz="2000" spc="-60" dirty="0">
                <a:latin typeface="Arial"/>
                <a:cs typeface="Arial"/>
              </a:rPr>
              <a:t>collection</a:t>
            </a:r>
            <a:r>
              <a:rPr sz="2000" spc="-8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83" dirty="0">
                <a:latin typeface="Arial"/>
                <a:cs typeface="Arial"/>
              </a:rPr>
              <a:t>rules</a:t>
            </a:r>
            <a:r>
              <a:rPr sz="2000" spc="-71" dirty="0">
                <a:latin typeface="Arial"/>
                <a:cs typeface="Arial"/>
              </a:rPr>
              <a:t> </a:t>
            </a:r>
            <a:r>
              <a:rPr sz="2000" spc="-83" dirty="0">
                <a:latin typeface="Arial"/>
                <a:cs typeface="Arial"/>
              </a:rPr>
              <a:t>must</a:t>
            </a:r>
            <a:r>
              <a:rPr sz="2000" spc="-71" dirty="0">
                <a:latin typeface="Arial"/>
                <a:cs typeface="Arial"/>
              </a:rPr>
              <a:t> </a:t>
            </a:r>
            <a:r>
              <a:rPr sz="2000" spc="-113" dirty="0">
                <a:latin typeface="Arial"/>
                <a:cs typeface="Arial"/>
              </a:rPr>
              <a:t>be</a:t>
            </a:r>
            <a:r>
              <a:rPr sz="2000" spc="-83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updated</a:t>
            </a:r>
            <a:r>
              <a:rPr sz="2000" spc="-6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86" dirty="0">
                <a:latin typeface="Arial"/>
                <a:cs typeface="Arial"/>
              </a:rPr>
              <a:t> </a:t>
            </a:r>
            <a:r>
              <a:rPr sz="2000" spc="-158" dirty="0">
                <a:latin typeface="Arial"/>
                <a:cs typeface="Arial"/>
              </a:rPr>
              <a:t>changes</a:t>
            </a:r>
            <a:r>
              <a:rPr sz="2000" spc="-79" dirty="0">
                <a:latin typeface="Arial"/>
                <a:cs typeface="Arial"/>
              </a:rPr>
              <a:t> </a:t>
            </a:r>
            <a:r>
              <a:rPr sz="2000" spc="-38" dirty="0">
                <a:latin typeface="Arial"/>
                <a:cs typeface="Arial"/>
              </a:rPr>
              <a:t>occur</a:t>
            </a:r>
            <a:endParaRPr sz="2000" dirty="0">
              <a:latin typeface="Arial"/>
              <a:cs typeface="Arial"/>
            </a:endParaRPr>
          </a:p>
          <a:p>
            <a:pPr marL="90488">
              <a:spcBef>
                <a:spcPts val="510"/>
              </a:spcBef>
            </a:pPr>
            <a:r>
              <a:rPr sz="2000" spc="-19" dirty="0">
                <a:latin typeface="Arial"/>
                <a:cs typeface="Arial"/>
              </a:rPr>
              <a:t>–</a:t>
            </a:r>
            <a:r>
              <a:rPr sz="2000" spc="-363" dirty="0">
                <a:latin typeface="Arial"/>
                <a:cs typeface="Arial"/>
              </a:rPr>
              <a:t> </a:t>
            </a:r>
            <a:r>
              <a:rPr sz="2000" spc="-68" dirty="0">
                <a:latin typeface="Arial"/>
                <a:cs typeface="Arial"/>
              </a:rPr>
              <a:t>Still</a:t>
            </a:r>
            <a:r>
              <a:rPr sz="2000" spc="-83" dirty="0">
                <a:latin typeface="Arial"/>
                <a:cs typeface="Arial"/>
              </a:rPr>
              <a:t> </a:t>
            </a:r>
            <a:r>
              <a:rPr sz="2000" spc="-56" dirty="0">
                <a:latin typeface="Arial"/>
                <a:cs typeface="Arial"/>
              </a:rPr>
              <a:t>can’t</a:t>
            </a:r>
            <a:r>
              <a:rPr sz="2000" spc="-79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condition</a:t>
            </a:r>
            <a:r>
              <a:rPr sz="2000" spc="-68" dirty="0">
                <a:latin typeface="Arial"/>
                <a:cs typeface="Arial"/>
              </a:rPr>
              <a:t> </a:t>
            </a:r>
            <a:r>
              <a:rPr sz="2000" spc="-83" dirty="0">
                <a:latin typeface="Arial"/>
                <a:cs typeface="Arial"/>
              </a:rPr>
              <a:t>actions</a:t>
            </a:r>
            <a:r>
              <a:rPr sz="2000" spc="-86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on</a:t>
            </a:r>
            <a:r>
              <a:rPr sz="2000" spc="-83" dirty="0">
                <a:latin typeface="Arial"/>
                <a:cs typeface="Arial"/>
              </a:rPr>
              <a:t> </a:t>
            </a:r>
            <a:r>
              <a:rPr sz="2000" spc="-94" dirty="0">
                <a:latin typeface="Arial"/>
                <a:cs typeface="Arial"/>
              </a:rPr>
              <a:t>previous</a:t>
            </a:r>
            <a:r>
              <a:rPr sz="2000" spc="-64" dirty="0">
                <a:latin typeface="Arial"/>
                <a:cs typeface="Arial"/>
              </a:rPr>
              <a:t> </a:t>
            </a:r>
            <a:r>
              <a:rPr sz="2000" spc="-8" dirty="0">
                <a:latin typeface="Arial"/>
                <a:cs typeface="Arial"/>
              </a:rPr>
              <a:t>state</a:t>
            </a:r>
            <a:endParaRPr sz="2000" dirty="0">
              <a:latin typeface="Arial"/>
              <a:cs typeface="Arial"/>
            </a:endParaRPr>
          </a:p>
          <a:p>
            <a:pPr marL="265748" marR="243364" indent="-175259">
              <a:spcBef>
                <a:spcPts val="503"/>
              </a:spcBef>
            </a:pPr>
            <a:r>
              <a:rPr sz="2000" spc="-19" dirty="0">
                <a:latin typeface="Arial"/>
                <a:cs typeface="Arial"/>
              </a:rPr>
              <a:t>–</a:t>
            </a:r>
            <a:r>
              <a:rPr sz="2000" spc="-363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Difficult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98" dirty="0">
                <a:latin typeface="Arial"/>
                <a:cs typeface="Arial"/>
              </a:rPr>
              <a:t> </a:t>
            </a:r>
            <a:r>
              <a:rPr sz="2000" spc="-83" dirty="0">
                <a:latin typeface="Arial"/>
                <a:cs typeface="Arial"/>
              </a:rPr>
              <a:t>engineer</a:t>
            </a:r>
            <a:r>
              <a:rPr sz="2000" spc="-10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the</a:t>
            </a:r>
            <a:r>
              <a:rPr sz="2000" spc="-86" dirty="0">
                <a:latin typeface="Arial"/>
                <a:cs typeface="Arial"/>
              </a:rPr>
              <a:t> </a:t>
            </a:r>
            <a:r>
              <a:rPr sz="2000" spc="-83" dirty="0">
                <a:latin typeface="Arial"/>
                <a:cs typeface="Arial"/>
              </a:rPr>
              <a:t>number</a:t>
            </a:r>
            <a:r>
              <a:rPr sz="2000" spc="-7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94" dirty="0">
                <a:latin typeface="Arial"/>
                <a:cs typeface="Arial"/>
              </a:rPr>
              <a:t> </a:t>
            </a:r>
            <a:r>
              <a:rPr sz="2000" spc="-83" dirty="0">
                <a:latin typeface="Arial"/>
                <a:cs typeface="Arial"/>
              </a:rPr>
              <a:t>rules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is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3" dirty="0">
                <a:latin typeface="Arial"/>
                <a:cs typeface="Arial"/>
              </a:rPr>
              <a:t>large </a:t>
            </a:r>
            <a:r>
              <a:rPr sz="2000" spc="-101" dirty="0">
                <a:latin typeface="Arial"/>
                <a:cs typeface="Arial"/>
              </a:rPr>
              <a:t>due</a:t>
            </a:r>
            <a:r>
              <a:rPr sz="2000" spc="-8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94" dirty="0">
                <a:latin typeface="Arial"/>
                <a:cs typeface="Arial"/>
              </a:rPr>
              <a:t> </a:t>
            </a:r>
            <a:r>
              <a:rPr sz="2000" spc="-8" dirty="0">
                <a:latin typeface="Arial"/>
                <a:cs typeface="Arial"/>
              </a:rPr>
              <a:t>conflicts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6392" y="616529"/>
            <a:ext cx="5911215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-109" dirty="0">
                <a:latin typeface="Arial"/>
                <a:cs typeface="Arial"/>
              </a:rPr>
              <a:t>(2)</a:t>
            </a:r>
            <a:r>
              <a:rPr sz="2700" spc="-127" dirty="0">
                <a:latin typeface="Arial"/>
                <a:cs typeface="Arial"/>
              </a:rPr>
              <a:t> </a:t>
            </a:r>
            <a:r>
              <a:rPr sz="2700" spc="-79" dirty="0">
                <a:latin typeface="Arial"/>
                <a:cs typeface="Arial"/>
              </a:rPr>
              <a:t>Architecture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for</a:t>
            </a:r>
            <a:r>
              <a:rPr sz="2700" spc="-127" dirty="0">
                <a:latin typeface="Arial"/>
                <a:cs typeface="Arial"/>
              </a:rPr>
              <a:t> </a:t>
            </a:r>
            <a:r>
              <a:rPr sz="2700" spc="-158" dirty="0">
                <a:latin typeface="Arial"/>
                <a:cs typeface="Arial"/>
              </a:rPr>
              <a:t>an</a:t>
            </a:r>
            <a:r>
              <a:rPr sz="2700" spc="-139" dirty="0">
                <a:latin typeface="Arial"/>
                <a:cs typeface="Arial"/>
              </a:rPr>
              <a:t> </a:t>
            </a:r>
            <a:r>
              <a:rPr sz="2700" spc="-124" dirty="0">
                <a:latin typeface="Arial"/>
                <a:cs typeface="Arial"/>
              </a:rPr>
              <a:t>agent</a:t>
            </a:r>
            <a:r>
              <a:rPr sz="2700" spc="-139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with</a:t>
            </a:r>
            <a:r>
              <a:rPr sz="2700" spc="-127" dirty="0">
                <a:latin typeface="Arial"/>
                <a:cs typeface="Arial"/>
              </a:rPr>
              <a:t> </a:t>
            </a:r>
            <a:r>
              <a:rPr sz="2700" spc="-41" dirty="0">
                <a:latin typeface="Arial"/>
                <a:cs typeface="Arial"/>
              </a:rPr>
              <a:t>memory</a:t>
            </a:r>
            <a:endParaRPr sz="27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90577" y="1594884"/>
            <a:ext cx="5611288" cy="3252865"/>
            <a:chOff x="885825" y="1981200"/>
            <a:chExt cx="7325995" cy="4482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1981200"/>
              <a:ext cx="7068311" cy="44820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4400" y="2310384"/>
              <a:ext cx="3962400" cy="2019300"/>
            </a:xfrm>
            <a:custGeom>
              <a:avLst/>
              <a:gdLst/>
              <a:ahLst/>
              <a:cxnLst/>
              <a:rect l="l" t="t" r="r" b="b"/>
              <a:pathLst>
                <a:path w="3962400" h="2019300">
                  <a:moveTo>
                    <a:pt x="0" y="1009650"/>
                  </a:moveTo>
                  <a:lnTo>
                    <a:pt x="3897" y="945793"/>
                  </a:lnTo>
                  <a:lnTo>
                    <a:pt x="15435" y="882993"/>
                  </a:lnTo>
                  <a:lnTo>
                    <a:pt x="34382" y="821367"/>
                  </a:lnTo>
                  <a:lnTo>
                    <a:pt x="60504" y="761033"/>
                  </a:lnTo>
                  <a:lnTo>
                    <a:pt x="93572" y="702110"/>
                  </a:lnTo>
                  <a:lnTo>
                    <a:pt x="133351" y="644717"/>
                  </a:lnTo>
                  <a:lnTo>
                    <a:pt x="179611" y="588970"/>
                  </a:lnTo>
                  <a:lnTo>
                    <a:pt x="232119" y="534989"/>
                  </a:lnTo>
                  <a:lnTo>
                    <a:pt x="260644" y="508697"/>
                  </a:lnTo>
                  <a:lnTo>
                    <a:pt x="290644" y="482892"/>
                  </a:lnTo>
                  <a:lnTo>
                    <a:pt x="322089" y="457586"/>
                  </a:lnTo>
                  <a:lnTo>
                    <a:pt x="354952" y="432796"/>
                  </a:lnTo>
                  <a:lnTo>
                    <a:pt x="389203" y="408536"/>
                  </a:lnTo>
                  <a:lnTo>
                    <a:pt x="424813" y="384821"/>
                  </a:lnTo>
                  <a:lnTo>
                    <a:pt x="461753" y="361665"/>
                  </a:lnTo>
                  <a:lnTo>
                    <a:pt x="499994" y="339084"/>
                  </a:lnTo>
                  <a:lnTo>
                    <a:pt x="539507" y="317091"/>
                  </a:lnTo>
                  <a:lnTo>
                    <a:pt x="580263" y="295703"/>
                  </a:lnTo>
                  <a:lnTo>
                    <a:pt x="622232" y="274934"/>
                  </a:lnTo>
                  <a:lnTo>
                    <a:pt x="665387" y="254797"/>
                  </a:lnTo>
                  <a:lnTo>
                    <a:pt x="709698" y="235310"/>
                  </a:lnTo>
                  <a:lnTo>
                    <a:pt x="755136" y="216485"/>
                  </a:lnTo>
                  <a:lnTo>
                    <a:pt x="801672" y="198338"/>
                  </a:lnTo>
                  <a:lnTo>
                    <a:pt x="849277" y="180883"/>
                  </a:lnTo>
                  <a:lnTo>
                    <a:pt x="897922" y="164136"/>
                  </a:lnTo>
                  <a:lnTo>
                    <a:pt x="947578" y="148112"/>
                  </a:lnTo>
                  <a:lnTo>
                    <a:pt x="998216" y="132824"/>
                  </a:lnTo>
                  <a:lnTo>
                    <a:pt x="1049807" y="118287"/>
                  </a:lnTo>
                  <a:lnTo>
                    <a:pt x="1102322" y="104518"/>
                  </a:lnTo>
                  <a:lnTo>
                    <a:pt x="1155732" y="91529"/>
                  </a:lnTo>
                  <a:lnTo>
                    <a:pt x="1210008" y="79337"/>
                  </a:lnTo>
                  <a:lnTo>
                    <a:pt x="1265121" y="67955"/>
                  </a:lnTo>
                  <a:lnTo>
                    <a:pt x="1321041" y="57399"/>
                  </a:lnTo>
                  <a:lnTo>
                    <a:pt x="1377741" y="47684"/>
                  </a:lnTo>
                  <a:lnTo>
                    <a:pt x="1435191" y="38823"/>
                  </a:lnTo>
                  <a:lnTo>
                    <a:pt x="1493361" y="30833"/>
                  </a:lnTo>
                  <a:lnTo>
                    <a:pt x="1552224" y="23727"/>
                  </a:lnTo>
                  <a:lnTo>
                    <a:pt x="1611749" y="17520"/>
                  </a:lnTo>
                  <a:lnTo>
                    <a:pt x="1671909" y="12228"/>
                  </a:lnTo>
                  <a:lnTo>
                    <a:pt x="1732673" y="7865"/>
                  </a:lnTo>
                  <a:lnTo>
                    <a:pt x="1794013" y="4446"/>
                  </a:lnTo>
                  <a:lnTo>
                    <a:pt x="1855900" y="1986"/>
                  </a:lnTo>
                  <a:lnTo>
                    <a:pt x="1918306" y="499"/>
                  </a:lnTo>
                  <a:lnTo>
                    <a:pt x="1981200" y="0"/>
                  </a:lnTo>
                  <a:lnTo>
                    <a:pt x="2044093" y="499"/>
                  </a:lnTo>
                  <a:lnTo>
                    <a:pt x="2106499" y="1986"/>
                  </a:lnTo>
                  <a:lnTo>
                    <a:pt x="2168386" y="4446"/>
                  </a:lnTo>
                  <a:lnTo>
                    <a:pt x="2229726" y="7865"/>
                  </a:lnTo>
                  <a:lnTo>
                    <a:pt x="2290490" y="12228"/>
                  </a:lnTo>
                  <a:lnTo>
                    <a:pt x="2350650" y="17520"/>
                  </a:lnTo>
                  <a:lnTo>
                    <a:pt x="2410175" y="23727"/>
                  </a:lnTo>
                  <a:lnTo>
                    <a:pt x="2469038" y="30833"/>
                  </a:lnTo>
                  <a:lnTo>
                    <a:pt x="2527208" y="38823"/>
                  </a:lnTo>
                  <a:lnTo>
                    <a:pt x="2584658" y="47684"/>
                  </a:lnTo>
                  <a:lnTo>
                    <a:pt x="2641358" y="57399"/>
                  </a:lnTo>
                  <a:lnTo>
                    <a:pt x="2697278" y="67955"/>
                  </a:lnTo>
                  <a:lnTo>
                    <a:pt x="2752391" y="79337"/>
                  </a:lnTo>
                  <a:lnTo>
                    <a:pt x="2806667" y="91529"/>
                  </a:lnTo>
                  <a:lnTo>
                    <a:pt x="2860077" y="104518"/>
                  </a:lnTo>
                  <a:lnTo>
                    <a:pt x="2912592" y="118287"/>
                  </a:lnTo>
                  <a:lnTo>
                    <a:pt x="2964183" y="132824"/>
                  </a:lnTo>
                  <a:lnTo>
                    <a:pt x="3014821" y="148112"/>
                  </a:lnTo>
                  <a:lnTo>
                    <a:pt x="3064477" y="164136"/>
                  </a:lnTo>
                  <a:lnTo>
                    <a:pt x="3113122" y="180883"/>
                  </a:lnTo>
                  <a:lnTo>
                    <a:pt x="3160727" y="198338"/>
                  </a:lnTo>
                  <a:lnTo>
                    <a:pt x="3207263" y="216485"/>
                  </a:lnTo>
                  <a:lnTo>
                    <a:pt x="3252701" y="235310"/>
                  </a:lnTo>
                  <a:lnTo>
                    <a:pt x="3297012" y="254797"/>
                  </a:lnTo>
                  <a:lnTo>
                    <a:pt x="3340167" y="274934"/>
                  </a:lnTo>
                  <a:lnTo>
                    <a:pt x="3382137" y="295703"/>
                  </a:lnTo>
                  <a:lnTo>
                    <a:pt x="3422892" y="317091"/>
                  </a:lnTo>
                  <a:lnTo>
                    <a:pt x="3462405" y="339084"/>
                  </a:lnTo>
                  <a:lnTo>
                    <a:pt x="3500646" y="361665"/>
                  </a:lnTo>
                  <a:lnTo>
                    <a:pt x="3537586" y="384821"/>
                  </a:lnTo>
                  <a:lnTo>
                    <a:pt x="3573196" y="408536"/>
                  </a:lnTo>
                  <a:lnTo>
                    <a:pt x="3607447" y="432796"/>
                  </a:lnTo>
                  <a:lnTo>
                    <a:pt x="3640310" y="457586"/>
                  </a:lnTo>
                  <a:lnTo>
                    <a:pt x="3671755" y="482892"/>
                  </a:lnTo>
                  <a:lnTo>
                    <a:pt x="3701755" y="508697"/>
                  </a:lnTo>
                  <a:lnTo>
                    <a:pt x="3730280" y="534989"/>
                  </a:lnTo>
                  <a:lnTo>
                    <a:pt x="3782788" y="588970"/>
                  </a:lnTo>
                  <a:lnTo>
                    <a:pt x="3829048" y="644717"/>
                  </a:lnTo>
                  <a:lnTo>
                    <a:pt x="3868827" y="702110"/>
                  </a:lnTo>
                  <a:lnTo>
                    <a:pt x="3901895" y="761033"/>
                  </a:lnTo>
                  <a:lnTo>
                    <a:pt x="3928017" y="821367"/>
                  </a:lnTo>
                  <a:lnTo>
                    <a:pt x="3946964" y="882993"/>
                  </a:lnTo>
                  <a:lnTo>
                    <a:pt x="3958502" y="945793"/>
                  </a:lnTo>
                  <a:lnTo>
                    <a:pt x="3962400" y="1009650"/>
                  </a:lnTo>
                  <a:lnTo>
                    <a:pt x="3961420" y="1041702"/>
                  </a:lnTo>
                  <a:lnTo>
                    <a:pt x="3953673" y="1105045"/>
                  </a:lnTo>
                  <a:lnTo>
                    <a:pt x="3938402" y="1167273"/>
                  </a:lnTo>
                  <a:lnTo>
                    <a:pt x="3915839" y="1228268"/>
                  </a:lnTo>
                  <a:lnTo>
                    <a:pt x="3886214" y="1287911"/>
                  </a:lnTo>
                  <a:lnTo>
                    <a:pt x="3849762" y="1346084"/>
                  </a:lnTo>
                  <a:lnTo>
                    <a:pt x="3806713" y="1402669"/>
                  </a:lnTo>
                  <a:lnTo>
                    <a:pt x="3757300" y="1457547"/>
                  </a:lnTo>
                  <a:lnTo>
                    <a:pt x="3701755" y="1510602"/>
                  </a:lnTo>
                  <a:lnTo>
                    <a:pt x="3671755" y="1536407"/>
                  </a:lnTo>
                  <a:lnTo>
                    <a:pt x="3640310" y="1561713"/>
                  </a:lnTo>
                  <a:lnTo>
                    <a:pt x="3607447" y="1586503"/>
                  </a:lnTo>
                  <a:lnTo>
                    <a:pt x="3573196" y="1610763"/>
                  </a:lnTo>
                  <a:lnTo>
                    <a:pt x="3537586" y="1634478"/>
                  </a:lnTo>
                  <a:lnTo>
                    <a:pt x="3500646" y="1657634"/>
                  </a:lnTo>
                  <a:lnTo>
                    <a:pt x="3462405" y="1680215"/>
                  </a:lnTo>
                  <a:lnTo>
                    <a:pt x="3422892" y="1702208"/>
                  </a:lnTo>
                  <a:lnTo>
                    <a:pt x="3382137" y="1723596"/>
                  </a:lnTo>
                  <a:lnTo>
                    <a:pt x="3340167" y="1744365"/>
                  </a:lnTo>
                  <a:lnTo>
                    <a:pt x="3297012" y="1764502"/>
                  </a:lnTo>
                  <a:lnTo>
                    <a:pt x="3252701" y="1783989"/>
                  </a:lnTo>
                  <a:lnTo>
                    <a:pt x="3207263" y="1802814"/>
                  </a:lnTo>
                  <a:lnTo>
                    <a:pt x="3160727" y="1820961"/>
                  </a:lnTo>
                  <a:lnTo>
                    <a:pt x="3113122" y="1838416"/>
                  </a:lnTo>
                  <a:lnTo>
                    <a:pt x="3064477" y="1855163"/>
                  </a:lnTo>
                  <a:lnTo>
                    <a:pt x="3014821" y="1871187"/>
                  </a:lnTo>
                  <a:lnTo>
                    <a:pt x="2964183" y="1886475"/>
                  </a:lnTo>
                  <a:lnTo>
                    <a:pt x="2912592" y="1901012"/>
                  </a:lnTo>
                  <a:lnTo>
                    <a:pt x="2860077" y="1914781"/>
                  </a:lnTo>
                  <a:lnTo>
                    <a:pt x="2806667" y="1927770"/>
                  </a:lnTo>
                  <a:lnTo>
                    <a:pt x="2752391" y="1939962"/>
                  </a:lnTo>
                  <a:lnTo>
                    <a:pt x="2697278" y="1951344"/>
                  </a:lnTo>
                  <a:lnTo>
                    <a:pt x="2641358" y="1961900"/>
                  </a:lnTo>
                  <a:lnTo>
                    <a:pt x="2584658" y="1971615"/>
                  </a:lnTo>
                  <a:lnTo>
                    <a:pt x="2527208" y="1980476"/>
                  </a:lnTo>
                  <a:lnTo>
                    <a:pt x="2469038" y="1988466"/>
                  </a:lnTo>
                  <a:lnTo>
                    <a:pt x="2410175" y="1995572"/>
                  </a:lnTo>
                  <a:lnTo>
                    <a:pt x="2350650" y="2001779"/>
                  </a:lnTo>
                  <a:lnTo>
                    <a:pt x="2290490" y="2007071"/>
                  </a:lnTo>
                  <a:lnTo>
                    <a:pt x="2229726" y="2011434"/>
                  </a:lnTo>
                  <a:lnTo>
                    <a:pt x="2168386" y="2014853"/>
                  </a:lnTo>
                  <a:lnTo>
                    <a:pt x="2106499" y="2017313"/>
                  </a:lnTo>
                  <a:lnTo>
                    <a:pt x="2044093" y="2018800"/>
                  </a:lnTo>
                  <a:lnTo>
                    <a:pt x="1981200" y="2019299"/>
                  </a:lnTo>
                  <a:lnTo>
                    <a:pt x="1918306" y="2018800"/>
                  </a:lnTo>
                  <a:lnTo>
                    <a:pt x="1855900" y="2017313"/>
                  </a:lnTo>
                  <a:lnTo>
                    <a:pt x="1794013" y="2014853"/>
                  </a:lnTo>
                  <a:lnTo>
                    <a:pt x="1732673" y="2011434"/>
                  </a:lnTo>
                  <a:lnTo>
                    <a:pt x="1671909" y="2007071"/>
                  </a:lnTo>
                  <a:lnTo>
                    <a:pt x="1611749" y="2001779"/>
                  </a:lnTo>
                  <a:lnTo>
                    <a:pt x="1552224" y="1995572"/>
                  </a:lnTo>
                  <a:lnTo>
                    <a:pt x="1493361" y="1988466"/>
                  </a:lnTo>
                  <a:lnTo>
                    <a:pt x="1435191" y="1980476"/>
                  </a:lnTo>
                  <a:lnTo>
                    <a:pt x="1377741" y="1971615"/>
                  </a:lnTo>
                  <a:lnTo>
                    <a:pt x="1321041" y="1961900"/>
                  </a:lnTo>
                  <a:lnTo>
                    <a:pt x="1265121" y="1951344"/>
                  </a:lnTo>
                  <a:lnTo>
                    <a:pt x="1210008" y="1939962"/>
                  </a:lnTo>
                  <a:lnTo>
                    <a:pt x="1155732" y="1927770"/>
                  </a:lnTo>
                  <a:lnTo>
                    <a:pt x="1102322" y="1914781"/>
                  </a:lnTo>
                  <a:lnTo>
                    <a:pt x="1049807" y="1901012"/>
                  </a:lnTo>
                  <a:lnTo>
                    <a:pt x="998216" y="1886475"/>
                  </a:lnTo>
                  <a:lnTo>
                    <a:pt x="947578" y="1871187"/>
                  </a:lnTo>
                  <a:lnTo>
                    <a:pt x="897922" y="1855163"/>
                  </a:lnTo>
                  <a:lnTo>
                    <a:pt x="849277" y="1838416"/>
                  </a:lnTo>
                  <a:lnTo>
                    <a:pt x="801672" y="1820961"/>
                  </a:lnTo>
                  <a:lnTo>
                    <a:pt x="755136" y="1802814"/>
                  </a:lnTo>
                  <a:lnTo>
                    <a:pt x="709698" y="1783989"/>
                  </a:lnTo>
                  <a:lnTo>
                    <a:pt x="665387" y="1764502"/>
                  </a:lnTo>
                  <a:lnTo>
                    <a:pt x="622232" y="1744365"/>
                  </a:lnTo>
                  <a:lnTo>
                    <a:pt x="580263" y="1723596"/>
                  </a:lnTo>
                  <a:lnTo>
                    <a:pt x="539507" y="1702208"/>
                  </a:lnTo>
                  <a:lnTo>
                    <a:pt x="499994" y="1680215"/>
                  </a:lnTo>
                  <a:lnTo>
                    <a:pt x="461753" y="1657634"/>
                  </a:lnTo>
                  <a:lnTo>
                    <a:pt x="424813" y="1634478"/>
                  </a:lnTo>
                  <a:lnTo>
                    <a:pt x="389203" y="1610763"/>
                  </a:lnTo>
                  <a:lnTo>
                    <a:pt x="354952" y="1586503"/>
                  </a:lnTo>
                  <a:lnTo>
                    <a:pt x="322089" y="1561713"/>
                  </a:lnTo>
                  <a:lnTo>
                    <a:pt x="290644" y="1536407"/>
                  </a:lnTo>
                  <a:lnTo>
                    <a:pt x="260644" y="1510602"/>
                  </a:lnTo>
                  <a:lnTo>
                    <a:pt x="232119" y="1484310"/>
                  </a:lnTo>
                  <a:lnTo>
                    <a:pt x="179611" y="1430329"/>
                  </a:lnTo>
                  <a:lnTo>
                    <a:pt x="133351" y="1374582"/>
                  </a:lnTo>
                  <a:lnTo>
                    <a:pt x="93572" y="1317189"/>
                  </a:lnTo>
                  <a:lnTo>
                    <a:pt x="60504" y="1258266"/>
                  </a:lnTo>
                  <a:lnTo>
                    <a:pt x="34382" y="1197932"/>
                  </a:lnTo>
                  <a:lnTo>
                    <a:pt x="15435" y="1136306"/>
                  </a:lnTo>
                  <a:lnTo>
                    <a:pt x="3897" y="1073506"/>
                  </a:lnTo>
                  <a:lnTo>
                    <a:pt x="0" y="1009650"/>
                  </a:lnTo>
                  <a:close/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05613" y="1204894"/>
            <a:ext cx="7100434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2100" b="1" spc="-109" dirty="0">
                <a:latin typeface="Arial"/>
                <a:cs typeface="Arial"/>
              </a:rPr>
              <a:t>internal</a:t>
            </a:r>
            <a:r>
              <a:rPr sz="2100" b="1" spc="-64" dirty="0">
                <a:latin typeface="Arial"/>
                <a:cs typeface="Arial"/>
              </a:rPr>
              <a:t> </a:t>
            </a:r>
            <a:r>
              <a:rPr sz="2100" b="1" spc="-127" dirty="0">
                <a:latin typeface="Arial"/>
                <a:cs typeface="Arial"/>
              </a:rPr>
              <a:t>state</a:t>
            </a:r>
            <a:r>
              <a:rPr sz="2100" b="1" spc="-101" dirty="0">
                <a:latin typeface="Arial"/>
                <a:cs typeface="Arial"/>
              </a:rPr>
              <a:t> </a:t>
            </a:r>
            <a:r>
              <a:rPr sz="2100" spc="-135" dirty="0">
                <a:latin typeface="Arial"/>
                <a:cs typeface="Arial"/>
              </a:rPr>
              <a:t>used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27" dirty="0">
                <a:latin typeface="Arial"/>
                <a:cs typeface="Arial"/>
              </a:rPr>
              <a:t>keep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71" dirty="0">
                <a:latin typeface="Arial"/>
                <a:cs typeface="Arial"/>
              </a:rPr>
              <a:t>track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01" dirty="0">
                <a:latin typeface="Arial"/>
                <a:cs typeface="Arial"/>
              </a:rPr>
              <a:t>past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states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the </a:t>
            </a:r>
            <a:r>
              <a:rPr sz="2100" spc="-8" dirty="0">
                <a:latin typeface="Arial"/>
                <a:cs typeface="Arial"/>
              </a:rPr>
              <a:t>world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4887307"/>
            <a:ext cx="11653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519034" y="4899940"/>
            <a:ext cx="11653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420" y="682322"/>
            <a:ext cx="629916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27" dirty="0"/>
              <a:t>(2)</a:t>
            </a:r>
            <a:r>
              <a:rPr spc="-139" dirty="0"/>
              <a:t> </a:t>
            </a:r>
            <a:r>
              <a:rPr spc="-191" dirty="0"/>
              <a:t>Agents</a:t>
            </a:r>
            <a:r>
              <a:rPr spc="-139" dirty="0"/>
              <a:t> </a:t>
            </a:r>
            <a:r>
              <a:rPr dirty="0"/>
              <a:t>with</a:t>
            </a:r>
            <a:r>
              <a:rPr spc="-139" dirty="0"/>
              <a:t> </a:t>
            </a:r>
            <a:r>
              <a:rPr spc="-83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242" y="1369529"/>
            <a:ext cx="7178792" cy="3088185"/>
          </a:xfrm>
          <a:prstGeom prst="rect">
            <a:avLst/>
          </a:prstGeom>
        </p:spPr>
        <p:txBody>
          <a:bodyPr vert="horz" wrap="square" lIns="0" tIns="50959" rIns="0" bIns="0" rtlCol="0">
            <a:spAutoFit/>
          </a:bodyPr>
          <a:lstStyle/>
          <a:p>
            <a:pPr marL="220980" marR="25241" indent="-211931">
              <a:lnSpc>
                <a:spcPts val="2595"/>
              </a:lnSpc>
              <a:spcBef>
                <a:spcPts val="401"/>
              </a:spcBef>
              <a:buChar char="•"/>
              <a:tabLst>
                <a:tab pos="221456" algn="l"/>
              </a:tabLst>
            </a:pPr>
            <a:r>
              <a:rPr sz="2400" spc="-176" dirty="0">
                <a:latin typeface="Arial"/>
                <a:cs typeface="Arial"/>
              </a:rPr>
              <a:t>Encode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i="1" spc="-49" dirty="0">
                <a:latin typeface="Arial"/>
                <a:cs typeface="Arial"/>
              </a:rPr>
              <a:t>internal</a:t>
            </a:r>
            <a:r>
              <a:rPr sz="2400" i="1" spc="-86" dirty="0">
                <a:latin typeface="Arial"/>
                <a:cs typeface="Arial"/>
              </a:rPr>
              <a:t> state</a:t>
            </a:r>
            <a:r>
              <a:rPr sz="2400" i="1" spc="-9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41" dirty="0">
                <a:latin typeface="Arial"/>
                <a:cs typeface="Arial"/>
              </a:rPr>
              <a:t>world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remember </a:t>
            </a:r>
            <a:r>
              <a:rPr sz="2400" spc="-116" dirty="0">
                <a:latin typeface="Arial"/>
                <a:cs typeface="Arial"/>
              </a:rPr>
              <a:t>past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229" dirty="0">
                <a:latin typeface="Arial"/>
                <a:cs typeface="Arial"/>
              </a:rPr>
              <a:t>as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contained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in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earlier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percepts</a:t>
            </a:r>
            <a:endParaRPr sz="2400" dirty="0">
              <a:latin typeface="Arial"/>
              <a:cs typeface="Arial"/>
            </a:endParaRPr>
          </a:p>
          <a:p>
            <a:pPr marL="567214" marR="42386" lvl="1" indent="-215265">
              <a:lnSpc>
                <a:spcPts val="2265"/>
              </a:lnSpc>
              <a:spcBef>
                <a:spcPts val="514"/>
              </a:spcBef>
              <a:buChar char="–"/>
              <a:tabLst>
                <a:tab pos="567690" algn="l"/>
              </a:tabLst>
            </a:pPr>
            <a:r>
              <a:rPr sz="2100" spc="-68" dirty="0">
                <a:latin typeface="Arial"/>
                <a:cs typeface="Arial"/>
              </a:rPr>
              <a:t>Note: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46" dirty="0">
                <a:latin typeface="Arial"/>
                <a:cs typeface="Arial"/>
              </a:rPr>
              <a:t>sensors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don’t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98" dirty="0">
                <a:latin typeface="Arial"/>
                <a:cs typeface="Arial"/>
              </a:rPr>
              <a:t>usually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spc="-116" dirty="0">
                <a:latin typeface="Arial"/>
                <a:cs typeface="Arial"/>
              </a:rPr>
              <a:t>give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entire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world </a:t>
            </a:r>
            <a:r>
              <a:rPr sz="2100" spc="-83" dirty="0">
                <a:latin typeface="Arial"/>
                <a:cs typeface="Arial"/>
              </a:rPr>
              <a:t>state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34" dirty="0">
                <a:latin typeface="Arial"/>
                <a:cs typeface="Arial"/>
              </a:rPr>
              <a:t>at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39" dirty="0">
                <a:latin typeface="Arial"/>
                <a:cs typeface="Arial"/>
              </a:rPr>
              <a:t>each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26" dirty="0">
                <a:latin typeface="Arial"/>
                <a:cs typeface="Arial"/>
              </a:rPr>
              <a:t>input,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161" dirty="0">
                <a:latin typeface="Arial"/>
                <a:cs typeface="Arial"/>
              </a:rPr>
              <a:t>so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68" dirty="0">
                <a:latin typeface="Arial"/>
                <a:cs typeface="Arial"/>
              </a:rPr>
              <a:t>environment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41" dirty="0">
                <a:latin typeface="Arial"/>
                <a:cs typeface="Arial"/>
              </a:rPr>
              <a:t>perception </a:t>
            </a:r>
            <a:r>
              <a:rPr sz="2100" spc="-120" dirty="0">
                <a:latin typeface="Arial"/>
                <a:cs typeface="Arial"/>
              </a:rPr>
              <a:t>is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i="1" spc="-83" dirty="0">
                <a:latin typeface="Arial"/>
                <a:cs typeface="Arial"/>
              </a:rPr>
              <a:t>captured</a:t>
            </a:r>
            <a:r>
              <a:rPr sz="2100" i="1" spc="-98" dirty="0">
                <a:latin typeface="Arial"/>
                <a:cs typeface="Arial"/>
              </a:rPr>
              <a:t> </a:t>
            </a:r>
            <a:r>
              <a:rPr sz="2100" i="1" spc="-101" dirty="0">
                <a:latin typeface="Arial"/>
                <a:cs typeface="Arial"/>
              </a:rPr>
              <a:t>over</a:t>
            </a:r>
            <a:r>
              <a:rPr sz="2100" i="1" spc="-75" dirty="0">
                <a:latin typeface="Arial"/>
                <a:cs typeface="Arial"/>
              </a:rPr>
              <a:t> </a:t>
            </a:r>
            <a:r>
              <a:rPr sz="2100" i="1" spc="-15" dirty="0">
                <a:latin typeface="Arial"/>
                <a:cs typeface="Arial"/>
              </a:rPr>
              <a:t>time</a:t>
            </a:r>
            <a:endParaRPr sz="2100" dirty="0">
              <a:latin typeface="Arial"/>
              <a:cs typeface="Arial"/>
            </a:endParaRPr>
          </a:p>
          <a:p>
            <a:pPr marL="567214" marR="246221" lvl="1" indent="-215265">
              <a:lnSpc>
                <a:spcPts val="2265"/>
              </a:lnSpc>
              <a:spcBef>
                <a:spcPts val="514"/>
              </a:spcBef>
              <a:buFont typeface="Arial"/>
              <a:buChar char="–"/>
              <a:tabLst>
                <a:tab pos="567690" algn="l"/>
              </a:tabLst>
            </a:pPr>
            <a:r>
              <a:rPr sz="2100" i="1" spc="-116" dirty="0">
                <a:latin typeface="Arial"/>
                <a:cs typeface="Arial"/>
              </a:rPr>
              <a:t>State</a:t>
            </a:r>
            <a:r>
              <a:rPr sz="2100" i="1" spc="-90" dirty="0">
                <a:latin typeface="Arial"/>
                <a:cs typeface="Arial"/>
              </a:rPr>
              <a:t> </a:t>
            </a:r>
            <a:r>
              <a:rPr sz="2100" spc="-135" dirty="0">
                <a:latin typeface="Arial"/>
                <a:cs typeface="Arial"/>
              </a:rPr>
              <a:t>used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encode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34" dirty="0">
                <a:latin typeface="Arial"/>
                <a:cs typeface="Arial"/>
              </a:rPr>
              <a:t>different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"world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states" </a:t>
            </a:r>
            <a:r>
              <a:rPr sz="2100" dirty="0">
                <a:latin typeface="Arial"/>
                <a:cs typeface="Arial"/>
              </a:rPr>
              <a:t>that</a:t>
            </a:r>
            <a:r>
              <a:rPr sz="2100" spc="-98" dirty="0">
                <a:latin typeface="Arial"/>
                <a:cs typeface="Arial"/>
              </a:rPr>
              <a:t> generate</a:t>
            </a:r>
            <a:r>
              <a:rPr sz="2100" spc="-120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161" dirty="0">
                <a:latin typeface="Arial"/>
                <a:cs typeface="Arial"/>
              </a:rPr>
              <a:t>same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68" dirty="0">
                <a:latin typeface="Arial"/>
                <a:cs typeface="Arial"/>
              </a:rPr>
              <a:t>immediate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percept</a:t>
            </a:r>
            <a:endParaRPr sz="2100" dirty="0">
              <a:latin typeface="Arial"/>
              <a:cs typeface="Arial"/>
            </a:endParaRPr>
          </a:p>
          <a:p>
            <a:pPr marL="181928" indent="-172878">
              <a:spcBef>
                <a:spcPts val="248"/>
              </a:spcBef>
              <a:buChar char="•"/>
              <a:tabLst>
                <a:tab pos="182403" algn="l"/>
              </a:tabLst>
            </a:pPr>
            <a:r>
              <a:rPr sz="2400" spc="-150" dirty="0">
                <a:latin typeface="Arial"/>
                <a:cs typeface="Arial"/>
              </a:rPr>
              <a:t>Requires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i="1" spc="-94" dirty="0">
                <a:latin typeface="Arial"/>
                <a:cs typeface="Arial"/>
              </a:rPr>
              <a:t>representing</a:t>
            </a:r>
            <a:r>
              <a:rPr sz="2400" i="1" spc="-124" dirty="0">
                <a:latin typeface="Arial"/>
                <a:cs typeface="Arial"/>
              </a:rPr>
              <a:t> </a:t>
            </a:r>
            <a:r>
              <a:rPr sz="2400" i="1" spc="-150" dirty="0">
                <a:latin typeface="Arial"/>
                <a:cs typeface="Arial"/>
              </a:rPr>
              <a:t>change</a:t>
            </a:r>
            <a:r>
              <a:rPr sz="2400" i="1" spc="-98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the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world</a:t>
            </a:r>
            <a:endParaRPr sz="2400" dirty="0">
              <a:latin typeface="Arial"/>
              <a:cs typeface="Arial"/>
            </a:endParaRPr>
          </a:p>
          <a:p>
            <a:pPr marL="567214" marR="3810" lvl="1" indent="-215265">
              <a:lnSpc>
                <a:spcPts val="2265"/>
              </a:lnSpc>
              <a:spcBef>
                <a:spcPts val="555"/>
              </a:spcBef>
              <a:buChar char="–"/>
              <a:tabLst>
                <a:tab pos="567690" algn="l"/>
              </a:tabLst>
            </a:pPr>
            <a:r>
              <a:rPr sz="2100" spc="-23" dirty="0">
                <a:latin typeface="Arial"/>
                <a:cs typeface="Arial"/>
              </a:rPr>
              <a:t>Might</a:t>
            </a:r>
            <a:r>
              <a:rPr sz="2100" spc="-124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represent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just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latest</a:t>
            </a:r>
            <a:r>
              <a:rPr sz="2100" spc="-113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state,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but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41" dirty="0">
                <a:latin typeface="Arial"/>
                <a:cs typeface="Arial"/>
              </a:rPr>
              <a:t>then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can’t </a:t>
            </a:r>
            <a:r>
              <a:rPr sz="2100" spc="-120" dirty="0">
                <a:latin typeface="Arial"/>
                <a:cs typeface="Arial"/>
              </a:rPr>
              <a:t>reason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56" dirty="0">
                <a:latin typeface="Arial"/>
                <a:cs typeface="Arial"/>
              </a:rPr>
              <a:t>about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hypothetical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143" dirty="0">
                <a:latin typeface="Arial"/>
                <a:cs typeface="Arial"/>
              </a:rPr>
              <a:t>courses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action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0894" y="624927"/>
            <a:ext cx="6262211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dirty="0">
                <a:latin typeface="Helvetica"/>
                <a:cs typeface="Helvetica"/>
              </a:rPr>
              <a:t>Recap:</a:t>
            </a:r>
            <a:r>
              <a:rPr spc="4" dirty="0">
                <a:latin typeface="Helvetica"/>
                <a:cs typeface="Helvetica"/>
              </a:rPr>
              <a:t> </a:t>
            </a:r>
            <a:r>
              <a:rPr spc="-8" dirty="0">
                <a:latin typeface="Helvetica"/>
                <a:cs typeface="Helvetica"/>
              </a:rPr>
              <a:t>intelligence?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0300" y="1405339"/>
            <a:ext cx="4343400" cy="333425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0" rIns="0" bIns="0" rtlCol="0">
            <a:spAutoFit/>
          </a:bodyPr>
          <a:lstStyle/>
          <a:p>
            <a:pPr marL="154781">
              <a:lnSpc>
                <a:spcPts val="2640"/>
              </a:lnSpc>
            </a:pPr>
            <a:r>
              <a:rPr sz="2250" dirty="0">
                <a:latin typeface="Helvetica"/>
                <a:cs typeface="Helvetica"/>
              </a:rPr>
              <a:t>Q.</a:t>
            </a:r>
            <a:r>
              <a:rPr sz="2250" spc="-71" dirty="0">
                <a:latin typeface="Helvetica"/>
                <a:cs typeface="Helvetica"/>
              </a:rPr>
              <a:t> </a:t>
            </a:r>
            <a:r>
              <a:rPr sz="2250" spc="-23" dirty="0">
                <a:latin typeface="Helvetica"/>
                <a:cs typeface="Helvetica"/>
              </a:rPr>
              <a:t>Yes,</a:t>
            </a:r>
            <a:r>
              <a:rPr sz="2250" spc="-34" dirty="0">
                <a:latin typeface="Helvetica"/>
                <a:cs typeface="Helvetica"/>
              </a:rPr>
              <a:t> </a:t>
            </a:r>
            <a:r>
              <a:rPr sz="2250" dirty="0">
                <a:latin typeface="Helvetica"/>
                <a:cs typeface="Helvetica"/>
              </a:rPr>
              <a:t>but</a:t>
            </a:r>
            <a:r>
              <a:rPr sz="2250" spc="-41" dirty="0">
                <a:latin typeface="Helvetica"/>
                <a:cs typeface="Helvetica"/>
              </a:rPr>
              <a:t> </a:t>
            </a:r>
            <a:r>
              <a:rPr sz="2250" dirty="0">
                <a:latin typeface="Helvetica"/>
                <a:cs typeface="Helvetica"/>
              </a:rPr>
              <a:t>what</a:t>
            </a:r>
            <a:r>
              <a:rPr sz="2250" spc="-34" dirty="0">
                <a:latin typeface="Helvetica"/>
                <a:cs typeface="Helvetica"/>
              </a:rPr>
              <a:t> </a:t>
            </a:r>
            <a:r>
              <a:rPr sz="2250" dirty="0">
                <a:latin typeface="Helvetica"/>
                <a:cs typeface="Helvetica"/>
              </a:rPr>
              <a:t>is</a:t>
            </a:r>
            <a:r>
              <a:rPr sz="2250" spc="-30" dirty="0">
                <a:latin typeface="Helvetica"/>
                <a:cs typeface="Helvetica"/>
              </a:rPr>
              <a:t> </a:t>
            </a:r>
            <a:r>
              <a:rPr sz="2250" spc="-8" dirty="0">
                <a:latin typeface="Helvetica"/>
                <a:cs typeface="Helvetica"/>
              </a:rPr>
              <a:t>intelligence?</a:t>
            </a:r>
            <a:endParaRPr sz="2250" dirty="0">
              <a:latin typeface="Helvetica"/>
              <a:cs typeface="Helvet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1913382"/>
            <a:ext cx="6057900" cy="1915954"/>
          </a:xfrm>
          <a:custGeom>
            <a:avLst/>
            <a:gdLst/>
            <a:ahLst/>
            <a:cxnLst/>
            <a:rect l="l" t="t" r="r" b="b"/>
            <a:pathLst>
              <a:path w="8077200" h="2554604">
                <a:moveTo>
                  <a:pt x="8077200" y="0"/>
                </a:moveTo>
                <a:lnTo>
                  <a:pt x="0" y="0"/>
                </a:lnTo>
                <a:lnTo>
                  <a:pt x="0" y="2554224"/>
                </a:lnTo>
                <a:lnTo>
                  <a:pt x="8077200" y="2554224"/>
                </a:lnTo>
                <a:lnTo>
                  <a:pt x="807720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202055" y="1929193"/>
            <a:ext cx="6262211" cy="318859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660558" marR="3810" indent="-58579">
              <a:spcBef>
                <a:spcPts val="79"/>
              </a:spcBef>
            </a:pPr>
            <a:r>
              <a:rPr sz="2400" dirty="0">
                <a:latin typeface="Helvetica"/>
                <a:cs typeface="Helvetica"/>
              </a:rPr>
              <a:t>A.</a:t>
            </a:r>
            <a:r>
              <a:rPr sz="2400" spc="-34" dirty="0">
                <a:latin typeface="Helvetica"/>
                <a:cs typeface="Helvetica"/>
              </a:rPr>
              <a:t> </a:t>
            </a:r>
            <a:r>
              <a:rPr sz="2400" dirty="0">
                <a:latin typeface="Helvetica"/>
                <a:cs typeface="Helvetica"/>
              </a:rPr>
              <a:t>Intelligence</a:t>
            </a:r>
            <a:r>
              <a:rPr sz="2400" spc="-23" dirty="0">
                <a:latin typeface="Helvetica"/>
                <a:cs typeface="Helvetica"/>
              </a:rPr>
              <a:t> </a:t>
            </a:r>
            <a:r>
              <a:rPr sz="2400" dirty="0">
                <a:latin typeface="Helvetica"/>
                <a:cs typeface="Helvetica"/>
              </a:rPr>
              <a:t>is</a:t>
            </a:r>
            <a:r>
              <a:rPr sz="2400" spc="-26" dirty="0">
                <a:latin typeface="Helvetica"/>
                <a:cs typeface="Helvetica"/>
              </a:rPr>
              <a:t> </a:t>
            </a:r>
            <a:r>
              <a:rPr sz="2400" dirty="0">
                <a:latin typeface="Helvetica"/>
                <a:cs typeface="Helvetica"/>
              </a:rPr>
              <a:t>the</a:t>
            </a:r>
            <a:r>
              <a:rPr sz="2400" spc="-38" dirty="0">
                <a:latin typeface="Helvetica"/>
                <a:cs typeface="Helvetica"/>
              </a:rPr>
              <a:t> </a:t>
            </a:r>
            <a:r>
              <a:rPr sz="2400" dirty="0">
                <a:latin typeface="Helvetica"/>
                <a:cs typeface="Helvetica"/>
              </a:rPr>
              <a:t>computational</a:t>
            </a:r>
            <a:r>
              <a:rPr sz="2400" spc="-23" dirty="0">
                <a:latin typeface="Helvetica"/>
                <a:cs typeface="Helvetica"/>
              </a:rPr>
              <a:t> </a:t>
            </a:r>
            <a:r>
              <a:rPr sz="2400" dirty="0">
                <a:latin typeface="Helvetica"/>
                <a:cs typeface="Helvetica"/>
              </a:rPr>
              <a:t>part</a:t>
            </a:r>
            <a:r>
              <a:rPr sz="2400" spc="-41" dirty="0">
                <a:latin typeface="Helvetica"/>
                <a:cs typeface="Helvetica"/>
              </a:rPr>
              <a:t> </a:t>
            </a:r>
            <a:r>
              <a:rPr sz="2400" spc="-19" dirty="0">
                <a:latin typeface="Helvetica"/>
                <a:cs typeface="Helvetica"/>
              </a:rPr>
              <a:t>of </a:t>
            </a:r>
            <a:r>
              <a:rPr sz="2400" dirty="0">
                <a:latin typeface="Helvetica"/>
                <a:cs typeface="Helvetica"/>
              </a:rPr>
              <a:t>the</a:t>
            </a:r>
            <a:r>
              <a:rPr sz="2400" spc="-26" dirty="0">
                <a:latin typeface="Helvetica"/>
                <a:cs typeface="Helvetica"/>
              </a:rPr>
              <a:t> </a:t>
            </a:r>
            <a:r>
              <a:rPr sz="2400" dirty="0">
                <a:latin typeface="Helvetica"/>
                <a:cs typeface="Helvetica"/>
              </a:rPr>
              <a:t>ability</a:t>
            </a:r>
            <a:r>
              <a:rPr sz="2400" spc="-11" dirty="0">
                <a:latin typeface="Helvetica"/>
                <a:cs typeface="Helvetica"/>
              </a:rPr>
              <a:t> </a:t>
            </a:r>
            <a:r>
              <a:rPr sz="2400" dirty="0">
                <a:latin typeface="Helvetica"/>
                <a:cs typeface="Helvetica"/>
              </a:rPr>
              <a:t>to</a:t>
            </a:r>
            <a:r>
              <a:rPr sz="2400" spc="-23" dirty="0">
                <a:latin typeface="Helvetica"/>
                <a:cs typeface="Helvetica"/>
              </a:rPr>
              <a:t> </a:t>
            </a:r>
            <a:r>
              <a:rPr sz="2400" dirty="0">
                <a:solidFill>
                  <a:srgbClr val="FFFFFF"/>
                </a:solidFill>
                <a:latin typeface="Helvetica"/>
                <a:cs typeface="Helvetica"/>
              </a:rPr>
              <a:t>achieve</a:t>
            </a:r>
            <a:r>
              <a:rPr sz="2400" spc="-34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2400" dirty="0">
                <a:solidFill>
                  <a:srgbClr val="FFFFFF"/>
                </a:solidFill>
                <a:latin typeface="Helvetica"/>
                <a:cs typeface="Helvetica"/>
              </a:rPr>
              <a:t>goals</a:t>
            </a:r>
            <a:r>
              <a:rPr sz="2400" spc="-1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2400" dirty="0">
                <a:latin typeface="Helvetica"/>
                <a:cs typeface="Helvetica"/>
              </a:rPr>
              <a:t>in</a:t>
            </a:r>
            <a:r>
              <a:rPr sz="2400" spc="-23" dirty="0">
                <a:latin typeface="Helvetica"/>
                <a:cs typeface="Helvetica"/>
              </a:rPr>
              <a:t> </a:t>
            </a:r>
            <a:r>
              <a:rPr sz="2400" dirty="0">
                <a:latin typeface="Helvetica"/>
                <a:cs typeface="Helvetica"/>
              </a:rPr>
              <a:t>the</a:t>
            </a:r>
            <a:r>
              <a:rPr sz="2400" spc="-23" dirty="0">
                <a:latin typeface="Helvetica"/>
                <a:cs typeface="Helvetica"/>
              </a:rPr>
              <a:t> </a:t>
            </a:r>
            <a:r>
              <a:rPr sz="2400" spc="-8" dirty="0">
                <a:latin typeface="Helvetica"/>
                <a:cs typeface="Helvetica"/>
              </a:rPr>
              <a:t>world. </a:t>
            </a:r>
            <a:r>
              <a:rPr sz="2400" spc="-15" dirty="0">
                <a:latin typeface="Helvetica"/>
                <a:cs typeface="Helvetica"/>
              </a:rPr>
              <a:t>Varying</a:t>
            </a:r>
            <a:r>
              <a:rPr sz="2400" spc="-53" dirty="0">
                <a:latin typeface="Helvetica"/>
                <a:cs typeface="Helvetica"/>
              </a:rPr>
              <a:t> </a:t>
            </a:r>
            <a:r>
              <a:rPr sz="2400" dirty="0">
                <a:latin typeface="Helvetica"/>
                <a:cs typeface="Helvetica"/>
              </a:rPr>
              <a:t>kinds</a:t>
            </a:r>
            <a:r>
              <a:rPr sz="2400" spc="-41" dirty="0">
                <a:latin typeface="Helvetica"/>
                <a:cs typeface="Helvetica"/>
              </a:rPr>
              <a:t> </a:t>
            </a:r>
            <a:r>
              <a:rPr sz="2400" dirty="0">
                <a:latin typeface="Helvetica"/>
                <a:cs typeface="Helvetica"/>
              </a:rPr>
              <a:t>and</a:t>
            </a:r>
            <a:r>
              <a:rPr sz="2400" spc="-30" dirty="0">
                <a:latin typeface="Helvetica"/>
                <a:cs typeface="Helvetica"/>
              </a:rPr>
              <a:t> </a:t>
            </a:r>
            <a:r>
              <a:rPr sz="2400" dirty="0">
                <a:latin typeface="Helvetica"/>
                <a:cs typeface="Helvetica"/>
              </a:rPr>
              <a:t>degrees</a:t>
            </a:r>
            <a:r>
              <a:rPr sz="2400" spc="-45" dirty="0">
                <a:latin typeface="Helvetica"/>
                <a:cs typeface="Helvetica"/>
              </a:rPr>
              <a:t> </a:t>
            </a:r>
            <a:r>
              <a:rPr sz="2400" dirty="0">
                <a:latin typeface="Helvetica"/>
                <a:cs typeface="Helvetica"/>
              </a:rPr>
              <a:t>of</a:t>
            </a:r>
            <a:r>
              <a:rPr sz="2400" spc="-38" dirty="0">
                <a:latin typeface="Helvetica"/>
                <a:cs typeface="Helvetica"/>
              </a:rPr>
              <a:t> </a:t>
            </a:r>
            <a:r>
              <a:rPr sz="2400" spc="-8" dirty="0">
                <a:latin typeface="Helvetica"/>
                <a:cs typeface="Helvetica"/>
              </a:rPr>
              <a:t>intelligence </a:t>
            </a:r>
            <a:r>
              <a:rPr sz="2400" dirty="0">
                <a:latin typeface="Helvetica"/>
                <a:cs typeface="Helvetica"/>
              </a:rPr>
              <a:t>occur</a:t>
            </a:r>
            <a:r>
              <a:rPr sz="2400" spc="-41" dirty="0">
                <a:latin typeface="Helvetica"/>
                <a:cs typeface="Helvetica"/>
              </a:rPr>
              <a:t> </a:t>
            </a:r>
            <a:r>
              <a:rPr sz="2400" dirty="0">
                <a:latin typeface="Helvetica"/>
                <a:cs typeface="Helvetica"/>
              </a:rPr>
              <a:t>in</a:t>
            </a:r>
            <a:r>
              <a:rPr sz="2400" spc="-30" dirty="0">
                <a:latin typeface="Helvetica"/>
                <a:cs typeface="Helvetica"/>
              </a:rPr>
              <a:t> </a:t>
            </a:r>
            <a:r>
              <a:rPr sz="2400" dirty="0">
                <a:latin typeface="Helvetica"/>
                <a:cs typeface="Helvetica"/>
              </a:rPr>
              <a:t>people,</a:t>
            </a:r>
            <a:r>
              <a:rPr sz="2400" spc="-34" dirty="0">
                <a:latin typeface="Helvetica"/>
                <a:cs typeface="Helvetica"/>
              </a:rPr>
              <a:t> </a:t>
            </a:r>
            <a:r>
              <a:rPr sz="2400" dirty="0">
                <a:latin typeface="Helvetica"/>
                <a:cs typeface="Helvetica"/>
              </a:rPr>
              <a:t>many</a:t>
            </a:r>
            <a:r>
              <a:rPr sz="2400" spc="-30" dirty="0">
                <a:latin typeface="Helvetica"/>
                <a:cs typeface="Helvetica"/>
              </a:rPr>
              <a:t> </a:t>
            </a:r>
            <a:r>
              <a:rPr sz="2400" dirty="0">
                <a:latin typeface="Helvetica"/>
                <a:cs typeface="Helvetica"/>
              </a:rPr>
              <a:t>animals</a:t>
            </a:r>
            <a:r>
              <a:rPr sz="2400" spc="-23" dirty="0">
                <a:latin typeface="Helvetica"/>
                <a:cs typeface="Helvetica"/>
              </a:rPr>
              <a:t> </a:t>
            </a:r>
            <a:r>
              <a:rPr sz="2400" dirty="0">
                <a:latin typeface="Helvetica"/>
                <a:cs typeface="Helvetica"/>
              </a:rPr>
              <a:t>and</a:t>
            </a:r>
            <a:r>
              <a:rPr sz="2400" spc="-19" dirty="0">
                <a:latin typeface="Helvetica"/>
                <a:cs typeface="Helvetica"/>
              </a:rPr>
              <a:t> </a:t>
            </a:r>
            <a:r>
              <a:rPr sz="2400" spc="-15" dirty="0">
                <a:latin typeface="Helvetica"/>
                <a:cs typeface="Helvetica"/>
              </a:rPr>
              <a:t>some</a:t>
            </a:r>
            <a:endParaRPr sz="2400">
              <a:latin typeface="Helvetica"/>
              <a:cs typeface="Helvetica"/>
            </a:endParaRPr>
          </a:p>
          <a:p>
            <a:pPr marL="2775109">
              <a:lnSpc>
                <a:spcPts val="2820"/>
              </a:lnSpc>
            </a:pPr>
            <a:r>
              <a:rPr sz="2400" spc="-8" dirty="0">
                <a:latin typeface="Helvetica"/>
                <a:cs typeface="Helvetica"/>
              </a:rPr>
              <a:t>machines</a:t>
            </a:r>
            <a:endParaRPr sz="2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2700">
              <a:latin typeface="Helvetica"/>
              <a:cs typeface="Helvetica"/>
            </a:endParaRPr>
          </a:p>
          <a:p>
            <a:pPr>
              <a:spcBef>
                <a:spcPts val="8"/>
              </a:spcBef>
            </a:pPr>
            <a:endParaRPr sz="2138">
              <a:latin typeface="Helvetica"/>
              <a:cs typeface="Helvetica"/>
            </a:endParaRPr>
          </a:p>
          <a:p>
            <a:pPr marL="1012984"/>
            <a:r>
              <a:rPr sz="21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http://www-</a:t>
            </a:r>
            <a:r>
              <a:rPr sz="2100" u="heavy" spc="-8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formal.stanford.edu/jmc/whatisai/</a:t>
            </a:r>
            <a:endParaRPr sz="2100">
              <a:latin typeface="Times New Roman"/>
              <a:cs typeface="Times New Roman"/>
            </a:endParaRPr>
          </a:p>
          <a:p>
            <a:pPr marL="9525">
              <a:spcBef>
                <a:spcPts val="701"/>
              </a:spcBef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9894" y="530067"/>
            <a:ext cx="6404211" cy="1071447"/>
          </a:xfrm>
          <a:prstGeom prst="rect">
            <a:avLst/>
          </a:prstGeom>
        </p:spPr>
        <p:txBody>
          <a:bodyPr vert="horz" wrap="square" lIns="0" tIns="62865" rIns="0" bIns="0" rtlCol="0" anchor="ctr">
            <a:spAutoFit/>
          </a:bodyPr>
          <a:lstStyle/>
          <a:p>
            <a:pPr marL="413385">
              <a:spcBef>
                <a:spcPts val="495"/>
              </a:spcBef>
            </a:pPr>
            <a:r>
              <a:rPr sz="2700" spc="-109" dirty="0"/>
              <a:t>(3)</a:t>
            </a:r>
            <a:r>
              <a:rPr sz="2700" spc="-139" dirty="0"/>
              <a:t> </a:t>
            </a:r>
            <a:r>
              <a:rPr sz="2700" spc="-79" dirty="0"/>
              <a:t>Architecture</a:t>
            </a:r>
            <a:r>
              <a:rPr sz="2700" spc="-153" dirty="0"/>
              <a:t> </a:t>
            </a:r>
            <a:r>
              <a:rPr sz="2700" dirty="0"/>
              <a:t>for</a:t>
            </a:r>
            <a:r>
              <a:rPr sz="2700" spc="-127" dirty="0"/>
              <a:t> </a:t>
            </a:r>
            <a:r>
              <a:rPr sz="2700" spc="-131" dirty="0"/>
              <a:t>goal-</a:t>
            </a:r>
            <a:r>
              <a:rPr sz="2700" spc="-180" dirty="0"/>
              <a:t>based</a:t>
            </a:r>
            <a:r>
              <a:rPr sz="2700" spc="-146" dirty="0"/>
              <a:t> </a:t>
            </a:r>
            <a:r>
              <a:rPr sz="2700" spc="-64" dirty="0"/>
              <a:t>agent</a:t>
            </a:r>
            <a:endParaRPr sz="2700" dirty="0"/>
          </a:p>
          <a:p>
            <a:pPr marL="9525" marR="341948">
              <a:lnSpc>
                <a:spcPct val="100400"/>
              </a:lnSpc>
              <a:spcBef>
                <a:spcPts val="274"/>
              </a:spcBef>
            </a:pPr>
            <a:r>
              <a:rPr sz="1800" spc="-68" dirty="0"/>
              <a:t>state</a:t>
            </a:r>
            <a:r>
              <a:rPr sz="1800" spc="-94" dirty="0"/>
              <a:t> </a:t>
            </a:r>
            <a:r>
              <a:rPr sz="1800" spc="-98" dirty="0"/>
              <a:t>and</a:t>
            </a:r>
            <a:r>
              <a:rPr sz="1800" spc="-83" dirty="0"/>
              <a:t> </a:t>
            </a:r>
            <a:r>
              <a:rPr sz="1800" b="1" spc="-146" dirty="0">
                <a:latin typeface="Arial"/>
                <a:cs typeface="Arial"/>
              </a:rPr>
              <a:t>goal</a:t>
            </a:r>
            <a:r>
              <a:rPr sz="1800" b="1" spc="-86" dirty="0">
                <a:latin typeface="Arial"/>
                <a:cs typeface="Arial"/>
              </a:rPr>
              <a:t> </a:t>
            </a:r>
            <a:r>
              <a:rPr sz="1800" b="1" spc="-101" dirty="0">
                <a:latin typeface="Arial"/>
                <a:cs typeface="Arial"/>
              </a:rPr>
              <a:t>information</a:t>
            </a:r>
            <a:r>
              <a:rPr sz="1800" b="1" spc="-79" dirty="0">
                <a:latin typeface="Arial"/>
                <a:cs typeface="Arial"/>
              </a:rPr>
              <a:t> </a:t>
            </a:r>
            <a:r>
              <a:rPr sz="1800" spc="-86" dirty="0"/>
              <a:t>describe</a:t>
            </a:r>
            <a:r>
              <a:rPr sz="1800" spc="-83" dirty="0"/>
              <a:t> </a:t>
            </a:r>
            <a:r>
              <a:rPr sz="1800" spc="-79" dirty="0"/>
              <a:t>desirable</a:t>
            </a:r>
            <a:r>
              <a:rPr sz="1800" spc="-75" dirty="0"/>
              <a:t> </a:t>
            </a:r>
            <a:r>
              <a:rPr sz="1800" spc="-30" dirty="0"/>
              <a:t>situations </a:t>
            </a:r>
            <a:r>
              <a:rPr sz="1800" spc="-53" dirty="0"/>
              <a:t>allowing</a:t>
            </a:r>
            <a:r>
              <a:rPr sz="1800" spc="-94" dirty="0"/>
              <a:t> </a:t>
            </a:r>
            <a:r>
              <a:rPr sz="1800" spc="-90" dirty="0"/>
              <a:t>agent</a:t>
            </a:r>
            <a:r>
              <a:rPr sz="1800" spc="-79" dirty="0"/>
              <a:t> </a:t>
            </a:r>
            <a:r>
              <a:rPr sz="1800" dirty="0"/>
              <a:t>to</a:t>
            </a:r>
            <a:r>
              <a:rPr sz="1800" spc="-83" dirty="0"/>
              <a:t> </a:t>
            </a:r>
            <a:r>
              <a:rPr sz="1800" spc="-79" dirty="0"/>
              <a:t>take</a:t>
            </a:r>
            <a:r>
              <a:rPr sz="1800" spc="-94" dirty="0"/>
              <a:t> </a:t>
            </a:r>
            <a:r>
              <a:rPr sz="1800" spc="-19" dirty="0"/>
              <a:t>future</a:t>
            </a:r>
            <a:r>
              <a:rPr sz="1800" spc="-79" dirty="0"/>
              <a:t> </a:t>
            </a:r>
            <a:r>
              <a:rPr sz="1800" spc="-94" dirty="0"/>
              <a:t>events</a:t>
            </a:r>
            <a:r>
              <a:rPr sz="1800" spc="-71" dirty="0"/>
              <a:t> </a:t>
            </a:r>
            <a:r>
              <a:rPr sz="1800" spc="-15" dirty="0"/>
              <a:t>into</a:t>
            </a:r>
            <a:r>
              <a:rPr sz="1800" spc="-86" dirty="0"/>
              <a:t> </a:t>
            </a:r>
            <a:r>
              <a:rPr sz="1800" spc="-8" dirty="0"/>
              <a:t>consideration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72888" y="1691719"/>
            <a:ext cx="4993411" cy="3061035"/>
            <a:chOff x="705612" y="1830323"/>
            <a:chExt cx="7447915" cy="4723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612" y="1830323"/>
              <a:ext cx="7447788" cy="47228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4400" y="3278123"/>
              <a:ext cx="6172200" cy="2514600"/>
            </a:xfrm>
            <a:custGeom>
              <a:avLst/>
              <a:gdLst/>
              <a:ahLst/>
              <a:cxnLst/>
              <a:rect l="l" t="t" r="r" b="b"/>
              <a:pathLst>
                <a:path w="6172200" h="2514600">
                  <a:moveTo>
                    <a:pt x="0" y="533400"/>
                  </a:moveTo>
                  <a:lnTo>
                    <a:pt x="8215" y="494174"/>
                  </a:lnTo>
                  <a:lnTo>
                    <a:pt x="32480" y="455718"/>
                  </a:lnTo>
                  <a:lnTo>
                    <a:pt x="72224" y="418132"/>
                  </a:lnTo>
                  <a:lnTo>
                    <a:pt x="107039" y="393606"/>
                  </a:lnTo>
                  <a:lnTo>
                    <a:pt x="148311" y="369540"/>
                  </a:lnTo>
                  <a:lnTo>
                    <a:pt x="195871" y="345962"/>
                  </a:lnTo>
                  <a:lnTo>
                    <a:pt x="249551" y="322901"/>
                  </a:lnTo>
                  <a:lnTo>
                    <a:pt x="309181" y="300388"/>
                  </a:lnTo>
                  <a:lnTo>
                    <a:pt x="374593" y="278450"/>
                  </a:lnTo>
                  <a:lnTo>
                    <a:pt x="445617" y="257118"/>
                  </a:lnTo>
                  <a:lnTo>
                    <a:pt x="483181" y="246688"/>
                  </a:lnTo>
                  <a:lnTo>
                    <a:pt x="522085" y="236420"/>
                  </a:lnTo>
                  <a:lnTo>
                    <a:pt x="562307" y="226318"/>
                  </a:lnTo>
                  <a:lnTo>
                    <a:pt x="603827" y="216385"/>
                  </a:lnTo>
                  <a:lnTo>
                    <a:pt x="646623" y="206626"/>
                  </a:lnTo>
                  <a:lnTo>
                    <a:pt x="690675" y="197044"/>
                  </a:lnTo>
                  <a:lnTo>
                    <a:pt x="735960" y="187642"/>
                  </a:lnTo>
                  <a:lnTo>
                    <a:pt x="782459" y="178424"/>
                  </a:lnTo>
                  <a:lnTo>
                    <a:pt x="830150" y="169394"/>
                  </a:lnTo>
                  <a:lnTo>
                    <a:pt x="879011" y="160556"/>
                  </a:lnTo>
                  <a:lnTo>
                    <a:pt x="929022" y="151912"/>
                  </a:lnTo>
                  <a:lnTo>
                    <a:pt x="980162" y="143468"/>
                  </a:lnTo>
                  <a:lnTo>
                    <a:pt x="1032409" y="135225"/>
                  </a:lnTo>
                  <a:lnTo>
                    <a:pt x="1085742" y="127189"/>
                  </a:lnTo>
                  <a:lnTo>
                    <a:pt x="1140141" y="119362"/>
                  </a:lnTo>
                  <a:lnTo>
                    <a:pt x="1195583" y="111749"/>
                  </a:lnTo>
                  <a:lnTo>
                    <a:pt x="1252049" y="104353"/>
                  </a:lnTo>
                  <a:lnTo>
                    <a:pt x="1309516" y="97177"/>
                  </a:lnTo>
                  <a:lnTo>
                    <a:pt x="1367964" y="90226"/>
                  </a:lnTo>
                  <a:lnTo>
                    <a:pt x="1427371" y="83502"/>
                  </a:lnTo>
                  <a:lnTo>
                    <a:pt x="1487717" y="77010"/>
                  </a:lnTo>
                  <a:lnTo>
                    <a:pt x="1548980" y="70754"/>
                  </a:lnTo>
                  <a:lnTo>
                    <a:pt x="1611140" y="64736"/>
                  </a:lnTo>
                  <a:lnTo>
                    <a:pt x="1674174" y="58960"/>
                  </a:lnTo>
                  <a:lnTo>
                    <a:pt x="1738063" y="53431"/>
                  </a:lnTo>
                  <a:lnTo>
                    <a:pt x="1802784" y="48152"/>
                  </a:lnTo>
                  <a:lnTo>
                    <a:pt x="1868317" y="43126"/>
                  </a:lnTo>
                  <a:lnTo>
                    <a:pt x="1934640" y="38357"/>
                  </a:lnTo>
                  <a:lnTo>
                    <a:pt x="2001733" y="33849"/>
                  </a:lnTo>
                  <a:lnTo>
                    <a:pt x="2069575" y="29605"/>
                  </a:lnTo>
                  <a:lnTo>
                    <a:pt x="2138143" y="25630"/>
                  </a:lnTo>
                  <a:lnTo>
                    <a:pt x="2207418" y="21926"/>
                  </a:lnTo>
                  <a:lnTo>
                    <a:pt x="2277377" y="18497"/>
                  </a:lnTo>
                  <a:lnTo>
                    <a:pt x="2348001" y="15348"/>
                  </a:lnTo>
                  <a:lnTo>
                    <a:pt x="2419267" y="12481"/>
                  </a:lnTo>
                  <a:lnTo>
                    <a:pt x="2491155" y="9900"/>
                  </a:lnTo>
                  <a:lnTo>
                    <a:pt x="2563643" y="7610"/>
                  </a:lnTo>
                  <a:lnTo>
                    <a:pt x="2636710" y="5612"/>
                  </a:lnTo>
                  <a:lnTo>
                    <a:pt x="2710336" y="3913"/>
                  </a:lnTo>
                  <a:lnTo>
                    <a:pt x="2784499" y="2514"/>
                  </a:lnTo>
                  <a:lnTo>
                    <a:pt x="2859178" y="1419"/>
                  </a:lnTo>
                  <a:lnTo>
                    <a:pt x="2934352" y="633"/>
                  </a:lnTo>
                  <a:lnTo>
                    <a:pt x="3009999" y="158"/>
                  </a:lnTo>
                  <a:lnTo>
                    <a:pt x="3086100" y="0"/>
                  </a:lnTo>
                  <a:lnTo>
                    <a:pt x="3162200" y="158"/>
                  </a:lnTo>
                  <a:lnTo>
                    <a:pt x="3237847" y="633"/>
                  </a:lnTo>
                  <a:lnTo>
                    <a:pt x="3313021" y="1419"/>
                  </a:lnTo>
                  <a:lnTo>
                    <a:pt x="3387700" y="2514"/>
                  </a:lnTo>
                  <a:lnTo>
                    <a:pt x="3461863" y="3913"/>
                  </a:lnTo>
                  <a:lnTo>
                    <a:pt x="3535489" y="5612"/>
                  </a:lnTo>
                  <a:lnTo>
                    <a:pt x="3608556" y="7610"/>
                  </a:lnTo>
                  <a:lnTo>
                    <a:pt x="3681044" y="9900"/>
                  </a:lnTo>
                  <a:lnTo>
                    <a:pt x="3752932" y="12481"/>
                  </a:lnTo>
                  <a:lnTo>
                    <a:pt x="3824198" y="15348"/>
                  </a:lnTo>
                  <a:lnTo>
                    <a:pt x="3894822" y="18497"/>
                  </a:lnTo>
                  <a:lnTo>
                    <a:pt x="3964781" y="21926"/>
                  </a:lnTo>
                  <a:lnTo>
                    <a:pt x="4034056" y="25630"/>
                  </a:lnTo>
                  <a:lnTo>
                    <a:pt x="4102624" y="29605"/>
                  </a:lnTo>
                  <a:lnTo>
                    <a:pt x="4170466" y="33849"/>
                  </a:lnTo>
                  <a:lnTo>
                    <a:pt x="4237559" y="38357"/>
                  </a:lnTo>
                  <a:lnTo>
                    <a:pt x="4303882" y="43126"/>
                  </a:lnTo>
                  <a:lnTo>
                    <a:pt x="4369415" y="48152"/>
                  </a:lnTo>
                  <a:lnTo>
                    <a:pt x="4434136" y="53431"/>
                  </a:lnTo>
                  <a:lnTo>
                    <a:pt x="4498025" y="58960"/>
                  </a:lnTo>
                  <a:lnTo>
                    <a:pt x="4561059" y="64736"/>
                  </a:lnTo>
                  <a:lnTo>
                    <a:pt x="4623219" y="70754"/>
                  </a:lnTo>
                  <a:lnTo>
                    <a:pt x="4684482" y="77010"/>
                  </a:lnTo>
                  <a:lnTo>
                    <a:pt x="4744828" y="83502"/>
                  </a:lnTo>
                  <a:lnTo>
                    <a:pt x="4804235" y="90226"/>
                  </a:lnTo>
                  <a:lnTo>
                    <a:pt x="4862683" y="97177"/>
                  </a:lnTo>
                  <a:lnTo>
                    <a:pt x="4920150" y="104353"/>
                  </a:lnTo>
                  <a:lnTo>
                    <a:pt x="4976616" y="111749"/>
                  </a:lnTo>
                  <a:lnTo>
                    <a:pt x="5032058" y="119362"/>
                  </a:lnTo>
                  <a:lnTo>
                    <a:pt x="5086457" y="127189"/>
                  </a:lnTo>
                  <a:lnTo>
                    <a:pt x="5139790" y="135225"/>
                  </a:lnTo>
                  <a:lnTo>
                    <a:pt x="5192037" y="143468"/>
                  </a:lnTo>
                  <a:lnTo>
                    <a:pt x="5243177" y="151912"/>
                  </a:lnTo>
                  <a:lnTo>
                    <a:pt x="5293188" y="160556"/>
                  </a:lnTo>
                  <a:lnTo>
                    <a:pt x="5342049" y="169394"/>
                  </a:lnTo>
                  <a:lnTo>
                    <a:pt x="5389740" y="178424"/>
                  </a:lnTo>
                  <a:lnTo>
                    <a:pt x="5436239" y="187642"/>
                  </a:lnTo>
                  <a:lnTo>
                    <a:pt x="5481524" y="197044"/>
                  </a:lnTo>
                  <a:lnTo>
                    <a:pt x="5525576" y="206626"/>
                  </a:lnTo>
                  <a:lnTo>
                    <a:pt x="5568372" y="216385"/>
                  </a:lnTo>
                  <a:lnTo>
                    <a:pt x="5609892" y="226318"/>
                  </a:lnTo>
                  <a:lnTo>
                    <a:pt x="5650114" y="236420"/>
                  </a:lnTo>
                  <a:lnTo>
                    <a:pt x="5689018" y="246688"/>
                  </a:lnTo>
                  <a:lnTo>
                    <a:pt x="5726582" y="257118"/>
                  </a:lnTo>
                  <a:lnTo>
                    <a:pt x="5797606" y="278450"/>
                  </a:lnTo>
                  <a:lnTo>
                    <a:pt x="5863018" y="300388"/>
                  </a:lnTo>
                  <a:lnTo>
                    <a:pt x="5922648" y="322901"/>
                  </a:lnTo>
                  <a:lnTo>
                    <a:pt x="5976328" y="345962"/>
                  </a:lnTo>
                  <a:lnTo>
                    <a:pt x="6023888" y="369540"/>
                  </a:lnTo>
                  <a:lnTo>
                    <a:pt x="6065160" y="393606"/>
                  </a:lnTo>
                  <a:lnTo>
                    <a:pt x="6099975" y="418132"/>
                  </a:lnTo>
                  <a:lnTo>
                    <a:pt x="6139719" y="455718"/>
                  </a:lnTo>
                  <a:lnTo>
                    <a:pt x="6163984" y="494174"/>
                  </a:lnTo>
                  <a:lnTo>
                    <a:pt x="6172200" y="533400"/>
                  </a:lnTo>
                  <a:lnTo>
                    <a:pt x="6171280" y="546554"/>
                  </a:lnTo>
                  <a:lnTo>
                    <a:pt x="6157651" y="585534"/>
                  </a:lnTo>
                  <a:lnTo>
                    <a:pt x="6128163" y="623711"/>
                  </a:lnTo>
                  <a:lnTo>
                    <a:pt x="6083385" y="660985"/>
                  </a:lnTo>
                  <a:lnTo>
                    <a:pt x="6045321" y="685285"/>
                  </a:lnTo>
                  <a:lnTo>
                    <a:pt x="6000884" y="709111"/>
                  </a:lnTo>
                  <a:lnTo>
                    <a:pt x="5950242" y="732434"/>
                  </a:lnTo>
                  <a:lnTo>
                    <a:pt x="5893566" y="755225"/>
                  </a:lnTo>
                  <a:lnTo>
                    <a:pt x="5831024" y="777454"/>
                  </a:lnTo>
                  <a:lnTo>
                    <a:pt x="5762785" y="799093"/>
                  </a:lnTo>
                  <a:lnTo>
                    <a:pt x="5689018" y="820111"/>
                  </a:lnTo>
                  <a:lnTo>
                    <a:pt x="5650114" y="830379"/>
                  </a:lnTo>
                  <a:lnTo>
                    <a:pt x="5609892" y="840481"/>
                  </a:lnTo>
                  <a:lnTo>
                    <a:pt x="5568372" y="850414"/>
                  </a:lnTo>
                  <a:lnTo>
                    <a:pt x="5525576" y="860173"/>
                  </a:lnTo>
                  <a:lnTo>
                    <a:pt x="5481524" y="869755"/>
                  </a:lnTo>
                  <a:lnTo>
                    <a:pt x="5436239" y="879157"/>
                  </a:lnTo>
                  <a:lnTo>
                    <a:pt x="5389740" y="888375"/>
                  </a:lnTo>
                  <a:lnTo>
                    <a:pt x="5342049" y="897405"/>
                  </a:lnTo>
                  <a:lnTo>
                    <a:pt x="5293188" y="906243"/>
                  </a:lnTo>
                  <a:lnTo>
                    <a:pt x="5243177" y="914887"/>
                  </a:lnTo>
                  <a:lnTo>
                    <a:pt x="5192037" y="923331"/>
                  </a:lnTo>
                  <a:lnTo>
                    <a:pt x="5139790" y="931574"/>
                  </a:lnTo>
                  <a:lnTo>
                    <a:pt x="5086457" y="939610"/>
                  </a:lnTo>
                  <a:lnTo>
                    <a:pt x="5032058" y="947437"/>
                  </a:lnTo>
                  <a:lnTo>
                    <a:pt x="4976616" y="955050"/>
                  </a:lnTo>
                  <a:lnTo>
                    <a:pt x="4920150" y="962446"/>
                  </a:lnTo>
                  <a:lnTo>
                    <a:pt x="4862683" y="969622"/>
                  </a:lnTo>
                  <a:lnTo>
                    <a:pt x="4804235" y="976573"/>
                  </a:lnTo>
                  <a:lnTo>
                    <a:pt x="4744828" y="983297"/>
                  </a:lnTo>
                  <a:lnTo>
                    <a:pt x="4684482" y="989789"/>
                  </a:lnTo>
                  <a:lnTo>
                    <a:pt x="4623219" y="996045"/>
                  </a:lnTo>
                  <a:lnTo>
                    <a:pt x="4561059" y="1002063"/>
                  </a:lnTo>
                  <a:lnTo>
                    <a:pt x="4498025" y="1007839"/>
                  </a:lnTo>
                  <a:lnTo>
                    <a:pt x="4434136" y="1013368"/>
                  </a:lnTo>
                  <a:lnTo>
                    <a:pt x="4369415" y="1018647"/>
                  </a:lnTo>
                  <a:lnTo>
                    <a:pt x="4303882" y="1023673"/>
                  </a:lnTo>
                  <a:lnTo>
                    <a:pt x="4237559" y="1028442"/>
                  </a:lnTo>
                  <a:lnTo>
                    <a:pt x="4170466" y="1032950"/>
                  </a:lnTo>
                  <a:lnTo>
                    <a:pt x="4102624" y="1037194"/>
                  </a:lnTo>
                  <a:lnTo>
                    <a:pt x="4034056" y="1041169"/>
                  </a:lnTo>
                  <a:lnTo>
                    <a:pt x="3964781" y="1044873"/>
                  </a:lnTo>
                  <a:lnTo>
                    <a:pt x="3894822" y="1048302"/>
                  </a:lnTo>
                  <a:lnTo>
                    <a:pt x="3824198" y="1051451"/>
                  </a:lnTo>
                  <a:lnTo>
                    <a:pt x="3752932" y="1054318"/>
                  </a:lnTo>
                  <a:lnTo>
                    <a:pt x="3681044" y="1056899"/>
                  </a:lnTo>
                  <a:lnTo>
                    <a:pt x="3608556" y="1059189"/>
                  </a:lnTo>
                  <a:lnTo>
                    <a:pt x="3535489" y="1061187"/>
                  </a:lnTo>
                  <a:lnTo>
                    <a:pt x="3461863" y="1062886"/>
                  </a:lnTo>
                  <a:lnTo>
                    <a:pt x="3387700" y="1064285"/>
                  </a:lnTo>
                  <a:lnTo>
                    <a:pt x="3313021" y="1065380"/>
                  </a:lnTo>
                  <a:lnTo>
                    <a:pt x="3237847" y="1066166"/>
                  </a:lnTo>
                  <a:lnTo>
                    <a:pt x="3162200" y="1066641"/>
                  </a:lnTo>
                  <a:lnTo>
                    <a:pt x="3086100" y="1066800"/>
                  </a:lnTo>
                  <a:lnTo>
                    <a:pt x="3009999" y="1066641"/>
                  </a:lnTo>
                  <a:lnTo>
                    <a:pt x="2934352" y="1066166"/>
                  </a:lnTo>
                  <a:lnTo>
                    <a:pt x="2859178" y="1065380"/>
                  </a:lnTo>
                  <a:lnTo>
                    <a:pt x="2784499" y="1064285"/>
                  </a:lnTo>
                  <a:lnTo>
                    <a:pt x="2710336" y="1062886"/>
                  </a:lnTo>
                  <a:lnTo>
                    <a:pt x="2636710" y="1061187"/>
                  </a:lnTo>
                  <a:lnTo>
                    <a:pt x="2563643" y="1059189"/>
                  </a:lnTo>
                  <a:lnTo>
                    <a:pt x="2491155" y="1056899"/>
                  </a:lnTo>
                  <a:lnTo>
                    <a:pt x="2419267" y="1054318"/>
                  </a:lnTo>
                  <a:lnTo>
                    <a:pt x="2348001" y="1051451"/>
                  </a:lnTo>
                  <a:lnTo>
                    <a:pt x="2277377" y="1048302"/>
                  </a:lnTo>
                  <a:lnTo>
                    <a:pt x="2207418" y="1044873"/>
                  </a:lnTo>
                  <a:lnTo>
                    <a:pt x="2138143" y="1041169"/>
                  </a:lnTo>
                  <a:lnTo>
                    <a:pt x="2069575" y="1037194"/>
                  </a:lnTo>
                  <a:lnTo>
                    <a:pt x="2001733" y="1032950"/>
                  </a:lnTo>
                  <a:lnTo>
                    <a:pt x="1934640" y="1028442"/>
                  </a:lnTo>
                  <a:lnTo>
                    <a:pt x="1868317" y="1023673"/>
                  </a:lnTo>
                  <a:lnTo>
                    <a:pt x="1802784" y="1018647"/>
                  </a:lnTo>
                  <a:lnTo>
                    <a:pt x="1738063" y="1013368"/>
                  </a:lnTo>
                  <a:lnTo>
                    <a:pt x="1674174" y="1007839"/>
                  </a:lnTo>
                  <a:lnTo>
                    <a:pt x="1611140" y="1002063"/>
                  </a:lnTo>
                  <a:lnTo>
                    <a:pt x="1548980" y="996045"/>
                  </a:lnTo>
                  <a:lnTo>
                    <a:pt x="1487717" y="989789"/>
                  </a:lnTo>
                  <a:lnTo>
                    <a:pt x="1427371" y="983297"/>
                  </a:lnTo>
                  <a:lnTo>
                    <a:pt x="1367964" y="976573"/>
                  </a:lnTo>
                  <a:lnTo>
                    <a:pt x="1309516" y="969622"/>
                  </a:lnTo>
                  <a:lnTo>
                    <a:pt x="1252049" y="962446"/>
                  </a:lnTo>
                  <a:lnTo>
                    <a:pt x="1195583" y="955050"/>
                  </a:lnTo>
                  <a:lnTo>
                    <a:pt x="1140141" y="947437"/>
                  </a:lnTo>
                  <a:lnTo>
                    <a:pt x="1085742" y="939610"/>
                  </a:lnTo>
                  <a:lnTo>
                    <a:pt x="1032409" y="931574"/>
                  </a:lnTo>
                  <a:lnTo>
                    <a:pt x="980162" y="923331"/>
                  </a:lnTo>
                  <a:lnTo>
                    <a:pt x="929022" y="914887"/>
                  </a:lnTo>
                  <a:lnTo>
                    <a:pt x="879011" y="906243"/>
                  </a:lnTo>
                  <a:lnTo>
                    <a:pt x="830150" y="897405"/>
                  </a:lnTo>
                  <a:lnTo>
                    <a:pt x="782459" y="888375"/>
                  </a:lnTo>
                  <a:lnTo>
                    <a:pt x="735960" y="879157"/>
                  </a:lnTo>
                  <a:lnTo>
                    <a:pt x="690675" y="869755"/>
                  </a:lnTo>
                  <a:lnTo>
                    <a:pt x="646623" y="860173"/>
                  </a:lnTo>
                  <a:lnTo>
                    <a:pt x="603827" y="850414"/>
                  </a:lnTo>
                  <a:lnTo>
                    <a:pt x="562307" y="840481"/>
                  </a:lnTo>
                  <a:lnTo>
                    <a:pt x="522085" y="830379"/>
                  </a:lnTo>
                  <a:lnTo>
                    <a:pt x="483181" y="820111"/>
                  </a:lnTo>
                  <a:lnTo>
                    <a:pt x="445617" y="809681"/>
                  </a:lnTo>
                  <a:lnTo>
                    <a:pt x="374593" y="788349"/>
                  </a:lnTo>
                  <a:lnTo>
                    <a:pt x="309181" y="766411"/>
                  </a:lnTo>
                  <a:lnTo>
                    <a:pt x="249551" y="743898"/>
                  </a:lnTo>
                  <a:lnTo>
                    <a:pt x="195871" y="720837"/>
                  </a:lnTo>
                  <a:lnTo>
                    <a:pt x="148311" y="697259"/>
                  </a:lnTo>
                  <a:lnTo>
                    <a:pt x="107039" y="673193"/>
                  </a:lnTo>
                  <a:lnTo>
                    <a:pt x="72224" y="648667"/>
                  </a:lnTo>
                  <a:lnTo>
                    <a:pt x="32480" y="611081"/>
                  </a:lnTo>
                  <a:lnTo>
                    <a:pt x="8215" y="572625"/>
                  </a:lnTo>
                  <a:lnTo>
                    <a:pt x="0" y="533400"/>
                  </a:lnTo>
                  <a:close/>
                </a:path>
                <a:path w="6172200" h="2514600">
                  <a:moveTo>
                    <a:pt x="685800" y="1981200"/>
                  </a:moveTo>
                  <a:lnTo>
                    <a:pt x="692977" y="1918984"/>
                  </a:lnTo>
                  <a:lnTo>
                    <a:pt x="713976" y="1858880"/>
                  </a:lnTo>
                  <a:lnTo>
                    <a:pt x="747995" y="1801285"/>
                  </a:lnTo>
                  <a:lnTo>
                    <a:pt x="794235" y="1746601"/>
                  </a:lnTo>
                  <a:lnTo>
                    <a:pt x="851893" y="1695227"/>
                  </a:lnTo>
                  <a:lnTo>
                    <a:pt x="884755" y="1670907"/>
                  </a:lnTo>
                  <a:lnTo>
                    <a:pt x="920171" y="1647563"/>
                  </a:lnTo>
                  <a:lnTo>
                    <a:pt x="958042" y="1625248"/>
                  </a:lnTo>
                  <a:lnTo>
                    <a:pt x="998267" y="1604009"/>
                  </a:lnTo>
                  <a:lnTo>
                    <a:pt x="1040747" y="1583899"/>
                  </a:lnTo>
                  <a:lnTo>
                    <a:pt x="1085381" y="1564965"/>
                  </a:lnTo>
                  <a:lnTo>
                    <a:pt x="1132069" y="1547259"/>
                  </a:lnTo>
                  <a:lnTo>
                    <a:pt x="1180711" y="1530831"/>
                  </a:lnTo>
                  <a:lnTo>
                    <a:pt x="1231208" y="1515730"/>
                  </a:lnTo>
                  <a:lnTo>
                    <a:pt x="1283459" y="1502006"/>
                  </a:lnTo>
                  <a:lnTo>
                    <a:pt x="1337363" y="1489709"/>
                  </a:lnTo>
                  <a:lnTo>
                    <a:pt x="1392822" y="1478890"/>
                  </a:lnTo>
                  <a:lnTo>
                    <a:pt x="1449734" y="1469599"/>
                  </a:lnTo>
                  <a:lnTo>
                    <a:pt x="1508000" y="1461884"/>
                  </a:lnTo>
                  <a:lnTo>
                    <a:pt x="1567519" y="1455797"/>
                  </a:lnTo>
                  <a:lnTo>
                    <a:pt x="1628193" y="1451387"/>
                  </a:lnTo>
                  <a:lnTo>
                    <a:pt x="1689919" y="1448705"/>
                  </a:lnTo>
                  <a:lnTo>
                    <a:pt x="1752600" y="1447800"/>
                  </a:lnTo>
                  <a:lnTo>
                    <a:pt x="1815280" y="1448705"/>
                  </a:lnTo>
                  <a:lnTo>
                    <a:pt x="1877006" y="1451387"/>
                  </a:lnTo>
                  <a:lnTo>
                    <a:pt x="1937680" y="1455797"/>
                  </a:lnTo>
                  <a:lnTo>
                    <a:pt x="1997199" y="1461884"/>
                  </a:lnTo>
                  <a:lnTo>
                    <a:pt x="2055465" y="1469599"/>
                  </a:lnTo>
                  <a:lnTo>
                    <a:pt x="2112377" y="1478890"/>
                  </a:lnTo>
                  <a:lnTo>
                    <a:pt x="2167836" y="1489709"/>
                  </a:lnTo>
                  <a:lnTo>
                    <a:pt x="2221740" y="1502006"/>
                  </a:lnTo>
                  <a:lnTo>
                    <a:pt x="2273991" y="1515730"/>
                  </a:lnTo>
                  <a:lnTo>
                    <a:pt x="2324488" y="1530831"/>
                  </a:lnTo>
                  <a:lnTo>
                    <a:pt x="2373130" y="1547259"/>
                  </a:lnTo>
                  <a:lnTo>
                    <a:pt x="2419818" y="1564965"/>
                  </a:lnTo>
                  <a:lnTo>
                    <a:pt x="2464452" y="1583899"/>
                  </a:lnTo>
                  <a:lnTo>
                    <a:pt x="2506932" y="1604009"/>
                  </a:lnTo>
                  <a:lnTo>
                    <a:pt x="2547157" y="1625248"/>
                  </a:lnTo>
                  <a:lnTo>
                    <a:pt x="2585028" y="1647563"/>
                  </a:lnTo>
                  <a:lnTo>
                    <a:pt x="2620444" y="1670907"/>
                  </a:lnTo>
                  <a:lnTo>
                    <a:pt x="2653306" y="1695227"/>
                  </a:lnTo>
                  <a:lnTo>
                    <a:pt x="2683512" y="1720476"/>
                  </a:lnTo>
                  <a:lnTo>
                    <a:pt x="2735562" y="1773555"/>
                  </a:lnTo>
                  <a:lnTo>
                    <a:pt x="2775791" y="1829744"/>
                  </a:lnTo>
                  <a:lnTo>
                    <a:pt x="2803400" y="1888643"/>
                  </a:lnTo>
                  <a:lnTo>
                    <a:pt x="2817588" y="1949853"/>
                  </a:lnTo>
                  <a:lnTo>
                    <a:pt x="2819400" y="1981200"/>
                  </a:lnTo>
                  <a:lnTo>
                    <a:pt x="2817588" y="2012546"/>
                  </a:lnTo>
                  <a:lnTo>
                    <a:pt x="2803400" y="2073756"/>
                  </a:lnTo>
                  <a:lnTo>
                    <a:pt x="2775791" y="2132655"/>
                  </a:lnTo>
                  <a:lnTo>
                    <a:pt x="2735562" y="2188845"/>
                  </a:lnTo>
                  <a:lnTo>
                    <a:pt x="2683512" y="2241923"/>
                  </a:lnTo>
                  <a:lnTo>
                    <a:pt x="2653306" y="2267172"/>
                  </a:lnTo>
                  <a:lnTo>
                    <a:pt x="2620444" y="2291492"/>
                  </a:lnTo>
                  <a:lnTo>
                    <a:pt x="2585028" y="2314836"/>
                  </a:lnTo>
                  <a:lnTo>
                    <a:pt x="2547157" y="2337151"/>
                  </a:lnTo>
                  <a:lnTo>
                    <a:pt x="2506932" y="2358390"/>
                  </a:lnTo>
                  <a:lnTo>
                    <a:pt x="2464452" y="2378500"/>
                  </a:lnTo>
                  <a:lnTo>
                    <a:pt x="2419818" y="2397434"/>
                  </a:lnTo>
                  <a:lnTo>
                    <a:pt x="2373130" y="2415140"/>
                  </a:lnTo>
                  <a:lnTo>
                    <a:pt x="2324488" y="2431568"/>
                  </a:lnTo>
                  <a:lnTo>
                    <a:pt x="2273991" y="2446669"/>
                  </a:lnTo>
                  <a:lnTo>
                    <a:pt x="2221740" y="2460393"/>
                  </a:lnTo>
                  <a:lnTo>
                    <a:pt x="2167836" y="2472689"/>
                  </a:lnTo>
                  <a:lnTo>
                    <a:pt x="2112377" y="2483509"/>
                  </a:lnTo>
                  <a:lnTo>
                    <a:pt x="2055465" y="2492800"/>
                  </a:lnTo>
                  <a:lnTo>
                    <a:pt x="1997199" y="2500515"/>
                  </a:lnTo>
                  <a:lnTo>
                    <a:pt x="1937680" y="2506602"/>
                  </a:lnTo>
                  <a:lnTo>
                    <a:pt x="1877006" y="2511012"/>
                  </a:lnTo>
                  <a:lnTo>
                    <a:pt x="1815280" y="2513694"/>
                  </a:lnTo>
                  <a:lnTo>
                    <a:pt x="1752600" y="2514600"/>
                  </a:lnTo>
                  <a:lnTo>
                    <a:pt x="1689919" y="2513694"/>
                  </a:lnTo>
                  <a:lnTo>
                    <a:pt x="1628193" y="2511012"/>
                  </a:lnTo>
                  <a:lnTo>
                    <a:pt x="1567519" y="2506602"/>
                  </a:lnTo>
                  <a:lnTo>
                    <a:pt x="1508000" y="2500515"/>
                  </a:lnTo>
                  <a:lnTo>
                    <a:pt x="1449734" y="2492800"/>
                  </a:lnTo>
                  <a:lnTo>
                    <a:pt x="1392822" y="2483509"/>
                  </a:lnTo>
                  <a:lnTo>
                    <a:pt x="1337363" y="2472690"/>
                  </a:lnTo>
                  <a:lnTo>
                    <a:pt x="1283459" y="2460393"/>
                  </a:lnTo>
                  <a:lnTo>
                    <a:pt x="1231208" y="2446669"/>
                  </a:lnTo>
                  <a:lnTo>
                    <a:pt x="1180711" y="2431568"/>
                  </a:lnTo>
                  <a:lnTo>
                    <a:pt x="1132069" y="2415140"/>
                  </a:lnTo>
                  <a:lnTo>
                    <a:pt x="1085381" y="2397434"/>
                  </a:lnTo>
                  <a:lnTo>
                    <a:pt x="1040747" y="2378500"/>
                  </a:lnTo>
                  <a:lnTo>
                    <a:pt x="998267" y="2358390"/>
                  </a:lnTo>
                  <a:lnTo>
                    <a:pt x="958042" y="2337151"/>
                  </a:lnTo>
                  <a:lnTo>
                    <a:pt x="920171" y="2314836"/>
                  </a:lnTo>
                  <a:lnTo>
                    <a:pt x="884755" y="2291492"/>
                  </a:lnTo>
                  <a:lnTo>
                    <a:pt x="851893" y="2267172"/>
                  </a:lnTo>
                  <a:lnTo>
                    <a:pt x="821687" y="2241923"/>
                  </a:lnTo>
                  <a:lnTo>
                    <a:pt x="769637" y="2188844"/>
                  </a:lnTo>
                  <a:lnTo>
                    <a:pt x="729408" y="2132655"/>
                  </a:lnTo>
                  <a:lnTo>
                    <a:pt x="701799" y="2073756"/>
                  </a:lnTo>
                  <a:lnTo>
                    <a:pt x="687611" y="2012546"/>
                  </a:lnTo>
                  <a:lnTo>
                    <a:pt x="685800" y="1981200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92222" y="4896291"/>
            <a:ext cx="11653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449" y="618337"/>
            <a:ext cx="5543955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27" dirty="0"/>
              <a:t>(3)</a:t>
            </a:r>
            <a:r>
              <a:rPr spc="-150" dirty="0"/>
              <a:t> </a:t>
            </a:r>
            <a:r>
              <a:rPr spc="-191" dirty="0"/>
              <a:t>Goal-</a:t>
            </a:r>
            <a:r>
              <a:rPr spc="-210" dirty="0"/>
              <a:t>based</a:t>
            </a:r>
            <a:r>
              <a:rPr spc="-165" dirty="0"/>
              <a:t> </a:t>
            </a:r>
            <a:r>
              <a:rPr spc="-153" dirty="0"/>
              <a:t>agents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489" y="1413542"/>
            <a:ext cx="7617021" cy="311162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1928" indent="-172878">
              <a:spcBef>
                <a:spcPts val="360"/>
              </a:spcBef>
              <a:buFont typeface="Arial"/>
              <a:buChar char="•"/>
              <a:tabLst>
                <a:tab pos="182403" algn="l"/>
              </a:tabLst>
            </a:pPr>
            <a:r>
              <a:rPr sz="2400" b="1" spc="-135" dirty="0">
                <a:solidFill>
                  <a:srgbClr val="C0504D"/>
                </a:solidFill>
                <a:latin typeface="Arial"/>
                <a:cs typeface="Arial"/>
              </a:rPr>
              <a:t>Deliberative</a:t>
            </a:r>
            <a:r>
              <a:rPr sz="2400" b="1" spc="-1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instead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b="1" spc="-41" dirty="0">
                <a:solidFill>
                  <a:srgbClr val="C0504D"/>
                </a:solidFill>
                <a:latin typeface="Arial"/>
                <a:cs typeface="Arial"/>
              </a:rPr>
              <a:t>reactive</a:t>
            </a:r>
            <a:endParaRPr sz="2400" dirty="0">
              <a:latin typeface="Arial"/>
              <a:cs typeface="Arial"/>
            </a:endParaRPr>
          </a:p>
          <a:p>
            <a:pPr marL="181928" indent="-172878">
              <a:spcBef>
                <a:spcPts val="288"/>
              </a:spcBef>
              <a:buChar char="•"/>
              <a:tabLst>
                <a:tab pos="182403" algn="l"/>
              </a:tabLst>
            </a:pPr>
            <a:r>
              <a:rPr sz="2400" spc="-191" dirty="0">
                <a:latin typeface="Arial"/>
                <a:cs typeface="Arial"/>
              </a:rPr>
              <a:t>Choose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actions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achieve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goal</a:t>
            </a:r>
            <a:endParaRPr sz="2400" dirty="0">
              <a:latin typeface="Arial"/>
              <a:cs typeface="Arial"/>
            </a:endParaRPr>
          </a:p>
          <a:p>
            <a:pPr marL="181928" indent="-172878">
              <a:spcBef>
                <a:spcPts val="289"/>
              </a:spcBef>
              <a:buChar char="•"/>
              <a:tabLst>
                <a:tab pos="182403" algn="l"/>
              </a:tabLst>
            </a:pPr>
            <a:r>
              <a:rPr sz="2400" spc="-131" dirty="0">
                <a:latin typeface="Arial"/>
                <a:cs typeface="Arial"/>
              </a:rPr>
              <a:t>Goal: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description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desirable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situation</a:t>
            </a:r>
            <a:endParaRPr sz="2400" dirty="0">
              <a:latin typeface="Arial"/>
              <a:cs typeface="Arial"/>
            </a:endParaRPr>
          </a:p>
          <a:p>
            <a:pPr marL="181928" marR="836295" indent="-172878">
              <a:lnSpc>
                <a:spcPct val="90000"/>
              </a:lnSpc>
              <a:spcBef>
                <a:spcPts val="578"/>
              </a:spcBef>
              <a:buChar char="•"/>
              <a:tabLst>
                <a:tab pos="182403" algn="l"/>
              </a:tabLst>
            </a:pPr>
            <a:r>
              <a:rPr sz="2400" spc="-158" dirty="0">
                <a:latin typeface="Arial"/>
                <a:cs typeface="Arial"/>
              </a:rPr>
              <a:t>Keeping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track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current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state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23" dirty="0">
                <a:latin typeface="Arial"/>
                <a:cs typeface="Arial"/>
              </a:rPr>
              <a:t>often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not </a:t>
            </a:r>
            <a:r>
              <a:rPr sz="2400" spc="-105" dirty="0">
                <a:latin typeface="Arial"/>
                <a:cs typeface="Arial"/>
              </a:rPr>
              <a:t>enough;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must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add</a:t>
            </a:r>
            <a:r>
              <a:rPr sz="2400" spc="-83" dirty="0">
                <a:latin typeface="Arial"/>
                <a:cs typeface="Arial"/>
              </a:rPr>
              <a:t> </a:t>
            </a:r>
            <a:r>
              <a:rPr sz="2400" spc="-161" dirty="0">
                <a:latin typeface="Arial"/>
                <a:cs typeface="Arial"/>
              </a:rPr>
              <a:t>goals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116" dirty="0">
                <a:latin typeface="Arial"/>
                <a:cs typeface="Arial"/>
              </a:rPr>
              <a:t>decide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23" dirty="0">
                <a:latin typeface="Arial"/>
                <a:cs typeface="Arial"/>
              </a:rPr>
              <a:t>which </a:t>
            </a:r>
            <a:r>
              <a:rPr sz="2400" spc="-75" dirty="0">
                <a:latin typeface="Arial"/>
                <a:cs typeface="Arial"/>
              </a:rPr>
              <a:t>situations</a:t>
            </a:r>
            <a:r>
              <a:rPr sz="2400" spc="-83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are </a:t>
            </a:r>
            <a:r>
              <a:rPr sz="2400" spc="-15" dirty="0">
                <a:latin typeface="Arial"/>
                <a:cs typeface="Arial"/>
              </a:rPr>
              <a:t>good</a:t>
            </a:r>
            <a:endParaRPr sz="2400" dirty="0">
              <a:latin typeface="Arial"/>
              <a:cs typeface="Arial"/>
            </a:endParaRPr>
          </a:p>
          <a:p>
            <a:pPr marL="181928" indent="-172878">
              <a:spcBef>
                <a:spcPts val="285"/>
              </a:spcBef>
              <a:buChar char="•"/>
              <a:tabLst>
                <a:tab pos="182403" algn="l"/>
              </a:tabLst>
            </a:pPr>
            <a:r>
              <a:rPr sz="2400" spc="-116" dirty="0">
                <a:latin typeface="Arial"/>
                <a:cs typeface="Arial"/>
              </a:rPr>
              <a:t>Achieving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goal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may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require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an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action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sequence</a:t>
            </a:r>
            <a:endParaRPr sz="2400" dirty="0">
              <a:latin typeface="Arial"/>
              <a:cs typeface="Arial"/>
            </a:endParaRPr>
          </a:p>
          <a:p>
            <a:pPr marL="351473" marR="495776" lvl="1" indent="-258604">
              <a:lnSpc>
                <a:spcPts val="2273"/>
              </a:lnSpc>
              <a:spcBef>
                <a:spcPts val="593"/>
              </a:spcBef>
              <a:buChar char="–"/>
              <a:tabLst>
                <a:tab pos="351949" algn="l"/>
              </a:tabLst>
            </a:pPr>
            <a:r>
              <a:rPr sz="2100" spc="-45" dirty="0">
                <a:latin typeface="Arial"/>
                <a:cs typeface="Arial"/>
              </a:rPr>
              <a:t>Model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spc="-56" dirty="0">
                <a:latin typeface="Arial"/>
                <a:cs typeface="Arial"/>
              </a:rPr>
              <a:t>action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31" dirty="0">
                <a:latin typeface="Arial"/>
                <a:cs typeface="Arial"/>
              </a:rPr>
              <a:t>consequences:</a:t>
            </a:r>
            <a:r>
              <a:rPr sz="2100" spc="-26" dirty="0">
                <a:latin typeface="Arial"/>
                <a:cs typeface="Arial"/>
              </a:rPr>
              <a:t> </a:t>
            </a:r>
            <a:r>
              <a:rPr sz="2213" i="1" spc="41" dirty="0">
                <a:latin typeface="Arial"/>
                <a:cs typeface="Arial"/>
              </a:rPr>
              <a:t>“</a:t>
            </a:r>
            <a:r>
              <a:rPr sz="2100" i="1" spc="41" dirty="0">
                <a:latin typeface="Arial"/>
                <a:cs typeface="Arial"/>
              </a:rPr>
              <a:t>what</a:t>
            </a:r>
            <a:r>
              <a:rPr sz="2100" i="1" spc="-79" dirty="0">
                <a:latin typeface="Arial"/>
                <a:cs typeface="Arial"/>
              </a:rPr>
              <a:t> </a:t>
            </a:r>
            <a:r>
              <a:rPr sz="2100" i="1" spc="-131" dirty="0">
                <a:latin typeface="Arial"/>
                <a:cs typeface="Arial"/>
              </a:rPr>
              <a:t>happens</a:t>
            </a:r>
            <a:r>
              <a:rPr sz="2100" i="1" spc="-83" dirty="0">
                <a:latin typeface="Arial"/>
                <a:cs typeface="Arial"/>
              </a:rPr>
              <a:t> </a:t>
            </a:r>
            <a:r>
              <a:rPr sz="2100" i="1" dirty="0">
                <a:latin typeface="Arial"/>
                <a:cs typeface="Arial"/>
              </a:rPr>
              <a:t>if</a:t>
            </a:r>
            <a:r>
              <a:rPr sz="2100" i="1" spc="-83" dirty="0">
                <a:latin typeface="Arial"/>
                <a:cs typeface="Arial"/>
              </a:rPr>
              <a:t> </a:t>
            </a:r>
            <a:r>
              <a:rPr sz="2100" i="1" spc="-38" dirty="0">
                <a:latin typeface="Arial"/>
                <a:cs typeface="Arial"/>
              </a:rPr>
              <a:t>I </a:t>
            </a:r>
            <a:r>
              <a:rPr sz="2100" i="1" spc="-8" dirty="0">
                <a:latin typeface="Arial"/>
                <a:cs typeface="Arial"/>
              </a:rPr>
              <a:t>do...?</a:t>
            </a:r>
            <a:r>
              <a:rPr sz="2213" i="1" spc="-8" dirty="0">
                <a:latin typeface="Arial"/>
                <a:cs typeface="Arial"/>
              </a:rPr>
              <a:t>”</a:t>
            </a:r>
            <a:endParaRPr sz="2213" dirty="0">
              <a:latin typeface="Arial"/>
              <a:cs typeface="Arial"/>
            </a:endParaRPr>
          </a:p>
          <a:p>
            <a:pPr marL="351473" marR="1050131" lvl="1" indent="-258604">
              <a:lnSpc>
                <a:spcPts val="2265"/>
              </a:lnSpc>
              <a:spcBef>
                <a:spcPts val="458"/>
              </a:spcBef>
              <a:buChar char="–"/>
              <a:tabLst>
                <a:tab pos="351949" algn="l"/>
              </a:tabLst>
            </a:pPr>
            <a:r>
              <a:rPr sz="2100" spc="-191" dirty="0">
                <a:latin typeface="Arial"/>
                <a:cs typeface="Arial"/>
              </a:rPr>
              <a:t>Use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i="1" spc="-79" dirty="0">
                <a:latin typeface="Arial"/>
                <a:cs typeface="Arial"/>
              </a:rPr>
              <a:t>planning</a:t>
            </a:r>
            <a:r>
              <a:rPr sz="2100" i="1" spc="-71" dirty="0">
                <a:latin typeface="Arial"/>
                <a:cs typeface="Arial"/>
              </a:rPr>
              <a:t> </a:t>
            </a:r>
            <a:r>
              <a:rPr sz="2100" spc="-71" dirty="0">
                <a:latin typeface="Arial"/>
                <a:cs typeface="Arial"/>
              </a:rPr>
              <a:t>algorithms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94" dirty="0">
                <a:latin typeface="Arial"/>
                <a:cs typeface="Arial"/>
              </a:rPr>
              <a:t>produce</a:t>
            </a:r>
            <a:r>
              <a:rPr sz="2100" spc="-56" dirty="0">
                <a:latin typeface="Arial"/>
                <a:cs typeface="Arial"/>
              </a:rPr>
              <a:t> </a:t>
            </a:r>
            <a:r>
              <a:rPr sz="2100" spc="-23" dirty="0">
                <a:latin typeface="Arial"/>
                <a:cs typeface="Arial"/>
              </a:rPr>
              <a:t>action </a:t>
            </a:r>
            <a:r>
              <a:rPr sz="2100" spc="-60" dirty="0">
                <a:latin typeface="Arial"/>
                <a:cs typeface="Arial"/>
              </a:rPr>
              <a:t>sequences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7594" y="4824260"/>
            <a:ext cx="11653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75768" y="598899"/>
            <a:ext cx="5942330" cy="43100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0478">
              <a:spcBef>
                <a:spcPts val="75"/>
              </a:spcBef>
            </a:pPr>
            <a:r>
              <a:rPr spc="-109" dirty="0"/>
              <a:t>(4)</a:t>
            </a:r>
            <a:r>
              <a:rPr spc="-127" dirty="0"/>
              <a:t> </a:t>
            </a:r>
            <a:r>
              <a:rPr lang="en-US" spc="-98" dirty="0"/>
              <a:t>C</a:t>
            </a:r>
            <a:r>
              <a:rPr spc="-98" dirty="0"/>
              <a:t>omplete</a:t>
            </a:r>
            <a:r>
              <a:rPr spc="-139" dirty="0"/>
              <a:t> </a:t>
            </a:r>
            <a:r>
              <a:rPr dirty="0"/>
              <a:t>utility-</a:t>
            </a:r>
            <a:r>
              <a:rPr spc="-180" dirty="0"/>
              <a:t>based</a:t>
            </a:r>
            <a:r>
              <a:rPr spc="-143" dirty="0"/>
              <a:t> </a:t>
            </a:r>
            <a:r>
              <a:rPr spc="-64" dirty="0"/>
              <a:t>agent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40467" y="1589603"/>
            <a:ext cx="4863066" cy="3250905"/>
            <a:chOff x="914400" y="1676400"/>
            <a:chExt cx="7391400" cy="4686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676400"/>
              <a:ext cx="7391400" cy="46863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81200" y="3886200"/>
              <a:ext cx="5181600" cy="990600"/>
            </a:xfrm>
            <a:custGeom>
              <a:avLst/>
              <a:gdLst/>
              <a:ahLst/>
              <a:cxnLst/>
              <a:rect l="l" t="t" r="r" b="b"/>
              <a:pathLst>
                <a:path w="5181600" h="990600">
                  <a:moveTo>
                    <a:pt x="0" y="495300"/>
                  </a:moveTo>
                  <a:lnTo>
                    <a:pt x="9509" y="452562"/>
                  </a:lnTo>
                  <a:lnTo>
                    <a:pt x="37519" y="410833"/>
                  </a:lnTo>
                  <a:lnTo>
                    <a:pt x="66086" y="383649"/>
                  </a:lnTo>
                  <a:lnTo>
                    <a:pt x="102300" y="357024"/>
                  </a:lnTo>
                  <a:lnTo>
                    <a:pt x="145929" y="331001"/>
                  </a:lnTo>
                  <a:lnTo>
                    <a:pt x="196745" y="305626"/>
                  </a:lnTo>
                  <a:lnTo>
                    <a:pt x="254515" y="280941"/>
                  </a:lnTo>
                  <a:lnTo>
                    <a:pt x="319011" y="256992"/>
                  </a:lnTo>
                  <a:lnTo>
                    <a:pt x="390001" y="233822"/>
                  </a:lnTo>
                  <a:lnTo>
                    <a:pt x="427860" y="222543"/>
                  </a:lnTo>
                  <a:lnTo>
                    <a:pt x="467255" y="211475"/>
                  </a:lnTo>
                  <a:lnTo>
                    <a:pt x="508159" y="200624"/>
                  </a:lnTo>
                  <a:lnTo>
                    <a:pt x="550543" y="189996"/>
                  </a:lnTo>
                  <a:lnTo>
                    <a:pt x="594378" y="179595"/>
                  </a:lnTo>
                  <a:lnTo>
                    <a:pt x="639635" y="169427"/>
                  </a:lnTo>
                  <a:lnTo>
                    <a:pt x="686284" y="159498"/>
                  </a:lnTo>
                  <a:lnTo>
                    <a:pt x="734299" y="149814"/>
                  </a:lnTo>
                  <a:lnTo>
                    <a:pt x="783649" y="140380"/>
                  </a:lnTo>
                  <a:lnTo>
                    <a:pt x="834306" y="131200"/>
                  </a:lnTo>
                  <a:lnTo>
                    <a:pt x="886241" y="122282"/>
                  </a:lnTo>
                  <a:lnTo>
                    <a:pt x="939425" y="113630"/>
                  </a:lnTo>
                  <a:lnTo>
                    <a:pt x="993829" y="105250"/>
                  </a:lnTo>
                  <a:lnTo>
                    <a:pt x="1049425" y="97147"/>
                  </a:lnTo>
                  <a:lnTo>
                    <a:pt x="1106185" y="89327"/>
                  </a:lnTo>
                  <a:lnTo>
                    <a:pt x="1164078" y="81796"/>
                  </a:lnTo>
                  <a:lnTo>
                    <a:pt x="1223076" y="74558"/>
                  </a:lnTo>
                  <a:lnTo>
                    <a:pt x="1283151" y="67620"/>
                  </a:lnTo>
                  <a:lnTo>
                    <a:pt x="1344274" y="60987"/>
                  </a:lnTo>
                  <a:lnTo>
                    <a:pt x="1406415" y="54664"/>
                  </a:lnTo>
                  <a:lnTo>
                    <a:pt x="1469546" y="48657"/>
                  </a:lnTo>
                  <a:lnTo>
                    <a:pt x="1533639" y="42971"/>
                  </a:lnTo>
                  <a:lnTo>
                    <a:pt x="1598664" y="37612"/>
                  </a:lnTo>
                  <a:lnTo>
                    <a:pt x="1664593" y="32586"/>
                  </a:lnTo>
                  <a:lnTo>
                    <a:pt x="1731397" y="27898"/>
                  </a:lnTo>
                  <a:lnTo>
                    <a:pt x="1799047" y="23553"/>
                  </a:lnTo>
                  <a:lnTo>
                    <a:pt x="1867514" y="19557"/>
                  </a:lnTo>
                  <a:lnTo>
                    <a:pt x="1936770" y="15915"/>
                  </a:lnTo>
                  <a:lnTo>
                    <a:pt x="2006785" y="12634"/>
                  </a:lnTo>
                  <a:lnTo>
                    <a:pt x="2077531" y="9717"/>
                  </a:lnTo>
                  <a:lnTo>
                    <a:pt x="2148979" y="7172"/>
                  </a:lnTo>
                  <a:lnTo>
                    <a:pt x="2221101" y="5004"/>
                  </a:lnTo>
                  <a:lnTo>
                    <a:pt x="2293867" y="3217"/>
                  </a:lnTo>
                  <a:lnTo>
                    <a:pt x="2367248" y="1817"/>
                  </a:lnTo>
                  <a:lnTo>
                    <a:pt x="2441217" y="811"/>
                  </a:lnTo>
                  <a:lnTo>
                    <a:pt x="2515744" y="203"/>
                  </a:lnTo>
                  <a:lnTo>
                    <a:pt x="2590800" y="0"/>
                  </a:lnTo>
                  <a:lnTo>
                    <a:pt x="2665855" y="203"/>
                  </a:lnTo>
                  <a:lnTo>
                    <a:pt x="2740382" y="811"/>
                  </a:lnTo>
                  <a:lnTo>
                    <a:pt x="2814351" y="1817"/>
                  </a:lnTo>
                  <a:lnTo>
                    <a:pt x="2887732" y="3217"/>
                  </a:lnTo>
                  <a:lnTo>
                    <a:pt x="2960498" y="5004"/>
                  </a:lnTo>
                  <a:lnTo>
                    <a:pt x="3032620" y="7172"/>
                  </a:lnTo>
                  <a:lnTo>
                    <a:pt x="3104068" y="9717"/>
                  </a:lnTo>
                  <a:lnTo>
                    <a:pt x="3174814" y="12634"/>
                  </a:lnTo>
                  <a:lnTo>
                    <a:pt x="3244829" y="15915"/>
                  </a:lnTo>
                  <a:lnTo>
                    <a:pt x="3314085" y="19557"/>
                  </a:lnTo>
                  <a:lnTo>
                    <a:pt x="3382552" y="23553"/>
                  </a:lnTo>
                  <a:lnTo>
                    <a:pt x="3450202" y="27898"/>
                  </a:lnTo>
                  <a:lnTo>
                    <a:pt x="3517006" y="32586"/>
                  </a:lnTo>
                  <a:lnTo>
                    <a:pt x="3582935" y="37612"/>
                  </a:lnTo>
                  <a:lnTo>
                    <a:pt x="3647960" y="42971"/>
                  </a:lnTo>
                  <a:lnTo>
                    <a:pt x="3712053" y="48657"/>
                  </a:lnTo>
                  <a:lnTo>
                    <a:pt x="3775184" y="54664"/>
                  </a:lnTo>
                  <a:lnTo>
                    <a:pt x="3837325" y="60987"/>
                  </a:lnTo>
                  <a:lnTo>
                    <a:pt x="3898448" y="67620"/>
                  </a:lnTo>
                  <a:lnTo>
                    <a:pt x="3958523" y="74558"/>
                  </a:lnTo>
                  <a:lnTo>
                    <a:pt x="4017521" y="81796"/>
                  </a:lnTo>
                  <a:lnTo>
                    <a:pt x="4075414" y="89327"/>
                  </a:lnTo>
                  <a:lnTo>
                    <a:pt x="4132174" y="97147"/>
                  </a:lnTo>
                  <a:lnTo>
                    <a:pt x="4187770" y="105250"/>
                  </a:lnTo>
                  <a:lnTo>
                    <a:pt x="4242174" y="113630"/>
                  </a:lnTo>
                  <a:lnTo>
                    <a:pt x="4295358" y="122282"/>
                  </a:lnTo>
                  <a:lnTo>
                    <a:pt x="4347293" y="131200"/>
                  </a:lnTo>
                  <a:lnTo>
                    <a:pt x="4397950" y="140380"/>
                  </a:lnTo>
                  <a:lnTo>
                    <a:pt x="4447300" y="149814"/>
                  </a:lnTo>
                  <a:lnTo>
                    <a:pt x="4495315" y="159498"/>
                  </a:lnTo>
                  <a:lnTo>
                    <a:pt x="4541964" y="169427"/>
                  </a:lnTo>
                  <a:lnTo>
                    <a:pt x="4587221" y="179595"/>
                  </a:lnTo>
                  <a:lnTo>
                    <a:pt x="4631056" y="189996"/>
                  </a:lnTo>
                  <a:lnTo>
                    <a:pt x="4673440" y="200624"/>
                  </a:lnTo>
                  <a:lnTo>
                    <a:pt x="4714344" y="211475"/>
                  </a:lnTo>
                  <a:lnTo>
                    <a:pt x="4753739" y="222543"/>
                  </a:lnTo>
                  <a:lnTo>
                    <a:pt x="4791598" y="233822"/>
                  </a:lnTo>
                  <a:lnTo>
                    <a:pt x="4862588" y="256992"/>
                  </a:lnTo>
                  <a:lnTo>
                    <a:pt x="4927084" y="280941"/>
                  </a:lnTo>
                  <a:lnTo>
                    <a:pt x="4984854" y="305626"/>
                  </a:lnTo>
                  <a:lnTo>
                    <a:pt x="5035670" y="331001"/>
                  </a:lnTo>
                  <a:lnTo>
                    <a:pt x="5079299" y="357024"/>
                  </a:lnTo>
                  <a:lnTo>
                    <a:pt x="5115513" y="383649"/>
                  </a:lnTo>
                  <a:lnTo>
                    <a:pt x="5144080" y="410833"/>
                  </a:lnTo>
                  <a:lnTo>
                    <a:pt x="5172090" y="452562"/>
                  </a:lnTo>
                  <a:lnTo>
                    <a:pt x="5181600" y="495300"/>
                  </a:lnTo>
                  <a:lnTo>
                    <a:pt x="5180533" y="509649"/>
                  </a:lnTo>
                  <a:lnTo>
                    <a:pt x="5164771" y="552066"/>
                  </a:lnTo>
                  <a:lnTo>
                    <a:pt x="5130767" y="593425"/>
                  </a:lnTo>
                  <a:lnTo>
                    <a:pt x="5098348" y="620335"/>
                  </a:lnTo>
                  <a:lnTo>
                    <a:pt x="5058397" y="646665"/>
                  </a:lnTo>
                  <a:lnTo>
                    <a:pt x="5011146" y="672369"/>
                  </a:lnTo>
                  <a:lnTo>
                    <a:pt x="4956824" y="697404"/>
                  </a:lnTo>
                  <a:lnTo>
                    <a:pt x="4895662" y="721727"/>
                  </a:lnTo>
                  <a:lnTo>
                    <a:pt x="4827890" y="745292"/>
                  </a:lnTo>
                  <a:lnTo>
                    <a:pt x="4753739" y="768056"/>
                  </a:lnTo>
                  <a:lnTo>
                    <a:pt x="4714344" y="779124"/>
                  </a:lnTo>
                  <a:lnTo>
                    <a:pt x="4673440" y="789975"/>
                  </a:lnTo>
                  <a:lnTo>
                    <a:pt x="4631056" y="800603"/>
                  </a:lnTo>
                  <a:lnTo>
                    <a:pt x="4587221" y="811004"/>
                  </a:lnTo>
                  <a:lnTo>
                    <a:pt x="4541964" y="821172"/>
                  </a:lnTo>
                  <a:lnTo>
                    <a:pt x="4495315" y="831101"/>
                  </a:lnTo>
                  <a:lnTo>
                    <a:pt x="4447300" y="840785"/>
                  </a:lnTo>
                  <a:lnTo>
                    <a:pt x="4397950" y="850219"/>
                  </a:lnTo>
                  <a:lnTo>
                    <a:pt x="4347293" y="859399"/>
                  </a:lnTo>
                  <a:lnTo>
                    <a:pt x="4295358" y="868317"/>
                  </a:lnTo>
                  <a:lnTo>
                    <a:pt x="4242174" y="876969"/>
                  </a:lnTo>
                  <a:lnTo>
                    <a:pt x="4187770" y="885349"/>
                  </a:lnTo>
                  <a:lnTo>
                    <a:pt x="4132174" y="893452"/>
                  </a:lnTo>
                  <a:lnTo>
                    <a:pt x="4075414" y="901272"/>
                  </a:lnTo>
                  <a:lnTo>
                    <a:pt x="4017521" y="908803"/>
                  </a:lnTo>
                  <a:lnTo>
                    <a:pt x="3958523" y="916041"/>
                  </a:lnTo>
                  <a:lnTo>
                    <a:pt x="3898448" y="922979"/>
                  </a:lnTo>
                  <a:lnTo>
                    <a:pt x="3837325" y="929612"/>
                  </a:lnTo>
                  <a:lnTo>
                    <a:pt x="3775184" y="935935"/>
                  </a:lnTo>
                  <a:lnTo>
                    <a:pt x="3712053" y="941942"/>
                  </a:lnTo>
                  <a:lnTo>
                    <a:pt x="3647960" y="947628"/>
                  </a:lnTo>
                  <a:lnTo>
                    <a:pt x="3582935" y="952987"/>
                  </a:lnTo>
                  <a:lnTo>
                    <a:pt x="3517006" y="958013"/>
                  </a:lnTo>
                  <a:lnTo>
                    <a:pt x="3450202" y="962701"/>
                  </a:lnTo>
                  <a:lnTo>
                    <a:pt x="3382552" y="967046"/>
                  </a:lnTo>
                  <a:lnTo>
                    <a:pt x="3314085" y="971042"/>
                  </a:lnTo>
                  <a:lnTo>
                    <a:pt x="3244829" y="974684"/>
                  </a:lnTo>
                  <a:lnTo>
                    <a:pt x="3174814" y="977965"/>
                  </a:lnTo>
                  <a:lnTo>
                    <a:pt x="3104068" y="980882"/>
                  </a:lnTo>
                  <a:lnTo>
                    <a:pt x="3032620" y="983427"/>
                  </a:lnTo>
                  <a:lnTo>
                    <a:pt x="2960498" y="985595"/>
                  </a:lnTo>
                  <a:lnTo>
                    <a:pt x="2887732" y="987382"/>
                  </a:lnTo>
                  <a:lnTo>
                    <a:pt x="2814351" y="988782"/>
                  </a:lnTo>
                  <a:lnTo>
                    <a:pt x="2740382" y="989788"/>
                  </a:lnTo>
                  <a:lnTo>
                    <a:pt x="2665855" y="990396"/>
                  </a:lnTo>
                  <a:lnTo>
                    <a:pt x="2590800" y="990600"/>
                  </a:lnTo>
                  <a:lnTo>
                    <a:pt x="2515744" y="990396"/>
                  </a:lnTo>
                  <a:lnTo>
                    <a:pt x="2441217" y="989788"/>
                  </a:lnTo>
                  <a:lnTo>
                    <a:pt x="2367248" y="988782"/>
                  </a:lnTo>
                  <a:lnTo>
                    <a:pt x="2293867" y="987382"/>
                  </a:lnTo>
                  <a:lnTo>
                    <a:pt x="2221101" y="985595"/>
                  </a:lnTo>
                  <a:lnTo>
                    <a:pt x="2148979" y="983427"/>
                  </a:lnTo>
                  <a:lnTo>
                    <a:pt x="2077531" y="980882"/>
                  </a:lnTo>
                  <a:lnTo>
                    <a:pt x="2006785" y="977965"/>
                  </a:lnTo>
                  <a:lnTo>
                    <a:pt x="1936770" y="974684"/>
                  </a:lnTo>
                  <a:lnTo>
                    <a:pt x="1867514" y="971042"/>
                  </a:lnTo>
                  <a:lnTo>
                    <a:pt x="1799047" y="967046"/>
                  </a:lnTo>
                  <a:lnTo>
                    <a:pt x="1731397" y="962701"/>
                  </a:lnTo>
                  <a:lnTo>
                    <a:pt x="1664593" y="958013"/>
                  </a:lnTo>
                  <a:lnTo>
                    <a:pt x="1598664" y="952987"/>
                  </a:lnTo>
                  <a:lnTo>
                    <a:pt x="1533639" y="947628"/>
                  </a:lnTo>
                  <a:lnTo>
                    <a:pt x="1469546" y="941942"/>
                  </a:lnTo>
                  <a:lnTo>
                    <a:pt x="1406415" y="935935"/>
                  </a:lnTo>
                  <a:lnTo>
                    <a:pt x="1344274" y="929612"/>
                  </a:lnTo>
                  <a:lnTo>
                    <a:pt x="1283151" y="922979"/>
                  </a:lnTo>
                  <a:lnTo>
                    <a:pt x="1223076" y="916041"/>
                  </a:lnTo>
                  <a:lnTo>
                    <a:pt x="1164078" y="908803"/>
                  </a:lnTo>
                  <a:lnTo>
                    <a:pt x="1106185" y="901272"/>
                  </a:lnTo>
                  <a:lnTo>
                    <a:pt x="1049425" y="893452"/>
                  </a:lnTo>
                  <a:lnTo>
                    <a:pt x="993829" y="885349"/>
                  </a:lnTo>
                  <a:lnTo>
                    <a:pt x="939425" y="876969"/>
                  </a:lnTo>
                  <a:lnTo>
                    <a:pt x="886241" y="868317"/>
                  </a:lnTo>
                  <a:lnTo>
                    <a:pt x="834306" y="859399"/>
                  </a:lnTo>
                  <a:lnTo>
                    <a:pt x="783649" y="850219"/>
                  </a:lnTo>
                  <a:lnTo>
                    <a:pt x="734299" y="840785"/>
                  </a:lnTo>
                  <a:lnTo>
                    <a:pt x="686284" y="831101"/>
                  </a:lnTo>
                  <a:lnTo>
                    <a:pt x="639635" y="821172"/>
                  </a:lnTo>
                  <a:lnTo>
                    <a:pt x="594378" y="811004"/>
                  </a:lnTo>
                  <a:lnTo>
                    <a:pt x="550543" y="800603"/>
                  </a:lnTo>
                  <a:lnTo>
                    <a:pt x="508159" y="789975"/>
                  </a:lnTo>
                  <a:lnTo>
                    <a:pt x="467255" y="779124"/>
                  </a:lnTo>
                  <a:lnTo>
                    <a:pt x="427860" y="768056"/>
                  </a:lnTo>
                  <a:lnTo>
                    <a:pt x="390001" y="756777"/>
                  </a:lnTo>
                  <a:lnTo>
                    <a:pt x="319011" y="733607"/>
                  </a:lnTo>
                  <a:lnTo>
                    <a:pt x="254515" y="709658"/>
                  </a:lnTo>
                  <a:lnTo>
                    <a:pt x="196745" y="684973"/>
                  </a:lnTo>
                  <a:lnTo>
                    <a:pt x="145929" y="659598"/>
                  </a:lnTo>
                  <a:lnTo>
                    <a:pt x="102300" y="633575"/>
                  </a:lnTo>
                  <a:lnTo>
                    <a:pt x="66086" y="606950"/>
                  </a:lnTo>
                  <a:lnTo>
                    <a:pt x="37519" y="579766"/>
                  </a:lnTo>
                  <a:lnTo>
                    <a:pt x="9509" y="538037"/>
                  </a:lnTo>
                  <a:lnTo>
                    <a:pt x="0" y="495300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02105" y="1069736"/>
            <a:ext cx="6047899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158" dirty="0">
                <a:latin typeface="Arial"/>
                <a:cs typeface="Arial"/>
              </a:rPr>
              <a:t>base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decisions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79" dirty="0">
                <a:latin typeface="Arial"/>
                <a:cs typeface="Arial"/>
              </a:rPr>
              <a:t>on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utility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theory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34" dirty="0">
                <a:latin typeface="Arial"/>
                <a:cs typeface="Arial"/>
              </a:rPr>
              <a:t>in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53" dirty="0">
                <a:latin typeface="Arial"/>
                <a:cs typeface="Arial"/>
              </a:rPr>
              <a:t>order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act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23" dirty="0">
                <a:latin typeface="Arial"/>
                <a:cs typeface="Arial"/>
              </a:rPr>
              <a:t>rationally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0004" y="4889308"/>
            <a:ext cx="11653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507162" y="4836145"/>
            <a:ext cx="11653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9881" y="630224"/>
            <a:ext cx="5464238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27" dirty="0"/>
              <a:t>(4)</a:t>
            </a:r>
            <a:r>
              <a:rPr spc="-143" dirty="0"/>
              <a:t> </a:t>
            </a:r>
            <a:r>
              <a:rPr spc="-15" dirty="0"/>
              <a:t>Utility-</a:t>
            </a:r>
            <a:r>
              <a:rPr spc="-210" dirty="0"/>
              <a:t>based</a:t>
            </a:r>
            <a:r>
              <a:rPr spc="-146" dirty="0"/>
              <a:t> </a:t>
            </a:r>
            <a:r>
              <a:rPr spc="-158" dirty="0"/>
              <a:t>agents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61507" y="1442943"/>
            <a:ext cx="7806956" cy="3267209"/>
          </a:xfrm>
          <a:prstGeom prst="rect">
            <a:avLst/>
          </a:prstGeom>
        </p:spPr>
        <p:txBody>
          <a:bodyPr vert="horz" wrap="square" lIns="0" tIns="50959" rIns="0" bIns="0" rtlCol="0">
            <a:spAutoFit/>
          </a:bodyPr>
          <a:lstStyle/>
          <a:p>
            <a:pPr marL="220504" marR="607219" indent="-172878">
              <a:lnSpc>
                <a:spcPts val="2595"/>
              </a:lnSpc>
              <a:spcBef>
                <a:spcPts val="401"/>
              </a:spcBef>
              <a:tabLst>
                <a:tab pos="220980" algn="l"/>
              </a:tabLst>
            </a:pPr>
            <a:r>
              <a:rPr sz="2400" spc="-153" dirty="0"/>
              <a:t>For</a:t>
            </a:r>
            <a:r>
              <a:rPr sz="2400" spc="-113" dirty="0"/>
              <a:t> </a:t>
            </a:r>
            <a:r>
              <a:rPr sz="2400" spc="-30" dirty="0"/>
              <a:t>multiple</a:t>
            </a:r>
            <a:r>
              <a:rPr sz="2400" spc="-86" dirty="0"/>
              <a:t> </a:t>
            </a:r>
            <a:r>
              <a:rPr sz="2400" spc="-120" dirty="0"/>
              <a:t>possible</a:t>
            </a:r>
            <a:r>
              <a:rPr sz="2400" spc="-94" dirty="0"/>
              <a:t> </a:t>
            </a:r>
            <a:r>
              <a:rPr sz="2400" spc="-75" dirty="0"/>
              <a:t>alternatives,</a:t>
            </a:r>
            <a:r>
              <a:rPr sz="2400" spc="-86" dirty="0"/>
              <a:t> </a:t>
            </a:r>
            <a:r>
              <a:rPr sz="2400" spc="-68" dirty="0"/>
              <a:t>how</a:t>
            </a:r>
            <a:r>
              <a:rPr sz="2400" spc="-109" dirty="0"/>
              <a:t> </a:t>
            </a:r>
            <a:r>
              <a:rPr sz="2400" spc="-19" dirty="0"/>
              <a:t>to </a:t>
            </a:r>
            <a:r>
              <a:rPr sz="2400" spc="-116" dirty="0"/>
              <a:t>decide</a:t>
            </a:r>
            <a:r>
              <a:rPr sz="2400" spc="-101" dirty="0"/>
              <a:t> </a:t>
            </a:r>
            <a:r>
              <a:rPr sz="2400" spc="-79" dirty="0"/>
              <a:t>which</a:t>
            </a:r>
            <a:r>
              <a:rPr sz="2400" spc="-98" dirty="0"/>
              <a:t> </a:t>
            </a:r>
            <a:r>
              <a:rPr sz="2400" spc="-127" dirty="0"/>
              <a:t>is</a:t>
            </a:r>
            <a:r>
              <a:rPr sz="2400" spc="-83" dirty="0"/>
              <a:t> </a:t>
            </a:r>
            <a:r>
              <a:rPr sz="2400" spc="-8" dirty="0"/>
              <a:t>best?</a:t>
            </a:r>
          </a:p>
          <a:p>
            <a:pPr marL="220504" marR="108109" indent="-172878">
              <a:lnSpc>
                <a:spcPts val="2595"/>
              </a:lnSpc>
              <a:spcBef>
                <a:spcPts val="570"/>
              </a:spcBef>
              <a:tabLst>
                <a:tab pos="220980" algn="l"/>
              </a:tabLst>
            </a:pPr>
            <a:r>
              <a:rPr sz="2400" spc="-180" dirty="0"/>
              <a:t>Goals</a:t>
            </a:r>
            <a:r>
              <a:rPr sz="2400" spc="-90" dirty="0"/>
              <a:t> </a:t>
            </a:r>
            <a:r>
              <a:rPr sz="2400" spc="-124" dirty="0"/>
              <a:t>give</a:t>
            </a:r>
            <a:r>
              <a:rPr sz="2400" spc="-101" dirty="0"/>
              <a:t> </a:t>
            </a:r>
            <a:r>
              <a:rPr sz="2400" spc="-191" dirty="0"/>
              <a:t>a</a:t>
            </a:r>
            <a:r>
              <a:rPr sz="2400" spc="-98" dirty="0"/>
              <a:t> </a:t>
            </a:r>
            <a:r>
              <a:rPr sz="2400" spc="-101" dirty="0"/>
              <a:t>crude</a:t>
            </a:r>
            <a:r>
              <a:rPr sz="2400" spc="-105" dirty="0"/>
              <a:t> </a:t>
            </a:r>
            <a:r>
              <a:rPr sz="2400" spc="-49" dirty="0"/>
              <a:t>distinction</a:t>
            </a:r>
            <a:r>
              <a:rPr sz="2400" spc="-71" dirty="0"/>
              <a:t> </a:t>
            </a:r>
            <a:r>
              <a:rPr sz="2400" spc="-79" dirty="0"/>
              <a:t>between</a:t>
            </a:r>
            <a:r>
              <a:rPr sz="2400" spc="-101" dirty="0"/>
              <a:t> </a:t>
            </a:r>
            <a:r>
              <a:rPr sz="2400" spc="-64" dirty="0"/>
              <a:t>happy </a:t>
            </a:r>
            <a:r>
              <a:rPr sz="2400" spc="-127" dirty="0"/>
              <a:t>and</a:t>
            </a:r>
            <a:r>
              <a:rPr sz="2400" spc="-101" dirty="0"/>
              <a:t> </a:t>
            </a:r>
            <a:r>
              <a:rPr sz="2400" spc="-113" dirty="0"/>
              <a:t>unhappy</a:t>
            </a:r>
            <a:r>
              <a:rPr sz="2400" spc="-94" dirty="0"/>
              <a:t> </a:t>
            </a:r>
            <a:r>
              <a:rPr sz="2400" spc="-116" dirty="0"/>
              <a:t>states, </a:t>
            </a:r>
            <a:r>
              <a:rPr sz="2400" dirty="0"/>
              <a:t>but</a:t>
            </a:r>
            <a:r>
              <a:rPr sz="2400" spc="-94" dirty="0"/>
              <a:t> </a:t>
            </a:r>
            <a:r>
              <a:rPr sz="2400" spc="-19" dirty="0"/>
              <a:t>often</a:t>
            </a:r>
            <a:r>
              <a:rPr sz="2400" spc="-109" dirty="0"/>
              <a:t> </a:t>
            </a:r>
            <a:r>
              <a:rPr sz="2400" spc="-116" dirty="0"/>
              <a:t>need </a:t>
            </a:r>
            <a:r>
              <a:rPr sz="2400" spc="-38" dirty="0"/>
              <a:t>a </a:t>
            </a:r>
            <a:r>
              <a:rPr sz="2400" spc="-86" dirty="0"/>
              <a:t>performance</a:t>
            </a:r>
            <a:r>
              <a:rPr sz="2400" spc="-94" dirty="0"/>
              <a:t> </a:t>
            </a:r>
            <a:r>
              <a:rPr sz="2400" spc="-135" dirty="0"/>
              <a:t>measure</a:t>
            </a:r>
            <a:r>
              <a:rPr sz="2400" spc="-94" dirty="0"/>
              <a:t> </a:t>
            </a:r>
            <a:r>
              <a:rPr sz="2400" spc="-15" dirty="0"/>
              <a:t>for</a:t>
            </a:r>
            <a:r>
              <a:rPr sz="2400" spc="-127" dirty="0"/>
              <a:t> </a:t>
            </a:r>
            <a:r>
              <a:rPr sz="2400" i="1" spc="-8" dirty="0">
                <a:latin typeface="Arial"/>
                <a:cs typeface="Arial"/>
              </a:rPr>
              <a:t>degree</a:t>
            </a:r>
          </a:p>
          <a:p>
            <a:pPr marL="220504" marR="3810" indent="-172878">
              <a:lnSpc>
                <a:spcPts val="2572"/>
              </a:lnSpc>
              <a:spcBef>
                <a:spcPts val="608"/>
              </a:spcBef>
              <a:tabLst>
                <a:tab pos="220980" algn="l"/>
              </a:tabLst>
            </a:pPr>
            <a:r>
              <a:rPr sz="2400" dirty="0"/>
              <a:t>Utility</a:t>
            </a:r>
            <a:r>
              <a:rPr sz="2400" spc="-86" dirty="0"/>
              <a:t> </a:t>
            </a:r>
            <a:r>
              <a:rPr sz="2400" spc="-38" dirty="0"/>
              <a:t>function</a:t>
            </a:r>
            <a:r>
              <a:rPr sz="2400" spc="-124" dirty="0"/>
              <a:t> </a:t>
            </a:r>
            <a:r>
              <a:rPr sz="2400" b="1" spc="-158" dirty="0">
                <a:latin typeface="Arial"/>
                <a:cs typeface="Arial"/>
              </a:rPr>
              <a:t>U:</a:t>
            </a:r>
            <a:r>
              <a:rPr sz="2400" b="1" spc="-109" dirty="0">
                <a:latin typeface="Arial"/>
                <a:cs typeface="Arial"/>
              </a:rPr>
              <a:t> </a:t>
            </a:r>
            <a:r>
              <a:rPr sz="2400" b="1" spc="-184" dirty="0">
                <a:latin typeface="Arial"/>
                <a:cs typeface="Arial"/>
              </a:rPr>
              <a:t>State→Reals</a:t>
            </a:r>
            <a:r>
              <a:rPr sz="2400" b="1" spc="-131" dirty="0">
                <a:latin typeface="Arial"/>
                <a:cs typeface="Arial"/>
              </a:rPr>
              <a:t> </a:t>
            </a:r>
            <a:r>
              <a:rPr sz="2400" spc="-153" dirty="0"/>
              <a:t>gives</a:t>
            </a:r>
            <a:r>
              <a:rPr sz="2400" spc="-109" dirty="0"/>
              <a:t> </a:t>
            </a:r>
            <a:r>
              <a:rPr sz="2400" spc="-105" dirty="0"/>
              <a:t>measure </a:t>
            </a:r>
            <a:r>
              <a:rPr sz="2400" dirty="0"/>
              <a:t>of</a:t>
            </a:r>
            <a:r>
              <a:rPr sz="2400" spc="-124" dirty="0"/>
              <a:t> </a:t>
            </a:r>
            <a:r>
              <a:rPr sz="2400" spc="-143" dirty="0"/>
              <a:t>success/happiness</a:t>
            </a:r>
            <a:r>
              <a:rPr sz="2400" spc="-98" dirty="0"/>
              <a:t> </a:t>
            </a:r>
            <a:r>
              <a:rPr sz="2400" spc="-8" dirty="0"/>
              <a:t>for</a:t>
            </a:r>
            <a:r>
              <a:rPr sz="2400" spc="-120" dirty="0"/>
              <a:t> </a:t>
            </a:r>
            <a:r>
              <a:rPr sz="2400" spc="-116" dirty="0"/>
              <a:t>given</a:t>
            </a:r>
            <a:r>
              <a:rPr sz="2400" spc="-113" dirty="0"/>
              <a:t> </a:t>
            </a:r>
            <a:r>
              <a:rPr sz="2400" spc="-8" dirty="0"/>
              <a:t>state</a:t>
            </a:r>
          </a:p>
          <a:p>
            <a:pPr marL="220504" marR="30956" indent="-172878">
              <a:lnSpc>
                <a:spcPct val="90000"/>
              </a:lnSpc>
              <a:spcBef>
                <a:spcPts val="540"/>
              </a:spcBef>
              <a:tabLst>
                <a:tab pos="220980" algn="l"/>
              </a:tabLst>
            </a:pPr>
            <a:r>
              <a:rPr sz="2400" spc="-101" dirty="0"/>
              <a:t>Allows</a:t>
            </a:r>
            <a:r>
              <a:rPr sz="2400" spc="-105" dirty="0"/>
              <a:t> </a:t>
            </a:r>
            <a:r>
              <a:rPr sz="2400" spc="-124" dirty="0"/>
              <a:t>decisions</a:t>
            </a:r>
            <a:r>
              <a:rPr sz="2400" spc="-98" dirty="0"/>
              <a:t> </a:t>
            </a:r>
            <a:r>
              <a:rPr sz="2400" spc="-105" dirty="0"/>
              <a:t>comparing</a:t>
            </a:r>
            <a:r>
              <a:rPr sz="2400" spc="-86" dirty="0"/>
              <a:t> </a:t>
            </a:r>
            <a:r>
              <a:rPr sz="2400" spc="-135" dirty="0"/>
              <a:t>choices</a:t>
            </a:r>
            <a:r>
              <a:rPr sz="2400" spc="-101" dirty="0"/>
              <a:t> </a:t>
            </a:r>
            <a:r>
              <a:rPr sz="2400" spc="-8" dirty="0"/>
              <a:t>between </a:t>
            </a:r>
            <a:r>
              <a:rPr sz="2400" spc="-56" dirty="0"/>
              <a:t>conflicting</a:t>
            </a:r>
            <a:r>
              <a:rPr sz="2400" spc="-94" dirty="0"/>
              <a:t> </a:t>
            </a:r>
            <a:r>
              <a:rPr sz="2400" spc="-158" dirty="0"/>
              <a:t>goals</a:t>
            </a:r>
            <a:r>
              <a:rPr sz="2400" spc="-113" dirty="0"/>
              <a:t> </a:t>
            </a:r>
            <a:r>
              <a:rPr sz="2400" spc="-127" dirty="0"/>
              <a:t>and</a:t>
            </a:r>
            <a:r>
              <a:rPr sz="2400" spc="-101" dirty="0"/>
              <a:t> </a:t>
            </a:r>
            <a:r>
              <a:rPr sz="2400" spc="-56" dirty="0"/>
              <a:t>likelihood</a:t>
            </a:r>
            <a:r>
              <a:rPr sz="2400" spc="-94" dirty="0"/>
              <a:t> </a:t>
            </a:r>
            <a:r>
              <a:rPr sz="2400" dirty="0"/>
              <a:t>of</a:t>
            </a:r>
            <a:r>
              <a:rPr sz="2400" spc="-120" dirty="0"/>
              <a:t> </a:t>
            </a:r>
            <a:r>
              <a:rPr sz="2400" spc="-203" dirty="0"/>
              <a:t>success</a:t>
            </a:r>
            <a:r>
              <a:rPr sz="2400" spc="-116" dirty="0"/>
              <a:t> </a:t>
            </a:r>
            <a:r>
              <a:rPr sz="2400" spc="-19" dirty="0"/>
              <a:t>and </a:t>
            </a:r>
            <a:r>
              <a:rPr sz="2400" spc="-79" dirty="0"/>
              <a:t>importance</a:t>
            </a:r>
            <a:r>
              <a:rPr sz="2400" spc="-94" dirty="0"/>
              <a:t> </a:t>
            </a:r>
            <a:r>
              <a:rPr sz="2400" dirty="0"/>
              <a:t>of</a:t>
            </a:r>
            <a:r>
              <a:rPr sz="2400" spc="-94" dirty="0"/>
              <a:t> </a:t>
            </a:r>
            <a:r>
              <a:rPr sz="2400" spc="-127" dirty="0"/>
              <a:t>goal</a:t>
            </a:r>
            <a:r>
              <a:rPr sz="2400" spc="-101" dirty="0"/>
              <a:t> </a:t>
            </a:r>
            <a:r>
              <a:rPr sz="2400" dirty="0"/>
              <a:t>(if</a:t>
            </a:r>
            <a:r>
              <a:rPr sz="2400" spc="-83" dirty="0"/>
              <a:t> </a:t>
            </a:r>
            <a:r>
              <a:rPr sz="2400" spc="-105" dirty="0"/>
              <a:t>achievement</a:t>
            </a:r>
            <a:r>
              <a:rPr sz="2400" spc="-150" dirty="0"/>
              <a:t> </a:t>
            </a:r>
            <a:r>
              <a:rPr sz="2400" b="1" spc="-116" dirty="0">
                <a:latin typeface="Arial"/>
                <a:cs typeface="Arial"/>
              </a:rPr>
              <a:t>uncertain</a:t>
            </a:r>
            <a:r>
              <a:rPr sz="2400" spc="-116" dirty="0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173" y="493487"/>
            <a:ext cx="7791652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24" dirty="0"/>
              <a:t>Properties</a:t>
            </a:r>
            <a:r>
              <a:rPr spc="-184" dirty="0"/>
              <a:t> </a:t>
            </a:r>
            <a:r>
              <a:rPr dirty="0"/>
              <a:t>of</a:t>
            </a:r>
            <a:r>
              <a:rPr spc="-188" dirty="0"/>
              <a:t> </a:t>
            </a:r>
            <a:r>
              <a:rPr spc="-131" dirty="0"/>
              <a:t>Environments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0173" y="1180213"/>
            <a:ext cx="7103653" cy="33336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2250" b="1" spc="-143" dirty="0">
                <a:latin typeface="Arial"/>
                <a:cs typeface="Arial"/>
              </a:rPr>
              <a:t>Observability</a:t>
            </a:r>
            <a:r>
              <a:rPr sz="2250" spc="-143" dirty="0">
                <a:latin typeface="Arial"/>
                <a:cs typeface="Arial"/>
              </a:rPr>
              <a:t>:</a:t>
            </a:r>
            <a:r>
              <a:rPr sz="2250" spc="-71" dirty="0">
                <a:latin typeface="Arial"/>
                <a:cs typeface="Arial"/>
              </a:rPr>
              <a:t> </a:t>
            </a:r>
            <a:r>
              <a:rPr sz="2250" spc="-109" dirty="0">
                <a:latin typeface="Arial"/>
                <a:cs typeface="Arial"/>
              </a:rPr>
              <a:t>Full</a:t>
            </a:r>
            <a:r>
              <a:rPr sz="2250" spc="-101" dirty="0">
                <a:latin typeface="Arial"/>
                <a:cs typeface="Arial"/>
              </a:rPr>
              <a:t> </a:t>
            </a:r>
            <a:r>
              <a:rPr sz="2250" spc="-153" dirty="0">
                <a:latin typeface="Arial"/>
                <a:cs typeface="Arial"/>
              </a:rPr>
              <a:t>vs.</a:t>
            </a:r>
            <a:r>
              <a:rPr sz="2250" spc="-94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Partial</a:t>
            </a:r>
            <a:endParaRPr sz="2250" dirty="0">
              <a:latin typeface="Arial"/>
              <a:cs typeface="Arial"/>
            </a:endParaRPr>
          </a:p>
          <a:p>
            <a:pPr marL="855345" marR="849630" algn="ctr">
              <a:lnSpc>
                <a:spcPct val="220000"/>
              </a:lnSpc>
            </a:pPr>
            <a:r>
              <a:rPr sz="2250" b="1" spc="-131" dirty="0">
                <a:latin typeface="Arial"/>
                <a:cs typeface="Arial"/>
              </a:rPr>
              <a:t>Certainty</a:t>
            </a:r>
            <a:r>
              <a:rPr sz="2250" spc="-131" dirty="0">
                <a:latin typeface="Arial"/>
                <a:cs typeface="Arial"/>
              </a:rPr>
              <a:t>:</a:t>
            </a:r>
            <a:r>
              <a:rPr sz="2250" spc="-109" dirty="0">
                <a:latin typeface="Arial"/>
                <a:cs typeface="Arial"/>
              </a:rPr>
              <a:t> </a:t>
            </a:r>
            <a:r>
              <a:rPr sz="2250" spc="-68" dirty="0">
                <a:latin typeface="Arial"/>
                <a:cs typeface="Arial"/>
              </a:rPr>
              <a:t>Deterministic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153" dirty="0">
                <a:latin typeface="Arial"/>
                <a:cs typeface="Arial"/>
              </a:rPr>
              <a:t>vs.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Stochastic </a:t>
            </a:r>
            <a:r>
              <a:rPr sz="2250" b="1" spc="-139" dirty="0">
                <a:latin typeface="Arial"/>
                <a:cs typeface="Arial"/>
              </a:rPr>
              <a:t>Atomicity</a:t>
            </a:r>
            <a:r>
              <a:rPr sz="2250" spc="-139" dirty="0">
                <a:latin typeface="Arial"/>
                <a:cs typeface="Arial"/>
              </a:rPr>
              <a:t>:</a:t>
            </a:r>
            <a:r>
              <a:rPr sz="2250" spc="-101" dirty="0">
                <a:latin typeface="Arial"/>
                <a:cs typeface="Arial"/>
              </a:rPr>
              <a:t> </a:t>
            </a:r>
            <a:r>
              <a:rPr sz="2250" spc="-135" dirty="0">
                <a:latin typeface="Arial"/>
                <a:cs typeface="Arial"/>
              </a:rPr>
              <a:t>Episodic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150" dirty="0">
                <a:latin typeface="Arial"/>
                <a:cs typeface="Arial"/>
              </a:rPr>
              <a:t>vs.</a:t>
            </a:r>
            <a:r>
              <a:rPr sz="2250" spc="-109" dirty="0">
                <a:latin typeface="Arial"/>
                <a:cs typeface="Arial"/>
              </a:rPr>
              <a:t> </a:t>
            </a:r>
            <a:r>
              <a:rPr sz="2250" spc="-23" dirty="0">
                <a:latin typeface="Arial"/>
                <a:cs typeface="Arial"/>
              </a:rPr>
              <a:t>Sequential</a:t>
            </a:r>
            <a:endParaRPr lang="en-US" sz="2250" spc="-23" dirty="0">
              <a:latin typeface="Arial"/>
              <a:cs typeface="Arial"/>
            </a:endParaRPr>
          </a:p>
          <a:p>
            <a:pPr marL="855345" marR="849630" algn="ctr">
              <a:lnSpc>
                <a:spcPct val="220000"/>
              </a:lnSpc>
            </a:pPr>
            <a:r>
              <a:rPr sz="2250" b="1" spc="-90" dirty="0">
                <a:latin typeface="Arial"/>
                <a:cs typeface="Arial"/>
              </a:rPr>
              <a:t>Malleability</a:t>
            </a:r>
            <a:r>
              <a:rPr sz="2250" spc="-90" dirty="0">
                <a:latin typeface="Arial"/>
                <a:cs typeface="Arial"/>
              </a:rPr>
              <a:t>:</a:t>
            </a:r>
            <a:r>
              <a:rPr sz="2250" spc="-83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Static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153" dirty="0">
                <a:latin typeface="Arial"/>
                <a:cs typeface="Arial"/>
              </a:rPr>
              <a:t>vs.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Dynamic</a:t>
            </a:r>
            <a:endParaRPr sz="2250" dirty="0">
              <a:latin typeface="Arial"/>
              <a:cs typeface="Arial"/>
            </a:endParaRPr>
          </a:p>
          <a:p>
            <a:pPr marL="1429" algn="ctr"/>
            <a:r>
              <a:rPr sz="2250" b="1" spc="-180" dirty="0">
                <a:latin typeface="Arial"/>
                <a:cs typeface="Arial"/>
              </a:rPr>
              <a:t>Percept</a:t>
            </a:r>
            <a:r>
              <a:rPr sz="2250" b="1" spc="-94" dirty="0">
                <a:latin typeface="Arial"/>
                <a:cs typeface="Arial"/>
              </a:rPr>
              <a:t> </a:t>
            </a:r>
            <a:r>
              <a:rPr sz="2250" b="1" spc="-53" dirty="0">
                <a:latin typeface="Arial"/>
                <a:cs typeface="Arial"/>
              </a:rPr>
              <a:t>&amp;</a:t>
            </a:r>
            <a:r>
              <a:rPr sz="2250" b="1" spc="-98" dirty="0">
                <a:latin typeface="Arial"/>
                <a:cs typeface="Arial"/>
              </a:rPr>
              <a:t> </a:t>
            </a:r>
            <a:r>
              <a:rPr sz="2250" b="1" spc="-169" dirty="0">
                <a:latin typeface="Arial"/>
                <a:cs typeface="Arial"/>
              </a:rPr>
              <a:t>Action</a:t>
            </a:r>
            <a:r>
              <a:rPr sz="2250" b="1" spc="-98" dirty="0">
                <a:latin typeface="Arial"/>
                <a:cs typeface="Arial"/>
              </a:rPr>
              <a:t> </a:t>
            </a:r>
            <a:r>
              <a:rPr sz="2250" b="1" spc="-176" dirty="0">
                <a:latin typeface="Arial"/>
                <a:cs typeface="Arial"/>
              </a:rPr>
              <a:t>Type</a:t>
            </a:r>
            <a:r>
              <a:rPr sz="2250" spc="-176" dirty="0">
                <a:latin typeface="Arial"/>
                <a:cs typeface="Arial"/>
              </a:rPr>
              <a:t>:</a:t>
            </a:r>
            <a:r>
              <a:rPr sz="2250" spc="-90" dirty="0">
                <a:latin typeface="Arial"/>
                <a:cs typeface="Arial"/>
              </a:rPr>
              <a:t> </a:t>
            </a:r>
            <a:r>
              <a:rPr sz="2250" spc="-109" dirty="0">
                <a:latin typeface="Arial"/>
                <a:cs typeface="Arial"/>
              </a:rPr>
              <a:t>Discrete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153" dirty="0">
                <a:latin typeface="Arial"/>
                <a:cs typeface="Arial"/>
              </a:rPr>
              <a:t>vs.</a:t>
            </a:r>
            <a:r>
              <a:rPr sz="2250" spc="-94" dirty="0">
                <a:latin typeface="Arial"/>
                <a:cs typeface="Arial"/>
              </a:rPr>
              <a:t> </a:t>
            </a:r>
            <a:r>
              <a:rPr sz="2250" spc="-15" dirty="0">
                <a:latin typeface="Arial"/>
                <a:cs typeface="Arial"/>
              </a:rPr>
              <a:t>Continuous</a:t>
            </a:r>
            <a:endParaRPr sz="22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250" b="1" spc="-143" dirty="0">
                <a:latin typeface="Arial"/>
                <a:cs typeface="Arial"/>
              </a:rPr>
              <a:t>Number</a:t>
            </a:r>
            <a:r>
              <a:rPr sz="2250" b="1" spc="-86" dirty="0">
                <a:latin typeface="Arial"/>
                <a:cs typeface="Arial"/>
              </a:rPr>
              <a:t> </a:t>
            </a:r>
            <a:r>
              <a:rPr sz="2250" b="1" spc="-113" dirty="0">
                <a:latin typeface="Arial"/>
                <a:cs typeface="Arial"/>
              </a:rPr>
              <a:t>of</a:t>
            </a:r>
            <a:r>
              <a:rPr sz="2250" b="1" spc="-90" dirty="0">
                <a:latin typeface="Arial"/>
                <a:cs typeface="Arial"/>
              </a:rPr>
              <a:t> </a:t>
            </a:r>
            <a:r>
              <a:rPr sz="2250" b="1" spc="-150" dirty="0">
                <a:latin typeface="Arial"/>
                <a:cs typeface="Arial"/>
              </a:rPr>
              <a:t>Participants</a:t>
            </a:r>
            <a:r>
              <a:rPr sz="2250" spc="-150" dirty="0">
                <a:latin typeface="Arial"/>
                <a:cs typeface="Arial"/>
              </a:rPr>
              <a:t>:</a:t>
            </a:r>
            <a:r>
              <a:rPr sz="2250" spc="-101" dirty="0">
                <a:latin typeface="Arial"/>
                <a:cs typeface="Arial"/>
              </a:rPr>
              <a:t> </a:t>
            </a:r>
            <a:r>
              <a:rPr sz="2250" spc="-150" dirty="0">
                <a:latin typeface="Arial"/>
                <a:cs typeface="Arial"/>
              </a:rPr>
              <a:t>Single</a:t>
            </a:r>
            <a:r>
              <a:rPr sz="2250" spc="-86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agent</a:t>
            </a:r>
            <a:r>
              <a:rPr sz="2250" spc="-109" dirty="0">
                <a:latin typeface="Arial"/>
                <a:cs typeface="Arial"/>
              </a:rPr>
              <a:t> </a:t>
            </a:r>
            <a:r>
              <a:rPr sz="2250" spc="-153" dirty="0">
                <a:latin typeface="Arial"/>
                <a:cs typeface="Arial"/>
              </a:rPr>
              <a:t>vs.</a:t>
            </a:r>
            <a:r>
              <a:rPr sz="2250" spc="-90" dirty="0">
                <a:latin typeface="Arial"/>
                <a:cs typeface="Arial"/>
              </a:rPr>
              <a:t> </a:t>
            </a:r>
            <a:r>
              <a:rPr sz="2250" spc="-23" dirty="0">
                <a:latin typeface="Arial"/>
                <a:cs typeface="Arial"/>
              </a:rPr>
              <a:t>multi-</a:t>
            </a:r>
            <a:r>
              <a:rPr sz="2250" spc="-30" dirty="0">
                <a:latin typeface="Arial"/>
                <a:cs typeface="Arial"/>
              </a:rPr>
              <a:t>agent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D67EB78-4262-EF7B-24DB-D337E237B09D}"/>
              </a:ext>
            </a:extLst>
          </p:cNvPr>
          <p:cNvSpPr txBox="1"/>
          <p:nvPr/>
        </p:nvSpPr>
        <p:spPr>
          <a:xfrm>
            <a:off x="7302441" y="4804247"/>
            <a:ext cx="11653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298116" y="4689537"/>
            <a:ext cx="11653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3192" y="453963"/>
            <a:ext cx="6617616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24" dirty="0"/>
              <a:t>Properties</a:t>
            </a:r>
            <a:r>
              <a:rPr spc="-176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150" dirty="0"/>
              <a:t>Environments</a:t>
            </a:r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393405" y="1140689"/>
            <a:ext cx="7404292" cy="3492462"/>
          </a:xfrm>
          <a:prstGeom prst="rect">
            <a:avLst/>
          </a:prstGeom>
        </p:spPr>
        <p:txBody>
          <a:bodyPr vert="horz" wrap="square" lIns="0" tIns="88106" rIns="0" bIns="0" rtlCol="0">
            <a:spAutoFit/>
          </a:bodyPr>
          <a:lstStyle/>
          <a:p>
            <a:pPr marL="351950" indent="-342900">
              <a:spcBef>
                <a:spcPts val="694"/>
              </a:spcBef>
              <a:buFont typeface="Arial" panose="020B0604020202020204" pitchFamily="34" charset="0"/>
              <a:buChar char="•"/>
              <a:tabLst>
                <a:tab pos="182403" algn="l"/>
              </a:tabLst>
            </a:pPr>
            <a:r>
              <a:rPr sz="2400" b="1" spc="-120" dirty="0">
                <a:latin typeface="Arial"/>
                <a:cs typeface="Arial"/>
              </a:rPr>
              <a:t>Fully/Partially</a:t>
            </a:r>
            <a:r>
              <a:rPr sz="2400" b="1" spc="-113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observable</a:t>
            </a:r>
            <a:endParaRPr lang="en-US" sz="2400" dirty="0">
              <a:latin typeface="Arial"/>
              <a:cs typeface="Arial"/>
            </a:endParaRPr>
          </a:p>
          <a:p>
            <a:pPr marL="809150" lvl="1" indent="-342900">
              <a:spcBef>
                <a:spcPts val="694"/>
              </a:spcBef>
              <a:buFont typeface="Arial" panose="020B0604020202020204" pitchFamily="34" charset="0"/>
              <a:buChar char="•"/>
              <a:tabLst>
                <a:tab pos="182403" algn="l"/>
              </a:tabLst>
            </a:pPr>
            <a:r>
              <a:rPr spc="-94" dirty="0">
                <a:latin typeface="Arial"/>
                <a:cs typeface="Arial"/>
              </a:rPr>
              <a:t>Agent’s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124" dirty="0">
                <a:latin typeface="Arial"/>
                <a:cs typeface="Arial"/>
              </a:rPr>
              <a:t>sensors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101" dirty="0">
                <a:latin typeface="Arial"/>
                <a:cs typeface="Arial"/>
              </a:rPr>
              <a:t>give</a:t>
            </a:r>
            <a:r>
              <a:rPr spc="-71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complete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state</a:t>
            </a:r>
            <a:r>
              <a:rPr spc="-9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79" dirty="0"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environment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34" dirty="0">
                <a:latin typeface="Arial"/>
                <a:cs typeface="Arial"/>
              </a:rPr>
              <a:t>needed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79" dirty="0">
                <a:latin typeface="Arial"/>
                <a:cs typeface="Arial"/>
              </a:rPr>
              <a:t> </a:t>
            </a:r>
            <a:r>
              <a:rPr spc="-109" dirty="0">
                <a:latin typeface="Arial"/>
                <a:cs typeface="Arial"/>
              </a:rPr>
              <a:t>choose</a:t>
            </a:r>
            <a:r>
              <a:rPr spc="-71" dirty="0">
                <a:latin typeface="Arial"/>
                <a:cs typeface="Arial"/>
              </a:rPr>
              <a:t> </a:t>
            </a:r>
            <a:r>
              <a:rPr spc="-49" dirty="0">
                <a:latin typeface="Arial"/>
                <a:cs typeface="Arial"/>
              </a:rPr>
              <a:t>action: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environment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is</a:t>
            </a:r>
            <a:r>
              <a:rPr spc="-71" dirty="0">
                <a:latin typeface="Arial"/>
                <a:cs typeface="Arial"/>
              </a:rPr>
              <a:t> </a:t>
            </a:r>
            <a:r>
              <a:rPr b="1" spc="-98" dirty="0">
                <a:solidFill>
                  <a:srgbClr val="C0504D"/>
                </a:solidFill>
                <a:latin typeface="Arial"/>
                <a:cs typeface="Arial"/>
              </a:rPr>
              <a:t>fully</a:t>
            </a:r>
            <a:r>
              <a:rPr b="1" spc="-71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b="1" spc="-41" dirty="0">
                <a:solidFill>
                  <a:srgbClr val="C0504D"/>
                </a:solidFill>
                <a:latin typeface="Arial"/>
                <a:cs typeface="Arial"/>
              </a:rPr>
              <a:t>observable</a:t>
            </a:r>
            <a:endParaRPr lang="en-US" dirty="0">
              <a:latin typeface="Arial"/>
              <a:cs typeface="Arial"/>
            </a:endParaRPr>
          </a:p>
          <a:p>
            <a:pPr marL="809150" lvl="1" indent="-342900">
              <a:spcBef>
                <a:spcPts val="694"/>
              </a:spcBef>
              <a:buFont typeface="Arial" panose="020B0604020202020204" pitchFamily="34" charset="0"/>
              <a:buChar char="•"/>
              <a:tabLst>
                <a:tab pos="182403" algn="l"/>
              </a:tabLst>
            </a:pPr>
            <a:r>
              <a:rPr spc="-165" dirty="0">
                <a:latin typeface="Arial"/>
                <a:cs typeface="Arial"/>
              </a:rPr>
              <a:t>Such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environments</a:t>
            </a:r>
            <a:r>
              <a:rPr spc="-71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are</a:t>
            </a:r>
            <a:r>
              <a:rPr spc="-71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convenient,</a:t>
            </a:r>
            <a:r>
              <a:rPr spc="-71" dirty="0"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freeing</a:t>
            </a:r>
            <a:r>
              <a:rPr spc="-71" dirty="0">
                <a:latin typeface="Arial"/>
                <a:cs typeface="Arial"/>
              </a:rPr>
              <a:t> </a:t>
            </a:r>
            <a:r>
              <a:rPr spc="-109" dirty="0">
                <a:latin typeface="Arial"/>
                <a:cs typeface="Arial"/>
              </a:rPr>
              <a:t>agents</a:t>
            </a:r>
            <a:r>
              <a:rPr spc="-71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keeping </a:t>
            </a:r>
            <a:r>
              <a:rPr spc="-60" dirty="0">
                <a:latin typeface="Arial"/>
                <a:cs typeface="Arial"/>
              </a:rPr>
              <a:t>track</a:t>
            </a:r>
            <a:r>
              <a:rPr spc="-9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26" dirty="0">
                <a:latin typeface="Arial"/>
                <a:cs typeface="Arial"/>
              </a:rPr>
              <a:t>the</a:t>
            </a:r>
            <a:r>
              <a:rPr spc="-79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environment’s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change</a:t>
            </a:r>
            <a:r>
              <a:rPr lang="en-US" spc="-8" dirty="0">
                <a:latin typeface="Arial"/>
                <a:cs typeface="Arial"/>
              </a:rPr>
              <a:t>s</a:t>
            </a:r>
          </a:p>
          <a:p>
            <a:pPr marL="351950" indent="-342900">
              <a:spcBef>
                <a:spcPts val="694"/>
              </a:spcBef>
              <a:buFont typeface="Arial" panose="020B0604020202020204" pitchFamily="34" charset="0"/>
              <a:buChar char="•"/>
              <a:tabLst>
                <a:tab pos="182403" algn="l"/>
              </a:tabLst>
            </a:pPr>
            <a:r>
              <a:rPr sz="2400" b="1" spc="-124" dirty="0">
                <a:latin typeface="Arial"/>
                <a:cs typeface="Arial"/>
              </a:rPr>
              <a:t>Deterministic/Stochastic</a:t>
            </a:r>
            <a:endParaRPr lang="en-US" sz="2400" dirty="0">
              <a:latin typeface="Arial"/>
              <a:cs typeface="Arial"/>
            </a:endParaRPr>
          </a:p>
          <a:p>
            <a:pPr marL="809150" lvl="1" indent="-342900">
              <a:spcBef>
                <a:spcPts val="694"/>
              </a:spcBef>
              <a:buFont typeface="Arial" panose="020B0604020202020204" pitchFamily="34" charset="0"/>
              <a:buChar char="•"/>
              <a:tabLst>
                <a:tab pos="182403" algn="l"/>
              </a:tabLst>
            </a:pPr>
            <a:r>
              <a:rPr spc="-75" dirty="0">
                <a:latin typeface="Arial"/>
                <a:cs typeface="Arial"/>
              </a:rPr>
              <a:t>Environment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is</a:t>
            </a:r>
            <a:r>
              <a:rPr spc="-71" dirty="0">
                <a:latin typeface="Arial"/>
                <a:cs typeface="Arial"/>
              </a:rPr>
              <a:t> </a:t>
            </a:r>
            <a:r>
              <a:rPr b="1" spc="-113" dirty="0">
                <a:solidFill>
                  <a:srgbClr val="C0504D"/>
                </a:solidFill>
                <a:latin typeface="Arial"/>
                <a:cs typeface="Arial"/>
              </a:rPr>
              <a:t>deterministic</a:t>
            </a:r>
            <a:r>
              <a:rPr b="1" spc="-86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if</a:t>
            </a:r>
            <a:r>
              <a:rPr spc="-68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next</a:t>
            </a:r>
            <a:r>
              <a:rPr spc="-79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state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is</a:t>
            </a:r>
            <a:r>
              <a:rPr spc="-68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completely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spc="-53" dirty="0">
                <a:latin typeface="Arial"/>
                <a:cs typeface="Arial"/>
              </a:rPr>
              <a:t>determined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86" dirty="0">
                <a:latin typeface="Arial"/>
                <a:cs typeface="Arial"/>
              </a:rPr>
              <a:t>by</a:t>
            </a:r>
            <a:r>
              <a:rPr spc="-71" dirty="0">
                <a:latin typeface="Arial"/>
                <a:cs typeface="Arial"/>
              </a:rPr>
              <a:t> </a:t>
            </a:r>
            <a:r>
              <a:rPr spc="-41" dirty="0">
                <a:latin typeface="Arial"/>
                <a:cs typeface="Arial"/>
              </a:rPr>
              <a:t>current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state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and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agent’s</a:t>
            </a:r>
            <a:r>
              <a:rPr spc="-71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action</a:t>
            </a:r>
            <a:endParaRPr lang="en-US" dirty="0">
              <a:latin typeface="Arial"/>
              <a:cs typeface="Arial"/>
            </a:endParaRPr>
          </a:p>
          <a:p>
            <a:pPr marL="809150" lvl="1" indent="-342900">
              <a:spcBef>
                <a:spcPts val="694"/>
              </a:spcBef>
              <a:buFont typeface="Arial" panose="020B0604020202020204" pitchFamily="34" charset="0"/>
              <a:buChar char="•"/>
              <a:tabLst>
                <a:tab pos="182403" algn="l"/>
              </a:tabLst>
            </a:pPr>
            <a:r>
              <a:rPr b="1" spc="-169" dirty="0">
                <a:solidFill>
                  <a:srgbClr val="C0504D"/>
                </a:solidFill>
                <a:latin typeface="Arial"/>
                <a:cs typeface="Arial"/>
              </a:rPr>
              <a:t>Stochastic</a:t>
            </a:r>
            <a:r>
              <a:rPr b="1" spc="-53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(i.e.,</a:t>
            </a:r>
            <a:r>
              <a:rPr spc="-49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non-</a:t>
            </a:r>
            <a:r>
              <a:rPr spc="-49" dirty="0">
                <a:latin typeface="Arial"/>
                <a:cs typeface="Arial"/>
              </a:rPr>
              <a:t>deterministic)</a:t>
            </a:r>
            <a:r>
              <a:rPr spc="-53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environments</a:t>
            </a:r>
            <a:r>
              <a:rPr spc="-38" dirty="0">
                <a:latin typeface="Arial"/>
                <a:cs typeface="Arial"/>
              </a:rPr>
              <a:t> </a:t>
            </a:r>
            <a:r>
              <a:rPr spc="-49" dirty="0">
                <a:latin typeface="Arial"/>
                <a:cs typeface="Arial"/>
              </a:rPr>
              <a:t>have </a:t>
            </a:r>
            <a:r>
              <a:rPr spc="-30" dirty="0">
                <a:latin typeface="Arial"/>
                <a:cs typeface="Arial"/>
              </a:rPr>
              <a:t>multiple,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unpredictable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outcomes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91218" y="4829199"/>
            <a:ext cx="11653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6695" y="453963"/>
            <a:ext cx="6570610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24" dirty="0"/>
              <a:t>Properties</a:t>
            </a:r>
            <a:r>
              <a:rPr spc="-176" dirty="0"/>
              <a:t> </a:t>
            </a:r>
            <a:r>
              <a:rPr dirty="0"/>
              <a:t>of</a:t>
            </a:r>
            <a:r>
              <a:rPr spc="-158" dirty="0"/>
              <a:t> </a:t>
            </a:r>
            <a:r>
              <a:rPr spc="-150" dirty="0"/>
              <a:t>Environments</a:t>
            </a:r>
            <a:endParaRPr spc="-38" dirty="0"/>
          </a:p>
        </p:txBody>
      </p:sp>
      <p:sp>
        <p:nvSpPr>
          <p:cNvPr id="3" name="object 3"/>
          <p:cNvSpPr txBox="1"/>
          <p:nvPr/>
        </p:nvSpPr>
        <p:spPr>
          <a:xfrm>
            <a:off x="223284" y="1140689"/>
            <a:ext cx="7750626" cy="3688510"/>
          </a:xfrm>
          <a:prstGeom prst="rect">
            <a:avLst/>
          </a:prstGeom>
        </p:spPr>
        <p:txBody>
          <a:bodyPr vert="horz" wrap="square" lIns="0" tIns="86678" rIns="0" bIns="0" rtlCol="0">
            <a:spAutoFit/>
          </a:bodyPr>
          <a:lstStyle/>
          <a:p>
            <a:pPr marL="266700" indent="-257651">
              <a:spcBef>
                <a:spcPts val="683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b="1" spc="-127" dirty="0">
                <a:latin typeface="Arial"/>
                <a:cs typeface="Arial"/>
              </a:rPr>
              <a:t>Episodic/Sequential</a:t>
            </a:r>
            <a:endParaRPr sz="2400" dirty="0">
              <a:latin typeface="Arial"/>
              <a:cs typeface="Arial"/>
            </a:endParaRPr>
          </a:p>
          <a:p>
            <a:pPr marL="355759" lvl="1" indent="-174308">
              <a:spcBef>
                <a:spcPts val="495"/>
              </a:spcBef>
              <a:buChar char="–"/>
              <a:tabLst>
                <a:tab pos="356235" algn="l"/>
              </a:tabLst>
            </a:pPr>
            <a:r>
              <a:rPr sz="1950" spc="-64" dirty="0">
                <a:latin typeface="Arial"/>
                <a:cs typeface="Arial"/>
              </a:rPr>
              <a:t>In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b="1" spc="-161" dirty="0">
                <a:solidFill>
                  <a:srgbClr val="C0504D"/>
                </a:solidFill>
                <a:latin typeface="Arial"/>
                <a:cs typeface="Arial"/>
              </a:rPr>
              <a:t>episodic</a:t>
            </a:r>
            <a:r>
              <a:rPr sz="1950" b="1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950" spc="-71" dirty="0">
                <a:latin typeface="Arial"/>
                <a:cs typeface="Arial"/>
              </a:rPr>
              <a:t>environments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98" dirty="0">
                <a:latin typeface="Arial"/>
                <a:cs typeface="Arial"/>
              </a:rPr>
              <a:t>subsequent </a:t>
            </a:r>
            <a:r>
              <a:rPr sz="1950" spc="-113" dirty="0">
                <a:latin typeface="Arial"/>
                <a:cs typeface="Arial"/>
              </a:rPr>
              <a:t>episodes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don’t</a:t>
            </a:r>
            <a:endParaRPr sz="1950" dirty="0">
              <a:latin typeface="Arial"/>
              <a:cs typeface="Arial"/>
            </a:endParaRPr>
          </a:p>
          <a:p>
            <a:pPr marL="355759"/>
            <a:r>
              <a:rPr sz="1950" spc="-94" dirty="0">
                <a:latin typeface="Arial"/>
                <a:cs typeface="Arial"/>
              </a:rPr>
              <a:t>depend</a:t>
            </a:r>
            <a:r>
              <a:rPr sz="1950" spc="-116" dirty="0">
                <a:latin typeface="Arial"/>
                <a:cs typeface="Arial"/>
              </a:rPr>
              <a:t> </a:t>
            </a:r>
            <a:r>
              <a:rPr sz="1950" spc="-71" dirty="0">
                <a:latin typeface="Arial"/>
                <a:cs typeface="Arial"/>
              </a:rPr>
              <a:t>on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83" dirty="0">
                <a:latin typeface="Arial"/>
                <a:cs typeface="Arial"/>
              </a:rPr>
              <a:t>actions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in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79" dirty="0">
                <a:latin typeface="Arial"/>
                <a:cs typeface="Arial"/>
              </a:rPr>
              <a:t>previous</a:t>
            </a:r>
            <a:r>
              <a:rPr sz="1950" spc="-109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episodes</a:t>
            </a:r>
            <a:endParaRPr sz="1950" dirty="0">
              <a:latin typeface="Arial"/>
              <a:cs typeface="Arial"/>
            </a:endParaRPr>
          </a:p>
          <a:p>
            <a:pPr marL="355759" marR="120015" lvl="1" indent="-174308">
              <a:spcBef>
                <a:spcPts val="469"/>
              </a:spcBef>
              <a:buChar char="–"/>
              <a:tabLst>
                <a:tab pos="356235" algn="l"/>
              </a:tabLst>
            </a:pPr>
            <a:r>
              <a:rPr sz="1950" spc="-64" dirty="0">
                <a:latin typeface="Arial"/>
                <a:cs typeface="Arial"/>
              </a:rPr>
              <a:t>In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b="1" spc="-127" dirty="0">
                <a:solidFill>
                  <a:srgbClr val="C0504D"/>
                </a:solidFill>
                <a:latin typeface="Arial"/>
                <a:cs typeface="Arial"/>
              </a:rPr>
              <a:t>sequential</a:t>
            </a:r>
            <a:r>
              <a:rPr sz="1950" b="1" spc="-64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950" spc="-71" dirty="0">
                <a:latin typeface="Arial"/>
                <a:cs typeface="Arial"/>
              </a:rPr>
              <a:t>environments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-90" dirty="0">
                <a:latin typeface="Arial"/>
                <a:cs typeface="Arial"/>
              </a:rPr>
              <a:t>agent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153" dirty="0">
                <a:latin typeface="Arial"/>
                <a:cs typeface="Arial"/>
              </a:rPr>
              <a:t>engages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in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158" dirty="0">
                <a:latin typeface="Arial"/>
                <a:cs typeface="Arial"/>
              </a:rPr>
              <a:t>a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109" dirty="0">
                <a:latin typeface="Arial"/>
                <a:cs typeface="Arial"/>
              </a:rPr>
              <a:t>series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of </a:t>
            </a:r>
            <a:r>
              <a:rPr sz="1950" spc="-86" dirty="0">
                <a:latin typeface="Arial"/>
                <a:cs typeface="Arial"/>
              </a:rPr>
              <a:t>connected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episodes</a:t>
            </a:r>
            <a:endParaRPr sz="1950" dirty="0">
              <a:latin typeface="Arial"/>
              <a:cs typeface="Arial"/>
            </a:endParaRPr>
          </a:p>
          <a:p>
            <a:pPr marL="355759" lvl="1" indent="-174308">
              <a:spcBef>
                <a:spcPts val="469"/>
              </a:spcBef>
              <a:buChar char="–"/>
              <a:tabLst>
                <a:tab pos="356235" algn="l"/>
              </a:tabLst>
            </a:pPr>
            <a:r>
              <a:rPr sz="1950" spc="-116" dirty="0">
                <a:latin typeface="Arial"/>
                <a:cs typeface="Arial"/>
              </a:rPr>
              <a:t>Episodic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71" dirty="0">
                <a:latin typeface="Arial"/>
                <a:cs typeface="Arial"/>
              </a:rPr>
              <a:t>environments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15" dirty="0">
                <a:latin typeface="Arial"/>
                <a:cs typeface="Arial"/>
              </a:rPr>
              <a:t>don’t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56" dirty="0">
                <a:latin typeface="Arial"/>
                <a:cs typeface="Arial"/>
              </a:rPr>
              <a:t>require</a:t>
            </a:r>
            <a:r>
              <a:rPr sz="1950" spc="-94" dirty="0">
                <a:latin typeface="Arial"/>
                <a:cs typeface="Arial"/>
              </a:rPr>
              <a:t> agent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plan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41" dirty="0">
                <a:latin typeface="Arial"/>
                <a:cs typeface="Arial"/>
              </a:rPr>
              <a:t>ahead</a:t>
            </a:r>
            <a:endParaRPr sz="1950" dirty="0">
              <a:latin typeface="Arial"/>
              <a:cs typeface="Arial"/>
            </a:endParaRPr>
          </a:p>
          <a:p>
            <a:pPr marL="266700" indent="-257651">
              <a:spcBef>
                <a:spcPts val="551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b="1" spc="-98" dirty="0">
                <a:latin typeface="Arial"/>
                <a:cs typeface="Arial"/>
              </a:rPr>
              <a:t>Static/Dynamic</a:t>
            </a:r>
            <a:endParaRPr sz="2400" dirty="0">
              <a:latin typeface="Arial"/>
              <a:cs typeface="Arial"/>
            </a:endParaRPr>
          </a:p>
          <a:p>
            <a:pPr marL="355759" lvl="1" indent="-174308">
              <a:spcBef>
                <a:spcPts val="495"/>
              </a:spcBef>
              <a:buFont typeface="Arial"/>
              <a:buChar char="–"/>
              <a:tabLst>
                <a:tab pos="356235" algn="l"/>
              </a:tabLst>
            </a:pPr>
            <a:r>
              <a:rPr sz="1950" b="1" spc="-143" dirty="0">
                <a:solidFill>
                  <a:srgbClr val="C0504D"/>
                </a:solidFill>
                <a:latin typeface="Arial"/>
                <a:cs typeface="Arial"/>
              </a:rPr>
              <a:t>Static</a:t>
            </a:r>
            <a:r>
              <a:rPr sz="1950" b="1" spc="-83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950" spc="-71" dirty="0">
                <a:latin typeface="Arial"/>
                <a:cs typeface="Arial"/>
              </a:rPr>
              <a:t>environments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doesn’t</a:t>
            </a:r>
            <a:r>
              <a:rPr sz="1950" spc="-86" dirty="0">
                <a:latin typeface="Arial"/>
                <a:cs typeface="Arial"/>
              </a:rPr>
              <a:t> </a:t>
            </a:r>
            <a:r>
              <a:rPr sz="1950" spc="-127" dirty="0">
                <a:latin typeface="Arial"/>
                <a:cs typeface="Arial"/>
              </a:rPr>
              <a:t>change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191" dirty="0">
                <a:latin typeface="Arial"/>
                <a:cs typeface="Arial"/>
              </a:rPr>
              <a:t>as</a:t>
            </a:r>
            <a:r>
              <a:rPr sz="1950" spc="-79" dirty="0">
                <a:latin typeface="Arial"/>
                <a:cs typeface="Arial"/>
              </a:rPr>
              <a:t> </a:t>
            </a:r>
            <a:r>
              <a:rPr sz="1950" spc="-94" dirty="0">
                <a:latin typeface="Arial"/>
                <a:cs typeface="Arial"/>
              </a:rPr>
              <a:t>agent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is</a:t>
            </a:r>
            <a:r>
              <a:rPr sz="1950" spc="-71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thinking</a:t>
            </a:r>
            <a:endParaRPr sz="1950" dirty="0">
              <a:latin typeface="Arial"/>
              <a:cs typeface="Arial"/>
            </a:endParaRPr>
          </a:p>
          <a:p>
            <a:pPr marL="355759" lvl="1" indent="-174308">
              <a:spcBef>
                <a:spcPts val="469"/>
              </a:spcBef>
              <a:buChar char="–"/>
              <a:tabLst>
                <a:tab pos="356235" algn="l"/>
              </a:tabLst>
            </a:pPr>
            <a:r>
              <a:rPr sz="1950" spc="-150" dirty="0">
                <a:latin typeface="Arial"/>
                <a:cs typeface="Arial"/>
              </a:rPr>
              <a:t>The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-161" dirty="0">
                <a:latin typeface="Arial"/>
                <a:cs typeface="Arial"/>
              </a:rPr>
              <a:t>passage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of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19" dirty="0">
                <a:latin typeface="Arial"/>
                <a:cs typeface="Arial"/>
              </a:rPr>
              <a:t>time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191" dirty="0">
                <a:latin typeface="Arial"/>
                <a:cs typeface="Arial"/>
              </a:rPr>
              <a:t>as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94" dirty="0">
                <a:latin typeface="Arial"/>
                <a:cs typeface="Arial"/>
              </a:rPr>
              <a:t>agent </a:t>
            </a:r>
            <a:r>
              <a:rPr sz="1950" spc="-75" dirty="0">
                <a:latin typeface="Arial"/>
                <a:cs typeface="Arial"/>
              </a:rPr>
              <a:t>deliberates</a:t>
            </a:r>
            <a:r>
              <a:rPr sz="1950" spc="-116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is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irrelevant</a:t>
            </a:r>
            <a:endParaRPr sz="1950" dirty="0">
              <a:latin typeface="Arial"/>
              <a:cs typeface="Arial"/>
            </a:endParaRPr>
          </a:p>
          <a:p>
            <a:pPr marL="355759" lvl="1" indent="-174308">
              <a:spcBef>
                <a:spcPts val="469"/>
              </a:spcBef>
              <a:buChar char="–"/>
              <a:tabLst>
                <a:tab pos="356235" algn="l"/>
              </a:tabLst>
            </a:pPr>
            <a:r>
              <a:rPr sz="1950" spc="-150" dirty="0">
                <a:latin typeface="Arial"/>
                <a:cs typeface="Arial"/>
              </a:rPr>
              <a:t>The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94" dirty="0">
                <a:latin typeface="Arial"/>
                <a:cs typeface="Arial"/>
              </a:rPr>
              <a:t>agent</a:t>
            </a:r>
            <a:r>
              <a:rPr sz="1950" spc="-83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needn’t</a:t>
            </a:r>
            <a:r>
              <a:rPr sz="1950" spc="-101" dirty="0">
                <a:latin typeface="Arial"/>
                <a:cs typeface="Arial"/>
              </a:rPr>
              <a:t> observe</a:t>
            </a:r>
            <a:r>
              <a:rPr sz="1950" spc="-98" dirty="0">
                <a:latin typeface="Arial"/>
                <a:cs typeface="Arial"/>
              </a:rPr>
              <a:t> </a:t>
            </a:r>
            <a:r>
              <a:rPr sz="1950" spc="-34" dirty="0">
                <a:latin typeface="Arial"/>
                <a:cs typeface="Arial"/>
              </a:rPr>
              <a:t>world</a:t>
            </a:r>
            <a:r>
              <a:rPr sz="1950" spc="-71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during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deliberation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302103" y="4803216"/>
            <a:ext cx="11653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021" y="511113"/>
            <a:ext cx="6697957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24" dirty="0"/>
              <a:t>Properties</a:t>
            </a:r>
            <a:r>
              <a:rPr spc="-176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150" dirty="0"/>
              <a:t>Environments</a:t>
            </a:r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244549" y="1197839"/>
            <a:ext cx="8129908" cy="3445976"/>
          </a:xfrm>
          <a:prstGeom prst="rect">
            <a:avLst/>
          </a:prstGeom>
        </p:spPr>
        <p:txBody>
          <a:bodyPr vert="horz" wrap="square" lIns="0" tIns="54769" rIns="0" bIns="0" rtlCol="0">
            <a:spAutoFit/>
          </a:bodyPr>
          <a:lstStyle/>
          <a:p>
            <a:pPr marL="181928" indent="-172878">
              <a:spcBef>
                <a:spcPts val="431"/>
              </a:spcBef>
              <a:buFont typeface="Arial"/>
              <a:buChar char="•"/>
              <a:tabLst>
                <a:tab pos="182403" algn="l"/>
              </a:tabLst>
            </a:pPr>
            <a:r>
              <a:rPr sz="2625" b="1" spc="-143" dirty="0">
                <a:latin typeface="Arial"/>
                <a:cs typeface="Arial"/>
              </a:rPr>
              <a:t>Discrete/Continuous</a:t>
            </a:r>
            <a:endParaRPr sz="2625" dirty="0">
              <a:latin typeface="Arial"/>
              <a:cs typeface="Arial"/>
            </a:endParaRPr>
          </a:p>
          <a:p>
            <a:pPr marL="355759" marR="134779" indent="-173831">
              <a:lnSpc>
                <a:spcPct val="90000"/>
              </a:lnSpc>
              <a:spcBef>
                <a:spcPts val="533"/>
              </a:spcBef>
            </a:pPr>
            <a:r>
              <a:rPr sz="2100" spc="-19" dirty="0">
                <a:latin typeface="Arial"/>
                <a:cs typeface="Arial"/>
              </a:rPr>
              <a:t>–</a:t>
            </a:r>
            <a:r>
              <a:rPr sz="2100" spc="-382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If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79" dirty="0">
                <a:latin typeface="Arial"/>
                <a:cs typeface="Arial"/>
              </a:rPr>
              <a:t>number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41" dirty="0">
                <a:latin typeface="Arial"/>
                <a:cs typeface="Arial"/>
              </a:rPr>
              <a:t>distinct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spc="-98" dirty="0">
                <a:latin typeface="Arial"/>
                <a:cs typeface="Arial"/>
              </a:rPr>
              <a:t>percepts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and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86" dirty="0">
                <a:latin typeface="Arial"/>
                <a:cs typeface="Arial"/>
              </a:rPr>
              <a:t>actions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is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26" dirty="0">
                <a:latin typeface="Arial"/>
                <a:cs typeface="Arial"/>
              </a:rPr>
              <a:t>limited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(or </a:t>
            </a:r>
            <a:r>
              <a:rPr sz="2100" spc="-83" dirty="0">
                <a:latin typeface="Arial"/>
                <a:cs typeface="Arial"/>
              </a:rPr>
              <a:t>representable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01" dirty="0">
                <a:latin typeface="Arial"/>
                <a:cs typeface="Arial"/>
              </a:rPr>
              <a:t>by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24" dirty="0">
                <a:latin typeface="Arial"/>
                <a:cs typeface="Arial"/>
              </a:rPr>
              <a:t>an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64" dirty="0">
                <a:latin typeface="Arial"/>
                <a:cs typeface="Arial"/>
              </a:rPr>
              <a:t>integer),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68" dirty="0">
                <a:latin typeface="Arial"/>
                <a:cs typeface="Arial"/>
              </a:rPr>
              <a:t>environment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is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b="1" spc="-45" dirty="0">
                <a:solidFill>
                  <a:srgbClr val="C0504D"/>
                </a:solidFill>
                <a:latin typeface="Arial"/>
                <a:cs typeface="Arial"/>
              </a:rPr>
              <a:t>discrete</a:t>
            </a:r>
            <a:r>
              <a:rPr sz="2100" spc="-45" dirty="0">
                <a:latin typeface="Arial"/>
                <a:cs typeface="Arial"/>
              </a:rPr>
              <a:t>, </a:t>
            </a:r>
            <a:r>
              <a:rPr sz="2100" spc="-56" dirty="0">
                <a:latin typeface="Arial"/>
                <a:cs typeface="Arial"/>
              </a:rPr>
              <a:t>otherwise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it’s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b="1" spc="-98" dirty="0">
                <a:solidFill>
                  <a:srgbClr val="C0504D"/>
                </a:solidFill>
                <a:latin typeface="Arial"/>
                <a:cs typeface="Arial"/>
              </a:rPr>
              <a:t>continuous</a:t>
            </a:r>
            <a:endParaRPr sz="2100" dirty="0">
              <a:latin typeface="Arial"/>
              <a:cs typeface="Arial"/>
            </a:endParaRPr>
          </a:p>
          <a:p>
            <a:pPr marL="181928" indent="-172878">
              <a:spcBef>
                <a:spcPts val="285"/>
              </a:spcBef>
              <a:buFont typeface="Arial"/>
              <a:buChar char="•"/>
              <a:tabLst>
                <a:tab pos="182403" algn="l"/>
              </a:tabLst>
            </a:pPr>
            <a:r>
              <a:rPr sz="2625" b="1" spc="-240" dirty="0">
                <a:latin typeface="Arial"/>
                <a:cs typeface="Arial"/>
              </a:rPr>
              <a:t>Single</a:t>
            </a:r>
            <a:r>
              <a:rPr sz="2625" b="1" spc="-131" dirty="0">
                <a:latin typeface="Arial"/>
                <a:cs typeface="Arial"/>
              </a:rPr>
              <a:t> </a:t>
            </a:r>
            <a:r>
              <a:rPr sz="2625" b="1" spc="-56" dirty="0">
                <a:latin typeface="Arial"/>
                <a:cs typeface="Arial"/>
              </a:rPr>
              <a:t>agent/Multiagent</a:t>
            </a:r>
            <a:endParaRPr sz="2625" dirty="0">
              <a:latin typeface="Arial"/>
              <a:cs typeface="Arial"/>
            </a:endParaRPr>
          </a:p>
          <a:p>
            <a:pPr marL="355759" marR="3810" indent="-173831">
              <a:lnSpc>
                <a:spcPts val="2265"/>
              </a:lnSpc>
              <a:spcBef>
                <a:spcPts val="574"/>
              </a:spcBef>
            </a:pPr>
            <a:r>
              <a:rPr sz="2100" spc="-19" dirty="0">
                <a:latin typeface="Arial"/>
                <a:cs typeface="Arial"/>
              </a:rPr>
              <a:t>–</a:t>
            </a:r>
            <a:r>
              <a:rPr sz="2100" spc="-375" dirty="0">
                <a:latin typeface="Arial"/>
                <a:cs typeface="Arial"/>
              </a:rPr>
              <a:t> </a:t>
            </a:r>
            <a:r>
              <a:rPr sz="2100" spc="-68" dirty="0">
                <a:latin typeface="Arial"/>
                <a:cs typeface="Arial"/>
              </a:rPr>
              <a:t>In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86" dirty="0">
                <a:latin typeface="Arial"/>
                <a:cs typeface="Arial"/>
              </a:rPr>
              <a:t>environments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with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other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16" dirty="0">
                <a:latin typeface="Arial"/>
                <a:cs typeface="Arial"/>
              </a:rPr>
              <a:t>agents,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98" dirty="0">
                <a:latin typeface="Arial"/>
                <a:cs typeface="Arial"/>
              </a:rPr>
              <a:t>agent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83" dirty="0">
                <a:latin typeface="Arial"/>
                <a:cs typeface="Arial"/>
              </a:rPr>
              <a:t>must</a:t>
            </a:r>
            <a:r>
              <a:rPr sz="2100" spc="-60" dirty="0">
                <a:latin typeface="Arial"/>
                <a:cs typeface="Arial"/>
              </a:rPr>
              <a:t> consider </a:t>
            </a:r>
            <a:r>
              <a:rPr sz="2100" spc="-83" dirty="0">
                <a:latin typeface="Arial"/>
                <a:cs typeface="Arial"/>
              </a:rPr>
              <a:t>strategic,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u="sng" spc="-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game-</a:t>
            </a:r>
            <a:r>
              <a:rPr sz="2100" u="sng" spc="-41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theoretic</a:t>
            </a:r>
            <a:r>
              <a:rPr sz="2100" spc="-94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sz="2100" spc="-131" dirty="0">
                <a:latin typeface="Arial"/>
                <a:cs typeface="Arial"/>
              </a:rPr>
              <a:t>aspects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68" dirty="0">
                <a:latin typeface="Arial"/>
                <a:cs typeface="Arial"/>
              </a:rPr>
              <a:t>environment</a:t>
            </a:r>
            <a:r>
              <a:rPr sz="2100" spc="-53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(for </a:t>
            </a:r>
            <a:r>
              <a:rPr sz="2100" spc="-26" dirty="0">
                <a:latin typeface="Arial"/>
                <a:cs typeface="Arial"/>
              </a:rPr>
              <a:t>either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83" dirty="0">
                <a:latin typeface="Arial"/>
                <a:cs typeface="Arial"/>
              </a:rPr>
              <a:t>cooperative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i="1" spc="-38" dirty="0">
                <a:latin typeface="Arial"/>
                <a:cs typeface="Arial"/>
              </a:rPr>
              <a:t>or</a:t>
            </a:r>
            <a:r>
              <a:rPr sz="2100" i="1" spc="-98" dirty="0">
                <a:latin typeface="Arial"/>
                <a:cs typeface="Arial"/>
              </a:rPr>
              <a:t> </a:t>
            </a:r>
            <a:r>
              <a:rPr sz="2100" spc="-56" dirty="0">
                <a:latin typeface="Arial"/>
                <a:cs typeface="Arial"/>
              </a:rPr>
              <a:t>competitive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agents)</a:t>
            </a:r>
            <a:endParaRPr sz="2100" dirty="0">
              <a:latin typeface="Arial"/>
              <a:cs typeface="Arial"/>
            </a:endParaRPr>
          </a:p>
          <a:p>
            <a:pPr marL="355759" marR="105251" indent="-173831" algn="just">
              <a:lnSpc>
                <a:spcPct val="90000"/>
              </a:lnSpc>
              <a:spcBef>
                <a:spcPts val="476"/>
              </a:spcBef>
            </a:pPr>
            <a:r>
              <a:rPr sz="2100" spc="-15" dirty="0">
                <a:latin typeface="Arial"/>
                <a:cs typeface="Arial"/>
              </a:rPr>
              <a:t>–</a:t>
            </a:r>
            <a:r>
              <a:rPr sz="2100" spc="-386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Many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86" dirty="0">
                <a:latin typeface="Arial"/>
                <a:cs typeface="Arial"/>
              </a:rPr>
              <a:t>engineering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83" dirty="0">
                <a:latin typeface="Arial"/>
                <a:cs typeface="Arial"/>
              </a:rPr>
              <a:t>environments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don’t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35" dirty="0">
                <a:latin typeface="Arial"/>
                <a:cs typeface="Arial"/>
              </a:rPr>
              <a:t>have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53" dirty="0">
                <a:latin typeface="Arial"/>
                <a:cs typeface="Arial"/>
              </a:rPr>
              <a:t>multiagent</a:t>
            </a:r>
            <a:r>
              <a:rPr sz="2100" spc="116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properties,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whereas </a:t>
            </a:r>
            <a:r>
              <a:rPr sz="2100" spc="-79" dirty="0">
                <a:latin typeface="Arial"/>
                <a:cs typeface="Arial"/>
              </a:rPr>
              <a:t>most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social</a:t>
            </a:r>
            <a:r>
              <a:rPr sz="2100" spc="-113" dirty="0"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and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01" dirty="0">
                <a:latin typeface="Arial"/>
                <a:cs typeface="Arial"/>
              </a:rPr>
              <a:t>economic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46" dirty="0">
                <a:latin typeface="Arial"/>
                <a:cs typeface="Arial"/>
              </a:rPr>
              <a:t>systems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get</a:t>
            </a:r>
            <a:r>
              <a:rPr sz="2100" spc="-116" dirty="0">
                <a:latin typeface="Arial"/>
                <a:cs typeface="Arial"/>
              </a:rPr>
              <a:t> </a:t>
            </a:r>
            <a:r>
              <a:rPr sz="2100" spc="-11" dirty="0">
                <a:latin typeface="Arial"/>
                <a:cs typeface="Arial"/>
              </a:rPr>
              <a:t>their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complexity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from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interactions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1" dirty="0">
                <a:latin typeface="Arial"/>
                <a:cs typeface="Arial"/>
              </a:rPr>
              <a:t>of</a:t>
            </a:r>
            <a:r>
              <a:rPr sz="2100" spc="-113" dirty="0">
                <a:latin typeface="Arial"/>
                <a:cs typeface="Arial"/>
              </a:rPr>
              <a:t> </a:t>
            </a:r>
            <a:r>
              <a:rPr sz="2100" spc="-68" dirty="0">
                <a:latin typeface="Arial"/>
                <a:cs typeface="Arial"/>
              </a:rPr>
              <a:t>(more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23" dirty="0">
                <a:latin typeface="Arial"/>
                <a:cs typeface="Arial"/>
              </a:rPr>
              <a:t>or</a:t>
            </a:r>
            <a:r>
              <a:rPr sz="2100" spc="-113" dirty="0">
                <a:latin typeface="Arial"/>
                <a:cs typeface="Arial"/>
              </a:rPr>
              <a:t> </a:t>
            </a:r>
            <a:r>
              <a:rPr sz="2100" spc="-135" dirty="0">
                <a:latin typeface="Arial"/>
                <a:cs typeface="Arial"/>
              </a:rPr>
              <a:t>less)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49" dirty="0">
                <a:latin typeface="Arial"/>
                <a:cs typeface="Arial"/>
              </a:rPr>
              <a:t>rational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agents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29703" y="4537468"/>
            <a:ext cx="6284594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9575">
              <a:lnSpc>
                <a:spcPts val="2040"/>
              </a:lnSpc>
            </a:pPr>
            <a:r>
              <a:rPr dirty="0">
                <a:latin typeface="Times New Roman"/>
                <a:cs typeface="Times New Roman"/>
              </a:rPr>
              <a:t>A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b="1" spc="-64" dirty="0">
                <a:solidFill>
                  <a:srgbClr val="FF4D22"/>
                </a:solidFill>
                <a:latin typeface="Times New Roman"/>
                <a:cs typeface="Times New Roman"/>
              </a:rPr>
              <a:t>Yes</a:t>
            </a:r>
            <a:r>
              <a:rPr b="1" spc="-11" dirty="0">
                <a:solidFill>
                  <a:srgbClr val="FF4D22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-1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1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cell</a:t>
            </a:r>
            <a:r>
              <a:rPr spc="-3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means</a:t>
            </a:r>
            <a:r>
              <a:rPr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that</a:t>
            </a:r>
            <a:r>
              <a:rPr spc="-2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aspect</a:t>
            </a:r>
            <a:r>
              <a:rPr spc="-2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1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simpler;</a:t>
            </a:r>
            <a:r>
              <a:rPr spc="-2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4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4D22"/>
                </a:solidFill>
                <a:latin typeface="Times New Roman"/>
                <a:cs typeface="Times New Roman"/>
              </a:rPr>
              <a:t>No</a:t>
            </a:r>
            <a:r>
              <a:rPr b="1" spc="-11" dirty="0">
                <a:solidFill>
                  <a:srgbClr val="FF4D22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more</a:t>
            </a:r>
            <a:r>
              <a:rPr spc="-4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Times New Roman"/>
                <a:cs typeface="Times New Roman"/>
              </a:rPr>
              <a:t>complex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563" y="685337"/>
            <a:ext cx="6922874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58" dirty="0"/>
              <a:t>Characteristics</a:t>
            </a:r>
            <a:r>
              <a:rPr spc="-172" dirty="0"/>
              <a:t> </a:t>
            </a:r>
            <a:r>
              <a:rPr dirty="0"/>
              <a:t>of</a:t>
            </a:r>
            <a:r>
              <a:rPr spc="-195" dirty="0"/>
              <a:t> </a:t>
            </a:r>
            <a:r>
              <a:rPr spc="-94" dirty="0"/>
              <a:t>environments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64814"/>
              </p:ext>
            </p:extLst>
          </p:nvPr>
        </p:nvGraphicFramePr>
        <p:xfrm>
          <a:off x="414669" y="1304363"/>
          <a:ext cx="8314662" cy="315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34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81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Fully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observable?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Deterministic?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Episodic?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Static?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Discrete?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Single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62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agent?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Solitaire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Backgammon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04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Taxi</a:t>
                      </a:r>
                      <a:r>
                        <a:rPr sz="15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driving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001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953"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Internet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327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shopping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09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2897">
                <a:tc>
                  <a:txBody>
                    <a:bodyPr/>
                    <a:lstStyle/>
                    <a:p>
                      <a:pPr marL="318770" marR="308610" indent="635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Medical diagnosis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4">
            <a:extLst>
              <a:ext uri="{FF2B5EF4-FFF2-40B4-BE49-F238E27FC236}">
                <a16:creationId xmlns:a16="http://schemas.microsoft.com/office/drawing/2014/main" id="{29B49812-8CBF-AC6A-7FC3-7F6FA1545ACC}"/>
              </a:ext>
            </a:extLst>
          </p:cNvPr>
          <p:cNvSpPr txBox="1"/>
          <p:nvPr/>
        </p:nvSpPr>
        <p:spPr>
          <a:xfrm>
            <a:off x="7302103" y="4803216"/>
            <a:ext cx="11653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6646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29703" y="4537468"/>
            <a:ext cx="6284594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9575">
              <a:lnSpc>
                <a:spcPts val="2040"/>
              </a:lnSpc>
            </a:pPr>
            <a:r>
              <a:rPr dirty="0">
                <a:latin typeface="Times New Roman"/>
                <a:cs typeface="Times New Roman"/>
              </a:rPr>
              <a:t>A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b="1" spc="-64" dirty="0">
                <a:solidFill>
                  <a:srgbClr val="FF4D22"/>
                </a:solidFill>
                <a:latin typeface="Times New Roman"/>
                <a:cs typeface="Times New Roman"/>
              </a:rPr>
              <a:t>Yes</a:t>
            </a:r>
            <a:r>
              <a:rPr b="1" spc="-11" dirty="0">
                <a:solidFill>
                  <a:srgbClr val="FF4D22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-1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1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cell</a:t>
            </a:r>
            <a:r>
              <a:rPr spc="-3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means</a:t>
            </a:r>
            <a:r>
              <a:rPr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that</a:t>
            </a:r>
            <a:r>
              <a:rPr spc="-2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aspect</a:t>
            </a:r>
            <a:r>
              <a:rPr spc="-2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1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simpler;</a:t>
            </a:r>
            <a:r>
              <a:rPr spc="-2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4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4D22"/>
                </a:solidFill>
                <a:latin typeface="Times New Roman"/>
                <a:cs typeface="Times New Roman"/>
              </a:rPr>
              <a:t>No</a:t>
            </a:r>
            <a:r>
              <a:rPr b="1" spc="-11" dirty="0">
                <a:solidFill>
                  <a:srgbClr val="FF4D22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more</a:t>
            </a:r>
            <a:r>
              <a:rPr spc="-4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Times New Roman"/>
                <a:cs typeface="Times New Roman"/>
              </a:rPr>
              <a:t>complex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563" y="685337"/>
            <a:ext cx="6922874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58" dirty="0"/>
              <a:t>Characteristics</a:t>
            </a:r>
            <a:r>
              <a:rPr spc="-172" dirty="0"/>
              <a:t> </a:t>
            </a:r>
            <a:r>
              <a:rPr dirty="0"/>
              <a:t>of</a:t>
            </a:r>
            <a:r>
              <a:rPr spc="-195" dirty="0"/>
              <a:t> </a:t>
            </a:r>
            <a:r>
              <a:rPr spc="-94" dirty="0"/>
              <a:t>environments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4669" y="1304363"/>
          <a:ext cx="8314662" cy="315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34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81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Fully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observable?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Deterministic?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Episodic?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Static?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Discrete?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Single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62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agent?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Solitaire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Backgammon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04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Taxi</a:t>
                      </a:r>
                      <a:r>
                        <a:rPr sz="15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driving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001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953"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Internet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327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shopping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09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2897">
                <a:tc>
                  <a:txBody>
                    <a:bodyPr/>
                    <a:lstStyle/>
                    <a:p>
                      <a:pPr marL="318770" marR="308610" indent="635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Medical diagnosis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4">
            <a:extLst>
              <a:ext uri="{FF2B5EF4-FFF2-40B4-BE49-F238E27FC236}">
                <a16:creationId xmlns:a16="http://schemas.microsoft.com/office/drawing/2014/main" id="{29B49812-8CBF-AC6A-7FC3-7F6FA1545ACC}"/>
              </a:ext>
            </a:extLst>
          </p:cNvPr>
          <p:cNvSpPr txBox="1"/>
          <p:nvPr/>
        </p:nvSpPr>
        <p:spPr>
          <a:xfrm>
            <a:off x="7302103" y="4803216"/>
            <a:ext cx="11653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44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709789"/>
            <a:ext cx="61722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12859">
              <a:spcBef>
                <a:spcPts val="79"/>
              </a:spcBef>
            </a:pPr>
            <a:r>
              <a:rPr spc="-289" dirty="0"/>
              <a:t>Okay,</a:t>
            </a:r>
            <a:r>
              <a:rPr spc="-161" dirty="0"/>
              <a:t> </a:t>
            </a:r>
            <a:r>
              <a:rPr spc="-8" dirty="0"/>
              <a:t>but</a:t>
            </a:r>
            <a:r>
              <a:rPr spc="-169" dirty="0"/>
              <a:t> </a:t>
            </a:r>
            <a:r>
              <a:rPr spc="-127" dirty="0"/>
              <a:t>really?</a:t>
            </a:r>
            <a:r>
              <a:rPr spc="-161" dirty="0"/>
              <a:t> </a:t>
            </a:r>
            <a:r>
              <a:rPr spc="-101" dirty="0"/>
              <a:t>What</a:t>
            </a:r>
            <a:r>
              <a:rPr spc="-180" dirty="0"/>
              <a:t> </a:t>
            </a:r>
            <a:r>
              <a:rPr spc="-172" dirty="0"/>
              <a:t>is</a:t>
            </a:r>
            <a:r>
              <a:rPr spc="-150" dirty="0"/>
              <a:t> </a:t>
            </a:r>
            <a:r>
              <a:rPr spc="-251" dirty="0"/>
              <a:t>AI?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485900" y="1207634"/>
            <a:ext cx="6172200" cy="1432469"/>
          </a:xfrm>
          <a:prstGeom prst="rect">
            <a:avLst/>
          </a:prstGeom>
        </p:spPr>
        <p:txBody>
          <a:bodyPr vert="horz" wrap="square" lIns="0" tIns="389915" rIns="0" bIns="0" rtlCol="0">
            <a:spAutoFit/>
          </a:bodyPr>
          <a:lstStyle/>
          <a:p>
            <a:pPr marL="10478" marR="3810" algn="ctr">
              <a:spcBef>
                <a:spcPts val="75"/>
              </a:spcBef>
            </a:pPr>
            <a:r>
              <a:rPr sz="2250" spc="-30" dirty="0"/>
              <a:t>“Artificial</a:t>
            </a:r>
            <a:r>
              <a:rPr sz="2250" spc="-120" dirty="0"/>
              <a:t> </a:t>
            </a:r>
            <a:r>
              <a:rPr sz="2250" spc="-75" dirty="0"/>
              <a:t>intelligence,</a:t>
            </a:r>
            <a:r>
              <a:rPr sz="2250" spc="-113" dirty="0"/>
              <a:t> </a:t>
            </a:r>
            <a:r>
              <a:rPr sz="2250" spc="-8" dirty="0"/>
              <a:t>or</a:t>
            </a:r>
            <a:r>
              <a:rPr sz="2250" spc="-105" dirty="0"/>
              <a:t> </a:t>
            </a:r>
            <a:r>
              <a:rPr sz="2250" spc="-116" dirty="0"/>
              <a:t>AI,</a:t>
            </a:r>
            <a:r>
              <a:rPr sz="2250" spc="-109" dirty="0"/>
              <a:t> </a:t>
            </a:r>
            <a:r>
              <a:rPr sz="2250" spc="-120" dirty="0"/>
              <a:t>is</a:t>
            </a:r>
            <a:r>
              <a:rPr sz="2250" spc="-109" dirty="0"/>
              <a:t> </a:t>
            </a:r>
            <a:r>
              <a:rPr sz="2250" spc="-34" dirty="0"/>
              <a:t>the</a:t>
            </a:r>
            <a:r>
              <a:rPr sz="2250" spc="-109" dirty="0"/>
              <a:t> </a:t>
            </a:r>
            <a:r>
              <a:rPr sz="2250" spc="-34" dirty="0"/>
              <a:t>field</a:t>
            </a:r>
            <a:r>
              <a:rPr sz="2250" spc="-109" dirty="0"/>
              <a:t> </a:t>
            </a:r>
            <a:r>
              <a:rPr sz="2250" dirty="0"/>
              <a:t>that</a:t>
            </a:r>
            <a:r>
              <a:rPr sz="2250" spc="-113" dirty="0"/>
              <a:t> </a:t>
            </a:r>
            <a:r>
              <a:rPr sz="2250" spc="-71" dirty="0"/>
              <a:t>studies </a:t>
            </a:r>
            <a:r>
              <a:rPr sz="2250" spc="-34" dirty="0"/>
              <a:t>the</a:t>
            </a:r>
            <a:r>
              <a:rPr sz="2250" spc="-113" dirty="0"/>
              <a:t> </a:t>
            </a:r>
            <a:r>
              <a:rPr sz="2250" spc="-124" dirty="0"/>
              <a:t>synthesis</a:t>
            </a:r>
            <a:r>
              <a:rPr sz="2250" spc="-101" dirty="0"/>
              <a:t> </a:t>
            </a:r>
            <a:r>
              <a:rPr sz="2250" spc="-120" dirty="0"/>
              <a:t>and</a:t>
            </a:r>
            <a:r>
              <a:rPr sz="2250" spc="-109" dirty="0"/>
              <a:t> </a:t>
            </a:r>
            <a:r>
              <a:rPr sz="2250" spc="-135" dirty="0"/>
              <a:t>analysis</a:t>
            </a:r>
            <a:r>
              <a:rPr sz="2250" spc="-105" dirty="0"/>
              <a:t> </a:t>
            </a:r>
            <a:r>
              <a:rPr sz="2250" dirty="0"/>
              <a:t>of</a:t>
            </a:r>
            <a:r>
              <a:rPr sz="2250" spc="-101" dirty="0"/>
              <a:t> </a:t>
            </a:r>
            <a:r>
              <a:rPr sz="2250" spc="-64" dirty="0">
                <a:solidFill>
                  <a:srgbClr val="8063A1"/>
                </a:solidFill>
              </a:rPr>
              <a:t>computational</a:t>
            </a:r>
            <a:r>
              <a:rPr sz="2250" spc="-105" dirty="0">
                <a:solidFill>
                  <a:srgbClr val="8063A1"/>
                </a:solidFill>
              </a:rPr>
              <a:t> </a:t>
            </a:r>
            <a:r>
              <a:rPr sz="2250" spc="-30" dirty="0">
                <a:solidFill>
                  <a:srgbClr val="4AACC5"/>
                </a:solidFill>
              </a:rPr>
              <a:t>agents </a:t>
            </a:r>
            <a:r>
              <a:rPr sz="2250" dirty="0"/>
              <a:t>that</a:t>
            </a:r>
            <a:r>
              <a:rPr sz="2250" spc="-116" dirty="0"/>
              <a:t> </a:t>
            </a:r>
            <a:r>
              <a:rPr sz="2250" spc="-86" dirty="0"/>
              <a:t>act</a:t>
            </a:r>
            <a:r>
              <a:rPr sz="2250" spc="-120" dirty="0"/>
              <a:t> </a:t>
            </a:r>
            <a:r>
              <a:rPr sz="2250" spc="-53" dirty="0">
                <a:solidFill>
                  <a:srgbClr val="F79546"/>
                </a:solidFill>
              </a:rPr>
              <a:t>intelligently</a:t>
            </a:r>
            <a:r>
              <a:rPr sz="2250" spc="-53" dirty="0"/>
              <a:t>.”</a:t>
            </a:r>
            <a:r>
              <a:rPr sz="2250" spc="-101" dirty="0"/>
              <a:t> </a:t>
            </a:r>
            <a:r>
              <a:rPr sz="2250" spc="-68" dirty="0"/>
              <a:t>--</a:t>
            </a:r>
            <a:r>
              <a:rPr sz="2250" spc="-135" dirty="0"/>
              <a:t>Poole</a:t>
            </a:r>
            <a:r>
              <a:rPr sz="2250" spc="-124" dirty="0"/>
              <a:t> </a:t>
            </a:r>
            <a:r>
              <a:rPr sz="2250" dirty="0"/>
              <a:t>&amp;</a:t>
            </a:r>
            <a:r>
              <a:rPr sz="2250" spc="-101" dirty="0"/>
              <a:t> </a:t>
            </a:r>
            <a:r>
              <a:rPr sz="2250" spc="-8" dirty="0"/>
              <a:t>Mackworth</a:t>
            </a:r>
            <a:endParaRPr sz="2250" dirty="0"/>
          </a:p>
        </p:txBody>
      </p:sp>
      <p:grpSp>
        <p:nvGrpSpPr>
          <p:cNvPr id="4" name="object 4"/>
          <p:cNvGrpSpPr/>
          <p:nvPr/>
        </p:nvGrpSpPr>
        <p:grpSpPr>
          <a:xfrm>
            <a:off x="1066301" y="2549807"/>
            <a:ext cx="2744270" cy="2359530"/>
            <a:chOff x="-11937" y="2907919"/>
            <a:chExt cx="3987800" cy="3963670"/>
          </a:xfrm>
        </p:grpSpPr>
        <p:sp>
          <p:nvSpPr>
            <p:cNvPr id="5" name="object 5"/>
            <p:cNvSpPr/>
            <p:nvPr/>
          </p:nvSpPr>
          <p:spPr>
            <a:xfrm>
              <a:off x="762" y="2920619"/>
              <a:ext cx="3962400" cy="3938270"/>
            </a:xfrm>
            <a:custGeom>
              <a:avLst/>
              <a:gdLst/>
              <a:ahLst/>
              <a:cxnLst/>
              <a:rect l="l" t="t" r="r" b="b"/>
              <a:pathLst>
                <a:path w="3962400" h="3938270">
                  <a:moveTo>
                    <a:pt x="3352800" y="280542"/>
                  </a:moveTo>
                  <a:lnTo>
                    <a:pt x="609612" y="280542"/>
                  </a:lnTo>
                  <a:lnTo>
                    <a:pt x="561972" y="282377"/>
                  </a:lnTo>
                  <a:lnTo>
                    <a:pt x="515334" y="287788"/>
                  </a:lnTo>
                  <a:lnTo>
                    <a:pt x="469834" y="296642"/>
                  </a:lnTo>
                  <a:lnTo>
                    <a:pt x="425609" y="308803"/>
                  </a:lnTo>
                  <a:lnTo>
                    <a:pt x="382793" y="324135"/>
                  </a:lnTo>
                  <a:lnTo>
                    <a:pt x="341521" y="342502"/>
                  </a:lnTo>
                  <a:lnTo>
                    <a:pt x="301930" y="363770"/>
                  </a:lnTo>
                  <a:lnTo>
                    <a:pt x="264155" y="387802"/>
                  </a:lnTo>
                  <a:lnTo>
                    <a:pt x="228332" y="414463"/>
                  </a:lnTo>
                  <a:lnTo>
                    <a:pt x="194595" y="443618"/>
                  </a:lnTo>
                  <a:lnTo>
                    <a:pt x="163081" y="475131"/>
                  </a:lnTo>
                  <a:lnTo>
                    <a:pt x="133925" y="508867"/>
                  </a:lnTo>
                  <a:lnTo>
                    <a:pt x="107263" y="544690"/>
                  </a:lnTo>
                  <a:lnTo>
                    <a:pt x="83230" y="582464"/>
                  </a:lnTo>
                  <a:lnTo>
                    <a:pt x="61962" y="622054"/>
                  </a:lnTo>
                  <a:lnTo>
                    <a:pt x="43594" y="663325"/>
                  </a:lnTo>
                  <a:lnTo>
                    <a:pt x="28261" y="706140"/>
                  </a:lnTo>
                  <a:lnTo>
                    <a:pt x="16100" y="750365"/>
                  </a:lnTo>
                  <a:lnTo>
                    <a:pt x="7246" y="795865"/>
                  </a:lnTo>
                  <a:lnTo>
                    <a:pt x="1834" y="842502"/>
                  </a:lnTo>
                  <a:lnTo>
                    <a:pt x="0" y="890142"/>
                  </a:lnTo>
                  <a:lnTo>
                    <a:pt x="0" y="3328530"/>
                  </a:lnTo>
                  <a:lnTo>
                    <a:pt x="1834" y="3376170"/>
                  </a:lnTo>
                  <a:lnTo>
                    <a:pt x="7246" y="3422808"/>
                  </a:lnTo>
                  <a:lnTo>
                    <a:pt x="16100" y="3468307"/>
                  </a:lnTo>
                  <a:lnTo>
                    <a:pt x="28261" y="3512533"/>
                  </a:lnTo>
                  <a:lnTo>
                    <a:pt x="43594" y="3555349"/>
                  </a:lnTo>
                  <a:lnTo>
                    <a:pt x="61962" y="3596621"/>
                  </a:lnTo>
                  <a:lnTo>
                    <a:pt x="83230" y="3636212"/>
                  </a:lnTo>
                  <a:lnTo>
                    <a:pt x="107263" y="3673987"/>
                  </a:lnTo>
                  <a:lnTo>
                    <a:pt x="133925" y="3709810"/>
                  </a:lnTo>
                  <a:lnTo>
                    <a:pt x="163081" y="3743546"/>
                  </a:lnTo>
                  <a:lnTo>
                    <a:pt x="194595" y="3775060"/>
                  </a:lnTo>
                  <a:lnTo>
                    <a:pt x="228332" y="3804216"/>
                  </a:lnTo>
                  <a:lnTo>
                    <a:pt x="264155" y="3830878"/>
                  </a:lnTo>
                  <a:lnTo>
                    <a:pt x="301930" y="3854911"/>
                  </a:lnTo>
                  <a:lnTo>
                    <a:pt x="341521" y="3876180"/>
                  </a:lnTo>
                  <a:lnTo>
                    <a:pt x="382793" y="3894548"/>
                  </a:lnTo>
                  <a:lnTo>
                    <a:pt x="425609" y="3909880"/>
                  </a:lnTo>
                  <a:lnTo>
                    <a:pt x="469834" y="3922041"/>
                  </a:lnTo>
                  <a:lnTo>
                    <a:pt x="515334" y="3930896"/>
                  </a:lnTo>
                  <a:lnTo>
                    <a:pt x="561972" y="3936308"/>
                  </a:lnTo>
                  <a:lnTo>
                    <a:pt x="609612" y="3938142"/>
                  </a:lnTo>
                  <a:lnTo>
                    <a:pt x="3352800" y="3938142"/>
                  </a:lnTo>
                  <a:lnTo>
                    <a:pt x="3400440" y="3936308"/>
                  </a:lnTo>
                  <a:lnTo>
                    <a:pt x="3447077" y="3930896"/>
                  </a:lnTo>
                  <a:lnTo>
                    <a:pt x="3492577" y="3922041"/>
                  </a:lnTo>
                  <a:lnTo>
                    <a:pt x="3536802" y="3909880"/>
                  </a:lnTo>
                  <a:lnTo>
                    <a:pt x="3579617" y="3894548"/>
                  </a:lnTo>
                  <a:lnTo>
                    <a:pt x="3620888" y="3876180"/>
                  </a:lnTo>
                  <a:lnTo>
                    <a:pt x="3660478" y="3854911"/>
                  </a:lnTo>
                  <a:lnTo>
                    <a:pt x="3698252" y="3830878"/>
                  </a:lnTo>
                  <a:lnTo>
                    <a:pt x="3734075" y="3804216"/>
                  </a:lnTo>
                  <a:lnTo>
                    <a:pt x="3767811" y="3775060"/>
                  </a:lnTo>
                  <a:lnTo>
                    <a:pt x="3799324" y="3743546"/>
                  </a:lnTo>
                  <a:lnTo>
                    <a:pt x="3828479" y="3709810"/>
                  </a:lnTo>
                  <a:lnTo>
                    <a:pt x="3855140" y="3673987"/>
                  </a:lnTo>
                  <a:lnTo>
                    <a:pt x="3879172" y="3636212"/>
                  </a:lnTo>
                  <a:lnTo>
                    <a:pt x="3900440" y="3596621"/>
                  </a:lnTo>
                  <a:lnTo>
                    <a:pt x="3918807" y="3555349"/>
                  </a:lnTo>
                  <a:lnTo>
                    <a:pt x="3934139" y="3512533"/>
                  </a:lnTo>
                  <a:lnTo>
                    <a:pt x="3946300" y="3468307"/>
                  </a:lnTo>
                  <a:lnTo>
                    <a:pt x="3955154" y="3422808"/>
                  </a:lnTo>
                  <a:lnTo>
                    <a:pt x="3960565" y="3376170"/>
                  </a:lnTo>
                  <a:lnTo>
                    <a:pt x="3962400" y="3328530"/>
                  </a:lnTo>
                  <a:lnTo>
                    <a:pt x="3962400" y="890142"/>
                  </a:lnTo>
                  <a:lnTo>
                    <a:pt x="3960565" y="842502"/>
                  </a:lnTo>
                  <a:lnTo>
                    <a:pt x="3955154" y="795865"/>
                  </a:lnTo>
                  <a:lnTo>
                    <a:pt x="3946300" y="750365"/>
                  </a:lnTo>
                  <a:lnTo>
                    <a:pt x="3934139" y="706140"/>
                  </a:lnTo>
                  <a:lnTo>
                    <a:pt x="3918807" y="663325"/>
                  </a:lnTo>
                  <a:lnTo>
                    <a:pt x="3900440" y="622054"/>
                  </a:lnTo>
                  <a:lnTo>
                    <a:pt x="3879172" y="582464"/>
                  </a:lnTo>
                  <a:lnTo>
                    <a:pt x="3855140" y="544690"/>
                  </a:lnTo>
                  <a:lnTo>
                    <a:pt x="3828479" y="508867"/>
                  </a:lnTo>
                  <a:lnTo>
                    <a:pt x="3799324" y="475131"/>
                  </a:lnTo>
                  <a:lnTo>
                    <a:pt x="3767811" y="443618"/>
                  </a:lnTo>
                  <a:lnTo>
                    <a:pt x="3734075" y="414463"/>
                  </a:lnTo>
                  <a:lnTo>
                    <a:pt x="3698252" y="387802"/>
                  </a:lnTo>
                  <a:lnTo>
                    <a:pt x="3660478" y="363770"/>
                  </a:lnTo>
                  <a:lnTo>
                    <a:pt x="3620888" y="342502"/>
                  </a:lnTo>
                  <a:lnTo>
                    <a:pt x="3579617" y="324135"/>
                  </a:lnTo>
                  <a:lnTo>
                    <a:pt x="3536802" y="308803"/>
                  </a:lnTo>
                  <a:lnTo>
                    <a:pt x="3492577" y="296642"/>
                  </a:lnTo>
                  <a:lnTo>
                    <a:pt x="3447077" y="287788"/>
                  </a:lnTo>
                  <a:lnTo>
                    <a:pt x="3400440" y="282377"/>
                  </a:lnTo>
                  <a:lnTo>
                    <a:pt x="3352800" y="280542"/>
                  </a:lnTo>
                  <a:close/>
                </a:path>
                <a:path w="3962400" h="3938270">
                  <a:moveTo>
                    <a:pt x="3768343" y="0"/>
                  </a:moveTo>
                  <a:lnTo>
                    <a:pt x="2311400" y="280542"/>
                  </a:lnTo>
                  <a:lnTo>
                    <a:pt x="3302000" y="280542"/>
                  </a:lnTo>
                  <a:lnTo>
                    <a:pt x="3768343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 sz="1350"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2920619"/>
              <a:ext cx="3962400" cy="3938270"/>
            </a:xfrm>
            <a:custGeom>
              <a:avLst/>
              <a:gdLst/>
              <a:ahLst/>
              <a:cxnLst/>
              <a:rect l="l" t="t" r="r" b="b"/>
              <a:pathLst>
                <a:path w="3962400" h="3938270">
                  <a:moveTo>
                    <a:pt x="0" y="890142"/>
                  </a:moveTo>
                  <a:lnTo>
                    <a:pt x="1834" y="842502"/>
                  </a:lnTo>
                  <a:lnTo>
                    <a:pt x="7246" y="795865"/>
                  </a:lnTo>
                  <a:lnTo>
                    <a:pt x="16100" y="750365"/>
                  </a:lnTo>
                  <a:lnTo>
                    <a:pt x="28261" y="706140"/>
                  </a:lnTo>
                  <a:lnTo>
                    <a:pt x="43594" y="663325"/>
                  </a:lnTo>
                  <a:lnTo>
                    <a:pt x="61962" y="622054"/>
                  </a:lnTo>
                  <a:lnTo>
                    <a:pt x="83230" y="582464"/>
                  </a:lnTo>
                  <a:lnTo>
                    <a:pt x="107263" y="544690"/>
                  </a:lnTo>
                  <a:lnTo>
                    <a:pt x="133925" y="508867"/>
                  </a:lnTo>
                  <a:lnTo>
                    <a:pt x="163081" y="475131"/>
                  </a:lnTo>
                  <a:lnTo>
                    <a:pt x="194595" y="443618"/>
                  </a:lnTo>
                  <a:lnTo>
                    <a:pt x="228332" y="414463"/>
                  </a:lnTo>
                  <a:lnTo>
                    <a:pt x="264155" y="387802"/>
                  </a:lnTo>
                  <a:lnTo>
                    <a:pt x="301930" y="363770"/>
                  </a:lnTo>
                  <a:lnTo>
                    <a:pt x="341521" y="342502"/>
                  </a:lnTo>
                  <a:lnTo>
                    <a:pt x="382793" y="324135"/>
                  </a:lnTo>
                  <a:lnTo>
                    <a:pt x="425609" y="308803"/>
                  </a:lnTo>
                  <a:lnTo>
                    <a:pt x="469834" y="296642"/>
                  </a:lnTo>
                  <a:lnTo>
                    <a:pt x="515334" y="287788"/>
                  </a:lnTo>
                  <a:lnTo>
                    <a:pt x="561972" y="282377"/>
                  </a:lnTo>
                  <a:lnTo>
                    <a:pt x="609612" y="280542"/>
                  </a:lnTo>
                  <a:lnTo>
                    <a:pt x="2311400" y="280542"/>
                  </a:lnTo>
                  <a:lnTo>
                    <a:pt x="3768343" y="0"/>
                  </a:lnTo>
                  <a:lnTo>
                    <a:pt x="3302000" y="280542"/>
                  </a:lnTo>
                  <a:lnTo>
                    <a:pt x="3352800" y="280542"/>
                  </a:lnTo>
                  <a:lnTo>
                    <a:pt x="3400440" y="282377"/>
                  </a:lnTo>
                  <a:lnTo>
                    <a:pt x="3447077" y="287788"/>
                  </a:lnTo>
                  <a:lnTo>
                    <a:pt x="3492577" y="296642"/>
                  </a:lnTo>
                  <a:lnTo>
                    <a:pt x="3536802" y="308803"/>
                  </a:lnTo>
                  <a:lnTo>
                    <a:pt x="3579617" y="324135"/>
                  </a:lnTo>
                  <a:lnTo>
                    <a:pt x="3620888" y="342502"/>
                  </a:lnTo>
                  <a:lnTo>
                    <a:pt x="3660478" y="363770"/>
                  </a:lnTo>
                  <a:lnTo>
                    <a:pt x="3698252" y="387802"/>
                  </a:lnTo>
                  <a:lnTo>
                    <a:pt x="3734075" y="414463"/>
                  </a:lnTo>
                  <a:lnTo>
                    <a:pt x="3767811" y="443618"/>
                  </a:lnTo>
                  <a:lnTo>
                    <a:pt x="3799324" y="475131"/>
                  </a:lnTo>
                  <a:lnTo>
                    <a:pt x="3828479" y="508867"/>
                  </a:lnTo>
                  <a:lnTo>
                    <a:pt x="3855140" y="544690"/>
                  </a:lnTo>
                  <a:lnTo>
                    <a:pt x="3879172" y="582464"/>
                  </a:lnTo>
                  <a:lnTo>
                    <a:pt x="3900440" y="622054"/>
                  </a:lnTo>
                  <a:lnTo>
                    <a:pt x="3918807" y="663325"/>
                  </a:lnTo>
                  <a:lnTo>
                    <a:pt x="3934139" y="706140"/>
                  </a:lnTo>
                  <a:lnTo>
                    <a:pt x="3946300" y="750365"/>
                  </a:lnTo>
                  <a:lnTo>
                    <a:pt x="3955154" y="795865"/>
                  </a:lnTo>
                  <a:lnTo>
                    <a:pt x="3960565" y="842502"/>
                  </a:lnTo>
                  <a:lnTo>
                    <a:pt x="3962400" y="890142"/>
                  </a:lnTo>
                  <a:lnTo>
                    <a:pt x="3962400" y="1804542"/>
                  </a:lnTo>
                  <a:lnTo>
                    <a:pt x="3962400" y="3328530"/>
                  </a:lnTo>
                  <a:lnTo>
                    <a:pt x="3960565" y="3376170"/>
                  </a:lnTo>
                  <a:lnTo>
                    <a:pt x="3955154" y="3422808"/>
                  </a:lnTo>
                  <a:lnTo>
                    <a:pt x="3946300" y="3468307"/>
                  </a:lnTo>
                  <a:lnTo>
                    <a:pt x="3934139" y="3512533"/>
                  </a:lnTo>
                  <a:lnTo>
                    <a:pt x="3918807" y="3555349"/>
                  </a:lnTo>
                  <a:lnTo>
                    <a:pt x="3900440" y="3596621"/>
                  </a:lnTo>
                  <a:lnTo>
                    <a:pt x="3879172" y="3636212"/>
                  </a:lnTo>
                  <a:lnTo>
                    <a:pt x="3855140" y="3673987"/>
                  </a:lnTo>
                  <a:lnTo>
                    <a:pt x="3828479" y="3709810"/>
                  </a:lnTo>
                  <a:lnTo>
                    <a:pt x="3799324" y="3743546"/>
                  </a:lnTo>
                  <a:lnTo>
                    <a:pt x="3767811" y="3775060"/>
                  </a:lnTo>
                  <a:lnTo>
                    <a:pt x="3734075" y="3804216"/>
                  </a:lnTo>
                  <a:lnTo>
                    <a:pt x="3698252" y="3830878"/>
                  </a:lnTo>
                  <a:lnTo>
                    <a:pt x="3660478" y="3854911"/>
                  </a:lnTo>
                  <a:lnTo>
                    <a:pt x="3620888" y="3876180"/>
                  </a:lnTo>
                  <a:lnTo>
                    <a:pt x="3579617" y="3894548"/>
                  </a:lnTo>
                  <a:lnTo>
                    <a:pt x="3536802" y="3909880"/>
                  </a:lnTo>
                  <a:lnTo>
                    <a:pt x="3492577" y="3922041"/>
                  </a:lnTo>
                  <a:lnTo>
                    <a:pt x="3447077" y="3930896"/>
                  </a:lnTo>
                  <a:lnTo>
                    <a:pt x="3400440" y="3936308"/>
                  </a:lnTo>
                  <a:lnTo>
                    <a:pt x="3352800" y="3938142"/>
                  </a:lnTo>
                  <a:lnTo>
                    <a:pt x="3302000" y="3938142"/>
                  </a:lnTo>
                  <a:lnTo>
                    <a:pt x="2311400" y="3938142"/>
                  </a:lnTo>
                  <a:lnTo>
                    <a:pt x="609612" y="3938142"/>
                  </a:lnTo>
                  <a:lnTo>
                    <a:pt x="561972" y="3936308"/>
                  </a:lnTo>
                  <a:lnTo>
                    <a:pt x="515334" y="3930896"/>
                  </a:lnTo>
                  <a:lnTo>
                    <a:pt x="469834" y="3922041"/>
                  </a:lnTo>
                  <a:lnTo>
                    <a:pt x="425609" y="3909880"/>
                  </a:lnTo>
                  <a:lnTo>
                    <a:pt x="382793" y="3894548"/>
                  </a:lnTo>
                  <a:lnTo>
                    <a:pt x="341521" y="3876180"/>
                  </a:lnTo>
                  <a:lnTo>
                    <a:pt x="301930" y="3854911"/>
                  </a:lnTo>
                  <a:lnTo>
                    <a:pt x="264155" y="3830878"/>
                  </a:lnTo>
                  <a:lnTo>
                    <a:pt x="228332" y="3804216"/>
                  </a:lnTo>
                  <a:lnTo>
                    <a:pt x="194595" y="3775060"/>
                  </a:lnTo>
                  <a:lnTo>
                    <a:pt x="163081" y="3743546"/>
                  </a:lnTo>
                  <a:lnTo>
                    <a:pt x="133925" y="3709810"/>
                  </a:lnTo>
                  <a:lnTo>
                    <a:pt x="107263" y="3673987"/>
                  </a:lnTo>
                  <a:lnTo>
                    <a:pt x="83230" y="3636212"/>
                  </a:lnTo>
                  <a:lnTo>
                    <a:pt x="61962" y="3596621"/>
                  </a:lnTo>
                  <a:lnTo>
                    <a:pt x="43594" y="3555349"/>
                  </a:lnTo>
                  <a:lnTo>
                    <a:pt x="28261" y="3512533"/>
                  </a:lnTo>
                  <a:lnTo>
                    <a:pt x="16100" y="3468307"/>
                  </a:lnTo>
                  <a:lnTo>
                    <a:pt x="7246" y="3422808"/>
                  </a:lnTo>
                  <a:lnTo>
                    <a:pt x="1834" y="3376170"/>
                  </a:lnTo>
                  <a:lnTo>
                    <a:pt x="0" y="3328530"/>
                  </a:lnTo>
                  <a:lnTo>
                    <a:pt x="0" y="1804542"/>
                  </a:lnTo>
                  <a:lnTo>
                    <a:pt x="0" y="890142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14441" y="2915175"/>
            <a:ext cx="2555558" cy="198660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85750" marR="34766" indent="-285750">
              <a:spcBef>
                <a:spcPts val="71"/>
              </a:spcBef>
              <a:buFont typeface="Arial" panose="020B0604020202020204" pitchFamily="34" charset="0"/>
              <a:buChar char="•"/>
              <a:tabLst>
                <a:tab pos="214789" algn="l"/>
                <a:tab pos="215265" algn="l"/>
              </a:tabLst>
            </a:pPr>
            <a:r>
              <a:rPr sz="1400" spc="-105" dirty="0">
                <a:latin typeface="Arial"/>
                <a:cs typeface="Arial"/>
              </a:rPr>
              <a:t>Makes</a:t>
            </a:r>
            <a:r>
              <a:rPr sz="1400" spc="-68" dirty="0">
                <a:latin typeface="Arial"/>
                <a:cs typeface="Arial"/>
              </a:rPr>
              <a:t> </a:t>
            </a:r>
            <a:r>
              <a:rPr sz="1400" spc="-53" dirty="0">
                <a:latin typeface="Arial"/>
                <a:cs typeface="Arial"/>
              </a:rPr>
              <a:t>appropriate</a:t>
            </a:r>
            <a:r>
              <a:rPr sz="1400" spc="-71" dirty="0">
                <a:latin typeface="Arial"/>
                <a:cs typeface="Arial"/>
              </a:rPr>
              <a:t> </a:t>
            </a:r>
            <a:r>
              <a:rPr sz="1400" spc="-8" dirty="0">
                <a:latin typeface="Arial"/>
                <a:cs typeface="Arial"/>
              </a:rPr>
              <a:t>actions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sz="1400" spc="-8" dirty="0">
                <a:latin typeface="Arial"/>
                <a:cs typeface="Arial"/>
              </a:rPr>
              <a:t>for</a:t>
            </a:r>
            <a:r>
              <a:rPr sz="1400" spc="-71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circumstances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&amp;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goals</a:t>
            </a:r>
            <a:endParaRPr lang="en-US" sz="1400" dirty="0">
              <a:latin typeface="Arial"/>
              <a:cs typeface="Arial"/>
            </a:endParaRPr>
          </a:p>
          <a:p>
            <a:pPr marL="285750" marR="79534" indent="-285750">
              <a:spcBef>
                <a:spcPts val="4"/>
              </a:spcBef>
              <a:buFont typeface="Arial" panose="020B0604020202020204" pitchFamily="34" charset="0"/>
              <a:buChar char="•"/>
            </a:pPr>
            <a:r>
              <a:rPr sz="1400" spc="-124" dirty="0">
                <a:latin typeface="Arial"/>
                <a:cs typeface="Arial"/>
              </a:rPr>
              <a:t>Balances</a:t>
            </a:r>
            <a:r>
              <a:rPr sz="1400" spc="-56" dirty="0">
                <a:latin typeface="Arial"/>
                <a:cs typeface="Arial"/>
              </a:rPr>
              <a:t> </a:t>
            </a:r>
            <a:r>
              <a:rPr sz="1400" spc="-38" dirty="0">
                <a:latin typeface="Arial"/>
                <a:cs typeface="Arial"/>
              </a:rPr>
              <a:t>short</a:t>
            </a:r>
            <a:r>
              <a:rPr sz="1400" spc="-56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&amp;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68" dirty="0">
                <a:latin typeface="Arial"/>
                <a:cs typeface="Arial"/>
              </a:rPr>
              <a:t>long-</a:t>
            </a:r>
            <a:r>
              <a:rPr sz="1400" spc="-15" dirty="0">
                <a:latin typeface="Arial"/>
                <a:cs typeface="Arial"/>
              </a:rPr>
              <a:t>term</a:t>
            </a:r>
            <a:r>
              <a:rPr lang="en-US" sz="1400" spc="-15" dirty="0">
                <a:latin typeface="Arial"/>
                <a:cs typeface="Arial"/>
              </a:rPr>
              <a:t> goals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spc="-8" dirty="0">
                <a:latin typeface="Arial"/>
                <a:cs typeface="Arial"/>
              </a:rPr>
              <a:t>a</a:t>
            </a:r>
            <a:r>
              <a:rPr sz="1400" spc="-8" dirty="0">
                <a:latin typeface="Arial"/>
                <a:cs typeface="Arial"/>
              </a:rPr>
              <a:t>ppropriatel</a:t>
            </a:r>
            <a:r>
              <a:rPr lang="en-US" sz="1400" spc="-8" dirty="0">
                <a:latin typeface="Arial"/>
                <a:cs typeface="Arial"/>
              </a:rPr>
              <a:t>y</a:t>
            </a:r>
          </a:p>
          <a:p>
            <a:pPr marL="285750" marR="79534" indent="-285750">
              <a:spcBef>
                <a:spcPts val="4"/>
              </a:spcBef>
              <a:buFont typeface="Arial" panose="020B0604020202020204" pitchFamily="34" charset="0"/>
              <a:buChar char="•"/>
            </a:pPr>
            <a:r>
              <a:rPr sz="1400" spc="-83" dirty="0">
                <a:latin typeface="Arial"/>
                <a:cs typeface="Arial"/>
              </a:rPr>
              <a:t>Flexible</a:t>
            </a:r>
            <a:r>
              <a:rPr sz="1400" spc="-6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&amp;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8" dirty="0">
                <a:latin typeface="Arial"/>
                <a:cs typeface="Arial"/>
              </a:rPr>
              <a:t>reactive</a:t>
            </a:r>
            <a:endParaRPr lang="en-US" sz="1400" dirty="0">
              <a:latin typeface="Arial"/>
              <a:cs typeface="Arial"/>
            </a:endParaRPr>
          </a:p>
          <a:p>
            <a:pPr marL="285750" marR="79534" indent="-285750">
              <a:spcBef>
                <a:spcPts val="4"/>
              </a:spcBef>
              <a:buFont typeface="Arial" panose="020B0604020202020204" pitchFamily="34" charset="0"/>
              <a:buChar char="•"/>
            </a:pPr>
            <a:r>
              <a:rPr sz="1400" spc="-94" dirty="0">
                <a:latin typeface="Arial"/>
                <a:cs typeface="Arial"/>
              </a:rPr>
              <a:t>Learns/recognizes</a:t>
            </a:r>
            <a:r>
              <a:rPr sz="1400" spc="-41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patterns</a:t>
            </a:r>
            <a:endParaRPr lang="en-US" sz="1400" dirty="0">
              <a:latin typeface="Arial"/>
              <a:cs typeface="Arial"/>
            </a:endParaRPr>
          </a:p>
          <a:p>
            <a:pPr marL="285750" marR="79534" indent="-285750">
              <a:spcBef>
                <a:spcPts val="4"/>
              </a:spcBef>
              <a:buFont typeface="Arial" panose="020B0604020202020204" pitchFamily="34" charset="0"/>
              <a:buChar char="•"/>
            </a:pPr>
            <a:r>
              <a:rPr sz="1400" spc="-94" dirty="0">
                <a:latin typeface="Arial"/>
                <a:cs typeface="Arial"/>
              </a:rPr>
              <a:t>Aware</a:t>
            </a:r>
            <a:r>
              <a:rPr sz="1400" spc="-56" dirty="0">
                <a:latin typeface="Arial"/>
                <a:cs typeface="Arial"/>
              </a:rPr>
              <a:t> </a:t>
            </a:r>
            <a:r>
              <a:rPr sz="1400" spc="-19" dirty="0">
                <a:latin typeface="Arial"/>
                <a:cs typeface="Arial"/>
              </a:rPr>
              <a:t>of </a:t>
            </a:r>
            <a:r>
              <a:rPr sz="1400" spc="-45" dirty="0">
                <a:latin typeface="Arial"/>
                <a:cs typeface="Arial"/>
              </a:rPr>
              <a:t>computational/task</a:t>
            </a:r>
            <a:r>
              <a:rPr lang="en-US" sz="1400" spc="-45" dirty="0">
                <a:latin typeface="Arial"/>
                <a:cs typeface="Arial"/>
              </a:rPr>
              <a:t> </a:t>
            </a:r>
            <a:r>
              <a:rPr lang="en-US" sz="1400" spc="-86" dirty="0">
                <a:latin typeface="Arial"/>
                <a:cs typeface="Arial"/>
              </a:rPr>
              <a:t>budgets</a:t>
            </a:r>
            <a:r>
              <a:rPr lang="en-US" sz="1400" spc="-34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&amp;</a:t>
            </a:r>
            <a:r>
              <a:rPr lang="en-US" sz="1400" spc="-49" dirty="0">
                <a:latin typeface="Arial"/>
                <a:cs typeface="Arial"/>
              </a:rPr>
              <a:t> </a:t>
            </a:r>
            <a:r>
              <a:rPr lang="en-US" sz="1400" spc="-23" dirty="0">
                <a:latin typeface="Arial"/>
                <a:cs typeface="Arial"/>
              </a:rPr>
              <a:t>limitations</a:t>
            </a:r>
            <a:endParaRPr lang="en-US" sz="1400" dirty="0">
              <a:latin typeface="Arial"/>
              <a:cs typeface="Arial"/>
            </a:endParaRPr>
          </a:p>
          <a:p>
            <a:pPr marR="79534">
              <a:spcBef>
                <a:spcPts val="4"/>
              </a:spcBef>
            </a:pPr>
            <a:endParaRPr sz="1650" dirty="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77296" y="2183524"/>
            <a:ext cx="2076450" cy="2684512"/>
            <a:chOff x="4179061" y="2546095"/>
            <a:chExt cx="2768600" cy="3944620"/>
          </a:xfrm>
        </p:grpSpPr>
        <p:sp>
          <p:nvSpPr>
            <p:cNvPr id="13" name="object 13"/>
            <p:cNvSpPr/>
            <p:nvPr/>
          </p:nvSpPr>
          <p:spPr>
            <a:xfrm>
              <a:off x="4191761" y="2558795"/>
              <a:ext cx="2743200" cy="3919220"/>
            </a:xfrm>
            <a:custGeom>
              <a:avLst/>
              <a:gdLst/>
              <a:ahLst/>
              <a:cxnLst/>
              <a:rect l="l" t="t" r="r" b="b"/>
              <a:pathLst>
                <a:path w="2743200" h="3919220">
                  <a:moveTo>
                    <a:pt x="2501899" y="2471166"/>
                  </a:moveTo>
                  <a:lnTo>
                    <a:pt x="241300" y="2471166"/>
                  </a:lnTo>
                  <a:lnTo>
                    <a:pt x="192682" y="2476070"/>
                  </a:lnTo>
                  <a:lnTo>
                    <a:pt x="147393" y="2490134"/>
                  </a:lnTo>
                  <a:lnTo>
                    <a:pt x="106405" y="2512387"/>
                  </a:lnTo>
                  <a:lnTo>
                    <a:pt x="70691" y="2541857"/>
                  </a:lnTo>
                  <a:lnTo>
                    <a:pt x="41221" y="2577571"/>
                  </a:lnTo>
                  <a:lnTo>
                    <a:pt x="18968" y="2618559"/>
                  </a:lnTo>
                  <a:lnTo>
                    <a:pt x="4904" y="2663848"/>
                  </a:lnTo>
                  <a:lnTo>
                    <a:pt x="0" y="2712466"/>
                  </a:lnTo>
                  <a:lnTo>
                    <a:pt x="0" y="3677666"/>
                  </a:lnTo>
                  <a:lnTo>
                    <a:pt x="4904" y="3726294"/>
                  </a:lnTo>
                  <a:lnTo>
                    <a:pt x="18968" y="3771588"/>
                  </a:lnTo>
                  <a:lnTo>
                    <a:pt x="41221" y="3812576"/>
                  </a:lnTo>
                  <a:lnTo>
                    <a:pt x="70691" y="3848288"/>
                  </a:lnTo>
                  <a:lnTo>
                    <a:pt x="106405" y="3877754"/>
                  </a:lnTo>
                  <a:lnTo>
                    <a:pt x="147393" y="3900002"/>
                  </a:lnTo>
                  <a:lnTo>
                    <a:pt x="192682" y="3914063"/>
                  </a:lnTo>
                  <a:lnTo>
                    <a:pt x="241300" y="3918966"/>
                  </a:lnTo>
                  <a:lnTo>
                    <a:pt x="2501899" y="3918966"/>
                  </a:lnTo>
                  <a:lnTo>
                    <a:pt x="2550517" y="3914063"/>
                  </a:lnTo>
                  <a:lnTo>
                    <a:pt x="2595806" y="3900002"/>
                  </a:lnTo>
                  <a:lnTo>
                    <a:pt x="2636794" y="3877754"/>
                  </a:lnTo>
                  <a:lnTo>
                    <a:pt x="2672508" y="3848288"/>
                  </a:lnTo>
                  <a:lnTo>
                    <a:pt x="2701978" y="3812576"/>
                  </a:lnTo>
                  <a:lnTo>
                    <a:pt x="2724231" y="3771588"/>
                  </a:lnTo>
                  <a:lnTo>
                    <a:pt x="2738295" y="3726294"/>
                  </a:lnTo>
                  <a:lnTo>
                    <a:pt x="2743199" y="3677666"/>
                  </a:lnTo>
                  <a:lnTo>
                    <a:pt x="2743199" y="2712466"/>
                  </a:lnTo>
                  <a:lnTo>
                    <a:pt x="2738295" y="2663848"/>
                  </a:lnTo>
                  <a:lnTo>
                    <a:pt x="2724231" y="2618559"/>
                  </a:lnTo>
                  <a:lnTo>
                    <a:pt x="2701978" y="2577571"/>
                  </a:lnTo>
                  <a:lnTo>
                    <a:pt x="2672508" y="2541857"/>
                  </a:lnTo>
                  <a:lnTo>
                    <a:pt x="2636794" y="2512387"/>
                  </a:lnTo>
                  <a:lnTo>
                    <a:pt x="2595806" y="2490134"/>
                  </a:lnTo>
                  <a:lnTo>
                    <a:pt x="2550517" y="2476070"/>
                  </a:lnTo>
                  <a:lnTo>
                    <a:pt x="2501899" y="2471166"/>
                  </a:lnTo>
                  <a:close/>
                </a:path>
                <a:path w="2743200" h="3919220">
                  <a:moveTo>
                    <a:pt x="1262761" y="0"/>
                  </a:moveTo>
                  <a:lnTo>
                    <a:pt x="457200" y="2471166"/>
                  </a:lnTo>
                  <a:lnTo>
                    <a:pt x="1143000" y="2471166"/>
                  </a:lnTo>
                  <a:lnTo>
                    <a:pt x="1262761" y="0"/>
                  </a:lnTo>
                  <a:close/>
                </a:path>
              </a:pathLst>
            </a:custGeom>
            <a:solidFill>
              <a:srgbClr val="CCC1D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191761" y="2558795"/>
              <a:ext cx="2743200" cy="3919220"/>
            </a:xfrm>
            <a:custGeom>
              <a:avLst/>
              <a:gdLst/>
              <a:ahLst/>
              <a:cxnLst/>
              <a:rect l="l" t="t" r="r" b="b"/>
              <a:pathLst>
                <a:path w="2743200" h="3919220">
                  <a:moveTo>
                    <a:pt x="0" y="2712466"/>
                  </a:moveTo>
                  <a:lnTo>
                    <a:pt x="4904" y="2663848"/>
                  </a:lnTo>
                  <a:lnTo>
                    <a:pt x="18968" y="2618559"/>
                  </a:lnTo>
                  <a:lnTo>
                    <a:pt x="41221" y="2577571"/>
                  </a:lnTo>
                  <a:lnTo>
                    <a:pt x="70691" y="2541857"/>
                  </a:lnTo>
                  <a:lnTo>
                    <a:pt x="106405" y="2512387"/>
                  </a:lnTo>
                  <a:lnTo>
                    <a:pt x="147393" y="2490134"/>
                  </a:lnTo>
                  <a:lnTo>
                    <a:pt x="192682" y="2476070"/>
                  </a:lnTo>
                  <a:lnTo>
                    <a:pt x="241300" y="2471166"/>
                  </a:lnTo>
                  <a:lnTo>
                    <a:pt x="457200" y="2471166"/>
                  </a:lnTo>
                  <a:lnTo>
                    <a:pt x="1262761" y="0"/>
                  </a:lnTo>
                  <a:lnTo>
                    <a:pt x="1143000" y="2471166"/>
                  </a:lnTo>
                  <a:lnTo>
                    <a:pt x="2501899" y="2471166"/>
                  </a:lnTo>
                  <a:lnTo>
                    <a:pt x="2550517" y="2476070"/>
                  </a:lnTo>
                  <a:lnTo>
                    <a:pt x="2595806" y="2490134"/>
                  </a:lnTo>
                  <a:lnTo>
                    <a:pt x="2636794" y="2512387"/>
                  </a:lnTo>
                  <a:lnTo>
                    <a:pt x="2672508" y="2541857"/>
                  </a:lnTo>
                  <a:lnTo>
                    <a:pt x="2701978" y="2577571"/>
                  </a:lnTo>
                  <a:lnTo>
                    <a:pt x="2724231" y="2618559"/>
                  </a:lnTo>
                  <a:lnTo>
                    <a:pt x="2738295" y="2663848"/>
                  </a:lnTo>
                  <a:lnTo>
                    <a:pt x="2743199" y="2712466"/>
                  </a:lnTo>
                  <a:lnTo>
                    <a:pt x="2743199" y="3074416"/>
                  </a:lnTo>
                  <a:lnTo>
                    <a:pt x="2743199" y="3677666"/>
                  </a:lnTo>
                  <a:lnTo>
                    <a:pt x="2738295" y="3726294"/>
                  </a:lnTo>
                  <a:lnTo>
                    <a:pt x="2724231" y="3771588"/>
                  </a:lnTo>
                  <a:lnTo>
                    <a:pt x="2701978" y="3812576"/>
                  </a:lnTo>
                  <a:lnTo>
                    <a:pt x="2672508" y="3848288"/>
                  </a:lnTo>
                  <a:lnTo>
                    <a:pt x="2636794" y="3877754"/>
                  </a:lnTo>
                  <a:lnTo>
                    <a:pt x="2595806" y="3900002"/>
                  </a:lnTo>
                  <a:lnTo>
                    <a:pt x="2550517" y="3914063"/>
                  </a:lnTo>
                  <a:lnTo>
                    <a:pt x="2501899" y="3918966"/>
                  </a:lnTo>
                  <a:lnTo>
                    <a:pt x="1143000" y="3918966"/>
                  </a:lnTo>
                  <a:lnTo>
                    <a:pt x="457200" y="3918966"/>
                  </a:lnTo>
                  <a:lnTo>
                    <a:pt x="241300" y="3918966"/>
                  </a:lnTo>
                  <a:lnTo>
                    <a:pt x="192682" y="3914063"/>
                  </a:lnTo>
                  <a:lnTo>
                    <a:pt x="147393" y="3900002"/>
                  </a:lnTo>
                  <a:lnTo>
                    <a:pt x="106405" y="3877754"/>
                  </a:lnTo>
                  <a:lnTo>
                    <a:pt x="70691" y="3848288"/>
                  </a:lnTo>
                  <a:lnTo>
                    <a:pt x="41221" y="3812576"/>
                  </a:lnTo>
                  <a:lnTo>
                    <a:pt x="18968" y="3771588"/>
                  </a:lnTo>
                  <a:lnTo>
                    <a:pt x="4904" y="3726294"/>
                  </a:lnTo>
                  <a:lnTo>
                    <a:pt x="0" y="3677666"/>
                  </a:lnTo>
                  <a:lnTo>
                    <a:pt x="0" y="3074416"/>
                  </a:lnTo>
                  <a:lnTo>
                    <a:pt x="0" y="271246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10646" y="3986212"/>
            <a:ext cx="1806893" cy="63286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476" algn="ctr">
              <a:spcBef>
                <a:spcPts val="75"/>
              </a:spcBef>
            </a:pPr>
            <a:r>
              <a:rPr sz="1350" spc="-116" dirty="0">
                <a:latin typeface="Arial"/>
                <a:cs typeface="Arial"/>
              </a:rPr>
              <a:t>Use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“computation”</a:t>
            </a:r>
            <a:r>
              <a:rPr sz="1350" spc="-34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to </a:t>
            </a:r>
            <a:r>
              <a:rPr sz="1350" spc="-56" dirty="0">
                <a:latin typeface="Arial"/>
                <a:cs typeface="Arial"/>
              </a:rPr>
              <a:t>explain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and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traceback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the </a:t>
            </a:r>
            <a:r>
              <a:rPr sz="1350" spc="-8" dirty="0">
                <a:latin typeface="Arial"/>
                <a:cs typeface="Arial"/>
              </a:rPr>
              <a:t>actions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73587" y="2158214"/>
            <a:ext cx="2076450" cy="1429703"/>
            <a:chOff x="5779261" y="2679192"/>
            <a:chExt cx="2768600" cy="1906270"/>
          </a:xfrm>
        </p:grpSpPr>
        <p:sp>
          <p:nvSpPr>
            <p:cNvPr id="9" name="object 9"/>
            <p:cNvSpPr/>
            <p:nvPr/>
          </p:nvSpPr>
          <p:spPr>
            <a:xfrm>
              <a:off x="5791961" y="2691892"/>
              <a:ext cx="2743200" cy="1880870"/>
            </a:xfrm>
            <a:custGeom>
              <a:avLst/>
              <a:gdLst/>
              <a:ahLst/>
              <a:cxnLst/>
              <a:rect l="l" t="t" r="r" b="b"/>
              <a:pathLst>
                <a:path w="2743200" h="1880870">
                  <a:moveTo>
                    <a:pt x="2501899" y="433070"/>
                  </a:moveTo>
                  <a:lnTo>
                    <a:pt x="241300" y="433070"/>
                  </a:lnTo>
                  <a:lnTo>
                    <a:pt x="192682" y="437974"/>
                  </a:lnTo>
                  <a:lnTo>
                    <a:pt x="147393" y="452038"/>
                  </a:lnTo>
                  <a:lnTo>
                    <a:pt x="106405" y="474291"/>
                  </a:lnTo>
                  <a:lnTo>
                    <a:pt x="70691" y="503761"/>
                  </a:lnTo>
                  <a:lnTo>
                    <a:pt x="41221" y="539475"/>
                  </a:lnTo>
                  <a:lnTo>
                    <a:pt x="18968" y="580463"/>
                  </a:lnTo>
                  <a:lnTo>
                    <a:pt x="4904" y="625752"/>
                  </a:lnTo>
                  <a:lnTo>
                    <a:pt x="0" y="674370"/>
                  </a:lnTo>
                  <a:lnTo>
                    <a:pt x="0" y="1639570"/>
                  </a:lnTo>
                  <a:lnTo>
                    <a:pt x="4904" y="1688187"/>
                  </a:lnTo>
                  <a:lnTo>
                    <a:pt x="18968" y="1733476"/>
                  </a:lnTo>
                  <a:lnTo>
                    <a:pt x="41221" y="1774464"/>
                  </a:lnTo>
                  <a:lnTo>
                    <a:pt x="70691" y="1810178"/>
                  </a:lnTo>
                  <a:lnTo>
                    <a:pt x="106405" y="1839648"/>
                  </a:lnTo>
                  <a:lnTo>
                    <a:pt x="147393" y="1861901"/>
                  </a:lnTo>
                  <a:lnTo>
                    <a:pt x="192682" y="1875965"/>
                  </a:lnTo>
                  <a:lnTo>
                    <a:pt x="241300" y="1880870"/>
                  </a:lnTo>
                  <a:lnTo>
                    <a:pt x="2501899" y="1880870"/>
                  </a:lnTo>
                  <a:lnTo>
                    <a:pt x="2550517" y="1875965"/>
                  </a:lnTo>
                  <a:lnTo>
                    <a:pt x="2595806" y="1861901"/>
                  </a:lnTo>
                  <a:lnTo>
                    <a:pt x="2636794" y="1839648"/>
                  </a:lnTo>
                  <a:lnTo>
                    <a:pt x="2672508" y="1810178"/>
                  </a:lnTo>
                  <a:lnTo>
                    <a:pt x="2701978" y="1774464"/>
                  </a:lnTo>
                  <a:lnTo>
                    <a:pt x="2724231" y="1733476"/>
                  </a:lnTo>
                  <a:lnTo>
                    <a:pt x="2738295" y="1688187"/>
                  </a:lnTo>
                  <a:lnTo>
                    <a:pt x="2743199" y="1639570"/>
                  </a:lnTo>
                  <a:lnTo>
                    <a:pt x="2743199" y="674370"/>
                  </a:lnTo>
                  <a:lnTo>
                    <a:pt x="2738295" y="625752"/>
                  </a:lnTo>
                  <a:lnTo>
                    <a:pt x="2724231" y="580463"/>
                  </a:lnTo>
                  <a:lnTo>
                    <a:pt x="2701978" y="539475"/>
                  </a:lnTo>
                  <a:lnTo>
                    <a:pt x="2672508" y="503761"/>
                  </a:lnTo>
                  <a:lnTo>
                    <a:pt x="2636794" y="474291"/>
                  </a:lnTo>
                  <a:lnTo>
                    <a:pt x="2595806" y="452038"/>
                  </a:lnTo>
                  <a:lnTo>
                    <a:pt x="2550517" y="437974"/>
                  </a:lnTo>
                  <a:lnTo>
                    <a:pt x="2501899" y="433070"/>
                  </a:lnTo>
                  <a:close/>
                </a:path>
                <a:path w="2743200" h="1880870">
                  <a:moveTo>
                    <a:pt x="2353437" y="0"/>
                  </a:moveTo>
                  <a:lnTo>
                    <a:pt x="1600199" y="433070"/>
                  </a:lnTo>
                  <a:lnTo>
                    <a:pt x="2285999" y="433070"/>
                  </a:lnTo>
                  <a:lnTo>
                    <a:pt x="2353437" y="0"/>
                  </a:lnTo>
                  <a:close/>
                </a:path>
              </a:pathLst>
            </a:custGeom>
            <a:solidFill>
              <a:srgbClr val="B7DEE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5791961" y="2691892"/>
              <a:ext cx="2743200" cy="1880870"/>
            </a:xfrm>
            <a:custGeom>
              <a:avLst/>
              <a:gdLst/>
              <a:ahLst/>
              <a:cxnLst/>
              <a:rect l="l" t="t" r="r" b="b"/>
              <a:pathLst>
                <a:path w="2743200" h="1880870">
                  <a:moveTo>
                    <a:pt x="0" y="674370"/>
                  </a:moveTo>
                  <a:lnTo>
                    <a:pt x="4904" y="625752"/>
                  </a:lnTo>
                  <a:lnTo>
                    <a:pt x="18968" y="580463"/>
                  </a:lnTo>
                  <a:lnTo>
                    <a:pt x="41221" y="539475"/>
                  </a:lnTo>
                  <a:lnTo>
                    <a:pt x="70691" y="503761"/>
                  </a:lnTo>
                  <a:lnTo>
                    <a:pt x="106405" y="474291"/>
                  </a:lnTo>
                  <a:lnTo>
                    <a:pt x="147393" y="452038"/>
                  </a:lnTo>
                  <a:lnTo>
                    <a:pt x="192682" y="437974"/>
                  </a:lnTo>
                  <a:lnTo>
                    <a:pt x="241300" y="433070"/>
                  </a:lnTo>
                  <a:lnTo>
                    <a:pt x="1600199" y="433070"/>
                  </a:lnTo>
                  <a:lnTo>
                    <a:pt x="2353437" y="0"/>
                  </a:lnTo>
                  <a:lnTo>
                    <a:pt x="2285999" y="433070"/>
                  </a:lnTo>
                  <a:lnTo>
                    <a:pt x="2501899" y="433070"/>
                  </a:lnTo>
                  <a:lnTo>
                    <a:pt x="2550517" y="437974"/>
                  </a:lnTo>
                  <a:lnTo>
                    <a:pt x="2595806" y="452038"/>
                  </a:lnTo>
                  <a:lnTo>
                    <a:pt x="2636794" y="474291"/>
                  </a:lnTo>
                  <a:lnTo>
                    <a:pt x="2672508" y="503761"/>
                  </a:lnTo>
                  <a:lnTo>
                    <a:pt x="2701978" y="539475"/>
                  </a:lnTo>
                  <a:lnTo>
                    <a:pt x="2724231" y="580463"/>
                  </a:lnTo>
                  <a:lnTo>
                    <a:pt x="2738295" y="625752"/>
                  </a:lnTo>
                  <a:lnTo>
                    <a:pt x="2743199" y="674370"/>
                  </a:lnTo>
                  <a:lnTo>
                    <a:pt x="2743199" y="1036320"/>
                  </a:lnTo>
                  <a:lnTo>
                    <a:pt x="2743199" y="1639570"/>
                  </a:lnTo>
                  <a:lnTo>
                    <a:pt x="2738295" y="1688187"/>
                  </a:lnTo>
                  <a:lnTo>
                    <a:pt x="2724231" y="1733476"/>
                  </a:lnTo>
                  <a:lnTo>
                    <a:pt x="2701978" y="1774464"/>
                  </a:lnTo>
                  <a:lnTo>
                    <a:pt x="2672508" y="1810178"/>
                  </a:lnTo>
                  <a:lnTo>
                    <a:pt x="2636794" y="1839648"/>
                  </a:lnTo>
                  <a:lnTo>
                    <a:pt x="2595806" y="1861901"/>
                  </a:lnTo>
                  <a:lnTo>
                    <a:pt x="2550517" y="1875965"/>
                  </a:lnTo>
                  <a:lnTo>
                    <a:pt x="2501899" y="1880870"/>
                  </a:lnTo>
                  <a:lnTo>
                    <a:pt x="2285999" y="1880870"/>
                  </a:lnTo>
                  <a:lnTo>
                    <a:pt x="1600199" y="1880870"/>
                  </a:lnTo>
                  <a:lnTo>
                    <a:pt x="241300" y="1880870"/>
                  </a:lnTo>
                  <a:lnTo>
                    <a:pt x="192682" y="1875965"/>
                  </a:lnTo>
                  <a:lnTo>
                    <a:pt x="147393" y="1861901"/>
                  </a:lnTo>
                  <a:lnTo>
                    <a:pt x="106405" y="1839648"/>
                  </a:lnTo>
                  <a:lnTo>
                    <a:pt x="70691" y="1810178"/>
                  </a:lnTo>
                  <a:lnTo>
                    <a:pt x="41221" y="1774464"/>
                  </a:lnTo>
                  <a:lnTo>
                    <a:pt x="18968" y="1733476"/>
                  </a:lnTo>
                  <a:lnTo>
                    <a:pt x="4904" y="1688187"/>
                  </a:lnTo>
                  <a:lnTo>
                    <a:pt x="0" y="1639570"/>
                  </a:lnTo>
                  <a:lnTo>
                    <a:pt x="0" y="1036320"/>
                  </a:lnTo>
                  <a:lnTo>
                    <a:pt x="0" y="67437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21939" y="2680291"/>
            <a:ext cx="1779746" cy="63286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049" marR="3810" algn="ctr">
              <a:spcBef>
                <a:spcPts val="75"/>
              </a:spcBef>
            </a:pPr>
            <a:r>
              <a:rPr sz="1350" spc="-56" dirty="0">
                <a:latin typeface="Arial"/>
                <a:cs typeface="Arial"/>
              </a:rPr>
              <a:t>something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that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79" dirty="0">
                <a:latin typeface="Arial"/>
                <a:cs typeface="Arial"/>
              </a:rPr>
              <a:t>acts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in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41" dirty="0">
                <a:latin typeface="Arial"/>
                <a:cs typeface="Arial"/>
              </a:rPr>
              <a:t>an environment;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38" dirty="0">
                <a:latin typeface="Arial"/>
                <a:cs typeface="Arial"/>
              </a:rPr>
              <a:t>it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does </a:t>
            </a:r>
            <a:r>
              <a:rPr sz="1350" spc="-8" dirty="0">
                <a:latin typeface="Arial"/>
                <a:cs typeface="Arial"/>
              </a:rPr>
              <a:t>something.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A3792D47-F4B2-47EA-A599-BB66874C997E}"/>
              </a:ext>
            </a:extLst>
          </p:cNvPr>
          <p:cNvSpPr txBox="1"/>
          <p:nvPr/>
        </p:nvSpPr>
        <p:spPr>
          <a:xfrm>
            <a:off x="7001684" y="4747889"/>
            <a:ext cx="157878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lang="en-US" sz="1200" spc="-68" dirty="0">
                <a:solidFill>
                  <a:srgbClr val="7E7E7E"/>
                </a:solidFill>
                <a:latin typeface="Arial"/>
                <a:cs typeface="Arial"/>
              </a:rPr>
              <a:t>Frank Ferraro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29703" y="4537468"/>
            <a:ext cx="6284594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9575">
              <a:lnSpc>
                <a:spcPts val="2040"/>
              </a:lnSpc>
            </a:pPr>
            <a:r>
              <a:rPr dirty="0">
                <a:latin typeface="Times New Roman"/>
                <a:cs typeface="Times New Roman"/>
              </a:rPr>
              <a:t>A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b="1" spc="-64" dirty="0">
                <a:solidFill>
                  <a:srgbClr val="FF4D22"/>
                </a:solidFill>
                <a:latin typeface="Times New Roman"/>
                <a:cs typeface="Times New Roman"/>
              </a:rPr>
              <a:t>Yes</a:t>
            </a:r>
            <a:r>
              <a:rPr b="1" spc="-11" dirty="0">
                <a:solidFill>
                  <a:srgbClr val="FF4D22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-1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1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cell</a:t>
            </a:r>
            <a:r>
              <a:rPr spc="-3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means</a:t>
            </a:r>
            <a:r>
              <a:rPr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that</a:t>
            </a:r>
            <a:r>
              <a:rPr spc="-2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aspect</a:t>
            </a:r>
            <a:r>
              <a:rPr spc="-2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1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simpler;</a:t>
            </a:r>
            <a:r>
              <a:rPr spc="-2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4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4D22"/>
                </a:solidFill>
                <a:latin typeface="Times New Roman"/>
                <a:cs typeface="Times New Roman"/>
              </a:rPr>
              <a:t>No</a:t>
            </a:r>
            <a:r>
              <a:rPr b="1" spc="-11" dirty="0">
                <a:solidFill>
                  <a:srgbClr val="FF4D22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more</a:t>
            </a:r>
            <a:r>
              <a:rPr spc="-4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Times New Roman"/>
                <a:cs typeface="Times New Roman"/>
              </a:rPr>
              <a:t>complex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563" y="685337"/>
            <a:ext cx="6922874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58" dirty="0"/>
              <a:t>Characteristics</a:t>
            </a:r>
            <a:r>
              <a:rPr spc="-172" dirty="0"/>
              <a:t> </a:t>
            </a:r>
            <a:r>
              <a:rPr dirty="0"/>
              <a:t>of</a:t>
            </a:r>
            <a:r>
              <a:rPr spc="-195" dirty="0"/>
              <a:t> </a:t>
            </a:r>
            <a:r>
              <a:rPr spc="-94" dirty="0"/>
              <a:t>environments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4669" y="1304363"/>
          <a:ext cx="8314662" cy="315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34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81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Fully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observable?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Deterministic?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Episodic?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Static?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Discrete?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Single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62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agent?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Solitaire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Backgammon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04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Taxi</a:t>
                      </a:r>
                      <a:r>
                        <a:rPr sz="15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driving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001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953"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Internet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327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shopping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09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2897">
                <a:tc>
                  <a:txBody>
                    <a:bodyPr/>
                    <a:lstStyle/>
                    <a:p>
                      <a:pPr marL="318770" marR="308610" indent="635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Medical diagnosis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4">
            <a:extLst>
              <a:ext uri="{FF2B5EF4-FFF2-40B4-BE49-F238E27FC236}">
                <a16:creationId xmlns:a16="http://schemas.microsoft.com/office/drawing/2014/main" id="{29B49812-8CBF-AC6A-7FC3-7F6FA1545ACC}"/>
              </a:ext>
            </a:extLst>
          </p:cNvPr>
          <p:cNvSpPr txBox="1"/>
          <p:nvPr/>
        </p:nvSpPr>
        <p:spPr>
          <a:xfrm>
            <a:off x="7302103" y="4803216"/>
            <a:ext cx="11653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7607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29703" y="4537468"/>
            <a:ext cx="6284594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9575">
              <a:lnSpc>
                <a:spcPts val="2040"/>
              </a:lnSpc>
            </a:pPr>
            <a:r>
              <a:rPr dirty="0">
                <a:latin typeface="Times New Roman"/>
                <a:cs typeface="Times New Roman"/>
              </a:rPr>
              <a:t>A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b="1" spc="-64" dirty="0">
                <a:solidFill>
                  <a:srgbClr val="FF4D22"/>
                </a:solidFill>
                <a:latin typeface="Times New Roman"/>
                <a:cs typeface="Times New Roman"/>
              </a:rPr>
              <a:t>Yes</a:t>
            </a:r>
            <a:r>
              <a:rPr b="1" spc="-11" dirty="0">
                <a:solidFill>
                  <a:srgbClr val="FF4D22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-1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1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cell</a:t>
            </a:r>
            <a:r>
              <a:rPr spc="-3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means</a:t>
            </a:r>
            <a:r>
              <a:rPr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that</a:t>
            </a:r>
            <a:r>
              <a:rPr spc="-2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aspect</a:t>
            </a:r>
            <a:r>
              <a:rPr spc="-2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1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simpler;</a:t>
            </a:r>
            <a:r>
              <a:rPr spc="-2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4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4D22"/>
                </a:solidFill>
                <a:latin typeface="Times New Roman"/>
                <a:cs typeface="Times New Roman"/>
              </a:rPr>
              <a:t>No</a:t>
            </a:r>
            <a:r>
              <a:rPr b="1" spc="-11" dirty="0">
                <a:solidFill>
                  <a:srgbClr val="FF4D22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more</a:t>
            </a:r>
            <a:r>
              <a:rPr spc="-4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Times New Roman"/>
                <a:cs typeface="Times New Roman"/>
              </a:rPr>
              <a:t>complex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563" y="685337"/>
            <a:ext cx="6922874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58" dirty="0"/>
              <a:t>Characteristics</a:t>
            </a:r>
            <a:r>
              <a:rPr spc="-172" dirty="0"/>
              <a:t> </a:t>
            </a:r>
            <a:r>
              <a:rPr dirty="0"/>
              <a:t>of</a:t>
            </a:r>
            <a:r>
              <a:rPr spc="-195" dirty="0"/>
              <a:t> </a:t>
            </a:r>
            <a:r>
              <a:rPr spc="-94" dirty="0"/>
              <a:t>environments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96524"/>
              </p:ext>
            </p:extLst>
          </p:nvPr>
        </p:nvGraphicFramePr>
        <p:xfrm>
          <a:off x="414669" y="1304363"/>
          <a:ext cx="8314662" cy="315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34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81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Fully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observable?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Deterministic?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Episodic?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Static?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Discrete?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Single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62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agent?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Solitaire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Backgammon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04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Taxi</a:t>
                      </a:r>
                      <a:r>
                        <a:rPr sz="15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driving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001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953"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Internet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327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shopping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09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2897">
                <a:tc>
                  <a:txBody>
                    <a:bodyPr/>
                    <a:lstStyle/>
                    <a:p>
                      <a:pPr marL="318770" marR="308610" indent="635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Medical diagnosis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4">
            <a:extLst>
              <a:ext uri="{FF2B5EF4-FFF2-40B4-BE49-F238E27FC236}">
                <a16:creationId xmlns:a16="http://schemas.microsoft.com/office/drawing/2014/main" id="{29B49812-8CBF-AC6A-7FC3-7F6FA1545ACC}"/>
              </a:ext>
            </a:extLst>
          </p:cNvPr>
          <p:cNvSpPr txBox="1"/>
          <p:nvPr/>
        </p:nvSpPr>
        <p:spPr>
          <a:xfrm>
            <a:off x="7302103" y="4803216"/>
            <a:ext cx="11653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8912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29703" y="4537468"/>
            <a:ext cx="6284594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9575">
              <a:lnSpc>
                <a:spcPts val="2040"/>
              </a:lnSpc>
            </a:pPr>
            <a:r>
              <a:rPr dirty="0">
                <a:latin typeface="Times New Roman"/>
                <a:cs typeface="Times New Roman"/>
              </a:rPr>
              <a:t>A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b="1" spc="-64" dirty="0">
                <a:solidFill>
                  <a:srgbClr val="FF4D22"/>
                </a:solidFill>
                <a:latin typeface="Times New Roman"/>
                <a:cs typeface="Times New Roman"/>
              </a:rPr>
              <a:t>Yes</a:t>
            </a:r>
            <a:r>
              <a:rPr b="1" spc="-11" dirty="0">
                <a:solidFill>
                  <a:srgbClr val="FF4D22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-1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1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cell</a:t>
            </a:r>
            <a:r>
              <a:rPr spc="-3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means</a:t>
            </a:r>
            <a:r>
              <a:rPr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that</a:t>
            </a:r>
            <a:r>
              <a:rPr spc="-2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aspect</a:t>
            </a:r>
            <a:r>
              <a:rPr spc="-2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1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simpler;</a:t>
            </a:r>
            <a:r>
              <a:rPr spc="-2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4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4D22"/>
                </a:solidFill>
                <a:latin typeface="Times New Roman"/>
                <a:cs typeface="Times New Roman"/>
              </a:rPr>
              <a:t>No</a:t>
            </a:r>
            <a:r>
              <a:rPr b="1" spc="-11" dirty="0">
                <a:solidFill>
                  <a:srgbClr val="FF4D22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more</a:t>
            </a:r>
            <a:r>
              <a:rPr spc="-4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Times New Roman"/>
                <a:cs typeface="Times New Roman"/>
              </a:rPr>
              <a:t>complex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563" y="685337"/>
            <a:ext cx="6922874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58" dirty="0"/>
              <a:t>Characteristics</a:t>
            </a:r>
            <a:r>
              <a:rPr spc="-172" dirty="0"/>
              <a:t> </a:t>
            </a:r>
            <a:r>
              <a:rPr dirty="0"/>
              <a:t>of</a:t>
            </a:r>
            <a:r>
              <a:rPr spc="-195" dirty="0"/>
              <a:t> </a:t>
            </a:r>
            <a:r>
              <a:rPr spc="-94" dirty="0"/>
              <a:t>environments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894405"/>
              </p:ext>
            </p:extLst>
          </p:nvPr>
        </p:nvGraphicFramePr>
        <p:xfrm>
          <a:off x="414669" y="1304363"/>
          <a:ext cx="8314662" cy="315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34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81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Fully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observable?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Deterministic?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Episodic?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Static?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Discrete?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Single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62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agent?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Solitaire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Backgammon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04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Taxi</a:t>
                      </a:r>
                      <a:r>
                        <a:rPr sz="15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driving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001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953"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Internet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327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shopping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09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2897">
                <a:tc>
                  <a:txBody>
                    <a:bodyPr/>
                    <a:lstStyle/>
                    <a:p>
                      <a:pPr marL="318770" marR="308610" indent="635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Medical diagnosis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4">
            <a:extLst>
              <a:ext uri="{FF2B5EF4-FFF2-40B4-BE49-F238E27FC236}">
                <a16:creationId xmlns:a16="http://schemas.microsoft.com/office/drawing/2014/main" id="{29B49812-8CBF-AC6A-7FC3-7F6FA1545ACC}"/>
              </a:ext>
            </a:extLst>
          </p:cNvPr>
          <p:cNvSpPr txBox="1"/>
          <p:nvPr/>
        </p:nvSpPr>
        <p:spPr>
          <a:xfrm>
            <a:off x="7302103" y="4803216"/>
            <a:ext cx="11653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1292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29703" y="4537468"/>
            <a:ext cx="6284594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9575">
              <a:lnSpc>
                <a:spcPts val="2040"/>
              </a:lnSpc>
            </a:pPr>
            <a:r>
              <a:rPr dirty="0">
                <a:latin typeface="Times New Roman"/>
                <a:cs typeface="Times New Roman"/>
              </a:rPr>
              <a:t>A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b="1" spc="-64" dirty="0">
                <a:solidFill>
                  <a:srgbClr val="FF4D22"/>
                </a:solidFill>
                <a:latin typeface="Times New Roman"/>
                <a:cs typeface="Times New Roman"/>
              </a:rPr>
              <a:t>Yes</a:t>
            </a:r>
            <a:r>
              <a:rPr b="1" spc="-11" dirty="0">
                <a:solidFill>
                  <a:srgbClr val="FF4D22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-1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1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cell</a:t>
            </a:r>
            <a:r>
              <a:rPr spc="-38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means</a:t>
            </a:r>
            <a:r>
              <a:rPr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that</a:t>
            </a:r>
            <a:r>
              <a:rPr spc="-23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aspect</a:t>
            </a:r>
            <a:r>
              <a:rPr spc="-2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11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simpler;</a:t>
            </a:r>
            <a:r>
              <a:rPr spc="-26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4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4D22"/>
                </a:solidFill>
                <a:latin typeface="Times New Roman"/>
                <a:cs typeface="Times New Roman"/>
              </a:rPr>
              <a:t>No</a:t>
            </a:r>
            <a:r>
              <a:rPr b="1" spc="-11" dirty="0">
                <a:solidFill>
                  <a:srgbClr val="FF4D22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more</a:t>
            </a:r>
            <a:r>
              <a:rPr spc="-4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Times New Roman"/>
                <a:cs typeface="Times New Roman"/>
              </a:rPr>
              <a:t>complex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563" y="685337"/>
            <a:ext cx="6922874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58" dirty="0"/>
              <a:t>Characteristics</a:t>
            </a:r>
            <a:r>
              <a:rPr spc="-172" dirty="0"/>
              <a:t> </a:t>
            </a:r>
            <a:r>
              <a:rPr dirty="0"/>
              <a:t>of</a:t>
            </a:r>
            <a:r>
              <a:rPr spc="-195" dirty="0"/>
              <a:t> </a:t>
            </a:r>
            <a:r>
              <a:rPr spc="-94" dirty="0"/>
              <a:t>environments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4669" y="1304363"/>
          <a:ext cx="8314662" cy="315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34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81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Fully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observable?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Deterministic?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Episodic?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Static?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Discrete?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1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Single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62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agent?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Solitaire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Backgammon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04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Taxi</a:t>
                      </a:r>
                      <a:r>
                        <a:rPr sz="15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driving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001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953"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Internet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327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shopping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09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2897">
                <a:tc>
                  <a:txBody>
                    <a:bodyPr/>
                    <a:lstStyle/>
                    <a:p>
                      <a:pPr marL="318770" marR="308610" indent="635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Medical diagnosis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4">
            <a:extLst>
              <a:ext uri="{FF2B5EF4-FFF2-40B4-BE49-F238E27FC236}">
                <a16:creationId xmlns:a16="http://schemas.microsoft.com/office/drawing/2014/main" id="{29B49812-8CBF-AC6A-7FC3-7F6FA1545ACC}"/>
              </a:ext>
            </a:extLst>
          </p:cNvPr>
          <p:cNvSpPr txBox="1"/>
          <p:nvPr/>
        </p:nvSpPr>
        <p:spPr>
          <a:xfrm>
            <a:off x="7302103" y="4803216"/>
            <a:ext cx="11653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165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1402" y="471216"/>
            <a:ext cx="7325238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76" dirty="0"/>
              <a:t>Let’s</a:t>
            </a:r>
            <a:r>
              <a:rPr spc="-158" dirty="0"/>
              <a:t> </a:t>
            </a:r>
            <a:r>
              <a:rPr spc="-315" dirty="0"/>
              <a:t>Re-</a:t>
            </a:r>
            <a:r>
              <a:rPr spc="-188" dirty="0"/>
              <a:t>examine</a:t>
            </a:r>
            <a:r>
              <a:rPr spc="-135" dirty="0"/>
              <a:t> </a:t>
            </a:r>
            <a:r>
              <a:rPr spc="-153" dirty="0"/>
              <a:t>Our</a:t>
            </a:r>
            <a:r>
              <a:rPr spc="-143" dirty="0"/>
              <a:t> </a:t>
            </a:r>
            <a:r>
              <a:rPr spc="-158" dirty="0"/>
              <a:t>Agent</a:t>
            </a:r>
            <a:r>
              <a:rPr spc="-143" dirty="0"/>
              <a:t> </a:t>
            </a:r>
            <a:r>
              <a:rPr spc="-233" dirty="0"/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0748" y="1298032"/>
            <a:ext cx="5264944" cy="3643789"/>
            <a:chOff x="292861" y="1490044"/>
            <a:chExt cx="7019925" cy="48583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7246" y="1490044"/>
              <a:ext cx="5365330" cy="48580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5561" y="2515362"/>
              <a:ext cx="3886200" cy="990600"/>
            </a:xfrm>
            <a:custGeom>
              <a:avLst/>
              <a:gdLst/>
              <a:ahLst/>
              <a:cxnLst/>
              <a:rect l="l" t="t" r="r" b="b"/>
              <a:pathLst>
                <a:path w="3886200" h="990600">
                  <a:moveTo>
                    <a:pt x="37211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3721100" y="990600"/>
                  </a:lnTo>
                  <a:lnTo>
                    <a:pt x="3764991" y="984702"/>
                  </a:lnTo>
                  <a:lnTo>
                    <a:pt x="3804430" y="968059"/>
                  </a:lnTo>
                  <a:lnTo>
                    <a:pt x="3837844" y="942244"/>
                  </a:lnTo>
                  <a:lnTo>
                    <a:pt x="3863659" y="908830"/>
                  </a:lnTo>
                  <a:lnTo>
                    <a:pt x="3880302" y="869391"/>
                  </a:lnTo>
                  <a:lnTo>
                    <a:pt x="3886200" y="825500"/>
                  </a:lnTo>
                  <a:lnTo>
                    <a:pt x="3886200" y="165100"/>
                  </a:lnTo>
                  <a:lnTo>
                    <a:pt x="3880302" y="121208"/>
                  </a:lnTo>
                  <a:lnTo>
                    <a:pt x="3863659" y="81769"/>
                  </a:lnTo>
                  <a:lnTo>
                    <a:pt x="3837844" y="48355"/>
                  </a:lnTo>
                  <a:lnTo>
                    <a:pt x="3804430" y="22540"/>
                  </a:lnTo>
                  <a:lnTo>
                    <a:pt x="3764991" y="5897"/>
                  </a:lnTo>
                  <a:lnTo>
                    <a:pt x="3721100" y="0"/>
                  </a:lnTo>
                  <a:close/>
                </a:path>
              </a:pathLst>
            </a:custGeom>
            <a:solidFill>
              <a:srgbClr val="4F81BC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305561" y="2515362"/>
              <a:ext cx="3886200" cy="990600"/>
            </a:xfrm>
            <a:custGeom>
              <a:avLst/>
              <a:gdLst/>
              <a:ahLst/>
              <a:cxnLst/>
              <a:rect l="l" t="t" r="r" b="b"/>
              <a:pathLst>
                <a:path w="38862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3721100" y="0"/>
                  </a:lnTo>
                  <a:lnTo>
                    <a:pt x="3764991" y="5897"/>
                  </a:lnTo>
                  <a:lnTo>
                    <a:pt x="3804430" y="22540"/>
                  </a:lnTo>
                  <a:lnTo>
                    <a:pt x="3837844" y="48355"/>
                  </a:lnTo>
                  <a:lnTo>
                    <a:pt x="3863659" y="81769"/>
                  </a:lnTo>
                  <a:lnTo>
                    <a:pt x="3880302" y="121208"/>
                  </a:lnTo>
                  <a:lnTo>
                    <a:pt x="3886200" y="165100"/>
                  </a:lnTo>
                  <a:lnTo>
                    <a:pt x="3886200" y="825500"/>
                  </a:lnTo>
                  <a:lnTo>
                    <a:pt x="3880302" y="869391"/>
                  </a:lnTo>
                  <a:lnTo>
                    <a:pt x="3863659" y="908830"/>
                  </a:lnTo>
                  <a:lnTo>
                    <a:pt x="3837844" y="942244"/>
                  </a:lnTo>
                  <a:lnTo>
                    <a:pt x="3804430" y="968059"/>
                  </a:lnTo>
                  <a:lnTo>
                    <a:pt x="3764991" y="984702"/>
                  </a:lnTo>
                  <a:lnTo>
                    <a:pt x="3721100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70207" y="2260378"/>
            <a:ext cx="69865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56" dirty="0">
                <a:latin typeface="Arial"/>
                <a:cs typeface="Arial"/>
              </a:rPr>
              <a:t>“Sensors”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02598" y="2057495"/>
            <a:ext cx="2933700" cy="762000"/>
            <a:chOff x="4788661" y="2502661"/>
            <a:chExt cx="3911600" cy="1016000"/>
          </a:xfrm>
        </p:grpSpPr>
        <p:sp>
          <p:nvSpPr>
            <p:cNvPr id="9" name="object 9"/>
            <p:cNvSpPr/>
            <p:nvPr/>
          </p:nvSpPr>
          <p:spPr>
            <a:xfrm>
              <a:off x="4801361" y="2515361"/>
              <a:ext cx="3886200" cy="990600"/>
            </a:xfrm>
            <a:custGeom>
              <a:avLst/>
              <a:gdLst/>
              <a:ahLst/>
              <a:cxnLst/>
              <a:rect l="l" t="t" r="r" b="b"/>
              <a:pathLst>
                <a:path w="3886200" h="990600">
                  <a:moveTo>
                    <a:pt x="3721099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3721099" y="990600"/>
                  </a:lnTo>
                  <a:lnTo>
                    <a:pt x="3764991" y="984702"/>
                  </a:lnTo>
                  <a:lnTo>
                    <a:pt x="3804430" y="968059"/>
                  </a:lnTo>
                  <a:lnTo>
                    <a:pt x="3837844" y="942244"/>
                  </a:lnTo>
                  <a:lnTo>
                    <a:pt x="3863659" y="908830"/>
                  </a:lnTo>
                  <a:lnTo>
                    <a:pt x="3880302" y="869391"/>
                  </a:lnTo>
                  <a:lnTo>
                    <a:pt x="3886199" y="825500"/>
                  </a:lnTo>
                  <a:lnTo>
                    <a:pt x="3886199" y="165100"/>
                  </a:lnTo>
                  <a:lnTo>
                    <a:pt x="3880302" y="121208"/>
                  </a:lnTo>
                  <a:lnTo>
                    <a:pt x="3863659" y="81769"/>
                  </a:lnTo>
                  <a:lnTo>
                    <a:pt x="3837844" y="48355"/>
                  </a:lnTo>
                  <a:lnTo>
                    <a:pt x="3804430" y="22540"/>
                  </a:lnTo>
                  <a:lnTo>
                    <a:pt x="3764991" y="5897"/>
                  </a:lnTo>
                  <a:lnTo>
                    <a:pt x="3721099" y="0"/>
                  </a:lnTo>
                  <a:close/>
                </a:path>
              </a:pathLst>
            </a:custGeom>
            <a:solidFill>
              <a:srgbClr val="EA8521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801361" y="2515361"/>
              <a:ext cx="3886200" cy="990600"/>
            </a:xfrm>
            <a:custGeom>
              <a:avLst/>
              <a:gdLst/>
              <a:ahLst/>
              <a:cxnLst/>
              <a:rect l="l" t="t" r="r" b="b"/>
              <a:pathLst>
                <a:path w="38862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3721099" y="0"/>
                  </a:lnTo>
                  <a:lnTo>
                    <a:pt x="3764991" y="5897"/>
                  </a:lnTo>
                  <a:lnTo>
                    <a:pt x="3804430" y="22540"/>
                  </a:lnTo>
                  <a:lnTo>
                    <a:pt x="3837844" y="48355"/>
                  </a:lnTo>
                  <a:lnTo>
                    <a:pt x="3863659" y="81769"/>
                  </a:lnTo>
                  <a:lnTo>
                    <a:pt x="3880302" y="121208"/>
                  </a:lnTo>
                  <a:lnTo>
                    <a:pt x="3886199" y="165100"/>
                  </a:lnTo>
                  <a:lnTo>
                    <a:pt x="3886199" y="825500"/>
                  </a:lnTo>
                  <a:lnTo>
                    <a:pt x="3880302" y="869391"/>
                  </a:lnTo>
                  <a:lnTo>
                    <a:pt x="3863659" y="908830"/>
                  </a:lnTo>
                  <a:lnTo>
                    <a:pt x="3837844" y="942244"/>
                  </a:lnTo>
                  <a:lnTo>
                    <a:pt x="3804430" y="968059"/>
                  </a:lnTo>
                  <a:lnTo>
                    <a:pt x="3764991" y="984702"/>
                  </a:lnTo>
                  <a:lnTo>
                    <a:pt x="3721099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714659" y="2260378"/>
            <a:ext cx="66341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30" dirty="0">
                <a:latin typeface="Arial"/>
                <a:cs typeface="Arial"/>
              </a:rPr>
              <a:t>“Actions”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5119" y="3827813"/>
            <a:ext cx="1714500" cy="851195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20003" rIns="0" bIns="0" rtlCol="0">
            <a:spAutoFit/>
          </a:bodyPr>
          <a:lstStyle/>
          <a:p>
            <a:pPr marL="108109" marR="101918" indent="1905" algn="ctr">
              <a:spcBef>
                <a:spcPts val="158"/>
              </a:spcBef>
            </a:pPr>
            <a:r>
              <a:rPr spc="-109" dirty="0">
                <a:latin typeface="Arial"/>
                <a:cs typeface="Arial"/>
              </a:rPr>
              <a:t>Q: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131" dirty="0">
                <a:latin typeface="Arial"/>
                <a:cs typeface="Arial"/>
              </a:rPr>
              <a:t>Is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this </a:t>
            </a:r>
            <a:r>
              <a:rPr spc="-23" dirty="0">
                <a:latin typeface="Arial"/>
                <a:cs typeface="Arial"/>
              </a:rPr>
              <a:t>monolith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101" dirty="0">
                <a:latin typeface="Arial"/>
                <a:cs typeface="Arial"/>
              </a:rPr>
              <a:t>design </a:t>
            </a:r>
            <a:r>
              <a:rPr lang="en-US" spc="-56" dirty="0">
                <a:latin typeface="Arial"/>
                <a:cs typeface="Arial"/>
              </a:rPr>
              <a:t>sufficient</a:t>
            </a:r>
            <a:r>
              <a:rPr spc="-53" dirty="0">
                <a:latin typeface="Arial"/>
                <a:cs typeface="Arial"/>
              </a:rPr>
              <a:t>?</a:t>
            </a:r>
            <a:endParaRPr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97452" y="3689509"/>
            <a:ext cx="1714500" cy="1453991"/>
          </a:xfrm>
          <a:custGeom>
            <a:avLst/>
            <a:gdLst/>
            <a:ahLst/>
            <a:cxnLst/>
            <a:rect l="l" t="t" r="r" b="b"/>
            <a:pathLst>
              <a:path w="2286000" h="1938654">
                <a:moveTo>
                  <a:pt x="2286000" y="0"/>
                </a:moveTo>
                <a:lnTo>
                  <a:pt x="0" y="0"/>
                </a:lnTo>
                <a:lnTo>
                  <a:pt x="0" y="1938528"/>
                </a:lnTo>
                <a:lnTo>
                  <a:pt x="2286000" y="1938528"/>
                </a:lnTo>
                <a:lnTo>
                  <a:pt x="228600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6307941" y="3699853"/>
            <a:ext cx="1496378" cy="139461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049" marR="3810" algn="ctr">
              <a:spcBef>
                <a:spcPts val="75"/>
              </a:spcBef>
            </a:pPr>
            <a:r>
              <a:rPr spc="-98" dirty="0">
                <a:latin typeface="Arial"/>
                <a:cs typeface="Arial"/>
              </a:rPr>
              <a:t>A: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109" dirty="0">
                <a:latin typeface="Arial"/>
                <a:cs typeface="Arial"/>
              </a:rPr>
              <a:t>Possibly:</a:t>
            </a:r>
            <a:r>
              <a:rPr spc="-75" dirty="0">
                <a:latin typeface="Arial"/>
                <a:cs typeface="Arial"/>
              </a:rPr>
              <a:t> task </a:t>
            </a:r>
            <a:r>
              <a:rPr spc="-64" dirty="0">
                <a:latin typeface="Arial"/>
                <a:cs typeface="Arial"/>
              </a:rPr>
              <a:t>dependent.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38" dirty="0">
                <a:latin typeface="Arial"/>
                <a:cs typeface="Arial"/>
              </a:rPr>
              <a:t>A </a:t>
            </a:r>
            <a:r>
              <a:rPr spc="-8" dirty="0">
                <a:latin typeface="Arial"/>
                <a:cs typeface="Arial"/>
              </a:rPr>
              <a:t>hierarchical </a:t>
            </a:r>
            <a:r>
              <a:rPr spc="-101" dirty="0">
                <a:latin typeface="Arial"/>
                <a:cs typeface="Arial"/>
              </a:rPr>
              <a:t>design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124" dirty="0">
                <a:latin typeface="Arial"/>
                <a:cs typeface="Arial"/>
              </a:rPr>
              <a:t>may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be </a:t>
            </a:r>
            <a:r>
              <a:rPr spc="-8" dirty="0">
                <a:latin typeface="Arial"/>
                <a:cs typeface="Arial"/>
              </a:rPr>
              <a:t>better.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63488" y="1429401"/>
            <a:ext cx="3346119" cy="1363835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39" dirty="0"/>
              <a:t>Hierarchical</a:t>
            </a:r>
            <a:r>
              <a:rPr spc="-180" dirty="0"/>
              <a:t> </a:t>
            </a:r>
            <a:r>
              <a:rPr spc="-236" dirty="0"/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82631" y="578199"/>
            <a:ext cx="5539564" cy="4432332"/>
            <a:chOff x="762000" y="347850"/>
            <a:chExt cx="8091170" cy="6200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347850"/>
              <a:ext cx="3190875" cy="62003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56432" y="1443989"/>
              <a:ext cx="5383530" cy="2748280"/>
            </a:xfrm>
            <a:custGeom>
              <a:avLst/>
              <a:gdLst/>
              <a:ahLst/>
              <a:cxnLst/>
              <a:rect l="l" t="t" r="r" b="b"/>
              <a:pathLst>
                <a:path w="5383530" h="2748279">
                  <a:moveTo>
                    <a:pt x="4925568" y="0"/>
                  </a:moveTo>
                  <a:lnTo>
                    <a:pt x="1002791" y="0"/>
                  </a:lnTo>
                  <a:lnTo>
                    <a:pt x="955958" y="2365"/>
                  </a:lnTo>
                  <a:lnTo>
                    <a:pt x="910479" y="9306"/>
                  </a:lnTo>
                  <a:lnTo>
                    <a:pt x="866586" y="20594"/>
                  </a:lnTo>
                  <a:lnTo>
                    <a:pt x="824507" y="35998"/>
                  </a:lnTo>
                  <a:lnTo>
                    <a:pt x="784474" y="55287"/>
                  </a:lnTo>
                  <a:lnTo>
                    <a:pt x="746715" y="78230"/>
                  </a:lnTo>
                  <a:lnTo>
                    <a:pt x="711461" y="104598"/>
                  </a:lnTo>
                  <a:lnTo>
                    <a:pt x="678941" y="134159"/>
                  </a:lnTo>
                  <a:lnTo>
                    <a:pt x="649387" y="166684"/>
                  </a:lnTo>
                  <a:lnTo>
                    <a:pt x="623027" y="201941"/>
                  </a:lnTo>
                  <a:lnTo>
                    <a:pt x="600091" y="239700"/>
                  </a:lnTo>
                  <a:lnTo>
                    <a:pt x="580810" y="279731"/>
                  </a:lnTo>
                  <a:lnTo>
                    <a:pt x="565414" y="321803"/>
                  </a:lnTo>
                  <a:lnTo>
                    <a:pt x="554131" y="365686"/>
                  </a:lnTo>
                  <a:lnTo>
                    <a:pt x="547193" y="411149"/>
                  </a:lnTo>
                  <a:lnTo>
                    <a:pt x="544829" y="457962"/>
                  </a:lnTo>
                  <a:lnTo>
                    <a:pt x="544829" y="1602867"/>
                  </a:lnTo>
                  <a:lnTo>
                    <a:pt x="0" y="2003298"/>
                  </a:lnTo>
                  <a:lnTo>
                    <a:pt x="544829" y="2289810"/>
                  </a:lnTo>
                  <a:lnTo>
                    <a:pt x="547193" y="2336622"/>
                  </a:lnTo>
                  <a:lnTo>
                    <a:pt x="554131" y="2382085"/>
                  </a:lnTo>
                  <a:lnTo>
                    <a:pt x="565414" y="2425968"/>
                  </a:lnTo>
                  <a:lnTo>
                    <a:pt x="580810" y="2468040"/>
                  </a:lnTo>
                  <a:lnTo>
                    <a:pt x="600091" y="2508071"/>
                  </a:lnTo>
                  <a:lnTo>
                    <a:pt x="623027" y="2545830"/>
                  </a:lnTo>
                  <a:lnTo>
                    <a:pt x="649387" y="2581087"/>
                  </a:lnTo>
                  <a:lnTo>
                    <a:pt x="678942" y="2613612"/>
                  </a:lnTo>
                  <a:lnTo>
                    <a:pt x="711461" y="2643173"/>
                  </a:lnTo>
                  <a:lnTo>
                    <a:pt x="746715" y="2669541"/>
                  </a:lnTo>
                  <a:lnTo>
                    <a:pt x="784474" y="2692484"/>
                  </a:lnTo>
                  <a:lnTo>
                    <a:pt x="824507" y="2711773"/>
                  </a:lnTo>
                  <a:lnTo>
                    <a:pt x="866586" y="2727177"/>
                  </a:lnTo>
                  <a:lnTo>
                    <a:pt x="910479" y="2738465"/>
                  </a:lnTo>
                  <a:lnTo>
                    <a:pt x="955958" y="2745406"/>
                  </a:lnTo>
                  <a:lnTo>
                    <a:pt x="1002791" y="2747772"/>
                  </a:lnTo>
                  <a:lnTo>
                    <a:pt x="4925568" y="2747772"/>
                  </a:lnTo>
                  <a:lnTo>
                    <a:pt x="4972380" y="2745406"/>
                  </a:lnTo>
                  <a:lnTo>
                    <a:pt x="5017843" y="2738465"/>
                  </a:lnTo>
                  <a:lnTo>
                    <a:pt x="5061726" y="2727177"/>
                  </a:lnTo>
                  <a:lnTo>
                    <a:pt x="5103798" y="2711773"/>
                  </a:lnTo>
                  <a:lnTo>
                    <a:pt x="5143829" y="2692484"/>
                  </a:lnTo>
                  <a:lnTo>
                    <a:pt x="5181588" y="2669541"/>
                  </a:lnTo>
                  <a:lnTo>
                    <a:pt x="5216845" y="2643173"/>
                  </a:lnTo>
                  <a:lnTo>
                    <a:pt x="5249370" y="2613612"/>
                  </a:lnTo>
                  <a:lnTo>
                    <a:pt x="5278931" y="2581087"/>
                  </a:lnTo>
                  <a:lnTo>
                    <a:pt x="5305299" y="2545830"/>
                  </a:lnTo>
                  <a:lnTo>
                    <a:pt x="5328242" y="2508071"/>
                  </a:lnTo>
                  <a:lnTo>
                    <a:pt x="5347531" y="2468040"/>
                  </a:lnTo>
                  <a:lnTo>
                    <a:pt x="5362935" y="2425968"/>
                  </a:lnTo>
                  <a:lnTo>
                    <a:pt x="5374223" y="2382085"/>
                  </a:lnTo>
                  <a:lnTo>
                    <a:pt x="5381164" y="2336622"/>
                  </a:lnTo>
                  <a:lnTo>
                    <a:pt x="5383529" y="2289810"/>
                  </a:lnTo>
                  <a:lnTo>
                    <a:pt x="5383529" y="457962"/>
                  </a:lnTo>
                  <a:lnTo>
                    <a:pt x="5381164" y="411149"/>
                  </a:lnTo>
                  <a:lnTo>
                    <a:pt x="5374223" y="365686"/>
                  </a:lnTo>
                  <a:lnTo>
                    <a:pt x="5362935" y="321803"/>
                  </a:lnTo>
                  <a:lnTo>
                    <a:pt x="5347531" y="279731"/>
                  </a:lnTo>
                  <a:lnTo>
                    <a:pt x="5328242" y="239700"/>
                  </a:lnTo>
                  <a:lnTo>
                    <a:pt x="5305299" y="201941"/>
                  </a:lnTo>
                  <a:lnTo>
                    <a:pt x="5278931" y="166684"/>
                  </a:lnTo>
                  <a:lnTo>
                    <a:pt x="5249370" y="134159"/>
                  </a:lnTo>
                  <a:lnTo>
                    <a:pt x="5216845" y="104598"/>
                  </a:lnTo>
                  <a:lnTo>
                    <a:pt x="5181588" y="78230"/>
                  </a:lnTo>
                  <a:lnTo>
                    <a:pt x="5143829" y="55287"/>
                  </a:lnTo>
                  <a:lnTo>
                    <a:pt x="5103798" y="35998"/>
                  </a:lnTo>
                  <a:lnTo>
                    <a:pt x="5061726" y="20594"/>
                  </a:lnTo>
                  <a:lnTo>
                    <a:pt x="5017843" y="9306"/>
                  </a:lnTo>
                  <a:lnTo>
                    <a:pt x="4972380" y="2365"/>
                  </a:lnTo>
                  <a:lnTo>
                    <a:pt x="492556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3456432" y="1443989"/>
              <a:ext cx="5383530" cy="2748280"/>
            </a:xfrm>
            <a:custGeom>
              <a:avLst/>
              <a:gdLst/>
              <a:ahLst/>
              <a:cxnLst/>
              <a:rect l="l" t="t" r="r" b="b"/>
              <a:pathLst>
                <a:path w="5383530" h="2748279">
                  <a:moveTo>
                    <a:pt x="544829" y="457962"/>
                  </a:moveTo>
                  <a:lnTo>
                    <a:pt x="547193" y="411149"/>
                  </a:lnTo>
                  <a:lnTo>
                    <a:pt x="554131" y="365686"/>
                  </a:lnTo>
                  <a:lnTo>
                    <a:pt x="565414" y="321803"/>
                  </a:lnTo>
                  <a:lnTo>
                    <a:pt x="580810" y="279731"/>
                  </a:lnTo>
                  <a:lnTo>
                    <a:pt x="600091" y="239700"/>
                  </a:lnTo>
                  <a:lnTo>
                    <a:pt x="623027" y="201941"/>
                  </a:lnTo>
                  <a:lnTo>
                    <a:pt x="649387" y="166684"/>
                  </a:lnTo>
                  <a:lnTo>
                    <a:pt x="678941" y="134159"/>
                  </a:lnTo>
                  <a:lnTo>
                    <a:pt x="711461" y="104598"/>
                  </a:lnTo>
                  <a:lnTo>
                    <a:pt x="746715" y="78230"/>
                  </a:lnTo>
                  <a:lnTo>
                    <a:pt x="784474" y="55287"/>
                  </a:lnTo>
                  <a:lnTo>
                    <a:pt x="824507" y="35998"/>
                  </a:lnTo>
                  <a:lnTo>
                    <a:pt x="866586" y="20594"/>
                  </a:lnTo>
                  <a:lnTo>
                    <a:pt x="910479" y="9306"/>
                  </a:lnTo>
                  <a:lnTo>
                    <a:pt x="955958" y="2365"/>
                  </a:lnTo>
                  <a:lnTo>
                    <a:pt x="1002791" y="0"/>
                  </a:lnTo>
                  <a:lnTo>
                    <a:pt x="1351279" y="0"/>
                  </a:lnTo>
                  <a:lnTo>
                    <a:pt x="2560954" y="0"/>
                  </a:lnTo>
                  <a:lnTo>
                    <a:pt x="4925568" y="0"/>
                  </a:lnTo>
                  <a:lnTo>
                    <a:pt x="4972380" y="2365"/>
                  </a:lnTo>
                  <a:lnTo>
                    <a:pt x="5017843" y="9306"/>
                  </a:lnTo>
                  <a:lnTo>
                    <a:pt x="5061726" y="20594"/>
                  </a:lnTo>
                  <a:lnTo>
                    <a:pt x="5103798" y="35998"/>
                  </a:lnTo>
                  <a:lnTo>
                    <a:pt x="5143829" y="55287"/>
                  </a:lnTo>
                  <a:lnTo>
                    <a:pt x="5181588" y="78230"/>
                  </a:lnTo>
                  <a:lnTo>
                    <a:pt x="5216845" y="104598"/>
                  </a:lnTo>
                  <a:lnTo>
                    <a:pt x="5249370" y="134159"/>
                  </a:lnTo>
                  <a:lnTo>
                    <a:pt x="5278931" y="166684"/>
                  </a:lnTo>
                  <a:lnTo>
                    <a:pt x="5305299" y="201941"/>
                  </a:lnTo>
                  <a:lnTo>
                    <a:pt x="5328242" y="239700"/>
                  </a:lnTo>
                  <a:lnTo>
                    <a:pt x="5347531" y="279731"/>
                  </a:lnTo>
                  <a:lnTo>
                    <a:pt x="5362935" y="321803"/>
                  </a:lnTo>
                  <a:lnTo>
                    <a:pt x="5374223" y="365686"/>
                  </a:lnTo>
                  <a:lnTo>
                    <a:pt x="5381164" y="411149"/>
                  </a:lnTo>
                  <a:lnTo>
                    <a:pt x="5383529" y="457962"/>
                  </a:lnTo>
                  <a:lnTo>
                    <a:pt x="5383529" y="1602867"/>
                  </a:lnTo>
                  <a:lnTo>
                    <a:pt x="5383529" y="2289810"/>
                  </a:lnTo>
                  <a:lnTo>
                    <a:pt x="5381164" y="2336622"/>
                  </a:lnTo>
                  <a:lnTo>
                    <a:pt x="5374223" y="2382085"/>
                  </a:lnTo>
                  <a:lnTo>
                    <a:pt x="5362935" y="2425968"/>
                  </a:lnTo>
                  <a:lnTo>
                    <a:pt x="5347531" y="2468040"/>
                  </a:lnTo>
                  <a:lnTo>
                    <a:pt x="5328242" y="2508071"/>
                  </a:lnTo>
                  <a:lnTo>
                    <a:pt x="5305299" y="2545830"/>
                  </a:lnTo>
                  <a:lnTo>
                    <a:pt x="5278931" y="2581087"/>
                  </a:lnTo>
                  <a:lnTo>
                    <a:pt x="5249370" y="2613612"/>
                  </a:lnTo>
                  <a:lnTo>
                    <a:pt x="5216845" y="2643173"/>
                  </a:lnTo>
                  <a:lnTo>
                    <a:pt x="5181588" y="2669541"/>
                  </a:lnTo>
                  <a:lnTo>
                    <a:pt x="5143829" y="2692484"/>
                  </a:lnTo>
                  <a:lnTo>
                    <a:pt x="5103798" y="2711773"/>
                  </a:lnTo>
                  <a:lnTo>
                    <a:pt x="5061726" y="2727177"/>
                  </a:lnTo>
                  <a:lnTo>
                    <a:pt x="5017843" y="2738465"/>
                  </a:lnTo>
                  <a:lnTo>
                    <a:pt x="4972380" y="2745406"/>
                  </a:lnTo>
                  <a:lnTo>
                    <a:pt x="4925568" y="2747772"/>
                  </a:lnTo>
                  <a:lnTo>
                    <a:pt x="2560954" y="2747772"/>
                  </a:lnTo>
                  <a:lnTo>
                    <a:pt x="1351279" y="2747772"/>
                  </a:lnTo>
                  <a:lnTo>
                    <a:pt x="1002791" y="2747772"/>
                  </a:lnTo>
                  <a:lnTo>
                    <a:pt x="955958" y="2745406"/>
                  </a:lnTo>
                  <a:lnTo>
                    <a:pt x="910479" y="2738465"/>
                  </a:lnTo>
                  <a:lnTo>
                    <a:pt x="866586" y="2727177"/>
                  </a:lnTo>
                  <a:lnTo>
                    <a:pt x="824507" y="2711773"/>
                  </a:lnTo>
                  <a:lnTo>
                    <a:pt x="784474" y="2692484"/>
                  </a:lnTo>
                  <a:lnTo>
                    <a:pt x="746715" y="2669541"/>
                  </a:lnTo>
                  <a:lnTo>
                    <a:pt x="711461" y="2643173"/>
                  </a:lnTo>
                  <a:lnTo>
                    <a:pt x="678942" y="2613612"/>
                  </a:lnTo>
                  <a:lnTo>
                    <a:pt x="649387" y="2581087"/>
                  </a:lnTo>
                  <a:lnTo>
                    <a:pt x="623027" y="2545830"/>
                  </a:lnTo>
                  <a:lnTo>
                    <a:pt x="600091" y="2508071"/>
                  </a:lnTo>
                  <a:lnTo>
                    <a:pt x="580810" y="2468040"/>
                  </a:lnTo>
                  <a:lnTo>
                    <a:pt x="565414" y="2425968"/>
                  </a:lnTo>
                  <a:lnTo>
                    <a:pt x="554131" y="2382085"/>
                  </a:lnTo>
                  <a:lnTo>
                    <a:pt x="547193" y="2336622"/>
                  </a:lnTo>
                  <a:lnTo>
                    <a:pt x="544829" y="2289810"/>
                  </a:lnTo>
                  <a:lnTo>
                    <a:pt x="0" y="2003298"/>
                  </a:lnTo>
                  <a:lnTo>
                    <a:pt x="544829" y="1602867"/>
                  </a:lnTo>
                  <a:lnTo>
                    <a:pt x="544829" y="457962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1020" y="1600200"/>
              <a:ext cx="4183379" cy="229971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5637" y="4920763"/>
            <a:ext cx="51673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spc="-94" dirty="0">
                <a:latin typeface="Arial"/>
                <a:cs typeface="Arial"/>
              </a:rPr>
              <a:t>Fig.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spc="-41" dirty="0">
                <a:latin typeface="Arial"/>
                <a:cs typeface="Arial"/>
              </a:rPr>
              <a:t>2.4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8053" y="515458"/>
            <a:ext cx="2592896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2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043" y="1083539"/>
            <a:ext cx="8251920" cy="391116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79546" marR="123349" indent="-170497">
              <a:spcBef>
                <a:spcPts val="79"/>
              </a:spcBef>
              <a:buFont typeface="Arial"/>
              <a:buChar char="•"/>
              <a:tabLst>
                <a:tab pos="180022" algn="l"/>
              </a:tabLst>
            </a:pPr>
            <a:r>
              <a:rPr sz="2400" b="1" spc="-188" dirty="0">
                <a:solidFill>
                  <a:srgbClr val="C0504D"/>
                </a:solidFill>
                <a:latin typeface="Arial"/>
                <a:cs typeface="Arial"/>
              </a:rPr>
              <a:t>Agent</a:t>
            </a:r>
            <a:r>
              <a:rPr sz="2400" b="1" spc="-1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C0504D"/>
                </a:solidFill>
                <a:latin typeface="Arial"/>
                <a:cs typeface="Arial"/>
              </a:rPr>
              <a:t>programs</a:t>
            </a:r>
            <a:r>
              <a:rPr sz="2400" b="1" spc="-15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400" spc="-131" dirty="0">
                <a:latin typeface="Arial"/>
                <a:cs typeface="Arial"/>
              </a:rPr>
              <a:t>map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percepts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actions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and </a:t>
            </a:r>
            <a:r>
              <a:rPr sz="2400" spc="-90" dirty="0">
                <a:latin typeface="Arial"/>
                <a:cs typeface="Arial"/>
              </a:rPr>
              <a:t>update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their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1" dirty="0">
                <a:latin typeface="Arial"/>
                <a:cs typeface="Arial"/>
              </a:rPr>
              <a:t>internal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state</a:t>
            </a:r>
            <a:endParaRPr sz="2400" dirty="0">
              <a:latin typeface="Arial"/>
              <a:cs typeface="Arial"/>
            </a:endParaRPr>
          </a:p>
          <a:p>
            <a:pPr marL="394811" lvl="1" indent="-213360">
              <a:spcBef>
                <a:spcPts val="518"/>
              </a:spcBef>
              <a:buFont typeface="Arial"/>
              <a:buChar char="–"/>
              <a:tabLst>
                <a:tab pos="395288" algn="l"/>
              </a:tabLst>
            </a:pPr>
            <a:r>
              <a:rPr sz="2100" b="1" spc="-172" dirty="0">
                <a:solidFill>
                  <a:srgbClr val="C0504D"/>
                </a:solidFill>
                <a:latin typeface="Arial"/>
                <a:cs typeface="Arial"/>
              </a:rPr>
              <a:t>Reflex</a:t>
            </a:r>
            <a:r>
              <a:rPr sz="2100" b="1" spc="-49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agents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94" dirty="0">
                <a:latin typeface="Arial"/>
                <a:cs typeface="Arial"/>
              </a:rPr>
              <a:t>respond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64" dirty="0">
                <a:latin typeface="Arial"/>
                <a:cs typeface="Arial"/>
              </a:rPr>
              <a:t>immediately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percepts</a:t>
            </a:r>
            <a:endParaRPr sz="2100" dirty="0">
              <a:latin typeface="Arial"/>
              <a:cs typeface="Arial"/>
            </a:endParaRPr>
          </a:p>
          <a:p>
            <a:pPr marL="394811" lvl="1" indent="-213360">
              <a:spcBef>
                <a:spcPts val="503"/>
              </a:spcBef>
              <a:buFont typeface="Arial"/>
              <a:buChar char="–"/>
              <a:tabLst>
                <a:tab pos="395288" algn="l"/>
              </a:tabLst>
            </a:pPr>
            <a:r>
              <a:rPr sz="2100" b="1" spc="-158" dirty="0">
                <a:solidFill>
                  <a:srgbClr val="C0504D"/>
                </a:solidFill>
                <a:latin typeface="Arial"/>
                <a:cs typeface="Arial"/>
              </a:rPr>
              <a:t>Goal-</a:t>
            </a:r>
            <a:r>
              <a:rPr sz="2100" b="1" spc="-188" dirty="0">
                <a:solidFill>
                  <a:srgbClr val="C0504D"/>
                </a:solidFill>
                <a:latin typeface="Arial"/>
                <a:cs typeface="Arial"/>
              </a:rPr>
              <a:t>based</a:t>
            </a:r>
            <a:r>
              <a:rPr sz="2100" b="1" spc="-64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agents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act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achieve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their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goal(s)</a:t>
            </a:r>
            <a:endParaRPr sz="2100" dirty="0">
              <a:latin typeface="Arial"/>
              <a:cs typeface="Arial"/>
            </a:endParaRPr>
          </a:p>
          <a:p>
            <a:pPr marL="394811" lvl="1" indent="-213360">
              <a:spcBef>
                <a:spcPts val="506"/>
              </a:spcBef>
              <a:buFont typeface="Arial"/>
              <a:buChar char="–"/>
              <a:tabLst>
                <a:tab pos="395288" algn="l"/>
              </a:tabLst>
            </a:pPr>
            <a:r>
              <a:rPr sz="2100" b="1" spc="-79" dirty="0">
                <a:solidFill>
                  <a:srgbClr val="C0504D"/>
                </a:solidFill>
                <a:latin typeface="Arial"/>
                <a:cs typeface="Arial"/>
              </a:rPr>
              <a:t>Utility-</a:t>
            </a:r>
            <a:r>
              <a:rPr sz="2100" b="1" spc="-191" dirty="0">
                <a:solidFill>
                  <a:srgbClr val="C0504D"/>
                </a:solidFill>
                <a:latin typeface="Arial"/>
                <a:cs typeface="Arial"/>
              </a:rPr>
              <a:t>based</a:t>
            </a:r>
            <a:r>
              <a:rPr sz="2100" b="1" spc="-4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agents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16" dirty="0">
                <a:latin typeface="Arial"/>
                <a:cs typeface="Arial"/>
              </a:rPr>
              <a:t>maximize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their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utility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function</a:t>
            </a:r>
            <a:endParaRPr sz="2100" dirty="0">
              <a:latin typeface="Arial"/>
              <a:cs typeface="Arial"/>
            </a:endParaRPr>
          </a:p>
          <a:p>
            <a:pPr marL="179546" marR="600075" indent="-170497">
              <a:spcBef>
                <a:spcPts val="563"/>
              </a:spcBef>
              <a:buFont typeface="Arial"/>
              <a:buChar char="•"/>
              <a:tabLst>
                <a:tab pos="180022" algn="l"/>
              </a:tabLst>
            </a:pPr>
            <a:r>
              <a:rPr sz="2400" b="1" spc="-191" dirty="0">
                <a:solidFill>
                  <a:srgbClr val="C0504D"/>
                </a:solidFill>
                <a:latin typeface="Arial"/>
                <a:cs typeface="Arial"/>
              </a:rPr>
              <a:t>Representing</a:t>
            </a:r>
            <a:r>
              <a:rPr sz="2400" b="1" spc="-131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400" b="1" spc="-169" dirty="0">
                <a:solidFill>
                  <a:srgbClr val="C0504D"/>
                </a:solidFill>
                <a:latin typeface="Arial"/>
                <a:cs typeface="Arial"/>
              </a:rPr>
              <a:t>knowledge</a:t>
            </a:r>
            <a:r>
              <a:rPr sz="2400" b="1" spc="-158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important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for </a:t>
            </a:r>
            <a:r>
              <a:rPr sz="2400" spc="-124" dirty="0">
                <a:latin typeface="Arial"/>
                <a:cs typeface="Arial"/>
              </a:rPr>
              <a:t>good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agent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design</a:t>
            </a:r>
            <a:endParaRPr sz="2400" dirty="0">
              <a:latin typeface="Arial"/>
              <a:cs typeface="Arial"/>
            </a:endParaRPr>
          </a:p>
          <a:p>
            <a:pPr marL="179546" marR="275273" indent="-170497" algn="just">
              <a:spcBef>
                <a:spcPts val="578"/>
              </a:spcBef>
              <a:buChar char="•"/>
              <a:tabLst>
                <a:tab pos="180022" algn="l"/>
              </a:tabLst>
            </a:pPr>
            <a:r>
              <a:rPr sz="2400" spc="-45" dirty="0">
                <a:latin typeface="Arial"/>
                <a:cs typeface="Arial"/>
              </a:rPr>
              <a:t>Most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challenging</a:t>
            </a:r>
            <a:r>
              <a:rPr sz="2400" spc="-4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environments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88" dirty="0">
                <a:latin typeface="Arial"/>
                <a:cs typeface="Arial"/>
              </a:rPr>
              <a:t>are</a:t>
            </a:r>
            <a:r>
              <a:rPr sz="2400" spc="23" dirty="0">
                <a:latin typeface="Arial"/>
                <a:cs typeface="Arial"/>
              </a:rPr>
              <a:t> </a:t>
            </a:r>
            <a:r>
              <a:rPr sz="2400" spc="-26" dirty="0">
                <a:solidFill>
                  <a:srgbClr val="C0504D"/>
                </a:solidFill>
                <a:latin typeface="Arial"/>
                <a:cs typeface="Arial"/>
              </a:rPr>
              <a:t>partially </a:t>
            </a:r>
            <a:r>
              <a:rPr sz="2400" spc="-120" dirty="0">
                <a:solidFill>
                  <a:srgbClr val="C0504D"/>
                </a:solidFill>
                <a:latin typeface="Arial"/>
                <a:cs typeface="Arial"/>
              </a:rPr>
              <a:t>observable</a:t>
            </a:r>
            <a:r>
              <a:rPr sz="2400" spc="-120" dirty="0">
                <a:latin typeface="Arial"/>
                <a:cs typeface="Arial"/>
              </a:rPr>
              <a:t>,</a:t>
            </a:r>
            <a:r>
              <a:rPr sz="2400" spc="-23" dirty="0">
                <a:latin typeface="Arial"/>
                <a:cs typeface="Arial"/>
              </a:rPr>
              <a:t> </a:t>
            </a:r>
            <a:r>
              <a:rPr sz="2400" spc="-113" dirty="0">
                <a:solidFill>
                  <a:srgbClr val="C0504D"/>
                </a:solidFill>
                <a:latin typeface="Arial"/>
                <a:cs typeface="Arial"/>
              </a:rPr>
              <a:t>stochastic</a:t>
            </a:r>
            <a:r>
              <a:rPr sz="2400" spc="-113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94" dirty="0">
                <a:solidFill>
                  <a:srgbClr val="C0504D"/>
                </a:solidFill>
                <a:latin typeface="Arial"/>
                <a:cs typeface="Arial"/>
              </a:rPr>
              <a:t>sequential</a:t>
            </a:r>
            <a:r>
              <a:rPr sz="2400" spc="-94" dirty="0">
                <a:latin typeface="Arial"/>
                <a:cs typeface="Arial"/>
              </a:rPr>
              <a:t>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68" dirty="0">
                <a:solidFill>
                  <a:srgbClr val="C0504D"/>
                </a:solidFill>
                <a:latin typeface="Arial"/>
                <a:cs typeface="Arial"/>
              </a:rPr>
              <a:t>dynamic</a:t>
            </a:r>
            <a:r>
              <a:rPr sz="2400" spc="-68" dirty="0">
                <a:latin typeface="Arial"/>
                <a:cs typeface="Arial"/>
              </a:rPr>
              <a:t>, </a:t>
            </a:r>
            <a:r>
              <a:rPr sz="2400" spc="-127" dirty="0">
                <a:latin typeface="Arial"/>
                <a:cs typeface="Arial"/>
              </a:rPr>
              <a:t>and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86" dirty="0">
                <a:solidFill>
                  <a:srgbClr val="C0504D"/>
                </a:solidFill>
                <a:latin typeface="Arial"/>
                <a:cs typeface="Arial"/>
              </a:rPr>
              <a:t>continuous</a:t>
            </a:r>
            <a:r>
              <a:rPr sz="2400" spc="-101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and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contain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C0504D"/>
                </a:solidFill>
                <a:latin typeface="Arial"/>
                <a:cs typeface="Arial"/>
              </a:rPr>
              <a:t>multiple</a:t>
            </a:r>
            <a:r>
              <a:rPr sz="2400" spc="-98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400" spc="-71" dirty="0">
                <a:solidFill>
                  <a:srgbClr val="C0504D"/>
                </a:solidFill>
                <a:latin typeface="Arial"/>
                <a:cs typeface="Arial"/>
              </a:rPr>
              <a:t>agents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00836" y="4789225"/>
            <a:ext cx="1165384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B6C5800-865E-0846-94C8-AA24CA986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5591" y="628322"/>
            <a:ext cx="5829300" cy="857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Possible AI approaches</a:t>
            </a:r>
          </a:p>
        </p:txBody>
      </p:sp>
      <p:grpSp>
        <p:nvGrpSpPr>
          <p:cNvPr id="33794" name="Group 3">
            <a:extLst>
              <a:ext uri="{FF2B5EF4-FFF2-40B4-BE49-F238E27FC236}">
                <a16:creationId xmlns:a16="http://schemas.microsoft.com/office/drawing/2014/main" id="{3569E8A6-D57C-D945-9B2B-1D494A278D6B}"/>
              </a:ext>
            </a:extLst>
          </p:cNvPr>
          <p:cNvGrpSpPr>
            <a:grpSpLocks/>
          </p:cNvGrpSpPr>
          <p:nvPr/>
        </p:nvGrpSpPr>
        <p:grpSpPr bwMode="auto">
          <a:xfrm>
            <a:off x="2404241" y="1529255"/>
            <a:ext cx="3505200" cy="3257550"/>
            <a:chOff x="960" y="960"/>
            <a:chExt cx="2944" cy="2736"/>
          </a:xfrm>
        </p:grpSpPr>
        <p:grpSp>
          <p:nvGrpSpPr>
            <p:cNvPr id="33795" name="Group 4">
              <a:extLst>
                <a:ext uri="{FF2B5EF4-FFF2-40B4-BE49-F238E27FC236}">
                  <a16:creationId xmlns:a16="http://schemas.microsoft.com/office/drawing/2014/main" id="{CB4FF1AC-7D24-6444-8B51-043607C82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680"/>
              <a:ext cx="2016" cy="2016"/>
              <a:chOff x="1296" y="1824"/>
              <a:chExt cx="2016" cy="2016"/>
            </a:xfrm>
          </p:grpSpPr>
          <p:sp>
            <p:nvSpPr>
              <p:cNvPr id="33800" name="Rectangle 5">
                <a:extLst>
                  <a:ext uri="{FF2B5EF4-FFF2-40B4-BE49-F238E27FC236}">
                    <a16:creationId xmlns:a16="http://schemas.microsoft.com/office/drawing/2014/main" id="{A7E2D87E-9586-5143-8EDC-36378E1D3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824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3801" name="Rectangle 6">
                <a:extLst>
                  <a:ext uri="{FF2B5EF4-FFF2-40B4-BE49-F238E27FC236}">
                    <a16:creationId xmlns:a16="http://schemas.microsoft.com/office/drawing/2014/main" id="{A186A4DE-6EA0-3A42-8E00-A7DD358F1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824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3802" name="Rectangle 7">
                <a:extLst>
                  <a:ext uri="{FF2B5EF4-FFF2-40B4-BE49-F238E27FC236}">
                    <a16:creationId xmlns:a16="http://schemas.microsoft.com/office/drawing/2014/main" id="{0786A4E3-2D1B-B747-A88E-9ADDB36B7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3803" name="Rectangle 8">
                <a:extLst>
                  <a:ext uri="{FF2B5EF4-FFF2-40B4-BE49-F238E27FC236}">
                    <a16:creationId xmlns:a16="http://schemas.microsoft.com/office/drawing/2014/main" id="{A48CAFCB-B5B4-C249-A6AD-5AF2FCF4D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33796" name="Text Box 9">
              <a:extLst>
                <a:ext uri="{FF2B5EF4-FFF2-40B4-BE49-F238E27FC236}">
                  <a16:creationId xmlns:a16="http://schemas.microsoft.com/office/drawing/2014/main" id="{B814F13C-2EAC-DD43-AF2E-D15B0FCAE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16"/>
              <a:ext cx="850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700"/>
                <a:t>Think</a:t>
              </a:r>
            </a:p>
          </p:txBody>
        </p:sp>
        <p:sp>
          <p:nvSpPr>
            <p:cNvPr id="33797" name="Text Box 10">
              <a:extLst>
                <a:ext uri="{FF2B5EF4-FFF2-40B4-BE49-F238E27FC236}">
                  <a16:creationId xmlns:a16="http://schemas.microsoft.com/office/drawing/2014/main" id="{AE862A64-B271-E340-804F-E6B13B5D5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976"/>
              <a:ext cx="575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700"/>
                <a:t>Act</a:t>
              </a:r>
            </a:p>
          </p:txBody>
        </p:sp>
        <p:sp>
          <p:nvSpPr>
            <p:cNvPr id="33798" name="Text Box 11">
              <a:extLst>
                <a:ext uri="{FF2B5EF4-FFF2-40B4-BE49-F238E27FC236}">
                  <a16:creationId xmlns:a16="http://schemas.microsoft.com/office/drawing/2014/main" id="{B0418D7A-E729-0144-B995-91D5FA77D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960"/>
              <a:ext cx="1120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Like humans</a:t>
              </a:r>
            </a:p>
          </p:txBody>
        </p:sp>
        <p:sp>
          <p:nvSpPr>
            <p:cNvPr id="33799" name="Text Box 12">
              <a:extLst>
                <a:ext uri="{FF2B5EF4-FFF2-40B4-BE49-F238E27FC236}">
                  <a16:creationId xmlns:a16="http://schemas.microsoft.com/office/drawing/2014/main" id="{32E9CD41-0BCD-644F-9782-B1787E7F2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248"/>
              <a:ext cx="1120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Well</a:t>
              </a: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09F3EBB-A685-974A-AF98-29FB3D7D3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475059"/>
            <a:ext cx="5829300" cy="8572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Helvetica" pitchFamily="2" charset="0"/>
                <a:ea typeface="ＭＳ Ｐゴシック" panose="020B0600070205080204" pitchFamily="34" charset="-128"/>
              </a:rPr>
              <a:t>Possible approaches</a:t>
            </a:r>
          </a:p>
        </p:txBody>
      </p:sp>
      <p:grpSp>
        <p:nvGrpSpPr>
          <p:cNvPr id="37890" name="Group 3">
            <a:extLst>
              <a:ext uri="{FF2B5EF4-FFF2-40B4-BE49-F238E27FC236}">
                <a16:creationId xmlns:a16="http://schemas.microsoft.com/office/drawing/2014/main" id="{E36315ED-0E5A-DA49-99D7-F3686F13D127}"/>
              </a:ext>
            </a:extLst>
          </p:cNvPr>
          <p:cNvGrpSpPr>
            <a:grpSpLocks/>
          </p:cNvGrpSpPr>
          <p:nvPr/>
        </p:nvGrpSpPr>
        <p:grpSpPr bwMode="auto">
          <a:xfrm>
            <a:off x="2274093" y="1444227"/>
            <a:ext cx="3505200" cy="3257550"/>
            <a:chOff x="960" y="960"/>
            <a:chExt cx="2944" cy="2736"/>
          </a:xfrm>
        </p:grpSpPr>
        <p:grpSp>
          <p:nvGrpSpPr>
            <p:cNvPr id="37893" name="Group 4">
              <a:extLst>
                <a:ext uri="{FF2B5EF4-FFF2-40B4-BE49-F238E27FC236}">
                  <a16:creationId xmlns:a16="http://schemas.microsoft.com/office/drawing/2014/main" id="{815C2780-20F3-5F47-8A7E-D5B4CB05F2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680"/>
              <a:ext cx="2016" cy="2016"/>
              <a:chOff x="1296" y="1824"/>
              <a:chExt cx="2016" cy="2016"/>
            </a:xfrm>
          </p:grpSpPr>
          <p:sp>
            <p:nvSpPr>
              <p:cNvPr id="37902" name="Rectangle 5">
                <a:extLst>
                  <a:ext uri="{FF2B5EF4-FFF2-40B4-BE49-F238E27FC236}">
                    <a16:creationId xmlns:a16="http://schemas.microsoft.com/office/drawing/2014/main" id="{F83CCF04-5BAD-4146-8F36-0DEDF6E6E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824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7903" name="Rectangle 6">
                <a:extLst>
                  <a:ext uri="{FF2B5EF4-FFF2-40B4-BE49-F238E27FC236}">
                    <a16:creationId xmlns:a16="http://schemas.microsoft.com/office/drawing/2014/main" id="{1AEC1B5E-1BD5-524F-8929-20C6FA536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824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7904" name="Rectangle 7">
                <a:extLst>
                  <a:ext uri="{FF2B5EF4-FFF2-40B4-BE49-F238E27FC236}">
                    <a16:creationId xmlns:a16="http://schemas.microsoft.com/office/drawing/2014/main" id="{BE4B69E8-058A-FB48-8091-E077488E0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7905" name="Rectangle 8">
                <a:extLst>
                  <a:ext uri="{FF2B5EF4-FFF2-40B4-BE49-F238E27FC236}">
                    <a16:creationId xmlns:a16="http://schemas.microsoft.com/office/drawing/2014/main" id="{AC1A86A0-3561-634E-8ED3-F655F568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37894" name="Text Box 9">
              <a:extLst>
                <a:ext uri="{FF2B5EF4-FFF2-40B4-BE49-F238E27FC236}">
                  <a16:creationId xmlns:a16="http://schemas.microsoft.com/office/drawing/2014/main" id="{853608AA-FF30-0D41-842C-D557BB003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16"/>
              <a:ext cx="850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700"/>
                <a:t>Think</a:t>
              </a:r>
            </a:p>
          </p:txBody>
        </p:sp>
        <p:sp>
          <p:nvSpPr>
            <p:cNvPr id="37895" name="Text Box 10">
              <a:extLst>
                <a:ext uri="{FF2B5EF4-FFF2-40B4-BE49-F238E27FC236}">
                  <a16:creationId xmlns:a16="http://schemas.microsoft.com/office/drawing/2014/main" id="{8812C066-F824-9540-A3EE-66D4E053A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976"/>
              <a:ext cx="575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700"/>
                <a:t>Act</a:t>
              </a:r>
            </a:p>
          </p:txBody>
        </p:sp>
        <p:sp>
          <p:nvSpPr>
            <p:cNvPr id="37896" name="Text Box 11">
              <a:extLst>
                <a:ext uri="{FF2B5EF4-FFF2-40B4-BE49-F238E27FC236}">
                  <a16:creationId xmlns:a16="http://schemas.microsoft.com/office/drawing/2014/main" id="{322FB1BF-A835-9B46-9CE0-44CAE7A8C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960"/>
              <a:ext cx="1120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Like humans</a:t>
              </a:r>
            </a:p>
          </p:txBody>
        </p:sp>
        <p:sp>
          <p:nvSpPr>
            <p:cNvPr id="37897" name="Text Box 12">
              <a:extLst>
                <a:ext uri="{FF2B5EF4-FFF2-40B4-BE49-F238E27FC236}">
                  <a16:creationId xmlns:a16="http://schemas.microsoft.com/office/drawing/2014/main" id="{FD6E4D61-0560-7D4D-A965-9E7A5D0D4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248"/>
              <a:ext cx="1120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/>
                <a:t>Well</a:t>
              </a:r>
            </a:p>
          </p:txBody>
        </p:sp>
        <p:sp>
          <p:nvSpPr>
            <p:cNvPr id="37898" name="Text Box 13">
              <a:extLst>
                <a:ext uri="{FF2B5EF4-FFF2-40B4-BE49-F238E27FC236}">
                  <a16:creationId xmlns:a16="http://schemas.microsoft.com/office/drawing/2014/main" id="{5444FBCA-F4CA-F543-AB79-EB56F13ED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016"/>
              <a:ext cx="51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/>
                <a:t>GPS</a:t>
              </a:r>
            </a:p>
          </p:txBody>
        </p:sp>
        <p:sp>
          <p:nvSpPr>
            <p:cNvPr id="37899" name="Text Box 14">
              <a:extLst>
                <a:ext uri="{FF2B5EF4-FFF2-40B4-BE49-F238E27FC236}">
                  <a16:creationId xmlns:a16="http://schemas.microsoft.com/office/drawing/2014/main" id="{75475ABB-A164-5F4F-A976-54E5F1992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24"/>
              <a:ext cx="55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/>
                <a:t>Eliza</a:t>
              </a:r>
            </a:p>
          </p:txBody>
        </p:sp>
        <p:sp>
          <p:nvSpPr>
            <p:cNvPr id="37900" name="Text Box 15">
              <a:extLst>
                <a:ext uri="{FF2B5EF4-FFF2-40B4-BE49-F238E27FC236}">
                  <a16:creationId xmlns:a16="http://schemas.microsoft.com/office/drawing/2014/main" id="{44858C55-06F8-E34D-B56A-09C3F2DF1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" y="1920"/>
              <a:ext cx="812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Rational</a:t>
              </a:r>
            </a:p>
            <a:p>
              <a:pPr algn="ctr"/>
              <a:r>
                <a:rPr lang="en-US" altLang="en-US" sz="1800"/>
                <a:t>agents</a:t>
              </a:r>
            </a:p>
          </p:txBody>
        </p:sp>
        <p:sp>
          <p:nvSpPr>
            <p:cNvPr id="37901" name="Text Box 16">
              <a:extLst>
                <a:ext uri="{FF2B5EF4-FFF2-40B4-BE49-F238E27FC236}">
                  <a16:creationId xmlns:a16="http://schemas.microsoft.com/office/drawing/2014/main" id="{C7028DDF-4377-0442-B2A9-F1E330A62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" y="2928"/>
              <a:ext cx="866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/>
                <a:t>Heuristic</a:t>
              </a:r>
            </a:p>
            <a:p>
              <a:pPr algn="ctr"/>
              <a:r>
                <a:rPr lang="en-US" altLang="en-US" sz="1800"/>
                <a:t>systems</a:t>
              </a:r>
            </a:p>
          </p:txBody>
        </p:sp>
      </p:grpSp>
      <p:sp>
        <p:nvSpPr>
          <p:cNvPr id="37891" name="Freeform 17">
            <a:extLst>
              <a:ext uri="{FF2B5EF4-FFF2-40B4-BE49-F238E27FC236}">
                <a16:creationId xmlns:a16="http://schemas.microsoft.com/office/drawing/2014/main" id="{B2AE2EEF-F8EC-4845-910B-C8C7A727A620}"/>
              </a:ext>
            </a:extLst>
          </p:cNvPr>
          <p:cNvSpPr>
            <a:spLocks/>
          </p:cNvSpPr>
          <p:nvPr/>
        </p:nvSpPr>
        <p:spPr bwMode="auto">
          <a:xfrm>
            <a:off x="4217193" y="1958578"/>
            <a:ext cx="1729979" cy="3184922"/>
          </a:xfrm>
          <a:custGeom>
            <a:avLst/>
            <a:gdLst>
              <a:gd name="T0" fmla="*/ 2147483647 w 1453"/>
              <a:gd name="T1" fmla="*/ 2147483647 h 2675"/>
              <a:gd name="T2" fmla="*/ 2147483647 w 1453"/>
              <a:gd name="T3" fmla="*/ 2147483647 h 2675"/>
              <a:gd name="T4" fmla="*/ 2147483647 w 1453"/>
              <a:gd name="T5" fmla="*/ 2147483647 h 2675"/>
              <a:gd name="T6" fmla="*/ 2147483647 w 1453"/>
              <a:gd name="T7" fmla="*/ 2147483647 h 2675"/>
              <a:gd name="T8" fmla="*/ 2147483647 w 1453"/>
              <a:gd name="T9" fmla="*/ 2147483647 h 2675"/>
              <a:gd name="T10" fmla="*/ 2147483647 w 1453"/>
              <a:gd name="T11" fmla="*/ 2147483647 h 2675"/>
              <a:gd name="T12" fmla="*/ 2147483647 w 1453"/>
              <a:gd name="T13" fmla="*/ 2147483647 h 2675"/>
              <a:gd name="T14" fmla="*/ 2147483647 w 1453"/>
              <a:gd name="T15" fmla="*/ 2147483647 h 2675"/>
              <a:gd name="T16" fmla="*/ 2147483647 w 1453"/>
              <a:gd name="T17" fmla="*/ 2147483647 h 2675"/>
              <a:gd name="T18" fmla="*/ 2147483647 w 1453"/>
              <a:gd name="T19" fmla="*/ 2147483647 h 2675"/>
              <a:gd name="T20" fmla="*/ 2147483647 w 1453"/>
              <a:gd name="T21" fmla="*/ 2147483647 h 2675"/>
              <a:gd name="T22" fmla="*/ 2147483647 w 1453"/>
              <a:gd name="T23" fmla="*/ 2147483647 h 2675"/>
              <a:gd name="T24" fmla="*/ 2147483647 w 1453"/>
              <a:gd name="T25" fmla="*/ 2147483647 h 2675"/>
              <a:gd name="T26" fmla="*/ 2147483647 w 1453"/>
              <a:gd name="T27" fmla="*/ 2147483647 h 2675"/>
              <a:gd name="T28" fmla="*/ 2147483647 w 1453"/>
              <a:gd name="T29" fmla="*/ 2147483647 h 2675"/>
              <a:gd name="T30" fmla="*/ 2147483647 w 1453"/>
              <a:gd name="T31" fmla="*/ 2147483647 h 2675"/>
              <a:gd name="T32" fmla="*/ 2147483647 w 1453"/>
              <a:gd name="T33" fmla="*/ 2147483647 h 2675"/>
              <a:gd name="T34" fmla="*/ 2147483647 w 1453"/>
              <a:gd name="T35" fmla="*/ 2147483647 h 2675"/>
              <a:gd name="T36" fmla="*/ 2147483647 w 1453"/>
              <a:gd name="T37" fmla="*/ 2147483647 h 2675"/>
              <a:gd name="T38" fmla="*/ 2147483647 w 1453"/>
              <a:gd name="T39" fmla="*/ 2147483647 h 2675"/>
              <a:gd name="T40" fmla="*/ 2147483647 w 1453"/>
              <a:gd name="T41" fmla="*/ 2147483647 h 2675"/>
              <a:gd name="T42" fmla="*/ 2147483647 w 1453"/>
              <a:gd name="T43" fmla="*/ 2147483647 h 2675"/>
              <a:gd name="T44" fmla="*/ 2147483647 w 1453"/>
              <a:gd name="T45" fmla="*/ 2147483647 h 2675"/>
              <a:gd name="T46" fmla="*/ 2147483647 w 1453"/>
              <a:gd name="T47" fmla="*/ 2147483647 h 2675"/>
              <a:gd name="T48" fmla="*/ 2147483647 w 1453"/>
              <a:gd name="T49" fmla="*/ 2147483647 h 2675"/>
              <a:gd name="T50" fmla="*/ 2147483647 w 1453"/>
              <a:gd name="T51" fmla="*/ 2147483647 h 2675"/>
              <a:gd name="T52" fmla="*/ 2147483647 w 1453"/>
              <a:gd name="T53" fmla="*/ 2147483647 h 2675"/>
              <a:gd name="T54" fmla="*/ 2147483647 w 1453"/>
              <a:gd name="T55" fmla="*/ 2147483647 h 2675"/>
              <a:gd name="T56" fmla="*/ 2147483647 w 1453"/>
              <a:gd name="T57" fmla="*/ 2147483647 h 2675"/>
              <a:gd name="T58" fmla="*/ 2147483647 w 1453"/>
              <a:gd name="T59" fmla="*/ 2147483647 h 2675"/>
              <a:gd name="T60" fmla="*/ 2147483647 w 1453"/>
              <a:gd name="T61" fmla="*/ 2147483647 h 2675"/>
              <a:gd name="T62" fmla="*/ 2147483647 w 1453"/>
              <a:gd name="T63" fmla="*/ 2147483647 h 2675"/>
              <a:gd name="T64" fmla="*/ 2147483647 w 1453"/>
              <a:gd name="T65" fmla="*/ 2147483647 h 2675"/>
              <a:gd name="T66" fmla="*/ 2147483647 w 1453"/>
              <a:gd name="T67" fmla="*/ 2147483647 h 2675"/>
              <a:gd name="T68" fmla="*/ 2147483647 w 1453"/>
              <a:gd name="T69" fmla="*/ 2147483647 h 2675"/>
              <a:gd name="T70" fmla="*/ 2147483647 w 1453"/>
              <a:gd name="T71" fmla="*/ 2147483647 h 2675"/>
              <a:gd name="T72" fmla="*/ 2147483647 w 1453"/>
              <a:gd name="T73" fmla="*/ 2147483647 h 2675"/>
              <a:gd name="T74" fmla="*/ 2147483647 w 1453"/>
              <a:gd name="T75" fmla="*/ 2147483647 h 2675"/>
              <a:gd name="T76" fmla="*/ 0 w 1453"/>
              <a:gd name="T77" fmla="*/ 2147483647 h 2675"/>
              <a:gd name="T78" fmla="*/ 2147483647 w 1453"/>
              <a:gd name="T79" fmla="*/ 2147483647 h 2675"/>
              <a:gd name="T80" fmla="*/ 2147483647 w 1453"/>
              <a:gd name="T81" fmla="*/ 2147483647 h 2675"/>
              <a:gd name="T82" fmla="*/ 2147483647 w 1453"/>
              <a:gd name="T83" fmla="*/ 2147483647 h 2675"/>
              <a:gd name="T84" fmla="*/ 2147483647 w 1453"/>
              <a:gd name="T85" fmla="*/ 2147483647 h 2675"/>
              <a:gd name="T86" fmla="*/ 2147483647 w 1453"/>
              <a:gd name="T87" fmla="*/ 2147483647 h 2675"/>
              <a:gd name="T88" fmla="*/ 2147483647 w 1453"/>
              <a:gd name="T89" fmla="*/ 2147483647 h 2675"/>
              <a:gd name="T90" fmla="*/ 2147483647 w 1453"/>
              <a:gd name="T91" fmla="*/ 2147483647 h 2675"/>
              <a:gd name="T92" fmla="*/ 2147483647 w 1453"/>
              <a:gd name="T93" fmla="*/ 2147483647 h 2675"/>
              <a:gd name="T94" fmla="*/ 2147483647 w 1453"/>
              <a:gd name="T95" fmla="*/ 2147483647 h 2675"/>
              <a:gd name="T96" fmla="*/ 2147483647 w 1453"/>
              <a:gd name="T97" fmla="*/ 2147483647 h 2675"/>
              <a:gd name="T98" fmla="*/ 2147483647 w 1453"/>
              <a:gd name="T99" fmla="*/ 2147483647 h 2675"/>
              <a:gd name="T100" fmla="*/ 2147483647 w 1453"/>
              <a:gd name="T101" fmla="*/ 0 h 2675"/>
              <a:gd name="T102" fmla="*/ 2147483647 w 1453"/>
              <a:gd name="T103" fmla="*/ 2147483647 h 2675"/>
              <a:gd name="T104" fmla="*/ 2147483647 w 1453"/>
              <a:gd name="T105" fmla="*/ 2147483647 h 2675"/>
              <a:gd name="T106" fmla="*/ 2147483647 w 1453"/>
              <a:gd name="T107" fmla="*/ 2147483647 h 2675"/>
              <a:gd name="T108" fmla="*/ 2147483647 w 1453"/>
              <a:gd name="T109" fmla="*/ 2147483647 h 2675"/>
              <a:gd name="T110" fmla="*/ 2147483647 w 1453"/>
              <a:gd name="T111" fmla="*/ 2147483647 h 267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453"/>
              <a:gd name="T169" fmla="*/ 0 h 2675"/>
              <a:gd name="T170" fmla="*/ 1453 w 1453"/>
              <a:gd name="T171" fmla="*/ 2675 h 267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453" h="2675">
                <a:moveTo>
                  <a:pt x="1080" y="95"/>
                </a:moveTo>
                <a:cubicBezTo>
                  <a:pt x="1125" y="105"/>
                  <a:pt x="1167" y="130"/>
                  <a:pt x="1200" y="163"/>
                </a:cubicBezTo>
                <a:cubicBezTo>
                  <a:pt x="1214" y="177"/>
                  <a:pt x="1232" y="199"/>
                  <a:pt x="1252" y="206"/>
                </a:cubicBezTo>
                <a:cubicBezTo>
                  <a:pt x="1283" y="217"/>
                  <a:pt x="1346" y="232"/>
                  <a:pt x="1346" y="232"/>
                </a:cubicBezTo>
                <a:cubicBezTo>
                  <a:pt x="1378" y="256"/>
                  <a:pt x="1409" y="268"/>
                  <a:pt x="1432" y="300"/>
                </a:cubicBezTo>
                <a:cubicBezTo>
                  <a:pt x="1438" y="326"/>
                  <a:pt x="1453" y="352"/>
                  <a:pt x="1449" y="378"/>
                </a:cubicBezTo>
                <a:cubicBezTo>
                  <a:pt x="1446" y="398"/>
                  <a:pt x="1447" y="419"/>
                  <a:pt x="1440" y="438"/>
                </a:cubicBezTo>
                <a:cubicBezTo>
                  <a:pt x="1422" y="484"/>
                  <a:pt x="1354" y="575"/>
                  <a:pt x="1320" y="609"/>
                </a:cubicBezTo>
                <a:cubicBezTo>
                  <a:pt x="1290" y="706"/>
                  <a:pt x="1293" y="811"/>
                  <a:pt x="1355" y="892"/>
                </a:cubicBezTo>
                <a:cubicBezTo>
                  <a:pt x="1369" y="937"/>
                  <a:pt x="1376" y="984"/>
                  <a:pt x="1389" y="1029"/>
                </a:cubicBezTo>
                <a:cubicBezTo>
                  <a:pt x="1402" y="1074"/>
                  <a:pt x="1422" y="1111"/>
                  <a:pt x="1432" y="1158"/>
                </a:cubicBezTo>
                <a:cubicBezTo>
                  <a:pt x="1429" y="1186"/>
                  <a:pt x="1432" y="1216"/>
                  <a:pt x="1423" y="1243"/>
                </a:cubicBezTo>
                <a:cubicBezTo>
                  <a:pt x="1417" y="1263"/>
                  <a:pt x="1377" y="1309"/>
                  <a:pt x="1363" y="1329"/>
                </a:cubicBezTo>
                <a:cubicBezTo>
                  <a:pt x="1318" y="1394"/>
                  <a:pt x="1273" y="1462"/>
                  <a:pt x="1217" y="1518"/>
                </a:cubicBezTo>
                <a:cubicBezTo>
                  <a:pt x="1189" y="1601"/>
                  <a:pt x="1167" y="1719"/>
                  <a:pt x="1235" y="1783"/>
                </a:cubicBezTo>
                <a:cubicBezTo>
                  <a:pt x="1250" y="1831"/>
                  <a:pt x="1289" y="1860"/>
                  <a:pt x="1329" y="1886"/>
                </a:cubicBezTo>
                <a:cubicBezTo>
                  <a:pt x="1389" y="2009"/>
                  <a:pt x="1305" y="2094"/>
                  <a:pt x="1243" y="2186"/>
                </a:cubicBezTo>
                <a:cubicBezTo>
                  <a:pt x="1216" y="2272"/>
                  <a:pt x="1229" y="2366"/>
                  <a:pt x="1252" y="2452"/>
                </a:cubicBezTo>
                <a:cubicBezTo>
                  <a:pt x="1243" y="2478"/>
                  <a:pt x="1235" y="2503"/>
                  <a:pt x="1226" y="2529"/>
                </a:cubicBezTo>
                <a:cubicBezTo>
                  <a:pt x="1211" y="2572"/>
                  <a:pt x="1105" y="2654"/>
                  <a:pt x="1063" y="2675"/>
                </a:cubicBezTo>
                <a:cubicBezTo>
                  <a:pt x="1041" y="2672"/>
                  <a:pt x="939" y="2664"/>
                  <a:pt x="917" y="2649"/>
                </a:cubicBezTo>
                <a:cubicBezTo>
                  <a:pt x="900" y="2638"/>
                  <a:pt x="895" y="2615"/>
                  <a:pt x="883" y="2598"/>
                </a:cubicBezTo>
                <a:cubicBezTo>
                  <a:pt x="848" y="2548"/>
                  <a:pt x="796" y="2513"/>
                  <a:pt x="763" y="2461"/>
                </a:cubicBezTo>
                <a:cubicBezTo>
                  <a:pt x="749" y="2439"/>
                  <a:pt x="739" y="2404"/>
                  <a:pt x="720" y="2383"/>
                </a:cubicBezTo>
                <a:cubicBezTo>
                  <a:pt x="704" y="2365"/>
                  <a:pt x="669" y="2332"/>
                  <a:pt x="669" y="2332"/>
                </a:cubicBezTo>
                <a:cubicBezTo>
                  <a:pt x="609" y="2335"/>
                  <a:pt x="549" y="2333"/>
                  <a:pt x="489" y="2341"/>
                </a:cubicBezTo>
                <a:cubicBezTo>
                  <a:pt x="458" y="2345"/>
                  <a:pt x="436" y="2385"/>
                  <a:pt x="403" y="2392"/>
                </a:cubicBezTo>
                <a:cubicBezTo>
                  <a:pt x="317" y="2410"/>
                  <a:pt x="233" y="2425"/>
                  <a:pt x="146" y="2435"/>
                </a:cubicBezTo>
                <a:cubicBezTo>
                  <a:pt x="135" y="2400"/>
                  <a:pt x="120" y="2368"/>
                  <a:pt x="112" y="2332"/>
                </a:cubicBezTo>
                <a:cubicBezTo>
                  <a:pt x="103" y="2217"/>
                  <a:pt x="55" y="2049"/>
                  <a:pt x="172" y="1972"/>
                </a:cubicBezTo>
                <a:cubicBezTo>
                  <a:pt x="228" y="1887"/>
                  <a:pt x="138" y="2017"/>
                  <a:pt x="223" y="1921"/>
                </a:cubicBezTo>
                <a:cubicBezTo>
                  <a:pt x="255" y="1885"/>
                  <a:pt x="263" y="1854"/>
                  <a:pt x="275" y="1809"/>
                </a:cubicBezTo>
                <a:cubicBezTo>
                  <a:pt x="272" y="1775"/>
                  <a:pt x="275" y="1739"/>
                  <a:pt x="266" y="1706"/>
                </a:cubicBezTo>
                <a:cubicBezTo>
                  <a:pt x="257" y="1674"/>
                  <a:pt x="189" y="1651"/>
                  <a:pt x="163" y="1638"/>
                </a:cubicBezTo>
                <a:cubicBezTo>
                  <a:pt x="146" y="1621"/>
                  <a:pt x="129" y="1603"/>
                  <a:pt x="112" y="1586"/>
                </a:cubicBezTo>
                <a:cubicBezTo>
                  <a:pt x="103" y="1577"/>
                  <a:pt x="86" y="1561"/>
                  <a:pt x="86" y="1561"/>
                </a:cubicBezTo>
                <a:cubicBezTo>
                  <a:pt x="40" y="1444"/>
                  <a:pt x="99" y="1578"/>
                  <a:pt x="43" y="1492"/>
                </a:cubicBezTo>
                <a:cubicBezTo>
                  <a:pt x="31" y="1474"/>
                  <a:pt x="26" y="1452"/>
                  <a:pt x="18" y="1432"/>
                </a:cubicBezTo>
                <a:cubicBezTo>
                  <a:pt x="11" y="1415"/>
                  <a:pt x="0" y="1381"/>
                  <a:pt x="0" y="1381"/>
                </a:cubicBezTo>
                <a:cubicBezTo>
                  <a:pt x="6" y="1322"/>
                  <a:pt x="1" y="1267"/>
                  <a:pt x="35" y="1218"/>
                </a:cubicBezTo>
                <a:cubicBezTo>
                  <a:pt x="44" y="1189"/>
                  <a:pt x="63" y="1152"/>
                  <a:pt x="86" y="1132"/>
                </a:cubicBezTo>
                <a:cubicBezTo>
                  <a:pt x="102" y="1118"/>
                  <a:pt x="124" y="1113"/>
                  <a:pt x="138" y="1098"/>
                </a:cubicBezTo>
                <a:cubicBezTo>
                  <a:pt x="158" y="1077"/>
                  <a:pt x="206" y="1046"/>
                  <a:pt x="206" y="1046"/>
                </a:cubicBezTo>
                <a:cubicBezTo>
                  <a:pt x="244" y="988"/>
                  <a:pt x="225" y="905"/>
                  <a:pt x="189" y="849"/>
                </a:cubicBezTo>
                <a:cubicBezTo>
                  <a:pt x="173" y="787"/>
                  <a:pt x="147" y="739"/>
                  <a:pt x="112" y="686"/>
                </a:cubicBezTo>
                <a:cubicBezTo>
                  <a:pt x="101" y="669"/>
                  <a:pt x="78" y="635"/>
                  <a:pt x="78" y="635"/>
                </a:cubicBezTo>
                <a:cubicBezTo>
                  <a:pt x="51" y="530"/>
                  <a:pt x="66" y="442"/>
                  <a:pt x="103" y="343"/>
                </a:cubicBezTo>
                <a:cubicBezTo>
                  <a:pt x="126" y="282"/>
                  <a:pt x="126" y="230"/>
                  <a:pt x="189" y="198"/>
                </a:cubicBezTo>
                <a:cubicBezTo>
                  <a:pt x="268" y="115"/>
                  <a:pt x="137" y="247"/>
                  <a:pt x="232" y="172"/>
                </a:cubicBezTo>
                <a:cubicBezTo>
                  <a:pt x="250" y="158"/>
                  <a:pt x="274" y="81"/>
                  <a:pt x="275" y="78"/>
                </a:cubicBezTo>
                <a:cubicBezTo>
                  <a:pt x="291" y="36"/>
                  <a:pt x="387" y="15"/>
                  <a:pt x="429" y="0"/>
                </a:cubicBezTo>
                <a:cubicBezTo>
                  <a:pt x="480" y="3"/>
                  <a:pt x="532" y="4"/>
                  <a:pt x="583" y="9"/>
                </a:cubicBezTo>
                <a:cubicBezTo>
                  <a:pt x="609" y="12"/>
                  <a:pt x="645" y="42"/>
                  <a:pt x="660" y="52"/>
                </a:cubicBezTo>
                <a:cubicBezTo>
                  <a:pt x="707" y="83"/>
                  <a:pt x="752" y="119"/>
                  <a:pt x="806" y="138"/>
                </a:cubicBezTo>
                <a:cubicBezTo>
                  <a:pt x="893" y="131"/>
                  <a:pt x="964" y="114"/>
                  <a:pt x="1046" y="95"/>
                </a:cubicBezTo>
                <a:cubicBezTo>
                  <a:pt x="1077" y="75"/>
                  <a:pt x="1068" y="69"/>
                  <a:pt x="1080" y="95"/>
                </a:cubicBezTo>
                <a:close/>
              </a:path>
            </a:pathLst>
          </a:cu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892" name="Text Box 18">
            <a:extLst>
              <a:ext uri="{FF2B5EF4-FFF2-40B4-BE49-F238E27FC236}">
                <a16:creationId xmlns:a16="http://schemas.microsoft.com/office/drawing/2014/main" id="{98245156-7BFA-3E40-9E98-AF1FAA4AF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844" y="2987278"/>
            <a:ext cx="149780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FF0000"/>
                </a:solidFill>
              </a:rPr>
              <a:t>AI tends to work mostly in this area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063" y="809525"/>
            <a:ext cx="1884045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dirty="0">
                <a:latin typeface="Helvetica"/>
                <a:cs typeface="Helvetica"/>
              </a:rPr>
              <a:t>Think </a:t>
            </a:r>
            <a:r>
              <a:rPr sz="3300" spc="-15" dirty="0">
                <a:latin typeface="Helvetica"/>
                <a:cs typeface="Helvetica"/>
              </a:rPr>
              <a:t>well</a:t>
            </a:r>
            <a:endParaRPr sz="3300" dirty="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793" y="1687803"/>
            <a:ext cx="5096966" cy="224147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700" indent="-257175">
              <a:spcBef>
                <a:spcPts val="79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2000" dirty="0">
                <a:latin typeface="Helvetica"/>
                <a:cs typeface="Helvetica"/>
              </a:rPr>
              <a:t>Develop</a:t>
            </a:r>
            <a:r>
              <a:rPr sz="2000" spc="-30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formal</a:t>
            </a:r>
            <a:r>
              <a:rPr sz="2000" spc="-11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models</a:t>
            </a:r>
            <a:r>
              <a:rPr sz="2000" spc="-15" dirty="0">
                <a:latin typeface="Helvetica"/>
                <a:cs typeface="Helvetica"/>
              </a:rPr>
              <a:t> </a:t>
            </a:r>
            <a:r>
              <a:rPr sz="2000" spc="-19" dirty="0">
                <a:latin typeface="Helvetica"/>
                <a:cs typeface="Helvetica"/>
              </a:rPr>
              <a:t>of</a:t>
            </a:r>
            <a:endParaRPr sz="2000" dirty="0">
              <a:latin typeface="Helvetica"/>
              <a:cs typeface="Helvetica"/>
            </a:endParaRPr>
          </a:p>
          <a:p>
            <a:pPr marL="266700" marR="398145"/>
            <a:r>
              <a:rPr sz="2000" dirty="0">
                <a:latin typeface="Helvetica"/>
                <a:cs typeface="Helvetica"/>
              </a:rPr>
              <a:t>knowledge</a:t>
            </a:r>
            <a:r>
              <a:rPr sz="2000" spc="-19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representation,</a:t>
            </a:r>
            <a:r>
              <a:rPr sz="2000" spc="-23" dirty="0">
                <a:latin typeface="Helvetica"/>
                <a:cs typeface="Helvetica"/>
              </a:rPr>
              <a:t> </a:t>
            </a:r>
            <a:r>
              <a:rPr sz="2000" spc="-8" dirty="0">
                <a:latin typeface="Helvetica"/>
                <a:cs typeface="Helvetica"/>
              </a:rPr>
              <a:t>reasoning, </a:t>
            </a:r>
            <a:r>
              <a:rPr sz="2000" dirty="0">
                <a:latin typeface="Helvetica"/>
                <a:cs typeface="Helvetica"/>
              </a:rPr>
              <a:t>learning,</a:t>
            </a:r>
            <a:r>
              <a:rPr sz="2000" spc="-60" dirty="0">
                <a:latin typeface="Helvetica"/>
                <a:cs typeface="Helvetica"/>
              </a:rPr>
              <a:t> </a:t>
            </a:r>
            <a:r>
              <a:rPr sz="2000" spc="-8" dirty="0">
                <a:latin typeface="Helvetica"/>
                <a:cs typeface="Helvetica"/>
              </a:rPr>
              <a:t>memory,</a:t>
            </a:r>
            <a:r>
              <a:rPr sz="2000" spc="-68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problem</a:t>
            </a:r>
            <a:r>
              <a:rPr sz="2000" spc="-56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solving,</a:t>
            </a:r>
            <a:r>
              <a:rPr sz="2000" spc="-60" dirty="0">
                <a:latin typeface="Helvetica"/>
                <a:cs typeface="Helvetica"/>
              </a:rPr>
              <a:t> </a:t>
            </a:r>
            <a:r>
              <a:rPr sz="2000" spc="-15" dirty="0">
                <a:latin typeface="Helvetica"/>
                <a:cs typeface="Helvetica"/>
              </a:rPr>
              <a:t>that </a:t>
            </a:r>
            <a:r>
              <a:rPr sz="2000" dirty="0">
                <a:latin typeface="Helvetica"/>
                <a:cs typeface="Helvetica"/>
              </a:rPr>
              <a:t>can</a:t>
            </a:r>
            <a:r>
              <a:rPr sz="2000" spc="-15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be</a:t>
            </a:r>
            <a:r>
              <a:rPr sz="2000" spc="-11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rendered</a:t>
            </a:r>
            <a:r>
              <a:rPr sz="2000" spc="-26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in</a:t>
            </a:r>
            <a:r>
              <a:rPr sz="2000" spc="-8" dirty="0">
                <a:latin typeface="Helvetica"/>
                <a:cs typeface="Helvetica"/>
              </a:rPr>
              <a:t> algorithms</a:t>
            </a:r>
            <a:endParaRPr sz="2000" dirty="0">
              <a:latin typeface="Helvetica"/>
              <a:cs typeface="Helvetica"/>
            </a:endParaRPr>
          </a:p>
          <a:p>
            <a:pPr marL="266700" marR="3810" indent="-257175">
              <a:spcBef>
                <a:spcPts val="574"/>
              </a:spcBef>
              <a:buFont typeface="Arial"/>
              <a:buChar char="•"/>
              <a:tabLst>
                <a:tab pos="266224" algn="l"/>
                <a:tab pos="266700" algn="l"/>
              </a:tabLst>
            </a:pPr>
            <a:r>
              <a:rPr sz="2000" dirty="0">
                <a:latin typeface="Helvetica"/>
                <a:cs typeface="Helvetica"/>
              </a:rPr>
              <a:t>Often</a:t>
            </a:r>
            <a:r>
              <a:rPr sz="2000" spc="-19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an</a:t>
            </a:r>
            <a:r>
              <a:rPr sz="2000" spc="-8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emphasis</a:t>
            </a:r>
            <a:r>
              <a:rPr sz="2000" spc="-19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on</a:t>
            </a:r>
            <a:r>
              <a:rPr sz="2000" spc="-8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systems</a:t>
            </a:r>
            <a:r>
              <a:rPr sz="2000" spc="-30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that</a:t>
            </a:r>
            <a:r>
              <a:rPr sz="2000" spc="-4" dirty="0">
                <a:latin typeface="Helvetica"/>
                <a:cs typeface="Helvetica"/>
              </a:rPr>
              <a:t> </a:t>
            </a:r>
            <a:r>
              <a:rPr sz="2000" spc="-19" dirty="0">
                <a:latin typeface="Helvetica"/>
                <a:cs typeface="Helvetica"/>
              </a:rPr>
              <a:t>are </a:t>
            </a:r>
            <a:r>
              <a:rPr sz="2000" dirty="0">
                <a:latin typeface="Helvetica"/>
                <a:cs typeface="Helvetica"/>
              </a:rPr>
              <a:t>provably</a:t>
            </a:r>
            <a:r>
              <a:rPr sz="2000" spc="-34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correct,</a:t>
            </a:r>
            <a:r>
              <a:rPr sz="2000" spc="-34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and</a:t>
            </a:r>
            <a:r>
              <a:rPr sz="2000" spc="-34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guarantee</a:t>
            </a:r>
            <a:r>
              <a:rPr sz="2000" spc="-26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finding</a:t>
            </a:r>
            <a:r>
              <a:rPr sz="2000" spc="-19" dirty="0">
                <a:latin typeface="Helvetica"/>
                <a:cs typeface="Helvetica"/>
              </a:rPr>
              <a:t> an </a:t>
            </a:r>
            <a:r>
              <a:rPr sz="2000" dirty="0">
                <a:latin typeface="Helvetica"/>
                <a:cs typeface="Helvetica"/>
              </a:rPr>
              <a:t>optimal</a:t>
            </a:r>
            <a:r>
              <a:rPr sz="2000" spc="-38" dirty="0">
                <a:latin typeface="Helvetica"/>
                <a:cs typeface="Helvetica"/>
              </a:rPr>
              <a:t> </a:t>
            </a:r>
            <a:r>
              <a:rPr sz="2000" spc="-8" dirty="0">
                <a:latin typeface="Helvetica"/>
                <a:cs typeface="Helvetica"/>
              </a:rPr>
              <a:t>solution</a:t>
            </a:r>
            <a:endParaRPr sz="2000" dirty="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9460" y="1863606"/>
            <a:ext cx="42957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latin typeface="Times New Roman"/>
                <a:cs typeface="Times New Roman"/>
              </a:rPr>
              <a:t>Think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3761" y="2549178"/>
            <a:ext cx="2671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9" dirty="0">
                <a:latin typeface="Times New Roman"/>
                <a:cs typeface="Times New Roman"/>
              </a:rPr>
              <a:t>Act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7065" y="1235909"/>
            <a:ext cx="490538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algn="ctr">
              <a:spcBef>
                <a:spcPts val="71"/>
              </a:spcBef>
            </a:pPr>
            <a:r>
              <a:rPr sz="1200" spc="-15" dirty="0">
                <a:latin typeface="Times New Roman"/>
                <a:cs typeface="Times New Roman"/>
              </a:rPr>
              <a:t>Like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8" dirty="0">
                <a:latin typeface="Times New Roman"/>
                <a:cs typeface="Times New Roman"/>
              </a:rPr>
              <a:t>humans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3044" y="1292500"/>
            <a:ext cx="301943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23" dirty="0">
                <a:latin typeface="Times New Roman"/>
                <a:cs typeface="Times New Roman"/>
              </a:rPr>
              <a:t>Well</a:t>
            </a:r>
            <a:endParaRPr sz="1200" dirty="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92225"/>
              </p:ext>
            </p:extLst>
          </p:nvPr>
        </p:nvGraphicFramePr>
        <p:xfrm>
          <a:off x="6405527" y="1634053"/>
          <a:ext cx="1884045" cy="1368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3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323850" marR="130175" indent="-6413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Rati</a:t>
                      </a:r>
                      <a:r>
                        <a:rPr lang="en-US" sz="9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nal agents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3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Heuristic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223520">
                        <a:lnSpc>
                          <a:spcPct val="100000"/>
                        </a:lnSpc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5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7369778" y="153235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1834" y="561959"/>
                </a:lnTo>
                <a:lnTo>
                  <a:pt x="7245" y="515322"/>
                </a:lnTo>
                <a:lnTo>
                  <a:pt x="16099" y="469822"/>
                </a:lnTo>
                <a:lnTo>
                  <a:pt x="28260" y="425597"/>
                </a:lnTo>
                <a:lnTo>
                  <a:pt x="43592" y="382782"/>
                </a:lnTo>
                <a:lnTo>
                  <a:pt x="61959" y="341511"/>
                </a:lnTo>
                <a:lnTo>
                  <a:pt x="83227" y="301921"/>
                </a:lnTo>
                <a:lnTo>
                  <a:pt x="107259" y="264147"/>
                </a:lnTo>
                <a:lnTo>
                  <a:pt x="133920" y="228324"/>
                </a:lnTo>
                <a:lnTo>
                  <a:pt x="163075" y="194588"/>
                </a:lnTo>
                <a:lnTo>
                  <a:pt x="194588" y="163075"/>
                </a:lnTo>
                <a:lnTo>
                  <a:pt x="228324" y="133920"/>
                </a:lnTo>
                <a:lnTo>
                  <a:pt x="264147" y="107259"/>
                </a:lnTo>
                <a:lnTo>
                  <a:pt x="301921" y="83227"/>
                </a:lnTo>
                <a:lnTo>
                  <a:pt x="341511" y="61959"/>
                </a:lnTo>
                <a:lnTo>
                  <a:pt x="382782" y="43592"/>
                </a:lnTo>
                <a:lnTo>
                  <a:pt x="425597" y="28260"/>
                </a:lnTo>
                <a:lnTo>
                  <a:pt x="469822" y="16099"/>
                </a:lnTo>
                <a:lnTo>
                  <a:pt x="515322" y="7245"/>
                </a:lnTo>
                <a:lnTo>
                  <a:pt x="561959" y="1834"/>
                </a:lnTo>
                <a:lnTo>
                  <a:pt x="609600" y="0"/>
                </a:lnTo>
                <a:lnTo>
                  <a:pt x="657240" y="1834"/>
                </a:lnTo>
                <a:lnTo>
                  <a:pt x="703877" y="7245"/>
                </a:lnTo>
                <a:lnTo>
                  <a:pt x="749377" y="16099"/>
                </a:lnTo>
                <a:lnTo>
                  <a:pt x="793602" y="28260"/>
                </a:lnTo>
                <a:lnTo>
                  <a:pt x="836417" y="43592"/>
                </a:lnTo>
                <a:lnTo>
                  <a:pt x="877688" y="61959"/>
                </a:lnTo>
                <a:lnTo>
                  <a:pt x="917278" y="83227"/>
                </a:lnTo>
                <a:lnTo>
                  <a:pt x="955052" y="107259"/>
                </a:lnTo>
                <a:lnTo>
                  <a:pt x="990875" y="133920"/>
                </a:lnTo>
                <a:lnTo>
                  <a:pt x="1024611" y="163075"/>
                </a:lnTo>
                <a:lnTo>
                  <a:pt x="1056124" y="194588"/>
                </a:lnTo>
                <a:lnTo>
                  <a:pt x="1085279" y="228324"/>
                </a:lnTo>
                <a:lnTo>
                  <a:pt x="1111940" y="264147"/>
                </a:lnTo>
                <a:lnTo>
                  <a:pt x="1135972" y="301921"/>
                </a:lnTo>
                <a:lnTo>
                  <a:pt x="1157240" y="341511"/>
                </a:lnTo>
                <a:lnTo>
                  <a:pt x="1175607" y="382782"/>
                </a:lnTo>
                <a:lnTo>
                  <a:pt x="1190939" y="425597"/>
                </a:lnTo>
                <a:lnTo>
                  <a:pt x="1203100" y="469822"/>
                </a:lnTo>
                <a:lnTo>
                  <a:pt x="1211954" y="515322"/>
                </a:lnTo>
                <a:lnTo>
                  <a:pt x="1217365" y="561959"/>
                </a:lnTo>
                <a:lnTo>
                  <a:pt x="1219200" y="609600"/>
                </a:lnTo>
                <a:lnTo>
                  <a:pt x="1217365" y="657240"/>
                </a:lnTo>
                <a:lnTo>
                  <a:pt x="1211954" y="703877"/>
                </a:lnTo>
                <a:lnTo>
                  <a:pt x="1203100" y="749377"/>
                </a:lnTo>
                <a:lnTo>
                  <a:pt x="1190939" y="793602"/>
                </a:lnTo>
                <a:lnTo>
                  <a:pt x="1175607" y="836417"/>
                </a:lnTo>
                <a:lnTo>
                  <a:pt x="1157240" y="877688"/>
                </a:lnTo>
                <a:lnTo>
                  <a:pt x="1135972" y="917278"/>
                </a:lnTo>
                <a:lnTo>
                  <a:pt x="1111940" y="955052"/>
                </a:lnTo>
                <a:lnTo>
                  <a:pt x="1085279" y="990875"/>
                </a:lnTo>
                <a:lnTo>
                  <a:pt x="1056124" y="1024611"/>
                </a:lnTo>
                <a:lnTo>
                  <a:pt x="1024611" y="1056124"/>
                </a:lnTo>
                <a:lnTo>
                  <a:pt x="990875" y="1085279"/>
                </a:lnTo>
                <a:lnTo>
                  <a:pt x="955052" y="1111940"/>
                </a:lnTo>
                <a:lnTo>
                  <a:pt x="917278" y="1135972"/>
                </a:lnTo>
                <a:lnTo>
                  <a:pt x="877688" y="1157240"/>
                </a:lnTo>
                <a:lnTo>
                  <a:pt x="836417" y="1175607"/>
                </a:lnTo>
                <a:lnTo>
                  <a:pt x="793602" y="1190939"/>
                </a:lnTo>
                <a:lnTo>
                  <a:pt x="749377" y="1203100"/>
                </a:lnTo>
                <a:lnTo>
                  <a:pt x="703877" y="1211954"/>
                </a:lnTo>
                <a:lnTo>
                  <a:pt x="657240" y="1217365"/>
                </a:lnTo>
                <a:lnTo>
                  <a:pt x="609600" y="1219200"/>
                </a:lnTo>
                <a:lnTo>
                  <a:pt x="561959" y="1217365"/>
                </a:lnTo>
                <a:lnTo>
                  <a:pt x="515322" y="1211954"/>
                </a:lnTo>
                <a:lnTo>
                  <a:pt x="469822" y="1203100"/>
                </a:lnTo>
                <a:lnTo>
                  <a:pt x="425597" y="1190939"/>
                </a:lnTo>
                <a:lnTo>
                  <a:pt x="382782" y="1175607"/>
                </a:lnTo>
                <a:lnTo>
                  <a:pt x="341511" y="1157240"/>
                </a:lnTo>
                <a:lnTo>
                  <a:pt x="301921" y="1135972"/>
                </a:lnTo>
                <a:lnTo>
                  <a:pt x="264147" y="1111940"/>
                </a:lnTo>
                <a:lnTo>
                  <a:pt x="228324" y="1085279"/>
                </a:lnTo>
                <a:lnTo>
                  <a:pt x="194588" y="1056124"/>
                </a:lnTo>
                <a:lnTo>
                  <a:pt x="163075" y="1024611"/>
                </a:lnTo>
                <a:lnTo>
                  <a:pt x="133920" y="990875"/>
                </a:lnTo>
                <a:lnTo>
                  <a:pt x="107259" y="955052"/>
                </a:lnTo>
                <a:lnTo>
                  <a:pt x="83227" y="917278"/>
                </a:lnTo>
                <a:lnTo>
                  <a:pt x="61959" y="877688"/>
                </a:lnTo>
                <a:lnTo>
                  <a:pt x="43592" y="836417"/>
                </a:lnTo>
                <a:lnTo>
                  <a:pt x="28260" y="793602"/>
                </a:lnTo>
                <a:lnTo>
                  <a:pt x="16099" y="749377"/>
                </a:lnTo>
                <a:lnTo>
                  <a:pt x="7245" y="703877"/>
                </a:lnTo>
                <a:lnTo>
                  <a:pt x="1834" y="657240"/>
                </a:lnTo>
                <a:lnTo>
                  <a:pt x="0" y="6096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1202055" y="4921205"/>
            <a:ext cx="11653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820" y="856105"/>
            <a:ext cx="1464469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dirty="0">
                <a:latin typeface="Helvetica"/>
                <a:cs typeface="Helvetica"/>
              </a:rPr>
              <a:t>Act </a:t>
            </a:r>
            <a:r>
              <a:rPr sz="3300" spc="-15" dirty="0">
                <a:latin typeface="Helvetica"/>
                <a:cs typeface="Helvetica"/>
              </a:rPr>
              <a:t>well</a:t>
            </a:r>
            <a:endParaRPr sz="3300" dirty="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4859" y="1675983"/>
            <a:ext cx="5445682" cy="262010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2880" marR="3810" indent="-173831">
              <a:spcBef>
                <a:spcPts val="71"/>
              </a:spcBef>
              <a:buFont typeface="Arial"/>
              <a:buChar char="•"/>
              <a:tabLst>
                <a:tab pos="183356" algn="l"/>
              </a:tabLst>
            </a:pPr>
            <a:r>
              <a:rPr sz="2100" dirty="0">
                <a:latin typeface="Helvetica"/>
                <a:cs typeface="Helvetica"/>
              </a:rPr>
              <a:t>For</a:t>
            </a:r>
            <a:r>
              <a:rPr sz="2100" spc="-26" dirty="0">
                <a:latin typeface="Helvetica"/>
                <a:cs typeface="Helvetica"/>
              </a:rPr>
              <a:t> </a:t>
            </a:r>
            <a:r>
              <a:rPr sz="2100" dirty="0">
                <a:latin typeface="Helvetica"/>
                <a:cs typeface="Helvetica"/>
              </a:rPr>
              <a:t>a</a:t>
            </a:r>
            <a:r>
              <a:rPr sz="2100" spc="-38" dirty="0">
                <a:latin typeface="Helvetica"/>
                <a:cs typeface="Helvetica"/>
              </a:rPr>
              <a:t> </a:t>
            </a:r>
            <a:r>
              <a:rPr sz="2100" dirty="0">
                <a:latin typeface="Helvetica"/>
                <a:cs typeface="Helvetica"/>
              </a:rPr>
              <a:t>given</a:t>
            </a:r>
            <a:r>
              <a:rPr sz="2100" spc="-30" dirty="0">
                <a:latin typeface="Helvetica"/>
                <a:cs typeface="Helvetica"/>
              </a:rPr>
              <a:t> </a:t>
            </a:r>
            <a:r>
              <a:rPr sz="2100" dirty="0">
                <a:latin typeface="Helvetica"/>
                <a:cs typeface="Helvetica"/>
              </a:rPr>
              <a:t>set</a:t>
            </a:r>
            <a:r>
              <a:rPr sz="2100" spc="-41" dirty="0">
                <a:latin typeface="Helvetica"/>
                <a:cs typeface="Helvetica"/>
              </a:rPr>
              <a:t> </a:t>
            </a:r>
            <a:r>
              <a:rPr sz="2100" dirty="0">
                <a:latin typeface="Helvetica"/>
                <a:cs typeface="Helvetica"/>
              </a:rPr>
              <a:t>of</a:t>
            </a:r>
            <a:r>
              <a:rPr sz="2100" spc="-34" dirty="0">
                <a:latin typeface="Helvetica"/>
                <a:cs typeface="Helvetica"/>
              </a:rPr>
              <a:t> </a:t>
            </a:r>
            <a:r>
              <a:rPr sz="2100" dirty="0">
                <a:latin typeface="Helvetica"/>
                <a:cs typeface="Helvetica"/>
              </a:rPr>
              <a:t>inputs,</a:t>
            </a:r>
            <a:r>
              <a:rPr sz="2100" spc="-38" dirty="0">
                <a:latin typeface="Helvetica"/>
                <a:cs typeface="Helvetica"/>
              </a:rPr>
              <a:t> </a:t>
            </a:r>
            <a:r>
              <a:rPr sz="2100" spc="-8" dirty="0">
                <a:latin typeface="Helvetica"/>
                <a:cs typeface="Helvetica"/>
              </a:rPr>
              <a:t>generate </a:t>
            </a:r>
            <a:r>
              <a:rPr sz="2100" dirty="0">
                <a:latin typeface="Helvetica"/>
                <a:cs typeface="Helvetica"/>
              </a:rPr>
              <a:t>output</a:t>
            </a:r>
            <a:r>
              <a:rPr sz="2100" spc="-68" dirty="0">
                <a:latin typeface="Helvetica"/>
                <a:cs typeface="Helvetica"/>
              </a:rPr>
              <a:t> </a:t>
            </a:r>
            <a:r>
              <a:rPr sz="2100" dirty="0">
                <a:latin typeface="Helvetica"/>
                <a:cs typeface="Helvetica"/>
              </a:rPr>
              <a:t>that’s</a:t>
            </a:r>
            <a:r>
              <a:rPr sz="2100" spc="-71" dirty="0">
                <a:latin typeface="Helvetica"/>
                <a:cs typeface="Helvetica"/>
              </a:rPr>
              <a:t> </a:t>
            </a:r>
            <a:r>
              <a:rPr sz="2100" dirty="0">
                <a:latin typeface="Helvetica"/>
                <a:cs typeface="Helvetica"/>
              </a:rPr>
              <a:t>not</a:t>
            </a:r>
            <a:r>
              <a:rPr sz="2100" spc="-64" dirty="0">
                <a:latin typeface="Helvetica"/>
                <a:cs typeface="Helvetica"/>
              </a:rPr>
              <a:t> </a:t>
            </a:r>
            <a:r>
              <a:rPr sz="2100" dirty="0">
                <a:latin typeface="Helvetica"/>
                <a:cs typeface="Helvetica"/>
              </a:rPr>
              <a:t>necessarily</a:t>
            </a:r>
            <a:r>
              <a:rPr sz="2100" spc="-68" dirty="0">
                <a:latin typeface="Helvetica"/>
                <a:cs typeface="Helvetica"/>
              </a:rPr>
              <a:t> </a:t>
            </a:r>
            <a:r>
              <a:rPr sz="2100" spc="-8" dirty="0">
                <a:latin typeface="Helvetica"/>
                <a:cs typeface="Helvetica"/>
              </a:rPr>
              <a:t>correct </a:t>
            </a:r>
            <a:r>
              <a:rPr sz="2100" dirty="0">
                <a:latin typeface="Helvetica"/>
                <a:cs typeface="Helvetica"/>
              </a:rPr>
              <a:t>but</a:t>
            </a:r>
            <a:r>
              <a:rPr sz="2100" spc="-34" dirty="0">
                <a:latin typeface="Helvetica"/>
                <a:cs typeface="Helvetica"/>
              </a:rPr>
              <a:t> </a:t>
            </a:r>
            <a:r>
              <a:rPr sz="2100" dirty="0">
                <a:latin typeface="Helvetica"/>
                <a:cs typeface="Helvetica"/>
              </a:rPr>
              <a:t>gets</a:t>
            </a:r>
            <a:r>
              <a:rPr sz="2100" spc="-34" dirty="0">
                <a:latin typeface="Helvetica"/>
                <a:cs typeface="Helvetica"/>
              </a:rPr>
              <a:t> </a:t>
            </a:r>
            <a:r>
              <a:rPr sz="2100" dirty="0">
                <a:latin typeface="Helvetica"/>
                <a:cs typeface="Helvetica"/>
              </a:rPr>
              <a:t>job</a:t>
            </a:r>
            <a:r>
              <a:rPr sz="2100" spc="-19" dirty="0">
                <a:latin typeface="Helvetica"/>
                <a:cs typeface="Helvetica"/>
              </a:rPr>
              <a:t> </a:t>
            </a:r>
            <a:r>
              <a:rPr sz="2100" spc="-15" dirty="0">
                <a:latin typeface="Helvetica"/>
                <a:cs typeface="Helvetica"/>
              </a:rPr>
              <a:t>done</a:t>
            </a:r>
            <a:endParaRPr lang="en-US" sz="2100" spc="-15" dirty="0">
              <a:latin typeface="Helvetica"/>
              <a:cs typeface="Helvetica"/>
            </a:endParaRPr>
          </a:p>
          <a:p>
            <a:pPr marL="182880" marR="3810" indent="-173831">
              <a:spcBef>
                <a:spcPts val="71"/>
              </a:spcBef>
              <a:buFont typeface="Arial"/>
              <a:buChar char="•"/>
              <a:tabLst>
                <a:tab pos="183356" algn="l"/>
              </a:tabLst>
            </a:pPr>
            <a:r>
              <a:rPr lang="en-US" sz="2100" dirty="0">
                <a:latin typeface="Helvetica"/>
                <a:cs typeface="Helvetica"/>
              </a:rPr>
              <a:t>A</a:t>
            </a:r>
            <a:r>
              <a:rPr lang="en-US" sz="2100" spc="-146" dirty="0">
                <a:latin typeface="Helvetica"/>
                <a:cs typeface="Helvetica"/>
              </a:rPr>
              <a:t> </a:t>
            </a:r>
            <a:r>
              <a:rPr lang="en-US" sz="21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etica"/>
                <a:cs typeface="Helvetica"/>
                <a:hlinkClick r:id="rId2"/>
              </a:rPr>
              <a:t>heuristic</a:t>
            </a:r>
            <a:r>
              <a:rPr lang="en-US" sz="2100" b="1" spc="-83" dirty="0">
                <a:solidFill>
                  <a:srgbClr val="0000FF"/>
                </a:solidFill>
                <a:latin typeface="Helvetica"/>
                <a:cs typeface="Helvetica"/>
                <a:hlinkClick r:id="rId2"/>
              </a:rPr>
              <a:t> </a:t>
            </a:r>
            <a:r>
              <a:rPr lang="en-US" sz="2100" dirty="0">
                <a:latin typeface="Helvetica"/>
                <a:cs typeface="Helvetica"/>
              </a:rPr>
              <a:t>(heuristic</a:t>
            </a:r>
            <a:r>
              <a:rPr lang="en-US" sz="2100" spc="-53" dirty="0">
                <a:latin typeface="Helvetica"/>
                <a:cs typeface="Helvetica"/>
              </a:rPr>
              <a:t> </a:t>
            </a:r>
            <a:r>
              <a:rPr lang="en-US" sz="2100" dirty="0">
                <a:latin typeface="Helvetica"/>
                <a:cs typeface="Helvetica"/>
              </a:rPr>
              <a:t>rule,</a:t>
            </a:r>
            <a:r>
              <a:rPr lang="en-US" sz="2100" spc="-64" dirty="0">
                <a:latin typeface="Helvetica"/>
                <a:cs typeface="Helvetica"/>
              </a:rPr>
              <a:t> </a:t>
            </a:r>
            <a:r>
              <a:rPr lang="en-US" sz="2100" dirty="0">
                <a:latin typeface="Helvetica"/>
                <a:cs typeface="Helvetica"/>
              </a:rPr>
              <a:t>heuristic</a:t>
            </a:r>
            <a:r>
              <a:rPr lang="en-US" sz="2100" spc="-60" dirty="0">
                <a:latin typeface="Helvetica"/>
                <a:cs typeface="Helvetica"/>
              </a:rPr>
              <a:t> </a:t>
            </a:r>
            <a:r>
              <a:rPr lang="en-US" sz="2100" dirty="0">
                <a:latin typeface="Helvetica"/>
                <a:cs typeface="Helvetica"/>
              </a:rPr>
              <a:t>method)</a:t>
            </a:r>
            <a:r>
              <a:rPr lang="en-US" sz="2100" spc="-49" dirty="0">
                <a:latin typeface="Helvetica"/>
                <a:cs typeface="Helvetica"/>
              </a:rPr>
              <a:t> </a:t>
            </a:r>
            <a:r>
              <a:rPr lang="en-US" sz="2100" spc="-19" dirty="0">
                <a:latin typeface="Helvetica"/>
                <a:cs typeface="Helvetica"/>
              </a:rPr>
              <a:t>is </a:t>
            </a:r>
            <a:r>
              <a:rPr lang="en-US" sz="2100" dirty="0">
                <a:latin typeface="Helvetica"/>
                <a:cs typeface="Helvetica"/>
              </a:rPr>
              <a:t>a</a:t>
            </a:r>
            <a:r>
              <a:rPr lang="en-US" sz="2100" spc="-41" dirty="0">
                <a:latin typeface="Helvetica"/>
                <a:cs typeface="Helvetica"/>
              </a:rPr>
              <a:t> </a:t>
            </a:r>
            <a:r>
              <a:rPr lang="en-US" sz="2100" dirty="0">
                <a:latin typeface="Helvetica"/>
                <a:cs typeface="Helvetica"/>
              </a:rPr>
              <a:t>rule</a:t>
            </a:r>
            <a:r>
              <a:rPr lang="en-US" sz="2100" spc="-38" dirty="0">
                <a:latin typeface="Helvetica"/>
                <a:cs typeface="Helvetica"/>
              </a:rPr>
              <a:t> </a:t>
            </a:r>
            <a:r>
              <a:rPr lang="en-US" sz="2100" dirty="0">
                <a:latin typeface="Helvetica"/>
                <a:cs typeface="Helvetica"/>
              </a:rPr>
              <a:t>of</a:t>
            </a:r>
            <a:r>
              <a:rPr lang="en-US" sz="2100" spc="-38" dirty="0">
                <a:latin typeface="Helvetica"/>
                <a:cs typeface="Helvetica"/>
              </a:rPr>
              <a:t> </a:t>
            </a:r>
            <a:r>
              <a:rPr lang="en-US" sz="2100" dirty="0">
                <a:latin typeface="Helvetica"/>
                <a:cs typeface="Helvetica"/>
              </a:rPr>
              <a:t>thumb,</a:t>
            </a:r>
            <a:r>
              <a:rPr lang="en-US" sz="2100" spc="-26" dirty="0">
                <a:latin typeface="Helvetica"/>
                <a:cs typeface="Helvetica"/>
              </a:rPr>
              <a:t> </a:t>
            </a:r>
            <a:r>
              <a:rPr lang="en-US" sz="2100" spc="-15" dirty="0">
                <a:latin typeface="Helvetica"/>
                <a:cs typeface="Helvetica"/>
              </a:rPr>
              <a:t>strategy,</a:t>
            </a:r>
            <a:r>
              <a:rPr lang="en-US" sz="2100" spc="-56" dirty="0">
                <a:latin typeface="Helvetica"/>
                <a:cs typeface="Helvetica"/>
              </a:rPr>
              <a:t> </a:t>
            </a:r>
            <a:r>
              <a:rPr lang="en-US" sz="2100" dirty="0">
                <a:latin typeface="Helvetica"/>
                <a:cs typeface="Helvetica"/>
              </a:rPr>
              <a:t>trick</a:t>
            </a:r>
            <a:r>
              <a:rPr lang="en-US" sz="2100" spc="-45" dirty="0">
                <a:latin typeface="Helvetica"/>
                <a:cs typeface="Helvetica"/>
              </a:rPr>
              <a:t> </a:t>
            </a:r>
            <a:r>
              <a:rPr lang="en-US" sz="2100" dirty="0">
                <a:latin typeface="Helvetica"/>
                <a:cs typeface="Helvetica"/>
              </a:rPr>
              <a:t>or</a:t>
            </a:r>
            <a:r>
              <a:rPr lang="en-US" sz="2100" spc="-30" dirty="0">
                <a:latin typeface="Helvetica"/>
                <a:cs typeface="Helvetica"/>
              </a:rPr>
              <a:t> </a:t>
            </a:r>
            <a:r>
              <a:rPr lang="en-US" sz="2100" spc="-8" dirty="0">
                <a:latin typeface="Helvetica"/>
                <a:cs typeface="Helvetica"/>
              </a:rPr>
              <a:t>simplification </a:t>
            </a:r>
            <a:r>
              <a:rPr lang="en-US" sz="2100" dirty="0">
                <a:latin typeface="Helvetica"/>
                <a:cs typeface="Helvetica"/>
              </a:rPr>
              <a:t>which</a:t>
            </a:r>
            <a:r>
              <a:rPr lang="en-US" sz="2100" spc="-64" dirty="0">
                <a:latin typeface="Helvetica"/>
                <a:cs typeface="Helvetica"/>
              </a:rPr>
              <a:t> </a:t>
            </a:r>
            <a:r>
              <a:rPr lang="en-US" sz="2100" dirty="0">
                <a:latin typeface="Helvetica"/>
                <a:cs typeface="Helvetica"/>
              </a:rPr>
              <a:t>drastically</a:t>
            </a:r>
            <a:r>
              <a:rPr lang="en-US" sz="2100" spc="-64" dirty="0">
                <a:latin typeface="Helvetica"/>
                <a:cs typeface="Helvetica"/>
              </a:rPr>
              <a:t> </a:t>
            </a:r>
            <a:r>
              <a:rPr lang="en-US" sz="2100" dirty="0">
                <a:latin typeface="Helvetica"/>
                <a:cs typeface="Helvetica"/>
              </a:rPr>
              <a:t>limits</a:t>
            </a:r>
            <a:r>
              <a:rPr lang="en-US" sz="2100" spc="-60" dirty="0">
                <a:latin typeface="Helvetica"/>
                <a:cs typeface="Helvetica"/>
              </a:rPr>
              <a:t> </a:t>
            </a:r>
            <a:r>
              <a:rPr lang="en-US" sz="2100" dirty="0">
                <a:latin typeface="Helvetica"/>
                <a:cs typeface="Helvetica"/>
              </a:rPr>
              <a:t>search</a:t>
            </a:r>
            <a:r>
              <a:rPr lang="en-US" sz="2100" spc="-71" dirty="0">
                <a:latin typeface="Helvetica"/>
                <a:cs typeface="Helvetica"/>
              </a:rPr>
              <a:t> </a:t>
            </a:r>
            <a:r>
              <a:rPr lang="en-US" sz="2100" dirty="0">
                <a:latin typeface="Helvetica"/>
                <a:cs typeface="Helvetica"/>
              </a:rPr>
              <a:t>for</a:t>
            </a:r>
            <a:r>
              <a:rPr lang="en-US" sz="2100" spc="-64" dirty="0">
                <a:latin typeface="Helvetica"/>
                <a:cs typeface="Helvetica"/>
              </a:rPr>
              <a:t> </a:t>
            </a:r>
            <a:r>
              <a:rPr lang="en-US" sz="2100" dirty="0">
                <a:latin typeface="Helvetica"/>
                <a:cs typeface="Helvetica"/>
              </a:rPr>
              <a:t>solutions</a:t>
            </a:r>
            <a:r>
              <a:rPr lang="en-US" sz="2100" spc="-71" dirty="0">
                <a:latin typeface="Helvetica"/>
                <a:cs typeface="Helvetica"/>
              </a:rPr>
              <a:t> </a:t>
            </a:r>
            <a:r>
              <a:rPr lang="en-US" sz="2100" spc="-19" dirty="0">
                <a:latin typeface="Helvetica"/>
                <a:cs typeface="Helvetica"/>
              </a:rPr>
              <a:t>in </a:t>
            </a:r>
            <a:r>
              <a:rPr lang="en-US" sz="2100" dirty="0">
                <a:latin typeface="Helvetica"/>
                <a:cs typeface="Helvetica"/>
              </a:rPr>
              <a:t>large</a:t>
            </a:r>
            <a:r>
              <a:rPr lang="en-US" sz="2100" spc="-60" dirty="0">
                <a:latin typeface="Helvetica"/>
                <a:cs typeface="Helvetica"/>
              </a:rPr>
              <a:t> </a:t>
            </a:r>
            <a:r>
              <a:rPr lang="en-US" sz="2100" dirty="0">
                <a:latin typeface="Helvetica"/>
                <a:cs typeface="Helvetica"/>
              </a:rPr>
              <a:t>problem</a:t>
            </a:r>
            <a:r>
              <a:rPr lang="en-US" sz="2100" spc="-38" dirty="0">
                <a:latin typeface="Helvetica"/>
                <a:cs typeface="Helvetica"/>
              </a:rPr>
              <a:t> </a:t>
            </a:r>
            <a:r>
              <a:rPr lang="en-US" sz="2100" spc="-8" dirty="0">
                <a:latin typeface="Helvetica"/>
                <a:cs typeface="Helvetica"/>
              </a:rPr>
              <a:t>spaces</a:t>
            </a:r>
            <a:endParaRPr lang="en-US" sz="2100" dirty="0">
              <a:latin typeface="Helvetica"/>
              <a:cs typeface="Helvetica"/>
            </a:endParaRPr>
          </a:p>
          <a:p>
            <a:pPr marL="182880" marR="3810" indent="-173831">
              <a:spcBef>
                <a:spcPts val="71"/>
              </a:spcBef>
              <a:buFont typeface="Arial"/>
              <a:buChar char="•"/>
              <a:tabLst>
                <a:tab pos="183356" algn="l"/>
              </a:tabLst>
            </a:pPr>
            <a:endParaRPr sz="2100" dirty="0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3115" y="134493"/>
            <a:ext cx="490538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algn="ctr">
              <a:spcBef>
                <a:spcPts val="71"/>
              </a:spcBef>
            </a:pPr>
            <a:r>
              <a:rPr sz="1200" spc="-15" dirty="0">
                <a:latin typeface="Times New Roman"/>
                <a:cs typeface="Times New Roman"/>
              </a:rPr>
              <a:t>Like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8" dirty="0">
                <a:latin typeface="Times New Roman"/>
                <a:cs typeface="Times New Roman"/>
              </a:rPr>
              <a:t>humans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2055" y="4921205"/>
            <a:ext cx="11653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211"/>
              </a:lnSpc>
            </a:pPr>
            <a:r>
              <a:rPr sz="1200" spc="-71" dirty="0">
                <a:solidFill>
                  <a:srgbClr val="7E7E7E"/>
                </a:solidFill>
                <a:latin typeface="Arial"/>
                <a:cs typeface="Arial"/>
              </a:rPr>
              <a:t>Courtesy</a:t>
            </a:r>
            <a:r>
              <a:rPr sz="1200" spc="-4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68" dirty="0">
                <a:solidFill>
                  <a:srgbClr val="7E7E7E"/>
                </a:solidFill>
                <a:latin typeface="Arial"/>
                <a:cs typeface="Arial"/>
              </a:rPr>
              <a:t>Tim</a:t>
            </a:r>
            <a:r>
              <a:rPr sz="1200" spc="-6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7E7E7E"/>
                </a:solidFill>
                <a:latin typeface="Arial"/>
                <a:cs typeface="Arial"/>
              </a:rPr>
              <a:t>Finin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18F87537-6045-9863-DCBC-65EAA74028C2}"/>
              </a:ext>
            </a:extLst>
          </p:cNvPr>
          <p:cNvSpPr txBox="1"/>
          <p:nvPr/>
        </p:nvSpPr>
        <p:spPr>
          <a:xfrm>
            <a:off x="5859460" y="1863606"/>
            <a:ext cx="42957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latin typeface="Times New Roman"/>
                <a:cs typeface="Times New Roman"/>
              </a:rPr>
              <a:t>Think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F7280012-14C9-C3C0-0493-08A1FE1613E0}"/>
              </a:ext>
            </a:extLst>
          </p:cNvPr>
          <p:cNvSpPr txBox="1"/>
          <p:nvPr/>
        </p:nvSpPr>
        <p:spPr>
          <a:xfrm>
            <a:off x="5973761" y="2549178"/>
            <a:ext cx="2671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9" dirty="0">
                <a:latin typeface="Times New Roman"/>
                <a:cs typeface="Times New Roman"/>
              </a:rPr>
              <a:t>Act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77F6228E-05EF-7E42-0584-8F43B11D8F94}"/>
              </a:ext>
            </a:extLst>
          </p:cNvPr>
          <p:cNvSpPr txBox="1"/>
          <p:nvPr/>
        </p:nvSpPr>
        <p:spPr>
          <a:xfrm>
            <a:off x="6507065" y="1235909"/>
            <a:ext cx="490538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algn="ctr">
              <a:spcBef>
                <a:spcPts val="71"/>
              </a:spcBef>
            </a:pPr>
            <a:r>
              <a:rPr sz="1200" spc="-15" dirty="0">
                <a:latin typeface="Times New Roman"/>
                <a:cs typeface="Times New Roman"/>
              </a:rPr>
              <a:t>Like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8" dirty="0">
                <a:latin typeface="Times New Roman"/>
                <a:cs typeface="Times New Roman"/>
              </a:rPr>
              <a:t>humans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5B5C9311-88D7-B566-F168-B72131B8749D}"/>
              </a:ext>
            </a:extLst>
          </p:cNvPr>
          <p:cNvSpPr txBox="1"/>
          <p:nvPr/>
        </p:nvSpPr>
        <p:spPr>
          <a:xfrm>
            <a:off x="7653777" y="1407244"/>
            <a:ext cx="301943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spc="-23" dirty="0">
                <a:latin typeface="Times New Roman"/>
                <a:cs typeface="Times New Roman"/>
              </a:rPr>
              <a:t>Well</a:t>
            </a:r>
            <a:endParaRPr sz="1200" dirty="0">
              <a:latin typeface="Times New Roman"/>
              <a:cs typeface="Times New Roman"/>
            </a:endParaRPr>
          </a:p>
        </p:txBody>
      </p:sp>
      <p:graphicFrame>
        <p:nvGraphicFramePr>
          <p:cNvPr id="24" name="object 8">
            <a:extLst>
              <a:ext uri="{FF2B5EF4-FFF2-40B4-BE49-F238E27FC236}">
                <a16:creationId xmlns:a16="http://schemas.microsoft.com/office/drawing/2014/main" id="{892109E5-1EA4-EE68-84A7-C731C1DE4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2558"/>
              </p:ext>
            </p:extLst>
          </p:nvPr>
        </p:nvGraphicFramePr>
        <p:xfrm>
          <a:off x="6405527" y="1634053"/>
          <a:ext cx="1884045" cy="1368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3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323850" marR="130175" indent="-6413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Rati</a:t>
                      </a:r>
                      <a:r>
                        <a:rPr lang="en-US" sz="9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nal agents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3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Heuristic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223520">
                        <a:lnSpc>
                          <a:spcPct val="100000"/>
                        </a:lnSpc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53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9">
            <a:extLst>
              <a:ext uri="{FF2B5EF4-FFF2-40B4-BE49-F238E27FC236}">
                <a16:creationId xmlns:a16="http://schemas.microsoft.com/office/drawing/2014/main" id="{0B47691B-959A-797B-82DC-600193CCFD25}"/>
              </a:ext>
            </a:extLst>
          </p:cNvPr>
          <p:cNvSpPr/>
          <p:nvPr/>
        </p:nvSpPr>
        <p:spPr>
          <a:xfrm>
            <a:off x="7347549" y="220066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1834" y="561959"/>
                </a:lnTo>
                <a:lnTo>
                  <a:pt x="7245" y="515322"/>
                </a:lnTo>
                <a:lnTo>
                  <a:pt x="16099" y="469822"/>
                </a:lnTo>
                <a:lnTo>
                  <a:pt x="28260" y="425597"/>
                </a:lnTo>
                <a:lnTo>
                  <a:pt x="43592" y="382782"/>
                </a:lnTo>
                <a:lnTo>
                  <a:pt x="61959" y="341511"/>
                </a:lnTo>
                <a:lnTo>
                  <a:pt x="83227" y="301921"/>
                </a:lnTo>
                <a:lnTo>
                  <a:pt x="107259" y="264147"/>
                </a:lnTo>
                <a:lnTo>
                  <a:pt x="133920" y="228324"/>
                </a:lnTo>
                <a:lnTo>
                  <a:pt x="163075" y="194588"/>
                </a:lnTo>
                <a:lnTo>
                  <a:pt x="194588" y="163075"/>
                </a:lnTo>
                <a:lnTo>
                  <a:pt x="228324" y="133920"/>
                </a:lnTo>
                <a:lnTo>
                  <a:pt x="264147" y="107259"/>
                </a:lnTo>
                <a:lnTo>
                  <a:pt x="301921" y="83227"/>
                </a:lnTo>
                <a:lnTo>
                  <a:pt x="341511" y="61959"/>
                </a:lnTo>
                <a:lnTo>
                  <a:pt x="382782" y="43592"/>
                </a:lnTo>
                <a:lnTo>
                  <a:pt x="425597" y="28260"/>
                </a:lnTo>
                <a:lnTo>
                  <a:pt x="469822" y="16099"/>
                </a:lnTo>
                <a:lnTo>
                  <a:pt x="515322" y="7245"/>
                </a:lnTo>
                <a:lnTo>
                  <a:pt x="561959" y="1834"/>
                </a:lnTo>
                <a:lnTo>
                  <a:pt x="609600" y="0"/>
                </a:lnTo>
                <a:lnTo>
                  <a:pt x="657240" y="1834"/>
                </a:lnTo>
                <a:lnTo>
                  <a:pt x="703877" y="7245"/>
                </a:lnTo>
                <a:lnTo>
                  <a:pt x="749377" y="16099"/>
                </a:lnTo>
                <a:lnTo>
                  <a:pt x="793602" y="28260"/>
                </a:lnTo>
                <a:lnTo>
                  <a:pt x="836417" y="43592"/>
                </a:lnTo>
                <a:lnTo>
                  <a:pt x="877688" y="61959"/>
                </a:lnTo>
                <a:lnTo>
                  <a:pt x="917278" y="83227"/>
                </a:lnTo>
                <a:lnTo>
                  <a:pt x="955052" y="107259"/>
                </a:lnTo>
                <a:lnTo>
                  <a:pt x="990875" y="133920"/>
                </a:lnTo>
                <a:lnTo>
                  <a:pt x="1024611" y="163075"/>
                </a:lnTo>
                <a:lnTo>
                  <a:pt x="1056124" y="194588"/>
                </a:lnTo>
                <a:lnTo>
                  <a:pt x="1085279" y="228324"/>
                </a:lnTo>
                <a:lnTo>
                  <a:pt x="1111940" y="264147"/>
                </a:lnTo>
                <a:lnTo>
                  <a:pt x="1135972" y="301921"/>
                </a:lnTo>
                <a:lnTo>
                  <a:pt x="1157240" y="341511"/>
                </a:lnTo>
                <a:lnTo>
                  <a:pt x="1175607" y="382782"/>
                </a:lnTo>
                <a:lnTo>
                  <a:pt x="1190939" y="425597"/>
                </a:lnTo>
                <a:lnTo>
                  <a:pt x="1203100" y="469822"/>
                </a:lnTo>
                <a:lnTo>
                  <a:pt x="1211954" y="515322"/>
                </a:lnTo>
                <a:lnTo>
                  <a:pt x="1217365" y="561959"/>
                </a:lnTo>
                <a:lnTo>
                  <a:pt x="1219200" y="609600"/>
                </a:lnTo>
                <a:lnTo>
                  <a:pt x="1217365" y="657240"/>
                </a:lnTo>
                <a:lnTo>
                  <a:pt x="1211954" y="703877"/>
                </a:lnTo>
                <a:lnTo>
                  <a:pt x="1203100" y="749377"/>
                </a:lnTo>
                <a:lnTo>
                  <a:pt x="1190939" y="793602"/>
                </a:lnTo>
                <a:lnTo>
                  <a:pt x="1175607" y="836417"/>
                </a:lnTo>
                <a:lnTo>
                  <a:pt x="1157240" y="877688"/>
                </a:lnTo>
                <a:lnTo>
                  <a:pt x="1135972" y="917278"/>
                </a:lnTo>
                <a:lnTo>
                  <a:pt x="1111940" y="955052"/>
                </a:lnTo>
                <a:lnTo>
                  <a:pt x="1085279" y="990875"/>
                </a:lnTo>
                <a:lnTo>
                  <a:pt x="1056124" y="1024611"/>
                </a:lnTo>
                <a:lnTo>
                  <a:pt x="1024611" y="1056124"/>
                </a:lnTo>
                <a:lnTo>
                  <a:pt x="990875" y="1085279"/>
                </a:lnTo>
                <a:lnTo>
                  <a:pt x="955052" y="1111940"/>
                </a:lnTo>
                <a:lnTo>
                  <a:pt x="917278" y="1135972"/>
                </a:lnTo>
                <a:lnTo>
                  <a:pt x="877688" y="1157240"/>
                </a:lnTo>
                <a:lnTo>
                  <a:pt x="836417" y="1175607"/>
                </a:lnTo>
                <a:lnTo>
                  <a:pt x="793602" y="1190939"/>
                </a:lnTo>
                <a:lnTo>
                  <a:pt x="749377" y="1203100"/>
                </a:lnTo>
                <a:lnTo>
                  <a:pt x="703877" y="1211954"/>
                </a:lnTo>
                <a:lnTo>
                  <a:pt x="657240" y="1217365"/>
                </a:lnTo>
                <a:lnTo>
                  <a:pt x="609600" y="1219200"/>
                </a:lnTo>
                <a:lnTo>
                  <a:pt x="561959" y="1217365"/>
                </a:lnTo>
                <a:lnTo>
                  <a:pt x="515322" y="1211954"/>
                </a:lnTo>
                <a:lnTo>
                  <a:pt x="469822" y="1203100"/>
                </a:lnTo>
                <a:lnTo>
                  <a:pt x="425597" y="1190939"/>
                </a:lnTo>
                <a:lnTo>
                  <a:pt x="382782" y="1175607"/>
                </a:lnTo>
                <a:lnTo>
                  <a:pt x="341511" y="1157240"/>
                </a:lnTo>
                <a:lnTo>
                  <a:pt x="301921" y="1135972"/>
                </a:lnTo>
                <a:lnTo>
                  <a:pt x="264147" y="1111940"/>
                </a:lnTo>
                <a:lnTo>
                  <a:pt x="228324" y="1085279"/>
                </a:lnTo>
                <a:lnTo>
                  <a:pt x="194588" y="1056124"/>
                </a:lnTo>
                <a:lnTo>
                  <a:pt x="163075" y="1024611"/>
                </a:lnTo>
                <a:lnTo>
                  <a:pt x="133920" y="990875"/>
                </a:lnTo>
                <a:lnTo>
                  <a:pt x="107259" y="955052"/>
                </a:lnTo>
                <a:lnTo>
                  <a:pt x="83227" y="917278"/>
                </a:lnTo>
                <a:lnTo>
                  <a:pt x="61959" y="877688"/>
                </a:lnTo>
                <a:lnTo>
                  <a:pt x="43592" y="836417"/>
                </a:lnTo>
                <a:lnTo>
                  <a:pt x="28260" y="793602"/>
                </a:lnTo>
                <a:lnTo>
                  <a:pt x="16099" y="749377"/>
                </a:lnTo>
                <a:lnTo>
                  <a:pt x="7245" y="703877"/>
                </a:lnTo>
                <a:lnTo>
                  <a:pt x="1834" y="657240"/>
                </a:lnTo>
                <a:lnTo>
                  <a:pt x="0" y="60960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1A39B0-1882-9E20-2E3E-DB6EB93B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" y="484632"/>
            <a:ext cx="8612371" cy="757570"/>
          </a:xfrm>
        </p:spPr>
        <p:txBody>
          <a:bodyPr>
            <a:normAutofit fontScale="90000"/>
          </a:bodyPr>
          <a:lstStyle/>
          <a:p>
            <a:r>
              <a:rPr lang="en-US" dirty="0"/>
              <a:t>Agents and AI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371709-4790-8AE2-2BB8-830C3A738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14" y="1325561"/>
            <a:ext cx="8612371" cy="33333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Much of our text is organized around the concept of </a:t>
            </a:r>
            <a:r>
              <a:rPr lang="en-US" b="1" dirty="0"/>
              <a:t>autonomous agents</a:t>
            </a:r>
          </a:p>
          <a:p>
            <a:r>
              <a:rPr lang="en-US" dirty="0"/>
              <a:t>It defines an agent as </a:t>
            </a:r>
          </a:p>
          <a:p>
            <a:pPr marL="457200" lvl="1" indent="0">
              <a:buNone/>
            </a:pPr>
            <a:r>
              <a:rPr lang="en-US" i="1" dirty="0"/>
              <a:t>“anything that can be viewed as perceiving its </a:t>
            </a:r>
            <a:r>
              <a:rPr lang="en-US" b="1" i="1" dirty="0"/>
              <a:t>environment</a:t>
            </a:r>
            <a:r>
              <a:rPr lang="en-US" i="1" dirty="0"/>
              <a:t> through </a:t>
            </a:r>
            <a:r>
              <a:rPr lang="en-US" b="1" i="1" dirty="0"/>
              <a:t>sensors</a:t>
            </a:r>
            <a:r>
              <a:rPr lang="en-US" i="1" dirty="0"/>
              <a:t> and acting upon that environment through </a:t>
            </a:r>
            <a:r>
              <a:rPr lang="en-US" b="1" i="1" dirty="0"/>
              <a:t>actuators”</a:t>
            </a:r>
            <a:endParaRPr lang="en-US" i="1" dirty="0"/>
          </a:p>
          <a:p>
            <a:r>
              <a:rPr lang="en-US" dirty="0"/>
              <a:t>Not all AI problems or tasks need or fit this concept, but it’s quite general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7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29610"/>
            <a:ext cx="6858000" cy="857250"/>
          </a:xfrm>
        </p:spPr>
        <p:txBody>
          <a:bodyPr/>
          <a:lstStyle/>
          <a:p>
            <a:pPr eaLnBrk="1" hangingPunct="1"/>
            <a:r>
              <a:rPr lang="en-US" sz="2700" dirty="0">
                <a:latin typeface="Calibri" charset="0"/>
              </a:rPr>
              <a:t>How do you design an intelligent agent?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86255" y="1072054"/>
            <a:ext cx="7386145" cy="3842845"/>
          </a:xfrm>
        </p:spPr>
        <p:txBody>
          <a:bodyPr>
            <a:normAutofit/>
          </a:bodyPr>
          <a:lstStyle/>
          <a:p>
            <a:pPr marL="130969" indent="-130969"/>
            <a:r>
              <a:rPr lang="en-US" sz="2100" dirty="0">
                <a:solidFill>
                  <a:srgbClr val="FF4D23"/>
                </a:solidFill>
                <a:latin typeface="Calibri" charset="0"/>
              </a:rPr>
              <a:t>I</a:t>
            </a:r>
            <a:r>
              <a:rPr lang="en-US" sz="2100" b="1" dirty="0">
                <a:solidFill>
                  <a:srgbClr val="FF4D23"/>
                </a:solidFill>
                <a:latin typeface="Calibri" charset="0"/>
              </a:rPr>
              <a:t>ntelligent agents</a:t>
            </a:r>
            <a:r>
              <a:rPr lang="en-US" sz="2100" dirty="0">
                <a:solidFill>
                  <a:srgbClr val="FF4D23"/>
                </a:solidFill>
                <a:latin typeface="Calibri" charset="0"/>
              </a:rPr>
              <a:t> </a:t>
            </a:r>
            <a:r>
              <a:rPr lang="en-US" sz="2100" dirty="0">
                <a:latin typeface="Calibri" charset="0"/>
              </a:rPr>
              <a:t>perceive environment via </a:t>
            </a:r>
            <a:r>
              <a:rPr lang="en-US" sz="2100" b="1" dirty="0">
                <a:solidFill>
                  <a:schemeClr val="accent2"/>
                </a:solidFill>
                <a:latin typeface="Calibri" charset="0"/>
              </a:rPr>
              <a:t>sensors</a:t>
            </a:r>
            <a:r>
              <a:rPr lang="en-US" sz="2100" dirty="0">
                <a:latin typeface="Calibri" charset="0"/>
              </a:rPr>
              <a:t> and act </a:t>
            </a:r>
            <a:r>
              <a:rPr lang="en-US" sz="2100" i="1" dirty="0">
                <a:latin typeface="Calibri" charset="0"/>
              </a:rPr>
              <a:t>rationally</a:t>
            </a:r>
            <a:r>
              <a:rPr lang="en-US" sz="2100" dirty="0">
                <a:latin typeface="Calibri" charset="0"/>
              </a:rPr>
              <a:t> on them with their </a:t>
            </a:r>
            <a:r>
              <a:rPr lang="en-US" sz="2100" b="1" dirty="0">
                <a:solidFill>
                  <a:schemeClr val="accent2"/>
                </a:solidFill>
                <a:latin typeface="Calibri" charset="0"/>
              </a:rPr>
              <a:t>effectors</a:t>
            </a:r>
            <a:endParaRPr lang="en-US" sz="2100" dirty="0">
              <a:latin typeface="Calibri" charset="0"/>
            </a:endParaRPr>
          </a:p>
          <a:p>
            <a:pPr marL="130969" indent="-130969"/>
            <a:endParaRPr lang="en-US" sz="2100" dirty="0">
              <a:latin typeface="Calibri" charset="0"/>
            </a:endParaRPr>
          </a:p>
          <a:p>
            <a:pPr marL="130969" indent="-130969"/>
            <a:r>
              <a:rPr lang="en-US" sz="2100" dirty="0">
                <a:latin typeface="Calibri" charset="0"/>
              </a:rPr>
              <a:t>General properties </a:t>
            </a:r>
          </a:p>
          <a:p>
            <a:pPr marL="259556" lvl="1" indent="-171450"/>
            <a:r>
              <a:rPr lang="en-US" sz="1800" b="1" dirty="0">
                <a:latin typeface="Calibri" charset="0"/>
              </a:rPr>
              <a:t>Reactive</a:t>
            </a:r>
            <a:r>
              <a:rPr lang="en-US" sz="1800" dirty="0">
                <a:latin typeface="Calibri" charset="0"/>
              </a:rPr>
              <a:t> to the environment </a:t>
            </a:r>
          </a:p>
          <a:p>
            <a:pPr marL="259556" lvl="1" indent="-171450"/>
            <a:r>
              <a:rPr lang="en-US" sz="1800" dirty="0">
                <a:latin typeface="Calibri" charset="0"/>
              </a:rPr>
              <a:t>Pro-active or </a:t>
            </a:r>
            <a:r>
              <a:rPr lang="en-US" sz="1800" b="1" dirty="0">
                <a:latin typeface="Calibri" charset="0"/>
              </a:rPr>
              <a:t>goal-directed</a:t>
            </a:r>
            <a:r>
              <a:rPr lang="en-US" sz="1800" dirty="0">
                <a:latin typeface="Calibri" charset="0"/>
              </a:rPr>
              <a:t> </a:t>
            </a:r>
          </a:p>
          <a:p>
            <a:pPr marL="259556" lvl="1" indent="-171450"/>
            <a:r>
              <a:rPr lang="en-US" sz="1800" b="1" dirty="0">
                <a:latin typeface="Calibri" charset="0"/>
              </a:rPr>
              <a:t>Interacts</a:t>
            </a:r>
            <a:r>
              <a:rPr lang="en-US" sz="1800" dirty="0">
                <a:latin typeface="Calibri" charset="0"/>
              </a:rPr>
              <a:t> with other</a:t>
            </a:r>
            <a:br>
              <a:rPr lang="en-US" sz="1800" dirty="0">
                <a:latin typeface="Calibri" charset="0"/>
              </a:rPr>
            </a:br>
            <a:r>
              <a:rPr lang="en-US" sz="1800" dirty="0">
                <a:latin typeface="Calibri" charset="0"/>
              </a:rPr>
              <a:t>agents through</a:t>
            </a:r>
            <a:br>
              <a:rPr lang="en-US" sz="1800" dirty="0">
                <a:latin typeface="Calibri" charset="0"/>
              </a:rPr>
            </a:br>
            <a:r>
              <a:rPr lang="en-US" sz="1800" dirty="0">
                <a:latin typeface="Calibri" charset="0"/>
              </a:rPr>
              <a:t>communication or</a:t>
            </a:r>
            <a:br>
              <a:rPr lang="en-US" sz="1800" dirty="0">
                <a:latin typeface="Calibri" charset="0"/>
              </a:rPr>
            </a:br>
            <a:r>
              <a:rPr lang="en-US" sz="1800" dirty="0">
                <a:latin typeface="Calibri" charset="0"/>
              </a:rPr>
              <a:t>via the environment</a:t>
            </a:r>
          </a:p>
          <a:p>
            <a:pPr marL="259556" lvl="1" indent="-171450"/>
            <a:r>
              <a:rPr lang="en-US" sz="1800" b="1" dirty="0">
                <a:latin typeface="Calibri" charset="0"/>
              </a:rPr>
              <a:t>Autonomous</a:t>
            </a:r>
            <a:r>
              <a:rPr lang="en-US" sz="1800" dirty="0">
                <a:latin typeface="Calibri" charset="0"/>
              </a:rPr>
              <a:t> </a:t>
            </a:r>
          </a:p>
        </p:txBody>
      </p:sp>
      <p:pic>
        <p:nvPicPr>
          <p:cNvPr id="18435" name="Picture 4" descr="im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9327" y="2448787"/>
            <a:ext cx="4000500" cy="169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BC-powerpoint-presentation-16-9 (1)" id="{56CE7328-5122-FF49-9D1A-B2575E5E25B6}" vid="{0D00BCDD-6C86-CE42-81B5-D7F30E55E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2056</Words>
  <Application>Microsoft Macintosh PowerPoint</Application>
  <PresentationFormat>On-screen Show (16:9)</PresentationFormat>
  <Paragraphs>419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Helvetica</vt:lpstr>
      <vt:lpstr>Times New Roman</vt:lpstr>
      <vt:lpstr>Office Theme</vt:lpstr>
      <vt:lpstr>Intelligent Agents</vt:lpstr>
      <vt:lpstr>Recap: intelligence?</vt:lpstr>
      <vt:lpstr>Okay, but really? What is AI?</vt:lpstr>
      <vt:lpstr>Possible AI approaches</vt:lpstr>
      <vt:lpstr>Possible approaches</vt:lpstr>
      <vt:lpstr>PowerPoint Presentation</vt:lpstr>
      <vt:lpstr>PowerPoint Presentation</vt:lpstr>
      <vt:lpstr>Agents and AI</vt:lpstr>
      <vt:lpstr>How do you design an intelligent agent?</vt:lpstr>
      <vt:lpstr>Example: autonomous taxi</vt:lpstr>
      <vt:lpstr>Rationality</vt:lpstr>
      <vt:lpstr>Information and learning</vt:lpstr>
      <vt:lpstr>Autonomy</vt:lpstr>
      <vt:lpstr>Some agent types</vt:lpstr>
      <vt:lpstr>PowerPoint Presentation</vt:lpstr>
      <vt:lpstr>(0) Table-driven agents</vt:lpstr>
      <vt:lpstr>(1) Simple reflex agents</vt:lpstr>
      <vt:lpstr>PowerPoint Presentation</vt:lpstr>
      <vt:lpstr>(2) Agents with memory</vt:lpstr>
      <vt:lpstr>(3) Architecture for goal-based agent state and goal information describe desirable situations allowing agent to take future events into consideration</vt:lpstr>
      <vt:lpstr>(3) Goal-based agents</vt:lpstr>
      <vt:lpstr>(4) Complete utility-based agent</vt:lpstr>
      <vt:lpstr>(4) Utility-based agents</vt:lpstr>
      <vt:lpstr>Properties of Environments</vt:lpstr>
      <vt:lpstr>Properties of Environments</vt:lpstr>
      <vt:lpstr>Properties of Environments</vt:lpstr>
      <vt:lpstr>Properties of Environments</vt:lpstr>
      <vt:lpstr>Characteristics of environments</vt:lpstr>
      <vt:lpstr>Characteristics of environments</vt:lpstr>
      <vt:lpstr>Characteristics of environments</vt:lpstr>
      <vt:lpstr>Characteristics of environments</vt:lpstr>
      <vt:lpstr>Characteristics of environments</vt:lpstr>
      <vt:lpstr>Characteristics of environments</vt:lpstr>
      <vt:lpstr>Let’s Re-examine Our Agent Design</vt:lpstr>
      <vt:lpstr>Hierarchical Design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Anantaa Kotal</dc:creator>
  <cp:lastModifiedBy>Anantaa Kotal</cp:lastModifiedBy>
  <cp:revision>1</cp:revision>
  <dcterms:created xsi:type="dcterms:W3CDTF">2022-09-06T18:12:19Z</dcterms:created>
  <dcterms:modified xsi:type="dcterms:W3CDTF">2022-09-06T19:12:27Z</dcterms:modified>
</cp:coreProperties>
</file>