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257" r:id="rId2"/>
    <p:sldId id="258" r:id="rId3"/>
    <p:sldId id="353" r:id="rId4"/>
    <p:sldId id="308" r:id="rId5"/>
    <p:sldId id="265" r:id="rId6"/>
    <p:sldId id="266" r:id="rId7"/>
    <p:sldId id="354" r:id="rId8"/>
    <p:sldId id="268" r:id="rId9"/>
    <p:sldId id="355" r:id="rId10"/>
    <p:sldId id="271" r:id="rId11"/>
    <p:sldId id="356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2" r:id="rId20"/>
    <p:sldId id="280" r:id="rId21"/>
    <p:sldId id="357" r:id="rId22"/>
    <p:sldId id="283" r:id="rId23"/>
    <p:sldId id="288" r:id="rId24"/>
    <p:sldId id="290" r:id="rId25"/>
    <p:sldId id="291" r:id="rId26"/>
    <p:sldId id="292" r:id="rId27"/>
    <p:sldId id="359" r:id="rId28"/>
    <p:sldId id="295" r:id="rId29"/>
    <p:sldId id="358" r:id="rId30"/>
    <p:sldId id="284" r:id="rId31"/>
    <p:sldId id="286" r:id="rId32"/>
    <p:sldId id="287" r:id="rId33"/>
    <p:sldId id="360" r:id="rId34"/>
    <p:sldId id="361" r:id="rId35"/>
    <p:sldId id="293" r:id="rId36"/>
    <p:sldId id="362" r:id="rId37"/>
    <p:sldId id="294" r:id="rId38"/>
    <p:sldId id="363" r:id="rId39"/>
    <p:sldId id="296" r:id="rId40"/>
    <p:sldId id="299" r:id="rId41"/>
    <p:sldId id="298" r:id="rId42"/>
    <p:sldId id="300" r:id="rId43"/>
    <p:sldId id="301" r:id="rId44"/>
    <p:sldId id="302" r:id="rId45"/>
    <p:sldId id="309" r:id="rId46"/>
    <p:sldId id="303" r:id="rId4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 snapToObjects="1">
      <p:cViewPr varScale="1">
        <p:scale>
          <a:sx n="120" d="100"/>
          <a:sy n="120" d="100"/>
        </p:scale>
        <p:origin x="200" y="9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60B8C-91BB-374A-A996-70E25C29CB0F}" type="datetimeFigureOut">
              <a:rPr lang="en-US" smtClean="0"/>
              <a:t>9/8/22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099B0-258D-F241-BDE5-34C092FA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66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0B2F6C0A-6FC7-D947-826C-EA04F9E54A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88A38EE-A3F8-DE43-A261-79E0A9110A81}" type="slidenum">
              <a:rPr lang="en-US" altLang="en-US" sz="1300"/>
              <a:pPr/>
              <a:t>1</a:t>
            </a:fld>
            <a:endParaRPr lang="en-US" altLang="en-US" sz="130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201809FB-DB33-D347-B168-30EE0CD640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D6759FB1-49AB-BD4F-A06E-0C278188F6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>
            <a:extLst>
              <a:ext uri="{FF2B5EF4-FFF2-40B4-BE49-F238E27FC236}">
                <a16:creationId xmlns:a16="http://schemas.microsoft.com/office/drawing/2014/main" id="{6FBB0408-E142-2045-B872-72162F4AC3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379AD855-BFC4-F943-8022-A2B03DFEA6DF}" type="slidenum">
              <a:rPr lang="en-US" altLang="en-US" sz="1300"/>
              <a:pPr/>
              <a:t>39</a:t>
            </a:fld>
            <a:endParaRPr lang="en-US" altLang="en-US" sz="1300"/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BA0565CD-3287-154B-8A0B-6AB2F51FE6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830B0975-90B9-0947-B8D4-108D36F714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>
            <a:extLst>
              <a:ext uri="{FF2B5EF4-FFF2-40B4-BE49-F238E27FC236}">
                <a16:creationId xmlns:a16="http://schemas.microsoft.com/office/drawing/2014/main" id="{824BD710-DB1B-E74C-B625-9C5FA9FE09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FA57506-7EC4-5B4C-8C00-EBF8DD6FBE98}" type="slidenum">
              <a:rPr lang="en-US" altLang="en-US" sz="1300"/>
              <a:pPr/>
              <a:t>40</a:t>
            </a:fld>
            <a:endParaRPr lang="en-US" altLang="en-US" sz="1300"/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F7DB0B75-BE25-3A4A-9345-D86416064D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C47745CF-89EF-8A49-B773-DEC3BDE1AC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>
            <a:extLst>
              <a:ext uri="{FF2B5EF4-FFF2-40B4-BE49-F238E27FC236}">
                <a16:creationId xmlns:a16="http://schemas.microsoft.com/office/drawing/2014/main" id="{F2A92B79-CC84-5D4B-AF5A-267451B847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E6B90907-FEC3-2C44-93A0-C30E9A8C1F20}" type="slidenum">
              <a:rPr lang="en-US" altLang="en-US" sz="1300"/>
              <a:pPr/>
              <a:t>41</a:t>
            </a:fld>
            <a:endParaRPr lang="en-US" altLang="en-US" sz="1300"/>
          </a:p>
        </p:txBody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9C9974DD-AF55-9E4F-B6EA-8488CDFBC0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29769E7B-41EC-084B-BC7D-36EF9457FE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>
            <a:extLst>
              <a:ext uri="{FF2B5EF4-FFF2-40B4-BE49-F238E27FC236}">
                <a16:creationId xmlns:a16="http://schemas.microsoft.com/office/drawing/2014/main" id="{AE13E137-A7B9-674C-AF63-85E95DA75C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AA3EDFC-ED61-CA47-A488-B065E6439615}" type="slidenum">
              <a:rPr lang="en-US" altLang="en-US" sz="1300"/>
              <a:pPr/>
              <a:t>42</a:t>
            </a:fld>
            <a:endParaRPr lang="en-US" altLang="en-US" sz="1300"/>
          </a:p>
        </p:txBody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4FD6FDED-F4D4-1B4D-89BE-268FD2AAF8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9C142074-E44A-3F49-808B-46C45A26B3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>
            <a:extLst>
              <a:ext uri="{FF2B5EF4-FFF2-40B4-BE49-F238E27FC236}">
                <a16:creationId xmlns:a16="http://schemas.microsoft.com/office/drawing/2014/main" id="{1D3FAC37-B167-244B-80D9-FF50B28D28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7A0FCE4-89AD-454E-8AD6-A0A5A9A70DA0}" type="slidenum">
              <a:rPr lang="en-US" altLang="en-US" sz="1300"/>
              <a:pPr/>
              <a:t>43</a:t>
            </a:fld>
            <a:endParaRPr lang="en-US" altLang="en-US" sz="1300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F322DEF3-5AA2-EF48-8D6D-A8574D9DA9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8D7620CE-EB55-6C4B-9E81-41CB61B2ED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>
            <a:extLst>
              <a:ext uri="{FF2B5EF4-FFF2-40B4-BE49-F238E27FC236}">
                <a16:creationId xmlns:a16="http://schemas.microsoft.com/office/drawing/2014/main" id="{4FCD5FA7-3F42-C447-9753-0E75CA20D1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2C44754-3935-F749-BABF-9503FAC0E11D}" type="slidenum">
              <a:rPr lang="en-US" altLang="en-US" sz="1300"/>
              <a:pPr/>
              <a:t>44</a:t>
            </a:fld>
            <a:endParaRPr lang="en-US" altLang="en-US" sz="1300"/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5B3E13E7-3995-7542-9F62-E673F10034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A68AE39F-AFD1-DE44-A659-69F1D9572F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7">
            <a:extLst>
              <a:ext uri="{FF2B5EF4-FFF2-40B4-BE49-F238E27FC236}">
                <a16:creationId xmlns:a16="http://schemas.microsoft.com/office/drawing/2014/main" id="{C771F3D2-44E3-0A46-AD80-28DCD68297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3B6EED8-1224-5A4B-962F-806475330C63}" type="slidenum">
              <a:rPr lang="en-US" altLang="en-US" sz="1300"/>
              <a:pPr/>
              <a:t>46</a:t>
            </a:fld>
            <a:endParaRPr lang="en-US" altLang="en-US" sz="1300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B32CAC18-4221-E84C-AB19-A4F5D27E92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397A686F-BF43-8C4C-90F7-40A34FCD07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03B50C-B8B6-7C48-88BE-C55D13ACC822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5890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>
            <a:extLst>
              <a:ext uri="{FF2B5EF4-FFF2-40B4-BE49-F238E27FC236}">
                <a16:creationId xmlns:a16="http://schemas.microsoft.com/office/drawing/2014/main" id="{D8111B46-82D3-7840-BC97-80D8975DBD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7BCC20AB-32C8-FE49-85BE-711562050F98}" type="slidenum">
              <a:rPr lang="en-US" altLang="en-US" sz="1300"/>
              <a:pPr/>
              <a:t>30</a:t>
            </a:fld>
            <a:endParaRPr lang="en-US" altLang="en-US" sz="1300"/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668A8DFB-FD1F-E142-8041-D8DDCDF7CA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291D50B6-D5EF-BA4B-AC8F-BFC0097CC9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>
            <a:extLst>
              <a:ext uri="{FF2B5EF4-FFF2-40B4-BE49-F238E27FC236}">
                <a16:creationId xmlns:a16="http://schemas.microsoft.com/office/drawing/2014/main" id="{FC3FA0EA-4A3E-6841-9ACC-6CE77EB199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8418E65-5018-4748-9A67-8675D5C19B8A}" type="slidenum">
              <a:rPr lang="en-US" altLang="en-US" sz="1300"/>
              <a:pPr/>
              <a:t>31</a:t>
            </a:fld>
            <a:endParaRPr lang="en-US" altLang="en-US" sz="1300"/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9ED65630-BF49-5246-AEAF-8C915892D2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E6983DF4-8F19-FB49-BC27-A386837B86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>
            <a:extLst>
              <a:ext uri="{FF2B5EF4-FFF2-40B4-BE49-F238E27FC236}">
                <a16:creationId xmlns:a16="http://schemas.microsoft.com/office/drawing/2014/main" id="{8FA8E7CD-65E0-8A40-886B-3E1B30D5B3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EF99C5A-B396-9C4B-BB5C-17B83A14BD4A}" type="slidenum">
              <a:rPr lang="en-US" altLang="en-US" sz="1300"/>
              <a:pPr/>
              <a:t>32</a:t>
            </a:fld>
            <a:endParaRPr lang="en-US" altLang="en-US" sz="1300"/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F36E8B57-2EF1-944B-BDF5-F2C868BBD4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BF22CE43-7EFA-1F4A-B5A7-A50C1AAEEE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>
            <a:extLst>
              <a:ext uri="{FF2B5EF4-FFF2-40B4-BE49-F238E27FC236}">
                <a16:creationId xmlns:a16="http://schemas.microsoft.com/office/drawing/2014/main" id="{458CFD54-9E59-ED46-8C78-AB9BEDECF8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3611929E-E613-F04A-BD6B-F226F18E61EA}" type="slidenum">
              <a:rPr lang="en-US" altLang="en-US" sz="1300"/>
              <a:pPr/>
              <a:t>33</a:t>
            </a:fld>
            <a:endParaRPr lang="en-US" altLang="en-US" sz="1300"/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53C90E7D-5A05-9140-90C1-DF14EDA2B6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3E097F74-906F-DF4F-BE45-C785B90A30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Heuristic = “rule of </a:t>
            </a:r>
            <a:r>
              <a:rPr lang="en-US" altLang="en-US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athumb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”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>
            <a:extLst>
              <a:ext uri="{FF2B5EF4-FFF2-40B4-BE49-F238E27FC236}">
                <a16:creationId xmlns:a16="http://schemas.microsoft.com/office/drawing/2014/main" id="{3E8AFE3F-2198-5D4C-B2D3-F3D438012B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D6885A8-8B87-354C-A471-EFAAB91BFE55}" type="slidenum">
              <a:rPr lang="en-US" altLang="en-US" sz="1300"/>
              <a:pPr/>
              <a:t>34</a:t>
            </a:fld>
            <a:endParaRPr lang="en-US" altLang="en-US" sz="1300"/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BD0E78AF-2648-6343-9B3B-700A22CBEA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63AB8026-3761-E941-AB7A-13599FC1D6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>
            <a:extLst>
              <a:ext uri="{FF2B5EF4-FFF2-40B4-BE49-F238E27FC236}">
                <a16:creationId xmlns:a16="http://schemas.microsoft.com/office/drawing/2014/main" id="{F9DA6729-AD6A-F24F-8D00-82C5E54B01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7075C1E-56F8-0942-9789-D607EA21C094}" type="slidenum">
              <a:rPr lang="en-US" altLang="en-US" sz="1300"/>
              <a:pPr/>
              <a:t>35</a:t>
            </a:fld>
            <a:endParaRPr lang="en-US" altLang="en-US" sz="1300"/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C46CC44C-0323-F840-8A23-8F3D6514EA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7D97689D-250C-AD41-9D59-3C9F15B8FE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>
            <a:extLst>
              <a:ext uri="{FF2B5EF4-FFF2-40B4-BE49-F238E27FC236}">
                <a16:creationId xmlns:a16="http://schemas.microsoft.com/office/drawing/2014/main" id="{751F95F7-630E-C847-8B6F-3CA45A65D7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74B05F01-3DE6-E44B-BEC0-F7D1BCBA4D27}" type="slidenum">
              <a:rPr lang="en-US" altLang="en-US" sz="1300"/>
              <a:pPr/>
              <a:t>37</a:t>
            </a:fld>
            <a:endParaRPr lang="en-US" altLang="en-US" sz="1300"/>
          </a:p>
        </p:txBody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B5453737-284F-2845-9263-7D4D3035E8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A38502D3-4887-AB43-85AC-29153634B9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3387458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18030" y="254698"/>
            <a:ext cx="4107941" cy="5224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2564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307351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997952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51426"/>
            <a:ext cx="4038600" cy="31733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51426"/>
            <a:ext cx="4038600" cy="31733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76781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397255"/>
            <a:ext cx="4040188" cy="4362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1989969"/>
            <a:ext cx="4040188" cy="26940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97255"/>
            <a:ext cx="4041775" cy="4362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9969"/>
            <a:ext cx="4041775" cy="26940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9/8/22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20580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9/8/22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53554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9/8/22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141080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9122"/>
            <a:ext cx="3008313" cy="7773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79122"/>
            <a:ext cx="5111750" cy="39155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09519"/>
            <a:ext cx="3008313" cy="29851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37343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58517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17648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8357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803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10179"/>
            <a:ext cx="8229600" cy="2984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C41C-A487-0C45-A261-16903102544D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URL</a:t>
            </a:r>
          </a:p>
        </p:txBody>
      </p:sp>
      <p:pic>
        <p:nvPicPr>
          <p:cNvPr id="7" name="Picture 6" descr="MD-flag-background-ppt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71500"/>
          </a:xfrm>
          <a:prstGeom prst="rect">
            <a:avLst/>
          </a:prstGeom>
        </p:spPr>
      </p:pic>
      <p:pic>
        <p:nvPicPr>
          <p:cNvPr id="8" name="Picture 7" descr="UMBC-primary-logo-CMYK-on-black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87" y="86177"/>
            <a:ext cx="1749252" cy="402989"/>
          </a:xfrm>
          <a:prstGeom prst="rect">
            <a:avLst/>
          </a:prstGeom>
        </p:spPr>
      </p:pic>
      <p:pic>
        <p:nvPicPr>
          <p:cNvPr id="10" name="Picture 9" descr="corner-element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918" y="3901058"/>
            <a:ext cx="1224081" cy="12424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290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hyperlink" Target="https://en.wikipedia.org/wiki/Water_pouring_puzzl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hyperlink" Target="https://en.wikipedia.org/wiki/Water_pouring_puzzl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euristic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tif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erbert_A._Simon" TargetMode="External"/><Relationship Id="rId2" Type="http://schemas.openxmlformats.org/officeDocument/2006/relationships/hyperlink" Target="https://en.wikipedia.org/wiki/Allen_Newel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dsger_W._Dijkstra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4">
            <a:extLst>
              <a:ext uri="{FF2B5EF4-FFF2-40B4-BE49-F238E27FC236}">
                <a16:creationId xmlns:a16="http://schemas.microsoft.com/office/drawing/2014/main" id="{E5228318-29E9-8548-AC56-6401C75EA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69" y="614855"/>
            <a:ext cx="2063354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0" name="Rectangle 2">
            <a:extLst>
              <a:ext uri="{FF2B5EF4-FFF2-40B4-BE49-F238E27FC236}">
                <a16:creationId xmlns:a16="http://schemas.microsoft.com/office/drawing/2014/main" id="{815F4194-CF33-A945-8634-FBD8E7D90C2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171700" y="1085850"/>
            <a:ext cx="5829300" cy="211455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7200" dirty="0">
                <a:effectLst>
                  <a:outerShdw blurRad="38100" dist="38100" dir="2700000" algn="tl">
                    <a:srgbClr val="DDDDDD"/>
                  </a:outerShdw>
                </a:effectLst>
                <a:ea typeface="ＭＳ Ｐゴシック" charset="0"/>
                <a:cs typeface="ＭＳ Ｐゴシック" charset="0"/>
              </a:rPr>
              <a:t>Uninformed Search</a:t>
            </a:r>
            <a:endParaRPr lang="en-US" sz="4950" dirty="0">
              <a:effectLst>
                <a:outerShdw blurRad="38100" dist="38100" dir="2700000" algn="tl">
                  <a:srgbClr val="DDDDDD"/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2979DD41-9DB2-3B49-92FE-63E09B41E15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00300" y="3314700"/>
            <a:ext cx="4800600" cy="1314450"/>
          </a:xfrm>
        </p:spPr>
        <p:txBody>
          <a:bodyPr/>
          <a:lstStyle/>
          <a:p>
            <a:pPr eaLnBrk="1" hangingPunct="1"/>
            <a:r>
              <a:rPr lang="en-US" altLang="en-US" sz="3300">
                <a:solidFill>
                  <a:srgbClr val="898989"/>
                </a:solidFill>
                <a:ea typeface="ＭＳ Ｐゴシック" panose="020B0600070205080204" pitchFamily="34" charset="-128"/>
              </a:rPr>
              <a:t>Chapter 3</a:t>
            </a:r>
            <a:endParaRPr lang="en-US" altLang="en-US">
              <a:solidFill>
                <a:srgbClr val="898989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F92B79AC-C1CE-A749-BA3F-6ABA81B05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250532"/>
            <a:ext cx="26289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en-US" sz="1350"/>
              <a:t>Some material adopted from notes by Charles R. Dyer, University of Wisconsin-Madison</a:t>
            </a:r>
          </a:p>
          <a:p>
            <a:pPr algn="r"/>
            <a:endParaRPr lang="en-US" altLang="en-US" sz="13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08017" y="1405618"/>
            <a:ext cx="5178743" cy="1345560"/>
          </a:xfrm>
          <a:prstGeom prst="rect">
            <a:avLst/>
          </a:prstGeom>
        </p:spPr>
        <p:txBody>
          <a:bodyPr vert="horz" wrap="square" lIns="0" tIns="82867" rIns="0" bIns="0" rtlCol="0">
            <a:spAutoFit/>
          </a:bodyPr>
          <a:lstStyle/>
          <a:p>
            <a:pPr marL="266700" indent="-257175">
              <a:spcBef>
                <a:spcPts val="652"/>
              </a:spcBef>
              <a:buChar char="•"/>
              <a:tabLst>
                <a:tab pos="266224" algn="l"/>
                <a:tab pos="266700" algn="l"/>
              </a:tabLst>
            </a:pPr>
            <a:r>
              <a:rPr sz="2400" spc="-225" dirty="0">
                <a:latin typeface="Arial"/>
                <a:cs typeface="Arial"/>
              </a:rPr>
              <a:t>A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graph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356" dirty="0">
                <a:latin typeface="Arial"/>
                <a:cs typeface="Arial"/>
              </a:rPr>
              <a:t>G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214" dirty="0">
                <a:latin typeface="Arial"/>
                <a:cs typeface="Arial"/>
              </a:rPr>
              <a:t>=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199" dirty="0">
                <a:latin typeface="Arial"/>
                <a:cs typeface="Arial"/>
              </a:rPr>
              <a:t>(E,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9" dirty="0">
                <a:latin typeface="Arial"/>
                <a:cs typeface="Arial"/>
              </a:rPr>
              <a:t>V)</a:t>
            </a:r>
            <a:endParaRPr sz="2400" dirty="0">
              <a:latin typeface="Arial"/>
              <a:cs typeface="Arial"/>
            </a:endParaRPr>
          </a:p>
          <a:p>
            <a:pPr marL="266700" indent="-257175">
              <a:spcBef>
                <a:spcPts val="578"/>
              </a:spcBef>
              <a:buChar char="•"/>
              <a:tabLst>
                <a:tab pos="266224" algn="l"/>
                <a:tab pos="266700" algn="l"/>
              </a:tabLst>
            </a:pPr>
            <a:r>
              <a:rPr sz="2400" spc="-244" dirty="0">
                <a:latin typeface="Arial"/>
                <a:cs typeface="Arial"/>
              </a:rPr>
              <a:t>V</a:t>
            </a:r>
            <a:r>
              <a:rPr sz="2400" spc="-127" dirty="0">
                <a:latin typeface="Arial"/>
                <a:cs typeface="Arial"/>
              </a:rPr>
              <a:t> </a:t>
            </a:r>
            <a:r>
              <a:rPr sz="2400" spc="-214" dirty="0">
                <a:latin typeface="Arial"/>
                <a:cs typeface="Arial"/>
              </a:rPr>
              <a:t>=</a:t>
            </a:r>
            <a:r>
              <a:rPr sz="2400" spc="-124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set</a:t>
            </a:r>
            <a:r>
              <a:rPr sz="2400" spc="-12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24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vertices</a:t>
            </a:r>
            <a:r>
              <a:rPr sz="2400" spc="-127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(nodes)</a:t>
            </a:r>
            <a:endParaRPr sz="2400" dirty="0">
              <a:latin typeface="Arial"/>
              <a:cs typeface="Arial"/>
            </a:endParaRPr>
          </a:p>
          <a:p>
            <a:pPr marL="266700" indent="-257175">
              <a:spcBef>
                <a:spcPts val="578"/>
              </a:spcBef>
              <a:buChar char="•"/>
              <a:tabLst>
                <a:tab pos="266224" algn="l"/>
                <a:tab pos="266700" algn="l"/>
              </a:tabLst>
            </a:pPr>
            <a:r>
              <a:rPr sz="2400" spc="-435" dirty="0">
                <a:latin typeface="Arial"/>
                <a:cs typeface="Arial"/>
              </a:rPr>
              <a:t>E</a:t>
            </a:r>
            <a:r>
              <a:rPr sz="2400" spc="-124" dirty="0">
                <a:latin typeface="Arial"/>
                <a:cs typeface="Arial"/>
              </a:rPr>
              <a:t> </a:t>
            </a:r>
            <a:r>
              <a:rPr sz="2400" spc="-214" dirty="0">
                <a:latin typeface="Arial"/>
                <a:cs typeface="Arial"/>
              </a:rPr>
              <a:t>=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101" dirty="0">
                <a:latin typeface="Arial"/>
                <a:cs typeface="Arial"/>
              </a:rPr>
              <a:t>set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24" dirty="0">
                <a:latin typeface="Arial"/>
                <a:cs typeface="Arial"/>
              </a:rPr>
              <a:t> </a:t>
            </a:r>
            <a:r>
              <a:rPr sz="2400" spc="-172" dirty="0">
                <a:latin typeface="Arial"/>
                <a:cs typeface="Arial"/>
              </a:rPr>
              <a:t>edges</a:t>
            </a:r>
            <a:r>
              <a:rPr sz="2400" spc="-124" dirty="0">
                <a:latin typeface="Arial"/>
                <a:cs typeface="Arial"/>
              </a:rPr>
              <a:t> </a:t>
            </a:r>
            <a:r>
              <a:rPr sz="2400" spc="-79" dirty="0">
                <a:latin typeface="Arial"/>
                <a:cs typeface="Arial"/>
              </a:rPr>
              <a:t>between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113" dirty="0">
                <a:latin typeface="Arial"/>
                <a:cs typeface="Arial"/>
              </a:rPr>
              <a:t>pairs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83" dirty="0">
                <a:latin typeface="Arial"/>
                <a:cs typeface="Arial"/>
              </a:rPr>
              <a:t>nodes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819846" y="3191446"/>
            <a:ext cx="476250" cy="419100"/>
            <a:chOff x="902461" y="4255261"/>
            <a:chExt cx="635000" cy="558800"/>
          </a:xfrm>
        </p:grpSpPr>
        <p:sp>
          <p:nvSpPr>
            <p:cNvPr id="9" name="object 9"/>
            <p:cNvSpPr/>
            <p:nvPr/>
          </p:nvSpPr>
          <p:spPr>
            <a:xfrm>
              <a:off x="915161" y="4267961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304800" y="0"/>
                  </a:moveTo>
                  <a:lnTo>
                    <a:pt x="255359" y="3489"/>
                  </a:lnTo>
                  <a:lnTo>
                    <a:pt x="208458" y="13594"/>
                  </a:lnTo>
                  <a:lnTo>
                    <a:pt x="164725" y="29763"/>
                  </a:lnTo>
                  <a:lnTo>
                    <a:pt x="124788" y="51450"/>
                  </a:lnTo>
                  <a:lnTo>
                    <a:pt x="89273" y="78105"/>
                  </a:lnTo>
                  <a:lnTo>
                    <a:pt x="58808" y="109179"/>
                  </a:lnTo>
                  <a:lnTo>
                    <a:pt x="34020" y="144124"/>
                  </a:lnTo>
                  <a:lnTo>
                    <a:pt x="15538" y="182392"/>
                  </a:lnTo>
                  <a:lnTo>
                    <a:pt x="3989" y="223433"/>
                  </a:lnTo>
                  <a:lnTo>
                    <a:pt x="0" y="266700"/>
                  </a:lnTo>
                  <a:lnTo>
                    <a:pt x="3989" y="309966"/>
                  </a:lnTo>
                  <a:lnTo>
                    <a:pt x="15538" y="351007"/>
                  </a:lnTo>
                  <a:lnTo>
                    <a:pt x="34020" y="389275"/>
                  </a:lnTo>
                  <a:lnTo>
                    <a:pt x="58808" y="424220"/>
                  </a:lnTo>
                  <a:lnTo>
                    <a:pt x="89273" y="455294"/>
                  </a:lnTo>
                  <a:lnTo>
                    <a:pt x="124788" y="481949"/>
                  </a:lnTo>
                  <a:lnTo>
                    <a:pt x="164725" y="503636"/>
                  </a:lnTo>
                  <a:lnTo>
                    <a:pt x="208458" y="519805"/>
                  </a:lnTo>
                  <a:lnTo>
                    <a:pt x="255359" y="529910"/>
                  </a:lnTo>
                  <a:lnTo>
                    <a:pt x="304800" y="533400"/>
                  </a:lnTo>
                  <a:lnTo>
                    <a:pt x="354225" y="529910"/>
                  </a:lnTo>
                  <a:lnTo>
                    <a:pt x="401116" y="519805"/>
                  </a:lnTo>
                  <a:lnTo>
                    <a:pt x="444846" y="503636"/>
                  </a:lnTo>
                  <a:lnTo>
                    <a:pt x="484784" y="481949"/>
                  </a:lnTo>
                  <a:lnTo>
                    <a:pt x="520303" y="455294"/>
                  </a:lnTo>
                  <a:lnTo>
                    <a:pt x="550773" y="424220"/>
                  </a:lnTo>
                  <a:lnTo>
                    <a:pt x="575567" y="389275"/>
                  </a:lnTo>
                  <a:lnTo>
                    <a:pt x="594055" y="351007"/>
                  </a:lnTo>
                  <a:lnTo>
                    <a:pt x="605609" y="309966"/>
                  </a:lnTo>
                  <a:lnTo>
                    <a:pt x="609600" y="266700"/>
                  </a:lnTo>
                  <a:lnTo>
                    <a:pt x="605609" y="223433"/>
                  </a:lnTo>
                  <a:lnTo>
                    <a:pt x="594055" y="182392"/>
                  </a:lnTo>
                  <a:lnTo>
                    <a:pt x="575567" y="144124"/>
                  </a:lnTo>
                  <a:lnTo>
                    <a:pt x="550773" y="109179"/>
                  </a:lnTo>
                  <a:lnTo>
                    <a:pt x="520303" y="78105"/>
                  </a:lnTo>
                  <a:lnTo>
                    <a:pt x="484784" y="51450"/>
                  </a:lnTo>
                  <a:lnTo>
                    <a:pt x="444846" y="29763"/>
                  </a:lnTo>
                  <a:lnTo>
                    <a:pt x="401116" y="13594"/>
                  </a:lnTo>
                  <a:lnTo>
                    <a:pt x="354225" y="348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0" name="object 10"/>
            <p:cNvSpPr/>
            <p:nvPr/>
          </p:nvSpPr>
          <p:spPr>
            <a:xfrm>
              <a:off x="915161" y="4267961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0" y="266700"/>
                  </a:moveTo>
                  <a:lnTo>
                    <a:pt x="3989" y="223433"/>
                  </a:lnTo>
                  <a:lnTo>
                    <a:pt x="15538" y="182392"/>
                  </a:lnTo>
                  <a:lnTo>
                    <a:pt x="34020" y="144124"/>
                  </a:lnTo>
                  <a:lnTo>
                    <a:pt x="58808" y="109179"/>
                  </a:lnTo>
                  <a:lnTo>
                    <a:pt x="89273" y="78105"/>
                  </a:lnTo>
                  <a:lnTo>
                    <a:pt x="124788" y="51450"/>
                  </a:lnTo>
                  <a:lnTo>
                    <a:pt x="164725" y="29763"/>
                  </a:lnTo>
                  <a:lnTo>
                    <a:pt x="208458" y="13594"/>
                  </a:lnTo>
                  <a:lnTo>
                    <a:pt x="255359" y="3489"/>
                  </a:lnTo>
                  <a:lnTo>
                    <a:pt x="304800" y="0"/>
                  </a:lnTo>
                  <a:lnTo>
                    <a:pt x="354225" y="3489"/>
                  </a:lnTo>
                  <a:lnTo>
                    <a:pt x="401116" y="13594"/>
                  </a:lnTo>
                  <a:lnTo>
                    <a:pt x="444846" y="29763"/>
                  </a:lnTo>
                  <a:lnTo>
                    <a:pt x="484784" y="51450"/>
                  </a:lnTo>
                  <a:lnTo>
                    <a:pt x="520303" y="78105"/>
                  </a:lnTo>
                  <a:lnTo>
                    <a:pt x="550773" y="109179"/>
                  </a:lnTo>
                  <a:lnTo>
                    <a:pt x="575567" y="144124"/>
                  </a:lnTo>
                  <a:lnTo>
                    <a:pt x="594055" y="182392"/>
                  </a:lnTo>
                  <a:lnTo>
                    <a:pt x="605609" y="223433"/>
                  </a:lnTo>
                  <a:lnTo>
                    <a:pt x="609600" y="266700"/>
                  </a:lnTo>
                  <a:lnTo>
                    <a:pt x="605609" y="309966"/>
                  </a:lnTo>
                  <a:lnTo>
                    <a:pt x="594055" y="351007"/>
                  </a:lnTo>
                  <a:lnTo>
                    <a:pt x="575567" y="389275"/>
                  </a:lnTo>
                  <a:lnTo>
                    <a:pt x="550773" y="424220"/>
                  </a:lnTo>
                  <a:lnTo>
                    <a:pt x="520303" y="455294"/>
                  </a:lnTo>
                  <a:lnTo>
                    <a:pt x="484784" y="481949"/>
                  </a:lnTo>
                  <a:lnTo>
                    <a:pt x="444846" y="503636"/>
                  </a:lnTo>
                  <a:lnTo>
                    <a:pt x="401116" y="519805"/>
                  </a:lnTo>
                  <a:lnTo>
                    <a:pt x="354225" y="529910"/>
                  </a:lnTo>
                  <a:lnTo>
                    <a:pt x="304800" y="533400"/>
                  </a:lnTo>
                  <a:lnTo>
                    <a:pt x="255359" y="529910"/>
                  </a:lnTo>
                  <a:lnTo>
                    <a:pt x="208458" y="519805"/>
                  </a:lnTo>
                  <a:lnTo>
                    <a:pt x="164725" y="503636"/>
                  </a:lnTo>
                  <a:lnTo>
                    <a:pt x="124788" y="481949"/>
                  </a:lnTo>
                  <a:lnTo>
                    <a:pt x="89273" y="455294"/>
                  </a:lnTo>
                  <a:lnTo>
                    <a:pt x="58808" y="424220"/>
                  </a:lnTo>
                  <a:lnTo>
                    <a:pt x="34020" y="389275"/>
                  </a:lnTo>
                  <a:lnTo>
                    <a:pt x="15538" y="351007"/>
                  </a:lnTo>
                  <a:lnTo>
                    <a:pt x="3989" y="309966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006499" y="3277267"/>
            <a:ext cx="101441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10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162746" y="4220146"/>
            <a:ext cx="476250" cy="419100"/>
            <a:chOff x="1359661" y="5626861"/>
            <a:chExt cx="635000" cy="558800"/>
          </a:xfrm>
        </p:grpSpPr>
        <p:sp>
          <p:nvSpPr>
            <p:cNvPr id="13" name="object 13"/>
            <p:cNvSpPr/>
            <p:nvPr/>
          </p:nvSpPr>
          <p:spPr>
            <a:xfrm>
              <a:off x="1372361" y="5639561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304800" y="0"/>
                  </a:moveTo>
                  <a:lnTo>
                    <a:pt x="255374" y="3490"/>
                  </a:lnTo>
                  <a:lnTo>
                    <a:pt x="208483" y="13596"/>
                  </a:lnTo>
                  <a:lnTo>
                    <a:pt x="164753" y="29768"/>
                  </a:lnTo>
                  <a:lnTo>
                    <a:pt x="124815" y="51457"/>
                  </a:lnTo>
                  <a:lnTo>
                    <a:pt x="89296" y="78114"/>
                  </a:lnTo>
                  <a:lnTo>
                    <a:pt x="58826" y="109190"/>
                  </a:lnTo>
                  <a:lnTo>
                    <a:pt x="34032" y="144135"/>
                  </a:lnTo>
                  <a:lnTo>
                    <a:pt x="15544" y="182402"/>
                  </a:lnTo>
                  <a:lnTo>
                    <a:pt x="3990" y="223439"/>
                  </a:lnTo>
                  <a:lnTo>
                    <a:pt x="0" y="266700"/>
                  </a:lnTo>
                  <a:lnTo>
                    <a:pt x="3990" y="309960"/>
                  </a:lnTo>
                  <a:lnTo>
                    <a:pt x="15544" y="350997"/>
                  </a:lnTo>
                  <a:lnTo>
                    <a:pt x="34032" y="389264"/>
                  </a:lnTo>
                  <a:lnTo>
                    <a:pt x="58826" y="424209"/>
                  </a:lnTo>
                  <a:lnTo>
                    <a:pt x="89296" y="455285"/>
                  </a:lnTo>
                  <a:lnTo>
                    <a:pt x="124815" y="481942"/>
                  </a:lnTo>
                  <a:lnTo>
                    <a:pt x="164753" y="503631"/>
                  </a:lnTo>
                  <a:lnTo>
                    <a:pt x="208483" y="519803"/>
                  </a:lnTo>
                  <a:lnTo>
                    <a:pt x="255374" y="529909"/>
                  </a:lnTo>
                  <a:lnTo>
                    <a:pt x="304800" y="533400"/>
                  </a:lnTo>
                  <a:lnTo>
                    <a:pt x="354225" y="529909"/>
                  </a:lnTo>
                  <a:lnTo>
                    <a:pt x="401116" y="519803"/>
                  </a:lnTo>
                  <a:lnTo>
                    <a:pt x="444846" y="503631"/>
                  </a:lnTo>
                  <a:lnTo>
                    <a:pt x="484784" y="481942"/>
                  </a:lnTo>
                  <a:lnTo>
                    <a:pt x="520303" y="455285"/>
                  </a:lnTo>
                  <a:lnTo>
                    <a:pt x="550773" y="424209"/>
                  </a:lnTo>
                  <a:lnTo>
                    <a:pt x="575567" y="389264"/>
                  </a:lnTo>
                  <a:lnTo>
                    <a:pt x="594055" y="350997"/>
                  </a:lnTo>
                  <a:lnTo>
                    <a:pt x="605609" y="309960"/>
                  </a:lnTo>
                  <a:lnTo>
                    <a:pt x="609600" y="266700"/>
                  </a:lnTo>
                  <a:lnTo>
                    <a:pt x="605609" y="223439"/>
                  </a:lnTo>
                  <a:lnTo>
                    <a:pt x="594055" y="182402"/>
                  </a:lnTo>
                  <a:lnTo>
                    <a:pt x="575567" y="144135"/>
                  </a:lnTo>
                  <a:lnTo>
                    <a:pt x="550773" y="109190"/>
                  </a:lnTo>
                  <a:lnTo>
                    <a:pt x="520303" y="78114"/>
                  </a:lnTo>
                  <a:lnTo>
                    <a:pt x="484784" y="51457"/>
                  </a:lnTo>
                  <a:lnTo>
                    <a:pt x="444846" y="29768"/>
                  </a:lnTo>
                  <a:lnTo>
                    <a:pt x="401116" y="13596"/>
                  </a:lnTo>
                  <a:lnTo>
                    <a:pt x="354225" y="349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4" name="object 14"/>
            <p:cNvSpPr/>
            <p:nvPr/>
          </p:nvSpPr>
          <p:spPr>
            <a:xfrm>
              <a:off x="1372361" y="5639561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0" y="266700"/>
                  </a:moveTo>
                  <a:lnTo>
                    <a:pt x="3990" y="223439"/>
                  </a:lnTo>
                  <a:lnTo>
                    <a:pt x="15544" y="182402"/>
                  </a:lnTo>
                  <a:lnTo>
                    <a:pt x="34032" y="144135"/>
                  </a:lnTo>
                  <a:lnTo>
                    <a:pt x="58826" y="109190"/>
                  </a:lnTo>
                  <a:lnTo>
                    <a:pt x="89296" y="78114"/>
                  </a:lnTo>
                  <a:lnTo>
                    <a:pt x="124815" y="51457"/>
                  </a:lnTo>
                  <a:lnTo>
                    <a:pt x="164753" y="29768"/>
                  </a:lnTo>
                  <a:lnTo>
                    <a:pt x="208483" y="13596"/>
                  </a:lnTo>
                  <a:lnTo>
                    <a:pt x="255374" y="3490"/>
                  </a:lnTo>
                  <a:lnTo>
                    <a:pt x="304800" y="0"/>
                  </a:lnTo>
                  <a:lnTo>
                    <a:pt x="354225" y="3490"/>
                  </a:lnTo>
                  <a:lnTo>
                    <a:pt x="401116" y="13596"/>
                  </a:lnTo>
                  <a:lnTo>
                    <a:pt x="444846" y="29768"/>
                  </a:lnTo>
                  <a:lnTo>
                    <a:pt x="484784" y="51457"/>
                  </a:lnTo>
                  <a:lnTo>
                    <a:pt x="520303" y="78114"/>
                  </a:lnTo>
                  <a:lnTo>
                    <a:pt x="550773" y="109190"/>
                  </a:lnTo>
                  <a:lnTo>
                    <a:pt x="575567" y="144135"/>
                  </a:lnTo>
                  <a:lnTo>
                    <a:pt x="594055" y="182402"/>
                  </a:lnTo>
                  <a:lnTo>
                    <a:pt x="605609" y="223439"/>
                  </a:lnTo>
                  <a:lnTo>
                    <a:pt x="609600" y="266700"/>
                  </a:lnTo>
                  <a:lnTo>
                    <a:pt x="605609" y="309960"/>
                  </a:lnTo>
                  <a:lnTo>
                    <a:pt x="594055" y="350997"/>
                  </a:lnTo>
                  <a:lnTo>
                    <a:pt x="575567" y="389264"/>
                  </a:lnTo>
                  <a:lnTo>
                    <a:pt x="550773" y="424209"/>
                  </a:lnTo>
                  <a:lnTo>
                    <a:pt x="520303" y="455285"/>
                  </a:lnTo>
                  <a:lnTo>
                    <a:pt x="484784" y="481942"/>
                  </a:lnTo>
                  <a:lnTo>
                    <a:pt x="444846" y="503631"/>
                  </a:lnTo>
                  <a:lnTo>
                    <a:pt x="401116" y="519803"/>
                  </a:lnTo>
                  <a:lnTo>
                    <a:pt x="354225" y="529909"/>
                  </a:lnTo>
                  <a:lnTo>
                    <a:pt x="304800" y="533400"/>
                  </a:lnTo>
                  <a:lnTo>
                    <a:pt x="255374" y="529909"/>
                  </a:lnTo>
                  <a:lnTo>
                    <a:pt x="208483" y="519803"/>
                  </a:lnTo>
                  <a:lnTo>
                    <a:pt x="164753" y="503631"/>
                  </a:lnTo>
                  <a:lnTo>
                    <a:pt x="124815" y="481942"/>
                  </a:lnTo>
                  <a:lnTo>
                    <a:pt x="89296" y="455285"/>
                  </a:lnTo>
                  <a:lnTo>
                    <a:pt x="58826" y="424209"/>
                  </a:lnTo>
                  <a:lnTo>
                    <a:pt x="34032" y="389264"/>
                  </a:lnTo>
                  <a:lnTo>
                    <a:pt x="15544" y="350997"/>
                  </a:lnTo>
                  <a:lnTo>
                    <a:pt x="3990" y="309960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346197" y="4306215"/>
            <a:ext cx="10953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134296" y="3248596"/>
            <a:ext cx="476250" cy="419100"/>
            <a:chOff x="2655061" y="4331461"/>
            <a:chExt cx="635000" cy="558800"/>
          </a:xfrm>
        </p:grpSpPr>
        <p:sp>
          <p:nvSpPr>
            <p:cNvPr id="17" name="object 17"/>
            <p:cNvSpPr/>
            <p:nvPr/>
          </p:nvSpPr>
          <p:spPr>
            <a:xfrm>
              <a:off x="2667761" y="4344161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304800" y="0"/>
                  </a:moveTo>
                  <a:lnTo>
                    <a:pt x="255374" y="3489"/>
                  </a:lnTo>
                  <a:lnTo>
                    <a:pt x="208483" y="13594"/>
                  </a:lnTo>
                  <a:lnTo>
                    <a:pt x="164753" y="29763"/>
                  </a:lnTo>
                  <a:lnTo>
                    <a:pt x="124815" y="51450"/>
                  </a:lnTo>
                  <a:lnTo>
                    <a:pt x="89296" y="78105"/>
                  </a:lnTo>
                  <a:lnTo>
                    <a:pt x="58826" y="109179"/>
                  </a:lnTo>
                  <a:lnTo>
                    <a:pt x="34032" y="144124"/>
                  </a:lnTo>
                  <a:lnTo>
                    <a:pt x="15544" y="182392"/>
                  </a:lnTo>
                  <a:lnTo>
                    <a:pt x="3990" y="223433"/>
                  </a:lnTo>
                  <a:lnTo>
                    <a:pt x="0" y="266700"/>
                  </a:lnTo>
                  <a:lnTo>
                    <a:pt x="3990" y="309966"/>
                  </a:lnTo>
                  <a:lnTo>
                    <a:pt x="15544" y="351007"/>
                  </a:lnTo>
                  <a:lnTo>
                    <a:pt x="34032" y="389275"/>
                  </a:lnTo>
                  <a:lnTo>
                    <a:pt x="58826" y="424220"/>
                  </a:lnTo>
                  <a:lnTo>
                    <a:pt x="89296" y="455294"/>
                  </a:lnTo>
                  <a:lnTo>
                    <a:pt x="124815" y="481949"/>
                  </a:lnTo>
                  <a:lnTo>
                    <a:pt x="164753" y="503636"/>
                  </a:lnTo>
                  <a:lnTo>
                    <a:pt x="208483" y="519805"/>
                  </a:lnTo>
                  <a:lnTo>
                    <a:pt x="255374" y="529910"/>
                  </a:lnTo>
                  <a:lnTo>
                    <a:pt x="304800" y="533400"/>
                  </a:lnTo>
                  <a:lnTo>
                    <a:pt x="354225" y="529910"/>
                  </a:lnTo>
                  <a:lnTo>
                    <a:pt x="401116" y="519805"/>
                  </a:lnTo>
                  <a:lnTo>
                    <a:pt x="444846" y="503636"/>
                  </a:lnTo>
                  <a:lnTo>
                    <a:pt x="484784" y="481949"/>
                  </a:lnTo>
                  <a:lnTo>
                    <a:pt x="520303" y="455294"/>
                  </a:lnTo>
                  <a:lnTo>
                    <a:pt x="550773" y="424220"/>
                  </a:lnTo>
                  <a:lnTo>
                    <a:pt x="575567" y="389275"/>
                  </a:lnTo>
                  <a:lnTo>
                    <a:pt x="594055" y="351007"/>
                  </a:lnTo>
                  <a:lnTo>
                    <a:pt x="605609" y="309966"/>
                  </a:lnTo>
                  <a:lnTo>
                    <a:pt x="609600" y="266700"/>
                  </a:lnTo>
                  <a:lnTo>
                    <a:pt x="605609" y="223433"/>
                  </a:lnTo>
                  <a:lnTo>
                    <a:pt x="594055" y="182392"/>
                  </a:lnTo>
                  <a:lnTo>
                    <a:pt x="575567" y="144124"/>
                  </a:lnTo>
                  <a:lnTo>
                    <a:pt x="550773" y="109179"/>
                  </a:lnTo>
                  <a:lnTo>
                    <a:pt x="520303" y="78105"/>
                  </a:lnTo>
                  <a:lnTo>
                    <a:pt x="484784" y="51450"/>
                  </a:lnTo>
                  <a:lnTo>
                    <a:pt x="444846" y="29763"/>
                  </a:lnTo>
                  <a:lnTo>
                    <a:pt x="401116" y="13594"/>
                  </a:lnTo>
                  <a:lnTo>
                    <a:pt x="354225" y="348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8" name="object 18"/>
            <p:cNvSpPr/>
            <p:nvPr/>
          </p:nvSpPr>
          <p:spPr>
            <a:xfrm>
              <a:off x="2667761" y="4344161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0" y="266700"/>
                  </a:moveTo>
                  <a:lnTo>
                    <a:pt x="3990" y="223433"/>
                  </a:lnTo>
                  <a:lnTo>
                    <a:pt x="15544" y="182392"/>
                  </a:lnTo>
                  <a:lnTo>
                    <a:pt x="34032" y="144124"/>
                  </a:lnTo>
                  <a:lnTo>
                    <a:pt x="58826" y="109179"/>
                  </a:lnTo>
                  <a:lnTo>
                    <a:pt x="89296" y="78105"/>
                  </a:lnTo>
                  <a:lnTo>
                    <a:pt x="124815" y="51450"/>
                  </a:lnTo>
                  <a:lnTo>
                    <a:pt x="164753" y="29763"/>
                  </a:lnTo>
                  <a:lnTo>
                    <a:pt x="208483" y="13594"/>
                  </a:lnTo>
                  <a:lnTo>
                    <a:pt x="255374" y="3489"/>
                  </a:lnTo>
                  <a:lnTo>
                    <a:pt x="304800" y="0"/>
                  </a:lnTo>
                  <a:lnTo>
                    <a:pt x="354225" y="3489"/>
                  </a:lnTo>
                  <a:lnTo>
                    <a:pt x="401116" y="13594"/>
                  </a:lnTo>
                  <a:lnTo>
                    <a:pt x="444846" y="29763"/>
                  </a:lnTo>
                  <a:lnTo>
                    <a:pt x="484784" y="51450"/>
                  </a:lnTo>
                  <a:lnTo>
                    <a:pt x="520303" y="78105"/>
                  </a:lnTo>
                  <a:lnTo>
                    <a:pt x="550773" y="109179"/>
                  </a:lnTo>
                  <a:lnTo>
                    <a:pt x="575567" y="144124"/>
                  </a:lnTo>
                  <a:lnTo>
                    <a:pt x="594055" y="182392"/>
                  </a:lnTo>
                  <a:lnTo>
                    <a:pt x="605609" y="223433"/>
                  </a:lnTo>
                  <a:lnTo>
                    <a:pt x="609600" y="266700"/>
                  </a:lnTo>
                  <a:lnTo>
                    <a:pt x="605609" y="309966"/>
                  </a:lnTo>
                  <a:lnTo>
                    <a:pt x="594055" y="351007"/>
                  </a:lnTo>
                  <a:lnTo>
                    <a:pt x="575567" y="389275"/>
                  </a:lnTo>
                  <a:lnTo>
                    <a:pt x="550773" y="424220"/>
                  </a:lnTo>
                  <a:lnTo>
                    <a:pt x="520303" y="455294"/>
                  </a:lnTo>
                  <a:lnTo>
                    <a:pt x="484784" y="481949"/>
                  </a:lnTo>
                  <a:lnTo>
                    <a:pt x="444846" y="503636"/>
                  </a:lnTo>
                  <a:lnTo>
                    <a:pt x="401116" y="519805"/>
                  </a:lnTo>
                  <a:lnTo>
                    <a:pt x="354225" y="529910"/>
                  </a:lnTo>
                  <a:lnTo>
                    <a:pt x="304800" y="533400"/>
                  </a:lnTo>
                  <a:lnTo>
                    <a:pt x="255374" y="529910"/>
                  </a:lnTo>
                  <a:lnTo>
                    <a:pt x="208483" y="519805"/>
                  </a:lnTo>
                  <a:lnTo>
                    <a:pt x="164753" y="503636"/>
                  </a:lnTo>
                  <a:lnTo>
                    <a:pt x="124815" y="481949"/>
                  </a:lnTo>
                  <a:lnTo>
                    <a:pt x="89296" y="455294"/>
                  </a:lnTo>
                  <a:lnTo>
                    <a:pt x="58826" y="424220"/>
                  </a:lnTo>
                  <a:lnTo>
                    <a:pt x="34032" y="389275"/>
                  </a:lnTo>
                  <a:lnTo>
                    <a:pt x="15544" y="351007"/>
                  </a:lnTo>
                  <a:lnTo>
                    <a:pt x="3990" y="309966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326892" y="3334417"/>
            <a:ext cx="9191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10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13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285619" y="3386642"/>
            <a:ext cx="924878" cy="912019"/>
          </a:xfrm>
          <a:custGeom>
            <a:avLst/>
            <a:gdLst/>
            <a:ahLst/>
            <a:cxnLst/>
            <a:rect l="l" t="t" r="r" b="b"/>
            <a:pathLst>
              <a:path w="1233170" h="1216025">
                <a:moveTo>
                  <a:pt x="1144397" y="95338"/>
                </a:moveTo>
                <a:lnTo>
                  <a:pt x="1007745" y="2882"/>
                </a:lnTo>
                <a:lnTo>
                  <a:pt x="1000734" y="0"/>
                </a:lnTo>
                <a:lnTo>
                  <a:pt x="993419" y="0"/>
                </a:lnTo>
                <a:lnTo>
                  <a:pt x="986624" y="2705"/>
                </a:lnTo>
                <a:lnTo>
                  <a:pt x="981202" y="7962"/>
                </a:lnTo>
                <a:lnTo>
                  <a:pt x="978306" y="14973"/>
                </a:lnTo>
                <a:lnTo>
                  <a:pt x="978319" y="22288"/>
                </a:lnTo>
                <a:lnTo>
                  <a:pt x="981075" y="29083"/>
                </a:lnTo>
                <a:lnTo>
                  <a:pt x="986409" y="34505"/>
                </a:lnTo>
                <a:lnTo>
                  <a:pt x="1037742" y="69202"/>
                </a:lnTo>
                <a:lnTo>
                  <a:pt x="2540" y="88"/>
                </a:lnTo>
                <a:lnTo>
                  <a:pt x="0" y="38188"/>
                </a:lnTo>
                <a:lnTo>
                  <a:pt x="1035062" y="107162"/>
                </a:lnTo>
                <a:lnTo>
                  <a:pt x="979678" y="134708"/>
                </a:lnTo>
                <a:lnTo>
                  <a:pt x="973709" y="139369"/>
                </a:lnTo>
                <a:lnTo>
                  <a:pt x="970114" y="145719"/>
                </a:lnTo>
                <a:lnTo>
                  <a:pt x="969137" y="152946"/>
                </a:lnTo>
                <a:lnTo>
                  <a:pt x="971042" y="160235"/>
                </a:lnTo>
                <a:lnTo>
                  <a:pt x="975690" y="166204"/>
                </a:lnTo>
                <a:lnTo>
                  <a:pt x="982052" y="169799"/>
                </a:lnTo>
                <a:lnTo>
                  <a:pt x="989317" y="170776"/>
                </a:lnTo>
                <a:lnTo>
                  <a:pt x="996696" y="168871"/>
                </a:lnTo>
                <a:lnTo>
                  <a:pt x="1111224" y="111848"/>
                </a:lnTo>
                <a:lnTo>
                  <a:pt x="1144397" y="95338"/>
                </a:lnTo>
                <a:close/>
              </a:path>
              <a:path w="1233170" h="1216025">
                <a:moveTo>
                  <a:pt x="1232916" y="284187"/>
                </a:moveTo>
                <a:lnTo>
                  <a:pt x="1074801" y="331050"/>
                </a:lnTo>
                <a:lnTo>
                  <a:pt x="1068070" y="334568"/>
                </a:lnTo>
                <a:lnTo>
                  <a:pt x="1063409" y="340194"/>
                </a:lnTo>
                <a:lnTo>
                  <a:pt x="1061199" y="347167"/>
                </a:lnTo>
                <a:lnTo>
                  <a:pt x="1061847" y="354672"/>
                </a:lnTo>
                <a:lnTo>
                  <a:pt x="1065403" y="361403"/>
                </a:lnTo>
                <a:lnTo>
                  <a:pt x="1071054" y="366064"/>
                </a:lnTo>
                <a:lnTo>
                  <a:pt x="1078026" y="368274"/>
                </a:lnTo>
                <a:lnTo>
                  <a:pt x="1085596" y="367626"/>
                </a:lnTo>
                <a:lnTo>
                  <a:pt x="1144752" y="350100"/>
                </a:lnTo>
                <a:lnTo>
                  <a:pt x="354711" y="1189482"/>
                </a:lnTo>
                <a:lnTo>
                  <a:pt x="382397" y="1215605"/>
                </a:lnTo>
                <a:lnTo>
                  <a:pt x="1172629" y="376186"/>
                </a:lnTo>
                <a:lnTo>
                  <a:pt x="1158748" y="436460"/>
                </a:lnTo>
                <a:lnTo>
                  <a:pt x="1180541" y="459498"/>
                </a:lnTo>
                <a:lnTo>
                  <a:pt x="1187348" y="456869"/>
                </a:lnTo>
                <a:lnTo>
                  <a:pt x="1192682" y="451878"/>
                </a:lnTo>
                <a:lnTo>
                  <a:pt x="1195832" y="444969"/>
                </a:lnTo>
                <a:lnTo>
                  <a:pt x="1229575" y="298665"/>
                </a:lnTo>
                <a:lnTo>
                  <a:pt x="1232916" y="284187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 txBox="1"/>
          <p:nvPr/>
        </p:nvSpPr>
        <p:spPr>
          <a:xfrm>
            <a:off x="4686300" y="3028950"/>
            <a:ext cx="1943100" cy="1587999"/>
          </a:xfrm>
          <a:prstGeom prst="rect">
            <a:avLst/>
          </a:prstGeom>
          <a:solidFill>
            <a:srgbClr val="F79546"/>
          </a:solidFill>
        </p:spPr>
        <p:txBody>
          <a:bodyPr vert="horz" wrap="square" lIns="0" tIns="17145" rIns="0" bIns="0" rtlCol="0">
            <a:spAutoFit/>
          </a:bodyPr>
          <a:lstStyle/>
          <a:p>
            <a:pPr marL="469583">
              <a:spcBef>
                <a:spcPts val="135"/>
              </a:spcBef>
            </a:pPr>
            <a:r>
              <a:rPr sz="2100" spc="-203" dirty="0">
                <a:latin typeface="Arial"/>
                <a:cs typeface="Arial"/>
              </a:rPr>
              <a:t>V=</a:t>
            </a:r>
            <a:r>
              <a:rPr sz="2100" spc="-101" dirty="0">
                <a:latin typeface="Arial"/>
                <a:cs typeface="Arial"/>
              </a:rPr>
              <a:t> </a:t>
            </a:r>
            <a:r>
              <a:rPr sz="2100" spc="-45" dirty="0">
                <a:latin typeface="Arial"/>
                <a:cs typeface="Arial"/>
              </a:rPr>
              <a:t>{</a:t>
            </a:r>
            <a:r>
              <a:rPr sz="2100" spc="-109" dirty="0">
                <a:latin typeface="Arial"/>
                <a:cs typeface="Arial"/>
              </a:rPr>
              <a:t> </a:t>
            </a:r>
            <a:r>
              <a:rPr sz="2100" spc="-203" dirty="0">
                <a:latin typeface="Arial"/>
                <a:cs typeface="Arial"/>
              </a:rPr>
              <a:t>???</a:t>
            </a:r>
            <a:r>
              <a:rPr sz="2100" spc="-94" dirty="0">
                <a:latin typeface="Arial"/>
                <a:cs typeface="Arial"/>
              </a:rPr>
              <a:t> </a:t>
            </a:r>
            <a:r>
              <a:rPr sz="2100" spc="-38" dirty="0">
                <a:latin typeface="Arial"/>
                <a:cs typeface="Arial"/>
              </a:rPr>
              <a:t>}</a:t>
            </a:r>
            <a:endParaRPr sz="2100">
              <a:latin typeface="Arial"/>
              <a:cs typeface="Arial"/>
            </a:endParaRPr>
          </a:p>
          <a:p>
            <a:pPr marL="596265" marR="443865" indent="-147638">
              <a:lnSpc>
                <a:spcPts val="5040"/>
              </a:lnSpc>
              <a:spcBef>
                <a:spcPts val="529"/>
              </a:spcBef>
            </a:pPr>
            <a:r>
              <a:rPr sz="2100" spc="-379" dirty="0">
                <a:latin typeface="Arial"/>
                <a:cs typeface="Arial"/>
              </a:rPr>
              <a:t>E</a:t>
            </a:r>
            <a:r>
              <a:rPr sz="2100" spc="-109" dirty="0">
                <a:latin typeface="Arial"/>
                <a:cs typeface="Arial"/>
              </a:rPr>
              <a:t> </a:t>
            </a:r>
            <a:r>
              <a:rPr sz="2100" spc="-191" dirty="0">
                <a:latin typeface="Arial"/>
                <a:cs typeface="Arial"/>
              </a:rPr>
              <a:t>=</a:t>
            </a:r>
            <a:r>
              <a:rPr sz="2100" spc="-109" dirty="0">
                <a:latin typeface="Arial"/>
                <a:cs typeface="Arial"/>
              </a:rPr>
              <a:t> </a:t>
            </a:r>
            <a:r>
              <a:rPr sz="2100" spc="-45" dirty="0">
                <a:latin typeface="Arial"/>
                <a:cs typeface="Arial"/>
              </a:rPr>
              <a:t>{</a:t>
            </a:r>
            <a:r>
              <a:rPr sz="2100" spc="-105" dirty="0">
                <a:latin typeface="Arial"/>
                <a:cs typeface="Arial"/>
              </a:rPr>
              <a:t> </a:t>
            </a:r>
            <a:r>
              <a:rPr sz="2100" spc="-203" dirty="0">
                <a:latin typeface="Arial"/>
                <a:cs typeface="Arial"/>
              </a:rPr>
              <a:t>???</a:t>
            </a:r>
            <a:r>
              <a:rPr sz="2100" spc="-90" dirty="0">
                <a:latin typeface="Arial"/>
                <a:cs typeface="Arial"/>
              </a:rPr>
              <a:t> </a:t>
            </a:r>
            <a:r>
              <a:rPr sz="2100" spc="-38" dirty="0">
                <a:latin typeface="Arial"/>
                <a:cs typeface="Arial"/>
              </a:rPr>
              <a:t>} </a:t>
            </a:r>
            <a:r>
              <a:rPr sz="2100" spc="-191" dirty="0">
                <a:latin typeface="Arial"/>
                <a:cs typeface="Arial"/>
              </a:rPr>
              <a:t>g</a:t>
            </a:r>
            <a:r>
              <a:rPr sz="2100" spc="-105" dirty="0">
                <a:latin typeface="Arial"/>
                <a:cs typeface="Arial"/>
              </a:rPr>
              <a:t> </a:t>
            </a:r>
            <a:r>
              <a:rPr sz="2100" spc="-191" dirty="0">
                <a:latin typeface="Arial"/>
                <a:cs typeface="Arial"/>
              </a:rPr>
              <a:t>=</a:t>
            </a:r>
            <a:r>
              <a:rPr sz="2100" spc="-98" dirty="0">
                <a:latin typeface="Arial"/>
                <a:cs typeface="Arial"/>
              </a:rPr>
              <a:t> </a:t>
            </a:r>
            <a:r>
              <a:rPr sz="2100" spc="-221" dirty="0">
                <a:latin typeface="Arial"/>
                <a:cs typeface="Arial"/>
              </a:rPr>
              <a:t>???</a:t>
            </a:r>
            <a:endParaRPr sz="21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89764" y="3100102"/>
            <a:ext cx="10620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68" dirty="0">
                <a:latin typeface="Arial"/>
                <a:cs typeface="Arial"/>
              </a:rPr>
              <a:t>4</a:t>
            </a:r>
            <a:endParaRPr sz="13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575464" y="3963543"/>
            <a:ext cx="10620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68" dirty="0">
                <a:latin typeface="Arial"/>
                <a:cs typeface="Arial"/>
              </a:rPr>
              <a:t>5</a:t>
            </a:r>
            <a:endParaRPr sz="13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715102" y="3679507"/>
            <a:ext cx="725329" cy="708660"/>
          </a:xfrm>
          <a:custGeom>
            <a:avLst/>
            <a:gdLst/>
            <a:ahLst/>
            <a:cxnLst/>
            <a:rect l="l" t="t" r="r" b="b"/>
            <a:pathLst>
              <a:path w="967105" h="944879">
                <a:moveTo>
                  <a:pt x="134604" y="776247"/>
                </a:moveTo>
                <a:lnTo>
                  <a:pt x="127379" y="777378"/>
                </a:lnTo>
                <a:lnTo>
                  <a:pt x="120903" y="781329"/>
                </a:lnTo>
                <a:lnTo>
                  <a:pt x="0" y="893584"/>
                </a:lnTo>
                <a:lnTo>
                  <a:pt x="157225" y="943559"/>
                </a:lnTo>
                <a:lnTo>
                  <a:pt x="164762" y="944380"/>
                </a:lnTo>
                <a:lnTo>
                  <a:pt x="171799" y="942325"/>
                </a:lnTo>
                <a:lnTo>
                  <a:pt x="177549" y="937792"/>
                </a:lnTo>
                <a:lnTo>
                  <a:pt x="181228" y="931176"/>
                </a:lnTo>
                <a:lnTo>
                  <a:pt x="182034" y="923659"/>
                </a:lnTo>
                <a:lnTo>
                  <a:pt x="179958" y="916651"/>
                </a:lnTo>
                <a:lnTo>
                  <a:pt x="175406" y="910924"/>
                </a:lnTo>
                <a:lnTo>
                  <a:pt x="168782" y="907249"/>
                </a:lnTo>
                <a:lnTo>
                  <a:pt x="158313" y="903922"/>
                </a:lnTo>
                <a:lnTo>
                  <a:pt x="41147" y="903922"/>
                </a:lnTo>
                <a:lnTo>
                  <a:pt x="32765" y="866736"/>
                </a:lnTo>
                <a:lnTo>
                  <a:pt x="101515" y="851335"/>
                </a:lnTo>
                <a:lnTo>
                  <a:pt x="146812" y="809243"/>
                </a:lnTo>
                <a:lnTo>
                  <a:pt x="151256" y="803099"/>
                </a:lnTo>
                <a:lnTo>
                  <a:pt x="152939" y="795986"/>
                </a:lnTo>
                <a:lnTo>
                  <a:pt x="151812" y="788771"/>
                </a:lnTo>
                <a:lnTo>
                  <a:pt x="147827" y="782319"/>
                </a:lnTo>
                <a:lnTo>
                  <a:pt x="141710" y="777905"/>
                </a:lnTo>
                <a:lnTo>
                  <a:pt x="134604" y="776247"/>
                </a:lnTo>
                <a:close/>
              </a:path>
              <a:path w="967105" h="944879">
                <a:moveTo>
                  <a:pt x="101515" y="851335"/>
                </a:moveTo>
                <a:lnTo>
                  <a:pt x="32765" y="866736"/>
                </a:lnTo>
                <a:lnTo>
                  <a:pt x="41147" y="903922"/>
                </a:lnTo>
                <a:lnTo>
                  <a:pt x="61814" y="899286"/>
                </a:lnTo>
                <a:lnTo>
                  <a:pt x="49910" y="899286"/>
                </a:lnTo>
                <a:lnTo>
                  <a:pt x="42671" y="867168"/>
                </a:lnTo>
                <a:lnTo>
                  <a:pt x="84475" y="867168"/>
                </a:lnTo>
                <a:lnTo>
                  <a:pt x="101515" y="851335"/>
                </a:lnTo>
                <a:close/>
              </a:path>
              <a:path w="967105" h="944879">
                <a:moveTo>
                  <a:pt x="109837" y="888515"/>
                </a:moveTo>
                <a:lnTo>
                  <a:pt x="41147" y="903922"/>
                </a:lnTo>
                <a:lnTo>
                  <a:pt x="158313" y="903922"/>
                </a:lnTo>
                <a:lnTo>
                  <a:pt x="109837" y="888515"/>
                </a:lnTo>
                <a:close/>
              </a:path>
              <a:path w="967105" h="944879">
                <a:moveTo>
                  <a:pt x="42671" y="867168"/>
                </a:moveTo>
                <a:lnTo>
                  <a:pt x="49910" y="899286"/>
                </a:lnTo>
                <a:lnTo>
                  <a:pt x="73821" y="877068"/>
                </a:lnTo>
                <a:lnTo>
                  <a:pt x="42671" y="867168"/>
                </a:lnTo>
                <a:close/>
              </a:path>
              <a:path w="967105" h="944879">
                <a:moveTo>
                  <a:pt x="73821" y="877068"/>
                </a:moveTo>
                <a:lnTo>
                  <a:pt x="49910" y="899286"/>
                </a:lnTo>
                <a:lnTo>
                  <a:pt x="61814" y="899286"/>
                </a:lnTo>
                <a:lnTo>
                  <a:pt x="109837" y="888515"/>
                </a:lnTo>
                <a:lnTo>
                  <a:pt x="73821" y="877068"/>
                </a:lnTo>
                <a:close/>
              </a:path>
              <a:path w="967105" h="944879">
                <a:moveTo>
                  <a:pt x="929132" y="0"/>
                </a:moveTo>
                <a:lnTo>
                  <a:pt x="919479" y="86994"/>
                </a:lnTo>
                <a:lnTo>
                  <a:pt x="914145" y="130047"/>
                </a:lnTo>
                <a:lnTo>
                  <a:pt x="908303" y="172592"/>
                </a:lnTo>
                <a:lnTo>
                  <a:pt x="901700" y="214502"/>
                </a:lnTo>
                <a:lnTo>
                  <a:pt x="894207" y="255777"/>
                </a:lnTo>
                <a:lnTo>
                  <a:pt x="885444" y="296290"/>
                </a:lnTo>
                <a:lnTo>
                  <a:pt x="875538" y="335660"/>
                </a:lnTo>
                <a:lnTo>
                  <a:pt x="863853" y="374014"/>
                </a:lnTo>
                <a:lnTo>
                  <a:pt x="850772" y="411225"/>
                </a:lnTo>
                <a:lnTo>
                  <a:pt x="835659" y="447039"/>
                </a:lnTo>
                <a:lnTo>
                  <a:pt x="818769" y="481202"/>
                </a:lnTo>
                <a:lnTo>
                  <a:pt x="788923" y="529843"/>
                </a:lnTo>
                <a:lnTo>
                  <a:pt x="753744" y="574420"/>
                </a:lnTo>
                <a:lnTo>
                  <a:pt x="726694" y="602106"/>
                </a:lnTo>
                <a:lnTo>
                  <a:pt x="696721" y="627887"/>
                </a:lnTo>
                <a:lnTo>
                  <a:pt x="663828" y="652017"/>
                </a:lnTo>
                <a:lnTo>
                  <a:pt x="628014" y="674751"/>
                </a:lnTo>
                <a:lnTo>
                  <a:pt x="589660" y="696010"/>
                </a:lnTo>
                <a:lnTo>
                  <a:pt x="548894" y="715746"/>
                </a:lnTo>
                <a:lnTo>
                  <a:pt x="505713" y="734453"/>
                </a:lnTo>
                <a:lnTo>
                  <a:pt x="460628" y="751776"/>
                </a:lnTo>
                <a:lnTo>
                  <a:pt x="413638" y="768146"/>
                </a:lnTo>
                <a:lnTo>
                  <a:pt x="364997" y="783602"/>
                </a:lnTo>
                <a:lnTo>
                  <a:pt x="315087" y="798131"/>
                </a:lnTo>
                <a:lnTo>
                  <a:pt x="263778" y="812037"/>
                </a:lnTo>
                <a:lnTo>
                  <a:pt x="211581" y="825398"/>
                </a:lnTo>
                <a:lnTo>
                  <a:pt x="158495" y="838187"/>
                </a:lnTo>
                <a:lnTo>
                  <a:pt x="101515" y="851335"/>
                </a:lnTo>
                <a:lnTo>
                  <a:pt x="73821" y="877068"/>
                </a:lnTo>
                <a:lnTo>
                  <a:pt x="167385" y="875233"/>
                </a:lnTo>
                <a:lnTo>
                  <a:pt x="220979" y="862304"/>
                </a:lnTo>
                <a:lnTo>
                  <a:pt x="273812" y="848804"/>
                </a:lnTo>
                <a:lnTo>
                  <a:pt x="325754" y="834707"/>
                </a:lnTo>
                <a:lnTo>
                  <a:pt x="376681" y="819899"/>
                </a:lnTo>
                <a:lnTo>
                  <a:pt x="426212" y="804113"/>
                </a:lnTo>
                <a:lnTo>
                  <a:pt x="474217" y="787336"/>
                </a:lnTo>
                <a:lnTo>
                  <a:pt x="520826" y="769416"/>
                </a:lnTo>
                <a:lnTo>
                  <a:pt x="565150" y="750214"/>
                </a:lnTo>
                <a:lnTo>
                  <a:pt x="607694" y="729564"/>
                </a:lnTo>
                <a:lnTo>
                  <a:pt x="647953" y="707224"/>
                </a:lnTo>
                <a:lnTo>
                  <a:pt x="685800" y="683209"/>
                </a:lnTo>
                <a:lnTo>
                  <a:pt x="720978" y="657224"/>
                </a:lnTo>
                <a:lnTo>
                  <a:pt x="753363" y="629284"/>
                </a:lnTo>
                <a:lnTo>
                  <a:pt x="782573" y="599312"/>
                </a:lnTo>
                <a:lnTo>
                  <a:pt x="808608" y="567435"/>
                </a:lnTo>
                <a:lnTo>
                  <a:pt x="831976" y="533780"/>
                </a:lnTo>
                <a:lnTo>
                  <a:pt x="852551" y="498601"/>
                </a:lnTo>
                <a:lnTo>
                  <a:pt x="870838" y="461771"/>
                </a:lnTo>
                <a:lnTo>
                  <a:pt x="886713" y="423925"/>
                </a:lnTo>
                <a:lnTo>
                  <a:pt x="900429" y="385063"/>
                </a:lnTo>
                <a:lnTo>
                  <a:pt x="912367" y="345058"/>
                </a:lnTo>
                <a:lnTo>
                  <a:pt x="922654" y="304291"/>
                </a:lnTo>
                <a:lnTo>
                  <a:pt x="931671" y="262635"/>
                </a:lnTo>
                <a:lnTo>
                  <a:pt x="939291" y="220471"/>
                </a:lnTo>
                <a:lnTo>
                  <a:pt x="946022" y="177800"/>
                </a:lnTo>
                <a:lnTo>
                  <a:pt x="951991" y="134619"/>
                </a:lnTo>
                <a:lnTo>
                  <a:pt x="957326" y="91185"/>
                </a:lnTo>
                <a:lnTo>
                  <a:pt x="966977" y="4063"/>
                </a:lnTo>
                <a:lnTo>
                  <a:pt x="929132" y="0"/>
                </a:lnTo>
                <a:close/>
              </a:path>
              <a:path w="967105" h="944879">
                <a:moveTo>
                  <a:pt x="84475" y="867168"/>
                </a:moveTo>
                <a:lnTo>
                  <a:pt x="42671" y="867168"/>
                </a:lnTo>
                <a:lnTo>
                  <a:pt x="73821" y="877068"/>
                </a:lnTo>
                <a:lnTo>
                  <a:pt x="84475" y="86716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 txBox="1"/>
          <p:nvPr/>
        </p:nvSpPr>
        <p:spPr>
          <a:xfrm>
            <a:off x="3089814" y="4306443"/>
            <a:ext cx="10620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68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7" name="Title 26">
            <a:extLst>
              <a:ext uri="{FF2B5EF4-FFF2-40B4-BE49-F238E27FC236}">
                <a16:creationId xmlns:a16="http://schemas.microsoft.com/office/drawing/2014/main" id="{C459E4D5-7450-FF70-C054-347FD24EB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Weighted Graph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08017" y="1405618"/>
            <a:ext cx="5178743" cy="1345560"/>
          </a:xfrm>
          <a:prstGeom prst="rect">
            <a:avLst/>
          </a:prstGeom>
        </p:spPr>
        <p:txBody>
          <a:bodyPr vert="horz" wrap="square" lIns="0" tIns="82867" rIns="0" bIns="0" rtlCol="0">
            <a:spAutoFit/>
          </a:bodyPr>
          <a:lstStyle/>
          <a:p>
            <a:pPr marL="266700" indent="-257175">
              <a:spcBef>
                <a:spcPts val="652"/>
              </a:spcBef>
              <a:buChar char="•"/>
              <a:tabLst>
                <a:tab pos="266224" algn="l"/>
                <a:tab pos="266700" algn="l"/>
              </a:tabLst>
            </a:pPr>
            <a:r>
              <a:rPr sz="2400" spc="-225" dirty="0">
                <a:latin typeface="Arial"/>
                <a:cs typeface="Arial"/>
              </a:rPr>
              <a:t>A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graph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356" dirty="0">
                <a:latin typeface="Arial"/>
                <a:cs typeface="Arial"/>
              </a:rPr>
              <a:t>G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214" dirty="0">
                <a:latin typeface="Arial"/>
                <a:cs typeface="Arial"/>
              </a:rPr>
              <a:t>=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199" dirty="0">
                <a:latin typeface="Arial"/>
                <a:cs typeface="Arial"/>
              </a:rPr>
              <a:t>(E,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9" dirty="0">
                <a:latin typeface="Arial"/>
                <a:cs typeface="Arial"/>
              </a:rPr>
              <a:t>V)</a:t>
            </a:r>
            <a:endParaRPr sz="2400" dirty="0">
              <a:latin typeface="Arial"/>
              <a:cs typeface="Arial"/>
            </a:endParaRPr>
          </a:p>
          <a:p>
            <a:pPr marL="266700" indent="-257175">
              <a:spcBef>
                <a:spcPts val="578"/>
              </a:spcBef>
              <a:buChar char="•"/>
              <a:tabLst>
                <a:tab pos="266224" algn="l"/>
                <a:tab pos="266700" algn="l"/>
              </a:tabLst>
            </a:pPr>
            <a:r>
              <a:rPr sz="2400" spc="-244" dirty="0">
                <a:latin typeface="Arial"/>
                <a:cs typeface="Arial"/>
              </a:rPr>
              <a:t>V</a:t>
            </a:r>
            <a:r>
              <a:rPr sz="2400" spc="-127" dirty="0">
                <a:latin typeface="Arial"/>
                <a:cs typeface="Arial"/>
              </a:rPr>
              <a:t> </a:t>
            </a:r>
            <a:r>
              <a:rPr sz="2400" spc="-214" dirty="0">
                <a:latin typeface="Arial"/>
                <a:cs typeface="Arial"/>
              </a:rPr>
              <a:t>=</a:t>
            </a:r>
            <a:r>
              <a:rPr sz="2400" spc="-124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set</a:t>
            </a:r>
            <a:r>
              <a:rPr sz="2400" spc="-12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24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vertices</a:t>
            </a:r>
            <a:r>
              <a:rPr sz="2400" spc="-127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(nodes)</a:t>
            </a:r>
            <a:endParaRPr sz="2400" dirty="0">
              <a:latin typeface="Arial"/>
              <a:cs typeface="Arial"/>
            </a:endParaRPr>
          </a:p>
          <a:p>
            <a:pPr marL="266700" indent="-257175">
              <a:spcBef>
                <a:spcPts val="578"/>
              </a:spcBef>
              <a:buChar char="•"/>
              <a:tabLst>
                <a:tab pos="266224" algn="l"/>
                <a:tab pos="266700" algn="l"/>
              </a:tabLst>
            </a:pPr>
            <a:r>
              <a:rPr sz="2400" spc="-435" dirty="0">
                <a:latin typeface="Arial"/>
                <a:cs typeface="Arial"/>
              </a:rPr>
              <a:t>E</a:t>
            </a:r>
            <a:r>
              <a:rPr sz="2400" spc="-124" dirty="0">
                <a:latin typeface="Arial"/>
                <a:cs typeface="Arial"/>
              </a:rPr>
              <a:t> </a:t>
            </a:r>
            <a:r>
              <a:rPr sz="2400" spc="-214" dirty="0">
                <a:latin typeface="Arial"/>
                <a:cs typeface="Arial"/>
              </a:rPr>
              <a:t>=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101" dirty="0">
                <a:latin typeface="Arial"/>
                <a:cs typeface="Arial"/>
              </a:rPr>
              <a:t>set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24" dirty="0">
                <a:latin typeface="Arial"/>
                <a:cs typeface="Arial"/>
              </a:rPr>
              <a:t> </a:t>
            </a:r>
            <a:r>
              <a:rPr sz="2400" spc="-172" dirty="0">
                <a:latin typeface="Arial"/>
                <a:cs typeface="Arial"/>
              </a:rPr>
              <a:t>edges</a:t>
            </a:r>
            <a:r>
              <a:rPr sz="2400" spc="-124" dirty="0">
                <a:latin typeface="Arial"/>
                <a:cs typeface="Arial"/>
              </a:rPr>
              <a:t> </a:t>
            </a:r>
            <a:r>
              <a:rPr sz="2400" spc="-79" dirty="0">
                <a:latin typeface="Arial"/>
                <a:cs typeface="Arial"/>
              </a:rPr>
              <a:t>between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113" dirty="0">
                <a:latin typeface="Arial"/>
                <a:cs typeface="Arial"/>
              </a:rPr>
              <a:t>pairs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83" dirty="0">
                <a:latin typeface="Arial"/>
                <a:cs typeface="Arial"/>
              </a:rPr>
              <a:t>nodes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819846" y="3191446"/>
            <a:ext cx="476250" cy="419100"/>
            <a:chOff x="902461" y="4255261"/>
            <a:chExt cx="635000" cy="558800"/>
          </a:xfrm>
        </p:grpSpPr>
        <p:sp>
          <p:nvSpPr>
            <p:cNvPr id="9" name="object 9"/>
            <p:cNvSpPr/>
            <p:nvPr/>
          </p:nvSpPr>
          <p:spPr>
            <a:xfrm>
              <a:off x="915161" y="4267961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304800" y="0"/>
                  </a:moveTo>
                  <a:lnTo>
                    <a:pt x="255359" y="3489"/>
                  </a:lnTo>
                  <a:lnTo>
                    <a:pt x="208458" y="13594"/>
                  </a:lnTo>
                  <a:lnTo>
                    <a:pt x="164725" y="29763"/>
                  </a:lnTo>
                  <a:lnTo>
                    <a:pt x="124788" y="51450"/>
                  </a:lnTo>
                  <a:lnTo>
                    <a:pt x="89273" y="78105"/>
                  </a:lnTo>
                  <a:lnTo>
                    <a:pt x="58808" y="109179"/>
                  </a:lnTo>
                  <a:lnTo>
                    <a:pt x="34020" y="144124"/>
                  </a:lnTo>
                  <a:lnTo>
                    <a:pt x="15538" y="182392"/>
                  </a:lnTo>
                  <a:lnTo>
                    <a:pt x="3989" y="223433"/>
                  </a:lnTo>
                  <a:lnTo>
                    <a:pt x="0" y="266700"/>
                  </a:lnTo>
                  <a:lnTo>
                    <a:pt x="3989" y="309966"/>
                  </a:lnTo>
                  <a:lnTo>
                    <a:pt x="15538" y="351007"/>
                  </a:lnTo>
                  <a:lnTo>
                    <a:pt x="34020" y="389275"/>
                  </a:lnTo>
                  <a:lnTo>
                    <a:pt x="58808" y="424220"/>
                  </a:lnTo>
                  <a:lnTo>
                    <a:pt x="89273" y="455294"/>
                  </a:lnTo>
                  <a:lnTo>
                    <a:pt x="124788" y="481949"/>
                  </a:lnTo>
                  <a:lnTo>
                    <a:pt x="164725" y="503636"/>
                  </a:lnTo>
                  <a:lnTo>
                    <a:pt x="208458" y="519805"/>
                  </a:lnTo>
                  <a:lnTo>
                    <a:pt x="255359" y="529910"/>
                  </a:lnTo>
                  <a:lnTo>
                    <a:pt x="304800" y="533400"/>
                  </a:lnTo>
                  <a:lnTo>
                    <a:pt x="354225" y="529910"/>
                  </a:lnTo>
                  <a:lnTo>
                    <a:pt x="401116" y="519805"/>
                  </a:lnTo>
                  <a:lnTo>
                    <a:pt x="444846" y="503636"/>
                  </a:lnTo>
                  <a:lnTo>
                    <a:pt x="484784" y="481949"/>
                  </a:lnTo>
                  <a:lnTo>
                    <a:pt x="520303" y="455294"/>
                  </a:lnTo>
                  <a:lnTo>
                    <a:pt x="550773" y="424220"/>
                  </a:lnTo>
                  <a:lnTo>
                    <a:pt x="575567" y="389275"/>
                  </a:lnTo>
                  <a:lnTo>
                    <a:pt x="594055" y="351007"/>
                  </a:lnTo>
                  <a:lnTo>
                    <a:pt x="605609" y="309966"/>
                  </a:lnTo>
                  <a:lnTo>
                    <a:pt x="609600" y="266700"/>
                  </a:lnTo>
                  <a:lnTo>
                    <a:pt x="605609" y="223433"/>
                  </a:lnTo>
                  <a:lnTo>
                    <a:pt x="594055" y="182392"/>
                  </a:lnTo>
                  <a:lnTo>
                    <a:pt x="575567" y="144124"/>
                  </a:lnTo>
                  <a:lnTo>
                    <a:pt x="550773" y="109179"/>
                  </a:lnTo>
                  <a:lnTo>
                    <a:pt x="520303" y="78105"/>
                  </a:lnTo>
                  <a:lnTo>
                    <a:pt x="484784" y="51450"/>
                  </a:lnTo>
                  <a:lnTo>
                    <a:pt x="444846" y="29763"/>
                  </a:lnTo>
                  <a:lnTo>
                    <a:pt x="401116" y="13594"/>
                  </a:lnTo>
                  <a:lnTo>
                    <a:pt x="354225" y="348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0" name="object 10"/>
            <p:cNvSpPr/>
            <p:nvPr/>
          </p:nvSpPr>
          <p:spPr>
            <a:xfrm>
              <a:off x="915161" y="4267961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0" y="266700"/>
                  </a:moveTo>
                  <a:lnTo>
                    <a:pt x="3989" y="223433"/>
                  </a:lnTo>
                  <a:lnTo>
                    <a:pt x="15538" y="182392"/>
                  </a:lnTo>
                  <a:lnTo>
                    <a:pt x="34020" y="144124"/>
                  </a:lnTo>
                  <a:lnTo>
                    <a:pt x="58808" y="109179"/>
                  </a:lnTo>
                  <a:lnTo>
                    <a:pt x="89273" y="78105"/>
                  </a:lnTo>
                  <a:lnTo>
                    <a:pt x="124788" y="51450"/>
                  </a:lnTo>
                  <a:lnTo>
                    <a:pt x="164725" y="29763"/>
                  </a:lnTo>
                  <a:lnTo>
                    <a:pt x="208458" y="13594"/>
                  </a:lnTo>
                  <a:lnTo>
                    <a:pt x="255359" y="3489"/>
                  </a:lnTo>
                  <a:lnTo>
                    <a:pt x="304800" y="0"/>
                  </a:lnTo>
                  <a:lnTo>
                    <a:pt x="354225" y="3489"/>
                  </a:lnTo>
                  <a:lnTo>
                    <a:pt x="401116" y="13594"/>
                  </a:lnTo>
                  <a:lnTo>
                    <a:pt x="444846" y="29763"/>
                  </a:lnTo>
                  <a:lnTo>
                    <a:pt x="484784" y="51450"/>
                  </a:lnTo>
                  <a:lnTo>
                    <a:pt x="520303" y="78105"/>
                  </a:lnTo>
                  <a:lnTo>
                    <a:pt x="550773" y="109179"/>
                  </a:lnTo>
                  <a:lnTo>
                    <a:pt x="575567" y="144124"/>
                  </a:lnTo>
                  <a:lnTo>
                    <a:pt x="594055" y="182392"/>
                  </a:lnTo>
                  <a:lnTo>
                    <a:pt x="605609" y="223433"/>
                  </a:lnTo>
                  <a:lnTo>
                    <a:pt x="609600" y="266700"/>
                  </a:lnTo>
                  <a:lnTo>
                    <a:pt x="605609" y="309966"/>
                  </a:lnTo>
                  <a:lnTo>
                    <a:pt x="594055" y="351007"/>
                  </a:lnTo>
                  <a:lnTo>
                    <a:pt x="575567" y="389275"/>
                  </a:lnTo>
                  <a:lnTo>
                    <a:pt x="550773" y="424220"/>
                  </a:lnTo>
                  <a:lnTo>
                    <a:pt x="520303" y="455294"/>
                  </a:lnTo>
                  <a:lnTo>
                    <a:pt x="484784" y="481949"/>
                  </a:lnTo>
                  <a:lnTo>
                    <a:pt x="444846" y="503636"/>
                  </a:lnTo>
                  <a:lnTo>
                    <a:pt x="401116" y="519805"/>
                  </a:lnTo>
                  <a:lnTo>
                    <a:pt x="354225" y="529910"/>
                  </a:lnTo>
                  <a:lnTo>
                    <a:pt x="304800" y="533400"/>
                  </a:lnTo>
                  <a:lnTo>
                    <a:pt x="255359" y="529910"/>
                  </a:lnTo>
                  <a:lnTo>
                    <a:pt x="208458" y="519805"/>
                  </a:lnTo>
                  <a:lnTo>
                    <a:pt x="164725" y="503636"/>
                  </a:lnTo>
                  <a:lnTo>
                    <a:pt x="124788" y="481949"/>
                  </a:lnTo>
                  <a:lnTo>
                    <a:pt x="89273" y="455294"/>
                  </a:lnTo>
                  <a:lnTo>
                    <a:pt x="58808" y="424220"/>
                  </a:lnTo>
                  <a:lnTo>
                    <a:pt x="34020" y="389275"/>
                  </a:lnTo>
                  <a:lnTo>
                    <a:pt x="15538" y="351007"/>
                  </a:lnTo>
                  <a:lnTo>
                    <a:pt x="3989" y="309966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006499" y="3277267"/>
            <a:ext cx="101441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10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162746" y="4220146"/>
            <a:ext cx="476250" cy="419100"/>
            <a:chOff x="1359661" y="5626861"/>
            <a:chExt cx="635000" cy="558800"/>
          </a:xfrm>
        </p:grpSpPr>
        <p:sp>
          <p:nvSpPr>
            <p:cNvPr id="13" name="object 13"/>
            <p:cNvSpPr/>
            <p:nvPr/>
          </p:nvSpPr>
          <p:spPr>
            <a:xfrm>
              <a:off x="1372361" y="5639561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304800" y="0"/>
                  </a:moveTo>
                  <a:lnTo>
                    <a:pt x="255374" y="3490"/>
                  </a:lnTo>
                  <a:lnTo>
                    <a:pt x="208483" y="13596"/>
                  </a:lnTo>
                  <a:lnTo>
                    <a:pt x="164753" y="29768"/>
                  </a:lnTo>
                  <a:lnTo>
                    <a:pt x="124815" y="51457"/>
                  </a:lnTo>
                  <a:lnTo>
                    <a:pt x="89296" y="78114"/>
                  </a:lnTo>
                  <a:lnTo>
                    <a:pt x="58826" y="109190"/>
                  </a:lnTo>
                  <a:lnTo>
                    <a:pt x="34032" y="144135"/>
                  </a:lnTo>
                  <a:lnTo>
                    <a:pt x="15544" y="182402"/>
                  </a:lnTo>
                  <a:lnTo>
                    <a:pt x="3990" y="223439"/>
                  </a:lnTo>
                  <a:lnTo>
                    <a:pt x="0" y="266700"/>
                  </a:lnTo>
                  <a:lnTo>
                    <a:pt x="3990" y="309960"/>
                  </a:lnTo>
                  <a:lnTo>
                    <a:pt x="15544" y="350997"/>
                  </a:lnTo>
                  <a:lnTo>
                    <a:pt x="34032" y="389264"/>
                  </a:lnTo>
                  <a:lnTo>
                    <a:pt x="58826" y="424209"/>
                  </a:lnTo>
                  <a:lnTo>
                    <a:pt x="89296" y="455285"/>
                  </a:lnTo>
                  <a:lnTo>
                    <a:pt x="124815" y="481942"/>
                  </a:lnTo>
                  <a:lnTo>
                    <a:pt x="164753" y="503631"/>
                  </a:lnTo>
                  <a:lnTo>
                    <a:pt x="208483" y="519803"/>
                  </a:lnTo>
                  <a:lnTo>
                    <a:pt x="255374" y="529909"/>
                  </a:lnTo>
                  <a:lnTo>
                    <a:pt x="304800" y="533400"/>
                  </a:lnTo>
                  <a:lnTo>
                    <a:pt x="354225" y="529909"/>
                  </a:lnTo>
                  <a:lnTo>
                    <a:pt x="401116" y="519803"/>
                  </a:lnTo>
                  <a:lnTo>
                    <a:pt x="444846" y="503631"/>
                  </a:lnTo>
                  <a:lnTo>
                    <a:pt x="484784" y="481942"/>
                  </a:lnTo>
                  <a:lnTo>
                    <a:pt x="520303" y="455285"/>
                  </a:lnTo>
                  <a:lnTo>
                    <a:pt x="550773" y="424209"/>
                  </a:lnTo>
                  <a:lnTo>
                    <a:pt x="575567" y="389264"/>
                  </a:lnTo>
                  <a:lnTo>
                    <a:pt x="594055" y="350997"/>
                  </a:lnTo>
                  <a:lnTo>
                    <a:pt x="605609" y="309960"/>
                  </a:lnTo>
                  <a:lnTo>
                    <a:pt x="609600" y="266700"/>
                  </a:lnTo>
                  <a:lnTo>
                    <a:pt x="605609" y="223439"/>
                  </a:lnTo>
                  <a:lnTo>
                    <a:pt x="594055" y="182402"/>
                  </a:lnTo>
                  <a:lnTo>
                    <a:pt x="575567" y="144135"/>
                  </a:lnTo>
                  <a:lnTo>
                    <a:pt x="550773" y="109190"/>
                  </a:lnTo>
                  <a:lnTo>
                    <a:pt x="520303" y="78114"/>
                  </a:lnTo>
                  <a:lnTo>
                    <a:pt x="484784" y="51457"/>
                  </a:lnTo>
                  <a:lnTo>
                    <a:pt x="444846" y="29768"/>
                  </a:lnTo>
                  <a:lnTo>
                    <a:pt x="401116" y="13596"/>
                  </a:lnTo>
                  <a:lnTo>
                    <a:pt x="354225" y="349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4" name="object 14"/>
            <p:cNvSpPr/>
            <p:nvPr/>
          </p:nvSpPr>
          <p:spPr>
            <a:xfrm>
              <a:off x="1372361" y="5639561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0" y="266700"/>
                  </a:moveTo>
                  <a:lnTo>
                    <a:pt x="3990" y="223439"/>
                  </a:lnTo>
                  <a:lnTo>
                    <a:pt x="15544" y="182402"/>
                  </a:lnTo>
                  <a:lnTo>
                    <a:pt x="34032" y="144135"/>
                  </a:lnTo>
                  <a:lnTo>
                    <a:pt x="58826" y="109190"/>
                  </a:lnTo>
                  <a:lnTo>
                    <a:pt x="89296" y="78114"/>
                  </a:lnTo>
                  <a:lnTo>
                    <a:pt x="124815" y="51457"/>
                  </a:lnTo>
                  <a:lnTo>
                    <a:pt x="164753" y="29768"/>
                  </a:lnTo>
                  <a:lnTo>
                    <a:pt x="208483" y="13596"/>
                  </a:lnTo>
                  <a:lnTo>
                    <a:pt x="255374" y="3490"/>
                  </a:lnTo>
                  <a:lnTo>
                    <a:pt x="304800" y="0"/>
                  </a:lnTo>
                  <a:lnTo>
                    <a:pt x="354225" y="3490"/>
                  </a:lnTo>
                  <a:lnTo>
                    <a:pt x="401116" y="13596"/>
                  </a:lnTo>
                  <a:lnTo>
                    <a:pt x="444846" y="29768"/>
                  </a:lnTo>
                  <a:lnTo>
                    <a:pt x="484784" y="51457"/>
                  </a:lnTo>
                  <a:lnTo>
                    <a:pt x="520303" y="78114"/>
                  </a:lnTo>
                  <a:lnTo>
                    <a:pt x="550773" y="109190"/>
                  </a:lnTo>
                  <a:lnTo>
                    <a:pt x="575567" y="144135"/>
                  </a:lnTo>
                  <a:lnTo>
                    <a:pt x="594055" y="182402"/>
                  </a:lnTo>
                  <a:lnTo>
                    <a:pt x="605609" y="223439"/>
                  </a:lnTo>
                  <a:lnTo>
                    <a:pt x="609600" y="266700"/>
                  </a:lnTo>
                  <a:lnTo>
                    <a:pt x="605609" y="309960"/>
                  </a:lnTo>
                  <a:lnTo>
                    <a:pt x="594055" y="350997"/>
                  </a:lnTo>
                  <a:lnTo>
                    <a:pt x="575567" y="389264"/>
                  </a:lnTo>
                  <a:lnTo>
                    <a:pt x="550773" y="424209"/>
                  </a:lnTo>
                  <a:lnTo>
                    <a:pt x="520303" y="455285"/>
                  </a:lnTo>
                  <a:lnTo>
                    <a:pt x="484784" y="481942"/>
                  </a:lnTo>
                  <a:lnTo>
                    <a:pt x="444846" y="503631"/>
                  </a:lnTo>
                  <a:lnTo>
                    <a:pt x="401116" y="519803"/>
                  </a:lnTo>
                  <a:lnTo>
                    <a:pt x="354225" y="529909"/>
                  </a:lnTo>
                  <a:lnTo>
                    <a:pt x="304800" y="533400"/>
                  </a:lnTo>
                  <a:lnTo>
                    <a:pt x="255374" y="529909"/>
                  </a:lnTo>
                  <a:lnTo>
                    <a:pt x="208483" y="519803"/>
                  </a:lnTo>
                  <a:lnTo>
                    <a:pt x="164753" y="503631"/>
                  </a:lnTo>
                  <a:lnTo>
                    <a:pt x="124815" y="481942"/>
                  </a:lnTo>
                  <a:lnTo>
                    <a:pt x="89296" y="455285"/>
                  </a:lnTo>
                  <a:lnTo>
                    <a:pt x="58826" y="424209"/>
                  </a:lnTo>
                  <a:lnTo>
                    <a:pt x="34032" y="389264"/>
                  </a:lnTo>
                  <a:lnTo>
                    <a:pt x="15544" y="350997"/>
                  </a:lnTo>
                  <a:lnTo>
                    <a:pt x="3990" y="309960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346197" y="4306215"/>
            <a:ext cx="10953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134296" y="3248596"/>
            <a:ext cx="476250" cy="419100"/>
            <a:chOff x="2655061" y="4331461"/>
            <a:chExt cx="635000" cy="558800"/>
          </a:xfrm>
        </p:grpSpPr>
        <p:sp>
          <p:nvSpPr>
            <p:cNvPr id="17" name="object 17"/>
            <p:cNvSpPr/>
            <p:nvPr/>
          </p:nvSpPr>
          <p:spPr>
            <a:xfrm>
              <a:off x="2667761" y="4344161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304800" y="0"/>
                  </a:moveTo>
                  <a:lnTo>
                    <a:pt x="255374" y="3489"/>
                  </a:lnTo>
                  <a:lnTo>
                    <a:pt x="208483" y="13594"/>
                  </a:lnTo>
                  <a:lnTo>
                    <a:pt x="164753" y="29763"/>
                  </a:lnTo>
                  <a:lnTo>
                    <a:pt x="124815" y="51450"/>
                  </a:lnTo>
                  <a:lnTo>
                    <a:pt x="89296" y="78105"/>
                  </a:lnTo>
                  <a:lnTo>
                    <a:pt x="58826" y="109179"/>
                  </a:lnTo>
                  <a:lnTo>
                    <a:pt x="34032" y="144124"/>
                  </a:lnTo>
                  <a:lnTo>
                    <a:pt x="15544" y="182392"/>
                  </a:lnTo>
                  <a:lnTo>
                    <a:pt x="3990" y="223433"/>
                  </a:lnTo>
                  <a:lnTo>
                    <a:pt x="0" y="266700"/>
                  </a:lnTo>
                  <a:lnTo>
                    <a:pt x="3990" y="309966"/>
                  </a:lnTo>
                  <a:lnTo>
                    <a:pt x="15544" y="351007"/>
                  </a:lnTo>
                  <a:lnTo>
                    <a:pt x="34032" y="389275"/>
                  </a:lnTo>
                  <a:lnTo>
                    <a:pt x="58826" y="424220"/>
                  </a:lnTo>
                  <a:lnTo>
                    <a:pt x="89296" y="455294"/>
                  </a:lnTo>
                  <a:lnTo>
                    <a:pt x="124815" y="481949"/>
                  </a:lnTo>
                  <a:lnTo>
                    <a:pt x="164753" y="503636"/>
                  </a:lnTo>
                  <a:lnTo>
                    <a:pt x="208483" y="519805"/>
                  </a:lnTo>
                  <a:lnTo>
                    <a:pt x="255374" y="529910"/>
                  </a:lnTo>
                  <a:lnTo>
                    <a:pt x="304800" y="533400"/>
                  </a:lnTo>
                  <a:lnTo>
                    <a:pt x="354225" y="529910"/>
                  </a:lnTo>
                  <a:lnTo>
                    <a:pt x="401116" y="519805"/>
                  </a:lnTo>
                  <a:lnTo>
                    <a:pt x="444846" y="503636"/>
                  </a:lnTo>
                  <a:lnTo>
                    <a:pt x="484784" y="481949"/>
                  </a:lnTo>
                  <a:lnTo>
                    <a:pt x="520303" y="455294"/>
                  </a:lnTo>
                  <a:lnTo>
                    <a:pt x="550773" y="424220"/>
                  </a:lnTo>
                  <a:lnTo>
                    <a:pt x="575567" y="389275"/>
                  </a:lnTo>
                  <a:lnTo>
                    <a:pt x="594055" y="351007"/>
                  </a:lnTo>
                  <a:lnTo>
                    <a:pt x="605609" y="309966"/>
                  </a:lnTo>
                  <a:lnTo>
                    <a:pt x="609600" y="266700"/>
                  </a:lnTo>
                  <a:lnTo>
                    <a:pt x="605609" y="223433"/>
                  </a:lnTo>
                  <a:lnTo>
                    <a:pt x="594055" y="182392"/>
                  </a:lnTo>
                  <a:lnTo>
                    <a:pt x="575567" y="144124"/>
                  </a:lnTo>
                  <a:lnTo>
                    <a:pt x="550773" y="109179"/>
                  </a:lnTo>
                  <a:lnTo>
                    <a:pt x="520303" y="78105"/>
                  </a:lnTo>
                  <a:lnTo>
                    <a:pt x="484784" y="51450"/>
                  </a:lnTo>
                  <a:lnTo>
                    <a:pt x="444846" y="29763"/>
                  </a:lnTo>
                  <a:lnTo>
                    <a:pt x="401116" y="13594"/>
                  </a:lnTo>
                  <a:lnTo>
                    <a:pt x="354225" y="348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8" name="object 18"/>
            <p:cNvSpPr/>
            <p:nvPr/>
          </p:nvSpPr>
          <p:spPr>
            <a:xfrm>
              <a:off x="2667761" y="4344161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0" y="266700"/>
                  </a:moveTo>
                  <a:lnTo>
                    <a:pt x="3990" y="223433"/>
                  </a:lnTo>
                  <a:lnTo>
                    <a:pt x="15544" y="182392"/>
                  </a:lnTo>
                  <a:lnTo>
                    <a:pt x="34032" y="144124"/>
                  </a:lnTo>
                  <a:lnTo>
                    <a:pt x="58826" y="109179"/>
                  </a:lnTo>
                  <a:lnTo>
                    <a:pt x="89296" y="78105"/>
                  </a:lnTo>
                  <a:lnTo>
                    <a:pt x="124815" y="51450"/>
                  </a:lnTo>
                  <a:lnTo>
                    <a:pt x="164753" y="29763"/>
                  </a:lnTo>
                  <a:lnTo>
                    <a:pt x="208483" y="13594"/>
                  </a:lnTo>
                  <a:lnTo>
                    <a:pt x="255374" y="3489"/>
                  </a:lnTo>
                  <a:lnTo>
                    <a:pt x="304800" y="0"/>
                  </a:lnTo>
                  <a:lnTo>
                    <a:pt x="354225" y="3489"/>
                  </a:lnTo>
                  <a:lnTo>
                    <a:pt x="401116" y="13594"/>
                  </a:lnTo>
                  <a:lnTo>
                    <a:pt x="444846" y="29763"/>
                  </a:lnTo>
                  <a:lnTo>
                    <a:pt x="484784" y="51450"/>
                  </a:lnTo>
                  <a:lnTo>
                    <a:pt x="520303" y="78105"/>
                  </a:lnTo>
                  <a:lnTo>
                    <a:pt x="550773" y="109179"/>
                  </a:lnTo>
                  <a:lnTo>
                    <a:pt x="575567" y="144124"/>
                  </a:lnTo>
                  <a:lnTo>
                    <a:pt x="594055" y="182392"/>
                  </a:lnTo>
                  <a:lnTo>
                    <a:pt x="605609" y="223433"/>
                  </a:lnTo>
                  <a:lnTo>
                    <a:pt x="609600" y="266700"/>
                  </a:lnTo>
                  <a:lnTo>
                    <a:pt x="605609" y="309966"/>
                  </a:lnTo>
                  <a:lnTo>
                    <a:pt x="594055" y="351007"/>
                  </a:lnTo>
                  <a:lnTo>
                    <a:pt x="575567" y="389275"/>
                  </a:lnTo>
                  <a:lnTo>
                    <a:pt x="550773" y="424220"/>
                  </a:lnTo>
                  <a:lnTo>
                    <a:pt x="520303" y="455294"/>
                  </a:lnTo>
                  <a:lnTo>
                    <a:pt x="484784" y="481949"/>
                  </a:lnTo>
                  <a:lnTo>
                    <a:pt x="444846" y="503636"/>
                  </a:lnTo>
                  <a:lnTo>
                    <a:pt x="401116" y="519805"/>
                  </a:lnTo>
                  <a:lnTo>
                    <a:pt x="354225" y="529910"/>
                  </a:lnTo>
                  <a:lnTo>
                    <a:pt x="304800" y="533400"/>
                  </a:lnTo>
                  <a:lnTo>
                    <a:pt x="255374" y="529910"/>
                  </a:lnTo>
                  <a:lnTo>
                    <a:pt x="208483" y="519805"/>
                  </a:lnTo>
                  <a:lnTo>
                    <a:pt x="164753" y="503636"/>
                  </a:lnTo>
                  <a:lnTo>
                    <a:pt x="124815" y="481949"/>
                  </a:lnTo>
                  <a:lnTo>
                    <a:pt x="89296" y="455294"/>
                  </a:lnTo>
                  <a:lnTo>
                    <a:pt x="58826" y="424220"/>
                  </a:lnTo>
                  <a:lnTo>
                    <a:pt x="34032" y="389275"/>
                  </a:lnTo>
                  <a:lnTo>
                    <a:pt x="15544" y="351007"/>
                  </a:lnTo>
                  <a:lnTo>
                    <a:pt x="3990" y="309966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326892" y="3334417"/>
            <a:ext cx="9191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10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13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285619" y="3386642"/>
            <a:ext cx="924878" cy="912019"/>
          </a:xfrm>
          <a:custGeom>
            <a:avLst/>
            <a:gdLst/>
            <a:ahLst/>
            <a:cxnLst/>
            <a:rect l="l" t="t" r="r" b="b"/>
            <a:pathLst>
              <a:path w="1233170" h="1216025">
                <a:moveTo>
                  <a:pt x="1144397" y="95338"/>
                </a:moveTo>
                <a:lnTo>
                  <a:pt x="1007745" y="2882"/>
                </a:lnTo>
                <a:lnTo>
                  <a:pt x="1000734" y="0"/>
                </a:lnTo>
                <a:lnTo>
                  <a:pt x="993419" y="0"/>
                </a:lnTo>
                <a:lnTo>
                  <a:pt x="986624" y="2705"/>
                </a:lnTo>
                <a:lnTo>
                  <a:pt x="981202" y="7962"/>
                </a:lnTo>
                <a:lnTo>
                  <a:pt x="978306" y="14973"/>
                </a:lnTo>
                <a:lnTo>
                  <a:pt x="978319" y="22288"/>
                </a:lnTo>
                <a:lnTo>
                  <a:pt x="981075" y="29083"/>
                </a:lnTo>
                <a:lnTo>
                  <a:pt x="986409" y="34505"/>
                </a:lnTo>
                <a:lnTo>
                  <a:pt x="1037742" y="69202"/>
                </a:lnTo>
                <a:lnTo>
                  <a:pt x="2540" y="88"/>
                </a:lnTo>
                <a:lnTo>
                  <a:pt x="0" y="38188"/>
                </a:lnTo>
                <a:lnTo>
                  <a:pt x="1035062" y="107162"/>
                </a:lnTo>
                <a:lnTo>
                  <a:pt x="979678" y="134708"/>
                </a:lnTo>
                <a:lnTo>
                  <a:pt x="973709" y="139369"/>
                </a:lnTo>
                <a:lnTo>
                  <a:pt x="970114" y="145719"/>
                </a:lnTo>
                <a:lnTo>
                  <a:pt x="969137" y="152946"/>
                </a:lnTo>
                <a:lnTo>
                  <a:pt x="971042" y="160235"/>
                </a:lnTo>
                <a:lnTo>
                  <a:pt x="975690" y="166204"/>
                </a:lnTo>
                <a:lnTo>
                  <a:pt x="982052" y="169799"/>
                </a:lnTo>
                <a:lnTo>
                  <a:pt x="989317" y="170776"/>
                </a:lnTo>
                <a:lnTo>
                  <a:pt x="996696" y="168871"/>
                </a:lnTo>
                <a:lnTo>
                  <a:pt x="1111224" y="111848"/>
                </a:lnTo>
                <a:lnTo>
                  <a:pt x="1144397" y="95338"/>
                </a:lnTo>
                <a:close/>
              </a:path>
              <a:path w="1233170" h="1216025">
                <a:moveTo>
                  <a:pt x="1232916" y="284187"/>
                </a:moveTo>
                <a:lnTo>
                  <a:pt x="1074801" y="331050"/>
                </a:lnTo>
                <a:lnTo>
                  <a:pt x="1068070" y="334568"/>
                </a:lnTo>
                <a:lnTo>
                  <a:pt x="1063409" y="340194"/>
                </a:lnTo>
                <a:lnTo>
                  <a:pt x="1061199" y="347167"/>
                </a:lnTo>
                <a:lnTo>
                  <a:pt x="1061847" y="354672"/>
                </a:lnTo>
                <a:lnTo>
                  <a:pt x="1065403" y="361403"/>
                </a:lnTo>
                <a:lnTo>
                  <a:pt x="1071054" y="366064"/>
                </a:lnTo>
                <a:lnTo>
                  <a:pt x="1078026" y="368274"/>
                </a:lnTo>
                <a:lnTo>
                  <a:pt x="1085596" y="367626"/>
                </a:lnTo>
                <a:lnTo>
                  <a:pt x="1144752" y="350100"/>
                </a:lnTo>
                <a:lnTo>
                  <a:pt x="354711" y="1189482"/>
                </a:lnTo>
                <a:lnTo>
                  <a:pt x="382397" y="1215605"/>
                </a:lnTo>
                <a:lnTo>
                  <a:pt x="1172629" y="376186"/>
                </a:lnTo>
                <a:lnTo>
                  <a:pt x="1158748" y="436460"/>
                </a:lnTo>
                <a:lnTo>
                  <a:pt x="1180541" y="459498"/>
                </a:lnTo>
                <a:lnTo>
                  <a:pt x="1187348" y="456869"/>
                </a:lnTo>
                <a:lnTo>
                  <a:pt x="1192682" y="451878"/>
                </a:lnTo>
                <a:lnTo>
                  <a:pt x="1195832" y="444969"/>
                </a:lnTo>
                <a:lnTo>
                  <a:pt x="1229575" y="298665"/>
                </a:lnTo>
                <a:lnTo>
                  <a:pt x="1232916" y="284187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 txBox="1"/>
          <p:nvPr/>
        </p:nvSpPr>
        <p:spPr>
          <a:xfrm>
            <a:off x="2689764" y="3100102"/>
            <a:ext cx="10620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68" dirty="0">
                <a:latin typeface="Arial"/>
                <a:cs typeface="Arial"/>
              </a:rPr>
              <a:t>4</a:t>
            </a:r>
            <a:endParaRPr sz="13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575464" y="3963543"/>
            <a:ext cx="10620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68" dirty="0">
                <a:latin typeface="Arial"/>
                <a:cs typeface="Arial"/>
              </a:rPr>
              <a:t>5</a:t>
            </a:r>
            <a:endParaRPr sz="13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715102" y="3679507"/>
            <a:ext cx="725329" cy="708660"/>
          </a:xfrm>
          <a:custGeom>
            <a:avLst/>
            <a:gdLst/>
            <a:ahLst/>
            <a:cxnLst/>
            <a:rect l="l" t="t" r="r" b="b"/>
            <a:pathLst>
              <a:path w="967105" h="944879">
                <a:moveTo>
                  <a:pt x="134604" y="776247"/>
                </a:moveTo>
                <a:lnTo>
                  <a:pt x="127379" y="777378"/>
                </a:lnTo>
                <a:lnTo>
                  <a:pt x="120903" y="781329"/>
                </a:lnTo>
                <a:lnTo>
                  <a:pt x="0" y="893584"/>
                </a:lnTo>
                <a:lnTo>
                  <a:pt x="157225" y="943559"/>
                </a:lnTo>
                <a:lnTo>
                  <a:pt x="164762" y="944380"/>
                </a:lnTo>
                <a:lnTo>
                  <a:pt x="171799" y="942325"/>
                </a:lnTo>
                <a:lnTo>
                  <a:pt x="177549" y="937792"/>
                </a:lnTo>
                <a:lnTo>
                  <a:pt x="181228" y="931176"/>
                </a:lnTo>
                <a:lnTo>
                  <a:pt x="182034" y="923659"/>
                </a:lnTo>
                <a:lnTo>
                  <a:pt x="179958" y="916651"/>
                </a:lnTo>
                <a:lnTo>
                  <a:pt x="175406" y="910924"/>
                </a:lnTo>
                <a:lnTo>
                  <a:pt x="168782" y="907249"/>
                </a:lnTo>
                <a:lnTo>
                  <a:pt x="158313" y="903922"/>
                </a:lnTo>
                <a:lnTo>
                  <a:pt x="41147" y="903922"/>
                </a:lnTo>
                <a:lnTo>
                  <a:pt x="32765" y="866736"/>
                </a:lnTo>
                <a:lnTo>
                  <a:pt x="101515" y="851335"/>
                </a:lnTo>
                <a:lnTo>
                  <a:pt x="146812" y="809243"/>
                </a:lnTo>
                <a:lnTo>
                  <a:pt x="151256" y="803099"/>
                </a:lnTo>
                <a:lnTo>
                  <a:pt x="152939" y="795986"/>
                </a:lnTo>
                <a:lnTo>
                  <a:pt x="151812" y="788771"/>
                </a:lnTo>
                <a:lnTo>
                  <a:pt x="147827" y="782319"/>
                </a:lnTo>
                <a:lnTo>
                  <a:pt x="141710" y="777905"/>
                </a:lnTo>
                <a:lnTo>
                  <a:pt x="134604" y="776247"/>
                </a:lnTo>
                <a:close/>
              </a:path>
              <a:path w="967105" h="944879">
                <a:moveTo>
                  <a:pt x="101515" y="851335"/>
                </a:moveTo>
                <a:lnTo>
                  <a:pt x="32765" y="866736"/>
                </a:lnTo>
                <a:lnTo>
                  <a:pt x="41147" y="903922"/>
                </a:lnTo>
                <a:lnTo>
                  <a:pt x="61814" y="899286"/>
                </a:lnTo>
                <a:lnTo>
                  <a:pt x="49910" y="899286"/>
                </a:lnTo>
                <a:lnTo>
                  <a:pt x="42671" y="867168"/>
                </a:lnTo>
                <a:lnTo>
                  <a:pt x="84475" y="867168"/>
                </a:lnTo>
                <a:lnTo>
                  <a:pt x="101515" y="851335"/>
                </a:lnTo>
                <a:close/>
              </a:path>
              <a:path w="967105" h="944879">
                <a:moveTo>
                  <a:pt x="109837" y="888515"/>
                </a:moveTo>
                <a:lnTo>
                  <a:pt x="41147" y="903922"/>
                </a:lnTo>
                <a:lnTo>
                  <a:pt x="158313" y="903922"/>
                </a:lnTo>
                <a:lnTo>
                  <a:pt x="109837" y="888515"/>
                </a:lnTo>
                <a:close/>
              </a:path>
              <a:path w="967105" h="944879">
                <a:moveTo>
                  <a:pt x="42671" y="867168"/>
                </a:moveTo>
                <a:lnTo>
                  <a:pt x="49910" y="899286"/>
                </a:lnTo>
                <a:lnTo>
                  <a:pt x="73821" y="877068"/>
                </a:lnTo>
                <a:lnTo>
                  <a:pt x="42671" y="867168"/>
                </a:lnTo>
                <a:close/>
              </a:path>
              <a:path w="967105" h="944879">
                <a:moveTo>
                  <a:pt x="73821" y="877068"/>
                </a:moveTo>
                <a:lnTo>
                  <a:pt x="49910" y="899286"/>
                </a:lnTo>
                <a:lnTo>
                  <a:pt x="61814" y="899286"/>
                </a:lnTo>
                <a:lnTo>
                  <a:pt x="109837" y="888515"/>
                </a:lnTo>
                <a:lnTo>
                  <a:pt x="73821" y="877068"/>
                </a:lnTo>
                <a:close/>
              </a:path>
              <a:path w="967105" h="944879">
                <a:moveTo>
                  <a:pt x="929132" y="0"/>
                </a:moveTo>
                <a:lnTo>
                  <a:pt x="919479" y="86994"/>
                </a:lnTo>
                <a:lnTo>
                  <a:pt x="914145" y="130047"/>
                </a:lnTo>
                <a:lnTo>
                  <a:pt x="908303" y="172592"/>
                </a:lnTo>
                <a:lnTo>
                  <a:pt x="901700" y="214502"/>
                </a:lnTo>
                <a:lnTo>
                  <a:pt x="894207" y="255777"/>
                </a:lnTo>
                <a:lnTo>
                  <a:pt x="885444" y="296290"/>
                </a:lnTo>
                <a:lnTo>
                  <a:pt x="875538" y="335660"/>
                </a:lnTo>
                <a:lnTo>
                  <a:pt x="863853" y="374014"/>
                </a:lnTo>
                <a:lnTo>
                  <a:pt x="850772" y="411225"/>
                </a:lnTo>
                <a:lnTo>
                  <a:pt x="835659" y="447039"/>
                </a:lnTo>
                <a:lnTo>
                  <a:pt x="818769" y="481202"/>
                </a:lnTo>
                <a:lnTo>
                  <a:pt x="788923" y="529843"/>
                </a:lnTo>
                <a:lnTo>
                  <a:pt x="753744" y="574420"/>
                </a:lnTo>
                <a:lnTo>
                  <a:pt x="726694" y="602106"/>
                </a:lnTo>
                <a:lnTo>
                  <a:pt x="696721" y="627887"/>
                </a:lnTo>
                <a:lnTo>
                  <a:pt x="663828" y="652017"/>
                </a:lnTo>
                <a:lnTo>
                  <a:pt x="628014" y="674751"/>
                </a:lnTo>
                <a:lnTo>
                  <a:pt x="589660" y="696010"/>
                </a:lnTo>
                <a:lnTo>
                  <a:pt x="548894" y="715746"/>
                </a:lnTo>
                <a:lnTo>
                  <a:pt x="505713" y="734453"/>
                </a:lnTo>
                <a:lnTo>
                  <a:pt x="460628" y="751776"/>
                </a:lnTo>
                <a:lnTo>
                  <a:pt x="413638" y="768146"/>
                </a:lnTo>
                <a:lnTo>
                  <a:pt x="364997" y="783602"/>
                </a:lnTo>
                <a:lnTo>
                  <a:pt x="315087" y="798131"/>
                </a:lnTo>
                <a:lnTo>
                  <a:pt x="263778" y="812037"/>
                </a:lnTo>
                <a:lnTo>
                  <a:pt x="211581" y="825398"/>
                </a:lnTo>
                <a:lnTo>
                  <a:pt x="158495" y="838187"/>
                </a:lnTo>
                <a:lnTo>
                  <a:pt x="101515" y="851335"/>
                </a:lnTo>
                <a:lnTo>
                  <a:pt x="73821" y="877068"/>
                </a:lnTo>
                <a:lnTo>
                  <a:pt x="167385" y="875233"/>
                </a:lnTo>
                <a:lnTo>
                  <a:pt x="220979" y="862304"/>
                </a:lnTo>
                <a:lnTo>
                  <a:pt x="273812" y="848804"/>
                </a:lnTo>
                <a:lnTo>
                  <a:pt x="325754" y="834707"/>
                </a:lnTo>
                <a:lnTo>
                  <a:pt x="376681" y="819899"/>
                </a:lnTo>
                <a:lnTo>
                  <a:pt x="426212" y="804113"/>
                </a:lnTo>
                <a:lnTo>
                  <a:pt x="474217" y="787336"/>
                </a:lnTo>
                <a:lnTo>
                  <a:pt x="520826" y="769416"/>
                </a:lnTo>
                <a:lnTo>
                  <a:pt x="565150" y="750214"/>
                </a:lnTo>
                <a:lnTo>
                  <a:pt x="607694" y="729564"/>
                </a:lnTo>
                <a:lnTo>
                  <a:pt x="647953" y="707224"/>
                </a:lnTo>
                <a:lnTo>
                  <a:pt x="685800" y="683209"/>
                </a:lnTo>
                <a:lnTo>
                  <a:pt x="720978" y="657224"/>
                </a:lnTo>
                <a:lnTo>
                  <a:pt x="753363" y="629284"/>
                </a:lnTo>
                <a:lnTo>
                  <a:pt x="782573" y="599312"/>
                </a:lnTo>
                <a:lnTo>
                  <a:pt x="808608" y="567435"/>
                </a:lnTo>
                <a:lnTo>
                  <a:pt x="831976" y="533780"/>
                </a:lnTo>
                <a:lnTo>
                  <a:pt x="852551" y="498601"/>
                </a:lnTo>
                <a:lnTo>
                  <a:pt x="870838" y="461771"/>
                </a:lnTo>
                <a:lnTo>
                  <a:pt x="886713" y="423925"/>
                </a:lnTo>
                <a:lnTo>
                  <a:pt x="900429" y="385063"/>
                </a:lnTo>
                <a:lnTo>
                  <a:pt x="912367" y="345058"/>
                </a:lnTo>
                <a:lnTo>
                  <a:pt x="922654" y="304291"/>
                </a:lnTo>
                <a:lnTo>
                  <a:pt x="931671" y="262635"/>
                </a:lnTo>
                <a:lnTo>
                  <a:pt x="939291" y="220471"/>
                </a:lnTo>
                <a:lnTo>
                  <a:pt x="946022" y="177800"/>
                </a:lnTo>
                <a:lnTo>
                  <a:pt x="951991" y="134619"/>
                </a:lnTo>
                <a:lnTo>
                  <a:pt x="957326" y="91185"/>
                </a:lnTo>
                <a:lnTo>
                  <a:pt x="966977" y="4063"/>
                </a:lnTo>
                <a:lnTo>
                  <a:pt x="929132" y="0"/>
                </a:lnTo>
                <a:close/>
              </a:path>
              <a:path w="967105" h="944879">
                <a:moveTo>
                  <a:pt x="84475" y="867168"/>
                </a:moveTo>
                <a:lnTo>
                  <a:pt x="42671" y="867168"/>
                </a:lnTo>
                <a:lnTo>
                  <a:pt x="73821" y="877068"/>
                </a:lnTo>
                <a:lnTo>
                  <a:pt x="84475" y="86716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 txBox="1"/>
          <p:nvPr/>
        </p:nvSpPr>
        <p:spPr>
          <a:xfrm>
            <a:off x="3089814" y="4306443"/>
            <a:ext cx="10620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68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7" name="Title 26">
            <a:extLst>
              <a:ext uri="{FF2B5EF4-FFF2-40B4-BE49-F238E27FC236}">
                <a16:creationId xmlns:a16="http://schemas.microsoft.com/office/drawing/2014/main" id="{C459E4D5-7450-FF70-C054-347FD24EB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Weighted Graph</a:t>
            </a:r>
          </a:p>
        </p:txBody>
      </p:sp>
      <p:sp>
        <p:nvSpPr>
          <p:cNvPr id="2" name="object 21">
            <a:extLst>
              <a:ext uri="{FF2B5EF4-FFF2-40B4-BE49-F238E27FC236}">
                <a16:creationId xmlns:a16="http://schemas.microsoft.com/office/drawing/2014/main" id="{441482AA-2AED-7B38-2331-90B11194F976}"/>
              </a:ext>
            </a:extLst>
          </p:cNvPr>
          <p:cNvSpPr txBox="1"/>
          <p:nvPr/>
        </p:nvSpPr>
        <p:spPr>
          <a:xfrm>
            <a:off x="4057650" y="2830067"/>
            <a:ext cx="3761899" cy="1655742"/>
          </a:xfrm>
          <a:prstGeom prst="rect">
            <a:avLst/>
          </a:prstGeom>
          <a:solidFill>
            <a:srgbClr val="4AACC5"/>
          </a:solidFill>
        </p:spPr>
        <p:txBody>
          <a:bodyPr vert="horz" wrap="square" lIns="0" tIns="16669" rIns="0" bIns="0" rtlCol="0">
            <a:spAutoFit/>
          </a:bodyPr>
          <a:lstStyle/>
          <a:p>
            <a:pPr marL="476" algn="ctr">
              <a:spcBef>
                <a:spcPts val="131"/>
              </a:spcBef>
            </a:pPr>
            <a:r>
              <a:rPr sz="2100" spc="-203" dirty="0">
                <a:latin typeface="Arial"/>
                <a:cs typeface="Arial"/>
              </a:rPr>
              <a:t>V=</a:t>
            </a:r>
            <a:r>
              <a:rPr sz="2100" spc="-98" dirty="0">
                <a:latin typeface="Arial"/>
                <a:cs typeface="Arial"/>
              </a:rPr>
              <a:t> </a:t>
            </a:r>
            <a:r>
              <a:rPr sz="2100" spc="-45" dirty="0">
                <a:latin typeface="Arial"/>
                <a:cs typeface="Arial"/>
              </a:rPr>
              <a:t>{</a:t>
            </a:r>
            <a:r>
              <a:rPr sz="2100" spc="-105" dirty="0">
                <a:latin typeface="Arial"/>
                <a:cs typeface="Arial"/>
              </a:rPr>
              <a:t> </a:t>
            </a:r>
            <a:r>
              <a:rPr sz="2100" spc="-120" dirty="0">
                <a:latin typeface="Arial"/>
                <a:cs typeface="Arial"/>
              </a:rPr>
              <a:t>a,</a:t>
            </a:r>
            <a:r>
              <a:rPr sz="2100" spc="-105" dirty="0">
                <a:latin typeface="Arial"/>
                <a:cs typeface="Arial"/>
              </a:rPr>
              <a:t> </a:t>
            </a:r>
            <a:r>
              <a:rPr sz="2100" spc="-79" dirty="0">
                <a:latin typeface="Arial"/>
                <a:cs typeface="Arial"/>
              </a:rPr>
              <a:t>b,</a:t>
            </a:r>
            <a:r>
              <a:rPr sz="2100" spc="-98" dirty="0">
                <a:latin typeface="Arial"/>
                <a:cs typeface="Arial"/>
              </a:rPr>
              <a:t> </a:t>
            </a:r>
            <a:r>
              <a:rPr sz="2100" spc="-172" dirty="0">
                <a:latin typeface="Arial"/>
                <a:cs typeface="Arial"/>
              </a:rPr>
              <a:t>c</a:t>
            </a:r>
            <a:r>
              <a:rPr sz="2100" spc="-90" dirty="0">
                <a:latin typeface="Arial"/>
                <a:cs typeface="Arial"/>
              </a:rPr>
              <a:t> </a:t>
            </a:r>
            <a:r>
              <a:rPr sz="2100" spc="-38" dirty="0">
                <a:latin typeface="Arial"/>
                <a:cs typeface="Arial"/>
              </a:rPr>
              <a:t>}</a:t>
            </a:r>
            <a:endParaRPr sz="2100">
              <a:latin typeface="Arial"/>
              <a:cs typeface="Arial"/>
            </a:endParaRPr>
          </a:p>
          <a:p>
            <a:pPr>
              <a:spcBef>
                <a:spcPts val="23"/>
              </a:spcBef>
            </a:pPr>
            <a:endParaRPr sz="2175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100" spc="-379" dirty="0">
                <a:latin typeface="Arial"/>
                <a:cs typeface="Arial"/>
              </a:rPr>
              <a:t>E</a:t>
            </a:r>
            <a:r>
              <a:rPr sz="2100" spc="-105" dirty="0">
                <a:latin typeface="Arial"/>
                <a:cs typeface="Arial"/>
              </a:rPr>
              <a:t> </a:t>
            </a:r>
            <a:r>
              <a:rPr sz="2100" spc="-191" dirty="0">
                <a:latin typeface="Arial"/>
                <a:cs typeface="Arial"/>
              </a:rPr>
              <a:t>=</a:t>
            </a:r>
            <a:r>
              <a:rPr sz="2100" spc="-98" dirty="0">
                <a:latin typeface="Arial"/>
                <a:cs typeface="Arial"/>
              </a:rPr>
              <a:t> </a:t>
            </a:r>
            <a:r>
              <a:rPr sz="2100" spc="-45" dirty="0">
                <a:latin typeface="Arial"/>
                <a:cs typeface="Arial"/>
              </a:rPr>
              <a:t>{</a:t>
            </a:r>
            <a:r>
              <a:rPr sz="2100" spc="-105" dirty="0">
                <a:latin typeface="Arial"/>
                <a:cs typeface="Arial"/>
              </a:rPr>
              <a:t> </a:t>
            </a:r>
            <a:r>
              <a:rPr sz="2100" spc="-98" dirty="0">
                <a:latin typeface="Arial"/>
                <a:cs typeface="Arial"/>
              </a:rPr>
              <a:t>(a,c),</a:t>
            </a:r>
            <a:r>
              <a:rPr sz="2100" spc="-105" dirty="0">
                <a:latin typeface="Arial"/>
                <a:cs typeface="Arial"/>
              </a:rPr>
              <a:t> </a:t>
            </a:r>
            <a:r>
              <a:rPr sz="2100" spc="-75" dirty="0">
                <a:latin typeface="Arial"/>
                <a:cs typeface="Arial"/>
              </a:rPr>
              <a:t>(b,</a:t>
            </a:r>
            <a:r>
              <a:rPr sz="2100" spc="-86" dirty="0">
                <a:latin typeface="Arial"/>
                <a:cs typeface="Arial"/>
              </a:rPr>
              <a:t> </a:t>
            </a:r>
            <a:r>
              <a:rPr sz="2100" spc="-101" dirty="0">
                <a:latin typeface="Arial"/>
                <a:cs typeface="Arial"/>
              </a:rPr>
              <a:t>c), (c, </a:t>
            </a:r>
            <a:r>
              <a:rPr sz="2100" spc="-71" dirty="0">
                <a:latin typeface="Arial"/>
                <a:cs typeface="Arial"/>
              </a:rPr>
              <a:t>b)</a:t>
            </a:r>
            <a:r>
              <a:rPr sz="2100" spc="-90" dirty="0">
                <a:latin typeface="Arial"/>
                <a:cs typeface="Arial"/>
              </a:rPr>
              <a:t> </a:t>
            </a:r>
            <a:r>
              <a:rPr sz="2100" spc="-38" dirty="0">
                <a:latin typeface="Arial"/>
                <a:cs typeface="Arial"/>
              </a:rPr>
              <a:t>}</a:t>
            </a:r>
            <a:endParaRPr sz="2100">
              <a:latin typeface="Arial"/>
              <a:cs typeface="Arial"/>
            </a:endParaRPr>
          </a:p>
          <a:p>
            <a:pPr>
              <a:spcBef>
                <a:spcPts val="19"/>
              </a:spcBef>
            </a:pPr>
            <a:endParaRPr sz="2175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100" spc="-191" dirty="0">
                <a:latin typeface="Arial"/>
                <a:cs typeface="Arial"/>
              </a:rPr>
              <a:t>g</a:t>
            </a:r>
            <a:r>
              <a:rPr sz="2100" spc="-98" dirty="0">
                <a:latin typeface="Arial"/>
                <a:cs typeface="Arial"/>
              </a:rPr>
              <a:t> </a:t>
            </a:r>
            <a:r>
              <a:rPr sz="2100" spc="-191" dirty="0">
                <a:latin typeface="Arial"/>
                <a:cs typeface="Arial"/>
              </a:rPr>
              <a:t>=</a:t>
            </a:r>
            <a:r>
              <a:rPr sz="2100" spc="-94" dirty="0">
                <a:latin typeface="Arial"/>
                <a:cs typeface="Arial"/>
              </a:rPr>
              <a:t> {(a,</a:t>
            </a:r>
            <a:r>
              <a:rPr sz="2100" spc="-98" dirty="0">
                <a:latin typeface="Arial"/>
                <a:cs typeface="Arial"/>
              </a:rPr>
              <a:t> </a:t>
            </a:r>
            <a:r>
              <a:rPr sz="2100" spc="-86" dirty="0">
                <a:latin typeface="Arial"/>
                <a:cs typeface="Arial"/>
              </a:rPr>
              <a:t>c):</a:t>
            </a:r>
            <a:r>
              <a:rPr sz="2100" spc="-94" dirty="0">
                <a:latin typeface="Arial"/>
                <a:cs typeface="Arial"/>
              </a:rPr>
              <a:t> 4,</a:t>
            </a:r>
            <a:r>
              <a:rPr sz="2100" spc="-86" dirty="0">
                <a:latin typeface="Arial"/>
                <a:cs typeface="Arial"/>
              </a:rPr>
              <a:t> </a:t>
            </a:r>
            <a:r>
              <a:rPr sz="2100" spc="-75" dirty="0">
                <a:latin typeface="Arial"/>
                <a:cs typeface="Arial"/>
              </a:rPr>
              <a:t>(b,</a:t>
            </a:r>
            <a:r>
              <a:rPr sz="2100" spc="-94" dirty="0">
                <a:latin typeface="Arial"/>
                <a:cs typeface="Arial"/>
              </a:rPr>
              <a:t> </a:t>
            </a:r>
            <a:r>
              <a:rPr sz="2100" spc="-86" dirty="0">
                <a:latin typeface="Arial"/>
                <a:cs typeface="Arial"/>
              </a:rPr>
              <a:t>c):</a:t>
            </a:r>
            <a:r>
              <a:rPr sz="2100" spc="-98" dirty="0">
                <a:latin typeface="Arial"/>
                <a:cs typeface="Arial"/>
              </a:rPr>
              <a:t> </a:t>
            </a:r>
            <a:r>
              <a:rPr sz="2100" spc="-94" dirty="0">
                <a:latin typeface="Arial"/>
                <a:cs typeface="Arial"/>
              </a:rPr>
              <a:t>5,</a:t>
            </a:r>
            <a:r>
              <a:rPr sz="2100" spc="-90" dirty="0">
                <a:latin typeface="Arial"/>
                <a:cs typeface="Arial"/>
              </a:rPr>
              <a:t> </a:t>
            </a:r>
            <a:r>
              <a:rPr sz="2100" spc="-101" dirty="0">
                <a:latin typeface="Arial"/>
                <a:cs typeface="Arial"/>
              </a:rPr>
              <a:t>(c,</a:t>
            </a:r>
            <a:r>
              <a:rPr sz="2100" spc="-90" dirty="0">
                <a:latin typeface="Arial"/>
                <a:cs typeface="Arial"/>
              </a:rPr>
              <a:t> </a:t>
            </a:r>
            <a:r>
              <a:rPr sz="2100" spc="-64" dirty="0">
                <a:latin typeface="Arial"/>
                <a:cs typeface="Arial"/>
              </a:rPr>
              <a:t>b):</a:t>
            </a:r>
            <a:r>
              <a:rPr sz="2100" spc="-94" dirty="0">
                <a:latin typeface="Arial"/>
                <a:cs typeface="Arial"/>
              </a:rPr>
              <a:t> </a:t>
            </a:r>
            <a:r>
              <a:rPr sz="2100" spc="-19" dirty="0">
                <a:latin typeface="Arial"/>
                <a:cs typeface="Arial"/>
              </a:rPr>
              <a:t>1}</a:t>
            </a:r>
            <a:endParaRPr sz="21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2271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625" y="588050"/>
            <a:ext cx="6578330" cy="470802"/>
          </a:xfrm>
          <a:prstGeom prst="rect">
            <a:avLst/>
          </a:prstGeom>
        </p:spPr>
        <p:txBody>
          <a:bodyPr vert="horz" wrap="square" lIns="0" tIns="9049" rIns="0" bIns="0" rtlCol="0" anchor="ctr">
            <a:spAutoFit/>
          </a:bodyPr>
          <a:lstStyle/>
          <a:p>
            <a:pPr marL="2021205" marR="3810" indent="-2012156">
              <a:spcBef>
                <a:spcPts val="71"/>
              </a:spcBef>
            </a:pPr>
            <a:r>
              <a:rPr sz="3000" spc="-259" dirty="0"/>
              <a:t>Some</a:t>
            </a:r>
            <a:r>
              <a:rPr sz="3000" spc="-153" dirty="0"/>
              <a:t> </a:t>
            </a:r>
            <a:r>
              <a:rPr sz="3000" spc="-289" dirty="0"/>
              <a:t>Key</a:t>
            </a:r>
            <a:r>
              <a:rPr sz="3000" spc="-150" dirty="0"/>
              <a:t> </a:t>
            </a:r>
            <a:r>
              <a:rPr sz="3000" spc="-210" dirty="0"/>
              <a:t>Terms:</a:t>
            </a:r>
            <a:r>
              <a:rPr sz="3000" spc="-131" dirty="0"/>
              <a:t> </a:t>
            </a:r>
            <a:r>
              <a:rPr sz="3000" spc="-180" dirty="0"/>
              <a:t>States,</a:t>
            </a:r>
            <a:r>
              <a:rPr sz="3000" spc="-172" dirty="0"/>
              <a:t> </a:t>
            </a:r>
            <a:r>
              <a:rPr sz="3000" spc="-176" dirty="0"/>
              <a:t>Goal,</a:t>
            </a:r>
            <a:r>
              <a:rPr sz="3000" spc="-146" dirty="0"/>
              <a:t> </a:t>
            </a:r>
            <a:r>
              <a:rPr sz="3000" spc="-86" dirty="0"/>
              <a:t>and </a:t>
            </a:r>
            <a:r>
              <a:rPr sz="3000" spc="-19" dirty="0"/>
              <a:t>Solution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1658569" y="1227391"/>
            <a:ext cx="5826443" cy="3328059"/>
          </a:xfrm>
          <a:prstGeom prst="rect">
            <a:avLst/>
          </a:prstGeom>
        </p:spPr>
        <p:txBody>
          <a:bodyPr vert="horz" wrap="square" lIns="0" tIns="75724" rIns="0" bIns="0" rtlCol="0">
            <a:spAutoFit/>
          </a:bodyPr>
          <a:lstStyle/>
          <a:p>
            <a:pPr marL="283845" marR="280511" indent="1429" algn="ctr">
              <a:lnSpc>
                <a:spcPts val="2160"/>
              </a:lnSpc>
              <a:spcBef>
                <a:spcPts val="596"/>
              </a:spcBef>
            </a:pPr>
            <a:r>
              <a:rPr sz="2250" b="1" spc="-131" dirty="0">
                <a:latin typeface="Arial"/>
                <a:cs typeface="Arial"/>
              </a:rPr>
              <a:t>State</a:t>
            </a:r>
            <a:r>
              <a:rPr sz="2250" spc="-131" dirty="0">
                <a:latin typeface="Arial"/>
                <a:cs typeface="Arial"/>
              </a:rPr>
              <a:t>:</a:t>
            </a:r>
            <a:r>
              <a:rPr sz="2250" spc="-127" dirty="0">
                <a:latin typeface="Arial"/>
                <a:cs typeface="Arial"/>
              </a:rPr>
              <a:t> </a:t>
            </a:r>
            <a:r>
              <a:rPr sz="2250" spc="-180" dirty="0">
                <a:latin typeface="Arial"/>
                <a:cs typeface="Arial"/>
              </a:rPr>
              <a:t>a</a:t>
            </a:r>
            <a:r>
              <a:rPr sz="2250" spc="-105" dirty="0">
                <a:latin typeface="Arial"/>
                <a:cs typeface="Arial"/>
              </a:rPr>
              <a:t> </a:t>
            </a:r>
            <a:r>
              <a:rPr sz="2250" spc="-71" dirty="0">
                <a:latin typeface="Arial"/>
                <a:cs typeface="Arial"/>
              </a:rPr>
              <a:t>representation</a:t>
            </a:r>
            <a:r>
              <a:rPr sz="2250" spc="-12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05" dirty="0">
                <a:latin typeface="Arial"/>
                <a:cs typeface="Arial"/>
              </a:rPr>
              <a:t> </a:t>
            </a:r>
            <a:r>
              <a:rPr sz="2250" spc="-38" dirty="0">
                <a:latin typeface="Arial"/>
                <a:cs typeface="Arial"/>
              </a:rPr>
              <a:t>the</a:t>
            </a:r>
            <a:r>
              <a:rPr sz="2250" spc="-116" dirty="0">
                <a:latin typeface="Arial"/>
                <a:cs typeface="Arial"/>
              </a:rPr>
              <a:t> </a:t>
            </a:r>
            <a:r>
              <a:rPr sz="2250" spc="-8" dirty="0">
                <a:latin typeface="Arial"/>
                <a:cs typeface="Arial"/>
              </a:rPr>
              <a:t>current </a:t>
            </a:r>
            <a:r>
              <a:rPr sz="2250" spc="-45" dirty="0">
                <a:latin typeface="Arial"/>
                <a:cs typeface="Arial"/>
              </a:rPr>
              <a:t>world/environment</a:t>
            </a:r>
            <a:r>
              <a:rPr sz="2250" spc="-90" dirty="0">
                <a:latin typeface="Arial"/>
                <a:cs typeface="Arial"/>
              </a:rPr>
              <a:t> </a:t>
            </a:r>
            <a:r>
              <a:rPr sz="2250" spc="-176" dirty="0">
                <a:latin typeface="Arial"/>
                <a:cs typeface="Arial"/>
              </a:rPr>
              <a:t>(as</a:t>
            </a:r>
            <a:r>
              <a:rPr sz="2250" spc="-90" dirty="0">
                <a:latin typeface="Arial"/>
                <a:cs typeface="Arial"/>
              </a:rPr>
              <a:t> </a:t>
            </a:r>
            <a:r>
              <a:rPr sz="2250" spc="-124" dirty="0">
                <a:latin typeface="Arial"/>
                <a:cs typeface="Arial"/>
              </a:rPr>
              <a:t>needed</a:t>
            </a:r>
            <a:r>
              <a:rPr sz="2250" spc="-98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for</a:t>
            </a:r>
            <a:r>
              <a:rPr sz="2250" spc="-98" dirty="0">
                <a:latin typeface="Arial"/>
                <a:cs typeface="Arial"/>
              </a:rPr>
              <a:t> </a:t>
            </a:r>
            <a:r>
              <a:rPr sz="2250" spc="-38" dirty="0">
                <a:latin typeface="Arial"/>
                <a:cs typeface="Arial"/>
              </a:rPr>
              <a:t>the</a:t>
            </a:r>
            <a:r>
              <a:rPr sz="2250" spc="-105" dirty="0">
                <a:latin typeface="Arial"/>
                <a:cs typeface="Arial"/>
              </a:rPr>
              <a:t> </a:t>
            </a:r>
            <a:r>
              <a:rPr sz="2250" spc="-53" dirty="0">
                <a:latin typeface="Arial"/>
                <a:cs typeface="Arial"/>
              </a:rPr>
              <a:t>agent)</a:t>
            </a:r>
            <a:endParaRPr sz="2250" dirty="0">
              <a:latin typeface="Arial"/>
              <a:cs typeface="Arial"/>
            </a:endParaRPr>
          </a:p>
          <a:p>
            <a:pPr>
              <a:spcBef>
                <a:spcPts val="4"/>
              </a:spcBef>
            </a:pPr>
            <a:endParaRPr sz="2363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250" b="1" spc="-83" dirty="0">
                <a:latin typeface="Arial"/>
                <a:cs typeface="Arial"/>
              </a:rPr>
              <a:t>Initial</a:t>
            </a:r>
            <a:r>
              <a:rPr sz="2250" b="1" spc="-101" dirty="0">
                <a:latin typeface="Arial"/>
                <a:cs typeface="Arial"/>
              </a:rPr>
              <a:t> </a:t>
            </a:r>
            <a:r>
              <a:rPr sz="2250" b="1" spc="-131" dirty="0">
                <a:latin typeface="Arial"/>
                <a:cs typeface="Arial"/>
              </a:rPr>
              <a:t>State</a:t>
            </a:r>
            <a:r>
              <a:rPr sz="2250" spc="-131" dirty="0">
                <a:latin typeface="Arial"/>
                <a:cs typeface="Arial"/>
              </a:rPr>
              <a:t>:</a:t>
            </a:r>
            <a:r>
              <a:rPr sz="2250" spc="-127" dirty="0">
                <a:latin typeface="Arial"/>
                <a:cs typeface="Arial"/>
              </a:rPr>
              <a:t> </a:t>
            </a:r>
            <a:r>
              <a:rPr sz="2250" spc="-176" dirty="0">
                <a:latin typeface="Arial"/>
                <a:cs typeface="Arial"/>
              </a:rPr>
              <a:t>The</a:t>
            </a:r>
            <a:r>
              <a:rPr sz="2250" spc="-113" dirty="0">
                <a:latin typeface="Arial"/>
                <a:cs typeface="Arial"/>
              </a:rPr>
              <a:t> </a:t>
            </a:r>
            <a:r>
              <a:rPr sz="2250" spc="-83" dirty="0">
                <a:latin typeface="Arial"/>
                <a:cs typeface="Arial"/>
              </a:rPr>
              <a:t>state</a:t>
            </a:r>
            <a:r>
              <a:rPr sz="2250" spc="-120" dirty="0">
                <a:latin typeface="Arial"/>
                <a:cs typeface="Arial"/>
              </a:rPr>
              <a:t> </a:t>
            </a:r>
            <a:r>
              <a:rPr sz="2250" spc="-34" dirty="0">
                <a:latin typeface="Arial"/>
                <a:cs typeface="Arial"/>
              </a:rPr>
              <a:t>the</a:t>
            </a:r>
            <a:r>
              <a:rPr sz="2250" spc="-113" dirty="0">
                <a:latin typeface="Arial"/>
                <a:cs typeface="Arial"/>
              </a:rPr>
              <a:t> </a:t>
            </a:r>
            <a:r>
              <a:rPr sz="2250" spc="-56" dirty="0">
                <a:latin typeface="Arial"/>
                <a:cs typeface="Arial"/>
              </a:rPr>
              <a:t>agent/problem</a:t>
            </a:r>
            <a:r>
              <a:rPr sz="2250" spc="-101" dirty="0">
                <a:latin typeface="Arial"/>
                <a:cs typeface="Arial"/>
              </a:rPr>
              <a:t> </a:t>
            </a:r>
            <a:r>
              <a:rPr sz="2250" spc="-75" dirty="0">
                <a:latin typeface="Arial"/>
                <a:cs typeface="Arial"/>
              </a:rPr>
              <a:t>starts</a:t>
            </a:r>
            <a:r>
              <a:rPr sz="2250" spc="-113" dirty="0">
                <a:latin typeface="Arial"/>
                <a:cs typeface="Arial"/>
              </a:rPr>
              <a:t> </a:t>
            </a:r>
            <a:r>
              <a:rPr sz="2250" spc="-19" dirty="0">
                <a:latin typeface="Arial"/>
                <a:cs typeface="Arial"/>
              </a:rPr>
              <a:t>in</a:t>
            </a:r>
            <a:endParaRPr sz="2250" dirty="0">
              <a:latin typeface="Arial"/>
              <a:cs typeface="Arial"/>
            </a:endParaRPr>
          </a:p>
          <a:p>
            <a:pPr>
              <a:spcBef>
                <a:spcPts val="26"/>
              </a:spcBef>
            </a:pPr>
            <a:endParaRPr sz="2325" dirty="0">
              <a:latin typeface="Arial"/>
              <a:cs typeface="Arial"/>
            </a:endParaRPr>
          </a:p>
          <a:p>
            <a:pPr marL="1240631"/>
            <a:r>
              <a:rPr sz="2250" b="1" spc="-191" dirty="0">
                <a:latin typeface="Arial"/>
                <a:cs typeface="Arial"/>
              </a:rPr>
              <a:t>Goal</a:t>
            </a:r>
            <a:r>
              <a:rPr sz="2250" b="1" spc="-113" dirty="0">
                <a:latin typeface="Arial"/>
                <a:cs typeface="Arial"/>
              </a:rPr>
              <a:t> </a:t>
            </a:r>
            <a:r>
              <a:rPr sz="2250" b="1" spc="-127" dirty="0">
                <a:latin typeface="Arial"/>
                <a:cs typeface="Arial"/>
              </a:rPr>
              <a:t>State</a:t>
            </a:r>
            <a:r>
              <a:rPr sz="2250" spc="-127" dirty="0">
                <a:latin typeface="Arial"/>
                <a:cs typeface="Arial"/>
              </a:rPr>
              <a:t>:</a:t>
            </a:r>
            <a:r>
              <a:rPr sz="2250" spc="-124" dirty="0">
                <a:latin typeface="Arial"/>
                <a:cs typeface="Arial"/>
              </a:rPr>
              <a:t> </a:t>
            </a:r>
            <a:r>
              <a:rPr sz="2250" spc="-176" dirty="0">
                <a:latin typeface="Arial"/>
                <a:cs typeface="Arial"/>
              </a:rPr>
              <a:t>The</a:t>
            </a:r>
            <a:r>
              <a:rPr sz="2250" spc="-109" dirty="0">
                <a:latin typeface="Arial"/>
                <a:cs typeface="Arial"/>
              </a:rPr>
              <a:t> </a:t>
            </a:r>
            <a:r>
              <a:rPr sz="2250" spc="-105" dirty="0">
                <a:latin typeface="Arial"/>
                <a:cs typeface="Arial"/>
              </a:rPr>
              <a:t>desired </a:t>
            </a:r>
            <a:r>
              <a:rPr sz="2250" spc="-8" dirty="0">
                <a:latin typeface="Arial"/>
                <a:cs typeface="Arial"/>
              </a:rPr>
              <a:t>state</a:t>
            </a:r>
            <a:endParaRPr sz="2250" dirty="0">
              <a:latin typeface="Arial"/>
              <a:cs typeface="Arial"/>
            </a:endParaRPr>
          </a:p>
          <a:p>
            <a:pPr>
              <a:spcBef>
                <a:spcPts val="30"/>
              </a:spcBef>
            </a:pPr>
            <a:endParaRPr sz="2775" dirty="0">
              <a:latin typeface="Arial"/>
              <a:cs typeface="Arial"/>
            </a:endParaRPr>
          </a:p>
          <a:p>
            <a:pPr marL="323850" marR="318611" algn="ctr">
              <a:lnSpc>
                <a:spcPts val="2160"/>
              </a:lnSpc>
              <a:spcBef>
                <a:spcPts val="4"/>
              </a:spcBef>
            </a:pPr>
            <a:r>
              <a:rPr sz="2250" b="1" spc="-150" dirty="0">
                <a:latin typeface="Arial"/>
                <a:cs typeface="Arial"/>
              </a:rPr>
              <a:t>Solution</a:t>
            </a:r>
            <a:r>
              <a:rPr sz="2250" spc="-150" dirty="0">
                <a:latin typeface="Arial"/>
                <a:cs typeface="Arial"/>
              </a:rPr>
              <a:t>:</a:t>
            </a:r>
            <a:r>
              <a:rPr sz="2250" spc="-116" dirty="0">
                <a:latin typeface="Arial"/>
                <a:cs typeface="Arial"/>
              </a:rPr>
              <a:t> </a:t>
            </a:r>
            <a:r>
              <a:rPr sz="2250" spc="-180" dirty="0">
                <a:latin typeface="Arial"/>
                <a:cs typeface="Arial"/>
              </a:rPr>
              <a:t>a</a:t>
            </a:r>
            <a:r>
              <a:rPr sz="2250" spc="-109" dirty="0">
                <a:latin typeface="Arial"/>
                <a:cs typeface="Arial"/>
              </a:rPr>
              <a:t> </a:t>
            </a:r>
            <a:r>
              <a:rPr sz="2250" spc="-139" dirty="0">
                <a:latin typeface="Arial"/>
                <a:cs typeface="Arial"/>
              </a:rPr>
              <a:t>sequence</a:t>
            </a:r>
            <a:r>
              <a:rPr sz="2250" spc="-124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24" dirty="0">
                <a:latin typeface="Arial"/>
                <a:cs typeface="Arial"/>
              </a:rPr>
              <a:t> </a:t>
            </a:r>
            <a:r>
              <a:rPr sz="2250" spc="-94" dirty="0">
                <a:latin typeface="Arial"/>
                <a:cs typeface="Arial"/>
              </a:rPr>
              <a:t>actions</a:t>
            </a:r>
            <a:r>
              <a:rPr sz="2250" spc="-131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that</a:t>
            </a:r>
            <a:r>
              <a:rPr sz="2250" spc="-131" dirty="0">
                <a:latin typeface="Arial"/>
                <a:cs typeface="Arial"/>
              </a:rPr>
              <a:t> </a:t>
            </a:r>
            <a:r>
              <a:rPr sz="2250" spc="-8" dirty="0">
                <a:latin typeface="Arial"/>
                <a:cs typeface="Arial"/>
              </a:rPr>
              <a:t>operate </a:t>
            </a:r>
            <a:r>
              <a:rPr sz="2250" spc="-79" dirty="0">
                <a:latin typeface="Arial"/>
                <a:cs typeface="Arial"/>
              </a:rPr>
              <a:t>sequentially</a:t>
            </a:r>
            <a:r>
              <a:rPr sz="2250" spc="-105" dirty="0">
                <a:latin typeface="Arial"/>
                <a:cs typeface="Arial"/>
              </a:rPr>
              <a:t> </a:t>
            </a:r>
            <a:r>
              <a:rPr sz="2250" spc="-83" dirty="0">
                <a:latin typeface="Arial"/>
                <a:cs typeface="Arial"/>
              </a:rPr>
              <a:t>on</a:t>
            </a:r>
            <a:r>
              <a:rPr sz="2250" spc="-105" dirty="0">
                <a:latin typeface="Arial"/>
                <a:cs typeface="Arial"/>
              </a:rPr>
              <a:t> </a:t>
            </a:r>
            <a:r>
              <a:rPr sz="2250" spc="-109" dirty="0">
                <a:latin typeface="Arial"/>
                <a:cs typeface="Arial"/>
              </a:rPr>
              <a:t>states</a:t>
            </a:r>
            <a:r>
              <a:rPr sz="2250" spc="-120" dirty="0">
                <a:latin typeface="Arial"/>
                <a:cs typeface="Arial"/>
              </a:rPr>
              <a:t> and</a:t>
            </a:r>
            <a:r>
              <a:rPr sz="2250" spc="-109" dirty="0">
                <a:latin typeface="Arial"/>
                <a:cs typeface="Arial"/>
              </a:rPr>
              <a:t> </a:t>
            </a:r>
            <a:r>
              <a:rPr sz="2250" spc="-60" dirty="0">
                <a:latin typeface="Arial"/>
                <a:cs typeface="Arial"/>
              </a:rPr>
              <a:t>allow</a:t>
            </a:r>
            <a:r>
              <a:rPr sz="2250" spc="-101" dirty="0">
                <a:latin typeface="Arial"/>
                <a:cs typeface="Arial"/>
              </a:rPr>
              <a:t> </a:t>
            </a:r>
            <a:r>
              <a:rPr sz="2250" spc="-34" dirty="0">
                <a:latin typeface="Arial"/>
                <a:cs typeface="Arial"/>
              </a:rPr>
              <a:t>the</a:t>
            </a:r>
            <a:r>
              <a:rPr sz="2250" spc="-113" dirty="0">
                <a:latin typeface="Arial"/>
                <a:cs typeface="Arial"/>
              </a:rPr>
              <a:t> </a:t>
            </a:r>
            <a:r>
              <a:rPr sz="2250" spc="-105" dirty="0">
                <a:latin typeface="Arial"/>
                <a:cs typeface="Arial"/>
              </a:rPr>
              <a:t>agent</a:t>
            </a:r>
            <a:r>
              <a:rPr sz="2250" spc="-120" dirty="0">
                <a:latin typeface="Arial"/>
                <a:cs typeface="Arial"/>
              </a:rPr>
              <a:t> </a:t>
            </a:r>
            <a:r>
              <a:rPr sz="2250" spc="-19" dirty="0">
                <a:latin typeface="Arial"/>
                <a:cs typeface="Arial"/>
              </a:rPr>
              <a:t>to </a:t>
            </a:r>
            <a:r>
              <a:rPr sz="2250" spc="-120" dirty="0">
                <a:latin typeface="Arial"/>
                <a:cs typeface="Arial"/>
              </a:rPr>
              <a:t>achieve</a:t>
            </a:r>
            <a:r>
              <a:rPr sz="2250" spc="-131" dirty="0">
                <a:latin typeface="Arial"/>
                <a:cs typeface="Arial"/>
              </a:rPr>
              <a:t> </a:t>
            </a:r>
            <a:r>
              <a:rPr sz="2250" spc="-38" dirty="0">
                <a:latin typeface="Arial"/>
                <a:cs typeface="Arial"/>
              </a:rPr>
              <a:t>its</a:t>
            </a:r>
            <a:r>
              <a:rPr sz="2250" spc="-127" dirty="0">
                <a:latin typeface="Arial"/>
                <a:cs typeface="Arial"/>
              </a:rPr>
              <a:t> </a:t>
            </a:r>
            <a:r>
              <a:rPr sz="2250" spc="-15" dirty="0">
                <a:latin typeface="Arial"/>
                <a:cs typeface="Arial"/>
              </a:rPr>
              <a:t>goal</a:t>
            </a:r>
            <a:endParaRPr sz="22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518029" y="507836"/>
            <a:ext cx="4107941" cy="52244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pc="-206" dirty="0"/>
              <a:t>Example:</a:t>
            </a:r>
            <a:r>
              <a:rPr spc="-139" dirty="0"/>
              <a:t> </a:t>
            </a:r>
            <a:r>
              <a:rPr spc="-143" dirty="0"/>
              <a:t>8-</a:t>
            </a:r>
            <a:r>
              <a:rPr spc="-259" dirty="0"/>
              <a:t>Puzzle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2904" y="1030282"/>
            <a:ext cx="5495925" cy="1118094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 marR="3810">
              <a:spcBef>
                <a:spcPts val="79"/>
              </a:spcBef>
            </a:pPr>
            <a:r>
              <a:rPr sz="2400" spc="-150" dirty="0">
                <a:latin typeface="Arial"/>
                <a:cs typeface="Arial"/>
              </a:rPr>
              <a:t>Given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139" dirty="0">
                <a:latin typeface="Arial"/>
                <a:cs typeface="Arial"/>
              </a:rPr>
              <a:t>an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initial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68" dirty="0">
                <a:latin typeface="Arial"/>
                <a:cs typeface="Arial"/>
              </a:rPr>
              <a:t>configuration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27" dirty="0">
                <a:latin typeface="Arial"/>
                <a:cs typeface="Arial"/>
              </a:rPr>
              <a:t>8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64" dirty="0">
                <a:latin typeface="Arial"/>
                <a:cs typeface="Arial"/>
              </a:rPr>
              <a:t>numbered </a:t>
            </a:r>
            <a:r>
              <a:rPr sz="2400" spc="-56" dirty="0">
                <a:latin typeface="Arial"/>
                <a:cs typeface="Arial"/>
              </a:rPr>
              <a:t>tiles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86" dirty="0">
                <a:latin typeface="Arial"/>
                <a:cs typeface="Arial"/>
              </a:rPr>
              <a:t>on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191" dirty="0">
                <a:latin typeface="Arial"/>
                <a:cs typeface="Arial"/>
              </a:rPr>
              <a:t>a</a:t>
            </a:r>
            <a:r>
              <a:rPr sz="2400" spc="-101" dirty="0">
                <a:latin typeface="Arial"/>
                <a:cs typeface="Arial"/>
              </a:rPr>
              <a:t> </a:t>
            </a:r>
            <a:r>
              <a:rPr sz="2400" spc="-146" dirty="0">
                <a:latin typeface="Arial"/>
                <a:cs typeface="Arial"/>
              </a:rPr>
              <a:t>3x3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86" dirty="0">
                <a:latin typeface="Arial"/>
                <a:cs typeface="Arial"/>
              </a:rPr>
              <a:t>board,</a:t>
            </a:r>
            <a:r>
              <a:rPr sz="2400" spc="-101" dirty="0">
                <a:latin typeface="Arial"/>
                <a:cs typeface="Arial"/>
              </a:rPr>
              <a:t> </a:t>
            </a:r>
            <a:r>
              <a:rPr sz="2400" spc="-124" dirty="0">
                <a:latin typeface="Arial"/>
                <a:cs typeface="Arial"/>
              </a:rPr>
              <a:t>move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56" dirty="0">
                <a:latin typeface="Arial"/>
                <a:cs typeface="Arial"/>
              </a:rPr>
              <a:t>tiles</a:t>
            </a:r>
            <a:r>
              <a:rPr sz="2400" spc="-98" dirty="0">
                <a:latin typeface="Arial"/>
                <a:cs typeface="Arial"/>
              </a:rPr>
              <a:t> </a:t>
            </a:r>
            <a:r>
              <a:rPr sz="2400" spc="-19" dirty="0">
                <a:latin typeface="Arial"/>
                <a:cs typeface="Arial"/>
              </a:rPr>
              <a:t>to </a:t>
            </a:r>
            <a:r>
              <a:rPr sz="2400" spc="-105" dirty="0">
                <a:latin typeface="Arial"/>
                <a:cs typeface="Arial"/>
              </a:rPr>
              <a:t>produce</a:t>
            </a:r>
            <a:r>
              <a:rPr sz="2400" spc="-101" dirty="0">
                <a:latin typeface="Arial"/>
                <a:cs typeface="Arial"/>
              </a:rPr>
              <a:t> </a:t>
            </a:r>
            <a:r>
              <a:rPr sz="2400" spc="-191" dirty="0">
                <a:latin typeface="Arial"/>
                <a:cs typeface="Arial"/>
              </a:rPr>
              <a:t>a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98" dirty="0">
                <a:latin typeface="Arial"/>
                <a:cs typeface="Arial"/>
              </a:rPr>
              <a:t>desired</a:t>
            </a:r>
            <a:r>
              <a:rPr sz="2400" spc="-101" dirty="0">
                <a:latin typeface="Arial"/>
                <a:cs typeface="Arial"/>
              </a:rPr>
              <a:t> </a:t>
            </a:r>
            <a:r>
              <a:rPr sz="2400" spc="-131" dirty="0">
                <a:latin typeface="Arial"/>
                <a:cs typeface="Arial"/>
              </a:rPr>
              <a:t>goal</a:t>
            </a:r>
            <a:r>
              <a:rPr sz="2400" spc="-101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configuration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4601" y="2772917"/>
            <a:ext cx="4272533" cy="208483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9282" y="492705"/>
            <a:ext cx="6014560" cy="68672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pc="-124" dirty="0"/>
              <a:t>Building</a:t>
            </a:r>
            <a:r>
              <a:rPr spc="-131" dirty="0"/>
              <a:t> </a:t>
            </a:r>
            <a:r>
              <a:rPr spc="-158" dirty="0"/>
              <a:t>goal-</a:t>
            </a:r>
            <a:r>
              <a:rPr spc="-210" dirty="0"/>
              <a:t>based</a:t>
            </a:r>
            <a:r>
              <a:rPr spc="-124" dirty="0"/>
              <a:t> </a:t>
            </a:r>
            <a:r>
              <a:rPr spc="-150" dirty="0"/>
              <a:t>agents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04164" y="1417290"/>
            <a:ext cx="6014561" cy="1095011"/>
          </a:xfrm>
          <a:prstGeom prst="rect">
            <a:avLst/>
          </a:prstGeom>
        </p:spPr>
        <p:txBody>
          <a:bodyPr vert="horz" wrap="square" lIns="0" tIns="48101" rIns="0" bIns="0" rtlCol="0">
            <a:spAutoFit/>
          </a:bodyPr>
          <a:lstStyle/>
          <a:p>
            <a:pPr marL="59531">
              <a:spcBef>
                <a:spcPts val="266"/>
              </a:spcBef>
            </a:pPr>
            <a:r>
              <a:rPr sz="2100" spc="-60" dirty="0">
                <a:latin typeface="Arial"/>
                <a:cs typeface="Arial"/>
              </a:rPr>
              <a:t>–How</a:t>
            </a:r>
            <a:r>
              <a:rPr sz="2100" spc="-86" dirty="0">
                <a:latin typeface="Arial"/>
                <a:cs typeface="Arial"/>
              </a:rPr>
              <a:t> </a:t>
            </a:r>
            <a:r>
              <a:rPr sz="2100" spc="-79" dirty="0">
                <a:latin typeface="Arial"/>
                <a:cs typeface="Arial"/>
              </a:rPr>
              <a:t>do</a:t>
            </a:r>
            <a:r>
              <a:rPr sz="2100" spc="-94" dirty="0">
                <a:latin typeface="Arial"/>
                <a:cs typeface="Arial"/>
              </a:rPr>
              <a:t> we</a:t>
            </a:r>
            <a:r>
              <a:rPr sz="2100" spc="-105" dirty="0">
                <a:latin typeface="Arial"/>
                <a:cs typeface="Arial"/>
              </a:rPr>
              <a:t> </a:t>
            </a:r>
            <a:r>
              <a:rPr sz="2100" spc="-83" dirty="0">
                <a:latin typeface="Arial"/>
                <a:cs typeface="Arial"/>
              </a:rPr>
              <a:t>represent </a:t>
            </a:r>
            <a:r>
              <a:rPr sz="2100" spc="-26" dirty="0">
                <a:latin typeface="Arial"/>
                <a:cs typeface="Arial"/>
              </a:rPr>
              <a:t>the</a:t>
            </a:r>
            <a:r>
              <a:rPr sz="2100" spc="-90" dirty="0">
                <a:latin typeface="Arial"/>
                <a:cs typeface="Arial"/>
              </a:rPr>
              <a:t> </a:t>
            </a:r>
            <a:r>
              <a:rPr sz="2100" b="1" spc="-131" dirty="0">
                <a:latin typeface="Arial"/>
                <a:cs typeface="Arial"/>
              </a:rPr>
              <a:t>state</a:t>
            </a:r>
            <a:r>
              <a:rPr sz="2100" b="1" spc="-86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of</a:t>
            </a:r>
            <a:r>
              <a:rPr sz="2100" spc="-101" dirty="0">
                <a:latin typeface="Arial"/>
                <a:cs typeface="Arial"/>
              </a:rPr>
              <a:t> </a:t>
            </a:r>
            <a:r>
              <a:rPr sz="2100" spc="-30" dirty="0">
                <a:latin typeface="Arial"/>
                <a:cs typeface="Arial"/>
              </a:rPr>
              <a:t>the</a:t>
            </a:r>
            <a:r>
              <a:rPr sz="2100" spc="-94" dirty="0">
                <a:latin typeface="Arial"/>
                <a:cs typeface="Arial"/>
              </a:rPr>
              <a:t> </a:t>
            </a:r>
            <a:r>
              <a:rPr sz="2100" spc="-8" dirty="0">
                <a:latin typeface="Arial"/>
                <a:cs typeface="Arial"/>
              </a:rPr>
              <a:t>“world”?</a:t>
            </a:r>
            <a:endParaRPr sz="2100" dirty="0">
              <a:latin typeface="Arial"/>
              <a:cs typeface="Arial"/>
            </a:endParaRPr>
          </a:p>
          <a:p>
            <a:pPr marL="59531">
              <a:spcBef>
                <a:spcPts val="251"/>
              </a:spcBef>
            </a:pPr>
            <a:r>
              <a:rPr sz="2100" spc="-38" dirty="0">
                <a:latin typeface="Arial"/>
                <a:cs typeface="Arial"/>
              </a:rPr>
              <a:t>–What</a:t>
            </a:r>
            <a:r>
              <a:rPr sz="2100" spc="-86" dirty="0">
                <a:latin typeface="Arial"/>
                <a:cs typeface="Arial"/>
              </a:rPr>
              <a:t> </a:t>
            </a:r>
            <a:r>
              <a:rPr sz="2100" spc="-120" dirty="0">
                <a:latin typeface="Arial"/>
                <a:cs typeface="Arial"/>
              </a:rPr>
              <a:t>is</a:t>
            </a:r>
            <a:r>
              <a:rPr sz="2100" spc="-94" dirty="0">
                <a:latin typeface="Arial"/>
                <a:cs typeface="Arial"/>
              </a:rPr>
              <a:t> </a:t>
            </a:r>
            <a:r>
              <a:rPr sz="2100" spc="-30" dirty="0">
                <a:latin typeface="Arial"/>
                <a:cs typeface="Arial"/>
              </a:rPr>
              <a:t>the</a:t>
            </a:r>
            <a:r>
              <a:rPr sz="2100" spc="-98" dirty="0">
                <a:latin typeface="Arial"/>
                <a:cs typeface="Arial"/>
              </a:rPr>
              <a:t> </a:t>
            </a:r>
            <a:r>
              <a:rPr sz="2100" b="1" spc="-176" dirty="0">
                <a:latin typeface="Arial"/>
                <a:cs typeface="Arial"/>
              </a:rPr>
              <a:t>goal</a:t>
            </a:r>
            <a:r>
              <a:rPr sz="2100" b="1" spc="-75" dirty="0">
                <a:latin typeface="Arial"/>
                <a:cs typeface="Arial"/>
              </a:rPr>
              <a:t> </a:t>
            </a:r>
            <a:r>
              <a:rPr sz="2100" spc="-113" dirty="0">
                <a:latin typeface="Arial"/>
                <a:cs typeface="Arial"/>
              </a:rPr>
              <a:t>and</a:t>
            </a:r>
            <a:r>
              <a:rPr sz="2100" spc="-86" dirty="0">
                <a:latin typeface="Arial"/>
                <a:cs typeface="Arial"/>
              </a:rPr>
              <a:t> </a:t>
            </a:r>
            <a:r>
              <a:rPr sz="2100" spc="-68" dirty="0">
                <a:latin typeface="Arial"/>
                <a:cs typeface="Arial"/>
              </a:rPr>
              <a:t>how</a:t>
            </a:r>
            <a:r>
              <a:rPr sz="2100" spc="-83" dirty="0">
                <a:latin typeface="Arial"/>
                <a:cs typeface="Arial"/>
              </a:rPr>
              <a:t> </a:t>
            </a:r>
            <a:r>
              <a:rPr sz="2100" spc="-146" dirty="0">
                <a:latin typeface="Arial"/>
                <a:cs typeface="Arial"/>
              </a:rPr>
              <a:t>can</a:t>
            </a:r>
            <a:r>
              <a:rPr sz="2100" spc="-94" dirty="0">
                <a:latin typeface="Arial"/>
                <a:cs typeface="Arial"/>
              </a:rPr>
              <a:t> </a:t>
            </a:r>
            <a:r>
              <a:rPr sz="2100" spc="-90" dirty="0">
                <a:latin typeface="Arial"/>
                <a:cs typeface="Arial"/>
              </a:rPr>
              <a:t>we</a:t>
            </a:r>
            <a:r>
              <a:rPr sz="2100" spc="-94" dirty="0">
                <a:latin typeface="Arial"/>
                <a:cs typeface="Arial"/>
              </a:rPr>
              <a:t> </a:t>
            </a:r>
            <a:r>
              <a:rPr sz="2100" spc="-120" dirty="0">
                <a:latin typeface="Arial"/>
                <a:cs typeface="Arial"/>
              </a:rPr>
              <a:t>recognize</a:t>
            </a:r>
            <a:r>
              <a:rPr sz="2100" spc="-94" dirty="0">
                <a:latin typeface="Arial"/>
                <a:cs typeface="Arial"/>
              </a:rPr>
              <a:t> </a:t>
            </a:r>
            <a:r>
              <a:rPr sz="2100" spc="-19" dirty="0">
                <a:latin typeface="Arial"/>
                <a:cs typeface="Arial"/>
              </a:rPr>
              <a:t>it?</a:t>
            </a:r>
            <a:endParaRPr sz="2100" dirty="0">
              <a:latin typeface="Arial"/>
              <a:cs typeface="Arial"/>
            </a:endParaRPr>
          </a:p>
          <a:p>
            <a:pPr marL="59531">
              <a:spcBef>
                <a:spcPts val="255"/>
              </a:spcBef>
            </a:pPr>
            <a:r>
              <a:rPr sz="2100" spc="-38" dirty="0">
                <a:latin typeface="Arial"/>
                <a:cs typeface="Arial"/>
              </a:rPr>
              <a:t>–What</a:t>
            </a:r>
            <a:r>
              <a:rPr sz="2100" spc="-86" dirty="0">
                <a:latin typeface="Arial"/>
                <a:cs typeface="Arial"/>
              </a:rPr>
              <a:t> </a:t>
            </a:r>
            <a:r>
              <a:rPr sz="2100" spc="-109" dirty="0">
                <a:latin typeface="Arial"/>
                <a:cs typeface="Arial"/>
              </a:rPr>
              <a:t>are</a:t>
            </a:r>
            <a:r>
              <a:rPr sz="2100" spc="-90" dirty="0">
                <a:latin typeface="Arial"/>
                <a:cs typeface="Arial"/>
              </a:rPr>
              <a:t> </a:t>
            </a:r>
            <a:r>
              <a:rPr sz="2100" spc="-34" dirty="0">
                <a:latin typeface="Arial"/>
                <a:cs typeface="Arial"/>
              </a:rPr>
              <a:t>the</a:t>
            </a:r>
            <a:r>
              <a:rPr sz="2100" spc="-86" dirty="0">
                <a:latin typeface="Arial"/>
                <a:cs typeface="Arial"/>
              </a:rPr>
              <a:t> </a:t>
            </a:r>
            <a:r>
              <a:rPr sz="2100" spc="-109" dirty="0">
                <a:latin typeface="Arial"/>
                <a:cs typeface="Arial"/>
              </a:rPr>
              <a:t>possible</a:t>
            </a:r>
            <a:r>
              <a:rPr sz="2100" spc="-49" dirty="0">
                <a:latin typeface="Arial"/>
                <a:cs typeface="Arial"/>
              </a:rPr>
              <a:t> </a:t>
            </a:r>
            <a:r>
              <a:rPr sz="2100" b="1" spc="-64" dirty="0">
                <a:latin typeface="Arial"/>
                <a:cs typeface="Arial"/>
              </a:rPr>
              <a:t>actions</a:t>
            </a:r>
            <a:r>
              <a:rPr sz="2100" spc="-64" dirty="0">
                <a:latin typeface="Arial"/>
                <a:cs typeface="Arial"/>
              </a:rPr>
              <a:t>?</a:t>
            </a:r>
            <a:endParaRPr sz="2100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826943" y="2962578"/>
            <a:ext cx="5339238" cy="1484948"/>
            <a:chOff x="990600" y="4654296"/>
            <a:chExt cx="7118984" cy="19799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0600" y="4945380"/>
              <a:ext cx="1350770" cy="134873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19955" y="4989576"/>
              <a:ext cx="466344" cy="45110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86783" y="5556504"/>
              <a:ext cx="466343" cy="45262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7844" y="5468112"/>
              <a:ext cx="466344" cy="45110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32376" y="5914644"/>
              <a:ext cx="451103" cy="46634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39183" y="5708904"/>
              <a:ext cx="466343" cy="45262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36591" y="5018532"/>
              <a:ext cx="466343" cy="45110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43728" y="5782056"/>
              <a:ext cx="466344" cy="45262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01055" y="5141976"/>
              <a:ext cx="466344" cy="45110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53455" y="5294376"/>
              <a:ext cx="466344" cy="45110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84647" y="4654296"/>
              <a:ext cx="466344" cy="45110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42915" y="6044184"/>
              <a:ext cx="466343" cy="45262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11167" y="4764024"/>
              <a:ext cx="466343" cy="45110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44695" y="5603748"/>
              <a:ext cx="466344" cy="45262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39055" y="5919216"/>
              <a:ext cx="466344" cy="45262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27704" y="6051804"/>
              <a:ext cx="452627" cy="46634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96384" y="5279136"/>
              <a:ext cx="466343" cy="45110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83635" y="5693664"/>
              <a:ext cx="466343" cy="45110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36035" y="5846064"/>
              <a:ext cx="466343" cy="45110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31920" y="5155692"/>
              <a:ext cx="466344" cy="45110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48784" y="5431536"/>
              <a:ext cx="466343" cy="45110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79976" y="4789932"/>
              <a:ext cx="466344" cy="45262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38244" y="6181344"/>
              <a:ext cx="466344" cy="45262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16807" y="5126736"/>
              <a:ext cx="466343" cy="45110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08020" y="4899660"/>
              <a:ext cx="466344" cy="45262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25624" y="5404104"/>
              <a:ext cx="952512" cy="464794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2368296" y="5523992"/>
              <a:ext cx="680085" cy="190500"/>
            </a:xfrm>
            <a:custGeom>
              <a:avLst/>
              <a:gdLst/>
              <a:ahLst/>
              <a:cxnLst/>
              <a:rect l="l" t="t" r="r" b="b"/>
              <a:pathLst>
                <a:path w="680085" h="190500">
                  <a:moveTo>
                    <a:pt x="616119" y="63373"/>
                  </a:moveTo>
                  <a:lnTo>
                    <a:pt x="520827" y="63373"/>
                  </a:lnTo>
                  <a:lnTo>
                    <a:pt x="520954" y="126911"/>
                  </a:lnTo>
                  <a:lnTo>
                    <a:pt x="489119" y="126944"/>
                  </a:lnTo>
                  <a:lnTo>
                    <a:pt x="489204" y="190449"/>
                  </a:lnTo>
                  <a:lnTo>
                    <a:pt x="679577" y="94996"/>
                  </a:lnTo>
                  <a:lnTo>
                    <a:pt x="616119" y="63373"/>
                  </a:lnTo>
                  <a:close/>
                </a:path>
                <a:path w="680085" h="190500">
                  <a:moveTo>
                    <a:pt x="489034" y="63411"/>
                  </a:moveTo>
                  <a:lnTo>
                    <a:pt x="0" y="64008"/>
                  </a:lnTo>
                  <a:lnTo>
                    <a:pt x="0" y="127457"/>
                  </a:lnTo>
                  <a:lnTo>
                    <a:pt x="489119" y="126944"/>
                  </a:lnTo>
                  <a:lnTo>
                    <a:pt x="489034" y="63411"/>
                  </a:lnTo>
                  <a:close/>
                </a:path>
                <a:path w="680085" h="190500">
                  <a:moveTo>
                    <a:pt x="520827" y="63373"/>
                  </a:moveTo>
                  <a:lnTo>
                    <a:pt x="489034" y="63411"/>
                  </a:lnTo>
                  <a:lnTo>
                    <a:pt x="489119" y="126944"/>
                  </a:lnTo>
                  <a:lnTo>
                    <a:pt x="520954" y="126911"/>
                  </a:lnTo>
                  <a:lnTo>
                    <a:pt x="520827" y="63373"/>
                  </a:lnTo>
                  <a:close/>
                </a:path>
                <a:path w="680085" h="190500">
                  <a:moveTo>
                    <a:pt x="488950" y="0"/>
                  </a:moveTo>
                  <a:lnTo>
                    <a:pt x="489034" y="63411"/>
                  </a:lnTo>
                  <a:lnTo>
                    <a:pt x="616119" y="63373"/>
                  </a:lnTo>
                  <a:lnTo>
                    <a:pt x="4889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58433" y="4942332"/>
              <a:ext cx="1350770" cy="135077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22847" y="5410200"/>
              <a:ext cx="952512" cy="464794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6065520" y="5530088"/>
              <a:ext cx="680085" cy="190500"/>
            </a:xfrm>
            <a:custGeom>
              <a:avLst/>
              <a:gdLst/>
              <a:ahLst/>
              <a:cxnLst/>
              <a:rect l="l" t="t" r="r" b="b"/>
              <a:pathLst>
                <a:path w="680084" h="190500">
                  <a:moveTo>
                    <a:pt x="616196" y="63411"/>
                  </a:moveTo>
                  <a:lnTo>
                    <a:pt x="520826" y="63411"/>
                  </a:lnTo>
                  <a:lnTo>
                    <a:pt x="520953" y="126911"/>
                  </a:lnTo>
                  <a:lnTo>
                    <a:pt x="489119" y="126944"/>
                  </a:lnTo>
                  <a:lnTo>
                    <a:pt x="489203" y="190449"/>
                  </a:lnTo>
                  <a:lnTo>
                    <a:pt x="679576" y="94996"/>
                  </a:lnTo>
                  <a:lnTo>
                    <a:pt x="616196" y="63411"/>
                  </a:lnTo>
                  <a:close/>
                </a:path>
                <a:path w="680084" h="190500">
                  <a:moveTo>
                    <a:pt x="489034" y="63444"/>
                  </a:moveTo>
                  <a:lnTo>
                    <a:pt x="0" y="63957"/>
                  </a:lnTo>
                  <a:lnTo>
                    <a:pt x="0" y="127457"/>
                  </a:lnTo>
                  <a:lnTo>
                    <a:pt x="489119" y="126944"/>
                  </a:lnTo>
                  <a:lnTo>
                    <a:pt x="489034" y="63444"/>
                  </a:lnTo>
                  <a:close/>
                </a:path>
                <a:path w="680084" h="190500">
                  <a:moveTo>
                    <a:pt x="520826" y="63411"/>
                  </a:moveTo>
                  <a:lnTo>
                    <a:pt x="489034" y="63444"/>
                  </a:lnTo>
                  <a:lnTo>
                    <a:pt x="489119" y="126944"/>
                  </a:lnTo>
                  <a:lnTo>
                    <a:pt x="520953" y="126911"/>
                  </a:lnTo>
                  <a:lnTo>
                    <a:pt x="520826" y="63411"/>
                  </a:lnTo>
                  <a:close/>
                </a:path>
                <a:path w="680084" h="190500">
                  <a:moveTo>
                    <a:pt x="488950" y="0"/>
                  </a:moveTo>
                  <a:lnTo>
                    <a:pt x="489034" y="63444"/>
                  </a:lnTo>
                  <a:lnTo>
                    <a:pt x="616196" y="63411"/>
                  </a:lnTo>
                  <a:lnTo>
                    <a:pt x="4889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940099" y="4537132"/>
            <a:ext cx="786765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8" dirty="0">
                <a:latin typeface="Arial"/>
                <a:cs typeface="Arial"/>
              </a:rPr>
              <a:t>initial</a:t>
            </a:r>
            <a:r>
              <a:rPr sz="1350" spc="-64" dirty="0">
                <a:latin typeface="Arial"/>
                <a:cs typeface="Arial"/>
              </a:rPr>
              <a:t> </a:t>
            </a:r>
            <a:r>
              <a:rPr sz="1350" spc="-41" dirty="0">
                <a:latin typeface="Arial"/>
                <a:cs typeface="Arial"/>
              </a:rPr>
              <a:t>state</a:t>
            </a:r>
            <a:endParaRPr sz="13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315512" y="4537131"/>
            <a:ext cx="69151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75" dirty="0">
                <a:latin typeface="Arial"/>
                <a:cs typeface="Arial"/>
              </a:rPr>
              <a:t>goal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spc="-41" dirty="0">
                <a:latin typeface="Arial"/>
                <a:cs typeface="Arial"/>
              </a:rPr>
              <a:t>state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3181" y="571472"/>
            <a:ext cx="4801782" cy="687207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79"/>
              </a:spcBef>
            </a:pPr>
            <a:r>
              <a:rPr spc="-176" dirty="0"/>
              <a:t>Representing</a:t>
            </a:r>
            <a:r>
              <a:rPr spc="-146" dirty="0"/>
              <a:t> </a:t>
            </a:r>
            <a:r>
              <a:rPr spc="-127" dirty="0"/>
              <a:t>states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4669" y="1914894"/>
            <a:ext cx="2849403" cy="3794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266700" indent="-257175">
              <a:spcBef>
                <a:spcPts val="79"/>
              </a:spcBef>
              <a:buChar char="•"/>
              <a:tabLst>
                <a:tab pos="266224" algn="l"/>
                <a:tab pos="266700" algn="l"/>
              </a:tabLst>
            </a:pPr>
            <a:r>
              <a:rPr sz="2400" spc="-135" dirty="0">
                <a:latin typeface="Arial"/>
                <a:cs typeface="Arial"/>
              </a:rPr>
              <a:t>State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139" dirty="0">
                <a:latin typeface="Arial"/>
                <a:cs typeface="Arial"/>
              </a:rPr>
              <a:t>an</a:t>
            </a:r>
            <a:r>
              <a:rPr sz="2400" spc="-98" dirty="0">
                <a:latin typeface="Arial"/>
                <a:cs typeface="Arial"/>
              </a:rPr>
              <a:t> </a:t>
            </a:r>
            <a:r>
              <a:rPr sz="2400" spc="-109" dirty="0">
                <a:latin typeface="Arial"/>
                <a:cs typeface="Arial"/>
              </a:rPr>
              <a:t>8-</a:t>
            </a:r>
            <a:r>
              <a:rPr sz="2400" spc="-135" dirty="0">
                <a:latin typeface="Arial"/>
                <a:cs typeface="Arial"/>
              </a:rPr>
              <a:t>puzzle?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71964" y="1452399"/>
            <a:ext cx="1013078" cy="101155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3789" y="399347"/>
            <a:ext cx="5188324" cy="687207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79"/>
              </a:spcBef>
            </a:pPr>
            <a:r>
              <a:rPr spc="-176" dirty="0"/>
              <a:t>Representing</a:t>
            </a:r>
            <a:r>
              <a:rPr spc="-146" dirty="0"/>
              <a:t> </a:t>
            </a:r>
            <a:r>
              <a:rPr spc="-127" dirty="0"/>
              <a:t>states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4956" y="1137742"/>
            <a:ext cx="6025991" cy="3326391"/>
          </a:xfrm>
          <a:prstGeom prst="rect">
            <a:avLst/>
          </a:prstGeom>
        </p:spPr>
        <p:txBody>
          <a:bodyPr vert="horz" wrap="square" lIns="0" tIns="44291" rIns="0" bIns="0" rtlCol="0">
            <a:spAutoFit/>
          </a:bodyPr>
          <a:lstStyle/>
          <a:p>
            <a:pPr marL="266700" indent="-257175">
              <a:spcBef>
                <a:spcPts val="349"/>
              </a:spcBef>
              <a:buChar char="•"/>
              <a:tabLst>
                <a:tab pos="266224" algn="l"/>
                <a:tab pos="266700" algn="l"/>
              </a:tabLst>
            </a:pPr>
            <a:r>
              <a:rPr sz="2250" spc="-124" dirty="0">
                <a:latin typeface="Arial"/>
                <a:cs typeface="Arial"/>
              </a:rPr>
              <a:t>State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05" dirty="0">
                <a:latin typeface="Arial"/>
                <a:cs typeface="Arial"/>
              </a:rPr>
              <a:t> </a:t>
            </a:r>
            <a:r>
              <a:rPr sz="2250" spc="-131" dirty="0">
                <a:latin typeface="Arial"/>
                <a:cs typeface="Arial"/>
              </a:rPr>
              <a:t>an</a:t>
            </a:r>
            <a:r>
              <a:rPr sz="2250" spc="-109" dirty="0">
                <a:latin typeface="Arial"/>
                <a:cs typeface="Arial"/>
              </a:rPr>
              <a:t> </a:t>
            </a:r>
            <a:r>
              <a:rPr sz="2250" spc="-101" dirty="0">
                <a:latin typeface="Arial"/>
                <a:cs typeface="Arial"/>
              </a:rPr>
              <a:t>8-</a:t>
            </a:r>
            <a:r>
              <a:rPr sz="2250" spc="-34" dirty="0">
                <a:latin typeface="Arial"/>
                <a:cs typeface="Arial"/>
              </a:rPr>
              <a:t>puzzle?</a:t>
            </a:r>
            <a:endParaRPr sz="2250" dirty="0">
              <a:latin typeface="Arial"/>
              <a:cs typeface="Arial"/>
            </a:endParaRPr>
          </a:p>
          <a:p>
            <a:pPr marL="266700" indent="-257175">
              <a:spcBef>
                <a:spcPts val="270"/>
              </a:spcBef>
              <a:buChar char="•"/>
              <a:tabLst>
                <a:tab pos="266224" algn="l"/>
                <a:tab pos="266700" algn="l"/>
              </a:tabLst>
            </a:pPr>
            <a:r>
              <a:rPr sz="2250" spc="-214" dirty="0">
                <a:latin typeface="Arial"/>
                <a:cs typeface="Arial"/>
              </a:rPr>
              <a:t>A</a:t>
            </a:r>
            <a:r>
              <a:rPr sz="2250" spc="-105" dirty="0">
                <a:latin typeface="Arial"/>
                <a:cs typeface="Arial"/>
              </a:rPr>
              <a:t> </a:t>
            </a:r>
            <a:r>
              <a:rPr sz="2250" spc="-139" dirty="0">
                <a:latin typeface="Arial"/>
                <a:cs typeface="Arial"/>
              </a:rPr>
              <a:t>3x3</a:t>
            </a:r>
            <a:r>
              <a:rPr sz="2250" spc="-98" dirty="0">
                <a:latin typeface="Arial"/>
                <a:cs typeface="Arial"/>
              </a:rPr>
              <a:t> </a:t>
            </a:r>
            <a:r>
              <a:rPr sz="2250" spc="-101" dirty="0">
                <a:latin typeface="Arial"/>
                <a:cs typeface="Arial"/>
              </a:rPr>
              <a:t>array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09" dirty="0">
                <a:latin typeface="Arial"/>
                <a:cs typeface="Arial"/>
              </a:rPr>
              <a:t> </a:t>
            </a:r>
            <a:r>
              <a:rPr sz="2250" spc="-68" dirty="0">
                <a:latin typeface="Arial"/>
                <a:cs typeface="Arial"/>
              </a:rPr>
              <a:t>integer</a:t>
            </a:r>
            <a:r>
              <a:rPr sz="2250" spc="-101" dirty="0">
                <a:latin typeface="Arial"/>
                <a:cs typeface="Arial"/>
              </a:rPr>
              <a:t> </a:t>
            </a:r>
            <a:r>
              <a:rPr sz="2250" spc="-38" dirty="0">
                <a:latin typeface="Arial"/>
                <a:cs typeface="Arial"/>
              </a:rPr>
              <a:t>in</a:t>
            </a:r>
            <a:r>
              <a:rPr sz="2250" spc="-105" dirty="0">
                <a:latin typeface="Arial"/>
                <a:cs typeface="Arial"/>
              </a:rPr>
              <a:t> </a:t>
            </a:r>
            <a:r>
              <a:rPr sz="2250" spc="-8" dirty="0">
                <a:latin typeface="Arial"/>
                <a:cs typeface="Arial"/>
              </a:rPr>
              <a:t>{0..8}</a:t>
            </a:r>
            <a:endParaRPr sz="2250" dirty="0">
              <a:latin typeface="Arial"/>
              <a:cs typeface="Arial"/>
            </a:endParaRPr>
          </a:p>
          <a:p>
            <a:pPr marL="266700" indent="-257175">
              <a:spcBef>
                <a:spcPts val="270"/>
              </a:spcBef>
              <a:buChar char="•"/>
              <a:tabLst>
                <a:tab pos="266224" algn="l"/>
                <a:tab pos="266700" algn="l"/>
              </a:tabLst>
            </a:pPr>
            <a:r>
              <a:rPr sz="2250" spc="-135" dirty="0">
                <a:latin typeface="Arial"/>
                <a:cs typeface="Arial"/>
              </a:rPr>
              <a:t>No</a:t>
            </a:r>
            <a:r>
              <a:rPr sz="2250" spc="-79" dirty="0">
                <a:latin typeface="Arial"/>
                <a:cs typeface="Arial"/>
              </a:rPr>
              <a:t> </a:t>
            </a:r>
            <a:r>
              <a:rPr sz="2250" spc="-68" dirty="0">
                <a:latin typeface="Arial"/>
                <a:cs typeface="Arial"/>
              </a:rPr>
              <a:t>integer</a:t>
            </a:r>
            <a:r>
              <a:rPr sz="2250" spc="-83" dirty="0">
                <a:latin typeface="Arial"/>
                <a:cs typeface="Arial"/>
              </a:rPr>
              <a:t> </a:t>
            </a:r>
            <a:r>
              <a:rPr sz="2250" spc="-139" dirty="0">
                <a:latin typeface="Arial"/>
                <a:cs typeface="Arial"/>
              </a:rPr>
              <a:t>appears</a:t>
            </a:r>
            <a:r>
              <a:rPr sz="2250" spc="-71" dirty="0">
                <a:latin typeface="Arial"/>
                <a:cs typeface="Arial"/>
              </a:rPr>
              <a:t> </a:t>
            </a:r>
            <a:r>
              <a:rPr sz="2250" spc="-8" dirty="0">
                <a:latin typeface="Arial"/>
                <a:cs typeface="Arial"/>
              </a:rPr>
              <a:t>twice</a:t>
            </a:r>
            <a:endParaRPr sz="2250" dirty="0">
              <a:latin typeface="Arial"/>
              <a:cs typeface="Arial"/>
            </a:endParaRPr>
          </a:p>
          <a:p>
            <a:pPr marL="266700" indent="-257175">
              <a:spcBef>
                <a:spcPts val="270"/>
              </a:spcBef>
              <a:buChar char="•"/>
              <a:tabLst>
                <a:tab pos="266224" algn="l"/>
                <a:tab pos="266700" algn="l"/>
              </a:tabLst>
            </a:pPr>
            <a:r>
              <a:rPr sz="2250" spc="-120" dirty="0">
                <a:latin typeface="Arial"/>
                <a:cs typeface="Arial"/>
              </a:rPr>
              <a:t>0</a:t>
            </a:r>
            <a:r>
              <a:rPr sz="2250" spc="-101" dirty="0">
                <a:latin typeface="Arial"/>
                <a:cs typeface="Arial"/>
              </a:rPr>
              <a:t> </a:t>
            </a:r>
            <a:r>
              <a:rPr sz="2250" spc="-98" dirty="0">
                <a:latin typeface="Arial"/>
                <a:cs typeface="Arial"/>
              </a:rPr>
              <a:t>represents</a:t>
            </a:r>
            <a:r>
              <a:rPr sz="2250" spc="-94" dirty="0">
                <a:latin typeface="Arial"/>
                <a:cs typeface="Arial"/>
              </a:rPr>
              <a:t> </a:t>
            </a:r>
            <a:r>
              <a:rPr sz="2250" spc="-34" dirty="0">
                <a:latin typeface="Arial"/>
                <a:cs typeface="Arial"/>
              </a:rPr>
              <a:t>the</a:t>
            </a:r>
            <a:r>
              <a:rPr sz="2250" spc="-105" dirty="0">
                <a:latin typeface="Arial"/>
                <a:cs typeface="Arial"/>
              </a:rPr>
              <a:t> </a:t>
            </a:r>
            <a:r>
              <a:rPr sz="2250" spc="-68" dirty="0">
                <a:latin typeface="Arial"/>
                <a:cs typeface="Arial"/>
              </a:rPr>
              <a:t>empty</a:t>
            </a:r>
            <a:r>
              <a:rPr sz="2250" spc="-98" dirty="0">
                <a:latin typeface="Arial"/>
                <a:cs typeface="Arial"/>
              </a:rPr>
              <a:t> </a:t>
            </a:r>
            <a:r>
              <a:rPr sz="2250" spc="-8" dirty="0">
                <a:latin typeface="Arial"/>
                <a:cs typeface="Arial"/>
              </a:rPr>
              <a:t>space</a:t>
            </a:r>
            <a:endParaRPr sz="2250" dirty="0">
              <a:latin typeface="Arial"/>
              <a:cs typeface="Arial"/>
            </a:endParaRPr>
          </a:p>
          <a:p>
            <a:pPr>
              <a:spcBef>
                <a:spcPts val="38"/>
              </a:spcBef>
              <a:buFont typeface="Arial"/>
              <a:buChar char="•"/>
            </a:pPr>
            <a:endParaRPr sz="3075" dirty="0">
              <a:latin typeface="Arial"/>
              <a:cs typeface="Arial"/>
            </a:endParaRPr>
          </a:p>
          <a:p>
            <a:pPr marL="266700" marR="72866" indent="-257175">
              <a:lnSpc>
                <a:spcPts val="2400"/>
              </a:lnSpc>
              <a:buChar char="•"/>
              <a:tabLst>
                <a:tab pos="266224" algn="l"/>
                <a:tab pos="266700" algn="l"/>
              </a:tabLst>
            </a:pPr>
            <a:r>
              <a:rPr sz="2250" spc="-71" dirty="0">
                <a:latin typeface="Arial"/>
                <a:cs typeface="Arial"/>
              </a:rPr>
              <a:t>In</a:t>
            </a:r>
            <a:r>
              <a:rPr sz="2250" spc="-105" dirty="0">
                <a:latin typeface="Arial"/>
                <a:cs typeface="Arial"/>
              </a:rPr>
              <a:t> </a:t>
            </a:r>
            <a:r>
              <a:rPr sz="2250" spc="-90" dirty="0">
                <a:latin typeface="Arial"/>
                <a:cs typeface="Arial"/>
              </a:rPr>
              <a:t>Python,</a:t>
            </a:r>
            <a:r>
              <a:rPr sz="2250" spc="-98" dirty="0">
                <a:latin typeface="Arial"/>
                <a:cs typeface="Arial"/>
              </a:rPr>
              <a:t> we </a:t>
            </a:r>
            <a:r>
              <a:rPr sz="2250" spc="-53" dirty="0">
                <a:latin typeface="Arial"/>
                <a:cs typeface="Arial"/>
              </a:rPr>
              <a:t>might</a:t>
            </a:r>
            <a:r>
              <a:rPr sz="2250" spc="-105" dirty="0">
                <a:latin typeface="Arial"/>
                <a:cs typeface="Arial"/>
              </a:rPr>
              <a:t> </a:t>
            </a:r>
            <a:r>
              <a:rPr sz="2250" spc="-56" dirty="0">
                <a:latin typeface="Arial"/>
                <a:cs typeface="Arial"/>
              </a:rPr>
              <a:t>implement</a:t>
            </a:r>
            <a:r>
              <a:rPr sz="2250" spc="-105" dirty="0">
                <a:latin typeface="Arial"/>
                <a:cs typeface="Arial"/>
              </a:rPr>
              <a:t> </a:t>
            </a:r>
            <a:r>
              <a:rPr sz="2250" spc="-49" dirty="0">
                <a:latin typeface="Arial"/>
                <a:cs typeface="Arial"/>
              </a:rPr>
              <a:t>this</a:t>
            </a:r>
            <a:r>
              <a:rPr sz="2250" spc="-105" dirty="0">
                <a:latin typeface="Arial"/>
                <a:cs typeface="Arial"/>
              </a:rPr>
              <a:t> </a:t>
            </a:r>
            <a:r>
              <a:rPr sz="2250" spc="-127" dirty="0">
                <a:latin typeface="Arial"/>
                <a:cs typeface="Arial"/>
              </a:rPr>
              <a:t>using</a:t>
            </a:r>
            <a:r>
              <a:rPr sz="2250" spc="-94" dirty="0">
                <a:latin typeface="Arial"/>
                <a:cs typeface="Arial"/>
              </a:rPr>
              <a:t> </a:t>
            </a:r>
            <a:r>
              <a:rPr sz="2250" spc="-180" dirty="0">
                <a:latin typeface="Arial"/>
                <a:cs typeface="Arial"/>
              </a:rPr>
              <a:t>a</a:t>
            </a:r>
            <a:r>
              <a:rPr sz="2250" spc="-105" dirty="0">
                <a:latin typeface="Arial"/>
                <a:cs typeface="Arial"/>
              </a:rPr>
              <a:t> </a:t>
            </a:r>
            <a:r>
              <a:rPr sz="2250" spc="-34" dirty="0">
                <a:latin typeface="Arial"/>
                <a:cs typeface="Arial"/>
              </a:rPr>
              <a:t>nine- </a:t>
            </a:r>
            <a:r>
              <a:rPr sz="2250" spc="-90" dirty="0">
                <a:latin typeface="Arial"/>
                <a:cs typeface="Arial"/>
              </a:rPr>
              <a:t>character</a:t>
            </a:r>
            <a:r>
              <a:rPr sz="2250" spc="-116" dirty="0">
                <a:latin typeface="Arial"/>
                <a:cs typeface="Arial"/>
              </a:rPr>
              <a:t> </a:t>
            </a:r>
            <a:r>
              <a:rPr sz="2250" spc="-64" dirty="0">
                <a:latin typeface="Arial"/>
                <a:cs typeface="Arial"/>
              </a:rPr>
              <a:t>string:</a:t>
            </a:r>
            <a:r>
              <a:rPr sz="2250" spc="-124" dirty="0">
                <a:latin typeface="Arial"/>
                <a:cs typeface="Arial"/>
              </a:rPr>
              <a:t> </a:t>
            </a:r>
            <a:r>
              <a:rPr sz="2250" spc="-8" dirty="0">
                <a:latin typeface="Courier New"/>
                <a:cs typeface="Courier New"/>
              </a:rPr>
              <a:t>“540681732”</a:t>
            </a:r>
            <a:endParaRPr sz="2250" dirty="0">
              <a:latin typeface="Courier New"/>
              <a:cs typeface="Courier New"/>
            </a:endParaRPr>
          </a:p>
          <a:p>
            <a:pPr marL="266700" marR="3810" indent="-257175">
              <a:lnSpc>
                <a:spcPts val="2430"/>
              </a:lnSpc>
              <a:spcBef>
                <a:spcPts val="574"/>
              </a:spcBef>
              <a:buChar char="•"/>
              <a:tabLst>
                <a:tab pos="266224" algn="l"/>
                <a:tab pos="266700" algn="l"/>
              </a:tabLst>
            </a:pPr>
            <a:r>
              <a:rPr sz="2250" spc="-127" dirty="0">
                <a:latin typeface="Arial"/>
                <a:cs typeface="Arial"/>
              </a:rPr>
              <a:t>And</a:t>
            </a:r>
            <a:r>
              <a:rPr sz="2250" spc="-10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write</a:t>
            </a:r>
            <a:r>
              <a:rPr sz="2250" spc="-105" dirty="0">
                <a:latin typeface="Arial"/>
                <a:cs typeface="Arial"/>
              </a:rPr>
              <a:t> </a:t>
            </a:r>
            <a:r>
              <a:rPr sz="2250" spc="-64" dirty="0">
                <a:latin typeface="Arial"/>
                <a:cs typeface="Arial"/>
              </a:rPr>
              <a:t>functions</a:t>
            </a:r>
            <a:r>
              <a:rPr sz="2250" spc="-109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to</a:t>
            </a:r>
            <a:r>
              <a:rPr sz="2250" spc="-105" dirty="0">
                <a:latin typeface="Arial"/>
                <a:cs typeface="Arial"/>
              </a:rPr>
              <a:t> </a:t>
            </a:r>
            <a:r>
              <a:rPr sz="2250" spc="-124" dirty="0">
                <a:latin typeface="Arial"/>
                <a:cs typeface="Arial"/>
              </a:rPr>
              <a:t>map</a:t>
            </a:r>
            <a:r>
              <a:rPr sz="2250" spc="-105" dirty="0">
                <a:latin typeface="Arial"/>
                <a:cs typeface="Arial"/>
              </a:rPr>
              <a:t> </a:t>
            </a:r>
            <a:r>
              <a:rPr sz="2250" spc="-30" dirty="0">
                <a:latin typeface="Arial"/>
                <a:cs typeface="Arial"/>
              </a:rPr>
              <a:t>the</a:t>
            </a:r>
            <a:r>
              <a:rPr sz="2250" spc="-105" dirty="0">
                <a:latin typeface="Arial"/>
                <a:cs typeface="Arial"/>
              </a:rPr>
              <a:t> </a:t>
            </a:r>
            <a:r>
              <a:rPr sz="2250" spc="-191" dirty="0">
                <a:latin typeface="Arial"/>
                <a:cs typeface="Arial"/>
              </a:rPr>
              <a:t>2D</a:t>
            </a:r>
            <a:r>
              <a:rPr sz="2250" spc="-105" dirty="0">
                <a:latin typeface="Arial"/>
                <a:cs typeface="Arial"/>
              </a:rPr>
              <a:t> </a:t>
            </a:r>
            <a:r>
              <a:rPr sz="2250" spc="-86" dirty="0">
                <a:latin typeface="Arial"/>
                <a:cs typeface="Arial"/>
              </a:rPr>
              <a:t>coordinates</a:t>
            </a:r>
            <a:r>
              <a:rPr sz="2250" spc="-101" dirty="0">
                <a:latin typeface="Arial"/>
                <a:cs typeface="Arial"/>
              </a:rPr>
              <a:t> </a:t>
            </a:r>
            <a:r>
              <a:rPr sz="2250" spc="-19" dirty="0">
                <a:latin typeface="Arial"/>
                <a:cs typeface="Arial"/>
              </a:rPr>
              <a:t>to </a:t>
            </a:r>
            <a:r>
              <a:rPr sz="2250" spc="-131" dirty="0">
                <a:latin typeface="Arial"/>
                <a:cs typeface="Arial"/>
              </a:rPr>
              <a:t>an</a:t>
            </a:r>
            <a:r>
              <a:rPr sz="2250" spc="-109" dirty="0">
                <a:latin typeface="Arial"/>
                <a:cs typeface="Arial"/>
              </a:rPr>
              <a:t> </a:t>
            </a:r>
            <a:r>
              <a:rPr sz="2250" spc="-15" dirty="0">
                <a:latin typeface="Arial"/>
                <a:cs typeface="Arial"/>
              </a:rPr>
              <a:t>index</a:t>
            </a:r>
            <a:endParaRPr sz="225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64408" y="1137742"/>
            <a:ext cx="1013078" cy="101155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99044" y="1197839"/>
            <a:ext cx="982622" cy="78448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7162" y="611206"/>
            <a:ext cx="7369675" cy="68672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pc="-124" dirty="0"/>
              <a:t>What’s</a:t>
            </a:r>
            <a:r>
              <a:rPr spc="-184" dirty="0"/>
              <a:t> </a:t>
            </a:r>
            <a:r>
              <a:rPr spc="-41" dirty="0"/>
              <a:t>the</a:t>
            </a:r>
            <a:r>
              <a:rPr spc="-158" dirty="0"/>
              <a:t> </a:t>
            </a:r>
            <a:r>
              <a:rPr spc="-172" dirty="0"/>
              <a:t>goal</a:t>
            </a:r>
            <a:r>
              <a:rPr spc="-165" dirty="0"/>
              <a:t> </a:t>
            </a:r>
            <a:r>
              <a:rPr dirty="0"/>
              <a:t>to</a:t>
            </a:r>
            <a:r>
              <a:rPr spc="-161" dirty="0"/>
              <a:t> </a:t>
            </a:r>
            <a:r>
              <a:rPr spc="-153" dirty="0"/>
              <a:t>be </a:t>
            </a:r>
            <a:r>
              <a:rPr spc="-158" dirty="0"/>
              <a:t>achieved?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44956" y="1416538"/>
            <a:ext cx="5717381" cy="2772393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266700" marR="3810" indent="-257175">
              <a:spcBef>
                <a:spcPts val="79"/>
              </a:spcBef>
              <a:buChar char="•"/>
              <a:tabLst>
                <a:tab pos="266224" algn="l"/>
                <a:tab pos="266700" algn="l"/>
              </a:tabLst>
            </a:pPr>
            <a:r>
              <a:rPr sz="2400" spc="-135" dirty="0">
                <a:latin typeface="Arial"/>
                <a:cs typeface="Arial"/>
              </a:rPr>
              <a:t>Describe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49" dirty="0">
                <a:latin typeface="Arial"/>
                <a:cs typeface="Arial"/>
              </a:rPr>
              <a:t>situation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94" dirty="0">
                <a:latin typeface="Arial"/>
                <a:cs typeface="Arial"/>
              </a:rPr>
              <a:t>we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53" dirty="0">
                <a:latin typeface="Arial"/>
                <a:cs typeface="Arial"/>
              </a:rPr>
              <a:t>want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achieve,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191" dirty="0">
                <a:latin typeface="Arial"/>
                <a:cs typeface="Arial"/>
              </a:rPr>
              <a:t>a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19" dirty="0">
                <a:latin typeface="Arial"/>
                <a:cs typeface="Arial"/>
              </a:rPr>
              <a:t>set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64" dirty="0">
                <a:latin typeface="Arial"/>
                <a:cs typeface="Arial"/>
              </a:rPr>
              <a:t>properties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94" dirty="0">
                <a:latin typeface="Arial"/>
                <a:cs typeface="Arial"/>
              </a:rPr>
              <a:t>we</a:t>
            </a:r>
            <a:r>
              <a:rPr sz="2400" spc="-124" dirty="0">
                <a:latin typeface="Arial"/>
                <a:cs typeface="Arial"/>
              </a:rPr>
              <a:t> </a:t>
            </a:r>
            <a:r>
              <a:rPr sz="2400" spc="-53" dirty="0">
                <a:latin typeface="Arial"/>
                <a:cs typeface="Arial"/>
              </a:rPr>
              <a:t>want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56" dirty="0">
                <a:latin typeface="Arial"/>
                <a:cs typeface="Arial"/>
              </a:rPr>
              <a:t>hold,</a:t>
            </a:r>
            <a:r>
              <a:rPr sz="2400" spc="-101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etc.</a:t>
            </a:r>
            <a:endParaRPr sz="2400" dirty="0">
              <a:latin typeface="Arial"/>
              <a:cs typeface="Arial"/>
            </a:endParaRPr>
          </a:p>
          <a:p>
            <a:pPr marL="266700" marR="599599" indent="-257175">
              <a:spcBef>
                <a:spcPts val="578"/>
              </a:spcBef>
              <a:buChar char="•"/>
              <a:tabLst>
                <a:tab pos="266224" algn="l"/>
                <a:tab pos="266700" algn="l"/>
              </a:tabLst>
            </a:pPr>
            <a:r>
              <a:rPr sz="2400" spc="-98" dirty="0">
                <a:latin typeface="Arial"/>
                <a:cs typeface="Arial"/>
              </a:rPr>
              <a:t>Defining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191" dirty="0">
                <a:latin typeface="Arial"/>
                <a:cs typeface="Arial"/>
              </a:rPr>
              <a:t>a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b="1" spc="-195" dirty="0">
                <a:latin typeface="Arial"/>
                <a:cs typeface="Arial"/>
              </a:rPr>
              <a:t>goal</a:t>
            </a:r>
            <a:r>
              <a:rPr sz="2400" b="1" spc="-131" dirty="0">
                <a:latin typeface="Arial"/>
                <a:cs typeface="Arial"/>
              </a:rPr>
              <a:t> test</a:t>
            </a:r>
            <a:r>
              <a:rPr sz="2400" b="1" spc="-116" dirty="0">
                <a:latin typeface="Arial"/>
                <a:cs typeface="Arial"/>
              </a:rPr>
              <a:t> </a:t>
            </a:r>
            <a:r>
              <a:rPr sz="2400" spc="-38" dirty="0">
                <a:latin typeface="Arial"/>
                <a:cs typeface="Arial"/>
              </a:rPr>
              <a:t>function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34" dirty="0">
                <a:latin typeface="Arial"/>
                <a:cs typeface="Arial"/>
              </a:rPr>
              <a:t>when </a:t>
            </a:r>
            <a:r>
              <a:rPr sz="2400" spc="-83" dirty="0">
                <a:latin typeface="Arial"/>
                <a:cs typeface="Arial"/>
              </a:rPr>
              <a:t>applied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01" dirty="0">
                <a:latin typeface="Arial"/>
                <a:cs typeface="Arial"/>
              </a:rPr>
              <a:t> </a:t>
            </a:r>
            <a:r>
              <a:rPr sz="2400" spc="-191" dirty="0">
                <a:latin typeface="Arial"/>
                <a:cs typeface="Arial"/>
              </a:rPr>
              <a:t>a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94" dirty="0">
                <a:latin typeface="Arial"/>
                <a:cs typeface="Arial"/>
              </a:rPr>
              <a:t>state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returns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165" dirty="0">
                <a:latin typeface="Arial"/>
                <a:cs typeface="Arial"/>
              </a:rPr>
              <a:t>True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or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210" dirty="0">
                <a:latin typeface="Arial"/>
                <a:cs typeface="Arial"/>
              </a:rPr>
              <a:t>False</a:t>
            </a:r>
            <a:endParaRPr sz="2400" dirty="0">
              <a:latin typeface="Arial"/>
              <a:cs typeface="Arial"/>
            </a:endParaRPr>
          </a:p>
          <a:p>
            <a:pPr marL="266700" indent="-257175">
              <a:spcBef>
                <a:spcPts val="574"/>
              </a:spcBef>
              <a:buChar char="•"/>
              <a:tabLst>
                <a:tab pos="266224" algn="l"/>
                <a:tab pos="266700" algn="l"/>
              </a:tabLst>
            </a:pPr>
            <a:r>
              <a:rPr sz="2400" spc="-153" dirty="0">
                <a:latin typeface="Arial"/>
                <a:cs typeface="Arial"/>
              </a:rPr>
              <a:t>For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38" dirty="0">
                <a:latin typeface="Arial"/>
                <a:cs typeface="Arial"/>
              </a:rPr>
              <a:t>our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problem:</a:t>
            </a:r>
            <a:endParaRPr sz="2400" dirty="0">
              <a:latin typeface="Arial"/>
              <a:cs typeface="Arial"/>
            </a:endParaRPr>
          </a:p>
          <a:p>
            <a:pPr marR="2130266" algn="ctr">
              <a:spcBef>
                <a:spcPts val="413"/>
              </a:spcBef>
            </a:pPr>
            <a:r>
              <a:rPr sz="2100" dirty="0">
                <a:latin typeface="Courier New"/>
                <a:cs typeface="Courier New"/>
              </a:rPr>
              <a:t>def</a:t>
            </a:r>
            <a:r>
              <a:rPr sz="2100" spc="-60" dirty="0">
                <a:latin typeface="Courier New"/>
                <a:cs typeface="Courier New"/>
              </a:rPr>
              <a:t> </a:t>
            </a:r>
            <a:r>
              <a:rPr sz="2100" spc="-8" dirty="0">
                <a:latin typeface="Courier New"/>
                <a:cs typeface="Courier New"/>
              </a:rPr>
              <a:t>isGoal(state):</a:t>
            </a:r>
            <a:endParaRPr sz="2100" dirty="0">
              <a:latin typeface="Courier New"/>
              <a:cs typeface="Courier New"/>
            </a:endParaRPr>
          </a:p>
          <a:p>
            <a:pPr marL="574358" algn="ctr">
              <a:spcBef>
                <a:spcPts val="503"/>
              </a:spcBef>
            </a:pPr>
            <a:r>
              <a:rPr sz="2100" dirty="0">
                <a:latin typeface="Courier New"/>
                <a:cs typeface="Courier New"/>
              </a:rPr>
              <a:t>return</a:t>
            </a:r>
            <a:r>
              <a:rPr sz="2100" spc="-90" dirty="0">
                <a:latin typeface="Courier New"/>
                <a:cs typeface="Courier New"/>
              </a:rPr>
              <a:t> </a:t>
            </a:r>
            <a:r>
              <a:rPr sz="2100" dirty="0">
                <a:latin typeface="Courier New"/>
                <a:cs typeface="Courier New"/>
              </a:rPr>
              <a:t>state</a:t>
            </a:r>
            <a:r>
              <a:rPr sz="2100" spc="-79" dirty="0">
                <a:latin typeface="Courier New"/>
                <a:cs typeface="Courier New"/>
              </a:rPr>
              <a:t> </a:t>
            </a:r>
            <a:r>
              <a:rPr sz="2100" dirty="0">
                <a:latin typeface="Courier New"/>
                <a:cs typeface="Courier New"/>
              </a:rPr>
              <a:t>==</a:t>
            </a:r>
            <a:r>
              <a:rPr sz="2100" spc="-68" dirty="0">
                <a:latin typeface="Courier New"/>
                <a:cs typeface="Courier New"/>
              </a:rPr>
              <a:t> </a:t>
            </a:r>
            <a:r>
              <a:rPr sz="2100" spc="-8" dirty="0">
                <a:latin typeface="Courier New"/>
                <a:cs typeface="Courier New"/>
              </a:rPr>
              <a:t>“123405678”</a:t>
            </a:r>
            <a:endParaRPr sz="21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4374" y="596256"/>
            <a:ext cx="5274869" cy="68672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pc="-101" dirty="0"/>
              <a:t>What</a:t>
            </a:r>
            <a:r>
              <a:rPr spc="-165" dirty="0"/>
              <a:t> </a:t>
            </a:r>
            <a:r>
              <a:rPr spc="-161" dirty="0"/>
              <a:t>are</a:t>
            </a:r>
            <a:r>
              <a:rPr spc="-158" dirty="0"/>
              <a:t> </a:t>
            </a:r>
            <a:r>
              <a:rPr spc="-41" dirty="0"/>
              <a:t>the</a:t>
            </a:r>
            <a:r>
              <a:rPr spc="-161" dirty="0"/>
              <a:t> </a:t>
            </a:r>
            <a:r>
              <a:rPr spc="-135" dirty="0"/>
              <a:t>actions?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0281" y="1550314"/>
            <a:ext cx="5403056" cy="2380363"/>
          </a:xfrm>
          <a:prstGeom prst="rect">
            <a:avLst/>
          </a:prstGeom>
        </p:spPr>
        <p:txBody>
          <a:bodyPr vert="horz" wrap="square" lIns="0" tIns="51911" rIns="0" bIns="0" rtlCol="0">
            <a:spAutoFit/>
          </a:bodyPr>
          <a:lstStyle/>
          <a:p>
            <a:pPr marL="186214" marR="184309" indent="-186214">
              <a:lnSpc>
                <a:spcPct val="109000"/>
              </a:lnSpc>
              <a:spcBef>
                <a:spcPts val="409"/>
              </a:spcBef>
              <a:buFont typeface="Arial"/>
              <a:buChar char="•"/>
              <a:tabLst>
                <a:tab pos="186214" algn="l"/>
              </a:tabLst>
            </a:pPr>
            <a:r>
              <a:rPr sz="2400" b="1" spc="-135" dirty="0">
                <a:latin typeface="Arial"/>
                <a:cs typeface="Arial"/>
              </a:rPr>
              <a:t>Primitive</a:t>
            </a:r>
            <a:r>
              <a:rPr sz="2400" b="1" spc="-139" dirty="0">
                <a:latin typeface="Arial"/>
                <a:cs typeface="Arial"/>
              </a:rPr>
              <a:t> </a:t>
            </a:r>
            <a:r>
              <a:rPr sz="2400" b="1" spc="-188" dirty="0">
                <a:latin typeface="Arial"/>
                <a:cs typeface="Arial"/>
              </a:rPr>
              <a:t>actions</a:t>
            </a:r>
            <a:r>
              <a:rPr sz="2400" b="1" spc="-127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for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139" dirty="0">
                <a:latin typeface="Arial"/>
                <a:cs typeface="Arial"/>
              </a:rPr>
              <a:t>changing</a:t>
            </a:r>
            <a:r>
              <a:rPr sz="2400" spc="-101" dirty="0">
                <a:latin typeface="Arial"/>
                <a:cs typeface="Arial"/>
              </a:rPr>
              <a:t> </a:t>
            </a:r>
            <a:r>
              <a:rPr sz="2400" spc="-34" dirty="0">
                <a:latin typeface="Arial"/>
                <a:cs typeface="Arial"/>
              </a:rPr>
              <a:t>the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state </a:t>
            </a:r>
            <a:r>
              <a:rPr sz="2100" spc="-68" dirty="0">
                <a:latin typeface="Arial"/>
                <a:cs typeface="Arial"/>
              </a:rPr>
              <a:t>In</a:t>
            </a:r>
            <a:r>
              <a:rPr sz="2100" spc="-94" dirty="0">
                <a:latin typeface="Arial"/>
                <a:cs typeface="Arial"/>
              </a:rPr>
              <a:t> </a:t>
            </a:r>
            <a:r>
              <a:rPr sz="2100" spc="-169" dirty="0">
                <a:latin typeface="Arial"/>
                <a:cs typeface="Arial"/>
              </a:rPr>
              <a:t>a</a:t>
            </a:r>
            <a:r>
              <a:rPr sz="2100" spc="-86" dirty="0">
                <a:latin typeface="Arial"/>
                <a:cs typeface="Arial"/>
              </a:rPr>
              <a:t> </a:t>
            </a:r>
            <a:r>
              <a:rPr sz="2100" b="1" spc="-135" dirty="0">
                <a:latin typeface="Arial"/>
                <a:cs typeface="Arial"/>
              </a:rPr>
              <a:t>deterministic</a:t>
            </a:r>
            <a:r>
              <a:rPr sz="2100" b="1" spc="-49" dirty="0">
                <a:latin typeface="Arial"/>
                <a:cs typeface="Arial"/>
              </a:rPr>
              <a:t> </a:t>
            </a:r>
            <a:r>
              <a:rPr sz="2100" spc="-34" dirty="0">
                <a:latin typeface="Arial"/>
                <a:cs typeface="Arial"/>
              </a:rPr>
              <a:t>world:</a:t>
            </a:r>
            <a:r>
              <a:rPr sz="2100" spc="-83" dirty="0">
                <a:latin typeface="Arial"/>
                <a:cs typeface="Arial"/>
              </a:rPr>
              <a:t> </a:t>
            </a:r>
            <a:r>
              <a:rPr sz="2100" spc="-79" dirty="0">
                <a:latin typeface="Arial"/>
                <a:cs typeface="Arial"/>
              </a:rPr>
              <a:t>no</a:t>
            </a:r>
            <a:r>
              <a:rPr sz="2100" spc="-86" dirty="0">
                <a:latin typeface="Arial"/>
                <a:cs typeface="Arial"/>
              </a:rPr>
              <a:t> </a:t>
            </a:r>
            <a:r>
              <a:rPr sz="2100" spc="-53" dirty="0">
                <a:latin typeface="Arial"/>
                <a:cs typeface="Arial"/>
              </a:rPr>
              <a:t>uncertainty</a:t>
            </a:r>
            <a:r>
              <a:rPr sz="2100" spc="-79" dirty="0">
                <a:latin typeface="Arial"/>
                <a:cs typeface="Arial"/>
              </a:rPr>
              <a:t> </a:t>
            </a:r>
            <a:r>
              <a:rPr sz="2100" spc="-23" dirty="0">
                <a:latin typeface="Arial"/>
                <a:cs typeface="Arial"/>
              </a:rPr>
              <a:t>in</a:t>
            </a:r>
            <a:r>
              <a:rPr sz="2100" spc="-79" dirty="0">
                <a:latin typeface="Arial"/>
                <a:cs typeface="Arial"/>
              </a:rPr>
              <a:t> </a:t>
            </a:r>
            <a:r>
              <a:rPr sz="2100" spc="-49" dirty="0">
                <a:latin typeface="Arial"/>
                <a:cs typeface="Arial"/>
              </a:rPr>
              <a:t>an </a:t>
            </a:r>
            <a:r>
              <a:rPr sz="2100" spc="-86" dirty="0">
                <a:latin typeface="Arial"/>
                <a:cs typeface="Arial"/>
              </a:rPr>
              <a:t>action’s</a:t>
            </a:r>
            <a:r>
              <a:rPr sz="2100" spc="-75" dirty="0">
                <a:latin typeface="Arial"/>
                <a:cs typeface="Arial"/>
              </a:rPr>
              <a:t> </a:t>
            </a:r>
            <a:r>
              <a:rPr sz="2100" spc="-79" dirty="0">
                <a:latin typeface="Arial"/>
                <a:cs typeface="Arial"/>
              </a:rPr>
              <a:t>effects</a:t>
            </a:r>
            <a:r>
              <a:rPr sz="2100" spc="-75" dirty="0">
                <a:latin typeface="Arial"/>
                <a:cs typeface="Arial"/>
              </a:rPr>
              <a:t> </a:t>
            </a:r>
            <a:r>
              <a:rPr sz="2100" spc="-90" dirty="0">
                <a:latin typeface="Arial"/>
                <a:cs typeface="Arial"/>
              </a:rPr>
              <a:t>(simple</a:t>
            </a:r>
            <a:r>
              <a:rPr sz="2100" spc="-56" dirty="0">
                <a:latin typeface="Arial"/>
                <a:cs typeface="Arial"/>
              </a:rPr>
              <a:t> </a:t>
            </a:r>
            <a:r>
              <a:rPr sz="2100" spc="-8" dirty="0">
                <a:latin typeface="Arial"/>
                <a:cs typeface="Arial"/>
              </a:rPr>
              <a:t>model)</a:t>
            </a:r>
            <a:endParaRPr sz="2100" dirty="0">
              <a:latin typeface="Arial"/>
              <a:cs typeface="Arial"/>
            </a:endParaRPr>
          </a:p>
          <a:p>
            <a:pPr marL="185738" marR="290036" indent="-176689">
              <a:spcBef>
                <a:spcPts val="566"/>
              </a:spcBef>
              <a:buChar char="•"/>
              <a:tabLst>
                <a:tab pos="186214" algn="l"/>
              </a:tabLst>
            </a:pPr>
            <a:r>
              <a:rPr lang="en-US" sz="2400" spc="-146" dirty="0">
                <a:latin typeface="Arial"/>
                <a:cs typeface="Arial"/>
              </a:rPr>
              <a:t>Action should specify:</a:t>
            </a:r>
            <a:endParaRPr sz="2400" dirty="0">
              <a:latin typeface="Arial"/>
              <a:cs typeface="Arial"/>
            </a:endParaRPr>
          </a:p>
          <a:p>
            <a:pPr marL="395764" marR="95726" lvl="1" indent="-216218">
              <a:spcBef>
                <a:spcPts val="518"/>
              </a:spcBef>
              <a:buChar char="–"/>
              <a:tabLst>
                <a:tab pos="396240" algn="l"/>
              </a:tabLst>
            </a:pPr>
            <a:r>
              <a:rPr sz="2100" b="1" i="1" spc="-195" dirty="0">
                <a:latin typeface="Arial-BoldItalicMT"/>
                <a:cs typeface="Arial-BoldItalicMT"/>
              </a:rPr>
              <a:t>can</a:t>
            </a:r>
            <a:r>
              <a:rPr sz="2100" b="1" i="1" spc="-86" dirty="0">
                <a:latin typeface="Arial-BoldItalicMT"/>
                <a:cs typeface="Arial-BoldItalicMT"/>
              </a:rPr>
              <a:t> </a:t>
            </a:r>
            <a:r>
              <a:rPr lang="en-US" sz="2100" spc="-86" dirty="0">
                <a:latin typeface="Arial-BoldItalicMT"/>
                <a:cs typeface="Arial-BoldItalicMT"/>
              </a:rPr>
              <a:t>action </a:t>
            </a:r>
            <a:r>
              <a:rPr sz="2100" spc="-113" dirty="0">
                <a:latin typeface="Arial"/>
                <a:cs typeface="Arial"/>
              </a:rPr>
              <a:t>be</a:t>
            </a:r>
            <a:r>
              <a:rPr sz="2100" spc="-86" dirty="0">
                <a:latin typeface="Arial"/>
                <a:cs typeface="Arial"/>
              </a:rPr>
              <a:t> </a:t>
            </a:r>
            <a:r>
              <a:rPr sz="2100" spc="-83" dirty="0">
                <a:latin typeface="Arial"/>
                <a:cs typeface="Arial"/>
              </a:rPr>
              <a:t>applied </a:t>
            </a:r>
            <a:r>
              <a:rPr sz="2100" dirty="0">
                <a:latin typeface="Arial"/>
                <a:cs typeface="Arial"/>
              </a:rPr>
              <a:t>to</a:t>
            </a:r>
            <a:r>
              <a:rPr sz="2100" spc="-94" dirty="0">
                <a:latin typeface="Arial"/>
                <a:cs typeface="Arial"/>
              </a:rPr>
              <a:t> </a:t>
            </a:r>
            <a:r>
              <a:rPr sz="2100" spc="-26" dirty="0">
                <a:latin typeface="Arial"/>
                <a:cs typeface="Arial"/>
              </a:rPr>
              <a:t>the</a:t>
            </a:r>
            <a:r>
              <a:rPr sz="2100" spc="-83" dirty="0">
                <a:latin typeface="Arial"/>
                <a:cs typeface="Arial"/>
              </a:rPr>
              <a:t> </a:t>
            </a:r>
            <a:r>
              <a:rPr sz="2100" spc="-19" dirty="0">
                <a:latin typeface="Arial"/>
                <a:cs typeface="Arial"/>
              </a:rPr>
              <a:t>current </a:t>
            </a:r>
            <a:r>
              <a:rPr lang="en-US" sz="2100" spc="-38" dirty="0">
                <a:latin typeface="Arial"/>
                <a:cs typeface="Arial"/>
              </a:rPr>
              <a:t>state</a:t>
            </a:r>
            <a:endParaRPr sz="2100" dirty="0">
              <a:latin typeface="Arial"/>
              <a:cs typeface="Arial"/>
            </a:endParaRPr>
          </a:p>
          <a:p>
            <a:pPr marL="395764" marR="3810" lvl="1" indent="-216218">
              <a:spcBef>
                <a:spcPts val="503"/>
              </a:spcBef>
              <a:buChar char="–"/>
              <a:tabLst>
                <a:tab pos="396240" algn="l"/>
                <a:tab pos="3106103" algn="l"/>
                <a:tab pos="3899535" algn="l"/>
              </a:tabLst>
            </a:pPr>
            <a:r>
              <a:rPr sz="2100" spc="-79" dirty="0">
                <a:latin typeface="Arial"/>
                <a:cs typeface="Arial"/>
              </a:rPr>
              <a:t>What</a:t>
            </a:r>
            <a:r>
              <a:rPr sz="2100" spc="-75" dirty="0">
                <a:latin typeface="Arial"/>
                <a:cs typeface="Arial"/>
              </a:rPr>
              <a:t> </a:t>
            </a:r>
            <a:r>
              <a:rPr sz="2100" spc="-83" dirty="0">
                <a:latin typeface="Arial"/>
                <a:cs typeface="Arial"/>
              </a:rPr>
              <a:t>state</a:t>
            </a:r>
            <a:r>
              <a:rPr sz="2100" spc="-75" dirty="0">
                <a:latin typeface="Arial"/>
                <a:cs typeface="Arial"/>
              </a:rPr>
              <a:t> </a:t>
            </a:r>
            <a:r>
              <a:rPr sz="2100" b="1" i="1" spc="-176" dirty="0">
                <a:latin typeface="Arial-BoldItalicMT"/>
                <a:cs typeface="Arial-BoldItalicMT"/>
              </a:rPr>
              <a:t>results</a:t>
            </a:r>
            <a:r>
              <a:rPr sz="2100" b="1" i="1" spc="-68" dirty="0">
                <a:latin typeface="Arial-BoldItalicMT"/>
                <a:cs typeface="Arial-BoldItalicMT"/>
              </a:rPr>
              <a:t> </a:t>
            </a:r>
            <a:r>
              <a:rPr sz="2100" spc="-26" dirty="0">
                <a:latin typeface="Arial"/>
                <a:cs typeface="Arial"/>
              </a:rPr>
              <a:t>after</a:t>
            </a:r>
            <a:r>
              <a:rPr sz="2100" spc="-101" dirty="0">
                <a:latin typeface="Arial"/>
                <a:cs typeface="Arial"/>
              </a:rPr>
              <a:t> </a:t>
            </a:r>
            <a:r>
              <a:rPr sz="2100" spc="-60" dirty="0">
                <a:latin typeface="Arial"/>
                <a:cs typeface="Arial"/>
              </a:rPr>
              <a:t>action</a:t>
            </a:r>
            <a:r>
              <a:rPr sz="2100" spc="-79" dirty="0">
                <a:latin typeface="Arial"/>
                <a:cs typeface="Arial"/>
              </a:rPr>
              <a:t> </a:t>
            </a:r>
            <a:r>
              <a:rPr sz="2100" spc="-120" dirty="0">
                <a:latin typeface="Arial"/>
                <a:cs typeface="Arial"/>
              </a:rPr>
              <a:t>is</a:t>
            </a:r>
            <a:r>
              <a:rPr sz="2100" spc="-83" dirty="0">
                <a:latin typeface="Arial"/>
                <a:cs typeface="Arial"/>
              </a:rPr>
              <a:t> </a:t>
            </a:r>
            <a:r>
              <a:rPr sz="2100" spc="-60" dirty="0">
                <a:latin typeface="Arial"/>
                <a:cs typeface="Arial"/>
              </a:rPr>
              <a:t>performed</a:t>
            </a:r>
            <a:endParaRPr sz="21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3133" y="997169"/>
            <a:ext cx="980694" cy="76238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0526" y="630743"/>
            <a:ext cx="4802219" cy="68672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pc="-176" dirty="0"/>
              <a:t>Representing</a:t>
            </a:r>
            <a:r>
              <a:rPr spc="-146" dirty="0"/>
              <a:t> </a:t>
            </a:r>
            <a:r>
              <a:rPr spc="-101" dirty="0"/>
              <a:t>actions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6492" y="1412368"/>
            <a:ext cx="6110288" cy="3344345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266700" indent="-257175">
              <a:spcBef>
                <a:spcPts val="79"/>
              </a:spcBef>
              <a:buChar char="•"/>
              <a:tabLst>
                <a:tab pos="266224" algn="l"/>
                <a:tab pos="266700" algn="l"/>
              </a:tabLst>
            </a:pPr>
            <a:r>
              <a:rPr sz="2400" spc="-105" dirty="0">
                <a:latin typeface="Arial"/>
                <a:cs typeface="Arial"/>
              </a:rPr>
              <a:t>Actions</a:t>
            </a:r>
            <a:r>
              <a:rPr sz="2400" spc="-98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for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109" dirty="0">
                <a:latin typeface="Arial"/>
                <a:cs typeface="Arial"/>
              </a:rPr>
              <a:t>8-</a:t>
            </a:r>
            <a:r>
              <a:rPr sz="2400" spc="-38" dirty="0">
                <a:latin typeface="Arial"/>
                <a:cs typeface="Arial"/>
              </a:rPr>
              <a:t>puzzle?</a:t>
            </a:r>
            <a:endParaRPr sz="2400" dirty="0">
              <a:latin typeface="Arial"/>
              <a:cs typeface="Arial"/>
            </a:endParaRPr>
          </a:p>
          <a:p>
            <a:pPr marL="266700" indent="-257175">
              <a:spcBef>
                <a:spcPts val="2306"/>
              </a:spcBef>
              <a:buChar char="•"/>
              <a:tabLst>
                <a:tab pos="266224" algn="l"/>
                <a:tab pos="266700" algn="l"/>
              </a:tabLst>
            </a:pPr>
            <a:r>
              <a:rPr sz="2400" spc="-90" dirty="0">
                <a:latin typeface="Arial"/>
                <a:cs typeface="Arial"/>
              </a:rPr>
              <a:t>Number</a:t>
            </a:r>
            <a:r>
              <a:rPr sz="2400" spc="-101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01" dirty="0">
                <a:latin typeface="Arial"/>
                <a:cs typeface="Arial"/>
              </a:rPr>
              <a:t> </a:t>
            </a:r>
            <a:r>
              <a:rPr sz="2400" spc="-79" dirty="0">
                <a:latin typeface="Arial"/>
                <a:cs typeface="Arial"/>
              </a:rPr>
              <a:t>actions/operators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127" dirty="0">
                <a:latin typeface="Arial"/>
                <a:cs typeface="Arial"/>
              </a:rPr>
              <a:t>depends</a:t>
            </a:r>
            <a:r>
              <a:rPr sz="2400" spc="-86" dirty="0">
                <a:latin typeface="Arial"/>
                <a:cs typeface="Arial"/>
              </a:rPr>
              <a:t> on</a:t>
            </a:r>
            <a:r>
              <a:rPr sz="2400" spc="-101" dirty="0">
                <a:latin typeface="Arial"/>
                <a:cs typeface="Arial"/>
              </a:rPr>
              <a:t> </a:t>
            </a:r>
            <a:r>
              <a:rPr sz="2400" spc="-19" dirty="0">
                <a:latin typeface="Arial"/>
                <a:cs typeface="Arial"/>
              </a:rPr>
              <a:t>the</a:t>
            </a:r>
            <a:endParaRPr sz="2400" dirty="0">
              <a:latin typeface="Arial"/>
              <a:cs typeface="Arial"/>
            </a:endParaRPr>
          </a:p>
          <a:p>
            <a:pPr marL="266700"/>
            <a:r>
              <a:rPr sz="2400" b="1" spc="-146" dirty="0">
                <a:latin typeface="Arial"/>
                <a:cs typeface="Arial"/>
              </a:rPr>
              <a:t>representation</a:t>
            </a:r>
            <a:r>
              <a:rPr sz="2400" b="1" spc="-139" dirty="0">
                <a:latin typeface="Arial"/>
                <a:cs typeface="Arial"/>
              </a:rPr>
              <a:t> </a:t>
            </a:r>
            <a:r>
              <a:rPr sz="2400" spc="-158" dirty="0">
                <a:latin typeface="Arial"/>
                <a:cs typeface="Arial"/>
              </a:rPr>
              <a:t>used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in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109" dirty="0">
                <a:latin typeface="Arial"/>
                <a:cs typeface="Arial"/>
              </a:rPr>
              <a:t>describing</a:t>
            </a:r>
            <a:r>
              <a:rPr sz="2400" spc="-94" dirty="0">
                <a:latin typeface="Arial"/>
                <a:cs typeface="Arial"/>
              </a:rPr>
              <a:t> </a:t>
            </a:r>
            <a:r>
              <a:rPr sz="2400" spc="-191" dirty="0">
                <a:latin typeface="Arial"/>
                <a:cs typeface="Arial"/>
              </a:rPr>
              <a:t>a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state</a:t>
            </a:r>
            <a:endParaRPr sz="2400" dirty="0">
              <a:latin typeface="Arial"/>
              <a:cs typeface="Arial"/>
            </a:endParaRPr>
          </a:p>
          <a:p>
            <a:pPr marL="656273" marR="351473" lvl="1" indent="-222885">
              <a:lnSpc>
                <a:spcPts val="2265"/>
              </a:lnSpc>
              <a:spcBef>
                <a:spcPts val="555"/>
              </a:spcBef>
              <a:buChar char="–"/>
              <a:tabLst>
                <a:tab pos="656749" algn="l"/>
              </a:tabLst>
            </a:pPr>
            <a:r>
              <a:rPr sz="2100" spc="-127" dirty="0">
                <a:latin typeface="Arial"/>
                <a:cs typeface="Arial"/>
              </a:rPr>
              <a:t>Specify</a:t>
            </a:r>
            <a:r>
              <a:rPr sz="2100" spc="-94" dirty="0">
                <a:latin typeface="Arial"/>
                <a:cs typeface="Arial"/>
              </a:rPr>
              <a:t> </a:t>
            </a:r>
            <a:r>
              <a:rPr sz="2100" spc="-113" dirty="0">
                <a:latin typeface="Arial"/>
                <a:cs typeface="Arial"/>
              </a:rPr>
              <a:t>4</a:t>
            </a:r>
            <a:r>
              <a:rPr sz="2100" spc="-86" dirty="0">
                <a:latin typeface="Arial"/>
                <a:cs typeface="Arial"/>
              </a:rPr>
              <a:t> </a:t>
            </a:r>
            <a:r>
              <a:rPr sz="2100" spc="-109" dirty="0">
                <a:latin typeface="Arial"/>
                <a:cs typeface="Arial"/>
              </a:rPr>
              <a:t>possible</a:t>
            </a:r>
            <a:r>
              <a:rPr sz="2100" spc="-68" dirty="0">
                <a:latin typeface="Arial"/>
                <a:cs typeface="Arial"/>
              </a:rPr>
              <a:t> </a:t>
            </a:r>
            <a:r>
              <a:rPr sz="2100" spc="-135" dirty="0">
                <a:latin typeface="Arial"/>
                <a:cs typeface="Arial"/>
              </a:rPr>
              <a:t>moves</a:t>
            </a:r>
            <a:r>
              <a:rPr sz="2100" spc="-86" dirty="0">
                <a:latin typeface="Arial"/>
                <a:cs typeface="Arial"/>
              </a:rPr>
              <a:t> </a:t>
            </a:r>
            <a:r>
              <a:rPr sz="2100" spc="-8" dirty="0">
                <a:latin typeface="Arial"/>
                <a:cs typeface="Arial"/>
              </a:rPr>
              <a:t>for</a:t>
            </a:r>
            <a:r>
              <a:rPr sz="2100" spc="-101" dirty="0">
                <a:latin typeface="Arial"/>
                <a:cs typeface="Arial"/>
              </a:rPr>
              <a:t> </a:t>
            </a:r>
            <a:r>
              <a:rPr sz="2100" spc="-143" dirty="0">
                <a:latin typeface="Arial"/>
                <a:cs typeface="Arial"/>
              </a:rPr>
              <a:t>each</a:t>
            </a:r>
            <a:r>
              <a:rPr sz="2100" spc="-98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of</a:t>
            </a:r>
            <a:r>
              <a:rPr sz="2100" spc="-101" dirty="0">
                <a:latin typeface="Arial"/>
                <a:cs typeface="Arial"/>
              </a:rPr>
              <a:t> </a:t>
            </a:r>
            <a:r>
              <a:rPr sz="2100" spc="-26" dirty="0">
                <a:latin typeface="Arial"/>
                <a:cs typeface="Arial"/>
              </a:rPr>
              <a:t>the</a:t>
            </a:r>
            <a:r>
              <a:rPr sz="2100" spc="-86" dirty="0">
                <a:latin typeface="Arial"/>
                <a:cs typeface="Arial"/>
              </a:rPr>
              <a:t> </a:t>
            </a:r>
            <a:r>
              <a:rPr sz="2100" spc="-113" dirty="0">
                <a:latin typeface="Arial"/>
                <a:cs typeface="Arial"/>
              </a:rPr>
              <a:t>8</a:t>
            </a:r>
            <a:r>
              <a:rPr sz="2100" spc="-86" dirty="0">
                <a:latin typeface="Arial"/>
                <a:cs typeface="Arial"/>
              </a:rPr>
              <a:t> </a:t>
            </a:r>
            <a:r>
              <a:rPr sz="2100" spc="-26" dirty="0">
                <a:latin typeface="Arial"/>
                <a:cs typeface="Arial"/>
              </a:rPr>
              <a:t>tiles, </a:t>
            </a:r>
            <a:r>
              <a:rPr sz="2100" spc="-64" dirty="0">
                <a:latin typeface="Arial"/>
                <a:cs typeface="Arial"/>
              </a:rPr>
              <a:t>resulting</a:t>
            </a:r>
            <a:r>
              <a:rPr sz="2100" spc="-90" dirty="0">
                <a:latin typeface="Arial"/>
                <a:cs typeface="Arial"/>
              </a:rPr>
              <a:t> </a:t>
            </a:r>
            <a:r>
              <a:rPr sz="2100" spc="-34" dirty="0">
                <a:latin typeface="Arial"/>
                <a:cs typeface="Arial"/>
              </a:rPr>
              <a:t>in</a:t>
            </a:r>
            <a:r>
              <a:rPr sz="2100" spc="-109" dirty="0">
                <a:latin typeface="Arial"/>
                <a:cs typeface="Arial"/>
              </a:rPr>
              <a:t> </a:t>
            </a:r>
            <a:r>
              <a:rPr sz="2100" spc="-169" dirty="0">
                <a:latin typeface="Arial"/>
                <a:cs typeface="Arial"/>
              </a:rPr>
              <a:t>a</a:t>
            </a:r>
            <a:r>
              <a:rPr sz="2100" spc="-109" dirty="0">
                <a:latin typeface="Arial"/>
                <a:cs typeface="Arial"/>
              </a:rPr>
              <a:t> </a:t>
            </a:r>
            <a:r>
              <a:rPr sz="2100" spc="-8" dirty="0">
                <a:latin typeface="Arial"/>
                <a:cs typeface="Arial"/>
              </a:rPr>
              <a:t>total</a:t>
            </a:r>
            <a:r>
              <a:rPr sz="2100" spc="-109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of</a:t>
            </a:r>
            <a:r>
              <a:rPr sz="2100" spc="-101" dirty="0">
                <a:latin typeface="Arial"/>
                <a:cs typeface="Arial"/>
              </a:rPr>
              <a:t> </a:t>
            </a:r>
            <a:r>
              <a:rPr sz="2100" b="1" spc="-71" dirty="0">
                <a:latin typeface="Arial"/>
                <a:cs typeface="Arial"/>
              </a:rPr>
              <a:t>4*8=32</a:t>
            </a:r>
            <a:r>
              <a:rPr sz="2100" b="1" spc="-79" dirty="0">
                <a:latin typeface="Arial"/>
                <a:cs typeface="Arial"/>
              </a:rPr>
              <a:t> </a:t>
            </a:r>
            <a:r>
              <a:rPr sz="2100" b="1" spc="-56" dirty="0">
                <a:latin typeface="Arial"/>
                <a:cs typeface="Arial"/>
              </a:rPr>
              <a:t>operators</a:t>
            </a:r>
            <a:endParaRPr sz="2100" dirty="0">
              <a:latin typeface="Arial"/>
              <a:cs typeface="Arial"/>
            </a:endParaRPr>
          </a:p>
          <a:p>
            <a:pPr marL="656273" marR="62865" lvl="1" indent="-222885">
              <a:lnSpc>
                <a:spcPts val="2220"/>
              </a:lnSpc>
              <a:spcBef>
                <a:spcPts val="589"/>
              </a:spcBef>
              <a:buChar char="–"/>
              <a:tabLst>
                <a:tab pos="656749" algn="l"/>
              </a:tabLst>
            </a:pPr>
            <a:r>
              <a:rPr sz="2100" spc="-90" dirty="0">
                <a:latin typeface="Arial"/>
                <a:cs typeface="Arial"/>
              </a:rPr>
              <a:t>Or:</a:t>
            </a:r>
            <a:r>
              <a:rPr sz="2100" spc="-98" dirty="0">
                <a:latin typeface="Arial"/>
                <a:cs typeface="Arial"/>
              </a:rPr>
              <a:t> </a:t>
            </a:r>
            <a:r>
              <a:rPr sz="2100" spc="-127" dirty="0">
                <a:latin typeface="Arial"/>
                <a:cs typeface="Arial"/>
              </a:rPr>
              <a:t>Specify</a:t>
            </a:r>
            <a:r>
              <a:rPr sz="2100" spc="-94" dirty="0">
                <a:latin typeface="Arial"/>
                <a:cs typeface="Arial"/>
              </a:rPr>
              <a:t> </a:t>
            </a:r>
            <a:r>
              <a:rPr sz="2100" spc="-34" dirty="0">
                <a:latin typeface="Arial"/>
                <a:cs typeface="Arial"/>
              </a:rPr>
              <a:t>four</a:t>
            </a:r>
            <a:r>
              <a:rPr sz="2100" spc="-90" dirty="0">
                <a:latin typeface="Arial"/>
                <a:cs typeface="Arial"/>
              </a:rPr>
              <a:t> </a:t>
            </a:r>
            <a:r>
              <a:rPr sz="2100" spc="-135" dirty="0">
                <a:latin typeface="Arial"/>
                <a:cs typeface="Arial"/>
              </a:rPr>
              <a:t>moves</a:t>
            </a:r>
            <a:r>
              <a:rPr sz="2100" spc="-9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for</a:t>
            </a:r>
            <a:r>
              <a:rPr sz="2100" spc="-64" dirty="0">
                <a:latin typeface="Arial"/>
                <a:cs typeface="Arial"/>
              </a:rPr>
              <a:t> </a:t>
            </a:r>
            <a:r>
              <a:rPr sz="2100" spc="38" dirty="0">
                <a:latin typeface="Arial"/>
                <a:cs typeface="Arial"/>
              </a:rPr>
              <a:t>“blank”</a:t>
            </a:r>
            <a:r>
              <a:rPr sz="2100" spc="-79" dirty="0">
                <a:latin typeface="Arial"/>
                <a:cs typeface="Arial"/>
              </a:rPr>
              <a:t> </a:t>
            </a:r>
            <a:r>
              <a:rPr sz="2100" spc="-120" dirty="0">
                <a:latin typeface="Arial"/>
                <a:cs typeface="Arial"/>
              </a:rPr>
              <a:t>square</a:t>
            </a:r>
            <a:r>
              <a:rPr sz="2100" spc="-79" dirty="0">
                <a:latin typeface="Arial"/>
                <a:cs typeface="Arial"/>
              </a:rPr>
              <a:t> </a:t>
            </a:r>
            <a:r>
              <a:rPr sz="2100" spc="-113" dirty="0">
                <a:latin typeface="Arial"/>
                <a:cs typeface="Arial"/>
              </a:rPr>
              <a:t>and</a:t>
            </a:r>
            <a:r>
              <a:rPr sz="2100" spc="-79" dirty="0">
                <a:latin typeface="Arial"/>
                <a:cs typeface="Arial"/>
              </a:rPr>
              <a:t> </a:t>
            </a:r>
            <a:r>
              <a:rPr sz="2100" spc="-19" dirty="0">
                <a:latin typeface="Arial"/>
                <a:cs typeface="Arial"/>
              </a:rPr>
              <a:t>we </a:t>
            </a:r>
            <a:r>
              <a:rPr sz="2100" spc="-64" dirty="0">
                <a:latin typeface="Arial"/>
                <a:cs typeface="Arial"/>
              </a:rPr>
              <a:t>only</a:t>
            </a:r>
            <a:r>
              <a:rPr sz="2100" spc="-98" dirty="0">
                <a:latin typeface="Arial"/>
                <a:cs typeface="Arial"/>
              </a:rPr>
              <a:t> </a:t>
            </a:r>
            <a:r>
              <a:rPr sz="2100" spc="-113" dirty="0">
                <a:latin typeface="Arial"/>
                <a:cs typeface="Arial"/>
              </a:rPr>
              <a:t>need</a:t>
            </a:r>
            <a:r>
              <a:rPr sz="2100" spc="-83" dirty="0">
                <a:latin typeface="Arial"/>
                <a:cs typeface="Arial"/>
              </a:rPr>
              <a:t> </a:t>
            </a:r>
            <a:r>
              <a:rPr sz="2100" b="1" spc="-113" dirty="0">
                <a:latin typeface="Arial"/>
                <a:cs typeface="Arial"/>
              </a:rPr>
              <a:t>4</a:t>
            </a:r>
            <a:r>
              <a:rPr sz="2100" b="1" spc="-86" dirty="0">
                <a:latin typeface="Arial"/>
                <a:cs typeface="Arial"/>
              </a:rPr>
              <a:t> </a:t>
            </a:r>
            <a:r>
              <a:rPr sz="2100" b="1" spc="-64" dirty="0">
                <a:latin typeface="Arial"/>
                <a:cs typeface="Arial"/>
              </a:rPr>
              <a:t>operators</a:t>
            </a:r>
            <a:endParaRPr sz="2100" dirty="0">
              <a:latin typeface="Arial"/>
              <a:cs typeface="Arial"/>
            </a:endParaRPr>
          </a:p>
          <a:p>
            <a:pPr lvl="1">
              <a:spcBef>
                <a:spcPts val="34"/>
              </a:spcBef>
              <a:buFont typeface="Arial"/>
              <a:buChar char="–"/>
            </a:pPr>
            <a:endParaRPr sz="1650" dirty="0">
              <a:latin typeface="Arial"/>
              <a:cs typeface="Arial"/>
            </a:endParaRPr>
          </a:p>
          <a:p>
            <a:pPr marL="266700" indent="-257175"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2400" b="1" spc="-165" dirty="0">
                <a:latin typeface="Arial"/>
                <a:cs typeface="Arial"/>
              </a:rPr>
              <a:t>Representational</a:t>
            </a:r>
            <a:r>
              <a:rPr sz="2400" b="1" spc="-116" dirty="0">
                <a:latin typeface="Arial"/>
                <a:cs typeface="Arial"/>
              </a:rPr>
              <a:t> </a:t>
            </a:r>
            <a:r>
              <a:rPr sz="2400" b="1" spc="-139" dirty="0">
                <a:latin typeface="Arial"/>
                <a:cs typeface="Arial"/>
              </a:rPr>
              <a:t>shift</a:t>
            </a:r>
            <a:r>
              <a:rPr sz="2400" b="1" spc="-86" dirty="0">
                <a:latin typeface="Arial"/>
                <a:cs typeface="Arial"/>
              </a:rPr>
              <a:t> </a:t>
            </a:r>
            <a:r>
              <a:rPr sz="2400" b="1" spc="-233" dirty="0">
                <a:latin typeface="Arial"/>
                <a:cs typeface="Arial"/>
              </a:rPr>
              <a:t>can</a:t>
            </a:r>
            <a:r>
              <a:rPr sz="2400" b="1" spc="-83" dirty="0">
                <a:latin typeface="Arial"/>
                <a:cs typeface="Arial"/>
              </a:rPr>
              <a:t> </a:t>
            </a:r>
            <a:r>
              <a:rPr sz="2400" b="1" spc="-161" dirty="0">
                <a:latin typeface="Arial"/>
                <a:cs typeface="Arial"/>
              </a:rPr>
              <a:t>simplify</a:t>
            </a:r>
            <a:r>
              <a:rPr sz="2400" b="1" spc="-116" dirty="0">
                <a:latin typeface="Arial"/>
                <a:cs typeface="Arial"/>
              </a:rPr>
              <a:t> </a:t>
            </a:r>
            <a:r>
              <a:rPr sz="2400" b="1" spc="-165" dirty="0">
                <a:latin typeface="Arial"/>
                <a:cs typeface="Arial"/>
              </a:rPr>
              <a:t>a</a:t>
            </a:r>
            <a:r>
              <a:rPr sz="2400" b="1" spc="-86" dirty="0">
                <a:latin typeface="Arial"/>
                <a:cs typeface="Arial"/>
              </a:rPr>
              <a:t> </a:t>
            </a:r>
            <a:r>
              <a:rPr sz="2400" b="1" spc="-98" dirty="0">
                <a:latin typeface="Arial"/>
                <a:cs typeface="Arial"/>
              </a:rPr>
              <a:t>problem!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68409" y="1317469"/>
            <a:ext cx="1013078" cy="101041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026">
            <a:extLst>
              <a:ext uri="{FF2B5EF4-FFF2-40B4-BE49-F238E27FC236}">
                <a16:creationId xmlns:a16="http://schemas.microsoft.com/office/drawing/2014/main" id="{6219707E-FCA3-AA4D-B04D-FAE9FFEB56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57350" y="360636"/>
            <a:ext cx="5829300" cy="85725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Today’</a:t>
            </a:r>
            <a:r>
              <a:rPr lang="en-US" altLang="ja-JP" dirty="0">
                <a:ea typeface="ＭＳ Ｐゴシック" panose="020B0600070205080204" pitchFamily="34" charset="-128"/>
              </a:rPr>
              <a:t>s topics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8434" name="Rectangle 1027">
            <a:extLst>
              <a:ext uri="{FF2B5EF4-FFF2-40B4-BE49-F238E27FC236}">
                <a16:creationId xmlns:a16="http://schemas.microsoft.com/office/drawing/2014/main" id="{758C62FE-A44A-EA4F-82BB-2FCD5D61E2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1924" y="1347951"/>
            <a:ext cx="7080688" cy="3324553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Goal-based agents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Representing states and actions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Example problems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Generic state-space search algorithm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Specific algorithms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Breadth-first search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Depth-first search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Uniform cost search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Depth-first iterative deepening</a:t>
            </a:r>
          </a:p>
          <a:p>
            <a:pPr marL="457200" lvl="1" indent="0" eaLnBrk="1" hangingPunct="1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8277" y="826161"/>
            <a:ext cx="4626683" cy="68672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pc="-176" dirty="0"/>
              <a:t>Representing</a:t>
            </a:r>
            <a:r>
              <a:rPr spc="-146" dirty="0"/>
              <a:t> </a:t>
            </a:r>
            <a:r>
              <a:rPr spc="-101" dirty="0"/>
              <a:t>actions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3619" y="1985839"/>
            <a:ext cx="6096000" cy="748762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266700" indent="-257175">
              <a:spcBef>
                <a:spcPts val="79"/>
              </a:spcBef>
              <a:buChar char="•"/>
              <a:tabLst>
                <a:tab pos="266224" algn="l"/>
                <a:tab pos="266700" algn="l"/>
              </a:tabLst>
            </a:pPr>
            <a:r>
              <a:rPr sz="2400" spc="-105" dirty="0">
                <a:latin typeface="Arial"/>
                <a:cs typeface="Arial"/>
              </a:rPr>
              <a:t>Actions</a:t>
            </a:r>
            <a:r>
              <a:rPr sz="2400" spc="-94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ideally</a:t>
            </a:r>
            <a:r>
              <a:rPr sz="2400" spc="-101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considered</a:t>
            </a:r>
            <a:r>
              <a:rPr sz="2400" spc="-101" dirty="0">
                <a:latin typeface="Arial"/>
                <a:cs typeface="Arial"/>
              </a:rPr>
              <a:t> </a:t>
            </a:r>
            <a:r>
              <a:rPr sz="2400" spc="-229" dirty="0">
                <a:latin typeface="Arial"/>
                <a:cs typeface="Arial"/>
              </a:rPr>
              <a:t>as</a:t>
            </a:r>
            <a:r>
              <a:rPr sz="2400" spc="-139" dirty="0">
                <a:latin typeface="Arial"/>
                <a:cs typeface="Arial"/>
              </a:rPr>
              <a:t> </a:t>
            </a:r>
            <a:r>
              <a:rPr sz="2400" b="1" spc="-180" dirty="0">
                <a:latin typeface="Arial"/>
                <a:cs typeface="Arial"/>
              </a:rPr>
              <a:t>discrete</a:t>
            </a:r>
            <a:r>
              <a:rPr sz="2400" b="1" spc="-127" dirty="0">
                <a:latin typeface="Arial"/>
                <a:cs typeface="Arial"/>
              </a:rPr>
              <a:t> </a:t>
            </a:r>
            <a:r>
              <a:rPr sz="2400" b="1" spc="-23" dirty="0">
                <a:latin typeface="Arial"/>
                <a:cs typeface="Arial"/>
              </a:rPr>
              <a:t>events</a:t>
            </a:r>
            <a:endParaRPr sz="2400" dirty="0">
              <a:latin typeface="Arial"/>
              <a:cs typeface="Arial"/>
            </a:endParaRPr>
          </a:p>
          <a:p>
            <a:pPr marL="266700">
              <a:spcBef>
                <a:spcPts val="4"/>
              </a:spcBef>
            </a:pPr>
            <a:r>
              <a:rPr sz="2400" dirty="0">
                <a:latin typeface="Arial"/>
                <a:cs typeface="Arial"/>
              </a:rPr>
              <a:t>that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98" dirty="0">
                <a:latin typeface="Arial"/>
                <a:cs typeface="Arial"/>
              </a:rPr>
              <a:t>occur</a:t>
            </a:r>
            <a:r>
              <a:rPr sz="2400" spc="-131" dirty="0">
                <a:latin typeface="Arial"/>
                <a:cs typeface="Arial"/>
              </a:rPr>
              <a:t> </a:t>
            </a:r>
            <a:r>
              <a:rPr sz="2400" spc="-34" dirty="0">
                <a:latin typeface="Arial"/>
                <a:cs typeface="Arial"/>
              </a:rPr>
              <a:t>at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39" dirty="0">
                <a:latin typeface="Arial"/>
                <a:cs typeface="Arial"/>
              </a:rPr>
              <a:t>an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b="1" spc="-146" dirty="0">
                <a:latin typeface="Arial"/>
                <a:cs typeface="Arial"/>
              </a:rPr>
              <a:t>instant</a:t>
            </a:r>
            <a:r>
              <a:rPr sz="2400" b="1" spc="-150" dirty="0">
                <a:latin typeface="Arial"/>
                <a:cs typeface="Arial"/>
              </a:rPr>
              <a:t> </a:t>
            </a:r>
            <a:r>
              <a:rPr sz="2400" b="1" spc="-120" dirty="0">
                <a:latin typeface="Arial"/>
                <a:cs typeface="Arial"/>
              </a:rPr>
              <a:t>of </a:t>
            </a:r>
            <a:r>
              <a:rPr sz="2400" b="1" spc="-15" dirty="0">
                <a:latin typeface="Arial"/>
                <a:cs typeface="Arial"/>
              </a:rPr>
              <a:t>time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6781" y="926224"/>
            <a:ext cx="980694" cy="762381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970F9BC-0509-A5D2-E644-414C77166121}"/>
              </a:ext>
            </a:extLst>
          </p:cNvPr>
          <p:cNvSpPr/>
          <p:nvPr/>
        </p:nvSpPr>
        <p:spPr>
          <a:xfrm>
            <a:off x="1032640" y="3429000"/>
            <a:ext cx="2396359" cy="82769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State:atHome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CE5EB60-3590-D816-4C62-EAAC841401A8}"/>
              </a:ext>
            </a:extLst>
          </p:cNvPr>
          <p:cNvSpPr/>
          <p:nvPr/>
        </p:nvSpPr>
        <p:spPr>
          <a:xfrm>
            <a:off x="5840769" y="3429000"/>
            <a:ext cx="2396359" cy="8276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State:atSchool</a:t>
            </a:r>
            <a:endParaRPr lang="en-US" dirty="0"/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BC2ED2B5-5924-6320-BA46-D5FE12CE93E0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rot="5400000" flipH="1" flipV="1">
            <a:off x="4634884" y="1024936"/>
            <a:ext cx="12700" cy="4808129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FE2C87E-CCC9-C83E-BF4B-75CF9017E2B9}"/>
              </a:ext>
            </a:extLst>
          </p:cNvPr>
          <p:cNvSpPr txBox="1"/>
          <p:nvPr/>
        </p:nvSpPr>
        <p:spPr>
          <a:xfrm>
            <a:off x="3752191" y="3207553"/>
            <a:ext cx="2475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action:goToSchool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94577-80BE-993C-B2BB-B7C29EA6F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93" y="647464"/>
            <a:ext cx="8954814" cy="644065"/>
          </a:xfrm>
        </p:spPr>
        <p:txBody>
          <a:bodyPr>
            <a:noAutofit/>
          </a:bodyPr>
          <a:lstStyle/>
          <a:p>
            <a:r>
              <a:rPr lang="en-US" sz="2800" dirty="0"/>
              <a:t>Finding optimal solution = Searching in a Graph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131F593-64F8-EA0E-15B1-84385A63DE32}"/>
              </a:ext>
            </a:extLst>
          </p:cNvPr>
          <p:cNvSpPr/>
          <p:nvPr/>
        </p:nvSpPr>
        <p:spPr>
          <a:xfrm>
            <a:off x="181303" y="1424069"/>
            <a:ext cx="2396359" cy="82769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State:atHome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F2FBEC5-5A50-C7BB-47C4-1F7CBCF7F6F0}"/>
              </a:ext>
            </a:extLst>
          </p:cNvPr>
          <p:cNvSpPr/>
          <p:nvPr/>
        </p:nvSpPr>
        <p:spPr>
          <a:xfrm>
            <a:off x="3850725" y="1421851"/>
            <a:ext cx="2396359" cy="8276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State:atSchool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D531929-C713-900C-BEEA-EA2DA4D08A28}"/>
              </a:ext>
            </a:extLst>
          </p:cNvPr>
          <p:cNvSpPr/>
          <p:nvPr/>
        </p:nvSpPr>
        <p:spPr>
          <a:xfrm>
            <a:off x="6236575" y="4071429"/>
            <a:ext cx="2396359" cy="8276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State:LearnAI</a:t>
            </a:r>
            <a:endParaRPr lang="en-US" dirty="0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2D755C1B-D4C1-A9C9-875B-E61B41C42F24}"/>
              </a:ext>
            </a:extLst>
          </p:cNvPr>
          <p:cNvCxnSpPr>
            <a:cxnSpLocks/>
            <a:stCxn id="5" idx="4"/>
            <a:endCxn id="39" idx="0"/>
          </p:cNvCxnSpPr>
          <p:nvPr/>
        </p:nvCxnSpPr>
        <p:spPr>
          <a:xfrm rot="16200000" flipH="1">
            <a:off x="5912653" y="1385793"/>
            <a:ext cx="537485" cy="22649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B33E3795-64FA-F222-D6AE-37ED6EE868FE}"/>
              </a:ext>
            </a:extLst>
          </p:cNvPr>
          <p:cNvCxnSpPr>
            <a:cxnSpLocks/>
            <a:stCxn id="5" idx="4"/>
            <a:endCxn id="35" idx="0"/>
          </p:cNvCxnSpPr>
          <p:nvPr/>
        </p:nvCxnSpPr>
        <p:spPr>
          <a:xfrm rot="5400000">
            <a:off x="3576603" y="1325485"/>
            <a:ext cx="548247" cy="239635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8BF1B6B-C2A4-0A0C-53BE-911DEE7CF547}"/>
              </a:ext>
            </a:extLst>
          </p:cNvPr>
          <p:cNvSpPr/>
          <p:nvPr/>
        </p:nvSpPr>
        <p:spPr>
          <a:xfrm>
            <a:off x="1206060" y="2797788"/>
            <a:ext cx="2892973" cy="8276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State:EnrolledIn441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E33202A-AB59-4DF0-FD20-91A6CB992D0E}"/>
              </a:ext>
            </a:extLst>
          </p:cNvPr>
          <p:cNvSpPr/>
          <p:nvPr/>
        </p:nvSpPr>
        <p:spPr>
          <a:xfrm>
            <a:off x="5867398" y="2787026"/>
            <a:ext cx="2892973" cy="8276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State:EnrolledIn441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8611E7D-2EF0-637F-EF73-22C0A4CAFE8E}"/>
              </a:ext>
            </a:extLst>
          </p:cNvPr>
          <p:cNvSpPr/>
          <p:nvPr/>
        </p:nvSpPr>
        <p:spPr>
          <a:xfrm>
            <a:off x="1454366" y="4082191"/>
            <a:ext cx="2396359" cy="8276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State:LearnDAA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BF07FD1-1A3A-BD59-5067-00C02645FA20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2577662" y="1835696"/>
            <a:ext cx="1273063" cy="22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BC7A37B-64F1-488A-2694-1228B6A36E3A}"/>
              </a:ext>
            </a:extLst>
          </p:cNvPr>
          <p:cNvCxnSpPr>
            <a:cxnSpLocks/>
            <a:stCxn id="35" idx="4"/>
            <a:endCxn id="43" idx="0"/>
          </p:cNvCxnSpPr>
          <p:nvPr/>
        </p:nvCxnSpPr>
        <p:spPr>
          <a:xfrm flipH="1">
            <a:off x="2652546" y="3625478"/>
            <a:ext cx="1" cy="4567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C0037B5-178D-7CF7-8F96-AE1D3308A2DA}"/>
              </a:ext>
            </a:extLst>
          </p:cNvPr>
          <p:cNvCxnSpPr>
            <a:cxnSpLocks/>
          </p:cNvCxnSpPr>
          <p:nvPr/>
        </p:nvCxnSpPr>
        <p:spPr>
          <a:xfrm flipH="1">
            <a:off x="7376946" y="3614716"/>
            <a:ext cx="1" cy="4567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9F86767-D5F9-75DC-9844-3939B91F89E1}"/>
              </a:ext>
            </a:extLst>
          </p:cNvPr>
          <p:cNvSpPr txBox="1"/>
          <p:nvPr/>
        </p:nvSpPr>
        <p:spPr>
          <a:xfrm>
            <a:off x="2615769" y="1794631"/>
            <a:ext cx="1238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action:</a:t>
            </a:r>
          </a:p>
          <a:p>
            <a:r>
              <a:rPr lang="en-US" sz="1400" dirty="0" err="1"/>
              <a:t>goToSchool</a:t>
            </a:r>
            <a:endParaRPr lang="en-US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6A8ACFE-4FC0-4D69-44BD-EEB4598D664E}"/>
              </a:ext>
            </a:extLst>
          </p:cNvPr>
          <p:cNvSpPr txBox="1"/>
          <p:nvPr/>
        </p:nvSpPr>
        <p:spPr>
          <a:xfrm>
            <a:off x="3479583" y="2485931"/>
            <a:ext cx="1238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action:enroll</a:t>
            </a:r>
            <a:endParaRPr lang="en-US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351D1AA-7702-83A8-C1CD-C8ED1F4564F3}"/>
              </a:ext>
            </a:extLst>
          </p:cNvPr>
          <p:cNvSpPr txBox="1"/>
          <p:nvPr/>
        </p:nvSpPr>
        <p:spPr>
          <a:xfrm>
            <a:off x="5693977" y="2479249"/>
            <a:ext cx="1238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action:enroll</a:t>
            </a:r>
            <a:endParaRPr lang="en-US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5FE1087-59AF-D54E-8627-1A7FD5EF857F}"/>
              </a:ext>
            </a:extLst>
          </p:cNvPr>
          <p:cNvSpPr txBox="1"/>
          <p:nvPr/>
        </p:nvSpPr>
        <p:spPr>
          <a:xfrm>
            <a:off x="2652545" y="3630542"/>
            <a:ext cx="1238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action:Learn</a:t>
            </a:r>
            <a:endParaRPr lang="en-US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119D6B4-798D-60D8-F470-165C7B75A63E}"/>
              </a:ext>
            </a:extLst>
          </p:cNvPr>
          <p:cNvSpPr txBox="1"/>
          <p:nvPr/>
        </p:nvSpPr>
        <p:spPr>
          <a:xfrm>
            <a:off x="7304025" y="3631248"/>
            <a:ext cx="1238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action:Learn</a:t>
            </a:r>
            <a:endParaRPr lang="en-US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CF3230-E644-C22D-E469-842354F470D5}"/>
              </a:ext>
            </a:extLst>
          </p:cNvPr>
          <p:cNvSpPr txBox="1"/>
          <p:nvPr/>
        </p:nvSpPr>
        <p:spPr>
          <a:xfrm>
            <a:off x="2970309" y="14796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2149B72-446B-18E5-EB24-7AD12AC93A09}"/>
              </a:ext>
            </a:extLst>
          </p:cNvPr>
          <p:cNvSpPr txBox="1"/>
          <p:nvPr/>
        </p:nvSpPr>
        <p:spPr>
          <a:xfrm>
            <a:off x="6133019" y="21893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0958399-F587-335F-A02E-AA3128BEFEC9}"/>
              </a:ext>
            </a:extLst>
          </p:cNvPr>
          <p:cNvSpPr txBox="1"/>
          <p:nvPr/>
        </p:nvSpPr>
        <p:spPr>
          <a:xfrm>
            <a:off x="7002339" y="36358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1298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3072" y="515334"/>
            <a:ext cx="4904544" cy="68672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US" spc="-176" dirty="0"/>
              <a:t>Problem Size</a:t>
            </a:r>
            <a:endParaRPr spc="-127" dirty="0"/>
          </a:p>
        </p:txBody>
      </p:sp>
      <p:sp>
        <p:nvSpPr>
          <p:cNvPr id="3" name="object 3"/>
          <p:cNvSpPr txBox="1"/>
          <p:nvPr/>
        </p:nvSpPr>
        <p:spPr>
          <a:xfrm>
            <a:off x="1705239" y="1217464"/>
            <a:ext cx="5500211" cy="3827810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285750" marR="520065" indent="-257651">
              <a:spcBef>
                <a:spcPts val="79"/>
              </a:spcBef>
              <a:buFont typeface="Arial"/>
              <a:buChar char="•"/>
              <a:tabLst>
                <a:tab pos="285750" algn="l"/>
                <a:tab pos="286226" algn="l"/>
              </a:tabLst>
            </a:pPr>
            <a:r>
              <a:rPr sz="2400" b="1" spc="-248" dirty="0">
                <a:latin typeface="Arial"/>
                <a:cs typeface="Arial"/>
              </a:rPr>
              <a:t>Size</a:t>
            </a:r>
            <a:r>
              <a:rPr sz="2400" b="1" spc="-113" dirty="0">
                <a:latin typeface="Arial"/>
                <a:cs typeface="Arial"/>
              </a:rPr>
              <a:t> </a:t>
            </a:r>
            <a:r>
              <a:rPr sz="2400" b="1" spc="-120" dirty="0">
                <a:latin typeface="Arial"/>
                <a:cs typeface="Arial"/>
              </a:rPr>
              <a:t>of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2400" b="1" spc="-165" dirty="0">
                <a:latin typeface="Arial"/>
                <a:cs typeface="Arial"/>
              </a:rPr>
              <a:t>a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2400" b="1" spc="-158" dirty="0">
                <a:latin typeface="Arial"/>
                <a:cs typeface="Arial"/>
              </a:rPr>
              <a:t>problem</a:t>
            </a:r>
            <a:r>
              <a:rPr sz="2400" b="1" spc="-131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usually</a:t>
            </a:r>
            <a:r>
              <a:rPr sz="2400" spc="-94" dirty="0">
                <a:latin typeface="Arial"/>
                <a:cs typeface="Arial"/>
              </a:rPr>
              <a:t> </a:t>
            </a:r>
            <a:r>
              <a:rPr sz="2400" spc="-113" dirty="0">
                <a:latin typeface="Arial"/>
                <a:cs typeface="Arial"/>
              </a:rPr>
              <a:t>described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19" dirty="0">
                <a:latin typeface="Arial"/>
                <a:cs typeface="Arial"/>
              </a:rPr>
              <a:t>in </a:t>
            </a:r>
            <a:r>
              <a:rPr sz="2400" spc="-83" dirty="0">
                <a:latin typeface="Arial"/>
                <a:cs typeface="Arial"/>
              </a:rPr>
              <a:t>terms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possible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b="1" spc="-161" dirty="0">
                <a:latin typeface="Arial"/>
                <a:cs typeface="Arial"/>
              </a:rPr>
              <a:t>number</a:t>
            </a:r>
            <a:r>
              <a:rPr sz="2400" b="1" spc="-120" dirty="0">
                <a:latin typeface="Arial"/>
                <a:cs typeface="Arial"/>
              </a:rPr>
              <a:t> of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2400" b="1" spc="-45" dirty="0">
                <a:latin typeface="Arial"/>
                <a:cs typeface="Arial"/>
              </a:rPr>
              <a:t>states</a:t>
            </a:r>
            <a:endParaRPr sz="2400" dirty="0">
              <a:latin typeface="Arial"/>
              <a:cs typeface="Arial"/>
            </a:endParaRPr>
          </a:p>
          <a:p>
            <a:pPr marL="586264" lvl="1" indent="-215265">
              <a:spcBef>
                <a:spcPts val="1793"/>
              </a:spcBef>
              <a:buChar char="–"/>
              <a:tabLst>
                <a:tab pos="586740" algn="l"/>
              </a:tabLst>
            </a:pPr>
            <a:r>
              <a:rPr sz="1950" spc="-120" dirty="0">
                <a:latin typeface="Arial"/>
                <a:cs typeface="Arial"/>
              </a:rPr>
              <a:t>Tic-</a:t>
            </a:r>
            <a:r>
              <a:rPr sz="1950" spc="-195" dirty="0">
                <a:latin typeface="Arial"/>
                <a:cs typeface="Arial"/>
              </a:rPr>
              <a:t>Tac-</a:t>
            </a:r>
            <a:r>
              <a:rPr sz="1950" spc="-199" dirty="0">
                <a:latin typeface="Arial"/>
                <a:cs typeface="Arial"/>
              </a:rPr>
              <a:t>Toe</a:t>
            </a:r>
            <a:r>
              <a:rPr sz="1950" spc="-124" dirty="0">
                <a:latin typeface="Arial"/>
                <a:cs typeface="Arial"/>
              </a:rPr>
              <a:t> </a:t>
            </a:r>
            <a:r>
              <a:rPr sz="1950" spc="-153" dirty="0">
                <a:latin typeface="Arial"/>
                <a:cs typeface="Arial"/>
              </a:rPr>
              <a:t>has</a:t>
            </a:r>
            <a:r>
              <a:rPr sz="1950" spc="-109" dirty="0">
                <a:latin typeface="Arial"/>
                <a:cs typeface="Arial"/>
              </a:rPr>
              <a:t> </a:t>
            </a:r>
            <a:r>
              <a:rPr sz="1950" spc="-56" dirty="0">
                <a:latin typeface="Arial"/>
                <a:cs typeface="Arial"/>
              </a:rPr>
              <a:t>about</a:t>
            </a:r>
            <a:r>
              <a:rPr sz="1950" spc="-101" dirty="0">
                <a:latin typeface="Arial"/>
                <a:cs typeface="Arial"/>
              </a:rPr>
              <a:t> </a:t>
            </a:r>
            <a:r>
              <a:rPr sz="1950" spc="-8" dirty="0">
                <a:latin typeface="Arial"/>
                <a:cs typeface="Arial"/>
              </a:rPr>
              <a:t>3</a:t>
            </a:r>
            <a:r>
              <a:rPr sz="1913" spc="-11" baseline="26143" dirty="0">
                <a:latin typeface="Arial"/>
                <a:cs typeface="Arial"/>
              </a:rPr>
              <a:t>9</a:t>
            </a:r>
            <a:r>
              <a:rPr sz="1913" spc="67" baseline="26143" dirty="0">
                <a:latin typeface="Arial"/>
                <a:cs typeface="Arial"/>
              </a:rPr>
              <a:t> </a:t>
            </a:r>
            <a:r>
              <a:rPr sz="1950" spc="-98" dirty="0">
                <a:latin typeface="Arial"/>
                <a:cs typeface="Arial"/>
              </a:rPr>
              <a:t>states</a:t>
            </a:r>
            <a:r>
              <a:rPr sz="1950" spc="-116" dirty="0">
                <a:latin typeface="Arial"/>
                <a:cs typeface="Arial"/>
              </a:rPr>
              <a:t> </a:t>
            </a:r>
            <a:r>
              <a:rPr sz="1950" spc="-8" dirty="0">
                <a:latin typeface="Arial"/>
                <a:cs typeface="Arial"/>
              </a:rPr>
              <a:t>(19,683≈2*10</a:t>
            </a:r>
            <a:r>
              <a:rPr sz="1913" spc="-11" baseline="26143" dirty="0">
                <a:latin typeface="Arial"/>
                <a:cs typeface="Arial"/>
              </a:rPr>
              <a:t>4</a:t>
            </a:r>
            <a:r>
              <a:rPr sz="1950" spc="-8" dirty="0">
                <a:latin typeface="Arial"/>
                <a:cs typeface="Arial"/>
              </a:rPr>
              <a:t>)</a:t>
            </a:r>
            <a:endParaRPr sz="1950" dirty="0">
              <a:latin typeface="Arial"/>
              <a:cs typeface="Arial"/>
            </a:endParaRPr>
          </a:p>
          <a:p>
            <a:pPr marL="586264" lvl="1" indent="-215265">
              <a:spcBef>
                <a:spcPts val="465"/>
              </a:spcBef>
              <a:buChar char="–"/>
              <a:tabLst>
                <a:tab pos="586740" algn="l"/>
              </a:tabLst>
            </a:pPr>
            <a:r>
              <a:rPr sz="1950" spc="-161" dirty="0">
                <a:latin typeface="Arial"/>
                <a:cs typeface="Arial"/>
              </a:rPr>
              <a:t>Checkers</a:t>
            </a:r>
            <a:r>
              <a:rPr sz="1950" spc="-127" dirty="0">
                <a:latin typeface="Arial"/>
                <a:cs typeface="Arial"/>
              </a:rPr>
              <a:t> </a:t>
            </a:r>
            <a:r>
              <a:rPr sz="1950" spc="-153" dirty="0">
                <a:latin typeface="Arial"/>
                <a:cs typeface="Arial"/>
              </a:rPr>
              <a:t>has</a:t>
            </a:r>
            <a:r>
              <a:rPr sz="1950" spc="-109" dirty="0">
                <a:latin typeface="Arial"/>
                <a:cs typeface="Arial"/>
              </a:rPr>
              <a:t> </a:t>
            </a:r>
            <a:r>
              <a:rPr sz="1950" spc="-56" dirty="0">
                <a:latin typeface="Arial"/>
                <a:cs typeface="Arial"/>
              </a:rPr>
              <a:t>about</a:t>
            </a:r>
            <a:r>
              <a:rPr sz="1950" spc="-98" dirty="0">
                <a:latin typeface="Arial"/>
                <a:cs typeface="Arial"/>
              </a:rPr>
              <a:t> </a:t>
            </a:r>
            <a:r>
              <a:rPr sz="1950" spc="-53" dirty="0">
                <a:latin typeface="Arial"/>
                <a:cs typeface="Arial"/>
              </a:rPr>
              <a:t>10</a:t>
            </a:r>
            <a:r>
              <a:rPr sz="1913" spc="-78" baseline="26143" dirty="0">
                <a:latin typeface="Arial"/>
                <a:cs typeface="Arial"/>
              </a:rPr>
              <a:t>40</a:t>
            </a:r>
            <a:r>
              <a:rPr sz="1913" spc="101" baseline="26143" dirty="0">
                <a:latin typeface="Arial"/>
                <a:cs typeface="Arial"/>
              </a:rPr>
              <a:t> </a:t>
            </a:r>
            <a:r>
              <a:rPr sz="1950" spc="-8" dirty="0">
                <a:latin typeface="Arial"/>
                <a:cs typeface="Arial"/>
              </a:rPr>
              <a:t>states</a:t>
            </a:r>
            <a:endParaRPr sz="1950" dirty="0">
              <a:latin typeface="Arial"/>
              <a:cs typeface="Arial"/>
            </a:endParaRPr>
          </a:p>
          <a:p>
            <a:pPr marL="586264" lvl="1" indent="-215265">
              <a:spcBef>
                <a:spcPts val="469"/>
              </a:spcBef>
              <a:buChar char="–"/>
              <a:tabLst>
                <a:tab pos="586740" algn="l"/>
              </a:tabLst>
            </a:pPr>
            <a:r>
              <a:rPr sz="1950" spc="-124" dirty="0">
                <a:latin typeface="Arial"/>
                <a:cs typeface="Arial"/>
              </a:rPr>
              <a:t>Rubik’s</a:t>
            </a:r>
            <a:r>
              <a:rPr sz="1950" spc="-120" dirty="0">
                <a:latin typeface="Arial"/>
                <a:cs typeface="Arial"/>
              </a:rPr>
              <a:t> </a:t>
            </a:r>
            <a:r>
              <a:rPr sz="1950" spc="-158" dirty="0">
                <a:latin typeface="Arial"/>
                <a:cs typeface="Arial"/>
              </a:rPr>
              <a:t>Cube</a:t>
            </a:r>
            <a:r>
              <a:rPr sz="1950" spc="-124" dirty="0">
                <a:latin typeface="Arial"/>
                <a:cs typeface="Arial"/>
              </a:rPr>
              <a:t> </a:t>
            </a:r>
            <a:r>
              <a:rPr sz="1950" spc="-153" dirty="0">
                <a:latin typeface="Arial"/>
                <a:cs typeface="Arial"/>
              </a:rPr>
              <a:t>has</a:t>
            </a:r>
            <a:r>
              <a:rPr sz="1950" spc="-113" dirty="0">
                <a:latin typeface="Arial"/>
                <a:cs typeface="Arial"/>
              </a:rPr>
              <a:t> </a:t>
            </a:r>
            <a:r>
              <a:rPr sz="1950" spc="-56" dirty="0">
                <a:latin typeface="Arial"/>
                <a:cs typeface="Arial"/>
              </a:rPr>
              <a:t>about</a:t>
            </a:r>
            <a:r>
              <a:rPr sz="1950" spc="-101" dirty="0">
                <a:latin typeface="Arial"/>
                <a:cs typeface="Arial"/>
              </a:rPr>
              <a:t> </a:t>
            </a:r>
            <a:r>
              <a:rPr sz="1950" spc="-53" dirty="0">
                <a:latin typeface="Arial"/>
                <a:cs typeface="Arial"/>
              </a:rPr>
              <a:t>10</a:t>
            </a:r>
            <a:r>
              <a:rPr sz="1913" spc="-78" baseline="26143" dirty="0">
                <a:latin typeface="Arial"/>
                <a:cs typeface="Arial"/>
              </a:rPr>
              <a:t>19</a:t>
            </a:r>
            <a:r>
              <a:rPr sz="1913" spc="101" baseline="26143" dirty="0">
                <a:latin typeface="Arial"/>
                <a:cs typeface="Arial"/>
              </a:rPr>
              <a:t> </a:t>
            </a:r>
            <a:r>
              <a:rPr sz="1950" spc="-8" dirty="0">
                <a:latin typeface="Arial"/>
                <a:cs typeface="Arial"/>
              </a:rPr>
              <a:t>states</a:t>
            </a:r>
            <a:endParaRPr sz="1950" dirty="0">
              <a:latin typeface="Arial"/>
              <a:cs typeface="Arial"/>
            </a:endParaRPr>
          </a:p>
          <a:p>
            <a:pPr marL="586264" lvl="1" indent="-215265">
              <a:spcBef>
                <a:spcPts val="472"/>
              </a:spcBef>
              <a:buChar char="–"/>
              <a:tabLst>
                <a:tab pos="586740" algn="l"/>
              </a:tabLst>
            </a:pPr>
            <a:r>
              <a:rPr sz="1950" spc="-203" dirty="0">
                <a:latin typeface="Arial"/>
                <a:cs typeface="Arial"/>
              </a:rPr>
              <a:t>Chess</a:t>
            </a:r>
            <a:r>
              <a:rPr sz="1950" spc="-127" dirty="0">
                <a:latin typeface="Arial"/>
                <a:cs typeface="Arial"/>
              </a:rPr>
              <a:t> </a:t>
            </a:r>
            <a:r>
              <a:rPr sz="1950" spc="-153" dirty="0">
                <a:latin typeface="Arial"/>
                <a:cs typeface="Arial"/>
              </a:rPr>
              <a:t>has</a:t>
            </a:r>
            <a:r>
              <a:rPr sz="1950" spc="-109" dirty="0">
                <a:latin typeface="Arial"/>
                <a:cs typeface="Arial"/>
              </a:rPr>
              <a:t> </a:t>
            </a:r>
            <a:r>
              <a:rPr sz="1950" spc="-56" dirty="0">
                <a:latin typeface="Arial"/>
                <a:cs typeface="Arial"/>
              </a:rPr>
              <a:t>about</a:t>
            </a:r>
            <a:r>
              <a:rPr sz="1950" spc="-101" dirty="0">
                <a:latin typeface="Arial"/>
                <a:cs typeface="Arial"/>
              </a:rPr>
              <a:t> </a:t>
            </a:r>
            <a:r>
              <a:rPr sz="1950" spc="-56" dirty="0">
                <a:latin typeface="Arial"/>
                <a:cs typeface="Arial"/>
              </a:rPr>
              <a:t>10</a:t>
            </a:r>
            <a:r>
              <a:rPr sz="1913" spc="-84" baseline="26143" dirty="0">
                <a:latin typeface="Arial"/>
                <a:cs typeface="Arial"/>
              </a:rPr>
              <a:t>120</a:t>
            </a:r>
            <a:r>
              <a:rPr sz="1913" spc="101" baseline="26143" dirty="0">
                <a:latin typeface="Arial"/>
                <a:cs typeface="Arial"/>
              </a:rPr>
              <a:t> </a:t>
            </a:r>
            <a:r>
              <a:rPr sz="1950" spc="-98" dirty="0">
                <a:latin typeface="Arial"/>
                <a:cs typeface="Arial"/>
              </a:rPr>
              <a:t>states</a:t>
            </a:r>
            <a:r>
              <a:rPr sz="1950" spc="-116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in</a:t>
            </a:r>
            <a:r>
              <a:rPr sz="1950" spc="-101" dirty="0">
                <a:latin typeface="Arial"/>
                <a:cs typeface="Arial"/>
              </a:rPr>
              <a:t> </a:t>
            </a:r>
            <a:r>
              <a:rPr sz="1950" spc="-158" dirty="0">
                <a:latin typeface="Arial"/>
                <a:cs typeface="Arial"/>
              </a:rPr>
              <a:t>a</a:t>
            </a:r>
            <a:r>
              <a:rPr sz="1950" spc="-101" dirty="0">
                <a:latin typeface="Arial"/>
                <a:cs typeface="Arial"/>
              </a:rPr>
              <a:t> </a:t>
            </a:r>
            <a:r>
              <a:rPr sz="1950" spc="-53" dirty="0">
                <a:latin typeface="Arial"/>
                <a:cs typeface="Arial"/>
              </a:rPr>
              <a:t>typical</a:t>
            </a:r>
            <a:r>
              <a:rPr sz="1950" spc="-109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game</a:t>
            </a:r>
            <a:endParaRPr sz="1950" dirty="0">
              <a:latin typeface="Arial"/>
              <a:cs typeface="Arial"/>
            </a:endParaRPr>
          </a:p>
          <a:p>
            <a:pPr marL="371475">
              <a:spcBef>
                <a:spcPts val="465"/>
              </a:spcBef>
            </a:pPr>
            <a:r>
              <a:rPr sz="1950" dirty="0">
                <a:latin typeface="Arial"/>
                <a:cs typeface="Arial"/>
              </a:rPr>
              <a:t>–</a:t>
            </a:r>
            <a:r>
              <a:rPr sz="1950" spc="71" dirty="0">
                <a:latin typeface="Arial"/>
                <a:cs typeface="Arial"/>
              </a:rPr>
              <a:t> </a:t>
            </a:r>
            <a:r>
              <a:rPr sz="1950" spc="-188" dirty="0">
                <a:latin typeface="Arial"/>
                <a:cs typeface="Arial"/>
              </a:rPr>
              <a:t>Go</a:t>
            </a:r>
            <a:r>
              <a:rPr sz="1950" spc="-94" dirty="0">
                <a:latin typeface="Arial"/>
                <a:cs typeface="Arial"/>
              </a:rPr>
              <a:t> </a:t>
            </a:r>
            <a:r>
              <a:rPr sz="1950" spc="-153" dirty="0">
                <a:latin typeface="Arial"/>
                <a:cs typeface="Arial"/>
              </a:rPr>
              <a:t>has</a:t>
            </a:r>
            <a:r>
              <a:rPr sz="1950" spc="-105" dirty="0">
                <a:latin typeface="Arial"/>
                <a:cs typeface="Arial"/>
              </a:rPr>
              <a:t> </a:t>
            </a:r>
            <a:r>
              <a:rPr sz="1950" spc="-8" dirty="0">
                <a:latin typeface="Arial"/>
                <a:cs typeface="Arial"/>
              </a:rPr>
              <a:t>2*10</a:t>
            </a:r>
            <a:r>
              <a:rPr sz="1913" spc="-11" baseline="26143" dirty="0">
                <a:latin typeface="Arial"/>
                <a:cs typeface="Arial"/>
              </a:rPr>
              <a:t>170</a:t>
            </a:r>
            <a:endParaRPr sz="1913" baseline="26143" dirty="0">
              <a:latin typeface="Arial"/>
              <a:cs typeface="Arial"/>
            </a:endParaRPr>
          </a:p>
          <a:p>
            <a:pPr marL="586264" lvl="1" indent="-215265">
              <a:spcBef>
                <a:spcPts val="469"/>
              </a:spcBef>
              <a:buChar char="–"/>
              <a:tabLst>
                <a:tab pos="586740" algn="l"/>
              </a:tabLst>
            </a:pPr>
            <a:r>
              <a:rPr sz="1950" spc="-105" dirty="0">
                <a:latin typeface="Arial"/>
                <a:cs typeface="Arial"/>
              </a:rPr>
              <a:t>Theorem </a:t>
            </a:r>
            <a:r>
              <a:rPr sz="1950" spc="-86" dirty="0">
                <a:latin typeface="Arial"/>
                <a:cs typeface="Arial"/>
              </a:rPr>
              <a:t>provers</a:t>
            </a:r>
            <a:r>
              <a:rPr sz="1950" spc="-98" dirty="0">
                <a:latin typeface="Arial"/>
                <a:cs typeface="Arial"/>
              </a:rPr>
              <a:t> </a:t>
            </a:r>
            <a:r>
              <a:rPr sz="1950" spc="-124" dirty="0">
                <a:latin typeface="Arial"/>
                <a:cs typeface="Arial"/>
              </a:rPr>
              <a:t>may</a:t>
            </a:r>
            <a:r>
              <a:rPr sz="1950" spc="-79" dirty="0">
                <a:latin typeface="Arial"/>
                <a:cs typeface="Arial"/>
              </a:rPr>
              <a:t> </a:t>
            </a:r>
            <a:r>
              <a:rPr sz="1950" spc="-86" dirty="0">
                <a:latin typeface="Arial"/>
                <a:cs typeface="Arial"/>
              </a:rPr>
              <a:t>deal </a:t>
            </a:r>
            <a:r>
              <a:rPr sz="1950" dirty="0">
                <a:latin typeface="Arial"/>
                <a:cs typeface="Arial"/>
              </a:rPr>
              <a:t>with</a:t>
            </a:r>
            <a:r>
              <a:rPr sz="1950" spc="-79" dirty="0">
                <a:latin typeface="Arial"/>
                <a:cs typeface="Arial"/>
              </a:rPr>
              <a:t> </a:t>
            </a:r>
            <a:r>
              <a:rPr sz="1950" spc="-113" dirty="0">
                <a:latin typeface="Arial"/>
                <a:cs typeface="Arial"/>
              </a:rPr>
              <a:t>an</a:t>
            </a:r>
            <a:r>
              <a:rPr sz="1950" spc="-75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infinite</a:t>
            </a:r>
            <a:r>
              <a:rPr sz="1950" spc="-109" dirty="0">
                <a:latin typeface="Arial"/>
                <a:cs typeface="Arial"/>
              </a:rPr>
              <a:t> </a:t>
            </a:r>
            <a:r>
              <a:rPr sz="1950" spc="-56" dirty="0">
                <a:latin typeface="Arial"/>
                <a:cs typeface="Arial"/>
              </a:rPr>
              <a:t>space</a:t>
            </a:r>
            <a:endParaRPr sz="1950" dirty="0">
              <a:latin typeface="Arial"/>
              <a:cs typeface="Arial"/>
            </a:endParaRPr>
          </a:p>
          <a:p>
            <a:pPr lvl="1">
              <a:spcBef>
                <a:spcPts val="38"/>
              </a:spcBef>
              <a:buFont typeface="Arial"/>
              <a:buChar char="–"/>
            </a:pPr>
            <a:endParaRPr sz="2325" dirty="0">
              <a:latin typeface="Arial"/>
              <a:cs typeface="Arial"/>
            </a:endParaRPr>
          </a:p>
          <a:p>
            <a:pPr marL="285750" indent="-257651">
              <a:buChar char="•"/>
              <a:tabLst>
                <a:tab pos="285750" algn="l"/>
                <a:tab pos="286226" algn="l"/>
              </a:tabLst>
            </a:pPr>
            <a:r>
              <a:rPr sz="2400" spc="-135" dirty="0">
                <a:latin typeface="Arial"/>
                <a:cs typeface="Arial"/>
              </a:rPr>
              <a:t>State</a:t>
            </a:r>
            <a:r>
              <a:rPr sz="2400" spc="-101" dirty="0">
                <a:latin typeface="Arial"/>
                <a:cs typeface="Arial"/>
              </a:rPr>
              <a:t> </a:t>
            </a:r>
            <a:r>
              <a:rPr sz="2400" spc="-188" dirty="0">
                <a:latin typeface="Arial"/>
                <a:cs typeface="Arial"/>
              </a:rPr>
              <a:t>space</a:t>
            </a:r>
            <a:r>
              <a:rPr sz="2400" spc="-98" dirty="0">
                <a:latin typeface="Arial"/>
                <a:cs typeface="Arial"/>
              </a:rPr>
              <a:t> </a:t>
            </a:r>
            <a:r>
              <a:rPr sz="2400" spc="-184" dirty="0">
                <a:latin typeface="Arial"/>
                <a:cs typeface="Arial"/>
              </a:rPr>
              <a:t>size</a:t>
            </a:r>
            <a:r>
              <a:rPr sz="2400" spc="-101" dirty="0">
                <a:latin typeface="Arial"/>
                <a:cs typeface="Arial"/>
              </a:rPr>
              <a:t> </a:t>
            </a:r>
            <a:r>
              <a:rPr sz="2400" spc="-139" dirty="0">
                <a:latin typeface="Arial"/>
                <a:cs typeface="Arial"/>
              </a:rPr>
              <a:t>≈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56" dirty="0">
                <a:latin typeface="Arial"/>
                <a:cs typeface="Arial"/>
              </a:rPr>
              <a:t>solution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difficulty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42957" y="1056652"/>
            <a:ext cx="770603" cy="7681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1" y="584643"/>
            <a:ext cx="4785997" cy="687207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79"/>
              </a:spcBef>
            </a:pPr>
            <a:r>
              <a:rPr u="sng" spc="-127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Water</a:t>
            </a:r>
            <a:r>
              <a:rPr u="sng" spc="-15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 </a:t>
            </a:r>
            <a:r>
              <a:rPr u="sng" spc="-344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Jug</a:t>
            </a:r>
            <a:r>
              <a:rPr u="sng" spc="-158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 </a:t>
            </a:r>
            <a:r>
              <a:rPr u="sng" spc="-124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Problem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89256" y="972219"/>
            <a:ext cx="948631" cy="111671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07845" y="1434642"/>
            <a:ext cx="6793103" cy="342593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6700" indent="-257651">
              <a:spcBef>
                <a:spcPts val="75"/>
              </a:spcBef>
              <a:buChar char="•"/>
              <a:tabLst>
                <a:tab pos="266700" algn="l"/>
                <a:tab pos="267176" algn="l"/>
              </a:tabLst>
            </a:pPr>
            <a:r>
              <a:rPr lang="en-US" sz="2250" spc="-172" dirty="0">
                <a:latin typeface="Arial" panose="020B0604020202020204" pitchFamily="34" charset="0"/>
                <a:cs typeface="Arial" panose="020B0604020202020204" pitchFamily="34" charset="0"/>
              </a:rPr>
              <a:t>Problem Space:</a:t>
            </a:r>
          </a:p>
          <a:p>
            <a:pPr marL="723900" lvl="1" indent="-257651">
              <a:spcBef>
                <a:spcPts val="75"/>
              </a:spcBef>
              <a:buChar char="•"/>
              <a:tabLst>
                <a:tab pos="266700" algn="l"/>
                <a:tab pos="267176" algn="l"/>
              </a:tabLst>
            </a:pPr>
            <a:r>
              <a:rPr sz="2250" spc="-172" dirty="0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sz="2250" spc="-10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50" spc="-127" dirty="0">
                <a:latin typeface="Arial" panose="020B0604020202020204" pitchFamily="34" charset="0"/>
                <a:cs typeface="Arial" panose="020B0604020202020204" pitchFamily="34" charset="0"/>
              </a:rPr>
              <a:t>jugs</a:t>
            </a:r>
            <a:r>
              <a:rPr sz="2250" spc="-11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50" spc="-263" dirty="0">
                <a:latin typeface="Arial" panose="020B0604020202020204" pitchFamily="34" charset="0"/>
                <a:cs typeface="Arial" panose="020B0604020202020204" pitchFamily="34" charset="0"/>
              </a:rPr>
              <a:t>J1</a:t>
            </a:r>
            <a:r>
              <a:rPr sz="2250" spc="-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50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sz="2250" spc="-10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50" spc="-263" dirty="0">
                <a:latin typeface="Arial" panose="020B0604020202020204" pitchFamily="34" charset="0"/>
                <a:cs typeface="Arial" panose="020B0604020202020204" pitchFamily="34" charset="0"/>
              </a:rPr>
              <a:t>J2</a:t>
            </a:r>
            <a:r>
              <a:rPr sz="2250" spc="-9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2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3900" lvl="1" indent="-257651">
              <a:spcBef>
                <a:spcPts val="75"/>
              </a:spcBef>
              <a:buChar char="•"/>
              <a:tabLst>
                <a:tab pos="266700" algn="l"/>
                <a:tab pos="267176" algn="l"/>
              </a:tabLst>
            </a:pPr>
            <a:r>
              <a:rPr lang="en-US" sz="2250" spc="-10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250" spc="-101" dirty="0">
                <a:latin typeface="Arial" panose="020B0604020202020204" pitchFamily="34" charset="0"/>
                <a:cs typeface="Arial" panose="020B0604020202020204" pitchFamily="34" charset="0"/>
              </a:rPr>
              <a:t>apacity</a:t>
            </a:r>
            <a:r>
              <a:rPr sz="2250" spc="-1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50" spc="-278" dirty="0">
                <a:latin typeface="Arial" panose="020B0604020202020204" pitchFamily="34" charset="0"/>
                <a:cs typeface="Arial" panose="020B0604020202020204" pitchFamily="34" charset="0"/>
              </a:rPr>
              <a:t>C1</a:t>
            </a:r>
            <a:r>
              <a:rPr sz="2250" spc="-10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50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sz="2250" spc="-9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50" spc="-296" dirty="0">
                <a:latin typeface="Arial" panose="020B0604020202020204" pitchFamily="34" charset="0"/>
                <a:cs typeface="Arial" panose="020B0604020202020204" pitchFamily="34" charset="0"/>
              </a:rPr>
              <a:t>C2</a:t>
            </a:r>
            <a:r>
              <a:rPr lang="en-US" sz="2250" spc="-296" dirty="0">
                <a:latin typeface="Arial" panose="020B0604020202020204" pitchFamily="34" charset="0"/>
                <a:cs typeface="Arial" panose="020B0604020202020204" pitchFamily="34" charset="0"/>
              </a:rPr>
              <a:t>  respectively</a:t>
            </a:r>
          </a:p>
          <a:p>
            <a:pPr marL="266700" indent="-257651">
              <a:spcBef>
                <a:spcPts val="75"/>
              </a:spcBef>
              <a:buChar char="•"/>
              <a:tabLst>
                <a:tab pos="266700" algn="l"/>
                <a:tab pos="267176" algn="l"/>
              </a:tabLst>
            </a:pPr>
            <a:r>
              <a:rPr lang="en-US" sz="2250" spc="-172" dirty="0">
                <a:latin typeface="Arial" panose="020B0604020202020204" pitchFamily="34" charset="0"/>
                <a:cs typeface="Arial" panose="020B0604020202020204" pitchFamily="34" charset="0"/>
              </a:rPr>
              <a:t>Initial State:</a:t>
            </a:r>
          </a:p>
          <a:p>
            <a:pPr marL="723900" lvl="1" indent="-257651">
              <a:spcBef>
                <a:spcPts val="75"/>
              </a:spcBef>
              <a:buChar char="•"/>
              <a:tabLst>
                <a:tab pos="266700" algn="l"/>
                <a:tab pos="267176" algn="l"/>
              </a:tabLst>
            </a:pPr>
            <a:r>
              <a:rPr lang="en-US" sz="2250" spc="-296" dirty="0">
                <a:latin typeface="Arial" panose="020B0604020202020204" pitchFamily="34" charset="0"/>
                <a:cs typeface="Arial" panose="020B0604020202020204" pitchFamily="34" charset="0"/>
              </a:rPr>
              <a:t>J1 </a:t>
            </a:r>
            <a:r>
              <a:rPr sz="2250" spc="-176" dirty="0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sz="2250" spc="-9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50" spc="-124" dirty="0">
                <a:latin typeface="Arial" panose="020B0604020202020204" pitchFamily="34" charset="0"/>
                <a:cs typeface="Arial" panose="020B0604020202020204" pitchFamily="34" charset="0"/>
              </a:rPr>
              <a:t>W1</a:t>
            </a:r>
            <a:r>
              <a:rPr sz="2250" spc="-10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50" spc="-56" dirty="0">
                <a:latin typeface="Arial" panose="020B0604020202020204" pitchFamily="34" charset="0"/>
                <a:cs typeface="Arial" panose="020B0604020202020204" pitchFamily="34" charset="0"/>
              </a:rPr>
              <a:t>water</a:t>
            </a:r>
            <a:r>
              <a:rPr sz="2250" spc="-1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50" spc="-12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2250" spc="-10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50" spc="-266" dirty="0">
                <a:latin typeface="Arial" panose="020B0604020202020204" pitchFamily="34" charset="0"/>
                <a:cs typeface="Arial" panose="020B0604020202020204" pitchFamily="34" charset="0"/>
              </a:rPr>
              <a:t>J2</a:t>
            </a:r>
            <a:r>
              <a:rPr sz="2250" spc="-10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50" spc="-176" dirty="0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sz="2250" spc="-1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50" spc="-131" dirty="0">
                <a:latin typeface="Arial" panose="020B0604020202020204" pitchFamily="34" charset="0"/>
                <a:cs typeface="Arial" panose="020B0604020202020204" pitchFamily="34" charset="0"/>
              </a:rPr>
              <a:t>W2</a:t>
            </a:r>
            <a:r>
              <a:rPr sz="2250" spc="-9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50" spc="-8" dirty="0">
                <a:latin typeface="Arial" panose="020B0604020202020204" pitchFamily="34" charset="0"/>
                <a:cs typeface="Arial" panose="020B0604020202020204" pitchFamily="34" charset="0"/>
              </a:rPr>
              <a:t>water</a:t>
            </a:r>
            <a:endParaRPr sz="22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57651">
              <a:lnSpc>
                <a:spcPts val="2696"/>
              </a:lnSpc>
              <a:buChar char="•"/>
              <a:tabLst>
                <a:tab pos="266700" algn="l"/>
                <a:tab pos="267176" algn="l"/>
              </a:tabLst>
            </a:pPr>
            <a:r>
              <a:rPr lang="en-US" sz="2250" spc="-150" dirty="0">
                <a:latin typeface="Arial" panose="020B0604020202020204" pitchFamily="34" charset="0"/>
                <a:cs typeface="Arial" panose="020B0604020202020204" pitchFamily="34" charset="0"/>
              </a:rPr>
              <a:t>Actions</a:t>
            </a:r>
            <a:r>
              <a:rPr sz="2250" spc="-8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22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7214" lvl="1" indent="-215265">
              <a:spcBef>
                <a:spcPts val="11"/>
              </a:spcBef>
              <a:buChar char="–"/>
              <a:tabLst>
                <a:tab pos="567690" algn="l"/>
              </a:tabLst>
            </a:pPr>
            <a:r>
              <a:rPr sz="1950" spc="-109" dirty="0">
                <a:latin typeface="Arial" panose="020B0604020202020204" pitchFamily="34" charset="0"/>
                <a:cs typeface="Arial" panose="020B0604020202020204" pitchFamily="34" charset="0"/>
              </a:rPr>
              <a:t>Pour </a:t>
            </a:r>
            <a:r>
              <a:rPr sz="1950" spc="-26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1950" spc="-1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50" spc="-79" dirty="0">
                <a:latin typeface="Arial" panose="020B0604020202020204" pitchFamily="34" charset="0"/>
                <a:cs typeface="Arial" panose="020B0604020202020204" pitchFamily="34" charset="0"/>
              </a:rPr>
              <a:t>jug</a:t>
            </a:r>
            <a:r>
              <a:rPr sz="1950" spc="-9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50" spc="-3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1950" spc="-1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5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1950" spc="-9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50" spc="-79" dirty="0">
                <a:latin typeface="Arial" panose="020B0604020202020204" pitchFamily="34" charset="0"/>
                <a:cs typeface="Arial" panose="020B0604020202020204" pitchFamily="34" charset="0"/>
              </a:rPr>
              <a:t>jug</a:t>
            </a:r>
            <a:r>
              <a:rPr sz="1950" spc="-10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50" spc="-353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1950" spc="-1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50" dirty="0">
                <a:latin typeface="Arial" panose="020B0604020202020204" pitchFamily="34" charset="0"/>
                <a:cs typeface="Arial" panose="020B0604020202020204" pitchFamily="34" charset="0"/>
              </a:rPr>
              <a:t>until</a:t>
            </a:r>
            <a:r>
              <a:rPr sz="1950" spc="-9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50" spc="-3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1950" spc="-9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50" spc="-53" dirty="0">
                <a:latin typeface="Arial" panose="020B0604020202020204" pitchFamily="34" charset="0"/>
                <a:cs typeface="Arial" panose="020B0604020202020204" pitchFamily="34" charset="0"/>
              </a:rPr>
              <a:t>empty</a:t>
            </a:r>
            <a:r>
              <a:rPr sz="1950" spc="-1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50" spc="-8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sz="1950" spc="-9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50" spc="-353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1950" spc="-10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50" spc="-15" dirty="0">
                <a:latin typeface="Arial" panose="020B0604020202020204" pitchFamily="34" charset="0"/>
                <a:cs typeface="Arial" panose="020B0604020202020204" pitchFamily="34" charset="0"/>
              </a:rPr>
              <a:t>full</a:t>
            </a:r>
            <a:endParaRPr sz="19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7214" lvl="1" indent="-215265">
              <a:lnSpc>
                <a:spcPts val="2333"/>
              </a:lnSpc>
              <a:buChar char="–"/>
              <a:tabLst>
                <a:tab pos="567690" algn="l"/>
              </a:tabLst>
            </a:pPr>
            <a:r>
              <a:rPr sz="1950" spc="-105" dirty="0">
                <a:latin typeface="Arial" panose="020B0604020202020204" pitchFamily="34" charset="0"/>
                <a:cs typeface="Arial" panose="020B0604020202020204" pitchFamily="34" charset="0"/>
              </a:rPr>
              <a:t>Empty</a:t>
            </a:r>
            <a:r>
              <a:rPr sz="1950" spc="-8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50" spc="-79" dirty="0">
                <a:latin typeface="Arial" panose="020B0604020202020204" pitchFamily="34" charset="0"/>
                <a:cs typeface="Arial" panose="020B0604020202020204" pitchFamily="34" charset="0"/>
              </a:rPr>
              <a:t>jug</a:t>
            </a:r>
            <a:r>
              <a:rPr sz="1950" spc="-9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50" spc="-3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1950" spc="-7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50" spc="-38" dirty="0">
                <a:latin typeface="Arial" panose="020B0604020202020204" pitchFamily="34" charset="0"/>
                <a:cs typeface="Arial" panose="020B0604020202020204" pitchFamily="34" charset="0"/>
              </a:rPr>
              <a:t>onto</a:t>
            </a:r>
            <a:r>
              <a:rPr sz="1950" spc="-8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50" spc="-34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950" spc="-9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50" spc="-8" dirty="0">
                <a:latin typeface="Arial" panose="020B0604020202020204" pitchFamily="34" charset="0"/>
                <a:cs typeface="Arial" panose="020B0604020202020204" pitchFamily="34" charset="0"/>
              </a:rPr>
              <a:t>floor</a:t>
            </a:r>
            <a:endParaRPr sz="19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5764" indent="-343376">
              <a:lnSpc>
                <a:spcPts val="2693"/>
              </a:lnSpc>
              <a:buChar char="•"/>
              <a:tabLst>
                <a:tab pos="395764" algn="l"/>
                <a:tab pos="396240" algn="l"/>
              </a:tabLst>
            </a:pPr>
            <a:r>
              <a:rPr sz="2250" spc="-124" dirty="0"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  <a:r>
              <a:rPr lang="en-US" sz="2250" spc="-124" dirty="0">
                <a:latin typeface="Arial" panose="020B0604020202020204" pitchFamily="34" charset="0"/>
                <a:cs typeface="Arial" panose="020B0604020202020204" pitchFamily="34" charset="0"/>
              </a:rPr>
              <a:t> State</a:t>
            </a:r>
            <a:r>
              <a:rPr sz="2250" spc="-124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2250" spc="-10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250" spc="-109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2964" lvl="1" indent="-343376">
              <a:lnSpc>
                <a:spcPts val="2693"/>
              </a:lnSpc>
              <a:buChar char="•"/>
              <a:tabLst>
                <a:tab pos="395764" algn="l"/>
                <a:tab pos="396240" algn="l"/>
              </a:tabLst>
            </a:pPr>
            <a:r>
              <a:rPr sz="2250" spc="-263" dirty="0">
                <a:latin typeface="Arial" panose="020B0604020202020204" pitchFamily="34" charset="0"/>
                <a:cs typeface="Arial" panose="020B0604020202020204" pitchFamily="34" charset="0"/>
              </a:rPr>
              <a:t>J1</a:t>
            </a:r>
            <a:r>
              <a:rPr sz="2250" spc="-11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50" spc="-176" dirty="0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sz="2250" spc="-10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50" spc="-229" dirty="0">
                <a:latin typeface="Arial" panose="020B0604020202020204" pitchFamily="34" charset="0"/>
                <a:cs typeface="Arial" panose="020B0604020202020204" pitchFamily="34" charset="0"/>
              </a:rPr>
              <a:t>G1</a:t>
            </a:r>
            <a:r>
              <a:rPr sz="2250" spc="-1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50" spc="-49" dirty="0">
                <a:latin typeface="Arial" panose="020B0604020202020204" pitchFamily="34" charset="0"/>
                <a:cs typeface="Arial" panose="020B0604020202020204" pitchFamily="34" charset="0"/>
              </a:rPr>
              <a:t>water</a:t>
            </a:r>
            <a:r>
              <a:rPr sz="2250" spc="-11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50" spc="-12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2250" spc="-11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50" spc="-263" dirty="0">
                <a:latin typeface="Arial" panose="020B0604020202020204" pitchFamily="34" charset="0"/>
                <a:cs typeface="Arial" panose="020B0604020202020204" pitchFamily="34" charset="0"/>
              </a:rPr>
              <a:t>J2</a:t>
            </a:r>
            <a:r>
              <a:rPr sz="2250" spc="-10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50" spc="-248" dirty="0">
                <a:latin typeface="Arial" panose="020B0604020202020204" pitchFamily="34" charset="0"/>
                <a:cs typeface="Arial" panose="020B0604020202020204" pitchFamily="34" charset="0"/>
              </a:rPr>
              <a:t>G2</a:t>
            </a:r>
            <a:endParaRPr sz="22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28718" y="1326549"/>
            <a:ext cx="609219" cy="71551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4670" y="588373"/>
            <a:ext cx="5092561" cy="68672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pc="-259" dirty="0"/>
              <a:t>Search</a:t>
            </a:r>
            <a:r>
              <a:rPr spc="-172" dirty="0"/>
              <a:t> </a:t>
            </a:r>
            <a:r>
              <a:rPr spc="-38" dirty="0"/>
              <a:t>in</a:t>
            </a:r>
            <a:r>
              <a:rPr spc="-165" dirty="0"/>
              <a:t> </a:t>
            </a:r>
            <a:r>
              <a:rPr spc="-259" dirty="0"/>
              <a:t>a</a:t>
            </a:r>
            <a:r>
              <a:rPr spc="-172" dirty="0"/>
              <a:t> </a:t>
            </a:r>
            <a:r>
              <a:rPr spc="-124" dirty="0"/>
              <a:t>state</a:t>
            </a:r>
            <a:r>
              <a:rPr spc="-188" dirty="0"/>
              <a:t> </a:t>
            </a:r>
            <a:r>
              <a:rPr spc="-259" dirty="0"/>
              <a:t>space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996" y="1167090"/>
            <a:ext cx="6091911" cy="3976410"/>
          </a:xfrm>
          <a:prstGeom prst="rect">
            <a:avLst/>
          </a:prstGeom>
        </p:spPr>
        <p:txBody>
          <a:bodyPr vert="horz" wrap="square" lIns="0" tIns="84773" rIns="0" bIns="0" rtlCol="0">
            <a:spAutoFit/>
          </a:bodyPr>
          <a:lstStyle/>
          <a:p>
            <a:pPr marL="181928" indent="-172878">
              <a:spcBef>
                <a:spcPts val="668"/>
              </a:spcBef>
              <a:buChar char="•"/>
              <a:tabLst>
                <a:tab pos="182403" algn="l"/>
              </a:tabLst>
            </a:pPr>
            <a:r>
              <a:rPr sz="2400" spc="-191" dirty="0">
                <a:latin typeface="Arial"/>
                <a:cs typeface="Arial"/>
              </a:rPr>
              <a:t>Basic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idea:</a:t>
            </a:r>
            <a:endParaRPr sz="2400" dirty="0">
              <a:latin typeface="Arial"/>
              <a:cs typeface="Arial"/>
            </a:endParaRPr>
          </a:p>
          <a:p>
            <a:pPr marL="185261">
              <a:spcBef>
                <a:spcPts val="518"/>
              </a:spcBef>
            </a:pPr>
            <a:r>
              <a:rPr sz="2100" spc="-90" dirty="0">
                <a:latin typeface="Arial"/>
                <a:cs typeface="Arial"/>
              </a:rPr>
              <a:t>–Create</a:t>
            </a:r>
            <a:r>
              <a:rPr sz="2100" spc="-124" dirty="0">
                <a:latin typeface="Arial"/>
                <a:cs typeface="Arial"/>
              </a:rPr>
              <a:t> </a:t>
            </a:r>
            <a:r>
              <a:rPr sz="2100" spc="-68" dirty="0">
                <a:latin typeface="Arial"/>
                <a:cs typeface="Arial"/>
              </a:rPr>
              <a:t>representation</a:t>
            </a:r>
            <a:r>
              <a:rPr sz="2100" spc="-83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of</a:t>
            </a:r>
            <a:r>
              <a:rPr sz="2100" spc="-105" dirty="0">
                <a:latin typeface="Arial"/>
                <a:cs typeface="Arial"/>
              </a:rPr>
              <a:t> </a:t>
            </a:r>
            <a:r>
              <a:rPr sz="2100" spc="-15" dirty="0">
                <a:latin typeface="Arial"/>
                <a:cs typeface="Arial"/>
              </a:rPr>
              <a:t>initial</a:t>
            </a:r>
            <a:r>
              <a:rPr sz="2100" spc="-105" dirty="0">
                <a:latin typeface="Arial"/>
                <a:cs typeface="Arial"/>
              </a:rPr>
              <a:t> </a:t>
            </a:r>
            <a:r>
              <a:rPr sz="2100" spc="-8" dirty="0">
                <a:latin typeface="Arial"/>
                <a:cs typeface="Arial"/>
              </a:rPr>
              <a:t>state</a:t>
            </a:r>
            <a:endParaRPr sz="2100" dirty="0">
              <a:latin typeface="Arial"/>
              <a:cs typeface="Arial"/>
            </a:endParaRPr>
          </a:p>
          <a:p>
            <a:pPr marL="185261">
              <a:spcBef>
                <a:spcPts val="506"/>
              </a:spcBef>
            </a:pPr>
            <a:r>
              <a:rPr sz="2100" spc="-83" dirty="0">
                <a:latin typeface="Arial"/>
                <a:cs typeface="Arial"/>
              </a:rPr>
              <a:t>–Try</a:t>
            </a:r>
            <a:r>
              <a:rPr sz="2100" spc="-86" dirty="0">
                <a:latin typeface="Arial"/>
                <a:cs typeface="Arial"/>
              </a:rPr>
              <a:t> </a:t>
            </a:r>
            <a:r>
              <a:rPr sz="2100" spc="-49" dirty="0">
                <a:latin typeface="Arial"/>
                <a:cs typeface="Arial"/>
              </a:rPr>
              <a:t>all</a:t>
            </a:r>
            <a:r>
              <a:rPr sz="2100" spc="-98" dirty="0">
                <a:latin typeface="Arial"/>
                <a:cs typeface="Arial"/>
              </a:rPr>
              <a:t> </a:t>
            </a:r>
            <a:r>
              <a:rPr sz="2100" spc="-109" dirty="0">
                <a:latin typeface="Arial"/>
                <a:cs typeface="Arial"/>
              </a:rPr>
              <a:t>possible</a:t>
            </a:r>
            <a:r>
              <a:rPr sz="2100" spc="-60" dirty="0">
                <a:latin typeface="Arial"/>
                <a:cs typeface="Arial"/>
              </a:rPr>
              <a:t> </a:t>
            </a:r>
            <a:r>
              <a:rPr sz="2100" spc="-83" dirty="0">
                <a:latin typeface="Arial"/>
                <a:cs typeface="Arial"/>
              </a:rPr>
              <a:t>actions</a:t>
            </a:r>
            <a:r>
              <a:rPr sz="2100" spc="-79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&amp;</a:t>
            </a:r>
            <a:r>
              <a:rPr sz="2100" spc="-79" dirty="0">
                <a:latin typeface="Arial"/>
                <a:cs typeface="Arial"/>
              </a:rPr>
              <a:t> </a:t>
            </a:r>
            <a:r>
              <a:rPr sz="2100" spc="-90" dirty="0">
                <a:latin typeface="Arial"/>
                <a:cs typeface="Arial"/>
              </a:rPr>
              <a:t>connect</a:t>
            </a:r>
            <a:r>
              <a:rPr sz="2100" spc="-79" dirty="0">
                <a:latin typeface="Arial"/>
                <a:cs typeface="Arial"/>
              </a:rPr>
              <a:t> </a:t>
            </a:r>
            <a:r>
              <a:rPr sz="2100" spc="-109" dirty="0">
                <a:latin typeface="Arial"/>
                <a:cs typeface="Arial"/>
              </a:rPr>
              <a:t>states</a:t>
            </a:r>
            <a:r>
              <a:rPr sz="2100" spc="-7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that</a:t>
            </a:r>
            <a:r>
              <a:rPr sz="2100" spc="-90" dirty="0">
                <a:latin typeface="Arial"/>
                <a:cs typeface="Arial"/>
              </a:rPr>
              <a:t> </a:t>
            </a:r>
            <a:r>
              <a:rPr sz="2100" spc="-8" dirty="0">
                <a:latin typeface="Arial"/>
                <a:cs typeface="Arial"/>
              </a:rPr>
              <a:t>result</a:t>
            </a:r>
            <a:endParaRPr sz="2100" dirty="0">
              <a:latin typeface="Arial"/>
              <a:cs typeface="Arial"/>
            </a:endParaRPr>
          </a:p>
          <a:p>
            <a:pPr marL="354806" marR="3810" indent="-169545">
              <a:spcBef>
                <a:spcPts val="503"/>
              </a:spcBef>
            </a:pPr>
            <a:r>
              <a:rPr sz="2100" spc="-101" dirty="0">
                <a:latin typeface="Arial"/>
                <a:cs typeface="Arial"/>
              </a:rPr>
              <a:t>–Recursively</a:t>
            </a:r>
            <a:r>
              <a:rPr sz="2100" spc="-86" dirty="0">
                <a:latin typeface="Arial"/>
                <a:cs typeface="Arial"/>
              </a:rPr>
              <a:t> </a:t>
            </a:r>
            <a:r>
              <a:rPr sz="2100" spc="-94" dirty="0">
                <a:latin typeface="Arial"/>
                <a:cs typeface="Arial"/>
              </a:rPr>
              <a:t>apply</a:t>
            </a:r>
            <a:r>
              <a:rPr sz="2100" spc="-86" dirty="0">
                <a:latin typeface="Arial"/>
                <a:cs typeface="Arial"/>
              </a:rPr>
              <a:t> </a:t>
            </a:r>
            <a:r>
              <a:rPr sz="2100" spc="-139" dirty="0">
                <a:latin typeface="Arial"/>
                <a:cs typeface="Arial"/>
              </a:rPr>
              <a:t>process</a:t>
            </a:r>
            <a:r>
              <a:rPr sz="2100" spc="-68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to</a:t>
            </a:r>
            <a:r>
              <a:rPr sz="2100" spc="-94" dirty="0">
                <a:latin typeface="Arial"/>
                <a:cs typeface="Arial"/>
              </a:rPr>
              <a:t> </a:t>
            </a:r>
            <a:r>
              <a:rPr sz="2100" spc="-30" dirty="0">
                <a:latin typeface="Arial"/>
                <a:cs typeface="Arial"/>
              </a:rPr>
              <a:t>the</a:t>
            </a:r>
            <a:r>
              <a:rPr sz="2100" spc="-98" dirty="0">
                <a:latin typeface="Arial"/>
                <a:cs typeface="Arial"/>
              </a:rPr>
              <a:t> </a:t>
            </a:r>
            <a:r>
              <a:rPr sz="2100" spc="-90" dirty="0">
                <a:latin typeface="Arial"/>
                <a:cs typeface="Arial"/>
              </a:rPr>
              <a:t>new</a:t>
            </a:r>
            <a:r>
              <a:rPr sz="2100" spc="-79" dirty="0">
                <a:latin typeface="Arial"/>
                <a:cs typeface="Arial"/>
              </a:rPr>
              <a:t> </a:t>
            </a:r>
            <a:r>
              <a:rPr sz="2100" spc="-109" dirty="0">
                <a:latin typeface="Arial"/>
                <a:cs typeface="Arial"/>
              </a:rPr>
              <a:t>states</a:t>
            </a:r>
            <a:r>
              <a:rPr sz="2100" spc="-9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until</a:t>
            </a:r>
            <a:r>
              <a:rPr sz="2100" spc="-86" dirty="0">
                <a:latin typeface="Arial"/>
                <a:cs typeface="Arial"/>
              </a:rPr>
              <a:t> </a:t>
            </a:r>
            <a:r>
              <a:rPr sz="2100" spc="-19" dirty="0">
                <a:latin typeface="Arial"/>
                <a:cs typeface="Arial"/>
              </a:rPr>
              <a:t>we find</a:t>
            </a:r>
            <a:r>
              <a:rPr sz="2100" spc="-101" dirty="0">
                <a:latin typeface="Arial"/>
                <a:cs typeface="Arial"/>
              </a:rPr>
              <a:t> </a:t>
            </a:r>
            <a:r>
              <a:rPr sz="2100" spc="-169" dirty="0">
                <a:latin typeface="Arial"/>
                <a:cs typeface="Arial"/>
              </a:rPr>
              <a:t>a</a:t>
            </a:r>
            <a:r>
              <a:rPr sz="2100" spc="-109" dirty="0">
                <a:latin typeface="Arial"/>
                <a:cs typeface="Arial"/>
              </a:rPr>
              <a:t> </a:t>
            </a:r>
            <a:r>
              <a:rPr sz="2100" spc="-56" dirty="0">
                <a:latin typeface="Arial"/>
                <a:cs typeface="Arial"/>
              </a:rPr>
              <a:t>solution</a:t>
            </a:r>
            <a:r>
              <a:rPr sz="2100" spc="-83" dirty="0">
                <a:latin typeface="Arial"/>
                <a:cs typeface="Arial"/>
              </a:rPr>
              <a:t> </a:t>
            </a:r>
            <a:r>
              <a:rPr sz="2100" spc="-8" dirty="0">
                <a:latin typeface="Arial"/>
                <a:cs typeface="Arial"/>
              </a:rPr>
              <a:t>or</a:t>
            </a:r>
            <a:r>
              <a:rPr sz="2100" spc="-101" dirty="0">
                <a:latin typeface="Arial"/>
                <a:cs typeface="Arial"/>
              </a:rPr>
              <a:t> </a:t>
            </a:r>
            <a:r>
              <a:rPr sz="2100" spc="-113" dirty="0">
                <a:latin typeface="Arial"/>
                <a:cs typeface="Arial"/>
              </a:rPr>
              <a:t>dead</a:t>
            </a:r>
            <a:r>
              <a:rPr sz="2100" spc="-109" dirty="0">
                <a:latin typeface="Arial"/>
                <a:cs typeface="Arial"/>
              </a:rPr>
              <a:t> </a:t>
            </a:r>
            <a:r>
              <a:rPr sz="2100" spc="-15" dirty="0">
                <a:latin typeface="Arial"/>
                <a:cs typeface="Arial"/>
              </a:rPr>
              <a:t>ends</a:t>
            </a:r>
            <a:endParaRPr sz="2100" dirty="0">
              <a:latin typeface="Arial"/>
              <a:cs typeface="Arial"/>
            </a:endParaRPr>
          </a:p>
          <a:p>
            <a:pPr marL="181928" marR="619601" indent="-172878">
              <a:spcBef>
                <a:spcPts val="566"/>
              </a:spcBef>
              <a:buChar char="•"/>
              <a:tabLst>
                <a:tab pos="182403" algn="l"/>
              </a:tabLst>
            </a:pPr>
            <a:r>
              <a:rPr sz="2400" spc="-191" dirty="0">
                <a:latin typeface="Arial"/>
                <a:cs typeface="Arial"/>
              </a:rPr>
              <a:t>We</a:t>
            </a:r>
            <a:r>
              <a:rPr sz="2400" spc="-127" dirty="0">
                <a:latin typeface="Arial"/>
                <a:cs typeface="Arial"/>
              </a:rPr>
              <a:t> </a:t>
            </a:r>
            <a:r>
              <a:rPr sz="2400" spc="-116" dirty="0">
                <a:latin typeface="Arial"/>
                <a:cs typeface="Arial"/>
              </a:rPr>
              <a:t>need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143" dirty="0">
                <a:latin typeface="Arial"/>
                <a:cs typeface="Arial"/>
              </a:rPr>
              <a:t>keep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71" dirty="0">
                <a:latin typeface="Arial"/>
                <a:cs typeface="Arial"/>
              </a:rPr>
              <a:t>track</a:t>
            </a:r>
            <a:r>
              <a:rPr sz="2400" spc="-127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83" dirty="0">
                <a:latin typeface="Arial"/>
                <a:cs typeface="Arial"/>
              </a:rPr>
              <a:t>connections </a:t>
            </a:r>
            <a:r>
              <a:rPr sz="2400" spc="-79" dirty="0">
                <a:latin typeface="Arial"/>
                <a:cs typeface="Arial"/>
              </a:rPr>
              <a:t>between</a:t>
            </a:r>
            <a:r>
              <a:rPr sz="2400" spc="-98" dirty="0">
                <a:latin typeface="Arial"/>
                <a:cs typeface="Arial"/>
              </a:rPr>
              <a:t> </a:t>
            </a:r>
            <a:r>
              <a:rPr sz="2400" spc="-124" dirty="0">
                <a:latin typeface="Arial"/>
                <a:cs typeface="Arial"/>
              </a:rPr>
              <a:t>states</a:t>
            </a:r>
            <a:r>
              <a:rPr sz="2400" spc="-94" dirty="0">
                <a:latin typeface="Arial"/>
                <a:cs typeface="Arial"/>
              </a:rPr>
              <a:t> </a:t>
            </a:r>
            <a:r>
              <a:rPr sz="2400" spc="-127" dirty="0">
                <a:latin typeface="Arial"/>
                <a:cs typeface="Arial"/>
              </a:rPr>
              <a:t>and</a:t>
            </a:r>
            <a:r>
              <a:rPr sz="2400" spc="-83" dirty="0">
                <a:latin typeface="Arial"/>
                <a:cs typeface="Arial"/>
              </a:rPr>
              <a:t> </a:t>
            </a:r>
            <a:r>
              <a:rPr sz="2400" spc="-53" dirty="0">
                <a:latin typeface="Arial"/>
                <a:cs typeface="Arial"/>
              </a:rPr>
              <a:t>might</a:t>
            </a:r>
            <a:r>
              <a:rPr sz="2400" spc="-86" dirty="0">
                <a:latin typeface="Arial"/>
                <a:cs typeface="Arial"/>
              </a:rPr>
              <a:t> </a:t>
            </a:r>
            <a:r>
              <a:rPr sz="2400" spc="-176" dirty="0">
                <a:latin typeface="Arial"/>
                <a:cs typeface="Arial"/>
              </a:rPr>
              <a:t>use</a:t>
            </a:r>
            <a:r>
              <a:rPr sz="2400" spc="-101" dirty="0">
                <a:latin typeface="Arial"/>
                <a:cs typeface="Arial"/>
              </a:rPr>
              <a:t> </a:t>
            </a:r>
            <a:r>
              <a:rPr sz="2400" spc="-38" dirty="0">
                <a:latin typeface="Arial"/>
                <a:cs typeface="Arial"/>
              </a:rPr>
              <a:t>a</a:t>
            </a:r>
            <a:endParaRPr sz="2400" dirty="0">
              <a:latin typeface="Arial"/>
              <a:cs typeface="Arial"/>
            </a:endParaRPr>
          </a:p>
          <a:p>
            <a:pPr marL="310038">
              <a:spcBef>
                <a:spcPts val="518"/>
              </a:spcBef>
            </a:pPr>
            <a:r>
              <a:rPr sz="2100" spc="-19" dirty="0">
                <a:latin typeface="Arial"/>
                <a:cs typeface="Arial"/>
              </a:rPr>
              <a:t>–</a:t>
            </a:r>
            <a:r>
              <a:rPr sz="2100" spc="-386" dirty="0">
                <a:latin typeface="Arial"/>
                <a:cs typeface="Arial"/>
              </a:rPr>
              <a:t> </a:t>
            </a:r>
            <a:r>
              <a:rPr sz="2100" spc="-169" dirty="0">
                <a:latin typeface="Arial"/>
                <a:cs typeface="Arial"/>
              </a:rPr>
              <a:t>Tree</a:t>
            </a:r>
            <a:r>
              <a:rPr sz="2100" spc="-86" dirty="0">
                <a:latin typeface="Arial"/>
                <a:cs typeface="Arial"/>
              </a:rPr>
              <a:t> </a:t>
            </a:r>
            <a:r>
              <a:rPr sz="2100" spc="-90" dirty="0">
                <a:latin typeface="Arial"/>
                <a:cs typeface="Arial"/>
              </a:rPr>
              <a:t>data</a:t>
            </a:r>
            <a:r>
              <a:rPr sz="2100" spc="-86" dirty="0">
                <a:latin typeface="Arial"/>
                <a:cs typeface="Arial"/>
              </a:rPr>
              <a:t> </a:t>
            </a:r>
            <a:r>
              <a:rPr sz="2100" spc="-56" dirty="0">
                <a:latin typeface="Arial"/>
                <a:cs typeface="Arial"/>
              </a:rPr>
              <a:t>structure </a:t>
            </a:r>
            <a:r>
              <a:rPr sz="2100" spc="-19" dirty="0">
                <a:latin typeface="Arial"/>
                <a:cs typeface="Arial"/>
              </a:rPr>
              <a:t>or</a:t>
            </a:r>
            <a:endParaRPr sz="2100" dirty="0">
              <a:latin typeface="Arial"/>
              <a:cs typeface="Arial"/>
            </a:endParaRPr>
          </a:p>
          <a:p>
            <a:pPr marL="310038">
              <a:spcBef>
                <a:spcPts val="506"/>
              </a:spcBef>
            </a:pPr>
            <a:r>
              <a:rPr sz="2100" spc="-19" dirty="0">
                <a:latin typeface="Arial"/>
                <a:cs typeface="Arial"/>
              </a:rPr>
              <a:t>–</a:t>
            </a:r>
            <a:r>
              <a:rPr sz="2100" spc="-386" dirty="0">
                <a:latin typeface="Arial"/>
                <a:cs typeface="Arial"/>
              </a:rPr>
              <a:t> </a:t>
            </a:r>
            <a:r>
              <a:rPr sz="2100" spc="-135" dirty="0">
                <a:latin typeface="Arial"/>
                <a:cs typeface="Arial"/>
              </a:rPr>
              <a:t>Graph</a:t>
            </a:r>
            <a:r>
              <a:rPr sz="2100" spc="-64" dirty="0">
                <a:latin typeface="Arial"/>
                <a:cs typeface="Arial"/>
              </a:rPr>
              <a:t> </a:t>
            </a:r>
            <a:r>
              <a:rPr sz="2100" spc="-90" dirty="0">
                <a:latin typeface="Arial"/>
                <a:cs typeface="Arial"/>
              </a:rPr>
              <a:t>data</a:t>
            </a:r>
            <a:r>
              <a:rPr sz="2100" spc="-83" dirty="0">
                <a:latin typeface="Arial"/>
                <a:cs typeface="Arial"/>
              </a:rPr>
              <a:t> </a:t>
            </a:r>
            <a:r>
              <a:rPr sz="2100" spc="-8" dirty="0">
                <a:latin typeface="Arial"/>
                <a:cs typeface="Arial"/>
              </a:rPr>
              <a:t>structure</a:t>
            </a:r>
            <a:endParaRPr sz="2100" dirty="0">
              <a:latin typeface="Arial"/>
              <a:cs typeface="Arial"/>
            </a:endParaRPr>
          </a:p>
          <a:p>
            <a:pPr marL="181928" indent="-172878">
              <a:spcBef>
                <a:spcPts val="563"/>
              </a:spcBef>
              <a:buChar char="•"/>
              <a:tabLst>
                <a:tab pos="182403" algn="l"/>
              </a:tabLst>
            </a:pPr>
            <a:r>
              <a:rPr sz="2400" spc="-225" dirty="0">
                <a:latin typeface="Arial"/>
                <a:cs typeface="Arial"/>
              </a:rPr>
              <a:t>A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24" dirty="0">
                <a:latin typeface="Arial"/>
                <a:cs typeface="Arial"/>
              </a:rPr>
              <a:t>graph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53" dirty="0">
                <a:latin typeface="Arial"/>
                <a:cs typeface="Arial"/>
              </a:rPr>
              <a:t>structure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127" dirty="0">
                <a:latin typeface="Arial"/>
                <a:cs typeface="Arial"/>
              </a:rPr>
              <a:t>is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98" dirty="0">
                <a:latin typeface="Arial"/>
                <a:cs typeface="Arial"/>
              </a:rPr>
              <a:t>best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in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203" dirty="0">
                <a:latin typeface="Arial"/>
                <a:cs typeface="Arial"/>
              </a:rPr>
              <a:t>general…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1732" y="517428"/>
            <a:ext cx="6355524" cy="68672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pc="-169" dirty="0"/>
              <a:t>Formalizing</a:t>
            </a:r>
            <a:r>
              <a:rPr spc="-143" dirty="0"/>
              <a:t> </a:t>
            </a:r>
            <a:r>
              <a:rPr spc="-124" dirty="0"/>
              <a:t>state</a:t>
            </a:r>
            <a:r>
              <a:rPr spc="-131" dirty="0"/>
              <a:t> </a:t>
            </a:r>
            <a:r>
              <a:rPr spc="-251" dirty="0"/>
              <a:t>space</a:t>
            </a:r>
            <a:r>
              <a:rPr spc="-139" dirty="0"/>
              <a:t> </a:t>
            </a:r>
            <a:r>
              <a:rPr spc="-210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1345" y="1274420"/>
            <a:ext cx="7296299" cy="3118642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181928" marR="3810" indent="-172878" algn="just">
              <a:spcBef>
                <a:spcPts val="79"/>
              </a:spcBef>
              <a:buChar char="•"/>
              <a:tabLst>
                <a:tab pos="182403" algn="l"/>
              </a:tabLst>
            </a:pPr>
            <a:r>
              <a:rPr sz="2400" spc="-225" dirty="0">
                <a:latin typeface="Arial"/>
                <a:cs typeface="Arial"/>
              </a:rPr>
              <a:t>A</a:t>
            </a:r>
            <a:r>
              <a:rPr sz="2400" spc="-124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state</a:t>
            </a:r>
            <a:r>
              <a:rPr sz="2400" spc="-124" dirty="0">
                <a:latin typeface="Arial"/>
                <a:cs typeface="Arial"/>
              </a:rPr>
              <a:t> </a:t>
            </a:r>
            <a:r>
              <a:rPr sz="2400" spc="-184" dirty="0">
                <a:latin typeface="Arial"/>
                <a:cs typeface="Arial"/>
              </a:rPr>
              <a:t>space</a:t>
            </a:r>
            <a:r>
              <a:rPr sz="2400" spc="-127" dirty="0">
                <a:latin typeface="Arial"/>
                <a:cs typeface="Arial"/>
              </a:rPr>
              <a:t> </a:t>
            </a:r>
            <a:r>
              <a:rPr sz="2400" spc="-124" dirty="0">
                <a:latin typeface="Arial"/>
                <a:cs typeface="Arial"/>
              </a:rPr>
              <a:t>is </a:t>
            </a:r>
            <a:r>
              <a:rPr sz="2400" spc="-188" dirty="0">
                <a:latin typeface="Arial"/>
                <a:cs typeface="Arial"/>
              </a:rPr>
              <a:t>a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b="1" spc="-199" dirty="0">
                <a:latin typeface="Arial"/>
                <a:cs typeface="Arial"/>
              </a:rPr>
              <a:t>graph</a:t>
            </a:r>
            <a:r>
              <a:rPr sz="2400" b="1" spc="-153" dirty="0">
                <a:latin typeface="Arial"/>
                <a:cs typeface="Arial"/>
              </a:rPr>
              <a:t> </a:t>
            </a:r>
            <a:r>
              <a:rPr sz="2400" spc="-199" dirty="0">
                <a:latin typeface="Arial"/>
                <a:cs typeface="Arial"/>
              </a:rPr>
              <a:t>(V,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255" dirty="0">
                <a:latin typeface="Arial"/>
                <a:cs typeface="Arial"/>
              </a:rPr>
              <a:t>E)</a:t>
            </a:r>
            <a:r>
              <a:rPr sz="2400" spc="-127" dirty="0">
                <a:latin typeface="Arial"/>
                <a:cs typeface="Arial"/>
              </a:rPr>
              <a:t> </a:t>
            </a:r>
            <a:r>
              <a:rPr sz="2400" spc="-79" dirty="0">
                <a:latin typeface="Arial"/>
                <a:cs typeface="Arial"/>
              </a:rPr>
              <a:t>where</a:t>
            </a:r>
            <a:r>
              <a:rPr sz="2400" spc="-143" dirty="0">
                <a:latin typeface="Arial"/>
                <a:cs typeface="Arial"/>
              </a:rPr>
              <a:t> </a:t>
            </a:r>
            <a:r>
              <a:rPr sz="2400" spc="-244" dirty="0">
                <a:latin typeface="Arial"/>
                <a:cs typeface="Arial"/>
              </a:rPr>
              <a:t>V</a:t>
            </a:r>
            <a:r>
              <a:rPr sz="2400" spc="-127" dirty="0">
                <a:latin typeface="Arial"/>
                <a:cs typeface="Arial"/>
              </a:rPr>
              <a:t> </a:t>
            </a:r>
            <a:r>
              <a:rPr sz="2400" spc="-131" dirty="0">
                <a:latin typeface="Arial"/>
                <a:cs typeface="Arial"/>
              </a:rPr>
              <a:t>is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88" dirty="0">
                <a:latin typeface="Arial"/>
                <a:cs typeface="Arial"/>
              </a:rPr>
              <a:t>a</a:t>
            </a:r>
            <a:r>
              <a:rPr sz="2400" spc="-124" dirty="0">
                <a:latin typeface="Arial"/>
                <a:cs typeface="Arial"/>
              </a:rPr>
              <a:t> </a:t>
            </a:r>
            <a:r>
              <a:rPr sz="2400" spc="-98" dirty="0">
                <a:latin typeface="Arial"/>
                <a:cs typeface="Arial"/>
              </a:rPr>
              <a:t>set</a:t>
            </a:r>
            <a:r>
              <a:rPr sz="2400" spc="131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of</a:t>
            </a:r>
            <a:r>
              <a:rPr sz="2400" spc="-127" dirty="0">
                <a:latin typeface="Arial"/>
                <a:cs typeface="Arial"/>
              </a:rPr>
              <a:t> </a:t>
            </a:r>
            <a:r>
              <a:rPr sz="2400" b="1" spc="-214" dirty="0">
                <a:latin typeface="Arial"/>
                <a:cs typeface="Arial"/>
              </a:rPr>
              <a:t>nodes</a:t>
            </a:r>
            <a:r>
              <a:rPr sz="2400" b="1" spc="-143" dirty="0">
                <a:latin typeface="Arial"/>
                <a:cs typeface="Arial"/>
              </a:rPr>
              <a:t> </a:t>
            </a:r>
            <a:r>
              <a:rPr sz="2400" spc="-124" dirty="0">
                <a:latin typeface="Arial"/>
                <a:cs typeface="Arial"/>
              </a:rPr>
              <a:t>and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435" dirty="0">
                <a:latin typeface="Arial"/>
                <a:cs typeface="Arial"/>
              </a:rPr>
              <a:t>E</a:t>
            </a:r>
            <a:r>
              <a:rPr sz="2400" spc="-127" dirty="0">
                <a:latin typeface="Arial"/>
                <a:cs typeface="Arial"/>
              </a:rPr>
              <a:t> </a:t>
            </a:r>
            <a:r>
              <a:rPr sz="2400" spc="-124" dirty="0">
                <a:latin typeface="Arial"/>
                <a:cs typeface="Arial"/>
              </a:rPr>
              <a:t>is </a:t>
            </a:r>
            <a:r>
              <a:rPr sz="2400" spc="-188" dirty="0">
                <a:latin typeface="Arial"/>
                <a:cs typeface="Arial"/>
              </a:rPr>
              <a:t>a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98" dirty="0">
                <a:latin typeface="Arial"/>
                <a:cs typeface="Arial"/>
              </a:rPr>
              <a:t>set</a:t>
            </a:r>
            <a:r>
              <a:rPr sz="2400" spc="-124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of</a:t>
            </a:r>
            <a:r>
              <a:rPr sz="2400" spc="-131" dirty="0">
                <a:latin typeface="Arial"/>
                <a:cs typeface="Arial"/>
              </a:rPr>
              <a:t> </a:t>
            </a:r>
            <a:r>
              <a:rPr sz="2400" b="1" spc="-217" dirty="0">
                <a:latin typeface="Arial"/>
                <a:cs typeface="Arial"/>
              </a:rPr>
              <a:t>arcs</a:t>
            </a:r>
            <a:r>
              <a:rPr sz="2400" spc="-217" dirty="0">
                <a:latin typeface="Arial"/>
                <a:cs typeface="Arial"/>
              </a:rPr>
              <a:t>,</a:t>
            </a:r>
            <a:r>
              <a:rPr sz="2400" spc="-143" dirty="0">
                <a:latin typeface="Arial"/>
                <a:cs typeface="Arial"/>
              </a:rPr>
              <a:t> </a:t>
            </a:r>
            <a:r>
              <a:rPr sz="2400" spc="-124" dirty="0">
                <a:latin typeface="Arial"/>
                <a:cs typeface="Arial"/>
              </a:rPr>
              <a:t>and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158" dirty="0">
                <a:latin typeface="Arial"/>
                <a:cs typeface="Arial"/>
              </a:rPr>
              <a:t>each</a:t>
            </a:r>
            <a:r>
              <a:rPr sz="2400" spc="-124" dirty="0">
                <a:latin typeface="Arial"/>
                <a:cs typeface="Arial"/>
              </a:rPr>
              <a:t> </a:t>
            </a:r>
            <a:r>
              <a:rPr sz="2400" spc="-131" dirty="0">
                <a:latin typeface="Arial"/>
                <a:cs typeface="Arial"/>
              </a:rPr>
              <a:t>arc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24" dirty="0">
                <a:latin typeface="Arial"/>
                <a:cs typeface="Arial"/>
              </a:rPr>
              <a:t>is</a:t>
            </a:r>
            <a:r>
              <a:rPr sz="2400" spc="-94" dirty="0">
                <a:latin typeface="Arial"/>
                <a:cs typeface="Arial"/>
              </a:rPr>
              <a:t> </a:t>
            </a:r>
            <a:r>
              <a:rPr sz="2400" spc="-64" dirty="0">
                <a:latin typeface="Arial"/>
                <a:cs typeface="Arial"/>
              </a:rPr>
              <a:t>directed</a:t>
            </a:r>
            <a:r>
              <a:rPr sz="2400" spc="-124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from</a:t>
            </a:r>
            <a:r>
              <a:rPr sz="2400" spc="-127" dirty="0">
                <a:latin typeface="Arial"/>
                <a:cs typeface="Arial"/>
              </a:rPr>
              <a:t> </a:t>
            </a:r>
            <a:r>
              <a:rPr sz="2400" spc="-188" dirty="0">
                <a:latin typeface="Arial"/>
                <a:cs typeface="Arial"/>
              </a:rPr>
              <a:t>a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98" dirty="0">
                <a:latin typeface="Arial"/>
                <a:cs typeface="Arial"/>
              </a:rPr>
              <a:t>node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11" dirty="0">
                <a:latin typeface="Arial"/>
                <a:cs typeface="Arial"/>
              </a:rPr>
              <a:t>to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another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98" dirty="0">
                <a:latin typeface="Arial"/>
                <a:cs typeface="Arial"/>
              </a:rPr>
              <a:t>node</a:t>
            </a:r>
            <a:endParaRPr sz="2400" dirty="0">
              <a:latin typeface="Arial"/>
              <a:cs typeface="Arial"/>
            </a:endParaRPr>
          </a:p>
          <a:p>
            <a:pPr marL="181928" marR="51911" indent="-172878">
              <a:spcBef>
                <a:spcPts val="578"/>
              </a:spcBef>
              <a:buFont typeface="Arial"/>
              <a:buChar char="•"/>
              <a:tabLst>
                <a:tab pos="182403" algn="l"/>
              </a:tabLst>
            </a:pPr>
            <a:r>
              <a:rPr sz="2400" b="1" spc="-191" dirty="0">
                <a:latin typeface="Arial"/>
                <a:cs typeface="Arial"/>
              </a:rPr>
              <a:t>Nodes:</a:t>
            </a:r>
            <a:r>
              <a:rPr sz="2400" b="1" spc="-120" dirty="0">
                <a:latin typeface="Arial"/>
                <a:cs typeface="Arial"/>
              </a:rPr>
              <a:t> </a:t>
            </a:r>
            <a:r>
              <a:rPr sz="2400" spc="-101" dirty="0">
                <a:latin typeface="Arial"/>
                <a:cs typeface="Arial"/>
              </a:rPr>
              <a:t>data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79" dirty="0">
                <a:latin typeface="Arial"/>
                <a:cs typeface="Arial"/>
              </a:rPr>
              <a:t>structures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with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94" dirty="0">
                <a:latin typeface="Arial"/>
                <a:cs typeface="Arial"/>
              </a:rPr>
              <a:t>state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53" dirty="0">
                <a:latin typeface="Arial"/>
                <a:cs typeface="Arial"/>
              </a:rPr>
              <a:t>description </a:t>
            </a:r>
            <a:r>
              <a:rPr sz="2400" spc="-127" dirty="0">
                <a:latin typeface="Arial"/>
                <a:cs typeface="Arial"/>
              </a:rPr>
              <a:t>and</a:t>
            </a:r>
            <a:r>
              <a:rPr sz="2400" spc="-101" dirty="0">
                <a:latin typeface="Arial"/>
                <a:cs typeface="Arial"/>
              </a:rPr>
              <a:t> </a:t>
            </a:r>
            <a:r>
              <a:rPr sz="2400" spc="-23" dirty="0">
                <a:latin typeface="Arial"/>
                <a:cs typeface="Arial"/>
              </a:rPr>
              <a:t>other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56" dirty="0">
                <a:latin typeface="Arial"/>
                <a:cs typeface="Arial"/>
              </a:rPr>
              <a:t>info,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109" dirty="0">
                <a:latin typeface="Arial"/>
                <a:cs typeface="Arial"/>
              </a:rPr>
              <a:t>e.g.,</a:t>
            </a:r>
            <a:r>
              <a:rPr sz="2400" spc="-101" dirty="0">
                <a:latin typeface="Arial"/>
                <a:cs typeface="Arial"/>
              </a:rPr>
              <a:t> </a:t>
            </a:r>
            <a:r>
              <a:rPr sz="2400" spc="-127" dirty="0">
                <a:latin typeface="Arial"/>
                <a:cs typeface="Arial"/>
              </a:rPr>
              <a:t>node’s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64" dirty="0">
                <a:latin typeface="Arial"/>
                <a:cs typeface="Arial"/>
              </a:rPr>
              <a:t>parent,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127" dirty="0">
                <a:latin typeface="Arial"/>
                <a:cs typeface="Arial"/>
              </a:rPr>
              <a:t>name</a:t>
            </a:r>
            <a:r>
              <a:rPr sz="2400" spc="-98" dirty="0">
                <a:latin typeface="Arial"/>
                <a:cs typeface="Arial"/>
              </a:rPr>
              <a:t> </a:t>
            </a:r>
            <a:r>
              <a:rPr sz="2400" spc="-19" dirty="0">
                <a:latin typeface="Arial"/>
                <a:cs typeface="Arial"/>
              </a:rPr>
              <a:t>of </a:t>
            </a:r>
            <a:r>
              <a:rPr sz="2400" spc="-71" dirty="0">
                <a:latin typeface="Arial"/>
                <a:cs typeface="Arial"/>
              </a:rPr>
              <a:t>action</a:t>
            </a:r>
            <a:r>
              <a:rPr sz="2400" spc="-101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101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generated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it</a:t>
            </a:r>
            <a:r>
              <a:rPr sz="2400" spc="-101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from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64" dirty="0">
                <a:latin typeface="Arial"/>
                <a:cs typeface="Arial"/>
              </a:rPr>
              <a:t>parent,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etc.</a:t>
            </a:r>
            <a:endParaRPr sz="2400" dirty="0">
              <a:latin typeface="Arial"/>
              <a:cs typeface="Arial"/>
            </a:endParaRPr>
          </a:p>
          <a:p>
            <a:pPr marL="181928" marR="62389" indent="-172878">
              <a:spcBef>
                <a:spcPts val="578"/>
              </a:spcBef>
              <a:buFont typeface="Arial"/>
              <a:buChar char="•"/>
              <a:tabLst>
                <a:tab pos="182403" algn="l"/>
              </a:tabLst>
            </a:pPr>
            <a:r>
              <a:rPr sz="2400" b="1" spc="-255" dirty="0">
                <a:latin typeface="Arial"/>
                <a:cs typeface="Arial"/>
              </a:rPr>
              <a:t>Arcs:</a:t>
            </a:r>
            <a:r>
              <a:rPr sz="2400" b="1" spc="-131" dirty="0">
                <a:latin typeface="Arial"/>
                <a:cs typeface="Arial"/>
              </a:rPr>
              <a:t> </a:t>
            </a:r>
            <a:r>
              <a:rPr sz="2400" spc="-131" dirty="0">
                <a:latin typeface="Arial"/>
                <a:cs typeface="Arial"/>
              </a:rPr>
              <a:t>instances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94" dirty="0">
                <a:latin typeface="Arial"/>
                <a:cs typeface="Arial"/>
              </a:rPr>
              <a:t>actions,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127" dirty="0">
                <a:latin typeface="Arial"/>
                <a:cs typeface="Arial"/>
              </a:rPr>
              <a:t>head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127" dirty="0">
                <a:latin typeface="Arial"/>
                <a:cs typeface="Arial"/>
              </a:rPr>
              <a:t>is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191" dirty="0">
                <a:latin typeface="Arial"/>
                <a:cs typeface="Arial"/>
              </a:rPr>
              <a:t>a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94" dirty="0">
                <a:latin typeface="Arial"/>
                <a:cs typeface="Arial"/>
              </a:rPr>
              <a:t>state,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tail </a:t>
            </a:r>
            <a:r>
              <a:rPr sz="2400" spc="-127" dirty="0">
                <a:latin typeface="Arial"/>
                <a:cs typeface="Arial"/>
              </a:rPr>
              <a:t>is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94" dirty="0">
                <a:latin typeface="Arial"/>
                <a:cs typeface="Arial"/>
              </a:rPr>
              <a:t>state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94" dirty="0">
                <a:latin typeface="Arial"/>
                <a:cs typeface="Arial"/>
              </a:rPr>
              <a:t>results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26" dirty="0">
                <a:latin typeface="Arial"/>
                <a:cs typeface="Arial"/>
              </a:rPr>
              <a:t>from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action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4535" y="635787"/>
            <a:ext cx="7158257" cy="687207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79"/>
              </a:spcBef>
            </a:pPr>
            <a:r>
              <a:rPr spc="-153" dirty="0"/>
              <a:t>Formalizing</a:t>
            </a:r>
            <a:r>
              <a:rPr spc="-169" dirty="0"/>
              <a:t> </a:t>
            </a:r>
            <a:r>
              <a:rPr spc="-206" dirty="0"/>
              <a:t>search</a:t>
            </a:r>
            <a:r>
              <a:rPr spc="-169" dirty="0"/>
              <a:t> </a:t>
            </a:r>
            <a:r>
              <a:rPr spc="-23" dirty="0"/>
              <a:t>in</a:t>
            </a:r>
            <a:r>
              <a:rPr spc="-169" dirty="0"/>
              <a:t> </a:t>
            </a:r>
            <a:r>
              <a:rPr spc="-259" dirty="0"/>
              <a:t>a</a:t>
            </a:r>
            <a:r>
              <a:rPr spc="-161" dirty="0"/>
              <a:t> </a:t>
            </a:r>
            <a:r>
              <a:rPr spc="-124" dirty="0"/>
              <a:t>state</a:t>
            </a:r>
            <a:r>
              <a:rPr spc="-184" dirty="0"/>
              <a:t> </a:t>
            </a:r>
            <a:r>
              <a:rPr spc="-255" dirty="0"/>
              <a:t>space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7690" y="1563236"/>
            <a:ext cx="7711949" cy="2600873"/>
          </a:xfrm>
          <a:prstGeom prst="rect">
            <a:avLst/>
          </a:prstGeom>
        </p:spPr>
        <p:txBody>
          <a:bodyPr vert="horz" wrap="square" lIns="0" tIns="50959" rIns="0" bIns="0" rtlCol="0">
            <a:spAutoFit/>
          </a:bodyPr>
          <a:lstStyle/>
          <a:p>
            <a:pPr marL="180022" marR="467201" indent="-170974">
              <a:lnSpc>
                <a:spcPts val="2595"/>
              </a:lnSpc>
              <a:spcBef>
                <a:spcPts val="401"/>
              </a:spcBef>
              <a:buChar char="•"/>
              <a:tabLst>
                <a:tab pos="180499" algn="l"/>
              </a:tabLst>
            </a:pPr>
            <a:r>
              <a:rPr sz="2400" spc="-236" dirty="0">
                <a:latin typeface="Arial"/>
                <a:cs typeface="Arial"/>
              </a:rPr>
              <a:t>Each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arc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188" dirty="0">
                <a:latin typeface="Arial"/>
                <a:cs typeface="Arial"/>
              </a:rPr>
              <a:t>has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83" dirty="0">
                <a:latin typeface="Arial"/>
                <a:cs typeface="Arial"/>
              </a:rPr>
              <a:t>fixed,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positive</a:t>
            </a:r>
            <a:r>
              <a:rPr sz="2400" spc="-79" dirty="0">
                <a:latin typeface="Arial"/>
                <a:cs typeface="Arial"/>
              </a:rPr>
              <a:t> </a:t>
            </a:r>
            <a:r>
              <a:rPr sz="2400" b="1" spc="-229" dirty="0">
                <a:latin typeface="Arial"/>
                <a:cs typeface="Arial"/>
              </a:rPr>
              <a:t>cost</a:t>
            </a:r>
            <a:r>
              <a:rPr sz="2400" b="1" spc="-120" dirty="0">
                <a:latin typeface="Arial"/>
                <a:cs typeface="Arial"/>
              </a:rPr>
              <a:t> </a:t>
            </a:r>
            <a:r>
              <a:rPr sz="2400" spc="-113" dirty="0">
                <a:latin typeface="Arial"/>
                <a:cs typeface="Arial"/>
              </a:rPr>
              <a:t>associated </a:t>
            </a:r>
            <a:r>
              <a:rPr sz="2400" dirty="0">
                <a:latin typeface="Arial"/>
                <a:cs typeface="Arial"/>
              </a:rPr>
              <a:t>with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it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101" dirty="0">
                <a:latin typeface="Arial"/>
                <a:cs typeface="Arial"/>
              </a:rPr>
              <a:t>corresponding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34" dirty="0">
                <a:latin typeface="Arial"/>
                <a:cs typeface="Arial"/>
              </a:rPr>
              <a:t>the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71" dirty="0">
                <a:latin typeface="Arial"/>
                <a:cs typeface="Arial"/>
              </a:rPr>
              <a:t>action</a:t>
            </a:r>
            <a:r>
              <a:rPr sz="2400" spc="-94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cost</a:t>
            </a:r>
            <a:endParaRPr sz="2400" dirty="0">
              <a:latin typeface="Arial"/>
              <a:cs typeface="Arial"/>
            </a:endParaRPr>
          </a:p>
          <a:p>
            <a:pPr marL="180022" marR="192881" indent="-170974">
              <a:lnSpc>
                <a:spcPts val="2595"/>
              </a:lnSpc>
              <a:spcBef>
                <a:spcPts val="578"/>
              </a:spcBef>
              <a:buChar char="•"/>
              <a:tabLst>
                <a:tab pos="180499" algn="l"/>
              </a:tabLst>
            </a:pPr>
            <a:r>
              <a:rPr sz="2400" spc="-236" dirty="0">
                <a:latin typeface="Arial"/>
                <a:cs typeface="Arial"/>
              </a:rPr>
              <a:t>Each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101" dirty="0">
                <a:latin typeface="Arial"/>
                <a:cs typeface="Arial"/>
              </a:rPr>
              <a:t>node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88" dirty="0">
                <a:latin typeface="Arial"/>
                <a:cs typeface="Arial"/>
              </a:rPr>
              <a:t>has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91" dirty="0">
                <a:latin typeface="Arial"/>
                <a:cs typeface="Arial"/>
              </a:rPr>
              <a:t>a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101" dirty="0">
                <a:latin typeface="Arial"/>
                <a:cs typeface="Arial"/>
              </a:rPr>
              <a:t>set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b="1" spc="-274" dirty="0">
                <a:latin typeface="Arial"/>
                <a:cs typeface="Arial"/>
              </a:rPr>
              <a:t>successor</a:t>
            </a:r>
            <a:r>
              <a:rPr sz="2400" b="1" spc="-150" dirty="0">
                <a:latin typeface="Arial"/>
                <a:cs typeface="Arial"/>
              </a:rPr>
              <a:t> </a:t>
            </a:r>
            <a:r>
              <a:rPr sz="2400" b="1" spc="-221" dirty="0">
                <a:latin typeface="Arial"/>
                <a:cs typeface="Arial"/>
              </a:rPr>
              <a:t>nodes </a:t>
            </a:r>
            <a:r>
              <a:rPr sz="2400" spc="-105" dirty="0">
                <a:latin typeface="Arial"/>
                <a:cs typeface="Arial"/>
              </a:rPr>
              <a:t>corresponding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53" dirty="0">
                <a:latin typeface="Arial"/>
                <a:cs typeface="Arial"/>
              </a:rPr>
              <a:t>all</a:t>
            </a:r>
            <a:r>
              <a:rPr sz="2400" spc="-98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legal</a:t>
            </a:r>
            <a:r>
              <a:rPr sz="2400" spc="-101" dirty="0">
                <a:latin typeface="Arial"/>
                <a:cs typeface="Arial"/>
              </a:rPr>
              <a:t> actions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94" dirty="0">
                <a:latin typeface="Arial"/>
                <a:cs typeface="Arial"/>
              </a:rPr>
              <a:t> </a:t>
            </a:r>
            <a:r>
              <a:rPr sz="2400" spc="-165" dirty="0">
                <a:latin typeface="Arial"/>
                <a:cs typeface="Arial"/>
              </a:rPr>
              <a:t>can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19" dirty="0">
                <a:latin typeface="Arial"/>
                <a:cs typeface="Arial"/>
              </a:rPr>
              <a:t>be </a:t>
            </a:r>
            <a:r>
              <a:rPr sz="2400" spc="-83" dirty="0">
                <a:latin typeface="Arial"/>
                <a:cs typeface="Arial"/>
              </a:rPr>
              <a:t>applied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34" dirty="0">
                <a:latin typeface="Arial"/>
                <a:cs typeface="Arial"/>
              </a:rPr>
              <a:t>at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node’s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state</a:t>
            </a:r>
            <a:endParaRPr sz="2400" dirty="0">
              <a:latin typeface="Arial"/>
              <a:cs typeface="Arial"/>
            </a:endParaRPr>
          </a:p>
          <a:p>
            <a:pPr marL="180022" indent="-170974">
              <a:spcBef>
                <a:spcPts val="229"/>
              </a:spcBef>
              <a:buChar char="•"/>
              <a:tabLst>
                <a:tab pos="180499" algn="l"/>
              </a:tabLst>
            </a:pPr>
            <a:r>
              <a:rPr sz="2400" spc="-176" dirty="0">
                <a:latin typeface="Arial"/>
                <a:cs typeface="Arial"/>
              </a:rPr>
              <a:t>One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or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83" dirty="0">
                <a:latin typeface="Arial"/>
                <a:cs typeface="Arial"/>
              </a:rPr>
              <a:t>more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139" dirty="0">
                <a:latin typeface="Arial"/>
                <a:cs typeface="Arial"/>
              </a:rPr>
              <a:t>nodes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13" dirty="0">
                <a:latin typeface="Arial"/>
                <a:cs typeface="Arial"/>
              </a:rPr>
              <a:t>are</a:t>
            </a:r>
            <a:r>
              <a:rPr sz="2400" spc="-116" dirty="0">
                <a:latin typeface="Arial"/>
                <a:cs typeface="Arial"/>
              </a:rPr>
              <a:t> marked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229" dirty="0">
                <a:latin typeface="Arial"/>
                <a:cs typeface="Arial"/>
              </a:rPr>
              <a:t>as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b="1" spc="-131" dirty="0">
                <a:latin typeface="Arial"/>
                <a:cs typeface="Arial"/>
              </a:rPr>
              <a:t>start</a:t>
            </a:r>
            <a:r>
              <a:rPr sz="2400" b="1" spc="-120" dirty="0">
                <a:latin typeface="Arial"/>
                <a:cs typeface="Arial"/>
              </a:rPr>
              <a:t> </a:t>
            </a:r>
            <a:r>
              <a:rPr sz="2400" b="1" spc="-225" dirty="0">
                <a:latin typeface="Arial"/>
                <a:cs typeface="Arial"/>
              </a:rPr>
              <a:t>nodes</a:t>
            </a:r>
            <a:endParaRPr sz="2400" dirty="0">
              <a:latin typeface="Arial"/>
              <a:cs typeface="Arial"/>
            </a:endParaRPr>
          </a:p>
          <a:p>
            <a:pPr marL="180022" marR="3810" indent="-170974">
              <a:lnSpc>
                <a:spcPts val="2595"/>
              </a:lnSpc>
              <a:spcBef>
                <a:spcPts val="614"/>
              </a:spcBef>
              <a:buChar char="•"/>
              <a:tabLst>
                <a:tab pos="180499" algn="l"/>
              </a:tabLst>
            </a:pPr>
            <a:r>
              <a:rPr sz="2400" spc="-225" dirty="0">
                <a:latin typeface="Arial"/>
                <a:cs typeface="Arial"/>
              </a:rPr>
              <a:t>A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b="1" spc="-195" dirty="0">
                <a:latin typeface="Arial"/>
                <a:cs typeface="Arial"/>
              </a:rPr>
              <a:t>goal</a:t>
            </a:r>
            <a:r>
              <a:rPr sz="2400" b="1" spc="-116" dirty="0">
                <a:latin typeface="Arial"/>
                <a:cs typeface="Arial"/>
              </a:rPr>
              <a:t> </a:t>
            </a:r>
            <a:r>
              <a:rPr sz="2400" b="1" spc="-131" dirty="0">
                <a:latin typeface="Arial"/>
                <a:cs typeface="Arial"/>
              </a:rPr>
              <a:t>test</a:t>
            </a:r>
            <a:r>
              <a:rPr sz="2400" b="1" spc="-116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predicate</a:t>
            </a:r>
            <a:r>
              <a:rPr sz="2400" spc="-101" dirty="0">
                <a:latin typeface="Arial"/>
                <a:cs typeface="Arial"/>
              </a:rPr>
              <a:t> </a:t>
            </a:r>
            <a:r>
              <a:rPr sz="2400" spc="-127" dirty="0">
                <a:latin typeface="Arial"/>
                <a:cs typeface="Arial"/>
              </a:rPr>
              <a:t>is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79" dirty="0">
                <a:latin typeface="Arial"/>
                <a:cs typeface="Arial"/>
              </a:rPr>
              <a:t>applied</a:t>
            </a:r>
            <a:r>
              <a:rPr sz="2400" spc="-86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98" dirty="0">
                <a:latin typeface="Arial"/>
                <a:cs typeface="Arial"/>
              </a:rPr>
              <a:t> </a:t>
            </a:r>
            <a:r>
              <a:rPr sz="2400" spc="-191" dirty="0">
                <a:latin typeface="Arial"/>
                <a:cs typeface="Arial"/>
              </a:rPr>
              <a:t>a</a:t>
            </a:r>
            <a:r>
              <a:rPr sz="2400" spc="-101" dirty="0">
                <a:latin typeface="Arial"/>
                <a:cs typeface="Arial"/>
              </a:rPr>
              <a:t> </a:t>
            </a:r>
            <a:r>
              <a:rPr sz="2400" spc="-98" dirty="0">
                <a:latin typeface="Arial"/>
                <a:cs typeface="Arial"/>
              </a:rPr>
              <a:t>state</a:t>
            </a:r>
            <a:r>
              <a:rPr sz="2400" spc="-101" dirty="0">
                <a:latin typeface="Arial"/>
                <a:cs typeface="Arial"/>
              </a:rPr>
              <a:t> </a:t>
            </a:r>
            <a:r>
              <a:rPr sz="2400" spc="-19" dirty="0">
                <a:latin typeface="Arial"/>
                <a:cs typeface="Arial"/>
              </a:rPr>
              <a:t>to </a:t>
            </a:r>
            <a:r>
              <a:rPr sz="2400" spc="-68" dirty="0">
                <a:latin typeface="Arial"/>
                <a:cs typeface="Arial"/>
              </a:rPr>
              <a:t>determine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41" dirty="0">
                <a:latin typeface="Arial"/>
                <a:cs typeface="Arial"/>
              </a:rPr>
              <a:t>if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41" dirty="0">
                <a:latin typeface="Arial"/>
                <a:cs typeface="Arial"/>
              </a:rPr>
              <a:t>its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127" dirty="0">
                <a:latin typeface="Arial"/>
                <a:cs typeface="Arial"/>
              </a:rPr>
              <a:t>associated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101" dirty="0">
                <a:latin typeface="Arial"/>
                <a:cs typeface="Arial"/>
              </a:rPr>
              <a:t>node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127" dirty="0">
                <a:latin typeface="Arial"/>
                <a:cs typeface="Arial"/>
              </a:rPr>
              <a:t>is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191" dirty="0">
                <a:latin typeface="Arial"/>
                <a:cs typeface="Arial"/>
              </a:rPr>
              <a:t>a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127" dirty="0">
                <a:latin typeface="Arial"/>
                <a:cs typeface="Arial"/>
              </a:rPr>
              <a:t>goal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56" dirty="0">
                <a:latin typeface="Arial"/>
                <a:cs typeface="Arial"/>
              </a:rPr>
              <a:t>node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1" y="584643"/>
            <a:ext cx="4785997" cy="687207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79"/>
              </a:spcBef>
            </a:pPr>
            <a:r>
              <a:rPr u="sng" spc="-127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Water</a:t>
            </a:r>
            <a:r>
              <a:rPr u="sng" spc="-15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 </a:t>
            </a:r>
            <a:r>
              <a:rPr u="sng" spc="-344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Jug</a:t>
            </a:r>
            <a:r>
              <a:rPr u="sng" spc="-158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 </a:t>
            </a:r>
            <a:r>
              <a:rPr u="sng" spc="-124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Problem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89256" y="972219"/>
            <a:ext cx="948631" cy="111671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07845" y="1434642"/>
            <a:ext cx="6793103" cy="342593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6700" indent="-257651">
              <a:spcBef>
                <a:spcPts val="75"/>
              </a:spcBef>
              <a:buChar char="•"/>
              <a:tabLst>
                <a:tab pos="266700" algn="l"/>
                <a:tab pos="267176" algn="l"/>
              </a:tabLst>
            </a:pPr>
            <a:r>
              <a:rPr lang="en-US" sz="2250" spc="-172" dirty="0">
                <a:latin typeface="Arial" panose="020B0604020202020204" pitchFamily="34" charset="0"/>
                <a:cs typeface="Arial" panose="020B0604020202020204" pitchFamily="34" charset="0"/>
              </a:rPr>
              <a:t>Problem Space:</a:t>
            </a:r>
          </a:p>
          <a:p>
            <a:pPr marL="723900" lvl="1" indent="-257651">
              <a:spcBef>
                <a:spcPts val="75"/>
              </a:spcBef>
              <a:buChar char="•"/>
              <a:tabLst>
                <a:tab pos="266700" algn="l"/>
                <a:tab pos="267176" algn="l"/>
              </a:tabLst>
            </a:pPr>
            <a:r>
              <a:rPr sz="2250" spc="-172" dirty="0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sz="2250" spc="-10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50" spc="-127" dirty="0">
                <a:latin typeface="Arial" panose="020B0604020202020204" pitchFamily="34" charset="0"/>
                <a:cs typeface="Arial" panose="020B0604020202020204" pitchFamily="34" charset="0"/>
              </a:rPr>
              <a:t>jugs</a:t>
            </a:r>
            <a:r>
              <a:rPr sz="2250" spc="-11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50" spc="-263" dirty="0">
                <a:latin typeface="Arial" panose="020B0604020202020204" pitchFamily="34" charset="0"/>
                <a:cs typeface="Arial" panose="020B0604020202020204" pitchFamily="34" charset="0"/>
              </a:rPr>
              <a:t>J1</a:t>
            </a:r>
            <a:r>
              <a:rPr sz="2250" spc="-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50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sz="2250" spc="-10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50" spc="-263" dirty="0">
                <a:latin typeface="Arial" panose="020B0604020202020204" pitchFamily="34" charset="0"/>
                <a:cs typeface="Arial" panose="020B0604020202020204" pitchFamily="34" charset="0"/>
              </a:rPr>
              <a:t>J2</a:t>
            </a:r>
            <a:r>
              <a:rPr sz="2250" spc="-9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2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3900" lvl="1" indent="-257651">
              <a:spcBef>
                <a:spcPts val="75"/>
              </a:spcBef>
              <a:buChar char="•"/>
              <a:tabLst>
                <a:tab pos="266700" algn="l"/>
                <a:tab pos="267176" algn="l"/>
              </a:tabLst>
            </a:pPr>
            <a:r>
              <a:rPr lang="en-US" sz="2250" spc="-10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250" spc="-101" dirty="0">
                <a:latin typeface="Arial" panose="020B0604020202020204" pitchFamily="34" charset="0"/>
                <a:cs typeface="Arial" panose="020B0604020202020204" pitchFamily="34" charset="0"/>
              </a:rPr>
              <a:t>apacity</a:t>
            </a:r>
            <a:r>
              <a:rPr sz="2250" spc="-1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50" spc="-278" dirty="0">
                <a:latin typeface="Arial" panose="020B0604020202020204" pitchFamily="34" charset="0"/>
                <a:cs typeface="Arial" panose="020B0604020202020204" pitchFamily="34" charset="0"/>
              </a:rPr>
              <a:t>C1</a:t>
            </a:r>
            <a:r>
              <a:rPr sz="2250" spc="-10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50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sz="2250" spc="-9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50" spc="-296" dirty="0">
                <a:latin typeface="Arial" panose="020B0604020202020204" pitchFamily="34" charset="0"/>
                <a:cs typeface="Arial" panose="020B0604020202020204" pitchFamily="34" charset="0"/>
              </a:rPr>
              <a:t>C2</a:t>
            </a:r>
            <a:r>
              <a:rPr lang="en-US" sz="2250" spc="-296" dirty="0">
                <a:latin typeface="Arial" panose="020B0604020202020204" pitchFamily="34" charset="0"/>
                <a:cs typeface="Arial" panose="020B0604020202020204" pitchFamily="34" charset="0"/>
              </a:rPr>
              <a:t>  respectively</a:t>
            </a:r>
          </a:p>
          <a:p>
            <a:pPr marL="266700" indent="-257651">
              <a:spcBef>
                <a:spcPts val="75"/>
              </a:spcBef>
              <a:buChar char="•"/>
              <a:tabLst>
                <a:tab pos="266700" algn="l"/>
                <a:tab pos="267176" algn="l"/>
              </a:tabLst>
            </a:pPr>
            <a:r>
              <a:rPr lang="en-US" sz="2250" spc="-172" dirty="0">
                <a:latin typeface="Arial" panose="020B0604020202020204" pitchFamily="34" charset="0"/>
                <a:cs typeface="Arial" panose="020B0604020202020204" pitchFamily="34" charset="0"/>
              </a:rPr>
              <a:t>Initial State:</a:t>
            </a:r>
          </a:p>
          <a:p>
            <a:pPr marL="723900" lvl="1" indent="-257651">
              <a:spcBef>
                <a:spcPts val="75"/>
              </a:spcBef>
              <a:buChar char="•"/>
              <a:tabLst>
                <a:tab pos="266700" algn="l"/>
                <a:tab pos="267176" algn="l"/>
              </a:tabLst>
            </a:pPr>
            <a:r>
              <a:rPr lang="en-US" sz="2250" spc="-296" dirty="0">
                <a:latin typeface="Arial" panose="020B0604020202020204" pitchFamily="34" charset="0"/>
                <a:cs typeface="Arial" panose="020B0604020202020204" pitchFamily="34" charset="0"/>
              </a:rPr>
              <a:t>J1 </a:t>
            </a:r>
            <a:r>
              <a:rPr sz="2250" spc="-176" dirty="0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sz="2250" spc="-9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50" spc="-124" dirty="0">
                <a:latin typeface="Arial" panose="020B0604020202020204" pitchFamily="34" charset="0"/>
                <a:cs typeface="Arial" panose="020B0604020202020204" pitchFamily="34" charset="0"/>
              </a:rPr>
              <a:t>W1</a:t>
            </a:r>
            <a:r>
              <a:rPr sz="2250" spc="-10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50" spc="-56" dirty="0">
                <a:latin typeface="Arial" panose="020B0604020202020204" pitchFamily="34" charset="0"/>
                <a:cs typeface="Arial" panose="020B0604020202020204" pitchFamily="34" charset="0"/>
              </a:rPr>
              <a:t>water</a:t>
            </a:r>
            <a:r>
              <a:rPr sz="2250" spc="-1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50" spc="-12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2250" spc="-10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50" spc="-266" dirty="0">
                <a:latin typeface="Arial" panose="020B0604020202020204" pitchFamily="34" charset="0"/>
                <a:cs typeface="Arial" panose="020B0604020202020204" pitchFamily="34" charset="0"/>
              </a:rPr>
              <a:t>J2</a:t>
            </a:r>
            <a:r>
              <a:rPr sz="2250" spc="-10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50" spc="-176" dirty="0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sz="2250" spc="-1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50" spc="-131" dirty="0">
                <a:latin typeface="Arial" panose="020B0604020202020204" pitchFamily="34" charset="0"/>
                <a:cs typeface="Arial" panose="020B0604020202020204" pitchFamily="34" charset="0"/>
              </a:rPr>
              <a:t>W2</a:t>
            </a:r>
            <a:r>
              <a:rPr sz="2250" spc="-9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50" spc="-8" dirty="0">
                <a:latin typeface="Arial" panose="020B0604020202020204" pitchFamily="34" charset="0"/>
                <a:cs typeface="Arial" panose="020B0604020202020204" pitchFamily="34" charset="0"/>
              </a:rPr>
              <a:t>water</a:t>
            </a:r>
            <a:endParaRPr sz="22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57651">
              <a:lnSpc>
                <a:spcPts val="2696"/>
              </a:lnSpc>
              <a:buChar char="•"/>
              <a:tabLst>
                <a:tab pos="266700" algn="l"/>
                <a:tab pos="267176" algn="l"/>
              </a:tabLst>
            </a:pPr>
            <a:r>
              <a:rPr lang="en-US" sz="2250" spc="-150" dirty="0">
                <a:latin typeface="Arial" panose="020B0604020202020204" pitchFamily="34" charset="0"/>
                <a:cs typeface="Arial" panose="020B0604020202020204" pitchFamily="34" charset="0"/>
              </a:rPr>
              <a:t>Actions</a:t>
            </a:r>
            <a:r>
              <a:rPr sz="2250" spc="-8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22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7214" lvl="1" indent="-215265">
              <a:spcBef>
                <a:spcPts val="11"/>
              </a:spcBef>
              <a:buChar char="–"/>
              <a:tabLst>
                <a:tab pos="567690" algn="l"/>
              </a:tabLst>
            </a:pPr>
            <a:r>
              <a:rPr sz="1950" spc="-109" dirty="0">
                <a:latin typeface="Arial" panose="020B0604020202020204" pitchFamily="34" charset="0"/>
                <a:cs typeface="Arial" panose="020B0604020202020204" pitchFamily="34" charset="0"/>
              </a:rPr>
              <a:t>Pour </a:t>
            </a:r>
            <a:r>
              <a:rPr sz="1950" spc="-26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1950" spc="-1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50" spc="-79" dirty="0">
                <a:latin typeface="Arial" panose="020B0604020202020204" pitchFamily="34" charset="0"/>
                <a:cs typeface="Arial" panose="020B0604020202020204" pitchFamily="34" charset="0"/>
              </a:rPr>
              <a:t>jug</a:t>
            </a:r>
            <a:r>
              <a:rPr sz="1950" spc="-9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50" spc="-3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1950" spc="-1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5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1950" spc="-9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50" spc="-79" dirty="0">
                <a:latin typeface="Arial" panose="020B0604020202020204" pitchFamily="34" charset="0"/>
                <a:cs typeface="Arial" panose="020B0604020202020204" pitchFamily="34" charset="0"/>
              </a:rPr>
              <a:t>jug</a:t>
            </a:r>
            <a:r>
              <a:rPr sz="1950" spc="-10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50" spc="-353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1950" spc="-1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50" dirty="0">
                <a:latin typeface="Arial" panose="020B0604020202020204" pitchFamily="34" charset="0"/>
                <a:cs typeface="Arial" panose="020B0604020202020204" pitchFamily="34" charset="0"/>
              </a:rPr>
              <a:t>until</a:t>
            </a:r>
            <a:r>
              <a:rPr sz="1950" spc="-9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50" spc="-3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1950" spc="-9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50" spc="-53" dirty="0">
                <a:latin typeface="Arial" panose="020B0604020202020204" pitchFamily="34" charset="0"/>
                <a:cs typeface="Arial" panose="020B0604020202020204" pitchFamily="34" charset="0"/>
              </a:rPr>
              <a:t>empty</a:t>
            </a:r>
            <a:r>
              <a:rPr sz="1950" spc="-1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50" spc="-8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sz="1950" spc="-9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50" spc="-353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1950" spc="-10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50" spc="-15" dirty="0">
                <a:latin typeface="Arial" panose="020B0604020202020204" pitchFamily="34" charset="0"/>
                <a:cs typeface="Arial" panose="020B0604020202020204" pitchFamily="34" charset="0"/>
              </a:rPr>
              <a:t>full</a:t>
            </a:r>
            <a:endParaRPr sz="19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7214" lvl="1" indent="-215265">
              <a:lnSpc>
                <a:spcPts val="2333"/>
              </a:lnSpc>
              <a:buChar char="–"/>
              <a:tabLst>
                <a:tab pos="567690" algn="l"/>
              </a:tabLst>
            </a:pPr>
            <a:r>
              <a:rPr sz="1950" spc="-105" dirty="0">
                <a:latin typeface="Arial" panose="020B0604020202020204" pitchFamily="34" charset="0"/>
                <a:cs typeface="Arial" panose="020B0604020202020204" pitchFamily="34" charset="0"/>
              </a:rPr>
              <a:t>Empty</a:t>
            </a:r>
            <a:r>
              <a:rPr sz="1950" spc="-8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50" spc="-79" dirty="0">
                <a:latin typeface="Arial" panose="020B0604020202020204" pitchFamily="34" charset="0"/>
                <a:cs typeface="Arial" panose="020B0604020202020204" pitchFamily="34" charset="0"/>
              </a:rPr>
              <a:t>jug</a:t>
            </a:r>
            <a:r>
              <a:rPr sz="1950" spc="-9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50" spc="-3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1950" spc="-7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50" spc="-38" dirty="0">
                <a:latin typeface="Arial" panose="020B0604020202020204" pitchFamily="34" charset="0"/>
                <a:cs typeface="Arial" panose="020B0604020202020204" pitchFamily="34" charset="0"/>
              </a:rPr>
              <a:t>onto</a:t>
            </a:r>
            <a:r>
              <a:rPr sz="1950" spc="-8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50" spc="-34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950" spc="-9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50" spc="-8" dirty="0">
                <a:latin typeface="Arial" panose="020B0604020202020204" pitchFamily="34" charset="0"/>
                <a:cs typeface="Arial" panose="020B0604020202020204" pitchFamily="34" charset="0"/>
              </a:rPr>
              <a:t>floor</a:t>
            </a:r>
            <a:endParaRPr sz="19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5764" indent="-343376">
              <a:lnSpc>
                <a:spcPts val="2693"/>
              </a:lnSpc>
              <a:buChar char="•"/>
              <a:tabLst>
                <a:tab pos="395764" algn="l"/>
                <a:tab pos="396240" algn="l"/>
              </a:tabLst>
            </a:pPr>
            <a:r>
              <a:rPr sz="2250" spc="-124" dirty="0"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  <a:r>
              <a:rPr lang="en-US" sz="2250" spc="-124" dirty="0">
                <a:latin typeface="Arial" panose="020B0604020202020204" pitchFamily="34" charset="0"/>
                <a:cs typeface="Arial" panose="020B0604020202020204" pitchFamily="34" charset="0"/>
              </a:rPr>
              <a:t> State</a:t>
            </a:r>
            <a:r>
              <a:rPr sz="2250" spc="-124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2250" spc="-10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250" spc="-109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2964" lvl="1" indent="-343376">
              <a:lnSpc>
                <a:spcPts val="2693"/>
              </a:lnSpc>
              <a:buChar char="•"/>
              <a:tabLst>
                <a:tab pos="395764" algn="l"/>
                <a:tab pos="396240" algn="l"/>
              </a:tabLst>
            </a:pPr>
            <a:r>
              <a:rPr sz="2250" spc="-263" dirty="0">
                <a:latin typeface="Arial" panose="020B0604020202020204" pitchFamily="34" charset="0"/>
                <a:cs typeface="Arial" panose="020B0604020202020204" pitchFamily="34" charset="0"/>
              </a:rPr>
              <a:t>J1</a:t>
            </a:r>
            <a:r>
              <a:rPr sz="2250" spc="-11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50" spc="-176" dirty="0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sz="2250" spc="-10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50" spc="-229" dirty="0">
                <a:latin typeface="Arial" panose="020B0604020202020204" pitchFamily="34" charset="0"/>
                <a:cs typeface="Arial" panose="020B0604020202020204" pitchFamily="34" charset="0"/>
              </a:rPr>
              <a:t>G1</a:t>
            </a:r>
            <a:r>
              <a:rPr sz="2250" spc="-1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50" spc="-49" dirty="0">
                <a:latin typeface="Arial" panose="020B0604020202020204" pitchFamily="34" charset="0"/>
                <a:cs typeface="Arial" panose="020B0604020202020204" pitchFamily="34" charset="0"/>
              </a:rPr>
              <a:t>water</a:t>
            </a:r>
            <a:r>
              <a:rPr sz="2250" spc="-11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50" spc="-12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2250" spc="-11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50" spc="-263" dirty="0">
                <a:latin typeface="Arial" panose="020B0604020202020204" pitchFamily="34" charset="0"/>
                <a:cs typeface="Arial" panose="020B0604020202020204" pitchFamily="34" charset="0"/>
              </a:rPr>
              <a:t>J2</a:t>
            </a:r>
            <a:r>
              <a:rPr sz="2250" spc="-10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50" spc="-248" dirty="0">
                <a:latin typeface="Arial" panose="020B0604020202020204" pitchFamily="34" charset="0"/>
                <a:cs typeface="Arial" panose="020B0604020202020204" pitchFamily="34" charset="0"/>
              </a:rPr>
              <a:t>G2</a:t>
            </a:r>
            <a:endParaRPr sz="22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28718" y="1326549"/>
            <a:ext cx="609219" cy="71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27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409" y="554220"/>
            <a:ext cx="6172446" cy="68672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pc="-199" dirty="0"/>
              <a:t>Example:</a:t>
            </a:r>
            <a:r>
              <a:rPr spc="-169" dirty="0"/>
              <a:t> </a:t>
            </a:r>
            <a:r>
              <a:rPr spc="-124" dirty="0"/>
              <a:t>Water</a:t>
            </a:r>
            <a:r>
              <a:rPr spc="-150" dirty="0"/>
              <a:t> </a:t>
            </a:r>
            <a:r>
              <a:rPr spc="-338" dirty="0"/>
              <a:t>Jug</a:t>
            </a:r>
            <a:r>
              <a:rPr spc="-153" dirty="0"/>
              <a:t> </a:t>
            </a:r>
            <a:r>
              <a:rPr spc="-124"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9221" y="1547860"/>
            <a:ext cx="2081213" cy="265649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116681">
              <a:spcBef>
                <a:spcPts val="75"/>
              </a:spcBef>
            </a:pPr>
            <a:r>
              <a:rPr spc="-116" dirty="0">
                <a:latin typeface="Arial"/>
                <a:cs typeface="Arial"/>
              </a:rPr>
              <a:t>Given</a:t>
            </a:r>
            <a:r>
              <a:rPr spc="-7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full</a:t>
            </a:r>
            <a:r>
              <a:rPr spc="-83" dirty="0">
                <a:latin typeface="Arial"/>
                <a:cs typeface="Arial"/>
              </a:rPr>
              <a:t> 5-</a:t>
            </a:r>
            <a:r>
              <a:rPr spc="-101" dirty="0">
                <a:latin typeface="Arial"/>
                <a:cs typeface="Arial"/>
              </a:rPr>
              <a:t>gal.</a:t>
            </a:r>
            <a:r>
              <a:rPr spc="-79" dirty="0">
                <a:latin typeface="Arial"/>
                <a:cs typeface="Arial"/>
              </a:rPr>
              <a:t> </a:t>
            </a:r>
            <a:r>
              <a:rPr spc="-19" dirty="0">
                <a:latin typeface="Arial"/>
                <a:cs typeface="Arial"/>
              </a:rPr>
              <a:t>jug </a:t>
            </a:r>
            <a:r>
              <a:rPr spc="-98" dirty="0">
                <a:latin typeface="Arial"/>
                <a:cs typeface="Arial"/>
              </a:rPr>
              <a:t>and</a:t>
            </a:r>
            <a:r>
              <a:rPr spc="-83" dirty="0">
                <a:latin typeface="Arial"/>
                <a:cs typeface="Arial"/>
              </a:rPr>
              <a:t> </a:t>
            </a:r>
            <a:r>
              <a:rPr spc="-49" dirty="0">
                <a:latin typeface="Arial"/>
                <a:cs typeface="Arial"/>
              </a:rPr>
              <a:t>empty</a:t>
            </a:r>
            <a:r>
              <a:rPr spc="-94" dirty="0">
                <a:latin typeface="Arial"/>
                <a:cs typeface="Arial"/>
              </a:rPr>
              <a:t> </a:t>
            </a:r>
            <a:r>
              <a:rPr spc="-79" dirty="0">
                <a:latin typeface="Arial"/>
                <a:cs typeface="Arial"/>
              </a:rPr>
              <a:t>2-</a:t>
            </a:r>
            <a:r>
              <a:rPr spc="-94" dirty="0">
                <a:latin typeface="Arial"/>
                <a:cs typeface="Arial"/>
              </a:rPr>
              <a:t>gal.</a:t>
            </a:r>
            <a:r>
              <a:rPr spc="-86" dirty="0">
                <a:latin typeface="Arial"/>
                <a:cs typeface="Arial"/>
              </a:rPr>
              <a:t> </a:t>
            </a:r>
            <a:r>
              <a:rPr spc="-45" dirty="0">
                <a:latin typeface="Arial"/>
                <a:cs typeface="Arial"/>
              </a:rPr>
              <a:t>jug, </a:t>
            </a:r>
            <a:r>
              <a:rPr dirty="0">
                <a:latin typeface="Arial"/>
                <a:cs typeface="Arial"/>
              </a:rPr>
              <a:t>fill</a:t>
            </a:r>
            <a:r>
              <a:rPr spc="-64" dirty="0">
                <a:latin typeface="Arial"/>
                <a:cs typeface="Arial"/>
              </a:rPr>
              <a:t> </a:t>
            </a:r>
            <a:r>
              <a:rPr spc="-83" dirty="0">
                <a:latin typeface="Arial"/>
                <a:cs typeface="Arial"/>
              </a:rPr>
              <a:t>2-</a:t>
            </a:r>
            <a:r>
              <a:rPr spc="-113" dirty="0">
                <a:latin typeface="Arial"/>
                <a:cs typeface="Arial"/>
              </a:rPr>
              <a:t>gal</a:t>
            </a:r>
            <a:r>
              <a:rPr spc="-56" dirty="0">
                <a:latin typeface="Arial"/>
                <a:cs typeface="Arial"/>
              </a:rPr>
              <a:t> </a:t>
            </a:r>
            <a:r>
              <a:rPr spc="-71" dirty="0">
                <a:latin typeface="Arial"/>
                <a:cs typeface="Arial"/>
              </a:rPr>
              <a:t>jug</a:t>
            </a:r>
            <a:r>
              <a:rPr spc="-6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with</a:t>
            </a:r>
            <a:r>
              <a:rPr spc="-56" dirty="0">
                <a:latin typeface="Arial"/>
                <a:cs typeface="Arial"/>
              </a:rPr>
              <a:t> </a:t>
            </a:r>
            <a:r>
              <a:rPr spc="-19" dirty="0">
                <a:latin typeface="Arial"/>
                <a:cs typeface="Arial"/>
              </a:rPr>
              <a:t>one </a:t>
            </a:r>
            <a:r>
              <a:rPr spc="-8" dirty="0">
                <a:latin typeface="Arial"/>
                <a:cs typeface="Arial"/>
              </a:rPr>
              <a:t>gallon</a:t>
            </a:r>
            <a:endParaRPr dirty="0">
              <a:latin typeface="Arial"/>
              <a:cs typeface="Arial"/>
            </a:endParaRPr>
          </a:p>
          <a:p>
            <a:pPr marL="97154" marR="94773" indent="-83820">
              <a:spcBef>
                <a:spcPts val="382"/>
              </a:spcBef>
              <a:buChar char="•"/>
              <a:tabLst>
                <a:tab pos="97631" algn="l"/>
              </a:tabLst>
            </a:pPr>
            <a:r>
              <a:rPr sz="1500" spc="-83" dirty="0">
                <a:latin typeface="Arial"/>
                <a:cs typeface="Arial"/>
              </a:rPr>
              <a:t>State</a:t>
            </a:r>
            <a:r>
              <a:rPr sz="1500" spc="-60" dirty="0">
                <a:latin typeface="Arial"/>
                <a:cs typeface="Arial"/>
              </a:rPr>
              <a:t> </a:t>
            </a:r>
            <a:r>
              <a:rPr sz="1500" spc="-139" dirty="0">
                <a:latin typeface="Arial"/>
                <a:cs typeface="Arial"/>
              </a:rPr>
              <a:t>=</a:t>
            </a:r>
            <a:r>
              <a:rPr sz="1500" spc="-71" dirty="0">
                <a:latin typeface="Arial"/>
                <a:cs typeface="Arial"/>
              </a:rPr>
              <a:t> </a:t>
            </a:r>
            <a:r>
              <a:rPr sz="1500" spc="-60" dirty="0">
                <a:latin typeface="Arial"/>
                <a:cs typeface="Arial"/>
              </a:rPr>
              <a:t>(x,y),</a:t>
            </a:r>
            <a:r>
              <a:rPr sz="1500" spc="-83" dirty="0">
                <a:latin typeface="Arial"/>
                <a:cs typeface="Arial"/>
              </a:rPr>
              <a:t> </a:t>
            </a:r>
            <a:r>
              <a:rPr sz="1500" spc="-53" dirty="0">
                <a:latin typeface="Arial"/>
                <a:cs typeface="Arial"/>
              </a:rPr>
              <a:t>where</a:t>
            </a:r>
            <a:r>
              <a:rPr sz="1500" spc="-79" dirty="0">
                <a:latin typeface="Arial"/>
                <a:cs typeface="Arial"/>
              </a:rPr>
              <a:t> </a:t>
            </a:r>
            <a:r>
              <a:rPr sz="1500" spc="-105" dirty="0">
                <a:latin typeface="Arial"/>
                <a:cs typeface="Arial"/>
              </a:rPr>
              <a:t>x</a:t>
            </a:r>
            <a:r>
              <a:rPr sz="1500" spc="-71" dirty="0">
                <a:latin typeface="Arial"/>
                <a:cs typeface="Arial"/>
              </a:rPr>
              <a:t> </a:t>
            </a:r>
            <a:r>
              <a:rPr sz="1500" spc="-19" dirty="0">
                <a:latin typeface="Arial"/>
                <a:cs typeface="Arial"/>
              </a:rPr>
              <a:t>is </a:t>
            </a:r>
            <a:r>
              <a:rPr sz="1500" spc="-41" dirty="0">
                <a:latin typeface="Arial"/>
                <a:cs typeface="Arial"/>
              </a:rPr>
              <a:t>water</a:t>
            </a:r>
            <a:r>
              <a:rPr sz="1500" spc="-64" dirty="0">
                <a:latin typeface="Arial"/>
                <a:cs typeface="Arial"/>
              </a:rPr>
              <a:t> </a:t>
            </a:r>
            <a:r>
              <a:rPr sz="1500" spc="-15" dirty="0">
                <a:latin typeface="Arial"/>
                <a:cs typeface="Arial"/>
              </a:rPr>
              <a:t>in</a:t>
            </a:r>
            <a:r>
              <a:rPr sz="1500" spc="-68" dirty="0">
                <a:latin typeface="Arial"/>
                <a:cs typeface="Arial"/>
              </a:rPr>
              <a:t> </a:t>
            </a:r>
            <a:r>
              <a:rPr sz="1500" spc="-60" dirty="0">
                <a:latin typeface="Arial"/>
                <a:cs typeface="Arial"/>
              </a:rPr>
              <a:t>jug</a:t>
            </a:r>
            <a:r>
              <a:rPr sz="1500" spc="-94" dirty="0">
                <a:latin typeface="Arial"/>
                <a:cs typeface="Arial"/>
              </a:rPr>
              <a:t> </a:t>
            </a:r>
            <a:r>
              <a:rPr sz="1500" spc="-49" dirty="0">
                <a:latin typeface="Arial"/>
                <a:cs typeface="Arial"/>
              </a:rPr>
              <a:t>1;</a:t>
            </a:r>
            <a:r>
              <a:rPr sz="1500" spc="-68" dirty="0">
                <a:latin typeface="Arial"/>
                <a:cs typeface="Arial"/>
              </a:rPr>
              <a:t> </a:t>
            </a:r>
            <a:r>
              <a:rPr sz="1500" spc="-75" dirty="0">
                <a:latin typeface="Arial"/>
                <a:cs typeface="Arial"/>
              </a:rPr>
              <a:t>y </a:t>
            </a:r>
            <a:r>
              <a:rPr sz="1500" spc="-83" dirty="0">
                <a:latin typeface="Arial"/>
                <a:cs typeface="Arial"/>
              </a:rPr>
              <a:t>is</a:t>
            </a:r>
            <a:r>
              <a:rPr sz="1500" spc="-75" dirty="0">
                <a:latin typeface="Arial"/>
                <a:cs typeface="Arial"/>
              </a:rPr>
              <a:t> </a:t>
            </a:r>
            <a:r>
              <a:rPr sz="1500" spc="-26" dirty="0">
                <a:latin typeface="Arial"/>
                <a:cs typeface="Arial"/>
              </a:rPr>
              <a:t>water </a:t>
            </a:r>
            <a:r>
              <a:rPr sz="1500" spc="-15" dirty="0">
                <a:latin typeface="Arial"/>
                <a:cs typeface="Arial"/>
              </a:rPr>
              <a:t>in</a:t>
            </a:r>
            <a:r>
              <a:rPr sz="1500" spc="-79" dirty="0">
                <a:latin typeface="Arial"/>
                <a:cs typeface="Arial"/>
              </a:rPr>
              <a:t> </a:t>
            </a:r>
            <a:r>
              <a:rPr sz="1500" spc="-56" dirty="0">
                <a:latin typeface="Arial"/>
                <a:cs typeface="Arial"/>
              </a:rPr>
              <a:t>jug</a:t>
            </a:r>
            <a:r>
              <a:rPr sz="1500" spc="-94" dirty="0">
                <a:latin typeface="Arial"/>
                <a:cs typeface="Arial"/>
              </a:rPr>
              <a:t> </a:t>
            </a:r>
            <a:r>
              <a:rPr sz="1500" spc="-38" dirty="0">
                <a:latin typeface="Arial"/>
                <a:cs typeface="Arial"/>
              </a:rPr>
              <a:t>2</a:t>
            </a:r>
            <a:endParaRPr sz="1500" dirty="0">
              <a:latin typeface="Arial"/>
              <a:cs typeface="Arial"/>
            </a:endParaRPr>
          </a:p>
          <a:p>
            <a:pPr marL="97154" indent="-83820">
              <a:spcBef>
                <a:spcPts val="360"/>
              </a:spcBef>
              <a:buChar char="•"/>
              <a:tabLst>
                <a:tab pos="97631" algn="l"/>
              </a:tabLst>
            </a:pPr>
            <a:r>
              <a:rPr sz="1500" spc="-15" dirty="0">
                <a:latin typeface="Arial"/>
                <a:cs typeface="Arial"/>
              </a:rPr>
              <a:t>Initial</a:t>
            </a:r>
            <a:r>
              <a:rPr sz="1500" spc="-64" dirty="0">
                <a:latin typeface="Arial"/>
                <a:cs typeface="Arial"/>
              </a:rPr>
              <a:t> </a:t>
            </a:r>
            <a:r>
              <a:rPr sz="1500" spc="-83" dirty="0">
                <a:latin typeface="Arial"/>
                <a:cs typeface="Arial"/>
              </a:rPr>
              <a:t>State</a:t>
            </a:r>
            <a:r>
              <a:rPr sz="1500" spc="-60" dirty="0">
                <a:latin typeface="Arial"/>
                <a:cs typeface="Arial"/>
              </a:rPr>
              <a:t> </a:t>
            </a:r>
            <a:r>
              <a:rPr sz="1500" spc="-139" dirty="0">
                <a:latin typeface="Arial"/>
                <a:cs typeface="Arial"/>
              </a:rPr>
              <a:t>=</a:t>
            </a:r>
            <a:r>
              <a:rPr sz="1500" spc="-71" dirty="0">
                <a:latin typeface="Arial"/>
                <a:cs typeface="Arial"/>
              </a:rPr>
              <a:t> </a:t>
            </a:r>
            <a:r>
              <a:rPr sz="1500" spc="-8" dirty="0">
                <a:latin typeface="Arial"/>
                <a:cs typeface="Arial"/>
              </a:rPr>
              <a:t>(5,0)</a:t>
            </a:r>
            <a:endParaRPr sz="1500" dirty="0">
              <a:latin typeface="Arial"/>
              <a:cs typeface="Arial"/>
            </a:endParaRPr>
          </a:p>
          <a:p>
            <a:pPr marL="97154" indent="-83820">
              <a:spcBef>
                <a:spcPts val="360"/>
              </a:spcBef>
              <a:buChar char="•"/>
              <a:tabLst>
                <a:tab pos="97631" algn="l"/>
              </a:tabLst>
            </a:pPr>
            <a:r>
              <a:rPr sz="1500" spc="-98" dirty="0">
                <a:latin typeface="Arial"/>
                <a:cs typeface="Arial"/>
              </a:rPr>
              <a:t>Goal</a:t>
            </a:r>
            <a:r>
              <a:rPr sz="1500" spc="-71" dirty="0">
                <a:latin typeface="Arial"/>
                <a:cs typeface="Arial"/>
              </a:rPr>
              <a:t> </a:t>
            </a:r>
            <a:r>
              <a:rPr sz="1500" spc="-86" dirty="0">
                <a:latin typeface="Arial"/>
                <a:cs typeface="Arial"/>
              </a:rPr>
              <a:t>State</a:t>
            </a:r>
            <a:r>
              <a:rPr sz="1500" spc="-53" dirty="0">
                <a:latin typeface="Arial"/>
                <a:cs typeface="Arial"/>
              </a:rPr>
              <a:t> </a:t>
            </a:r>
            <a:r>
              <a:rPr sz="1500" spc="-139" dirty="0">
                <a:latin typeface="Arial"/>
                <a:cs typeface="Arial"/>
              </a:rPr>
              <a:t>=</a:t>
            </a:r>
            <a:r>
              <a:rPr sz="1500" spc="-60" dirty="0">
                <a:latin typeface="Arial"/>
                <a:cs typeface="Arial"/>
              </a:rPr>
              <a:t> </a:t>
            </a:r>
            <a:r>
              <a:rPr sz="1500" spc="-45" dirty="0">
                <a:latin typeface="Arial"/>
                <a:cs typeface="Arial"/>
              </a:rPr>
              <a:t>(-</a:t>
            </a:r>
            <a:r>
              <a:rPr sz="1500" spc="-60" dirty="0">
                <a:latin typeface="Arial"/>
                <a:cs typeface="Arial"/>
              </a:rPr>
              <a:t>1,1),</a:t>
            </a:r>
            <a:r>
              <a:rPr sz="1500" spc="-75" dirty="0">
                <a:latin typeface="Arial"/>
                <a:cs typeface="Arial"/>
              </a:rPr>
              <a:t> </a:t>
            </a:r>
            <a:r>
              <a:rPr sz="1500" spc="-26" dirty="0">
                <a:latin typeface="Arial"/>
                <a:cs typeface="Arial"/>
              </a:rPr>
              <a:t>where</a:t>
            </a:r>
            <a:endParaRPr sz="1500" dirty="0">
              <a:latin typeface="Arial"/>
              <a:cs typeface="Arial"/>
            </a:endParaRPr>
          </a:p>
          <a:p>
            <a:pPr marL="97154"/>
            <a:r>
              <a:rPr sz="1500" spc="-49" dirty="0">
                <a:latin typeface="Arial"/>
                <a:cs typeface="Arial"/>
              </a:rPr>
              <a:t>-</a:t>
            </a:r>
            <a:r>
              <a:rPr sz="1500" spc="-83" dirty="0">
                <a:latin typeface="Arial"/>
                <a:cs typeface="Arial"/>
              </a:rPr>
              <a:t>1</a:t>
            </a:r>
            <a:r>
              <a:rPr sz="1500" spc="-71" dirty="0">
                <a:latin typeface="Arial"/>
                <a:cs typeface="Arial"/>
              </a:rPr>
              <a:t> </a:t>
            </a:r>
            <a:r>
              <a:rPr sz="1500" spc="-98" dirty="0">
                <a:latin typeface="Arial"/>
                <a:cs typeface="Arial"/>
              </a:rPr>
              <a:t>means</a:t>
            </a:r>
            <a:r>
              <a:rPr sz="1500" spc="-68" dirty="0">
                <a:latin typeface="Arial"/>
                <a:cs typeface="Arial"/>
              </a:rPr>
              <a:t> </a:t>
            </a:r>
            <a:r>
              <a:rPr sz="1500" spc="-94" dirty="0">
                <a:latin typeface="Arial"/>
                <a:cs typeface="Arial"/>
              </a:rPr>
              <a:t>any</a:t>
            </a:r>
            <a:r>
              <a:rPr sz="1500" spc="-68" dirty="0">
                <a:latin typeface="Arial"/>
                <a:cs typeface="Arial"/>
              </a:rPr>
              <a:t> </a:t>
            </a:r>
            <a:r>
              <a:rPr sz="1500" spc="-8" dirty="0">
                <a:latin typeface="Arial"/>
                <a:cs typeface="Arial"/>
              </a:rPr>
              <a:t>amount</a:t>
            </a:r>
            <a:endParaRPr sz="1500" dirty="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855948"/>
              </p:ext>
            </p:extLst>
          </p:nvPr>
        </p:nvGraphicFramePr>
        <p:xfrm>
          <a:off x="3589735" y="1547860"/>
          <a:ext cx="4343400" cy="2606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1500" b="1" spc="-20" dirty="0">
                          <a:latin typeface="Arial"/>
                          <a:cs typeface="Arial"/>
                        </a:rPr>
                        <a:t>Name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09061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1500" b="1" spc="-10" dirty="0">
                          <a:latin typeface="Arial"/>
                          <a:cs typeface="Arial"/>
                        </a:rPr>
                        <a:t>Cond.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090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8470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1500" b="1" spc="-10" dirty="0">
                          <a:latin typeface="Arial"/>
                          <a:cs typeface="Arial"/>
                        </a:rPr>
                        <a:t>Transition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090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6405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1500" b="1" spc="-10" dirty="0">
                          <a:latin typeface="Arial"/>
                          <a:cs typeface="Arial"/>
                        </a:rPr>
                        <a:t>Effect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090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25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25"/>
                        </a:spcBef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54781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2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478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25"/>
                        </a:spcBef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5478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2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478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0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381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38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38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38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25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3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525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8760" marR="190500" indent="-40005">
                        <a:lnSpc>
                          <a:spcPts val="2590"/>
                        </a:lnSpc>
                        <a:spcBef>
                          <a:spcPts val="6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38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19177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238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25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3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525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190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38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238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208461" y="1128865"/>
            <a:ext cx="1143476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dirty="0">
                <a:latin typeface="Times New Roman"/>
                <a:cs typeface="Times New Roman"/>
              </a:rPr>
              <a:t>Action</a:t>
            </a:r>
            <a:r>
              <a:rPr spc="-11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Times New Roman"/>
                <a:cs typeface="Times New Roman"/>
              </a:rPr>
              <a:t>table</a:t>
            </a:r>
            <a:endParaRPr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95545" y="570509"/>
            <a:ext cx="948631" cy="111671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674187" y="916267"/>
            <a:ext cx="10620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b="1" spc="-68" dirty="0">
                <a:solidFill>
                  <a:srgbClr val="FF0000"/>
                </a:solidFill>
                <a:latin typeface="Arial"/>
                <a:cs typeface="Arial"/>
              </a:rPr>
              <a:t>5</a:t>
            </a:r>
            <a:endParaRPr sz="135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92158" y="771677"/>
            <a:ext cx="609218" cy="71437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341033" y="969227"/>
            <a:ext cx="10620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b="1" spc="-68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409" y="554220"/>
            <a:ext cx="6172446" cy="68672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pc="-199" dirty="0"/>
              <a:t>Example:</a:t>
            </a:r>
            <a:r>
              <a:rPr spc="-169" dirty="0"/>
              <a:t> </a:t>
            </a:r>
            <a:r>
              <a:rPr spc="-124" dirty="0"/>
              <a:t>Water</a:t>
            </a:r>
            <a:r>
              <a:rPr spc="-150" dirty="0"/>
              <a:t> </a:t>
            </a:r>
            <a:r>
              <a:rPr spc="-338" dirty="0"/>
              <a:t>Jug</a:t>
            </a:r>
            <a:r>
              <a:rPr spc="-153" dirty="0"/>
              <a:t> </a:t>
            </a:r>
            <a:r>
              <a:rPr spc="-124"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9221" y="1547860"/>
            <a:ext cx="2081213" cy="265649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116681">
              <a:spcBef>
                <a:spcPts val="75"/>
              </a:spcBef>
            </a:pPr>
            <a:r>
              <a:rPr spc="-116" dirty="0">
                <a:latin typeface="Arial"/>
                <a:cs typeface="Arial"/>
              </a:rPr>
              <a:t>Given</a:t>
            </a:r>
            <a:r>
              <a:rPr spc="-7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full</a:t>
            </a:r>
            <a:r>
              <a:rPr spc="-83" dirty="0">
                <a:latin typeface="Arial"/>
                <a:cs typeface="Arial"/>
              </a:rPr>
              <a:t> 5-</a:t>
            </a:r>
            <a:r>
              <a:rPr spc="-101" dirty="0">
                <a:latin typeface="Arial"/>
                <a:cs typeface="Arial"/>
              </a:rPr>
              <a:t>gal.</a:t>
            </a:r>
            <a:r>
              <a:rPr spc="-79" dirty="0">
                <a:latin typeface="Arial"/>
                <a:cs typeface="Arial"/>
              </a:rPr>
              <a:t> </a:t>
            </a:r>
            <a:r>
              <a:rPr spc="-19" dirty="0">
                <a:latin typeface="Arial"/>
                <a:cs typeface="Arial"/>
              </a:rPr>
              <a:t>jug </a:t>
            </a:r>
            <a:r>
              <a:rPr spc="-98" dirty="0">
                <a:latin typeface="Arial"/>
                <a:cs typeface="Arial"/>
              </a:rPr>
              <a:t>and</a:t>
            </a:r>
            <a:r>
              <a:rPr spc="-83" dirty="0">
                <a:latin typeface="Arial"/>
                <a:cs typeface="Arial"/>
              </a:rPr>
              <a:t> </a:t>
            </a:r>
            <a:r>
              <a:rPr spc="-49" dirty="0">
                <a:latin typeface="Arial"/>
                <a:cs typeface="Arial"/>
              </a:rPr>
              <a:t>empty</a:t>
            </a:r>
            <a:r>
              <a:rPr spc="-94" dirty="0">
                <a:latin typeface="Arial"/>
                <a:cs typeface="Arial"/>
              </a:rPr>
              <a:t> </a:t>
            </a:r>
            <a:r>
              <a:rPr spc="-79" dirty="0">
                <a:latin typeface="Arial"/>
                <a:cs typeface="Arial"/>
              </a:rPr>
              <a:t>2-</a:t>
            </a:r>
            <a:r>
              <a:rPr spc="-94" dirty="0">
                <a:latin typeface="Arial"/>
                <a:cs typeface="Arial"/>
              </a:rPr>
              <a:t>gal.</a:t>
            </a:r>
            <a:r>
              <a:rPr spc="-86" dirty="0">
                <a:latin typeface="Arial"/>
                <a:cs typeface="Arial"/>
              </a:rPr>
              <a:t> </a:t>
            </a:r>
            <a:r>
              <a:rPr spc="-45" dirty="0">
                <a:latin typeface="Arial"/>
                <a:cs typeface="Arial"/>
              </a:rPr>
              <a:t>jug, </a:t>
            </a:r>
            <a:r>
              <a:rPr dirty="0">
                <a:latin typeface="Arial"/>
                <a:cs typeface="Arial"/>
              </a:rPr>
              <a:t>fill</a:t>
            </a:r>
            <a:r>
              <a:rPr spc="-64" dirty="0">
                <a:latin typeface="Arial"/>
                <a:cs typeface="Arial"/>
              </a:rPr>
              <a:t> </a:t>
            </a:r>
            <a:r>
              <a:rPr spc="-83" dirty="0">
                <a:latin typeface="Arial"/>
                <a:cs typeface="Arial"/>
              </a:rPr>
              <a:t>2-</a:t>
            </a:r>
            <a:r>
              <a:rPr spc="-113" dirty="0">
                <a:latin typeface="Arial"/>
                <a:cs typeface="Arial"/>
              </a:rPr>
              <a:t>gal</a:t>
            </a:r>
            <a:r>
              <a:rPr spc="-56" dirty="0">
                <a:latin typeface="Arial"/>
                <a:cs typeface="Arial"/>
              </a:rPr>
              <a:t> </a:t>
            </a:r>
            <a:r>
              <a:rPr spc="-71" dirty="0">
                <a:latin typeface="Arial"/>
                <a:cs typeface="Arial"/>
              </a:rPr>
              <a:t>jug</a:t>
            </a:r>
            <a:r>
              <a:rPr spc="-6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with</a:t>
            </a:r>
            <a:r>
              <a:rPr spc="-56" dirty="0">
                <a:latin typeface="Arial"/>
                <a:cs typeface="Arial"/>
              </a:rPr>
              <a:t> </a:t>
            </a:r>
            <a:r>
              <a:rPr spc="-19" dirty="0">
                <a:latin typeface="Arial"/>
                <a:cs typeface="Arial"/>
              </a:rPr>
              <a:t>one </a:t>
            </a:r>
            <a:r>
              <a:rPr spc="-8" dirty="0">
                <a:latin typeface="Arial"/>
                <a:cs typeface="Arial"/>
              </a:rPr>
              <a:t>gallon</a:t>
            </a:r>
            <a:endParaRPr dirty="0">
              <a:latin typeface="Arial"/>
              <a:cs typeface="Arial"/>
            </a:endParaRPr>
          </a:p>
          <a:p>
            <a:pPr marL="97154" marR="94773" indent="-83820">
              <a:spcBef>
                <a:spcPts val="382"/>
              </a:spcBef>
              <a:buChar char="•"/>
              <a:tabLst>
                <a:tab pos="97631" algn="l"/>
              </a:tabLst>
            </a:pPr>
            <a:r>
              <a:rPr sz="1500" spc="-83" dirty="0">
                <a:latin typeface="Arial"/>
                <a:cs typeface="Arial"/>
              </a:rPr>
              <a:t>State</a:t>
            </a:r>
            <a:r>
              <a:rPr sz="1500" spc="-60" dirty="0">
                <a:latin typeface="Arial"/>
                <a:cs typeface="Arial"/>
              </a:rPr>
              <a:t> </a:t>
            </a:r>
            <a:r>
              <a:rPr sz="1500" spc="-139" dirty="0">
                <a:latin typeface="Arial"/>
                <a:cs typeface="Arial"/>
              </a:rPr>
              <a:t>=</a:t>
            </a:r>
            <a:r>
              <a:rPr sz="1500" spc="-71" dirty="0">
                <a:latin typeface="Arial"/>
                <a:cs typeface="Arial"/>
              </a:rPr>
              <a:t> </a:t>
            </a:r>
            <a:r>
              <a:rPr sz="1500" spc="-60" dirty="0">
                <a:latin typeface="Arial"/>
                <a:cs typeface="Arial"/>
              </a:rPr>
              <a:t>(x,y),</a:t>
            </a:r>
            <a:r>
              <a:rPr sz="1500" spc="-83" dirty="0">
                <a:latin typeface="Arial"/>
                <a:cs typeface="Arial"/>
              </a:rPr>
              <a:t> </a:t>
            </a:r>
            <a:r>
              <a:rPr sz="1500" spc="-53" dirty="0">
                <a:latin typeface="Arial"/>
                <a:cs typeface="Arial"/>
              </a:rPr>
              <a:t>where</a:t>
            </a:r>
            <a:r>
              <a:rPr sz="1500" spc="-79" dirty="0">
                <a:latin typeface="Arial"/>
                <a:cs typeface="Arial"/>
              </a:rPr>
              <a:t> </a:t>
            </a:r>
            <a:r>
              <a:rPr sz="1500" spc="-105" dirty="0">
                <a:latin typeface="Arial"/>
                <a:cs typeface="Arial"/>
              </a:rPr>
              <a:t>x</a:t>
            </a:r>
            <a:r>
              <a:rPr sz="1500" spc="-71" dirty="0">
                <a:latin typeface="Arial"/>
                <a:cs typeface="Arial"/>
              </a:rPr>
              <a:t> </a:t>
            </a:r>
            <a:r>
              <a:rPr sz="1500" spc="-19" dirty="0">
                <a:latin typeface="Arial"/>
                <a:cs typeface="Arial"/>
              </a:rPr>
              <a:t>is </a:t>
            </a:r>
            <a:r>
              <a:rPr sz="1500" spc="-41" dirty="0">
                <a:latin typeface="Arial"/>
                <a:cs typeface="Arial"/>
              </a:rPr>
              <a:t>water</a:t>
            </a:r>
            <a:r>
              <a:rPr sz="1500" spc="-64" dirty="0">
                <a:latin typeface="Arial"/>
                <a:cs typeface="Arial"/>
              </a:rPr>
              <a:t> </a:t>
            </a:r>
            <a:r>
              <a:rPr sz="1500" spc="-15" dirty="0">
                <a:latin typeface="Arial"/>
                <a:cs typeface="Arial"/>
              </a:rPr>
              <a:t>in</a:t>
            </a:r>
            <a:r>
              <a:rPr sz="1500" spc="-68" dirty="0">
                <a:latin typeface="Arial"/>
                <a:cs typeface="Arial"/>
              </a:rPr>
              <a:t> </a:t>
            </a:r>
            <a:r>
              <a:rPr sz="1500" spc="-60" dirty="0">
                <a:latin typeface="Arial"/>
                <a:cs typeface="Arial"/>
              </a:rPr>
              <a:t>jug</a:t>
            </a:r>
            <a:r>
              <a:rPr sz="1500" spc="-94" dirty="0">
                <a:latin typeface="Arial"/>
                <a:cs typeface="Arial"/>
              </a:rPr>
              <a:t> </a:t>
            </a:r>
            <a:r>
              <a:rPr sz="1500" spc="-49" dirty="0">
                <a:latin typeface="Arial"/>
                <a:cs typeface="Arial"/>
              </a:rPr>
              <a:t>1;</a:t>
            </a:r>
            <a:r>
              <a:rPr sz="1500" spc="-68" dirty="0">
                <a:latin typeface="Arial"/>
                <a:cs typeface="Arial"/>
              </a:rPr>
              <a:t> </a:t>
            </a:r>
            <a:r>
              <a:rPr sz="1500" spc="-75" dirty="0">
                <a:latin typeface="Arial"/>
                <a:cs typeface="Arial"/>
              </a:rPr>
              <a:t>y </a:t>
            </a:r>
            <a:r>
              <a:rPr sz="1500" spc="-83" dirty="0">
                <a:latin typeface="Arial"/>
                <a:cs typeface="Arial"/>
              </a:rPr>
              <a:t>is</a:t>
            </a:r>
            <a:r>
              <a:rPr sz="1500" spc="-75" dirty="0">
                <a:latin typeface="Arial"/>
                <a:cs typeface="Arial"/>
              </a:rPr>
              <a:t> </a:t>
            </a:r>
            <a:r>
              <a:rPr sz="1500" spc="-26" dirty="0">
                <a:latin typeface="Arial"/>
                <a:cs typeface="Arial"/>
              </a:rPr>
              <a:t>water </a:t>
            </a:r>
            <a:r>
              <a:rPr sz="1500" spc="-15" dirty="0">
                <a:latin typeface="Arial"/>
                <a:cs typeface="Arial"/>
              </a:rPr>
              <a:t>in</a:t>
            </a:r>
            <a:r>
              <a:rPr sz="1500" spc="-79" dirty="0">
                <a:latin typeface="Arial"/>
                <a:cs typeface="Arial"/>
              </a:rPr>
              <a:t> </a:t>
            </a:r>
            <a:r>
              <a:rPr sz="1500" spc="-56" dirty="0">
                <a:latin typeface="Arial"/>
                <a:cs typeface="Arial"/>
              </a:rPr>
              <a:t>jug</a:t>
            </a:r>
            <a:r>
              <a:rPr sz="1500" spc="-94" dirty="0">
                <a:latin typeface="Arial"/>
                <a:cs typeface="Arial"/>
              </a:rPr>
              <a:t> </a:t>
            </a:r>
            <a:r>
              <a:rPr sz="1500" spc="-38" dirty="0">
                <a:latin typeface="Arial"/>
                <a:cs typeface="Arial"/>
              </a:rPr>
              <a:t>2</a:t>
            </a:r>
            <a:endParaRPr sz="1500" dirty="0">
              <a:latin typeface="Arial"/>
              <a:cs typeface="Arial"/>
            </a:endParaRPr>
          </a:p>
          <a:p>
            <a:pPr marL="97154" indent="-83820">
              <a:spcBef>
                <a:spcPts val="360"/>
              </a:spcBef>
              <a:buChar char="•"/>
              <a:tabLst>
                <a:tab pos="97631" algn="l"/>
              </a:tabLst>
            </a:pPr>
            <a:r>
              <a:rPr sz="1500" spc="-15" dirty="0">
                <a:latin typeface="Arial"/>
                <a:cs typeface="Arial"/>
              </a:rPr>
              <a:t>Initial</a:t>
            </a:r>
            <a:r>
              <a:rPr sz="1500" spc="-64" dirty="0">
                <a:latin typeface="Arial"/>
                <a:cs typeface="Arial"/>
              </a:rPr>
              <a:t> </a:t>
            </a:r>
            <a:r>
              <a:rPr sz="1500" spc="-83" dirty="0">
                <a:latin typeface="Arial"/>
                <a:cs typeface="Arial"/>
              </a:rPr>
              <a:t>State</a:t>
            </a:r>
            <a:r>
              <a:rPr sz="1500" spc="-60" dirty="0">
                <a:latin typeface="Arial"/>
                <a:cs typeface="Arial"/>
              </a:rPr>
              <a:t> </a:t>
            </a:r>
            <a:r>
              <a:rPr sz="1500" spc="-139" dirty="0">
                <a:latin typeface="Arial"/>
                <a:cs typeface="Arial"/>
              </a:rPr>
              <a:t>=</a:t>
            </a:r>
            <a:r>
              <a:rPr sz="1500" spc="-71" dirty="0">
                <a:latin typeface="Arial"/>
                <a:cs typeface="Arial"/>
              </a:rPr>
              <a:t> </a:t>
            </a:r>
            <a:r>
              <a:rPr sz="1500" spc="-8" dirty="0">
                <a:latin typeface="Arial"/>
                <a:cs typeface="Arial"/>
              </a:rPr>
              <a:t>(5,0)</a:t>
            </a:r>
            <a:endParaRPr sz="1500" dirty="0">
              <a:latin typeface="Arial"/>
              <a:cs typeface="Arial"/>
            </a:endParaRPr>
          </a:p>
          <a:p>
            <a:pPr marL="97154" indent="-83820">
              <a:spcBef>
                <a:spcPts val="360"/>
              </a:spcBef>
              <a:buChar char="•"/>
              <a:tabLst>
                <a:tab pos="97631" algn="l"/>
              </a:tabLst>
            </a:pPr>
            <a:r>
              <a:rPr sz="1500" spc="-98" dirty="0">
                <a:latin typeface="Arial"/>
                <a:cs typeface="Arial"/>
              </a:rPr>
              <a:t>Goal</a:t>
            </a:r>
            <a:r>
              <a:rPr sz="1500" spc="-71" dirty="0">
                <a:latin typeface="Arial"/>
                <a:cs typeface="Arial"/>
              </a:rPr>
              <a:t> </a:t>
            </a:r>
            <a:r>
              <a:rPr sz="1500" spc="-86" dirty="0">
                <a:latin typeface="Arial"/>
                <a:cs typeface="Arial"/>
              </a:rPr>
              <a:t>State</a:t>
            </a:r>
            <a:r>
              <a:rPr sz="1500" spc="-53" dirty="0">
                <a:latin typeface="Arial"/>
                <a:cs typeface="Arial"/>
              </a:rPr>
              <a:t> </a:t>
            </a:r>
            <a:r>
              <a:rPr sz="1500" spc="-139" dirty="0">
                <a:latin typeface="Arial"/>
                <a:cs typeface="Arial"/>
              </a:rPr>
              <a:t>=</a:t>
            </a:r>
            <a:r>
              <a:rPr sz="1500" spc="-60" dirty="0">
                <a:latin typeface="Arial"/>
                <a:cs typeface="Arial"/>
              </a:rPr>
              <a:t> </a:t>
            </a:r>
            <a:r>
              <a:rPr sz="1500" spc="-45" dirty="0">
                <a:latin typeface="Arial"/>
                <a:cs typeface="Arial"/>
              </a:rPr>
              <a:t>(-</a:t>
            </a:r>
            <a:r>
              <a:rPr sz="1500" spc="-60" dirty="0">
                <a:latin typeface="Arial"/>
                <a:cs typeface="Arial"/>
              </a:rPr>
              <a:t>1,1),</a:t>
            </a:r>
            <a:r>
              <a:rPr sz="1500" spc="-75" dirty="0">
                <a:latin typeface="Arial"/>
                <a:cs typeface="Arial"/>
              </a:rPr>
              <a:t> </a:t>
            </a:r>
            <a:r>
              <a:rPr sz="1500" spc="-26" dirty="0">
                <a:latin typeface="Arial"/>
                <a:cs typeface="Arial"/>
              </a:rPr>
              <a:t>where</a:t>
            </a:r>
            <a:endParaRPr sz="1500" dirty="0">
              <a:latin typeface="Arial"/>
              <a:cs typeface="Arial"/>
            </a:endParaRPr>
          </a:p>
          <a:p>
            <a:pPr marL="97154"/>
            <a:r>
              <a:rPr sz="1500" spc="-49" dirty="0">
                <a:latin typeface="Arial"/>
                <a:cs typeface="Arial"/>
              </a:rPr>
              <a:t>-</a:t>
            </a:r>
            <a:r>
              <a:rPr sz="1500" spc="-83" dirty="0">
                <a:latin typeface="Arial"/>
                <a:cs typeface="Arial"/>
              </a:rPr>
              <a:t>1</a:t>
            </a:r>
            <a:r>
              <a:rPr sz="1500" spc="-71" dirty="0">
                <a:latin typeface="Arial"/>
                <a:cs typeface="Arial"/>
              </a:rPr>
              <a:t> </a:t>
            </a:r>
            <a:r>
              <a:rPr sz="1500" spc="-98" dirty="0">
                <a:latin typeface="Arial"/>
                <a:cs typeface="Arial"/>
              </a:rPr>
              <a:t>means</a:t>
            </a:r>
            <a:r>
              <a:rPr sz="1500" spc="-68" dirty="0">
                <a:latin typeface="Arial"/>
                <a:cs typeface="Arial"/>
              </a:rPr>
              <a:t> </a:t>
            </a:r>
            <a:r>
              <a:rPr sz="1500" spc="-94" dirty="0">
                <a:latin typeface="Arial"/>
                <a:cs typeface="Arial"/>
              </a:rPr>
              <a:t>any</a:t>
            </a:r>
            <a:r>
              <a:rPr sz="1500" spc="-68" dirty="0">
                <a:latin typeface="Arial"/>
                <a:cs typeface="Arial"/>
              </a:rPr>
              <a:t> </a:t>
            </a:r>
            <a:r>
              <a:rPr sz="1500" spc="-8" dirty="0">
                <a:latin typeface="Arial"/>
                <a:cs typeface="Arial"/>
              </a:rPr>
              <a:t>amount</a:t>
            </a:r>
            <a:endParaRPr sz="1500" dirty="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589735" y="1547860"/>
          <a:ext cx="4343400" cy="33663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1500" b="1" spc="-20" dirty="0">
                          <a:latin typeface="Arial"/>
                          <a:cs typeface="Arial"/>
                        </a:rPr>
                        <a:t>Name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09061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1500" b="1" spc="-10" dirty="0">
                          <a:latin typeface="Arial"/>
                          <a:cs typeface="Arial"/>
                        </a:rPr>
                        <a:t>Cond.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090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8470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1500" b="1" spc="-10" dirty="0">
                          <a:latin typeface="Arial"/>
                          <a:cs typeface="Arial"/>
                        </a:rPr>
                        <a:t>Transition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090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6405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1500" b="1" spc="-10" dirty="0">
                          <a:latin typeface="Arial"/>
                          <a:cs typeface="Arial"/>
                        </a:rPr>
                        <a:t>Effect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090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25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2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dump1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4781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25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x&gt;0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478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2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(x,y)</a:t>
                      </a:r>
                      <a:r>
                        <a:rPr sz="1400" i="1" spc="-10" dirty="0">
                          <a:latin typeface="Times New Roman"/>
                          <a:cs typeface="Times New Roman"/>
                        </a:rPr>
                        <a:t>→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(0,y)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478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Empty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Jug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478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0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dump2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381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y&gt;0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38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(x,y)→(x,0)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38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Empty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Jug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38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25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30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pour_1_2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525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8760" marR="190500" indent="-40005">
                        <a:lnSpc>
                          <a:spcPts val="2590"/>
                        </a:lnSpc>
                        <a:spcBef>
                          <a:spcPts val="6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x&gt;0 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&amp; 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y&lt;C2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(x,y)→(x-D,y+D)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i="1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400" i="1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i="1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400" i="1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i="1" spc="-10" dirty="0">
                          <a:latin typeface="Times New Roman"/>
                          <a:cs typeface="Times New Roman"/>
                        </a:rPr>
                        <a:t>min(x,C2-</a:t>
                      </a:r>
                      <a:r>
                        <a:rPr sz="1400" i="1" spc="-25" dirty="0">
                          <a:latin typeface="Times New Roman"/>
                          <a:cs typeface="Times New Roman"/>
                        </a:rPr>
                        <a:t>y)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38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19177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Pour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from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Jug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Jug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38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25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30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pour_2_1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525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y&gt;0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&amp;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1399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X&lt;C1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190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(x,y)→(x+D,y-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D)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i="1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400" i="1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i="1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400" i="1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i="1" spc="-20" dirty="0">
                          <a:latin typeface="Times New Roman"/>
                          <a:cs typeface="Times New Roman"/>
                        </a:rPr>
                        <a:t>min(y,C1-</a:t>
                      </a:r>
                      <a:r>
                        <a:rPr sz="1400" i="1" spc="-25" dirty="0">
                          <a:latin typeface="Times New Roman"/>
                          <a:cs typeface="Times New Roman"/>
                        </a:rPr>
                        <a:t>x)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38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Pour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from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Jug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to Jug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38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208461" y="1128865"/>
            <a:ext cx="1143476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dirty="0">
                <a:latin typeface="Times New Roman"/>
                <a:cs typeface="Times New Roman"/>
              </a:rPr>
              <a:t>Action</a:t>
            </a:r>
            <a:r>
              <a:rPr spc="-11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Times New Roman"/>
                <a:cs typeface="Times New Roman"/>
              </a:rPr>
              <a:t>table</a:t>
            </a:r>
            <a:endParaRPr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95545" y="570509"/>
            <a:ext cx="948631" cy="111671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674187" y="916267"/>
            <a:ext cx="10620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b="1" spc="-68" dirty="0">
                <a:solidFill>
                  <a:srgbClr val="FF0000"/>
                </a:solidFill>
                <a:latin typeface="Arial"/>
                <a:cs typeface="Arial"/>
              </a:rPr>
              <a:t>5</a:t>
            </a:r>
            <a:endParaRPr sz="135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92158" y="771677"/>
            <a:ext cx="609218" cy="71437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341033" y="969227"/>
            <a:ext cx="10620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b="1" spc="-68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13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243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1402" y="471216"/>
            <a:ext cx="7325238" cy="687207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79"/>
              </a:spcBef>
            </a:pPr>
            <a:r>
              <a:rPr spc="-158" dirty="0"/>
              <a:t>Agent</a:t>
            </a:r>
            <a:r>
              <a:rPr spc="-143" dirty="0"/>
              <a:t> </a:t>
            </a:r>
            <a:r>
              <a:rPr spc="-233" dirty="0"/>
              <a:t>Design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30749" y="1298033"/>
            <a:ext cx="5264944" cy="3643789"/>
            <a:chOff x="292861" y="1490044"/>
            <a:chExt cx="7019925" cy="48583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47246" y="1490044"/>
              <a:ext cx="5365330" cy="485805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5561" y="2515362"/>
              <a:ext cx="3886200" cy="990600"/>
            </a:xfrm>
            <a:custGeom>
              <a:avLst/>
              <a:gdLst/>
              <a:ahLst/>
              <a:cxnLst/>
              <a:rect l="l" t="t" r="r" b="b"/>
              <a:pathLst>
                <a:path w="3886200" h="990600">
                  <a:moveTo>
                    <a:pt x="3721100" y="0"/>
                  </a:moveTo>
                  <a:lnTo>
                    <a:pt x="165100" y="0"/>
                  </a:lnTo>
                  <a:lnTo>
                    <a:pt x="121208" y="5897"/>
                  </a:lnTo>
                  <a:lnTo>
                    <a:pt x="81769" y="22540"/>
                  </a:lnTo>
                  <a:lnTo>
                    <a:pt x="48355" y="48355"/>
                  </a:lnTo>
                  <a:lnTo>
                    <a:pt x="22540" y="81769"/>
                  </a:lnTo>
                  <a:lnTo>
                    <a:pt x="5897" y="121208"/>
                  </a:lnTo>
                  <a:lnTo>
                    <a:pt x="0" y="165100"/>
                  </a:lnTo>
                  <a:lnTo>
                    <a:pt x="0" y="825500"/>
                  </a:lnTo>
                  <a:lnTo>
                    <a:pt x="5897" y="869391"/>
                  </a:lnTo>
                  <a:lnTo>
                    <a:pt x="22540" y="908830"/>
                  </a:lnTo>
                  <a:lnTo>
                    <a:pt x="48355" y="942244"/>
                  </a:lnTo>
                  <a:lnTo>
                    <a:pt x="81769" y="968059"/>
                  </a:lnTo>
                  <a:lnTo>
                    <a:pt x="121208" y="984702"/>
                  </a:lnTo>
                  <a:lnTo>
                    <a:pt x="165100" y="990600"/>
                  </a:lnTo>
                  <a:lnTo>
                    <a:pt x="3721100" y="990600"/>
                  </a:lnTo>
                  <a:lnTo>
                    <a:pt x="3764991" y="984702"/>
                  </a:lnTo>
                  <a:lnTo>
                    <a:pt x="3804430" y="968059"/>
                  </a:lnTo>
                  <a:lnTo>
                    <a:pt x="3837844" y="942244"/>
                  </a:lnTo>
                  <a:lnTo>
                    <a:pt x="3863659" y="908830"/>
                  </a:lnTo>
                  <a:lnTo>
                    <a:pt x="3880302" y="869391"/>
                  </a:lnTo>
                  <a:lnTo>
                    <a:pt x="3886200" y="825500"/>
                  </a:lnTo>
                  <a:lnTo>
                    <a:pt x="3886200" y="165100"/>
                  </a:lnTo>
                  <a:lnTo>
                    <a:pt x="3880302" y="121208"/>
                  </a:lnTo>
                  <a:lnTo>
                    <a:pt x="3863659" y="81769"/>
                  </a:lnTo>
                  <a:lnTo>
                    <a:pt x="3837844" y="48355"/>
                  </a:lnTo>
                  <a:lnTo>
                    <a:pt x="3804430" y="22540"/>
                  </a:lnTo>
                  <a:lnTo>
                    <a:pt x="3764991" y="5897"/>
                  </a:lnTo>
                  <a:lnTo>
                    <a:pt x="3721100" y="0"/>
                  </a:lnTo>
                  <a:close/>
                </a:path>
              </a:pathLst>
            </a:custGeom>
            <a:solidFill>
              <a:srgbClr val="4F81BC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" name="object 6"/>
            <p:cNvSpPr/>
            <p:nvPr/>
          </p:nvSpPr>
          <p:spPr>
            <a:xfrm>
              <a:off x="305561" y="2515362"/>
              <a:ext cx="3886200" cy="990600"/>
            </a:xfrm>
            <a:custGeom>
              <a:avLst/>
              <a:gdLst/>
              <a:ahLst/>
              <a:cxnLst/>
              <a:rect l="l" t="t" r="r" b="b"/>
              <a:pathLst>
                <a:path w="3886200" h="990600">
                  <a:moveTo>
                    <a:pt x="0" y="165100"/>
                  </a:moveTo>
                  <a:lnTo>
                    <a:pt x="5897" y="121208"/>
                  </a:lnTo>
                  <a:lnTo>
                    <a:pt x="22540" y="81769"/>
                  </a:lnTo>
                  <a:lnTo>
                    <a:pt x="48355" y="48355"/>
                  </a:lnTo>
                  <a:lnTo>
                    <a:pt x="81769" y="22540"/>
                  </a:lnTo>
                  <a:lnTo>
                    <a:pt x="121208" y="5897"/>
                  </a:lnTo>
                  <a:lnTo>
                    <a:pt x="165100" y="0"/>
                  </a:lnTo>
                  <a:lnTo>
                    <a:pt x="3721100" y="0"/>
                  </a:lnTo>
                  <a:lnTo>
                    <a:pt x="3764991" y="5897"/>
                  </a:lnTo>
                  <a:lnTo>
                    <a:pt x="3804430" y="22540"/>
                  </a:lnTo>
                  <a:lnTo>
                    <a:pt x="3837844" y="48355"/>
                  </a:lnTo>
                  <a:lnTo>
                    <a:pt x="3863659" y="81769"/>
                  </a:lnTo>
                  <a:lnTo>
                    <a:pt x="3880302" y="121208"/>
                  </a:lnTo>
                  <a:lnTo>
                    <a:pt x="3886200" y="165100"/>
                  </a:lnTo>
                  <a:lnTo>
                    <a:pt x="3886200" y="825500"/>
                  </a:lnTo>
                  <a:lnTo>
                    <a:pt x="3880302" y="869391"/>
                  </a:lnTo>
                  <a:lnTo>
                    <a:pt x="3863659" y="908830"/>
                  </a:lnTo>
                  <a:lnTo>
                    <a:pt x="3837844" y="942244"/>
                  </a:lnTo>
                  <a:lnTo>
                    <a:pt x="3804430" y="968059"/>
                  </a:lnTo>
                  <a:lnTo>
                    <a:pt x="3764991" y="984702"/>
                  </a:lnTo>
                  <a:lnTo>
                    <a:pt x="3721100" y="990600"/>
                  </a:lnTo>
                  <a:lnTo>
                    <a:pt x="165100" y="990600"/>
                  </a:lnTo>
                  <a:lnTo>
                    <a:pt x="121208" y="984702"/>
                  </a:lnTo>
                  <a:lnTo>
                    <a:pt x="81769" y="968059"/>
                  </a:lnTo>
                  <a:lnTo>
                    <a:pt x="48355" y="942244"/>
                  </a:lnTo>
                  <a:lnTo>
                    <a:pt x="22540" y="908830"/>
                  </a:lnTo>
                  <a:lnTo>
                    <a:pt x="5897" y="869391"/>
                  </a:lnTo>
                  <a:lnTo>
                    <a:pt x="0" y="825500"/>
                  </a:lnTo>
                  <a:lnTo>
                    <a:pt x="0" y="1651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570207" y="2260378"/>
            <a:ext cx="69865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56" dirty="0">
                <a:latin typeface="Arial"/>
                <a:cs typeface="Arial"/>
              </a:rPr>
              <a:t>“Sensors”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702598" y="2057495"/>
            <a:ext cx="2933700" cy="762000"/>
            <a:chOff x="4788661" y="2502661"/>
            <a:chExt cx="3911600" cy="1016000"/>
          </a:xfrm>
        </p:grpSpPr>
        <p:sp>
          <p:nvSpPr>
            <p:cNvPr id="9" name="object 9"/>
            <p:cNvSpPr/>
            <p:nvPr/>
          </p:nvSpPr>
          <p:spPr>
            <a:xfrm>
              <a:off x="4801361" y="2515361"/>
              <a:ext cx="3886200" cy="990600"/>
            </a:xfrm>
            <a:custGeom>
              <a:avLst/>
              <a:gdLst/>
              <a:ahLst/>
              <a:cxnLst/>
              <a:rect l="l" t="t" r="r" b="b"/>
              <a:pathLst>
                <a:path w="3886200" h="990600">
                  <a:moveTo>
                    <a:pt x="3721099" y="0"/>
                  </a:moveTo>
                  <a:lnTo>
                    <a:pt x="165100" y="0"/>
                  </a:lnTo>
                  <a:lnTo>
                    <a:pt x="121208" y="5897"/>
                  </a:lnTo>
                  <a:lnTo>
                    <a:pt x="81769" y="22540"/>
                  </a:lnTo>
                  <a:lnTo>
                    <a:pt x="48355" y="48355"/>
                  </a:lnTo>
                  <a:lnTo>
                    <a:pt x="22540" y="81769"/>
                  </a:lnTo>
                  <a:lnTo>
                    <a:pt x="5897" y="121208"/>
                  </a:lnTo>
                  <a:lnTo>
                    <a:pt x="0" y="165100"/>
                  </a:lnTo>
                  <a:lnTo>
                    <a:pt x="0" y="825500"/>
                  </a:lnTo>
                  <a:lnTo>
                    <a:pt x="5897" y="869391"/>
                  </a:lnTo>
                  <a:lnTo>
                    <a:pt x="22540" y="908830"/>
                  </a:lnTo>
                  <a:lnTo>
                    <a:pt x="48355" y="942244"/>
                  </a:lnTo>
                  <a:lnTo>
                    <a:pt x="81769" y="968059"/>
                  </a:lnTo>
                  <a:lnTo>
                    <a:pt x="121208" y="984702"/>
                  </a:lnTo>
                  <a:lnTo>
                    <a:pt x="165100" y="990600"/>
                  </a:lnTo>
                  <a:lnTo>
                    <a:pt x="3721099" y="990600"/>
                  </a:lnTo>
                  <a:lnTo>
                    <a:pt x="3764991" y="984702"/>
                  </a:lnTo>
                  <a:lnTo>
                    <a:pt x="3804430" y="968059"/>
                  </a:lnTo>
                  <a:lnTo>
                    <a:pt x="3837844" y="942244"/>
                  </a:lnTo>
                  <a:lnTo>
                    <a:pt x="3863659" y="908830"/>
                  </a:lnTo>
                  <a:lnTo>
                    <a:pt x="3880302" y="869391"/>
                  </a:lnTo>
                  <a:lnTo>
                    <a:pt x="3886199" y="825500"/>
                  </a:lnTo>
                  <a:lnTo>
                    <a:pt x="3886199" y="165100"/>
                  </a:lnTo>
                  <a:lnTo>
                    <a:pt x="3880302" y="121208"/>
                  </a:lnTo>
                  <a:lnTo>
                    <a:pt x="3863659" y="81769"/>
                  </a:lnTo>
                  <a:lnTo>
                    <a:pt x="3837844" y="48355"/>
                  </a:lnTo>
                  <a:lnTo>
                    <a:pt x="3804430" y="22540"/>
                  </a:lnTo>
                  <a:lnTo>
                    <a:pt x="3764991" y="5897"/>
                  </a:lnTo>
                  <a:lnTo>
                    <a:pt x="3721099" y="0"/>
                  </a:lnTo>
                  <a:close/>
                </a:path>
              </a:pathLst>
            </a:custGeom>
            <a:solidFill>
              <a:srgbClr val="EA8521">
                <a:alpha val="35685"/>
              </a:srgbClr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801361" y="2515361"/>
              <a:ext cx="3886200" cy="990600"/>
            </a:xfrm>
            <a:custGeom>
              <a:avLst/>
              <a:gdLst/>
              <a:ahLst/>
              <a:cxnLst/>
              <a:rect l="l" t="t" r="r" b="b"/>
              <a:pathLst>
                <a:path w="3886200" h="990600">
                  <a:moveTo>
                    <a:pt x="0" y="165100"/>
                  </a:moveTo>
                  <a:lnTo>
                    <a:pt x="5897" y="121208"/>
                  </a:lnTo>
                  <a:lnTo>
                    <a:pt x="22540" y="81769"/>
                  </a:lnTo>
                  <a:lnTo>
                    <a:pt x="48355" y="48355"/>
                  </a:lnTo>
                  <a:lnTo>
                    <a:pt x="81769" y="22540"/>
                  </a:lnTo>
                  <a:lnTo>
                    <a:pt x="121208" y="5897"/>
                  </a:lnTo>
                  <a:lnTo>
                    <a:pt x="165100" y="0"/>
                  </a:lnTo>
                  <a:lnTo>
                    <a:pt x="3721099" y="0"/>
                  </a:lnTo>
                  <a:lnTo>
                    <a:pt x="3764991" y="5897"/>
                  </a:lnTo>
                  <a:lnTo>
                    <a:pt x="3804430" y="22540"/>
                  </a:lnTo>
                  <a:lnTo>
                    <a:pt x="3837844" y="48355"/>
                  </a:lnTo>
                  <a:lnTo>
                    <a:pt x="3863659" y="81769"/>
                  </a:lnTo>
                  <a:lnTo>
                    <a:pt x="3880302" y="121208"/>
                  </a:lnTo>
                  <a:lnTo>
                    <a:pt x="3886199" y="165100"/>
                  </a:lnTo>
                  <a:lnTo>
                    <a:pt x="3886199" y="825500"/>
                  </a:lnTo>
                  <a:lnTo>
                    <a:pt x="3880302" y="869391"/>
                  </a:lnTo>
                  <a:lnTo>
                    <a:pt x="3863659" y="908830"/>
                  </a:lnTo>
                  <a:lnTo>
                    <a:pt x="3837844" y="942244"/>
                  </a:lnTo>
                  <a:lnTo>
                    <a:pt x="3804430" y="968059"/>
                  </a:lnTo>
                  <a:lnTo>
                    <a:pt x="3764991" y="984702"/>
                  </a:lnTo>
                  <a:lnTo>
                    <a:pt x="3721099" y="990600"/>
                  </a:lnTo>
                  <a:lnTo>
                    <a:pt x="165100" y="990600"/>
                  </a:lnTo>
                  <a:lnTo>
                    <a:pt x="121208" y="984702"/>
                  </a:lnTo>
                  <a:lnTo>
                    <a:pt x="81769" y="968059"/>
                  </a:lnTo>
                  <a:lnTo>
                    <a:pt x="48355" y="942244"/>
                  </a:lnTo>
                  <a:lnTo>
                    <a:pt x="22540" y="908830"/>
                  </a:lnTo>
                  <a:lnTo>
                    <a:pt x="5897" y="869391"/>
                  </a:lnTo>
                  <a:lnTo>
                    <a:pt x="0" y="825500"/>
                  </a:lnTo>
                  <a:lnTo>
                    <a:pt x="0" y="1651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714660" y="2260378"/>
            <a:ext cx="66341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30" dirty="0">
                <a:latin typeface="Arial"/>
                <a:cs typeface="Arial"/>
              </a:rPr>
              <a:t>“Actions”</a:t>
            </a:r>
            <a:endParaRPr sz="13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2255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>
            <a:extLst>
              <a:ext uri="{FF2B5EF4-FFF2-40B4-BE49-F238E27FC236}">
                <a16:creationId xmlns:a16="http://schemas.microsoft.com/office/drawing/2014/main" id="{D6E63F22-5C43-324D-AEA1-CE5B7EF3C8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Formalizing search</a:t>
            </a:r>
          </a:p>
        </p:txBody>
      </p:sp>
      <p:sp>
        <p:nvSpPr>
          <p:cNvPr id="74754" name="Rectangle 3">
            <a:extLst>
              <a:ext uri="{FF2B5EF4-FFF2-40B4-BE49-F238E27FC236}">
                <a16:creationId xmlns:a16="http://schemas.microsoft.com/office/drawing/2014/main" id="{268F125B-1F43-1048-9459-378C136A55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b="1" dirty="0">
                <a:ea typeface="ＭＳ Ｐゴシック" panose="020B0600070205080204" pitchFamily="34" charset="-128"/>
              </a:rPr>
              <a:t>Solution:</a:t>
            </a:r>
            <a:r>
              <a:rPr lang="en-US" altLang="en-US" dirty="0">
                <a:ea typeface="ＭＳ Ｐゴシック" panose="020B0600070205080204" pitchFamily="34" charset="-128"/>
              </a:rPr>
              <a:t> sequence of actions associated with a path from a start node to a goal node</a:t>
            </a:r>
          </a:p>
          <a:p>
            <a:pPr eaLnBrk="1" hangingPunct="1"/>
            <a:r>
              <a:rPr lang="en-US" altLang="en-US" b="1" dirty="0">
                <a:ea typeface="ＭＳ Ｐゴシック" panose="020B0600070205080204" pitchFamily="34" charset="-128"/>
              </a:rPr>
              <a:t>Solution cost:</a:t>
            </a:r>
            <a:r>
              <a:rPr lang="en-US" altLang="en-US" dirty="0">
                <a:ea typeface="ＭＳ Ｐゴシック" panose="020B0600070205080204" pitchFamily="34" charset="-128"/>
              </a:rPr>
              <a:t> sum of the arc costs on the solution path</a:t>
            </a: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If all arcs have same (unit) cost, then solution cost is length of solution (number of steps)</a:t>
            </a: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>
            <a:extLst>
              <a:ext uri="{FF2B5EF4-FFF2-40B4-BE49-F238E27FC236}">
                <a16:creationId xmlns:a16="http://schemas.microsoft.com/office/drawing/2014/main" id="{0F4ECDE2-84C5-874D-A095-30A801776B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8871" y="478878"/>
            <a:ext cx="7031421" cy="8572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State-space search algorithm</a:t>
            </a:r>
          </a:p>
        </p:txBody>
      </p:sp>
      <p:sp>
        <p:nvSpPr>
          <p:cNvPr id="78850" name="Rectangle 3">
            <a:extLst>
              <a:ext uri="{FF2B5EF4-FFF2-40B4-BE49-F238E27FC236}">
                <a16:creationId xmlns:a16="http://schemas.microsoft.com/office/drawing/2014/main" id="{B88F1E86-F6C9-FB41-B51B-131433A09F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39614" y="1434662"/>
            <a:ext cx="6189936" cy="3537388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25" i="1" dirty="0">
                <a:ea typeface="ＭＳ Ｐゴシック" panose="020B0600070205080204" pitchFamily="34" charset="-128"/>
              </a:rPr>
              <a:t>;; problem describes the start state, operators, goal test, and operator costs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25" i="1" dirty="0">
                <a:ea typeface="ＭＳ Ｐゴシック" panose="020B0600070205080204" pitchFamily="34" charset="-128"/>
              </a:rPr>
              <a:t>;; queueing-function is a comparator function that ranks two states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25" i="1" dirty="0">
                <a:ea typeface="ＭＳ Ｐゴシック" panose="020B0600070205080204" pitchFamily="34" charset="-128"/>
              </a:rPr>
              <a:t>;; general-search returns either a goal node or failure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600" i="1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1425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function general-search (problem, QUEUEING-FUNCTION)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00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25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nodes = MAKE-QUEUE(MAKE-NODE(</a:t>
            </a:r>
            <a:r>
              <a:rPr lang="en-US" altLang="en-US" sz="1425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problem.INITIAL</a:t>
            </a:r>
            <a:r>
              <a:rPr lang="en-US" altLang="en-US" sz="1425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-STATE))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25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loop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25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if EMPTY(nodes) then return "failure"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25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node = REMOVE-FRONT(nodes)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25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if </a:t>
            </a:r>
            <a:r>
              <a:rPr lang="en-US" altLang="en-US" sz="1425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problem.GOAL</a:t>
            </a:r>
            <a:r>
              <a:rPr lang="en-US" altLang="en-US" sz="1425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-TEST(</a:t>
            </a:r>
            <a:r>
              <a:rPr lang="en-US" altLang="en-US" sz="1425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node.STATE</a:t>
            </a:r>
            <a:r>
              <a:rPr lang="en-US" altLang="en-US" sz="1425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) succeeds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25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then return node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25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nodes = QUEUEING-FUNCTION(nodes, EXPAND(node,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25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     </a:t>
            </a:r>
            <a:r>
              <a:rPr lang="en-US" altLang="en-US" sz="1425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problem.OPERATORS</a:t>
            </a:r>
            <a:r>
              <a:rPr lang="en-US" altLang="en-US" sz="1425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25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end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600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25" dirty="0">
                <a:ea typeface="ＭＳ Ｐゴシック" panose="020B0600070205080204" pitchFamily="34" charset="-128"/>
              </a:rPr>
              <a:t> </a:t>
            </a:r>
            <a:r>
              <a:rPr lang="en-US" altLang="en-US" sz="1425" i="1" dirty="0">
                <a:ea typeface="ＭＳ Ｐゴシック" panose="020B0600070205080204" pitchFamily="34" charset="-128"/>
              </a:rPr>
              <a:t>    ;; Note: The goal test is NOT done when nodes are generated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25" i="1" dirty="0">
                <a:ea typeface="ＭＳ Ｐゴシック" panose="020B0600070205080204" pitchFamily="34" charset="-128"/>
              </a:rPr>
              <a:t>     ;; Note: This algorithm does not detect loops</a:t>
            </a:r>
            <a:endParaRPr lang="en-US" altLang="en-US" sz="1425" i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>
            <a:extLst>
              <a:ext uri="{FF2B5EF4-FFF2-40B4-BE49-F238E27FC236}">
                <a16:creationId xmlns:a16="http://schemas.microsoft.com/office/drawing/2014/main" id="{6D834545-19E2-3646-AB36-06EA7174B1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Key procedures to be defined</a:t>
            </a:r>
          </a:p>
        </p:txBody>
      </p:sp>
      <p:sp>
        <p:nvSpPr>
          <p:cNvPr id="80898" name="Rectangle 3">
            <a:extLst>
              <a:ext uri="{FF2B5EF4-FFF2-40B4-BE49-F238E27FC236}">
                <a16:creationId xmlns:a16="http://schemas.microsoft.com/office/drawing/2014/main" id="{D8F2A343-1B38-2842-866D-86ECEC6C75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43050" y="1314450"/>
            <a:ext cx="6115050" cy="3543300"/>
          </a:xfrm>
        </p:spPr>
        <p:txBody>
          <a:bodyPr/>
          <a:lstStyle/>
          <a:p>
            <a:pPr marL="215504" indent="-215504"/>
            <a:r>
              <a:rPr lang="en-US" altLang="en-US" sz="2100" dirty="0">
                <a:ea typeface="ＭＳ Ｐゴシック" panose="020B0600070205080204" pitchFamily="34" charset="-128"/>
              </a:rPr>
              <a:t>EXPAND</a:t>
            </a:r>
          </a:p>
          <a:p>
            <a:pPr marL="342900" lvl="1" indent="-171450"/>
            <a:r>
              <a:rPr lang="en-US" altLang="en-US" sz="1800" dirty="0">
                <a:ea typeface="ＭＳ Ｐゴシック" panose="020B0600070205080204" pitchFamily="34" charset="-128"/>
              </a:rPr>
              <a:t>Generate  a node’s successor nodes, adding them to the graph if not already there</a:t>
            </a:r>
          </a:p>
          <a:p>
            <a:pPr marL="171450" indent="-171450"/>
            <a:r>
              <a:rPr lang="en-US" altLang="en-US" sz="2100" dirty="0">
                <a:ea typeface="ＭＳ Ｐゴシック" panose="020B0600070205080204" pitchFamily="34" charset="-128"/>
              </a:rPr>
              <a:t>GOAL-TEST</a:t>
            </a:r>
          </a:p>
          <a:p>
            <a:pPr marL="386954" lvl="1" indent="-215504"/>
            <a:r>
              <a:rPr lang="en-US" altLang="en-US" sz="1800" dirty="0">
                <a:ea typeface="ＭＳ Ｐゴシック" panose="020B0600070205080204" pitchFamily="34" charset="-128"/>
              </a:rPr>
              <a:t>Test if state satisfies all goal conditions</a:t>
            </a:r>
          </a:p>
          <a:p>
            <a:pPr marL="132160" indent="-132160"/>
            <a:r>
              <a:rPr lang="en-US" altLang="en-US" sz="2100" dirty="0">
                <a:ea typeface="ＭＳ Ｐゴシック" panose="020B0600070205080204" pitchFamily="34" charset="-128"/>
              </a:rPr>
              <a:t>QUEUEING-FUNCTION</a:t>
            </a:r>
          </a:p>
          <a:p>
            <a:pPr marL="431006" lvl="1" indent="-259556"/>
            <a:r>
              <a:rPr lang="en-US" altLang="en-US" sz="1800" dirty="0">
                <a:ea typeface="ＭＳ Ｐゴシック" panose="020B0600070205080204" pitchFamily="34" charset="-128"/>
              </a:rPr>
              <a:t>Maintain ranked list of nodes that are candidates for expansion</a:t>
            </a:r>
          </a:p>
          <a:p>
            <a:pPr marL="431006" lvl="1" indent="-259556"/>
            <a:r>
              <a:rPr lang="en-US" altLang="en-US" sz="1800" dirty="0">
                <a:ea typeface="ＭＳ Ｐゴシック" panose="020B0600070205080204" pitchFamily="34" charset="-128"/>
              </a:rPr>
              <a:t>Changing definition of the QUEUEING-FUNCTION leads to different search strategies</a:t>
            </a:r>
          </a:p>
          <a:p>
            <a:pPr eaLnBrk="1" hangingPunct="1"/>
            <a:endParaRPr lang="en-US" altLang="en-US" sz="21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>
            <a:extLst>
              <a:ext uri="{FF2B5EF4-FFF2-40B4-BE49-F238E27FC236}">
                <a16:creationId xmlns:a16="http://schemas.microsoft.com/office/drawing/2014/main" id="{B28CD1FE-D988-084A-ADE3-6277BFC497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3100" y="403991"/>
            <a:ext cx="5257800" cy="857250"/>
          </a:xfrm>
        </p:spPr>
        <p:txBody>
          <a:bodyPr/>
          <a:lstStyle/>
          <a:p>
            <a:pPr eaLnBrk="1" hangingPunct="1"/>
            <a:r>
              <a:rPr lang="en-US" altLang="en-US" sz="3000" dirty="0">
                <a:ea typeface="ＭＳ Ｐゴシック" panose="020B0600070205080204" pitchFamily="34" charset="-128"/>
              </a:rPr>
              <a:t>Informed vs. uninformed search</a:t>
            </a:r>
          </a:p>
        </p:txBody>
      </p:sp>
      <p:sp>
        <p:nvSpPr>
          <p:cNvPr id="89090" name="Rectangle 3">
            <a:extLst>
              <a:ext uri="{FF2B5EF4-FFF2-40B4-BE49-F238E27FC236}">
                <a16:creationId xmlns:a16="http://schemas.microsoft.com/office/drawing/2014/main" id="{7D36E58E-1FD8-2445-AF0D-2F53376C1B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4450" y="1261241"/>
            <a:ext cx="6343650" cy="355590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en-US" b="1" dirty="0">
                <a:ea typeface="ＭＳ Ｐゴシック" panose="020B0600070205080204" pitchFamily="34" charset="-128"/>
              </a:rPr>
              <a:t>Uninformed search strategies (</a:t>
            </a:r>
            <a:r>
              <a:rPr lang="en-US" altLang="ja-JP" b="1" dirty="0">
                <a:ea typeface="ＭＳ Ｐゴシック" panose="020B0600070205080204" pitchFamily="34" charset="-128"/>
              </a:rPr>
              <a:t>blind search)</a:t>
            </a:r>
          </a:p>
          <a:p>
            <a:pPr marL="258366" lvl="1" indent="-176213"/>
            <a:r>
              <a:rPr lang="en-US" altLang="en-US" dirty="0">
                <a:ea typeface="ＭＳ Ｐゴシック" panose="020B0600070205080204" pitchFamily="34" charset="-128"/>
              </a:rPr>
              <a:t>Use no information about likely </a:t>
            </a:r>
            <a:r>
              <a:rPr lang="en-US" altLang="ja-JP" i="1" dirty="0">
                <a:ea typeface="ＭＳ Ｐゴシック" panose="020B0600070205080204" pitchFamily="34" charset="-128"/>
              </a:rPr>
              <a:t>direction</a:t>
            </a:r>
            <a:r>
              <a:rPr lang="en-US" altLang="ja-JP" dirty="0">
                <a:ea typeface="ＭＳ Ｐゴシック" panose="020B0600070205080204" pitchFamily="34" charset="-128"/>
              </a:rPr>
              <a:t> of a goal</a:t>
            </a:r>
          </a:p>
          <a:p>
            <a:pPr marL="258366" lvl="1" indent="-176213"/>
            <a:r>
              <a:rPr lang="en-US" altLang="en-US" dirty="0">
                <a:ea typeface="ＭＳ Ｐゴシック" panose="020B0600070205080204" pitchFamily="34" charset="-128"/>
              </a:rPr>
              <a:t>Methods: breadth-first, depth-first, depth-limited, uniform-cost, depth-first iterative deepening, bidirectional</a:t>
            </a:r>
          </a:p>
          <a:p>
            <a:pPr marL="0" indent="0">
              <a:buNone/>
            </a:pPr>
            <a:r>
              <a:rPr lang="en-US" altLang="en-US" b="1" dirty="0">
                <a:ea typeface="ＭＳ Ｐゴシック" panose="020B0600070205080204" pitchFamily="34" charset="-128"/>
              </a:rPr>
              <a:t>Informed search strategies (</a:t>
            </a:r>
            <a:r>
              <a:rPr lang="en-US" altLang="ja-JP" b="1" dirty="0">
                <a:ea typeface="ＭＳ Ｐゴシック" panose="020B0600070205080204" pitchFamily="34" charset="-128"/>
                <a:hlinkClick r:id="rId3"/>
              </a:rPr>
              <a:t>heuristic</a:t>
            </a:r>
            <a:r>
              <a:rPr lang="en-US" altLang="ja-JP" b="1" dirty="0">
                <a:ea typeface="ＭＳ Ｐゴシック" panose="020B0600070205080204" pitchFamily="34" charset="-128"/>
              </a:rPr>
              <a:t> search)</a:t>
            </a:r>
          </a:p>
          <a:p>
            <a:pPr marL="258366" lvl="1" indent="-176213"/>
            <a:r>
              <a:rPr lang="en-US" altLang="en-US" dirty="0">
                <a:ea typeface="ＭＳ Ｐゴシック" panose="020B0600070205080204" pitchFamily="34" charset="-128"/>
              </a:rPr>
              <a:t>Use information about domain to (try to) (usually) head in the general direction of goal node(s)</a:t>
            </a:r>
          </a:p>
          <a:p>
            <a:pPr marL="258366" lvl="1" indent="-176213"/>
            <a:r>
              <a:rPr lang="en-US" altLang="en-US" dirty="0">
                <a:ea typeface="ＭＳ Ｐゴシック" panose="020B0600070205080204" pitchFamily="34" charset="-128"/>
              </a:rPr>
              <a:t>Methods: hill climbing, best-first, greedy search, beam search, algorithm A, algorithm A*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FA1D84-5F0E-D14B-A0A0-904344606B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6064" y="719400"/>
            <a:ext cx="1385168" cy="801177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>
            <a:extLst>
              <a:ext uri="{FF2B5EF4-FFF2-40B4-BE49-F238E27FC236}">
                <a16:creationId xmlns:a16="http://schemas.microsoft.com/office/drawing/2014/main" id="{55237F0E-67F3-9046-8AB8-CBCCFD70C6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71113"/>
            <a:ext cx="8229600" cy="64406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Evaluating search strategies</a:t>
            </a:r>
          </a:p>
        </p:txBody>
      </p:sp>
      <p:sp>
        <p:nvSpPr>
          <p:cNvPr id="87042" name="Rectangle 3">
            <a:extLst>
              <a:ext uri="{FF2B5EF4-FFF2-40B4-BE49-F238E27FC236}">
                <a16:creationId xmlns:a16="http://schemas.microsoft.com/office/drawing/2014/main" id="{19C89E06-4815-B14B-9073-990A0B4789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74076" y="1513489"/>
            <a:ext cx="6195848" cy="3237843"/>
          </a:xfr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en-US" altLang="en-US" b="1" dirty="0">
                <a:ea typeface="ＭＳ Ｐゴシック" panose="020B0600070205080204" pitchFamily="34" charset="-128"/>
              </a:rPr>
              <a:t>Completeness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Guarantees finding a solution whenever one exists</a:t>
            </a:r>
          </a:p>
          <a:p>
            <a:pPr eaLnBrk="1" hangingPunct="1"/>
            <a:r>
              <a:rPr lang="en-US" altLang="en-US" b="1" dirty="0">
                <a:ea typeface="ＭＳ Ｐゴシック" panose="020B0600070205080204" pitchFamily="34" charset="-128"/>
              </a:rPr>
              <a:t>Time complexity </a:t>
            </a:r>
            <a:r>
              <a:rPr lang="en-US" altLang="en-US" dirty="0">
                <a:ea typeface="ＭＳ Ｐゴシック" panose="020B0600070205080204" pitchFamily="34" charset="-128"/>
              </a:rPr>
              <a:t>(worst or average case)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Usually measured by </a:t>
            </a:r>
            <a:r>
              <a:rPr lang="en-US" altLang="en-US" i="1" dirty="0">
                <a:ea typeface="ＭＳ Ｐゴシック" panose="020B0600070205080204" pitchFamily="34" charset="-128"/>
              </a:rPr>
              <a:t>number of nodes expanded</a:t>
            </a:r>
          </a:p>
          <a:p>
            <a:pPr eaLnBrk="1" hangingPunct="1"/>
            <a:r>
              <a:rPr lang="en-US" altLang="en-US" b="1" dirty="0">
                <a:ea typeface="ＭＳ Ｐゴシック" panose="020B0600070205080204" pitchFamily="34" charset="-128"/>
              </a:rPr>
              <a:t>Space complexity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Usually measured by maximum size of graph/tree</a:t>
            </a:r>
            <a:r>
              <a:rPr lang="en-US" altLang="ja-JP" dirty="0">
                <a:ea typeface="ＭＳ Ｐゴシック" panose="020B0600070205080204" pitchFamily="34" charset="-128"/>
              </a:rPr>
              <a:t> during the search</a:t>
            </a:r>
          </a:p>
          <a:p>
            <a:pPr eaLnBrk="1" hangingPunct="1"/>
            <a:r>
              <a:rPr lang="en-US" altLang="en-US" b="1" dirty="0">
                <a:ea typeface="ＭＳ Ｐゴシック" panose="020B0600070205080204" pitchFamily="34" charset="-128"/>
              </a:rPr>
              <a:t>Optimality/Admissibility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If a solution is found, is it </a:t>
            </a:r>
            <a:r>
              <a:rPr lang="en-US" altLang="en-US" b="1" dirty="0">
                <a:ea typeface="ＭＳ Ｐゴシック" panose="020B0600070205080204" pitchFamily="34" charset="-128"/>
              </a:rPr>
              <a:t>guaranteed</a:t>
            </a:r>
            <a:r>
              <a:rPr lang="en-US" altLang="en-US" dirty="0">
                <a:ea typeface="ＭＳ Ｐゴシック" panose="020B0600070205080204" pitchFamily="34" charset="-128"/>
              </a:rPr>
              <a:t> to be an optimal one, i.e., one with minimum cost</a:t>
            </a: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>
            <a:extLst>
              <a:ext uri="{FF2B5EF4-FFF2-40B4-BE49-F238E27FC236}">
                <a16:creationId xmlns:a16="http://schemas.microsoft.com/office/drawing/2014/main" id="{71401604-5F27-E143-A7A3-349E6868B4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000" dirty="0">
                <a:ea typeface="ＭＳ Ｐゴシック" panose="020B0600070205080204" pitchFamily="34" charset="-128"/>
              </a:rPr>
              <a:t>Classic uninformed search methods</a:t>
            </a:r>
          </a:p>
        </p:txBody>
      </p:sp>
      <p:sp>
        <p:nvSpPr>
          <p:cNvPr id="93186" name="Rectangle 3">
            <a:extLst>
              <a:ext uri="{FF2B5EF4-FFF2-40B4-BE49-F238E27FC236}">
                <a16:creationId xmlns:a16="http://schemas.microsoft.com/office/drawing/2014/main" id="{301A0879-ACFE-7446-B056-C52948E46A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four  classic uninformed search methods</a:t>
            </a:r>
          </a:p>
          <a:p>
            <a:pPr lvl="1" eaLnBrk="1" hangingPunct="1"/>
            <a:r>
              <a:rPr lang="en-US" altLang="en-US" sz="2400">
                <a:ea typeface="ＭＳ Ｐゴシック" panose="020B0600070205080204" pitchFamily="34" charset="-128"/>
              </a:rPr>
              <a:t>Breadth first search (BFS)</a:t>
            </a:r>
          </a:p>
          <a:p>
            <a:pPr lvl="1" eaLnBrk="1" hangingPunct="1"/>
            <a:r>
              <a:rPr lang="en-US" altLang="en-US" sz="2400">
                <a:ea typeface="ＭＳ Ｐゴシック" panose="020B0600070205080204" pitchFamily="34" charset="-128"/>
              </a:rPr>
              <a:t>Depth first search (DFS)</a:t>
            </a:r>
          </a:p>
          <a:p>
            <a:pPr lvl="1" eaLnBrk="1" hangingPunct="1"/>
            <a:r>
              <a:rPr lang="en-US" altLang="en-US" sz="2400">
                <a:ea typeface="ＭＳ Ｐゴシック" panose="020B0600070205080204" pitchFamily="34" charset="-128"/>
              </a:rPr>
              <a:t>Uniform cost search </a:t>
            </a:r>
            <a:r>
              <a:rPr lang="en-US" altLang="en-US" sz="2400" i="1">
                <a:ea typeface="ＭＳ Ｐゴシック" panose="020B0600070205080204" pitchFamily="34" charset="-128"/>
              </a:rPr>
              <a:t>(generalization of BFS)</a:t>
            </a:r>
          </a:p>
          <a:p>
            <a:pPr lvl="1" eaLnBrk="1" hangingPunct="1"/>
            <a:r>
              <a:rPr lang="en-US" altLang="en-US" sz="2400">
                <a:ea typeface="ＭＳ Ｐゴシック" panose="020B0600070205080204" pitchFamily="34" charset="-128"/>
              </a:rPr>
              <a:t>Iterative deepening </a:t>
            </a:r>
            <a:r>
              <a:rPr lang="en-US" altLang="en-US" sz="2400" i="1">
                <a:ea typeface="ＭＳ Ｐゴシック" panose="020B0600070205080204" pitchFamily="34" charset="-128"/>
              </a:rPr>
              <a:t>(blend of DFS and BFS)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To which we can add another technique</a:t>
            </a:r>
          </a:p>
          <a:p>
            <a:pPr lvl="1" eaLnBrk="1" hangingPunct="1"/>
            <a:r>
              <a:rPr lang="en-US" altLang="en-US" sz="2400">
                <a:ea typeface="ＭＳ Ｐゴシック" panose="020B0600070205080204" pitchFamily="34" charset="-128"/>
              </a:rPr>
              <a:t>Bi-directional search </a:t>
            </a:r>
            <a:r>
              <a:rPr lang="en-US" altLang="en-US" sz="2400" i="1">
                <a:ea typeface="ＭＳ Ｐゴシック" panose="020B0600070205080204" pitchFamily="34" charset="-128"/>
              </a:rPr>
              <a:t>(hack on BFS)</a:t>
            </a:r>
          </a:p>
          <a:p>
            <a:pPr eaLnBrk="1" hangingPunct="1"/>
            <a:endParaRPr lang="en-US" altLang="en-US" i="1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5950C6B-43CE-47E9-8AAF-360E2FDC18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16368"/>
            <a:ext cx="8229600" cy="64406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Breadth-First Search</a:t>
            </a:r>
          </a:p>
        </p:txBody>
      </p:sp>
      <p:sp>
        <p:nvSpPr>
          <p:cNvPr id="6147" name="Oval 3">
            <a:extLst>
              <a:ext uri="{FF2B5EF4-FFF2-40B4-BE49-F238E27FC236}">
                <a16:creationId xmlns:a16="http://schemas.microsoft.com/office/drawing/2014/main" id="{F94E41C5-CBF0-8875-07FA-36E39E371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197" y="1844566"/>
            <a:ext cx="342900" cy="342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/>
              <a:t>V</a:t>
            </a:r>
            <a:r>
              <a:rPr lang="en-US" altLang="en-US" sz="1200" baseline="-15000"/>
              <a:t>0</a:t>
            </a:r>
          </a:p>
        </p:txBody>
      </p:sp>
      <p:sp>
        <p:nvSpPr>
          <p:cNvPr id="6148" name="Oval 4">
            <a:extLst>
              <a:ext uri="{FF2B5EF4-FFF2-40B4-BE49-F238E27FC236}">
                <a16:creationId xmlns:a16="http://schemas.microsoft.com/office/drawing/2014/main" id="{DABCD6E4-8F2B-B3FE-CF9A-DF5C8ACAF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347" y="2016016"/>
            <a:ext cx="342900" cy="342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/>
              <a:t>V</a:t>
            </a:r>
            <a:r>
              <a:rPr lang="en-US" altLang="en-US" sz="1200" baseline="-15000"/>
              <a:t>2</a:t>
            </a:r>
          </a:p>
        </p:txBody>
      </p:sp>
      <p:sp>
        <p:nvSpPr>
          <p:cNvPr id="6149" name="Oval 5">
            <a:extLst>
              <a:ext uri="{FF2B5EF4-FFF2-40B4-BE49-F238E27FC236}">
                <a16:creationId xmlns:a16="http://schemas.microsoft.com/office/drawing/2014/main" id="{67D1476C-B813-23D9-06B5-E35A5FC60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1997" y="2473216"/>
            <a:ext cx="342900" cy="342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dirty="0"/>
              <a:t>V</a:t>
            </a:r>
            <a:r>
              <a:rPr lang="en-US" altLang="en-US" sz="1200" baseline="-15000" dirty="0"/>
              <a:t>4</a:t>
            </a:r>
          </a:p>
        </p:txBody>
      </p:sp>
      <p:sp>
        <p:nvSpPr>
          <p:cNvPr id="6150" name="Oval 6">
            <a:extLst>
              <a:ext uri="{FF2B5EF4-FFF2-40B4-BE49-F238E27FC236}">
                <a16:creationId xmlns:a16="http://schemas.microsoft.com/office/drawing/2014/main" id="{277871BE-9C5C-F6C7-E263-73BF659FD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0447" y="2987566"/>
            <a:ext cx="342900" cy="342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/>
              <a:t>V</a:t>
            </a:r>
            <a:r>
              <a:rPr lang="en-US" altLang="en-US" sz="1200" baseline="-15000"/>
              <a:t>3</a:t>
            </a:r>
          </a:p>
        </p:txBody>
      </p:sp>
      <p:sp>
        <p:nvSpPr>
          <p:cNvPr id="6151" name="Oval 7">
            <a:extLst>
              <a:ext uri="{FF2B5EF4-FFF2-40B4-BE49-F238E27FC236}">
                <a16:creationId xmlns:a16="http://schemas.microsoft.com/office/drawing/2014/main" id="{0DF53859-82D6-F732-76CC-E32A26B71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947" y="2301766"/>
            <a:ext cx="342900" cy="342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dirty="0"/>
              <a:t>V</a:t>
            </a:r>
            <a:r>
              <a:rPr lang="en-US" altLang="en-US" sz="1200" baseline="-15000" dirty="0"/>
              <a:t>1</a:t>
            </a:r>
          </a:p>
        </p:txBody>
      </p:sp>
      <p:sp>
        <p:nvSpPr>
          <p:cNvPr id="6152" name="Oval 8">
            <a:extLst>
              <a:ext uri="{FF2B5EF4-FFF2-40B4-BE49-F238E27FC236}">
                <a16:creationId xmlns:a16="http://schemas.microsoft.com/office/drawing/2014/main" id="{44FEF294-6768-6C9A-BF2E-5AD846637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047" y="2987566"/>
            <a:ext cx="342900" cy="342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dirty="0"/>
              <a:t>V</a:t>
            </a:r>
            <a:r>
              <a:rPr lang="en-US" altLang="en-US" sz="1200" baseline="-15000" dirty="0"/>
              <a:t>6</a:t>
            </a:r>
          </a:p>
        </p:txBody>
      </p:sp>
      <p:sp>
        <p:nvSpPr>
          <p:cNvPr id="6153" name="Oval 9">
            <a:extLst>
              <a:ext uri="{FF2B5EF4-FFF2-40B4-BE49-F238E27FC236}">
                <a16:creationId xmlns:a16="http://schemas.microsoft.com/office/drawing/2014/main" id="{1B83158F-9EB5-77F5-61FD-64C9BF1DB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2047" y="2987566"/>
            <a:ext cx="342900" cy="342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/>
              <a:t>V</a:t>
            </a:r>
            <a:r>
              <a:rPr lang="en-US" altLang="en-US" sz="1200" baseline="-15000"/>
              <a:t>5</a:t>
            </a:r>
          </a:p>
        </p:txBody>
      </p:sp>
      <p:sp>
        <p:nvSpPr>
          <p:cNvPr id="6154" name="Line 10">
            <a:extLst>
              <a:ext uri="{FF2B5EF4-FFF2-40B4-BE49-F238E27FC236}">
                <a16:creationId xmlns:a16="http://schemas.microsoft.com/office/drawing/2014/main" id="{45397572-9D8E-4022-83CA-E26E72F9329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19097" y="2016016"/>
            <a:ext cx="857250" cy="114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155" name="Line 11">
            <a:extLst>
              <a:ext uri="{FF2B5EF4-FFF2-40B4-BE49-F238E27FC236}">
                <a16:creationId xmlns:a16="http://schemas.microsoft.com/office/drawing/2014/main" id="{5DAE1844-A4DD-6603-5861-BAB2F1ACEA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61897" y="2187466"/>
            <a:ext cx="285750" cy="800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156" name="Line 12">
            <a:extLst>
              <a:ext uri="{FF2B5EF4-FFF2-40B4-BE49-F238E27FC236}">
                <a16:creationId xmlns:a16="http://schemas.microsoft.com/office/drawing/2014/main" id="{09F3538A-05DE-E22A-74A0-57C70DF0CA8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1947" y="2130316"/>
            <a:ext cx="457200" cy="400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157" name="Line 13">
            <a:extLst>
              <a:ext uri="{FF2B5EF4-FFF2-40B4-BE49-F238E27FC236}">
                <a16:creationId xmlns:a16="http://schemas.microsoft.com/office/drawing/2014/main" id="{9D940AFA-F7B8-9ACD-3D14-E506E98FEC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04697" y="2073166"/>
            <a:ext cx="571500" cy="285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158" name="Line 14">
            <a:extLst>
              <a:ext uri="{FF2B5EF4-FFF2-40B4-BE49-F238E27FC236}">
                <a16:creationId xmlns:a16="http://schemas.microsoft.com/office/drawing/2014/main" id="{CB0D01F8-FCC9-90D3-531B-7971BE189C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04647" y="2644666"/>
            <a:ext cx="228600" cy="342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159" name="Line 15">
            <a:extLst>
              <a:ext uri="{FF2B5EF4-FFF2-40B4-BE49-F238E27FC236}">
                <a16:creationId xmlns:a16="http://schemas.microsoft.com/office/drawing/2014/main" id="{388E9E96-A9A9-3AAA-8EF0-B456EB3FA0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18947" y="3159016"/>
            <a:ext cx="571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160" name="Line 16">
            <a:extLst>
              <a:ext uri="{FF2B5EF4-FFF2-40B4-BE49-F238E27FC236}">
                <a16:creationId xmlns:a16="http://schemas.microsoft.com/office/drawing/2014/main" id="{C1E7458F-D22A-4C53-7DF5-2FA6EBDC429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3347" y="3159016"/>
            <a:ext cx="10287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161" name="Line 17">
            <a:extLst>
              <a:ext uri="{FF2B5EF4-FFF2-40B4-BE49-F238E27FC236}">
                <a16:creationId xmlns:a16="http://schemas.microsoft.com/office/drawing/2014/main" id="{8F3D88CE-BC3C-3A0C-57C7-34513F72E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4697" y="2587516"/>
            <a:ext cx="3429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162" name="Text Box 18">
            <a:extLst>
              <a:ext uri="{FF2B5EF4-FFF2-40B4-BE49-F238E27FC236}">
                <a16:creationId xmlns:a16="http://schemas.microsoft.com/office/drawing/2014/main" id="{6D2B0FD6-64BD-0FEE-6574-D1FE249AC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497" y="1558816"/>
            <a:ext cx="2743200" cy="2481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 u="sng"/>
              <a:t>Queue Contents</a:t>
            </a:r>
            <a:r>
              <a:rPr lang="en-US" altLang="en-US" sz="1350"/>
              <a:t>:</a:t>
            </a:r>
          </a:p>
          <a:p>
            <a:pPr>
              <a:spcBef>
                <a:spcPct val="50000"/>
              </a:spcBef>
            </a:pPr>
            <a:r>
              <a:rPr lang="en-US" altLang="en-US" sz="1350"/>
              <a:t>V0</a:t>
            </a:r>
          </a:p>
          <a:p>
            <a:pPr>
              <a:spcBef>
                <a:spcPct val="50000"/>
              </a:spcBef>
            </a:pPr>
            <a:r>
              <a:rPr lang="en-US" altLang="en-US" sz="1350"/>
              <a:t>V1, V4</a:t>
            </a:r>
          </a:p>
          <a:p>
            <a:pPr>
              <a:spcBef>
                <a:spcPct val="50000"/>
              </a:spcBef>
            </a:pPr>
            <a:r>
              <a:rPr lang="en-US" altLang="en-US" sz="1350"/>
              <a:t>V4, V3</a:t>
            </a:r>
          </a:p>
          <a:p>
            <a:pPr>
              <a:spcBef>
                <a:spcPct val="50000"/>
              </a:spcBef>
            </a:pPr>
            <a:r>
              <a:rPr lang="en-US" altLang="en-US" sz="1350"/>
              <a:t>V3</a:t>
            </a:r>
          </a:p>
          <a:p>
            <a:pPr>
              <a:spcBef>
                <a:spcPct val="50000"/>
              </a:spcBef>
            </a:pPr>
            <a:r>
              <a:rPr lang="en-US" altLang="en-US" sz="1350"/>
              <a:t>V6, V5</a:t>
            </a:r>
          </a:p>
          <a:p>
            <a:pPr>
              <a:spcBef>
                <a:spcPct val="50000"/>
              </a:spcBef>
            </a:pPr>
            <a:r>
              <a:rPr lang="en-US" altLang="en-US" sz="1350"/>
              <a:t>V5</a:t>
            </a:r>
          </a:p>
          <a:p>
            <a:pPr>
              <a:spcBef>
                <a:spcPct val="50000"/>
              </a:spcBef>
            </a:pPr>
            <a:r>
              <a:rPr lang="en-US" altLang="en-US" sz="1350"/>
              <a:t>Empty</a:t>
            </a:r>
          </a:p>
        </p:txBody>
      </p:sp>
      <p:sp>
        <p:nvSpPr>
          <p:cNvPr id="6163" name="Oval 19">
            <a:extLst>
              <a:ext uri="{FF2B5EF4-FFF2-40B4-BE49-F238E27FC236}">
                <a16:creationId xmlns:a16="http://schemas.microsoft.com/office/drawing/2014/main" id="{24D18268-FFD4-AB67-439D-0BE0D257C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197" y="1844566"/>
            <a:ext cx="342900" cy="3429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200" baseline="-15000"/>
          </a:p>
        </p:txBody>
      </p:sp>
      <p:sp>
        <p:nvSpPr>
          <p:cNvPr id="6164" name="Oval 20">
            <a:extLst>
              <a:ext uri="{FF2B5EF4-FFF2-40B4-BE49-F238E27FC236}">
                <a16:creationId xmlns:a16="http://schemas.microsoft.com/office/drawing/2014/main" id="{EEE73ED6-43B1-6B0D-8B24-9F8687B96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947" y="2301766"/>
            <a:ext cx="342900" cy="3429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200" baseline="-15000"/>
          </a:p>
        </p:txBody>
      </p:sp>
      <p:sp>
        <p:nvSpPr>
          <p:cNvPr id="6165" name="Oval 21">
            <a:extLst>
              <a:ext uri="{FF2B5EF4-FFF2-40B4-BE49-F238E27FC236}">
                <a16:creationId xmlns:a16="http://schemas.microsoft.com/office/drawing/2014/main" id="{FBB0B1FA-B819-925C-BC60-F137E091C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047" y="2987566"/>
            <a:ext cx="342900" cy="3429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200" baseline="-15000"/>
          </a:p>
        </p:txBody>
      </p:sp>
      <p:sp>
        <p:nvSpPr>
          <p:cNvPr id="6166" name="Oval 22">
            <a:extLst>
              <a:ext uri="{FF2B5EF4-FFF2-40B4-BE49-F238E27FC236}">
                <a16:creationId xmlns:a16="http://schemas.microsoft.com/office/drawing/2014/main" id="{C8B09F1C-D68E-648C-E83F-459C01508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0447" y="2987566"/>
            <a:ext cx="342900" cy="3429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200" baseline="-15000"/>
          </a:p>
        </p:txBody>
      </p:sp>
      <p:sp>
        <p:nvSpPr>
          <p:cNvPr id="6167" name="Oval 23">
            <a:extLst>
              <a:ext uri="{FF2B5EF4-FFF2-40B4-BE49-F238E27FC236}">
                <a16:creationId xmlns:a16="http://schemas.microsoft.com/office/drawing/2014/main" id="{84694322-932E-7BA7-D800-2E6A6159A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1997" y="2473216"/>
            <a:ext cx="342900" cy="3429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200" baseline="-15000"/>
          </a:p>
        </p:txBody>
      </p:sp>
      <p:sp>
        <p:nvSpPr>
          <p:cNvPr id="6168" name="Oval 24">
            <a:extLst>
              <a:ext uri="{FF2B5EF4-FFF2-40B4-BE49-F238E27FC236}">
                <a16:creationId xmlns:a16="http://schemas.microsoft.com/office/drawing/2014/main" id="{DC3EDED1-BC16-ECE1-B592-2A3FD44DF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2047" y="2987566"/>
            <a:ext cx="342900" cy="3429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200" baseline="-15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1000" fill="hold"/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6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3" dur="1000" fill="hold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5" dur="500"/>
                                        <p:tgtEl>
                                          <p:spTgt spid="6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0" dur="1000" fill="hold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7" dur="1000" fill="hold"/>
                                        <p:tgtEl>
                                          <p:spTgt spid="6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9" dur="500"/>
                                        <p:tgtEl>
                                          <p:spTgt spid="6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4" dur="1000" fill="hold"/>
                                        <p:tgtEl>
                                          <p:spTgt spid="6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3" grpId="0" animBg="1"/>
      <p:bldP spid="6163" grpId="1" animBg="1"/>
      <p:bldP spid="6164" grpId="0" animBg="1"/>
      <p:bldP spid="6164" grpId="1" animBg="1"/>
      <p:bldP spid="6165" grpId="0" animBg="1"/>
      <p:bldP spid="6165" grpId="1" animBg="1"/>
      <p:bldP spid="6166" grpId="0" animBg="1"/>
      <p:bldP spid="6166" grpId="1" animBg="1"/>
      <p:bldP spid="6167" grpId="0" animBg="1"/>
      <p:bldP spid="6167" grpId="1" animBg="1"/>
      <p:bldP spid="6168" grpId="0" animBg="1"/>
      <p:bldP spid="6168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>
            <a:extLst>
              <a:ext uri="{FF2B5EF4-FFF2-40B4-BE49-F238E27FC236}">
                <a16:creationId xmlns:a16="http://schemas.microsoft.com/office/drawing/2014/main" id="{4C52A436-83EA-F847-BE75-FAA53EEFE5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96739" y="407933"/>
            <a:ext cx="5829300" cy="85725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Breadth-First Search</a:t>
            </a:r>
          </a:p>
        </p:txBody>
      </p:sp>
      <p:sp>
        <p:nvSpPr>
          <p:cNvPr id="95234" name="Rectangle 3">
            <a:extLst>
              <a:ext uri="{FF2B5EF4-FFF2-40B4-BE49-F238E27FC236}">
                <a16:creationId xmlns:a16="http://schemas.microsoft.com/office/drawing/2014/main" id="{8CB02E70-B44C-B143-A927-D4D8944B82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3228" y="1206062"/>
            <a:ext cx="6836322" cy="3823138"/>
          </a:xfrm>
        </p:spPr>
        <p:txBody>
          <a:bodyPr>
            <a:normAutofit fontScale="77500" lnSpcReduction="20000"/>
          </a:bodyPr>
          <a:lstStyle/>
          <a:p>
            <a:pPr marL="172641" indent="-172641"/>
            <a:r>
              <a:rPr lang="en-US" altLang="en-US" dirty="0" err="1">
                <a:ea typeface="ＭＳ Ｐゴシック" panose="020B0600070205080204" pitchFamily="34" charset="-128"/>
              </a:rPr>
              <a:t>Enqueue</a:t>
            </a:r>
            <a:r>
              <a:rPr lang="en-US" altLang="en-US" dirty="0">
                <a:ea typeface="ＭＳ Ｐゴシック" panose="020B0600070205080204" pitchFamily="34" charset="-128"/>
              </a:rPr>
              <a:t> nodes in </a:t>
            </a:r>
            <a:r>
              <a:rPr lang="en-US" altLang="en-US" b="1" dirty="0">
                <a:ea typeface="ＭＳ Ｐゴシック" panose="020B0600070205080204" pitchFamily="34" charset="-128"/>
              </a:rPr>
              <a:t>FIFO</a:t>
            </a:r>
            <a:r>
              <a:rPr lang="en-US" altLang="en-US" dirty="0">
                <a:ea typeface="ＭＳ Ｐゴシック" panose="020B0600070205080204" pitchFamily="34" charset="-128"/>
              </a:rPr>
              <a:t> (first-in, first-out) order</a:t>
            </a:r>
          </a:p>
          <a:p>
            <a:pPr marL="172641" indent="-172641"/>
            <a:r>
              <a:rPr lang="en-US" altLang="en-US" b="1" dirty="0">
                <a:ea typeface="ＭＳ Ｐゴシック" panose="020B0600070205080204" pitchFamily="34" charset="-128"/>
              </a:rPr>
              <a:t>Complete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</a:p>
          <a:p>
            <a:pPr marL="172641" indent="-172641"/>
            <a:r>
              <a:rPr lang="en-US" altLang="en-US" b="1" dirty="0">
                <a:ea typeface="ＭＳ Ｐゴシック" panose="020B0600070205080204" pitchFamily="34" charset="-128"/>
              </a:rPr>
              <a:t>Optimal</a:t>
            </a:r>
            <a:r>
              <a:rPr lang="en-US" altLang="en-US" dirty="0">
                <a:ea typeface="ＭＳ Ｐゴシック" panose="020B0600070205080204" pitchFamily="34" charset="-128"/>
              </a:rPr>
              <a:t> : finds shortest path, which is optimal if all operators have same cost</a:t>
            </a:r>
          </a:p>
          <a:p>
            <a:pPr marL="172641" indent="-172641"/>
            <a:r>
              <a:rPr lang="en-US" altLang="en-US" b="1" dirty="0">
                <a:ea typeface="ＭＳ Ｐゴシック" panose="020B0600070205080204" pitchFamily="34" charset="-128"/>
              </a:rPr>
              <a:t>Exponential time and space complexity</a:t>
            </a:r>
            <a:r>
              <a:rPr lang="en-US" altLang="en-US" dirty="0">
                <a:ea typeface="ＭＳ Ｐゴシック" panose="020B0600070205080204" pitchFamily="34" charset="-128"/>
              </a:rPr>
              <a:t>, O(b</a:t>
            </a:r>
            <a:r>
              <a:rPr lang="en-US" altLang="en-US" baseline="30000" dirty="0">
                <a:ea typeface="ＭＳ Ｐゴシック" panose="020B0600070205080204" pitchFamily="34" charset="-128"/>
              </a:rPr>
              <a:t>d</a:t>
            </a:r>
            <a:r>
              <a:rPr lang="en-US" altLang="en-US" dirty="0">
                <a:ea typeface="ＭＳ Ｐゴシック" panose="020B0600070205080204" pitchFamily="34" charset="-128"/>
              </a:rPr>
              <a:t>), where d is depth of solution; b is branching factor (i.e., # of children)</a:t>
            </a:r>
          </a:p>
          <a:p>
            <a:pPr marL="172641" indent="-172641"/>
            <a:r>
              <a:rPr lang="en-US" altLang="en-US" dirty="0">
                <a:ea typeface="ＭＳ Ｐゴシック" panose="020B0600070205080204" pitchFamily="34" charset="-128"/>
              </a:rPr>
              <a:t>Takes a </a:t>
            </a:r>
            <a:r>
              <a:rPr lang="en-US" altLang="en-US" b="1" dirty="0">
                <a:ea typeface="ＭＳ Ｐゴシック" panose="020B0600070205080204" pitchFamily="34" charset="-128"/>
              </a:rPr>
              <a:t>long time to find solutions</a:t>
            </a:r>
            <a:r>
              <a:rPr lang="en-US" altLang="en-US" dirty="0">
                <a:ea typeface="ＭＳ Ｐゴシック" panose="020B0600070205080204" pitchFamily="34" charset="-128"/>
              </a:rPr>
              <a:t> with large number of steps because must explore all shorter length possibilities first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2E5F073-F06B-4ABB-8361-C6C6BE8C2A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09212"/>
            <a:ext cx="8229600" cy="64406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Depth-First Search</a:t>
            </a:r>
          </a:p>
        </p:txBody>
      </p:sp>
      <p:sp>
        <p:nvSpPr>
          <p:cNvPr id="5123" name="Oval 3">
            <a:extLst>
              <a:ext uri="{FF2B5EF4-FFF2-40B4-BE49-F238E27FC236}">
                <a16:creationId xmlns:a16="http://schemas.microsoft.com/office/drawing/2014/main" id="{F608010D-2EDF-A7DB-BEC7-CEC45212E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4144" y="1632459"/>
            <a:ext cx="342900" cy="342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/>
              <a:t>V</a:t>
            </a:r>
            <a:r>
              <a:rPr lang="en-US" altLang="en-US" sz="1200" baseline="-15000"/>
              <a:t>0</a:t>
            </a:r>
          </a:p>
        </p:txBody>
      </p:sp>
      <p:sp>
        <p:nvSpPr>
          <p:cNvPr id="5124" name="Oval 4">
            <a:extLst>
              <a:ext uri="{FF2B5EF4-FFF2-40B4-BE49-F238E27FC236}">
                <a16:creationId xmlns:a16="http://schemas.microsoft.com/office/drawing/2014/main" id="{C55F70F1-C362-AE8A-932F-E0FE99227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4294" y="1803909"/>
            <a:ext cx="342900" cy="342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/>
              <a:t>V</a:t>
            </a:r>
            <a:r>
              <a:rPr lang="en-US" altLang="en-US" sz="1200" baseline="-15000"/>
              <a:t>2</a:t>
            </a:r>
          </a:p>
        </p:txBody>
      </p:sp>
      <p:sp>
        <p:nvSpPr>
          <p:cNvPr id="5125" name="Oval 5">
            <a:extLst>
              <a:ext uri="{FF2B5EF4-FFF2-40B4-BE49-F238E27FC236}">
                <a16:creationId xmlns:a16="http://schemas.microsoft.com/office/drawing/2014/main" id="{2E701BEE-C33D-10B1-F6E9-3372BD825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9944" y="2261109"/>
            <a:ext cx="342900" cy="342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/>
              <a:t>V</a:t>
            </a:r>
            <a:r>
              <a:rPr lang="en-US" altLang="en-US" sz="1200" baseline="-15000"/>
              <a:t>4</a:t>
            </a:r>
          </a:p>
        </p:txBody>
      </p:sp>
      <p:sp>
        <p:nvSpPr>
          <p:cNvPr id="5126" name="Oval 6">
            <a:extLst>
              <a:ext uri="{FF2B5EF4-FFF2-40B4-BE49-F238E27FC236}">
                <a16:creationId xmlns:a16="http://schemas.microsoft.com/office/drawing/2014/main" id="{EF7A058E-1BD8-0F08-2522-6065B97C9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8394" y="2775459"/>
            <a:ext cx="342900" cy="342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/>
              <a:t>V</a:t>
            </a:r>
            <a:r>
              <a:rPr lang="en-US" altLang="en-US" sz="1200" baseline="-15000"/>
              <a:t>3</a:t>
            </a:r>
          </a:p>
        </p:txBody>
      </p:sp>
      <p:sp>
        <p:nvSpPr>
          <p:cNvPr id="5127" name="Oval 7">
            <a:extLst>
              <a:ext uri="{FF2B5EF4-FFF2-40B4-BE49-F238E27FC236}">
                <a16:creationId xmlns:a16="http://schemas.microsoft.com/office/drawing/2014/main" id="{9088B196-09BC-C52B-2DA3-E4742EF9B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6894" y="2089659"/>
            <a:ext cx="342900" cy="342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/>
              <a:t>V</a:t>
            </a:r>
            <a:r>
              <a:rPr lang="en-US" altLang="en-US" sz="1200" baseline="-15000"/>
              <a:t>1</a:t>
            </a:r>
          </a:p>
        </p:txBody>
      </p:sp>
      <p:sp>
        <p:nvSpPr>
          <p:cNvPr id="5128" name="Oval 8">
            <a:extLst>
              <a:ext uri="{FF2B5EF4-FFF2-40B4-BE49-F238E27FC236}">
                <a16:creationId xmlns:a16="http://schemas.microsoft.com/office/drawing/2014/main" id="{A1431D79-8CD7-84F9-3DFD-3FD79FABB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3994" y="2775459"/>
            <a:ext cx="342900" cy="342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/>
              <a:t>V</a:t>
            </a:r>
            <a:r>
              <a:rPr lang="en-US" altLang="en-US" sz="1200" baseline="-15000"/>
              <a:t>6</a:t>
            </a:r>
          </a:p>
        </p:txBody>
      </p:sp>
      <p:sp>
        <p:nvSpPr>
          <p:cNvPr id="5129" name="Oval 9">
            <a:extLst>
              <a:ext uri="{FF2B5EF4-FFF2-40B4-BE49-F238E27FC236}">
                <a16:creationId xmlns:a16="http://schemas.microsoft.com/office/drawing/2014/main" id="{77A6CC3F-BB29-6402-8DB1-0BD7A8E0A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9994" y="2775459"/>
            <a:ext cx="342900" cy="342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/>
              <a:t>V</a:t>
            </a:r>
            <a:r>
              <a:rPr lang="en-US" altLang="en-US" sz="1200" baseline="-15000"/>
              <a:t>5</a:t>
            </a:r>
          </a:p>
        </p:txBody>
      </p:sp>
      <p:sp>
        <p:nvSpPr>
          <p:cNvPr id="5130" name="Line 10">
            <a:extLst>
              <a:ext uri="{FF2B5EF4-FFF2-40B4-BE49-F238E27FC236}">
                <a16:creationId xmlns:a16="http://schemas.microsoft.com/office/drawing/2014/main" id="{42001906-1AB2-53B8-C195-65C66064A02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57044" y="1803909"/>
            <a:ext cx="857250" cy="114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5131" name="Line 11">
            <a:extLst>
              <a:ext uri="{FF2B5EF4-FFF2-40B4-BE49-F238E27FC236}">
                <a16:creationId xmlns:a16="http://schemas.microsoft.com/office/drawing/2014/main" id="{EE95F6D2-DDFF-B5FD-A5D4-9BF071FF4A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99844" y="1975359"/>
            <a:ext cx="285750" cy="800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5132" name="Line 12">
            <a:extLst>
              <a:ext uri="{FF2B5EF4-FFF2-40B4-BE49-F238E27FC236}">
                <a16:creationId xmlns:a16="http://schemas.microsoft.com/office/drawing/2014/main" id="{928CB8CD-71B9-448C-EC7C-5E82BEE0A9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9894" y="1918209"/>
            <a:ext cx="457200" cy="400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5133" name="Line 13">
            <a:extLst>
              <a:ext uri="{FF2B5EF4-FFF2-40B4-BE49-F238E27FC236}">
                <a16:creationId xmlns:a16="http://schemas.microsoft.com/office/drawing/2014/main" id="{59C2B1D3-A286-9892-24BE-8F648546B3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42644" y="1861059"/>
            <a:ext cx="571500" cy="285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5134" name="Line 14">
            <a:extLst>
              <a:ext uri="{FF2B5EF4-FFF2-40B4-BE49-F238E27FC236}">
                <a16:creationId xmlns:a16="http://schemas.microsoft.com/office/drawing/2014/main" id="{9991E4F4-B6B2-39E6-BC46-B24E90A47C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42594" y="2432559"/>
            <a:ext cx="228600" cy="342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5135" name="Line 15">
            <a:extLst>
              <a:ext uri="{FF2B5EF4-FFF2-40B4-BE49-F238E27FC236}">
                <a16:creationId xmlns:a16="http://schemas.microsoft.com/office/drawing/2014/main" id="{5927A232-50AE-41E8-F470-09F99FD45B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56894" y="2946909"/>
            <a:ext cx="571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5136" name="Line 16">
            <a:extLst>
              <a:ext uri="{FF2B5EF4-FFF2-40B4-BE49-F238E27FC236}">
                <a16:creationId xmlns:a16="http://schemas.microsoft.com/office/drawing/2014/main" id="{FC394AB6-60F3-40BB-6BE4-C86049F4EFC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1294" y="2946909"/>
            <a:ext cx="10287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5137" name="Line 17">
            <a:extLst>
              <a:ext uri="{FF2B5EF4-FFF2-40B4-BE49-F238E27FC236}">
                <a16:creationId xmlns:a16="http://schemas.microsoft.com/office/drawing/2014/main" id="{EB468225-2A67-AD56-249E-791EF9A96B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42644" y="2375409"/>
            <a:ext cx="3429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5138" name="Oval 18">
            <a:extLst>
              <a:ext uri="{FF2B5EF4-FFF2-40B4-BE49-F238E27FC236}">
                <a16:creationId xmlns:a16="http://schemas.microsoft.com/office/drawing/2014/main" id="{E6AF4CFC-3866-B732-FDA5-5EB75FD1A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4144" y="1632459"/>
            <a:ext cx="342900" cy="3429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200" baseline="-15000"/>
          </a:p>
        </p:txBody>
      </p:sp>
      <p:sp>
        <p:nvSpPr>
          <p:cNvPr id="5139" name="Oval 19">
            <a:extLst>
              <a:ext uri="{FF2B5EF4-FFF2-40B4-BE49-F238E27FC236}">
                <a16:creationId xmlns:a16="http://schemas.microsoft.com/office/drawing/2014/main" id="{D7444AE2-BFDC-B2CA-2A35-6AE72FA7A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6894" y="2089659"/>
            <a:ext cx="342900" cy="3429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200" baseline="-15000"/>
          </a:p>
        </p:txBody>
      </p:sp>
      <p:sp>
        <p:nvSpPr>
          <p:cNvPr id="5140" name="Oval 20">
            <a:extLst>
              <a:ext uri="{FF2B5EF4-FFF2-40B4-BE49-F238E27FC236}">
                <a16:creationId xmlns:a16="http://schemas.microsoft.com/office/drawing/2014/main" id="{9A594C1C-10E9-4097-7C68-944949CCB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8394" y="2775459"/>
            <a:ext cx="342900" cy="3429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200" baseline="-15000"/>
          </a:p>
        </p:txBody>
      </p:sp>
      <p:sp>
        <p:nvSpPr>
          <p:cNvPr id="5141" name="Oval 21">
            <a:extLst>
              <a:ext uri="{FF2B5EF4-FFF2-40B4-BE49-F238E27FC236}">
                <a16:creationId xmlns:a16="http://schemas.microsoft.com/office/drawing/2014/main" id="{DF7FA2FE-015C-EA8F-C93C-D81119DE9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3994" y="2775459"/>
            <a:ext cx="342900" cy="3429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200" baseline="-15000"/>
          </a:p>
        </p:txBody>
      </p:sp>
      <p:sp>
        <p:nvSpPr>
          <p:cNvPr id="5142" name="Oval 22">
            <a:extLst>
              <a:ext uri="{FF2B5EF4-FFF2-40B4-BE49-F238E27FC236}">
                <a16:creationId xmlns:a16="http://schemas.microsoft.com/office/drawing/2014/main" id="{743BD810-7599-3EBF-845A-B1F2E5098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9994" y="2775459"/>
            <a:ext cx="342900" cy="3429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200" baseline="-15000"/>
          </a:p>
        </p:txBody>
      </p:sp>
      <p:sp>
        <p:nvSpPr>
          <p:cNvPr id="5143" name="Oval 23">
            <a:extLst>
              <a:ext uri="{FF2B5EF4-FFF2-40B4-BE49-F238E27FC236}">
                <a16:creationId xmlns:a16="http://schemas.microsoft.com/office/drawing/2014/main" id="{7A4E7E48-15D3-0B15-DC9A-F11C96617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9944" y="2261109"/>
            <a:ext cx="342900" cy="3429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200" baseline="-15000"/>
          </a:p>
        </p:txBody>
      </p:sp>
      <p:sp>
        <p:nvSpPr>
          <p:cNvPr id="5144" name="Text Box 24">
            <a:extLst>
              <a:ext uri="{FF2B5EF4-FFF2-40B4-BE49-F238E27FC236}">
                <a16:creationId xmlns:a16="http://schemas.microsoft.com/office/drawing/2014/main" id="{95605F04-5E16-3DB6-B984-0ED9D5DEB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8744" y="1346709"/>
            <a:ext cx="2743200" cy="2481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 u="sng"/>
              <a:t>Stack Contents</a:t>
            </a:r>
            <a:r>
              <a:rPr lang="en-US" altLang="en-US" sz="1350"/>
              <a:t>:</a:t>
            </a:r>
          </a:p>
          <a:p>
            <a:pPr>
              <a:spcBef>
                <a:spcPct val="50000"/>
              </a:spcBef>
            </a:pPr>
            <a:r>
              <a:rPr lang="en-US" altLang="en-US" sz="1350"/>
              <a:t>V0</a:t>
            </a:r>
          </a:p>
          <a:p>
            <a:pPr>
              <a:spcBef>
                <a:spcPct val="50000"/>
              </a:spcBef>
            </a:pPr>
            <a:r>
              <a:rPr lang="en-US" altLang="en-US" sz="1350"/>
              <a:t>V4, V1</a:t>
            </a:r>
          </a:p>
          <a:p>
            <a:pPr>
              <a:spcBef>
                <a:spcPct val="50000"/>
              </a:spcBef>
            </a:pPr>
            <a:r>
              <a:rPr lang="en-US" altLang="en-US" sz="1350"/>
              <a:t>V4, V3</a:t>
            </a:r>
          </a:p>
          <a:p>
            <a:pPr>
              <a:spcBef>
                <a:spcPct val="50000"/>
              </a:spcBef>
            </a:pPr>
            <a:r>
              <a:rPr lang="en-US" altLang="en-US" sz="1350"/>
              <a:t>V4, V6, V5</a:t>
            </a:r>
          </a:p>
          <a:p>
            <a:pPr>
              <a:spcBef>
                <a:spcPct val="50000"/>
              </a:spcBef>
            </a:pPr>
            <a:r>
              <a:rPr lang="en-US" altLang="en-US" sz="1350"/>
              <a:t>V4, V6</a:t>
            </a:r>
          </a:p>
          <a:p>
            <a:pPr>
              <a:spcBef>
                <a:spcPct val="50000"/>
              </a:spcBef>
            </a:pPr>
            <a:r>
              <a:rPr lang="en-US" altLang="en-US" sz="1350"/>
              <a:t>V4</a:t>
            </a:r>
          </a:p>
          <a:p>
            <a:pPr>
              <a:spcBef>
                <a:spcPct val="50000"/>
              </a:spcBef>
            </a:pPr>
            <a:r>
              <a:rPr lang="en-US" altLang="en-US" sz="1350"/>
              <a:t>Empty</a:t>
            </a:r>
          </a:p>
        </p:txBody>
      </p:sp>
      <p:sp>
        <p:nvSpPr>
          <p:cNvPr id="5145" name="Text Box 25">
            <a:extLst>
              <a:ext uri="{FF2B5EF4-FFF2-40B4-BE49-F238E27FC236}">
                <a16:creationId xmlns:a16="http://schemas.microsoft.com/office/drawing/2014/main" id="{DA871602-2C1A-0DC7-5F5B-A265AF0BC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8244" y="4147059"/>
            <a:ext cx="651510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/>
              <a:t>A traversal processes only those vertices that can be reached from the start vertex.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1000" fill="hold"/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5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3" dur="1000" fill="hold"/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5" dur="500"/>
                                        <p:tgtEl>
                                          <p:spTgt spid="5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0" dur="1000" fill="hold"/>
                                        <p:tgtEl>
                                          <p:spTgt spid="5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5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7" dur="1000" fill="hold"/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9" dur="500"/>
                                        <p:tgtEl>
                                          <p:spTgt spid="5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4" dur="1000" fill="hold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8" grpId="0" animBg="1"/>
      <p:bldP spid="5138" grpId="1" animBg="1"/>
      <p:bldP spid="5139" grpId="0" animBg="1"/>
      <p:bldP spid="5139" grpId="1" animBg="1"/>
      <p:bldP spid="5140" grpId="0" animBg="1"/>
      <p:bldP spid="5140" grpId="1" animBg="1"/>
      <p:bldP spid="5141" grpId="0" animBg="1"/>
      <p:bldP spid="5141" grpId="1" animBg="1"/>
      <p:bldP spid="5142" grpId="0" animBg="1"/>
      <p:bldP spid="5142" grpId="1" animBg="1"/>
      <p:bldP spid="5143" grpId="0" animBg="1"/>
      <p:bldP spid="5143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>
            <a:extLst>
              <a:ext uri="{FF2B5EF4-FFF2-40B4-BE49-F238E27FC236}">
                <a16:creationId xmlns:a16="http://schemas.microsoft.com/office/drawing/2014/main" id="{06DC58F7-030C-494B-9834-09A9D47AAC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57350" y="459171"/>
            <a:ext cx="5829300" cy="85725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 Depth-First (DFS)</a:t>
            </a:r>
          </a:p>
        </p:txBody>
      </p:sp>
      <p:sp>
        <p:nvSpPr>
          <p:cNvPr id="99330" name="Rectangle 3">
            <a:extLst>
              <a:ext uri="{FF2B5EF4-FFF2-40B4-BE49-F238E27FC236}">
                <a16:creationId xmlns:a16="http://schemas.microsoft.com/office/drawing/2014/main" id="{23DADF2E-9DA8-F84C-A531-CAFFFD637C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690" y="1182414"/>
            <a:ext cx="7417676" cy="373248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100" dirty="0" err="1">
                <a:ea typeface="ＭＳ Ｐゴシック" panose="020B0600070205080204" pitchFamily="34" charset="-128"/>
              </a:rPr>
              <a:t>Enqueue</a:t>
            </a:r>
            <a:r>
              <a:rPr lang="en-US" altLang="en-US" sz="2100" dirty="0">
                <a:ea typeface="ＭＳ Ｐゴシック" panose="020B0600070205080204" pitchFamily="34" charset="-128"/>
              </a:rPr>
              <a:t> nodes on nodes in </a:t>
            </a:r>
            <a:r>
              <a:rPr lang="en-US" altLang="en-US" sz="2100" b="1" dirty="0">
                <a:ea typeface="ＭＳ Ｐゴシック" panose="020B0600070205080204" pitchFamily="34" charset="-128"/>
              </a:rPr>
              <a:t>LIFO</a:t>
            </a:r>
            <a:r>
              <a:rPr lang="en-US" altLang="en-US" sz="2100" dirty="0">
                <a:ea typeface="ＭＳ Ｐゴシック" panose="020B0600070205080204" pitchFamily="34" charset="-128"/>
              </a:rPr>
              <a:t> (last-in, first-out) order, i.e.,  use stack data structure to order nodes</a:t>
            </a:r>
          </a:p>
          <a:p>
            <a:pPr eaLnBrk="1" hangingPunct="1"/>
            <a:r>
              <a:rPr lang="en-US" altLang="en-US" sz="2100" b="1" dirty="0">
                <a:ea typeface="ＭＳ Ｐゴシック" panose="020B0600070205080204" pitchFamily="34" charset="-128"/>
              </a:rPr>
              <a:t>May not terminate</a:t>
            </a:r>
            <a:r>
              <a:rPr lang="en-US" altLang="en-US" sz="2100" dirty="0">
                <a:ea typeface="ＭＳ Ｐゴシック" panose="020B0600070205080204" pitchFamily="34" charset="-128"/>
              </a:rPr>
              <a:t> w/o </a:t>
            </a:r>
            <a:r>
              <a:rPr lang="en-US" altLang="ja-JP" sz="2100" i="1" dirty="0">
                <a:ea typeface="ＭＳ Ｐゴシック" panose="020B0600070205080204" pitchFamily="34" charset="-128"/>
              </a:rPr>
              <a:t>depth bound</a:t>
            </a:r>
            <a:endParaRPr lang="en-US" altLang="ja-JP" sz="21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100" b="1" dirty="0">
                <a:ea typeface="ＭＳ Ｐゴシック" panose="020B0600070205080204" pitchFamily="34" charset="-128"/>
              </a:rPr>
              <a:t>Not complete</a:t>
            </a:r>
            <a:r>
              <a:rPr lang="en-US" altLang="en-US" sz="2100" dirty="0">
                <a:ea typeface="ＭＳ Ｐゴシック" panose="020B0600070205080204" pitchFamily="34" charset="-128"/>
              </a:rPr>
              <a:t> (with or w/o cycle detection, with or w/o a cutoff depth) </a:t>
            </a:r>
          </a:p>
          <a:p>
            <a:pPr eaLnBrk="1" hangingPunct="1"/>
            <a:r>
              <a:rPr lang="en-US" altLang="en-US" sz="2100" b="1" dirty="0">
                <a:ea typeface="ＭＳ Ｐゴシック" panose="020B0600070205080204" pitchFamily="34" charset="-128"/>
              </a:rPr>
              <a:t>Exponential time</a:t>
            </a:r>
            <a:r>
              <a:rPr lang="en-US" altLang="en-US" sz="2100" dirty="0">
                <a:ea typeface="ＭＳ Ｐゴシック" panose="020B0600070205080204" pitchFamily="34" charset="-128"/>
              </a:rPr>
              <a:t>, O(</a:t>
            </a:r>
            <a:r>
              <a:rPr lang="en-US" altLang="en-US" sz="2100" dirty="0" err="1">
                <a:ea typeface="ＭＳ Ｐゴシック" panose="020B0600070205080204" pitchFamily="34" charset="-128"/>
              </a:rPr>
              <a:t>b</a:t>
            </a:r>
            <a:r>
              <a:rPr lang="en-US" altLang="en-US" sz="2100" baseline="30000" dirty="0" err="1">
                <a:ea typeface="ＭＳ Ｐゴシック" panose="020B0600070205080204" pitchFamily="34" charset="-128"/>
              </a:rPr>
              <a:t>d</a:t>
            </a:r>
            <a:r>
              <a:rPr lang="en-US" altLang="en-US" sz="2100" dirty="0">
                <a:ea typeface="ＭＳ Ｐゴシック" panose="020B0600070205080204" pitchFamily="34" charset="-128"/>
              </a:rPr>
              <a:t>), but </a:t>
            </a:r>
            <a:r>
              <a:rPr lang="en-US" altLang="en-US" sz="2100" b="1" dirty="0">
                <a:ea typeface="ＭＳ Ｐゴシック" panose="020B0600070205080204" pitchFamily="34" charset="-128"/>
              </a:rPr>
              <a:t>linear space</a:t>
            </a:r>
            <a:r>
              <a:rPr lang="en-US" altLang="en-US" sz="2100" dirty="0">
                <a:ea typeface="ＭＳ Ｐゴシック" panose="020B0600070205080204" pitchFamily="34" charset="-128"/>
              </a:rPr>
              <a:t>, O(</a:t>
            </a:r>
            <a:r>
              <a:rPr lang="en-US" altLang="en-US" sz="2100" dirty="0" err="1">
                <a:ea typeface="ＭＳ Ｐゴシック" panose="020B0600070205080204" pitchFamily="34" charset="-128"/>
              </a:rPr>
              <a:t>bd</a:t>
            </a:r>
            <a:r>
              <a:rPr lang="en-US" altLang="en-US" sz="2100" dirty="0">
                <a:ea typeface="ＭＳ Ｐゴシック" panose="020B0600070205080204" pitchFamily="34" charset="-128"/>
              </a:rPr>
              <a:t>)</a:t>
            </a:r>
          </a:p>
          <a:p>
            <a:pPr eaLnBrk="1" hangingPunct="1"/>
            <a:r>
              <a:rPr lang="en-US" altLang="en-US" sz="2100" dirty="0">
                <a:ea typeface="ＭＳ Ｐゴシック" panose="020B0600070205080204" pitchFamily="34" charset="-128"/>
              </a:rPr>
              <a:t>Can find </a:t>
            </a:r>
            <a:r>
              <a:rPr lang="en-US" altLang="en-US" sz="2100" b="1" dirty="0">
                <a:ea typeface="ＭＳ Ｐゴシック" panose="020B0600070205080204" pitchFamily="34" charset="-128"/>
              </a:rPr>
              <a:t>long solutions quickly</a:t>
            </a:r>
            <a:r>
              <a:rPr lang="en-US" altLang="en-US" sz="2100" dirty="0">
                <a:ea typeface="ＭＳ Ｐゴシック" panose="020B0600070205080204" pitchFamily="34" charset="-128"/>
              </a:rPr>
              <a:t> if lucky (and </a:t>
            </a:r>
            <a:r>
              <a:rPr lang="en-US" altLang="en-US" sz="2100" b="1" dirty="0">
                <a:ea typeface="ＭＳ Ｐゴシック" panose="020B0600070205080204" pitchFamily="34" charset="-128"/>
              </a:rPr>
              <a:t>short solutions slowly</a:t>
            </a:r>
            <a:r>
              <a:rPr lang="en-US" altLang="en-US" sz="2100" dirty="0">
                <a:ea typeface="ＭＳ Ｐゴシック" panose="020B0600070205080204" pitchFamily="34" charset="-128"/>
              </a:rPr>
              <a:t> if unlucky!)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861EC8F0-5D99-6A43-96CB-AB8ACA2F9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071" y="1318392"/>
            <a:ext cx="6172200" cy="316689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en-US" dirty="0">
                <a:ea typeface="ＭＳ Ｐゴシック" panose="020B0600070205080204" pitchFamily="34" charset="-128"/>
                <a:hlinkClick r:id="rId2"/>
              </a:rPr>
              <a:t>Allen Newell</a:t>
            </a:r>
            <a:r>
              <a:rPr lang="en-US" altLang="en-US" dirty="0">
                <a:ea typeface="ＭＳ Ｐゴシック" panose="020B0600070205080204" pitchFamily="34" charset="-128"/>
              </a:rPr>
              <a:t> and </a:t>
            </a:r>
            <a:r>
              <a:rPr lang="en-US" altLang="en-US" dirty="0">
                <a:ea typeface="ＭＳ Ｐゴシック" panose="020B0600070205080204" pitchFamily="34" charset="-128"/>
                <a:hlinkClick r:id="rId3"/>
              </a:rPr>
              <a:t>Herb Simon</a:t>
            </a:r>
            <a:r>
              <a:rPr lang="en-US" altLang="en-US" dirty="0">
                <a:ea typeface="ＭＳ Ｐゴシック" panose="020B0600070205080204" pitchFamily="34" charset="-128"/>
              </a:rPr>
              <a:t>,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the </a:t>
            </a:r>
            <a:r>
              <a:rPr lang="en-US" altLang="en-US" i="1" dirty="0">
                <a:ea typeface="ＭＳ Ｐゴシック" panose="020B0600070205080204" pitchFamily="34" charset="-128"/>
              </a:rPr>
              <a:t>problem space principle</a:t>
            </a:r>
            <a:r>
              <a:rPr lang="en-US" altLang="en-US" dirty="0">
                <a:ea typeface="ＭＳ Ｐゴシック" panose="020B0600070205080204" pitchFamily="34" charset="-128"/>
              </a:rPr>
              <a:t> in AI: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endParaRPr lang="en-US" altLang="en-US" sz="9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"</a:t>
            </a:r>
            <a:r>
              <a:rPr lang="en-US" altLang="en-US" i="1" dirty="0">
                <a:ea typeface="ＭＳ Ｐゴシック" panose="020B0600070205080204" pitchFamily="34" charset="-128"/>
              </a:rPr>
              <a:t>The rational activity in which people engage to solve a problem can be described in terms of :</a:t>
            </a:r>
          </a:p>
          <a:p>
            <a:pPr marL="514350" indent="-514350">
              <a:buAutoNum type="arabicParenBoth"/>
            </a:pPr>
            <a:r>
              <a:rPr lang="en-US" altLang="en-US" i="1" dirty="0">
                <a:ea typeface="ＭＳ Ｐゴシック" panose="020B0600070205080204" pitchFamily="34" charset="-128"/>
              </a:rPr>
              <a:t>a set of </a:t>
            </a:r>
            <a:r>
              <a:rPr lang="en-US" altLang="en-US" b="1" i="1" dirty="0">
                <a:ea typeface="ＭＳ Ｐゴシック" panose="020B0600070205080204" pitchFamily="34" charset="-128"/>
              </a:rPr>
              <a:t>states</a:t>
            </a:r>
            <a:r>
              <a:rPr lang="en-US" altLang="en-US" i="1" dirty="0">
                <a:ea typeface="ＭＳ Ｐゴシック" panose="020B0600070205080204" pitchFamily="34" charset="-128"/>
              </a:rPr>
              <a:t> of knowledge, </a:t>
            </a:r>
          </a:p>
          <a:p>
            <a:pPr marL="514350" indent="-514350">
              <a:buAutoNum type="arabicParenBoth"/>
            </a:pPr>
            <a:r>
              <a:rPr lang="en-US" altLang="en-US" b="1" i="1" dirty="0">
                <a:ea typeface="ＭＳ Ｐゴシック" panose="020B0600070205080204" pitchFamily="34" charset="-128"/>
              </a:rPr>
              <a:t>operators</a:t>
            </a:r>
            <a:r>
              <a:rPr lang="en-US" altLang="en-US" i="1" dirty="0">
                <a:ea typeface="ＭＳ Ｐゴシック" panose="020B0600070205080204" pitchFamily="34" charset="-128"/>
              </a:rPr>
              <a:t> for changing one state into another, </a:t>
            </a:r>
          </a:p>
          <a:p>
            <a:pPr marL="514350" indent="-514350">
              <a:buAutoNum type="arabicParenBoth"/>
            </a:pPr>
            <a:r>
              <a:rPr lang="en-US" altLang="en-US" b="1" i="1" dirty="0">
                <a:ea typeface="ＭＳ Ｐゴシック" panose="020B0600070205080204" pitchFamily="34" charset="-128"/>
              </a:rPr>
              <a:t>constraints</a:t>
            </a:r>
            <a:r>
              <a:rPr lang="en-US" altLang="en-US" i="1" dirty="0">
                <a:ea typeface="ＭＳ Ｐゴシック" panose="020B0600070205080204" pitchFamily="34" charset="-128"/>
              </a:rPr>
              <a:t> on applying operators, and </a:t>
            </a:r>
          </a:p>
          <a:p>
            <a:pPr marL="514350" indent="-514350">
              <a:buAutoNum type="arabicParenBoth"/>
            </a:pPr>
            <a:r>
              <a:rPr lang="en-US" altLang="en-US" b="1" i="1" dirty="0">
                <a:ea typeface="ＭＳ Ｐゴシック" panose="020B0600070205080204" pitchFamily="34" charset="-128"/>
              </a:rPr>
              <a:t>control</a:t>
            </a:r>
            <a:r>
              <a:rPr lang="en-US" altLang="en-US" i="1" dirty="0">
                <a:ea typeface="ＭＳ Ｐゴシック" panose="020B0600070205080204" pitchFamily="34" charset="-128"/>
              </a:rPr>
              <a:t> knowledge for deciding which operator to apply next</a:t>
            </a:r>
            <a:r>
              <a:rPr lang="en-US" altLang="en-US" dirty="0">
                <a:ea typeface="ＭＳ Ｐゴシック" panose="020B0600070205080204" pitchFamily="34" charset="-128"/>
              </a:rPr>
              <a:t>."</a:t>
            </a:r>
          </a:p>
        </p:txBody>
      </p:sp>
      <p:pic>
        <p:nvPicPr>
          <p:cNvPr id="19459" name="Picture 3" descr="Picture 1.png">
            <a:extLst>
              <a:ext uri="{FF2B5EF4-FFF2-40B4-BE49-F238E27FC236}">
                <a16:creationId xmlns:a16="http://schemas.microsoft.com/office/drawing/2014/main" id="{A8CF10EB-8C5F-5248-AA7D-5B30E2238C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135" y="744192"/>
            <a:ext cx="144780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TextBox 4">
            <a:extLst>
              <a:ext uri="{FF2B5EF4-FFF2-40B4-BE49-F238E27FC236}">
                <a16:creationId xmlns:a16="http://schemas.microsoft.com/office/drawing/2014/main" id="{FD61B608-003F-DA4D-AB5C-CB19F8E3F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7082" y="4682359"/>
            <a:ext cx="288499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50" i="1" dirty="0"/>
              <a:t>Newell</a:t>
            </a:r>
            <a:r>
              <a:rPr lang="en-US" altLang="en-US" sz="1050" dirty="0"/>
              <a:t> A &amp; </a:t>
            </a:r>
            <a:r>
              <a:rPr lang="en-US" altLang="en-US" sz="1050" i="1" dirty="0"/>
              <a:t>Simon</a:t>
            </a:r>
            <a:r>
              <a:rPr lang="en-US" altLang="en-US" sz="1050" dirty="0"/>
              <a:t> H A. </a:t>
            </a:r>
            <a:r>
              <a:rPr lang="en-US" altLang="en-US" sz="1050" i="1" dirty="0"/>
              <a:t>Human problem solving</a:t>
            </a:r>
            <a:r>
              <a:rPr lang="en-US" altLang="en-US" sz="1050" dirty="0"/>
              <a:t>.</a:t>
            </a:r>
            <a:br>
              <a:rPr lang="en-US" altLang="en-US" sz="1050" dirty="0"/>
            </a:br>
            <a:r>
              <a:rPr lang="en-US" altLang="en-US" sz="1050" dirty="0"/>
              <a:t>Englewood Cliffs, NJ: Prentice-Hall. 1972. 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CDE29C13-332D-375E-F42B-292E8A4089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3844" y="532650"/>
            <a:ext cx="7325238" cy="687207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79"/>
              </a:spcBef>
            </a:pPr>
            <a:r>
              <a:rPr lang="en-US" spc="-158" dirty="0"/>
              <a:t>AI as a Search Problem</a:t>
            </a:r>
            <a:endParaRPr spc="-233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>
            <a:extLst>
              <a:ext uri="{FF2B5EF4-FFF2-40B4-BE49-F238E27FC236}">
                <a16:creationId xmlns:a16="http://schemas.microsoft.com/office/drawing/2014/main" id="{8DFE6A7F-4508-F24A-8CB0-FF6CFC0D2B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48044" y="450554"/>
            <a:ext cx="5829300" cy="85725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Uniform-Cost Search </a:t>
            </a:r>
          </a:p>
        </p:txBody>
      </p:sp>
      <p:sp>
        <p:nvSpPr>
          <p:cNvPr id="105474" name="Rectangle 3">
            <a:extLst>
              <a:ext uri="{FF2B5EF4-FFF2-40B4-BE49-F238E27FC236}">
                <a16:creationId xmlns:a16="http://schemas.microsoft.com/office/drawing/2014/main" id="{05064FDA-1880-4C40-9C54-F45930C177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49262" y="1371599"/>
            <a:ext cx="4950372" cy="3499945"/>
          </a:xfrm>
        </p:spPr>
        <p:txBody>
          <a:bodyPr>
            <a:normAutofit fontScale="92500" lnSpcReduction="20000"/>
          </a:bodyPr>
          <a:lstStyle/>
          <a:p>
            <a:pPr>
              <a:buNone/>
              <a:tabLst>
                <a:tab pos="685800" algn="l"/>
                <a:tab pos="1371600" algn="l"/>
                <a:tab pos="2743200" algn="l"/>
              </a:tabLst>
            </a:pPr>
            <a:r>
              <a:rPr lang="en-US" altLang="en-US" sz="2100" b="1" dirty="0">
                <a:ea typeface="ＭＳ Ｐゴシック" panose="020B0600070205080204" pitchFamily="34" charset="-128"/>
              </a:rPr>
              <a:t>		Expanded node  	Nodes list</a:t>
            </a:r>
            <a:endParaRPr lang="en-US" altLang="en-US" sz="2100" dirty="0">
              <a:ea typeface="ＭＳ Ｐゴシック" panose="020B0600070205080204" pitchFamily="34" charset="-128"/>
            </a:endParaRPr>
          </a:p>
          <a:p>
            <a:pPr>
              <a:buNone/>
              <a:tabLst>
                <a:tab pos="685800" algn="l"/>
                <a:tab pos="1371600" algn="l"/>
                <a:tab pos="2743200" algn="l"/>
              </a:tabLst>
            </a:pPr>
            <a:r>
              <a:rPr lang="en-US" altLang="en-US" sz="2100" dirty="0">
                <a:ea typeface="ＭＳ Ｐゴシック" panose="020B0600070205080204" pitchFamily="34" charset="-128"/>
              </a:rPr>
              <a:t>				{ S</a:t>
            </a:r>
            <a:r>
              <a:rPr lang="en-US" altLang="en-US" sz="2100" baseline="30000" dirty="0">
                <a:ea typeface="ＭＳ Ｐゴシック" panose="020B0600070205080204" pitchFamily="34" charset="-128"/>
              </a:rPr>
              <a:t>0</a:t>
            </a:r>
            <a:r>
              <a:rPr lang="en-US" altLang="en-US" sz="2100" dirty="0">
                <a:ea typeface="ＭＳ Ｐゴシック" panose="020B0600070205080204" pitchFamily="34" charset="-128"/>
              </a:rPr>
              <a:t> }</a:t>
            </a:r>
          </a:p>
          <a:p>
            <a:pPr>
              <a:buNone/>
              <a:tabLst>
                <a:tab pos="685800" algn="l"/>
                <a:tab pos="1371600" algn="l"/>
                <a:tab pos="2743200" algn="l"/>
              </a:tabLst>
            </a:pPr>
            <a:r>
              <a:rPr lang="en-US" altLang="en-US" sz="2100" dirty="0">
                <a:ea typeface="ＭＳ Ｐゴシック" panose="020B0600070205080204" pitchFamily="34" charset="-128"/>
              </a:rPr>
              <a:t>			S</a:t>
            </a:r>
            <a:r>
              <a:rPr lang="en-US" altLang="en-US" sz="2100" baseline="30000" dirty="0">
                <a:ea typeface="ＭＳ Ｐゴシック" panose="020B0600070205080204" pitchFamily="34" charset="-128"/>
              </a:rPr>
              <a:t>0</a:t>
            </a:r>
            <a:r>
              <a:rPr lang="en-US" altLang="en-US" sz="2100" dirty="0">
                <a:ea typeface="ＭＳ Ｐゴシック" panose="020B0600070205080204" pitchFamily="34" charset="-128"/>
              </a:rPr>
              <a:t>	{ B</a:t>
            </a:r>
            <a:r>
              <a:rPr lang="en-US" altLang="en-US" sz="2100" baseline="30000" dirty="0">
                <a:ea typeface="ＭＳ Ｐゴシック" panose="020B0600070205080204" pitchFamily="34" charset="-128"/>
              </a:rPr>
              <a:t>1</a:t>
            </a:r>
            <a:r>
              <a:rPr lang="en-US" altLang="en-US" sz="2100" dirty="0">
                <a:ea typeface="ＭＳ Ｐゴシック" panose="020B0600070205080204" pitchFamily="34" charset="-128"/>
              </a:rPr>
              <a:t> A</a:t>
            </a:r>
            <a:r>
              <a:rPr lang="en-US" altLang="en-US" sz="2100" baseline="30000" dirty="0">
                <a:ea typeface="ＭＳ Ｐゴシック" panose="020B0600070205080204" pitchFamily="34" charset="-128"/>
              </a:rPr>
              <a:t>3</a:t>
            </a:r>
            <a:r>
              <a:rPr lang="en-US" altLang="en-US" sz="2100" dirty="0">
                <a:ea typeface="ＭＳ Ｐゴシック" panose="020B0600070205080204" pitchFamily="34" charset="-128"/>
              </a:rPr>
              <a:t> C</a:t>
            </a:r>
            <a:r>
              <a:rPr lang="en-US" altLang="en-US" sz="2100" baseline="30000" dirty="0">
                <a:ea typeface="ＭＳ Ｐゴシック" panose="020B0600070205080204" pitchFamily="34" charset="-128"/>
              </a:rPr>
              <a:t>8</a:t>
            </a:r>
            <a:r>
              <a:rPr lang="en-US" altLang="en-US" sz="2100" dirty="0">
                <a:ea typeface="ＭＳ Ｐゴシック" panose="020B0600070205080204" pitchFamily="34" charset="-128"/>
              </a:rPr>
              <a:t> }</a:t>
            </a:r>
          </a:p>
          <a:p>
            <a:pPr>
              <a:buNone/>
              <a:tabLst>
                <a:tab pos="685800" algn="l"/>
                <a:tab pos="1371600" algn="l"/>
                <a:tab pos="2743200" algn="l"/>
              </a:tabLst>
            </a:pPr>
            <a:r>
              <a:rPr lang="en-US" altLang="en-US" sz="2100" dirty="0">
                <a:ea typeface="ＭＳ Ｐゴシック" panose="020B0600070205080204" pitchFamily="34" charset="-128"/>
              </a:rPr>
              <a:t>			B</a:t>
            </a:r>
            <a:r>
              <a:rPr lang="en-US" altLang="en-US" sz="2100" baseline="30000" dirty="0">
                <a:ea typeface="ＭＳ Ｐゴシック" panose="020B0600070205080204" pitchFamily="34" charset="-128"/>
              </a:rPr>
              <a:t>1</a:t>
            </a:r>
            <a:r>
              <a:rPr lang="en-US" altLang="en-US" sz="2100" dirty="0">
                <a:ea typeface="ＭＳ Ｐゴシック" panose="020B0600070205080204" pitchFamily="34" charset="-128"/>
              </a:rPr>
              <a:t>	{ A</a:t>
            </a:r>
            <a:r>
              <a:rPr lang="en-US" altLang="en-US" sz="2100" baseline="30000" dirty="0">
                <a:ea typeface="ＭＳ Ｐゴシック" panose="020B0600070205080204" pitchFamily="34" charset="-128"/>
              </a:rPr>
              <a:t>3</a:t>
            </a:r>
            <a:r>
              <a:rPr lang="en-US" altLang="en-US" sz="2100" dirty="0">
                <a:ea typeface="ＭＳ Ｐゴシック" panose="020B0600070205080204" pitchFamily="34" charset="-128"/>
              </a:rPr>
              <a:t> C</a:t>
            </a:r>
            <a:r>
              <a:rPr lang="en-US" altLang="en-US" sz="2100" baseline="30000" dirty="0">
                <a:ea typeface="ＭＳ Ｐゴシック" panose="020B0600070205080204" pitchFamily="34" charset="-128"/>
              </a:rPr>
              <a:t>8</a:t>
            </a:r>
            <a:r>
              <a:rPr lang="en-US" altLang="en-US" sz="2100" dirty="0">
                <a:ea typeface="ＭＳ Ｐゴシック" panose="020B0600070205080204" pitchFamily="34" charset="-128"/>
              </a:rPr>
              <a:t> G</a:t>
            </a:r>
            <a:r>
              <a:rPr lang="en-US" altLang="en-US" sz="2100" baseline="30000" dirty="0">
                <a:ea typeface="ＭＳ Ｐゴシック" panose="020B0600070205080204" pitchFamily="34" charset="-128"/>
              </a:rPr>
              <a:t>21</a:t>
            </a:r>
            <a:r>
              <a:rPr lang="en-US" altLang="en-US" sz="2100" dirty="0">
                <a:ea typeface="ＭＳ Ｐゴシック" panose="020B0600070205080204" pitchFamily="34" charset="-128"/>
              </a:rPr>
              <a:t> }</a:t>
            </a:r>
          </a:p>
          <a:p>
            <a:pPr>
              <a:buNone/>
              <a:tabLst>
                <a:tab pos="685800" algn="l"/>
                <a:tab pos="1371600" algn="l"/>
                <a:tab pos="2743200" algn="l"/>
              </a:tabLst>
            </a:pPr>
            <a:r>
              <a:rPr lang="en-US" altLang="en-US" sz="2100" dirty="0">
                <a:ea typeface="ＭＳ Ｐゴシック" panose="020B0600070205080204" pitchFamily="34" charset="-128"/>
              </a:rPr>
              <a:t>			A</a:t>
            </a:r>
            <a:r>
              <a:rPr lang="en-US" altLang="en-US" sz="2100" baseline="30000" dirty="0">
                <a:ea typeface="ＭＳ Ｐゴシック" panose="020B0600070205080204" pitchFamily="34" charset="-128"/>
              </a:rPr>
              <a:t>3</a:t>
            </a:r>
            <a:r>
              <a:rPr lang="en-US" altLang="en-US" sz="2100" dirty="0">
                <a:ea typeface="ＭＳ Ｐゴシック" panose="020B0600070205080204" pitchFamily="34" charset="-128"/>
              </a:rPr>
              <a:t>	{ D</a:t>
            </a:r>
            <a:r>
              <a:rPr lang="en-US" altLang="en-US" sz="2100" baseline="30000" dirty="0">
                <a:ea typeface="ＭＳ Ｐゴシック" panose="020B0600070205080204" pitchFamily="34" charset="-128"/>
              </a:rPr>
              <a:t>6</a:t>
            </a:r>
            <a:r>
              <a:rPr lang="en-US" altLang="en-US" sz="2100" dirty="0">
                <a:ea typeface="ＭＳ Ｐゴシック" panose="020B0600070205080204" pitchFamily="34" charset="-128"/>
              </a:rPr>
              <a:t> C</a:t>
            </a:r>
            <a:r>
              <a:rPr lang="en-US" altLang="en-US" sz="2100" baseline="30000" dirty="0">
                <a:ea typeface="ＭＳ Ｐゴシック" panose="020B0600070205080204" pitchFamily="34" charset="-128"/>
              </a:rPr>
              <a:t>8</a:t>
            </a:r>
            <a:r>
              <a:rPr lang="en-US" altLang="en-US" sz="2100" dirty="0">
                <a:ea typeface="ＭＳ Ｐゴシック" panose="020B0600070205080204" pitchFamily="34" charset="-128"/>
              </a:rPr>
              <a:t> E</a:t>
            </a:r>
            <a:r>
              <a:rPr lang="en-US" altLang="en-US" sz="2100" baseline="30000" dirty="0">
                <a:ea typeface="ＭＳ Ｐゴシック" panose="020B0600070205080204" pitchFamily="34" charset="-128"/>
              </a:rPr>
              <a:t>10</a:t>
            </a:r>
            <a:r>
              <a:rPr lang="en-US" altLang="en-US" sz="2100" dirty="0">
                <a:ea typeface="ＭＳ Ｐゴシック" panose="020B0600070205080204" pitchFamily="34" charset="-128"/>
              </a:rPr>
              <a:t> G</a:t>
            </a:r>
            <a:r>
              <a:rPr lang="en-US" altLang="en-US" sz="2100" baseline="30000" dirty="0">
                <a:ea typeface="ＭＳ Ｐゴシック" panose="020B0600070205080204" pitchFamily="34" charset="-128"/>
              </a:rPr>
              <a:t>18</a:t>
            </a:r>
            <a:r>
              <a:rPr lang="en-US" altLang="en-US" sz="2100" dirty="0">
                <a:ea typeface="ＭＳ Ｐゴシック" panose="020B0600070205080204" pitchFamily="34" charset="-128"/>
              </a:rPr>
              <a:t> G</a:t>
            </a:r>
            <a:r>
              <a:rPr lang="en-US" altLang="en-US" sz="2100" baseline="30000" dirty="0">
                <a:ea typeface="ＭＳ Ｐゴシック" panose="020B0600070205080204" pitchFamily="34" charset="-128"/>
              </a:rPr>
              <a:t>21</a:t>
            </a:r>
            <a:r>
              <a:rPr lang="en-US" altLang="en-US" sz="2100" dirty="0">
                <a:ea typeface="ＭＳ Ｐゴシック" panose="020B0600070205080204" pitchFamily="34" charset="-128"/>
              </a:rPr>
              <a:t> }	</a:t>
            </a:r>
          </a:p>
          <a:p>
            <a:pPr>
              <a:buNone/>
              <a:tabLst>
                <a:tab pos="685800" algn="l"/>
                <a:tab pos="1371600" algn="l"/>
                <a:tab pos="2743200" algn="l"/>
              </a:tabLst>
            </a:pPr>
            <a:r>
              <a:rPr lang="en-US" altLang="en-US" sz="2100" dirty="0">
                <a:ea typeface="ＭＳ Ｐゴシック" panose="020B0600070205080204" pitchFamily="34" charset="-128"/>
              </a:rPr>
              <a:t>			D</a:t>
            </a:r>
            <a:r>
              <a:rPr lang="en-US" altLang="en-US" sz="2100" baseline="30000" dirty="0">
                <a:ea typeface="ＭＳ Ｐゴシック" panose="020B0600070205080204" pitchFamily="34" charset="-128"/>
              </a:rPr>
              <a:t>6</a:t>
            </a:r>
            <a:r>
              <a:rPr lang="en-US" altLang="en-US" sz="2100" dirty="0">
                <a:ea typeface="ＭＳ Ｐゴシック" panose="020B0600070205080204" pitchFamily="34" charset="-128"/>
              </a:rPr>
              <a:t>	{ C</a:t>
            </a:r>
            <a:r>
              <a:rPr lang="en-US" altLang="en-US" sz="2100" baseline="30000" dirty="0">
                <a:ea typeface="ＭＳ Ｐゴシック" panose="020B0600070205080204" pitchFamily="34" charset="-128"/>
              </a:rPr>
              <a:t>8</a:t>
            </a:r>
            <a:r>
              <a:rPr lang="en-US" altLang="en-US" sz="2100" dirty="0">
                <a:ea typeface="ＭＳ Ｐゴシック" panose="020B0600070205080204" pitchFamily="34" charset="-128"/>
              </a:rPr>
              <a:t> E</a:t>
            </a:r>
            <a:r>
              <a:rPr lang="en-US" altLang="en-US" sz="2100" baseline="30000" dirty="0">
                <a:ea typeface="ＭＳ Ｐゴシック" panose="020B0600070205080204" pitchFamily="34" charset="-128"/>
              </a:rPr>
              <a:t>10</a:t>
            </a:r>
            <a:r>
              <a:rPr lang="en-US" altLang="en-US" sz="2100" dirty="0">
                <a:ea typeface="ＭＳ Ｐゴシック" panose="020B0600070205080204" pitchFamily="34" charset="-128"/>
              </a:rPr>
              <a:t> G</a:t>
            </a:r>
            <a:r>
              <a:rPr lang="en-US" altLang="en-US" sz="2100" baseline="30000" dirty="0">
                <a:ea typeface="ＭＳ Ｐゴシック" panose="020B0600070205080204" pitchFamily="34" charset="-128"/>
              </a:rPr>
              <a:t>18</a:t>
            </a:r>
            <a:r>
              <a:rPr lang="en-US" altLang="en-US" sz="2100" dirty="0">
                <a:ea typeface="ＭＳ Ｐゴシック" panose="020B0600070205080204" pitchFamily="34" charset="-128"/>
              </a:rPr>
              <a:t> G</a:t>
            </a:r>
            <a:r>
              <a:rPr lang="en-US" altLang="en-US" sz="2100" baseline="30000" dirty="0">
                <a:ea typeface="ＭＳ Ｐゴシック" panose="020B0600070205080204" pitchFamily="34" charset="-128"/>
              </a:rPr>
              <a:t>21</a:t>
            </a:r>
            <a:r>
              <a:rPr lang="en-US" altLang="en-US" sz="2100" dirty="0">
                <a:ea typeface="ＭＳ Ｐゴシック" panose="020B0600070205080204" pitchFamily="34" charset="-128"/>
              </a:rPr>
              <a:t> }</a:t>
            </a:r>
          </a:p>
          <a:p>
            <a:pPr>
              <a:buNone/>
              <a:tabLst>
                <a:tab pos="685800" algn="l"/>
                <a:tab pos="1371600" algn="l"/>
                <a:tab pos="2743200" algn="l"/>
              </a:tabLst>
            </a:pPr>
            <a:r>
              <a:rPr lang="en-US" altLang="en-US" sz="2100" dirty="0">
                <a:ea typeface="ＭＳ Ｐゴシック" panose="020B0600070205080204" pitchFamily="34" charset="-128"/>
              </a:rPr>
              <a:t>			C</a:t>
            </a:r>
            <a:r>
              <a:rPr lang="en-US" altLang="en-US" sz="2100" baseline="30000" dirty="0">
                <a:ea typeface="ＭＳ Ｐゴシック" panose="020B0600070205080204" pitchFamily="34" charset="-128"/>
              </a:rPr>
              <a:t>8</a:t>
            </a:r>
            <a:r>
              <a:rPr lang="en-US" altLang="en-US" sz="2100" dirty="0">
                <a:ea typeface="ＭＳ Ｐゴシック" panose="020B0600070205080204" pitchFamily="34" charset="-128"/>
              </a:rPr>
              <a:t>	{ E</a:t>
            </a:r>
            <a:r>
              <a:rPr lang="en-US" altLang="en-US" sz="2100" baseline="30000" dirty="0">
                <a:ea typeface="ＭＳ Ｐゴシック" panose="020B0600070205080204" pitchFamily="34" charset="-128"/>
              </a:rPr>
              <a:t>10</a:t>
            </a:r>
            <a:r>
              <a:rPr lang="en-US" altLang="en-US" sz="2100" dirty="0">
                <a:ea typeface="ＭＳ Ｐゴシック" panose="020B0600070205080204" pitchFamily="34" charset="-128"/>
              </a:rPr>
              <a:t> G</a:t>
            </a:r>
            <a:r>
              <a:rPr lang="en-US" altLang="en-US" sz="2100" baseline="30000" dirty="0">
                <a:ea typeface="ＭＳ Ｐゴシック" panose="020B0600070205080204" pitchFamily="34" charset="-128"/>
              </a:rPr>
              <a:t>13</a:t>
            </a:r>
            <a:r>
              <a:rPr lang="en-US" altLang="en-US" sz="2100" dirty="0">
                <a:ea typeface="ＭＳ Ｐゴシック" panose="020B0600070205080204" pitchFamily="34" charset="-128"/>
              </a:rPr>
              <a:t> G</a:t>
            </a:r>
            <a:r>
              <a:rPr lang="en-US" altLang="en-US" sz="2100" baseline="30000" dirty="0">
                <a:ea typeface="ＭＳ Ｐゴシック" panose="020B0600070205080204" pitchFamily="34" charset="-128"/>
              </a:rPr>
              <a:t>18</a:t>
            </a:r>
            <a:r>
              <a:rPr lang="en-US" altLang="en-US" sz="2100" dirty="0">
                <a:ea typeface="ＭＳ Ｐゴシック" panose="020B0600070205080204" pitchFamily="34" charset="-128"/>
              </a:rPr>
              <a:t> G</a:t>
            </a:r>
            <a:r>
              <a:rPr lang="en-US" altLang="en-US" sz="2100" baseline="30000" dirty="0">
                <a:ea typeface="ＭＳ Ｐゴシック" panose="020B0600070205080204" pitchFamily="34" charset="-128"/>
              </a:rPr>
              <a:t>21</a:t>
            </a:r>
            <a:r>
              <a:rPr lang="en-US" altLang="en-US" sz="2100" dirty="0">
                <a:ea typeface="ＭＳ Ｐゴシック" panose="020B0600070205080204" pitchFamily="34" charset="-128"/>
              </a:rPr>
              <a:t> }       </a:t>
            </a:r>
          </a:p>
          <a:p>
            <a:pPr>
              <a:buNone/>
              <a:tabLst>
                <a:tab pos="685800" algn="l"/>
                <a:tab pos="1371600" algn="l"/>
                <a:tab pos="2743200" algn="l"/>
              </a:tabLst>
            </a:pPr>
            <a:r>
              <a:rPr lang="en-US" altLang="en-US" sz="2100" dirty="0">
                <a:ea typeface="ＭＳ Ｐゴシック" panose="020B0600070205080204" pitchFamily="34" charset="-128"/>
              </a:rPr>
              <a:t>			E</a:t>
            </a:r>
            <a:r>
              <a:rPr lang="en-US" altLang="en-US" sz="2100" baseline="30000" dirty="0">
                <a:ea typeface="ＭＳ Ｐゴシック" panose="020B0600070205080204" pitchFamily="34" charset="-128"/>
              </a:rPr>
              <a:t>10</a:t>
            </a:r>
            <a:r>
              <a:rPr lang="en-US" altLang="en-US" sz="2100" dirty="0">
                <a:ea typeface="ＭＳ Ｐゴシック" panose="020B0600070205080204" pitchFamily="34" charset="-128"/>
              </a:rPr>
              <a:t>	{ G</a:t>
            </a:r>
            <a:r>
              <a:rPr lang="en-US" altLang="en-US" sz="2100" baseline="30000" dirty="0">
                <a:ea typeface="ＭＳ Ｐゴシック" panose="020B0600070205080204" pitchFamily="34" charset="-128"/>
              </a:rPr>
              <a:t>13</a:t>
            </a:r>
            <a:r>
              <a:rPr lang="en-US" altLang="en-US" sz="2100" dirty="0">
                <a:ea typeface="ＭＳ Ｐゴシック" panose="020B0600070205080204" pitchFamily="34" charset="-128"/>
              </a:rPr>
              <a:t> G</a:t>
            </a:r>
            <a:r>
              <a:rPr lang="en-US" altLang="en-US" sz="2100" baseline="30000" dirty="0">
                <a:ea typeface="ＭＳ Ｐゴシック" panose="020B0600070205080204" pitchFamily="34" charset="-128"/>
              </a:rPr>
              <a:t>18</a:t>
            </a:r>
            <a:r>
              <a:rPr lang="en-US" altLang="en-US" sz="2100" dirty="0">
                <a:ea typeface="ＭＳ Ｐゴシック" panose="020B0600070205080204" pitchFamily="34" charset="-128"/>
              </a:rPr>
              <a:t> G</a:t>
            </a:r>
            <a:r>
              <a:rPr lang="en-US" altLang="en-US" sz="2100" baseline="30000" dirty="0">
                <a:ea typeface="ＭＳ Ｐゴシック" panose="020B0600070205080204" pitchFamily="34" charset="-128"/>
              </a:rPr>
              <a:t>21</a:t>
            </a:r>
            <a:r>
              <a:rPr lang="en-US" altLang="en-US" sz="2100" dirty="0">
                <a:ea typeface="ＭＳ Ｐゴシック" panose="020B0600070205080204" pitchFamily="34" charset="-128"/>
              </a:rPr>
              <a:t> }</a:t>
            </a:r>
          </a:p>
          <a:p>
            <a:pPr>
              <a:buNone/>
              <a:tabLst>
                <a:tab pos="685800" algn="l"/>
                <a:tab pos="1371600" algn="l"/>
                <a:tab pos="2743200" algn="l"/>
              </a:tabLst>
            </a:pPr>
            <a:r>
              <a:rPr lang="en-US" altLang="en-US" sz="2100" dirty="0">
                <a:ea typeface="ＭＳ Ｐゴシック" panose="020B0600070205080204" pitchFamily="34" charset="-128"/>
              </a:rPr>
              <a:t>			G</a:t>
            </a:r>
            <a:r>
              <a:rPr lang="en-US" altLang="en-US" sz="2100" baseline="30000" dirty="0">
                <a:ea typeface="ＭＳ Ｐゴシック" panose="020B0600070205080204" pitchFamily="34" charset="-128"/>
              </a:rPr>
              <a:t>13</a:t>
            </a:r>
            <a:r>
              <a:rPr lang="en-US" altLang="en-US" sz="2100" dirty="0">
                <a:ea typeface="ＭＳ Ｐゴシック" panose="020B0600070205080204" pitchFamily="34" charset="-128"/>
              </a:rPr>
              <a:t>	{ G</a:t>
            </a:r>
            <a:r>
              <a:rPr lang="en-US" altLang="en-US" sz="2100" baseline="30000" dirty="0">
                <a:ea typeface="ＭＳ Ｐゴシック" panose="020B0600070205080204" pitchFamily="34" charset="-128"/>
              </a:rPr>
              <a:t>18</a:t>
            </a:r>
            <a:r>
              <a:rPr lang="en-US" altLang="en-US" sz="2100" dirty="0">
                <a:ea typeface="ＭＳ Ｐゴシック" panose="020B0600070205080204" pitchFamily="34" charset="-128"/>
              </a:rPr>
              <a:t> G</a:t>
            </a:r>
            <a:r>
              <a:rPr lang="en-US" altLang="en-US" sz="2100" baseline="30000" dirty="0">
                <a:ea typeface="ＭＳ Ｐゴシック" panose="020B0600070205080204" pitchFamily="34" charset="-128"/>
              </a:rPr>
              <a:t>21</a:t>
            </a:r>
            <a:r>
              <a:rPr lang="en-US" altLang="en-US" sz="2100" dirty="0">
                <a:ea typeface="ＭＳ Ｐゴシック" panose="020B0600070205080204" pitchFamily="34" charset="-128"/>
              </a:rPr>
              <a:t> }         </a:t>
            </a:r>
          </a:p>
          <a:p>
            <a:pPr>
              <a:buNone/>
              <a:tabLst>
                <a:tab pos="685800" algn="l"/>
                <a:tab pos="1371600" algn="l"/>
                <a:tab pos="2743200" algn="l"/>
              </a:tabLst>
            </a:pPr>
            <a:r>
              <a:rPr lang="en-US" altLang="en-US" sz="2100" dirty="0">
                <a:ea typeface="ＭＳ Ｐゴシック" panose="020B0600070205080204" pitchFamily="34" charset="-128"/>
              </a:rPr>
              <a:t>                    </a:t>
            </a:r>
          </a:p>
          <a:p>
            <a:pPr>
              <a:buNone/>
              <a:tabLst>
                <a:tab pos="685800" algn="l"/>
                <a:tab pos="1371600" algn="l"/>
                <a:tab pos="2743200" algn="l"/>
              </a:tabLst>
            </a:pPr>
            <a:r>
              <a:rPr lang="en-US" altLang="en-US" sz="2100" dirty="0">
                <a:ea typeface="ＭＳ Ｐゴシック" panose="020B0600070205080204" pitchFamily="34" charset="-128"/>
              </a:rPr>
              <a:t>    </a:t>
            </a:r>
            <a:r>
              <a:rPr lang="en-US" altLang="en-US" sz="2400" dirty="0">
                <a:ea typeface="ＭＳ Ｐゴシック" panose="020B0600070205080204" pitchFamily="34" charset="-128"/>
              </a:rPr>
              <a:t> Solution path found is S C G, cost 13</a:t>
            </a:r>
            <a:endParaRPr lang="en-US" altLang="en-US" sz="2100" dirty="0">
              <a:ea typeface="ＭＳ Ｐゴシック" panose="020B0600070205080204" pitchFamily="34" charset="-128"/>
            </a:endParaRPr>
          </a:p>
          <a:p>
            <a:pPr>
              <a:buNone/>
              <a:tabLst>
                <a:tab pos="685800" algn="l"/>
                <a:tab pos="1371600" algn="l"/>
                <a:tab pos="2743200" algn="l"/>
              </a:tabLst>
            </a:pPr>
            <a:endParaRPr lang="en-US" altLang="en-US" sz="2100" dirty="0">
              <a:ea typeface="ＭＳ Ｐゴシック" panose="020B0600070205080204" pitchFamily="34" charset="-128"/>
            </a:endParaRPr>
          </a:p>
          <a:p>
            <a:pPr>
              <a:buNone/>
              <a:tabLst>
                <a:tab pos="685800" algn="l"/>
                <a:tab pos="1371600" algn="l"/>
                <a:tab pos="2743200" algn="l"/>
              </a:tabLst>
            </a:pPr>
            <a:endParaRPr lang="en-US" altLang="en-US" sz="2100" dirty="0">
              <a:ea typeface="ＭＳ Ｐゴシック" panose="020B0600070205080204" pitchFamily="34" charset="-128"/>
            </a:endParaRPr>
          </a:p>
        </p:txBody>
      </p:sp>
      <p:pic>
        <p:nvPicPr>
          <p:cNvPr id="105475" name="Picture 3" descr="search.png">
            <a:extLst>
              <a:ext uri="{FF2B5EF4-FFF2-40B4-BE49-F238E27FC236}">
                <a16:creationId xmlns:a16="http://schemas.microsoft.com/office/drawing/2014/main" id="{F4DD1AC7-E8C9-7E42-B923-E14791888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76" y="1511518"/>
            <a:ext cx="3160986" cy="2044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AA36815-A1BB-7105-7737-7E1612DF668A}"/>
              </a:ext>
            </a:extLst>
          </p:cNvPr>
          <p:cNvSpPr/>
          <p:nvPr/>
        </p:nvSpPr>
        <p:spPr>
          <a:xfrm>
            <a:off x="2278117" y="1426779"/>
            <a:ext cx="622738" cy="51238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8DA9D4-A906-C4D6-D1CD-F55DE8B2D135}"/>
              </a:ext>
            </a:extLst>
          </p:cNvPr>
          <p:cNvSpPr/>
          <p:nvPr/>
        </p:nvSpPr>
        <p:spPr>
          <a:xfrm>
            <a:off x="2368769" y="2235379"/>
            <a:ext cx="622738" cy="51238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59BBAF-7CBD-9544-C7B3-67C815DA243A}"/>
              </a:ext>
            </a:extLst>
          </p:cNvPr>
          <p:cNvSpPr/>
          <p:nvPr/>
        </p:nvSpPr>
        <p:spPr>
          <a:xfrm>
            <a:off x="1443461" y="2235379"/>
            <a:ext cx="622738" cy="51238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BF758C-C9F8-7862-8135-EC71B1850F7E}"/>
              </a:ext>
            </a:extLst>
          </p:cNvPr>
          <p:cNvSpPr/>
          <p:nvPr/>
        </p:nvSpPr>
        <p:spPr>
          <a:xfrm>
            <a:off x="691712" y="3043980"/>
            <a:ext cx="622738" cy="51238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568575-938C-9A8A-A50A-F19EC7DF6504}"/>
              </a:ext>
            </a:extLst>
          </p:cNvPr>
          <p:cNvSpPr/>
          <p:nvPr/>
        </p:nvSpPr>
        <p:spPr>
          <a:xfrm>
            <a:off x="3477809" y="2235379"/>
            <a:ext cx="622738" cy="51238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33BDCA-21FD-FCBF-53A8-B6D148D2E368}"/>
              </a:ext>
            </a:extLst>
          </p:cNvPr>
          <p:cNvSpPr/>
          <p:nvPr/>
        </p:nvSpPr>
        <p:spPr>
          <a:xfrm>
            <a:off x="1556861" y="3043980"/>
            <a:ext cx="622738" cy="51238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55AE08-AB73-E62D-9C42-B54053F2193B}"/>
              </a:ext>
            </a:extLst>
          </p:cNvPr>
          <p:cNvSpPr/>
          <p:nvPr/>
        </p:nvSpPr>
        <p:spPr>
          <a:xfrm>
            <a:off x="2422010" y="3121571"/>
            <a:ext cx="622738" cy="51238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>
            <a:extLst>
              <a:ext uri="{FF2B5EF4-FFF2-40B4-BE49-F238E27FC236}">
                <a16:creationId xmlns:a16="http://schemas.microsoft.com/office/drawing/2014/main" id="{C789376E-377A-B241-8365-8A6326AEBF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96600" y="452068"/>
            <a:ext cx="5829300" cy="8572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Uniform-Cost Search (UCS)</a:t>
            </a:r>
          </a:p>
        </p:txBody>
      </p:sp>
      <p:sp>
        <p:nvSpPr>
          <p:cNvPr id="103426" name="Rectangle 3">
            <a:extLst>
              <a:ext uri="{FF2B5EF4-FFF2-40B4-BE49-F238E27FC236}">
                <a16:creationId xmlns:a16="http://schemas.microsoft.com/office/drawing/2014/main" id="{2BDB2B57-C966-F14A-8A0D-82953F0E3A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03953" y="1394699"/>
            <a:ext cx="6414595" cy="366154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100" dirty="0" err="1">
                <a:ea typeface="ＭＳ Ｐゴシック" panose="020B0600070205080204" pitchFamily="34" charset="-128"/>
              </a:rPr>
              <a:t>Enqueue</a:t>
            </a:r>
            <a:r>
              <a:rPr lang="en-US" altLang="en-US" sz="2100" dirty="0">
                <a:ea typeface="ＭＳ Ｐゴシック" panose="020B0600070205080204" pitchFamily="34" charset="-128"/>
              </a:rPr>
              <a:t> nodes by </a:t>
            </a:r>
            <a:r>
              <a:rPr lang="en-US" altLang="en-US" sz="2100" b="1" dirty="0">
                <a:ea typeface="ＭＳ Ｐゴシック" panose="020B0600070205080204" pitchFamily="34" charset="-128"/>
              </a:rPr>
              <a:t>path cost</a:t>
            </a:r>
            <a:r>
              <a:rPr lang="en-US" altLang="en-US" sz="2100" dirty="0">
                <a:ea typeface="ＭＳ Ｐゴシック" panose="020B0600070205080204" pitchFamily="34" charset="-128"/>
              </a:rPr>
              <a:t>. i.e., let g(n) = cost of path from </a:t>
            </a:r>
            <a:r>
              <a:rPr lang="en-US" altLang="en-US" sz="2100" i="1" dirty="0">
                <a:ea typeface="ＭＳ Ｐゴシック" panose="020B0600070205080204" pitchFamily="34" charset="-128"/>
              </a:rPr>
              <a:t>start</a:t>
            </a:r>
            <a:r>
              <a:rPr lang="en-US" altLang="en-US" sz="2100" dirty="0">
                <a:ea typeface="ＭＳ Ｐゴシック" panose="020B0600070205080204" pitchFamily="34" charset="-128"/>
              </a:rPr>
              <a:t> to current node </a:t>
            </a:r>
            <a:r>
              <a:rPr lang="en-US" altLang="en-US" sz="2100" i="1" dirty="0">
                <a:ea typeface="ＭＳ Ｐゴシック" panose="020B0600070205080204" pitchFamily="34" charset="-128"/>
              </a:rPr>
              <a:t>n</a:t>
            </a:r>
            <a:r>
              <a:rPr lang="en-US" altLang="en-US" sz="2100" dirty="0">
                <a:ea typeface="ＭＳ Ｐゴシック" panose="020B0600070205080204" pitchFamily="34" charset="-128"/>
              </a:rPr>
              <a:t>. Sort nodes by increasing value of g(n). </a:t>
            </a:r>
          </a:p>
          <a:p>
            <a:pPr eaLnBrk="1" hangingPunct="1"/>
            <a:r>
              <a:rPr lang="en-US" altLang="en-US" sz="2100" dirty="0">
                <a:ea typeface="ＭＳ Ｐゴシック" panose="020B0600070205080204" pitchFamily="34" charset="-128"/>
              </a:rPr>
              <a:t>Also called </a:t>
            </a:r>
            <a:r>
              <a:rPr lang="en-US" altLang="ja-JP" sz="2100" i="1" dirty="0">
                <a:ea typeface="ＭＳ Ｐゴシック" panose="020B0600070205080204" pitchFamily="34" charset="-128"/>
                <a:hlinkClick r:id="rId3"/>
              </a:rPr>
              <a:t>Dijkstra</a:t>
            </a:r>
            <a:r>
              <a:rPr lang="en-US" altLang="ja-JP" sz="2100" i="1" dirty="0">
                <a:ea typeface="ＭＳ Ｐゴシック" panose="020B0600070205080204" pitchFamily="34" charset="-128"/>
              </a:rPr>
              <a:t>’s Algorithm</a:t>
            </a:r>
          </a:p>
          <a:p>
            <a:pPr eaLnBrk="1" hangingPunct="1"/>
            <a:r>
              <a:rPr lang="en-US" altLang="en-US" sz="2100" b="1" dirty="0">
                <a:ea typeface="ＭＳ Ｐゴシック" panose="020B0600070205080204" pitchFamily="34" charset="-128"/>
              </a:rPr>
              <a:t>Complete</a:t>
            </a:r>
          </a:p>
          <a:p>
            <a:pPr eaLnBrk="1" hangingPunct="1"/>
            <a:r>
              <a:rPr lang="en-US" altLang="en-US" sz="2100" b="1" dirty="0">
                <a:ea typeface="ＭＳ Ｐゴシック" panose="020B0600070205080204" pitchFamily="34" charset="-128"/>
              </a:rPr>
              <a:t>Optimal/Admissible</a:t>
            </a:r>
            <a:r>
              <a:rPr lang="en-US" altLang="en-US" sz="2100" dirty="0">
                <a:ea typeface="ＭＳ Ｐゴシック" panose="020B0600070205080204" pitchFamily="34" charset="-128"/>
              </a:rPr>
              <a:t> </a:t>
            </a:r>
          </a:p>
          <a:p>
            <a:pPr eaLnBrk="1" hangingPunct="1"/>
            <a:r>
              <a:rPr lang="en-US" altLang="en-US" sz="2100" b="1" dirty="0">
                <a:ea typeface="ＭＳ Ｐゴシック" panose="020B0600070205080204" pitchFamily="34" charset="-128"/>
              </a:rPr>
              <a:t>Exponential time and space complexity</a:t>
            </a:r>
            <a:r>
              <a:rPr lang="en-US" altLang="en-US" sz="2100" dirty="0">
                <a:ea typeface="ＭＳ Ｐゴシック" panose="020B0600070205080204" pitchFamily="34" charset="-128"/>
              </a:rPr>
              <a:t>, O(b</a:t>
            </a:r>
            <a:r>
              <a:rPr lang="en-US" altLang="en-US" sz="2100" baseline="30000" dirty="0">
                <a:ea typeface="ＭＳ Ｐゴシック" panose="020B0600070205080204" pitchFamily="34" charset="-128"/>
              </a:rPr>
              <a:t>d</a:t>
            </a:r>
            <a:r>
              <a:rPr lang="en-US" altLang="en-US" sz="2100" dirty="0">
                <a:ea typeface="ＭＳ Ｐゴシック" panose="020B0600070205080204" pitchFamily="34" charset="-128"/>
              </a:rPr>
              <a:t>) </a:t>
            </a:r>
          </a:p>
          <a:p>
            <a:pPr eaLnBrk="1" hangingPunct="1"/>
            <a:endParaRPr lang="en-US" altLang="en-US" sz="21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>
            <a:extLst>
              <a:ext uri="{FF2B5EF4-FFF2-40B4-BE49-F238E27FC236}">
                <a16:creationId xmlns:a16="http://schemas.microsoft.com/office/drawing/2014/main" id="{EADFBB92-0781-D74F-919D-27EC489D30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493084"/>
            <a:ext cx="6858000" cy="8572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Depth-First Iterative Deepening (DFID)</a:t>
            </a:r>
          </a:p>
        </p:txBody>
      </p:sp>
      <p:sp>
        <p:nvSpPr>
          <p:cNvPr id="107522" name="Rectangle 3">
            <a:extLst>
              <a:ext uri="{FF2B5EF4-FFF2-40B4-BE49-F238E27FC236}">
                <a16:creationId xmlns:a16="http://schemas.microsoft.com/office/drawing/2014/main" id="{091CFDF7-8A9F-3A43-A49E-9C07837834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350334"/>
            <a:ext cx="7109194" cy="3646967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Iteratively increase depth cutoff: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Do DFS to depth 0, then (if no solution) DFS to depth 1, etc.</a:t>
            </a:r>
          </a:p>
          <a:p>
            <a:pPr eaLnBrk="1" hangingPunct="1"/>
            <a:r>
              <a:rPr lang="en-US" altLang="en-US" b="1" dirty="0">
                <a:ea typeface="ＭＳ Ｐゴシック" panose="020B0600070205080204" pitchFamily="34" charset="-128"/>
              </a:rPr>
              <a:t>Complete 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b="1" dirty="0">
                <a:ea typeface="ＭＳ Ｐゴシック" panose="020B0600070205080204" pitchFamily="34" charset="-128"/>
              </a:rPr>
              <a:t>Optimal/Admissible</a:t>
            </a:r>
            <a:r>
              <a:rPr lang="en-US" altLang="en-US" dirty="0">
                <a:ea typeface="ＭＳ Ｐゴシック" panose="020B0600070205080204" pitchFamily="34" charset="-128"/>
              </a:rPr>
              <a:t> if all operators have unit cost, else finds shortest solution (like BFS)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Time complexity a bit worse than BFS or DFS</a:t>
            </a:r>
          </a:p>
          <a:p>
            <a:pPr marL="342900" lvl="1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Nodes near top of search tree generated many times, but since almost all nodes are near tree bottom, worst case time complexity still exponential, O(</a:t>
            </a:r>
            <a:r>
              <a:rPr lang="en-US" altLang="en-US" dirty="0" err="1">
                <a:ea typeface="ＭＳ Ｐゴシック" panose="020B0600070205080204" pitchFamily="34" charset="-128"/>
              </a:rPr>
              <a:t>b</a:t>
            </a:r>
            <a:r>
              <a:rPr lang="en-US" altLang="en-US" baseline="30000" dirty="0" err="1">
                <a:ea typeface="ＭＳ Ｐゴシック" panose="020B0600070205080204" pitchFamily="34" charset="-128"/>
              </a:rPr>
              <a:t>d</a:t>
            </a:r>
            <a:r>
              <a:rPr lang="en-US" altLang="en-US" dirty="0">
                <a:ea typeface="ＭＳ Ｐゴシック" panose="020B0600070205080204" pitchFamily="34" charset="-128"/>
              </a:rPr>
              <a:t>)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3">
            <a:extLst>
              <a:ext uri="{FF2B5EF4-FFF2-40B4-BE49-F238E27FC236}">
                <a16:creationId xmlns:a16="http://schemas.microsoft.com/office/drawing/2014/main" id="{A6F16AD9-F8D2-2E42-9FAD-C281E38685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37069" y="1552354"/>
            <a:ext cx="6069862" cy="3011672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sz="2400" dirty="0">
              <a:ea typeface="ＭＳ Ｐゴシック" charset="0"/>
            </a:endParaRPr>
          </a:p>
          <a:p>
            <a:pPr marL="169069" indent="-169069">
              <a:buFont typeface="Arial" charset="0"/>
              <a:buChar char="•"/>
              <a:defRPr/>
            </a:pPr>
            <a:r>
              <a:rPr lang="en-US" sz="2250" b="1" dirty="0">
                <a:ea typeface="ＭＳ Ｐゴシック" charset="0"/>
                <a:cs typeface="ＭＳ Ｐゴシック" charset="0"/>
              </a:rPr>
              <a:t>Linear space complexity</a:t>
            </a:r>
            <a:r>
              <a:rPr lang="en-US" sz="2250" dirty="0">
                <a:ea typeface="ＭＳ Ｐゴシック" charset="0"/>
                <a:cs typeface="ＭＳ Ｐゴシック" charset="0"/>
              </a:rPr>
              <a:t>, O(</a:t>
            </a:r>
            <a:r>
              <a:rPr lang="en-US" sz="2250" dirty="0" err="1">
                <a:ea typeface="ＭＳ Ｐゴシック" charset="0"/>
                <a:cs typeface="ＭＳ Ｐゴシック" charset="0"/>
              </a:rPr>
              <a:t>bd</a:t>
            </a:r>
            <a:r>
              <a:rPr lang="en-US" sz="2250" dirty="0">
                <a:ea typeface="ＭＳ Ｐゴシック" charset="0"/>
                <a:cs typeface="ＭＳ Ｐゴシック" charset="0"/>
              </a:rPr>
              <a:t>), like DFS </a:t>
            </a:r>
          </a:p>
          <a:p>
            <a:pPr marL="169069" indent="-169069">
              <a:buFont typeface="Arial" charset="0"/>
              <a:buChar char="•"/>
              <a:defRPr/>
            </a:pPr>
            <a:r>
              <a:rPr lang="en-US" sz="2250" dirty="0">
                <a:ea typeface="ＭＳ Ｐゴシック" charset="0"/>
                <a:cs typeface="ＭＳ Ｐゴシック" charset="0"/>
              </a:rPr>
              <a:t>Has advantages of BFS (completeness) and DFS (i.e., limited space, finds longer paths quickly) </a:t>
            </a:r>
          </a:p>
          <a:p>
            <a:pPr marL="169069" indent="-169069">
              <a:buFont typeface="Arial" charset="0"/>
              <a:buChar char="•"/>
              <a:defRPr/>
            </a:pPr>
            <a:r>
              <a:rPr lang="en-US" sz="2250" dirty="0">
                <a:ea typeface="ＭＳ Ｐゴシック" charset="0"/>
                <a:cs typeface="ＭＳ Ｐゴシック" charset="0"/>
              </a:rPr>
              <a:t>Preferred for </a:t>
            </a:r>
            <a:r>
              <a:rPr lang="en-US" sz="2250" b="1" dirty="0">
                <a:ea typeface="ＭＳ Ｐゴシック" charset="0"/>
                <a:cs typeface="ＭＳ Ｐゴシック" charset="0"/>
              </a:rPr>
              <a:t>large state spaces</a:t>
            </a:r>
            <a:r>
              <a:rPr lang="en-US" sz="2250" dirty="0">
                <a:ea typeface="ＭＳ Ｐゴシック" charset="0"/>
                <a:cs typeface="ＭＳ Ｐゴシック" charset="0"/>
              </a:rPr>
              <a:t> where </a:t>
            </a:r>
            <a:r>
              <a:rPr lang="en-US" sz="2250" b="1" dirty="0">
                <a:ea typeface="ＭＳ Ｐゴシック" charset="0"/>
                <a:cs typeface="ＭＳ Ｐゴシック" charset="0"/>
              </a:rPr>
              <a:t>solution depth is unknown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sz="21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4B98D0A1-7707-0E4B-82DE-4F48CF3E2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79474"/>
            <a:ext cx="6858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3000" b="1" dirty="0">
                <a:latin typeface="Calibri" panose="020F0502020204030204" pitchFamily="34" charset="0"/>
              </a:rPr>
              <a:t>Depth-First Iterative Deepening (DFID)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>
            <a:extLst>
              <a:ext uri="{FF2B5EF4-FFF2-40B4-BE49-F238E27FC236}">
                <a16:creationId xmlns:a16="http://schemas.microsoft.com/office/drawing/2014/main" id="{AB181308-8315-3446-9FDA-85E1B1C642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65964" y="487769"/>
            <a:ext cx="5829300" cy="8001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How they perform</a:t>
            </a:r>
          </a:p>
        </p:txBody>
      </p:sp>
      <p:sp>
        <p:nvSpPr>
          <p:cNvPr id="111618" name="Rectangle 3">
            <a:extLst>
              <a:ext uri="{FF2B5EF4-FFF2-40B4-BE49-F238E27FC236}">
                <a16:creationId xmlns:a16="http://schemas.microsoft.com/office/drawing/2014/main" id="{F8E1639C-97C9-A54C-AFFF-FC9A301B80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9340" y="1257300"/>
            <a:ext cx="6714460" cy="360045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2100" b="1" dirty="0">
                <a:ea typeface="ＭＳ Ｐゴシック" panose="020B0600070205080204" pitchFamily="34" charset="-128"/>
              </a:rPr>
              <a:t>Depth-First Search:</a:t>
            </a:r>
            <a:r>
              <a:rPr lang="en-US" altLang="en-US" sz="2100" dirty="0">
                <a:ea typeface="ＭＳ Ｐゴシック" panose="020B0600070205080204" pitchFamily="34" charset="-128"/>
              </a:rPr>
              <a:t> </a:t>
            </a:r>
          </a:p>
          <a:p>
            <a:pPr lvl="1" eaLnBrk="1" hangingPunct="1"/>
            <a:r>
              <a:rPr lang="en-US" altLang="en-US" sz="1500" dirty="0">
                <a:ea typeface="ＭＳ Ｐゴシック" panose="020B0600070205080204" pitchFamily="34" charset="-128"/>
              </a:rPr>
              <a:t>4 Expanded nodes: S A D E G </a:t>
            </a:r>
          </a:p>
          <a:p>
            <a:pPr lvl="1" eaLnBrk="1" hangingPunct="1"/>
            <a:r>
              <a:rPr lang="en-US" altLang="en-US" sz="1500" dirty="0">
                <a:ea typeface="ＭＳ Ｐゴシック" panose="020B0600070205080204" pitchFamily="34" charset="-128"/>
              </a:rPr>
              <a:t>Solution found: S A G (cost 18)</a:t>
            </a:r>
          </a:p>
          <a:p>
            <a:pPr eaLnBrk="1" hangingPunct="1"/>
            <a:r>
              <a:rPr lang="en-US" altLang="en-US" sz="2100" b="1" dirty="0">
                <a:ea typeface="ＭＳ Ｐゴシック" panose="020B0600070205080204" pitchFamily="34" charset="-128"/>
              </a:rPr>
              <a:t>Breadth-First Search</a:t>
            </a:r>
            <a:r>
              <a:rPr lang="en-US" altLang="en-US" sz="2100" dirty="0">
                <a:ea typeface="ＭＳ Ｐゴシック" panose="020B0600070205080204" pitchFamily="34" charset="-128"/>
              </a:rPr>
              <a:t>: </a:t>
            </a:r>
          </a:p>
          <a:p>
            <a:pPr lvl="1" eaLnBrk="1" hangingPunct="1"/>
            <a:r>
              <a:rPr lang="en-US" altLang="en-US" sz="1500" dirty="0">
                <a:ea typeface="ＭＳ Ｐゴシック" panose="020B0600070205080204" pitchFamily="34" charset="-128"/>
              </a:rPr>
              <a:t>7 Expanded nodes: S A B C D E G </a:t>
            </a:r>
          </a:p>
          <a:p>
            <a:pPr lvl="1" eaLnBrk="1" hangingPunct="1"/>
            <a:r>
              <a:rPr lang="en-US" altLang="en-US" sz="1500" dirty="0">
                <a:ea typeface="ＭＳ Ｐゴシック" panose="020B0600070205080204" pitchFamily="34" charset="-128"/>
              </a:rPr>
              <a:t>Solution found: S A G (cost 18)</a:t>
            </a:r>
          </a:p>
          <a:p>
            <a:pPr eaLnBrk="1" hangingPunct="1"/>
            <a:r>
              <a:rPr lang="en-US" altLang="en-US" sz="2100" b="1" dirty="0">
                <a:ea typeface="ＭＳ Ｐゴシック" panose="020B0600070205080204" pitchFamily="34" charset="-128"/>
              </a:rPr>
              <a:t>Uniform-Cost Search</a:t>
            </a:r>
            <a:r>
              <a:rPr lang="en-US" altLang="en-US" sz="2100" dirty="0">
                <a:ea typeface="ＭＳ Ｐゴシック" panose="020B0600070205080204" pitchFamily="34" charset="-128"/>
              </a:rPr>
              <a:t>: </a:t>
            </a:r>
          </a:p>
          <a:p>
            <a:pPr lvl="1" eaLnBrk="1" hangingPunct="1"/>
            <a:r>
              <a:rPr lang="en-US" altLang="en-US" sz="1500" dirty="0">
                <a:ea typeface="ＭＳ Ｐゴシック" panose="020B0600070205080204" pitchFamily="34" charset="-128"/>
              </a:rPr>
              <a:t>7 Expanded nodes: S A D B C E G </a:t>
            </a:r>
          </a:p>
          <a:p>
            <a:pPr lvl="1" eaLnBrk="1" hangingPunct="1"/>
            <a:r>
              <a:rPr lang="en-US" altLang="en-US" sz="1500" dirty="0">
                <a:ea typeface="ＭＳ Ｐゴシック" panose="020B0600070205080204" pitchFamily="34" charset="-128"/>
              </a:rPr>
              <a:t>Solution found: S C G (cost 13)</a:t>
            </a:r>
          </a:p>
          <a:p>
            <a:pPr lvl="1" eaLnBrk="1" hangingPunct="1">
              <a:buFontTx/>
              <a:buNone/>
            </a:pPr>
            <a:r>
              <a:rPr lang="en-US" altLang="en-US" sz="1500" i="1" dirty="0">
                <a:ea typeface="ＭＳ Ｐゴシック" panose="020B0600070205080204" pitchFamily="34" charset="-128"/>
              </a:rPr>
              <a:t>Only uninformed search that worries about costs</a:t>
            </a:r>
            <a:endParaRPr lang="en-US" altLang="en-US" sz="15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100" b="1" dirty="0">
                <a:ea typeface="ＭＳ Ｐゴシック" panose="020B0600070205080204" pitchFamily="34" charset="-128"/>
              </a:rPr>
              <a:t>Iterative-Deepening Search</a:t>
            </a:r>
            <a:r>
              <a:rPr lang="en-US" altLang="en-US" sz="2100" dirty="0">
                <a:ea typeface="ＭＳ Ｐゴシック" panose="020B0600070205080204" pitchFamily="34" charset="-128"/>
              </a:rPr>
              <a:t>: </a:t>
            </a:r>
          </a:p>
          <a:p>
            <a:pPr lvl="1" eaLnBrk="1" hangingPunct="1"/>
            <a:r>
              <a:rPr lang="en-US" altLang="en-US" sz="1500" dirty="0">
                <a:ea typeface="ＭＳ Ｐゴシック" panose="020B0600070205080204" pitchFamily="34" charset="-128"/>
              </a:rPr>
              <a:t>10 nodes expanded: S S A B C S A D E G </a:t>
            </a:r>
          </a:p>
          <a:p>
            <a:pPr lvl="1" eaLnBrk="1" hangingPunct="1"/>
            <a:r>
              <a:rPr lang="en-US" altLang="en-US" sz="1500" dirty="0">
                <a:ea typeface="ＭＳ Ｐゴシック" panose="020B0600070205080204" pitchFamily="34" charset="-128"/>
              </a:rPr>
              <a:t>Solution found: S A G (cost 18)</a:t>
            </a:r>
          </a:p>
        </p:txBody>
      </p:sp>
      <p:pic>
        <p:nvPicPr>
          <p:cNvPr id="111619" name="Picture 3" descr="search.png">
            <a:extLst>
              <a:ext uri="{FF2B5EF4-FFF2-40B4-BE49-F238E27FC236}">
                <a16:creationId xmlns:a16="http://schemas.microsoft.com/office/drawing/2014/main" id="{D8F1AD49-A9C9-4D4A-B8B7-E5366115E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976" y="1386218"/>
            <a:ext cx="3346815" cy="2165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Title 1">
            <a:extLst>
              <a:ext uri="{FF2B5EF4-FFF2-40B4-BE49-F238E27FC236}">
                <a16:creationId xmlns:a16="http://schemas.microsoft.com/office/drawing/2014/main" id="{8B4E1D96-F830-0042-9923-22DCEC93B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Searching Backward from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A8C0F-EE40-7F4D-9A37-699F2FBF9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Usually a successor function is reversible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i.e., can generate a node’s predecessors in graph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If we know a single goal (rather than a goal’s  properties), we could search backward to the initial state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It might be more efficient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Depends on whether the graph fans in or out</a:t>
            </a:r>
          </a:p>
          <a:p>
            <a:pPr lvl="1">
              <a:buFont typeface="Arial" panose="020B0604020202020204" pitchFamily="34" charset="0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2">
            <a:extLst>
              <a:ext uri="{FF2B5EF4-FFF2-40B4-BE49-F238E27FC236}">
                <a16:creationId xmlns:a16="http://schemas.microsoft.com/office/drawing/2014/main" id="{96C27DCD-D879-EE40-A2CC-F4ED235306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69231" y="378121"/>
            <a:ext cx="6348966" cy="85725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Bi-directional search</a:t>
            </a:r>
          </a:p>
        </p:txBody>
      </p:sp>
      <p:sp>
        <p:nvSpPr>
          <p:cNvPr id="114690" name="Rectangle 3">
            <a:extLst>
              <a:ext uri="{FF2B5EF4-FFF2-40B4-BE49-F238E27FC236}">
                <a16:creationId xmlns:a16="http://schemas.microsoft.com/office/drawing/2014/main" id="{5791C1CD-D819-404C-8B1C-7C472AD4C6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69231" y="2862817"/>
            <a:ext cx="6229350" cy="2171700"/>
          </a:xfrm>
        </p:spPr>
        <p:txBody>
          <a:bodyPr/>
          <a:lstStyle/>
          <a:p>
            <a:pPr marL="128588" indent="-128588"/>
            <a:r>
              <a:rPr lang="en-US" altLang="en-US" sz="1950" dirty="0">
                <a:ea typeface="ＭＳ Ｐゴシック" panose="020B0600070205080204" pitchFamily="34" charset="-128"/>
              </a:rPr>
              <a:t>Alternate searching from the start state toward the goal and from the goal state toward the start</a:t>
            </a:r>
          </a:p>
          <a:p>
            <a:pPr marL="128588" indent="-128588"/>
            <a:r>
              <a:rPr lang="en-US" altLang="en-US" sz="1950" dirty="0">
                <a:ea typeface="ＭＳ Ｐゴシック" panose="020B0600070205080204" pitchFamily="34" charset="-128"/>
              </a:rPr>
              <a:t>Stop when the frontiers intersect</a:t>
            </a:r>
          </a:p>
          <a:p>
            <a:pPr marL="128588" indent="-128588"/>
            <a:r>
              <a:rPr lang="en-US" altLang="en-US" sz="1950" dirty="0">
                <a:ea typeface="ＭＳ Ｐゴシック" panose="020B0600070205080204" pitchFamily="34" charset="-128"/>
              </a:rPr>
              <a:t>Works well only when there are unique start &amp; goal states</a:t>
            </a:r>
          </a:p>
          <a:p>
            <a:pPr marL="128588" indent="-128588"/>
            <a:r>
              <a:rPr lang="en-US" altLang="en-US" sz="1950" dirty="0">
                <a:ea typeface="ＭＳ Ｐゴシック" panose="020B0600070205080204" pitchFamily="34" charset="-128"/>
              </a:rPr>
              <a:t>Requires ability to generate </a:t>
            </a:r>
            <a:r>
              <a:rPr lang="ja-JP" altLang="en-US" sz="1950">
                <a:ea typeface="ＭＳ Ｐゴシック" panose="020B0600070205080204" pitchFamily="34" charset="-128"/>
              </a:rPr>
              <a:t>“</a:t>
            </a:r>
            <a:r>
              <a:rPr lang="en-US" altLang="ja-JP" sz="1950" dirty="0">
                <a:ea typeface="ＭＳ Ｐゴシック" panose="020B0600070205080204" pitchFamily="34" charset="-128"/>
              </a:rPr>
              <a:t>predecessor</a:t>
            </a:r>
            <a:r>
              <a:rPr lang="ja-JP" altLang="en-US" sz="1950">
                <a:ea typeface="ＭＳ Ｐゴシック" panose="020B0600070205080204" pitchFamily="34" charset="-128"/>
              </a:rPr>
              <a:t>”</a:t>
            </a:r>
            <a:r>
              <a:rPr lang="en-US" altLang="ja-JP" sz="1950" dirty="0">
                <a:ea typeface="ＭＳ Ｐゴシック" panose="020B0600070205080204" pitchFamily="34" charset="-128"/>
              </a:rPr>
              <a:t> states</a:t>
            </a:r>
          </a:p>
          <a:p>
            <a:pPr marL="128588" indent="-128588"/>
            <a:r>
              <a:rPr lang="en-US" altLang="en-US" sz="1950" dirty="0">
                <a:ea typeface="ＭＳ Ｐゴシック" panose="020B0600070205080204" pitchFamily="34" charset="-128"/>
              </a:rPr>
              <a:t>Can (sometimes) lead to finding a solution more quickly</a:t>
            </a:r>
          </a:p>
        </p:txBody>
      </p:sp>
      <p:pic>
        <p:nvPicPr>
          <p:cNvPr id="114691" name="Picture 4" descr="bisearch">
            <a:extLst>
              <a:ext uri="{FF2B5EF4-FFF2-40B4-BE49-F238E27FC236}">
                <a16:creationId xmlns:a16="http://schemas.microsoft.com/office/drawing/2014/main" id="{339EB51A-7724-2642-9865-1F1DC7D72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49" y="1092496"/>
            <a:ext cx="3795713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51338" y="1491324"/>
            <a:ext cx="6469446" cy="299960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6700" indent="-257175">
              <a:spcBef>
                <a:spcPts val="75"/>
              </a:spcBef>
              <a:buChar char="•"/>
              <a:tabLst>
                <a:tab pos="266224" algn="l"/>
                <a:tab pos="266700" algn="l"/>
              </a:tabLst>
            </a:pPr>
            <a:r>
              <a:rPr sz="2250" spc="-214" dirty="0">
                <a:latin typeface="Arial"/>
                <a:cs typeface="Arial"/>
              </a:rPr>
              <a:t>A</a:t>
            </a:r>
            <a:r>
              <a:rPr sz="2250" spc="-109" dirty="0">
                <a:latin typeface="Arial"/>
                <a:cs typeface="Arial"/>
              </a:rPr>
              <a:t> </a:t>
            </a:r>
            <a:r>
              <a:rPr sz="2250" spc="-113" dirty="0">
                <a:latin typeface="Arial"/>
                <a:cs typeface="Arial"/>
              </a:rPr>
              <a:t>graph</a:t>
            </a:r>
            <a:r>
              <a:rPr sz="2250" spc="-109" dirty="0">
                <a:latin typeface="Arial"/>
                <a:cs typeface="Arial"/>
              </a:rPr>
              <a:t> </a:t>
            </a:r>
            <a:r>
              <a:rPr sz="2250" spc="-334" dirty="0">
                <a:latin typeface="Arial"/>
                <a:cs typeface="Arial"/>
              </a:rPr>
              <a:t>G</a:t>
            </a:r>
            <a:r>
              <a:rPr sz="2250" spc="-113" dirty="0">
                <a:latin typeface="Arial"/>
                <a:cs typeface="Arial"/>
              </a:rPr>
              <a:t> </a:t>
            </a:r>
            <a:r>
              <a:rPr sz="2250" spc="-199" dirty="0">
                <a:latin typeface="Arial"/>
                <a:cs typeface="Arial"/>
              </a:rPr>
              <a:t>=</a:t>
            </a:r>
            <a:r>
              <a:rPr sz="2250" spc="-113" dirty="0">
                <a:latin typeface="Arial"/>
                <a:cs typeface="Arial"/>
              </a:rPr>
              <a:t> </a:t>
            </a:r>
            <a:r>
              <a:rPr sz="2250" spc="-191" dirty="0">
                <a:latin typeface="Arial"/>
                <a:cs typeface="Arial"/>
              </a:rPr>
              <a:t>(E,</a:t>
            </a:r>
            <a:r>
              <a:rPr sz="2250" spc="-101" dirty="0">
                <a:latin typeface="Arial"/>
                <a:cs typeface="Arial"/>
              </a:rPr>
              <a:t> </a:t>
            </a:r>
            <a:r>
              <a:rPr sz="2250" spc="-19" dirty="0">
                <a:latin typeface="Arial"/>
                <a:cs typeface="Arial"/>
              </a:rPr>
              <a:t>V)</a:t>
            </a:r>
            <a:endParaRPr sz="2250" dirty="0">
              <a:latin typeface="Arial"/>
              <a:cs typeface="Arial"/>
            </a:endParaRPr>
          </a:p>
          <a:p>
            <a:pPr marL="266700" indent="-257175">
              <a:spcBef>
                <a:spcPts val="4"/>
              </a:spcBef>
              <a:buChar char="•"/>
              <a:tabLst>
                <a:tab pos="266224" algn="l"/>
                <a:tab pos="266700" algn="l"/>
              </a:tabLst>
            </a:pPr>
            <a:r>
              <a:rPr sz="2250" spc="-229" dirty="0">
                <a:latin typeface="Arial"/>
                <a:cs typeface="Arial"/>
              </a:rPr>
              <a:t>V</a:t>
            </a:r>
            <a:r>
              <a:rPr sz="2250" spc="-116" dirty="0">
                <a:latin typeface="Arial"/>
                <a:cs typeface="Arial"/>
              </a:rPr>
              <a:t> </a:t>
            </a:r>
            <a:r>
              <a:rPr sz="2250" spc="-199" dirty="0">
                <a:latin typeface="Arial"/>
                <a:cs typeface="Arial"/>
              </a:rPr>
              <a:t>=</a:t>
            </a:r>
            <a:r>
              <a:rPr sz="2250" spc="-105" dirty="0">
                <a:latin typeface="Arial"/>
                <a:cs typeface="Arial"/>
              </a:rPr>
              <a:t> </a:t>
            </a:r>
            <a:r>
              <a:rPr sz="2250" spc="-98" dirty="0">
                <a:latin typeface="Arial"/>
                <a:cs typeface="Arial"/>
              </a:rPr>
              <a:t>set</a:t>
            </a:r>
            <a:r>
              <a:rPr sz="2250" spc="-116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05" dirty="0">
                <a:latin typeface="Arial"/>
                <a:cs typeface="Arial"/>
              </a:rPr>
              <a:t> </a:t>
            </a:r>
            <a:r>
              <a:rPr sz="2250" spc="-86" dirty="0">
                <a:latin typeface="Arial"/>
                <a:cs typeface="Arial"/>
              </a:rPr>
              <a:t>vertices</a:t>
            </a:r>
            <a:r>
              <a:rPr sz="2250" spc="-131" dirty="0">
                <a:latin typeface="Arial"/>
                <a:cs typeface="Arial"/>
              </a:rPr>
              <a:t> </a:t>
            </a:r>
            <a:r>
              <a:rPr sz="2250" spc="-8" dirty="0">
                <a:latin typeface="Arial"/>
                <a:cs typeface="Arial"/>
              </a:rPr>
              <a:t>(nodes)</a:t>
            </a:r>
            <a:endParaRPr sz="2250" dirty="0">
              <a:latin typeface="Arial"/>
              <a:cs typeface="Arial"/>
            </a:endParaRPr>
          </a:p>
          <a:p>
            <a:pPr marL="266700" indent="-257175">
              <a:buChar char="•"/>
              <a:tabLst>
                <a:tab pos="266224" algn="l"/>
                <a:tab pos="266700" algn="l"/>
              </a:tabLst>
            </a:pPr>
            <a:r>
              <a:rPr sz="2250" spc="-409" dirty="0">
                <a:latin typeface="Arial"/>
                <a:cs typeface="Arial"/>
              </a:rPr>
              <a:t>E</a:t>
            </a:r>
            <a:r>
              <a:rPr sz="2250" spc="-101" dirty="0">
                <a:latin typeface="Arial"/>
                <a:cs typeface="Arial"/>
              </a:rPr>
              <a:t> </a:t>
            </a:r>
            <a:r>
              <a:rPr sz="2250" spc="-199" dirty="0">
                <a:latin typeface="Arial"/>
                <a:cs typeface="Arial"/>
              </a:rPr>
              <a:t>=</a:t>
            </a:r>
            <a:r>
              <a:rPr sz="2250" spc="-101" dirty="0">
                <a:latin typeface="Arial"/>
                <a:cs typeface="Arial"/>
              </a:rPr>
              <a:t> </a:t>
            </a:r>
            <a:r>
              <a:rPr sz="2250" spc="-94" dirty="0">
                <a:latin typeface="Arial"/>
                <a:cs typeface="Arial"/>
              </a:rPr>
              <a:t>set</a:t>
            </a:r>
            <a:r>
              <a:rPr sz="2250" spc="-101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94" dirty="0">
                <a:latin typeface="Arial"/>
                <a:cs typeface="Arial"/>
              </a:rPr>
              <a:t> </a:t>
            </a:r>
            <a:r>
              <a:rPr sz="2250" spc="-169" dirty="0">
                <a:latin typeface="Arial"/>
                <a:cs typeface="Arial"/>
              </a:rPr>
              <a:t>edges</a:t>
            </a:r>
            <a:r>
              <a:rPr sz="2250" spc="-94" dirty="0">
                <a:latin typeface="Arial"/>
                <a:cs typeface="Arial"/>
              </a:rPr>
              <a:t> </a:t>
            </a:r>
            <a:r>
              <a:rPr sz="2250" spc="-79" dirty="0">
                <a:latin typeface="Arial"/>
                <a:cs typeface="Arial"/>
              </a:rPr>
              <a:t>between</a:t>
            </a:r>
            <a:r>
              <a:rPr sz="2250" spc="-105" dirty="0">
                <a:latin typeface="Arial"/>
                <a:cs typeface="Arial"/>
              </a:rPr>
              <a:t> </a:t>
            </a:r>
            <a:r>
              <a:rPr sz="2250" spc="-109" dirty="0">
                <a:latin typeface="Arial"/>
                <a:cs typeface="Arial"/>
              </a:rPr>
              <a:t>pairs</a:t>
            </a:r>
            <a:r>
              <a:rPr sz="2250" spc="-98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94" dirty="0">
                <a:latin typeface="Arial"/>
                <a:cs typeface="Arial"/>
              </a:rPr>
              <a:t> </a:t>
            </a:r>
            <a:r>
              <a:rPr sz="2250" spc="-120" dirty="0">
                <a:latin typeface="Arial"/>
                <a:cs typeface="Arial"/>
              </a:rPr>
              <a:t>nodes,</a:t>
            </a:r>
            <a:r>
              <a:rPr sz="2250" spc="-143" dirty="0">
                <a:latin typeface="Arial"/>
                <a:cs typeface="Arial"/>
              </a:rPr>
              <a:t> </a:t>
            </a:r>
            <a:r>
              <a:rPr sz="2250" dirty="0">
                <a:latin typeface="STIXGeneral"/>
                <a:cs typeface="STIXGeneral"/>
              </a:rPr>
              <a:t>(𝑥,</a:t>
            </a:r>
            <a:r>
              <a:rPr sz="2250" spc="-172" dirty="0">
                <a:latin typeface="STIXGeneral"/>
                <a:cs typeface="STIXGeneral"/>
              </a:rPr>
              <a:t> </a:t>
            </a:r>
            <a:r>
              <a:rPr sz="2250" spc="153" dirty="0">
                <a:latin typeface="STIXGeneral"/>
                <a:cs typeface="STIXGeneral"/>
              </a:rPr>
              <a:t>𝑦)</a:t>
            </a:r>
            <a:endParaRPr sz="2250" dirty="0">
              <a:latin typeface="STIXGeneral"/>
              <a:cs typeface="STIXGeneral"/>
            </a:endParaRPr>
          </a:p>
          <a:p>
            <a:pPr>
              <a:spcBef>
                <a:spcPts val="38"/>
              </a:spcBef>
              <a:buFont typeface="Arial"/>
              <a:buChar char="•"/>
            </a:pPr>
            <a:endParaRPr sz="1763" dirty="0">
              <a:latin typeface="STIXGeneral"/>
              <a:cs typeface="STIXGeneral"/>
            </a:endParaRPr>
          </a:p>
          <a:p>
            <a:pPr marL="9525"/>
            <a:r>
              <a:rPr sz="2250" spc="-334" dirty="0">
                <a:latin typeface="Arial"/>
                <a:cs typeface="Arial"/>
              </a:rPr>
              <a:t>G</a:t>
            </a:r>
            <a:r>
              <a:rPr sz="2250" spc="-109" dirty="0">
                <a:latin typeface="Arial"/>
                <a:cs typeface="Arial"/>
              </a:rPr>
              <a:t> </a:t>
            </a:r>
            <a:r>
              <a:rPr sz="2250" spc="-158" dirty="0">
                <a:latin typeface="Arial"/>
                <a:cs typeface="Arial"/>
              </a:rPr>
              <a:t>can</a:t>
            </a:r>
            <a:r>
              <a:rPr sz="2250" spc="-124" dirty="0">
                <a:latin typeface="Arial"/>
                <a:cs typeface="Arial"/>
              </a:rPr>
              <a:t> </a:t>
            </a:r>
            <a:r>
              <a:rPr sz="2250" spc="-19" dirty="0">
                <a:latin typeface="Arial"/>
                <a:cs typeface="Arial"/>
              </a:rPr>
              <a:t>be:</a:t>
            </a:r>
            <a:endParaRPr sz="2250" dirty="0">
              <a:latin typeface="Arial"/>
              <a:cs typeface="Arial"/>
            </a:endParaRPr>
          </a:p>
          <a:p>
            <a:pPr marL="266700" indent="-257175">
              <a:buChar char="•"/>
              <a:tabLst>
                <a:tab pos="266224" algn="l"/>
                <a:tab pos="266700" algn="l"/>
              </a:tabLst>
            </a:pPr>
            <a:r>
              <a:rPr sz="2250" spc="-71" dirty="0">
                <a:latin typeface="Arial"/>
                <a:cs typeface="Arial"/>
              </a:rPr>
              <a:t>Undirected:</a:t>
            </a:r>
            <a:r>
              <a:rPr sz="2250" spc="-86" dirty="0">
                <a:latin typeface="Arial"/>
                <a:cs typeface="Arial"/>
              </a:rPr>
              <a:t> </a:t>
            </a:r>
            <a:r>
              <a:rPr sz="2250" spc="-60" dirty="0">
                <a:latin typeface="Arial"/>
                <a:cs typeface="Arial"/>
              </a:rPr>
              <a:t>order</a:t>
            </a:r>
            <a:r>
              <a:rPr sz="2250" spc="-83" dirty="0">
                <a:latin typeface="Arial"/>
                <a:cs typeface="Arial"/>
              </a:rPr>
              <a:t> </a:t>
            </a:r>
            <a:r>
              <a:rPr sz="2250" spc="-15" dirty="0">
                <a:latin typeface="Arial"/>
                <a:cs typeface="Arial"/>
              </a:rPr>
              <a:t>of</a:t>
            </a:r>
            <a:r>
              <a:rPr sz="2250" spc="-124" dirty="0">
                <a:latin typeface="Arial"/>
                <a:cs typeface="Arial"/>
              </a:rPr>
              <a:t> </a:t>
            </a:r>
            <a:r>
              <a:rPr sz="2250" dirty="0">
                <a:latin typeface="STIXGeneral"/>
                <a:cs typeface="STIXGeneral"/>
              </a:rPr>
              <a:t>(𝑥,</a:t>
            </a:r>
            <a:r>
              <a:rPr sz="2250" spc="-165" dirty="0">
                <a:latin typeface="STIXGeneral"/>
                <a:cs typeface="STIXGeneral"/>
              </a:rPr>
              <a:t> </a:t>
            </a:r>
            <a:r>
              <a:rPr sz="2250" spc="172" dirty="0">
                <a:latin typeface="STIXGeneral"/>
                <a:cs typeface="STIXGeneral"/>
              </a:rPr>
              <a:t>𝑦)</a:t>
            </a:r>
            <a:r>
              <a:rPr sz="2250" spc="-15" dirty="0">
                <a:latin typeface="STIXGeneral"/>
                <a:cs typeface="STIXGeneral"/>
              </a:rPr>
              <a:t> </a:t>
            </a:r>
            <a:r>
              <a:rPr sz="2250" spc="-64" dirty="0">
                <a:latin typeface="Arial"/>
                <a:cs typeface="Arial"/>
              </a:rPr>
              <a:t>doesn’t</a:t>
            </a:r>
            <a:r>
              <a:rPr sz="2250" spc="-90" dirty="0">
                <a:latin typeface="Arial"/>
                <a:cs typeface="Arial"/>
              </a:rPr>
              <a:t> </a:t>
            </a:r>
            <a:r>
              <a:rPr sz="2250" spc="-8" dirty="0">
                <a:latin typeface="Arial"/>
                <a:cs typeface="Arial"/>
              </a:rPr>
              <a:t>matter</a:t>
            </a:r>
            <a:endParaRPr sz="2250" dirty="0">
              <a:latin typeface="Arial"/>
              <a:cs typeface="Arial"/>
            </a:endParaRPr>
          </a:p>
          <a:p>
            <a:pPr marL="352425">
              <a:lnSpc>
                <a:spcPts val="2333"/>
              </a:lnSpc>
              <a:spcBef>
                <a:spcPts val="15"/>
              </a:spcBef>
            </a:pPr>
            <a:r>
              <a:rPr sz="1950" dirty="0">
                <a:latin typeface="Arial"/>
                <a:cs typeface="Arial"/>
              </a:rPr>
              <a:t>–</a:t>
            </a:r>
            <a:r>
              <a:rPr sz="1950" spc="75" dirty="0">
                <a:latin typeface="Arial"/>
                <a:cs typeface="Arial"/>
              </a:rPr>
              <a:t> </a:t>
            </a:r>
            <a:r>
              <a:rPr sz="1950" spc="-158" dirty="0">
                <a:latin typeface="Arial"/>
                <a:cs typeface="Arial"/>
              </a:rPr>
              <a:t>These</a:t>
            </a:r>
            <a:r>
              <a:rPr sz="1950" spc="-120" dirty="0">
                <a:latin typeface="Arial"/>
                <a:cs typeface="Arial"/>
              </a:rPr>
              <a:t> </a:t>
            </a:r>
            <a:r>
              <a:rPr sz="1950" spc="-94" dirty="0">
                <a:latin typeface="Arial"/>
                <a:cs typeface="Arial"/>
              </a:rPr>
              <a:t>are</a:t>
            </a:r>
            <a:r>
              <a:rPr sz="1950" spc="-101" dirty="0">
                <a:latin typeface="Arial"/>
                <a:cs typeface="Arial"/>
              </a:rPr>
              <a:t> </a:t>
            </a:r>
            <a:r>
              <a:rPr sz="1950" spc="-8" dirty="0">
                <a:latin typeface="Arial"/>
                <a:cs typeface="Arial"/>
              </a:rPr>
              <a:t>symmetric</a:t>
            </a:r>
            <a:endParaRPr sz="1950" dirty="0">
              <a:latin typeface="Arial"/>
              <a:cs typeface="Arial"/>
            </a:endParaRPr>
          </a:p>
          <a:p>
            <a:pPr marL="266700" indent="-257175">
              <a:lnSpc>
                <a:spcPts val="2693"/>
              </a:lnSpc>
              <a:buChar char="•"/>
              <a:tabLst>
                <a:tab pos="266224" algn="l"/>
                <a:tab pos="266700" algn="l"/>
              </a:tabLst>
            </a:pPr>
            <a:r>
              <a:rPr sz="2250" spc="-79" dirty="0">
                <a:latin typeface="Arial"/>
                <a:cs typeface="Arial"/>
              </a:rPr>
              <a:t>Directed:</a:t>
            </a:r>
            <a:r>
              <a:rPr sz="2250" spc="-98" dirty="0">
                <a:latin typeface="Arial"/>
                <a:cs typeface="Arial"/>
              </a:rPr>
              <a:t> </a:t>
            </a:r>
            <a:r>
              <a:rPr sz="2250" spc="-60" dirty="0">
                <a:latin typeface="Arial"/>
                <a:cs typeface="Arial"/>
              </a:rPr>
              <a:t>order</a:t>
            </a:r>
            <a:r>
              <a:rPr sz="2250" spc="-94" dirty="0">
                <a:latin typeface="Arial"/>
                <a:cs typeface="Arial"/>
              </a:rPr>
              <a:t> </a:t>
            </a:r>
            <a:r>
              <a:rPr sz="2250" spc="-8" dirty="0">
                <a:latin typeface="Arial"/>
                <a:cs typeface="Arial"/>
              </a:rPr>
              <a:t>of</a:t>
            </a:r>
            <a:r>
              <a:rPr sz="2250" spc="-113" dirty="0">
                <a:latin typeface="Arial"/>
                <a:cs typeface="Arial"/>
              </a:rPr>
              <a:t> </a:t>
            </a:r>
            <a:r>
              <a:rPr sz="2250" dirty="0">
                <a:latin typeface="STIXGeneral"/>
                <a:cs typeface="STIXGeneral"/>
              </a:rPr>
              <a:t>(𝑥,</a:t>
            </a:r>
            <a:r>
              <a:rPr sz="2250" spc="-176" dirty="0">
                <a:latin typeface="STIXGeneral"/>
                <a:cs typeface="STIXGeneral"/>
              </a:rPr>
              <a:t> </a:t>
            </a:r>
            <a:r>
              <a:rPr sz="2250" spc="172" dirty="0">
                <a:latin typeface="STIXGeneral"/>
                <a:cs typeface="STIXGeneral"/>
              </a:rPr>
              <a:t>𝑦)</a:t>
            </a:r>
            <a:r>
              <a:rPr sz="2250" spc="-23" dirty="0">
                <a:latin typeface="STIXGeneral"/>
                <a:cs typeface="STIXGeneral"/>
              </a:rPr>
              <a:t> </a:t>
            </a:r>
            <a:r>
              <a:rPr sz="2250" spc="-146" dirty="0">
                <a:latin typeface="Arial"/>
                <a:cs typeface="Arial"/>
              </a:rPr>
              <a:t>does</a:t>
            </a:r>
            <a:r>
              <a:rPr sz="2250" spc="-94" dirty="0">
                <a:latin typeface="Arial"/>
                <a:cs typeface="Arial"/>
              </a:rPr>
              <a:t> </a:t>
            </a:r>
            <a:r>
              <a:rPr sz="2250" spc="-8" dirty="0">
                <a:latin typeface="Arial"/>
                <a:cs typeface="Arial"/>
              </a:rPr>
              <a:t>matter</a:t>
            </a:r>
            <a:endParaRPr sz="2250" dirty="0">
              <a:latin typeface="Arial"/>
              <a:cs typeface="Arial"/>
            </a:endParaRPr>
          </a:p>
          <a:p>
            <a:pPr marL="266700" indent="-257175">
              <a:buChar char="•"/>
              <a:tabLst>
                <a:tab pos="266224" algn="l"/>
                <a:tab pos="266700" algn="l"/>
              </a:tabLst>
            </a:pPr>
            <a:r>
              <a:rPr sz="2250" spc="-86" dirty="0">
                <a:latin typeface="Arial"/>
                <a:cs typeface="Arial"/>
              </a:rPr>
              <a:t>Weighted:</a:t>
            </a:r>
            <a:r>
              <a:rPr sz="2250" spc="-90" dirty="0">
                <a:latin typeface="Arial"/>
                <a:cs typeface="Arial"/>
              </a:rPr>
              <a:t> </a:t>
            </a:r>
            <a:r>
              <a:rPr sz="2250" spc="-113" dirty="0">
                <a:latin typeface="Arial"/>
                <a:cs typeface="Arial"/>
              </a:rPr>
              <a:t>cost</a:t>
            </a:r>
            <a:r>
              <a:rPr sz="2250" spc="-94" dirty="0">
                <a:latin typeface="Arial"/>
                <a:cs typeface="Arial"/>
              </a:rPr>
              <a:t> </a:t>
            </a:r>
            <a:r>
              <a:rPr sz="2250" spc="-41" dirty="0">
                <a:latin typeface="Arial"/>
                <a:cs typeface="Arial"/>
              </a:rPr>
              <a:t>function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98" dirty="0">
                <a:latin typeface="STIXGeneral"/>
                <a:cs typeface="STIXGeneral"/>
              </a:rPr>
              <a:t>𝑔(𝑥,</a:t>
            </a:r>
            <a:r>
              <a:rPr sz="2250" spc="-169" dirty="0">
                <a:latin typeface="STIXGeneral"/>
                <a:cs typeface="STIXGeneral"/>
              </a:rPr>
              <a:t> </a:t>
            </a:r>
            <a:r>
              <a:rPr sz="2250" spc="153" dirty="0">
                <a:latin typeface="STIXGeneral"/>
                <a:cs typeface="STIXGeneral"/>
              </a:rPr>
              <a:t>𝑦)</a:t>
            </a:r>
            <a:endParaRPr sz="2250" dirty="0">
              <a:latin typeface="STIXGeneral"/>
              <a:cs typeface="STIXGeneral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A1570486-25A0-F3CC-519D-E484C52B6F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79338" y="652572"/>
            <a:ext cx="3385323" cy="687207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79"/>
              </a:spcBef>
            </a:pPr>
            <a:r>
              <a:rPr lang="en-US" spc="-158" dirty="0"/>
              <a:t>Graphs</a:t>
            </a:r>
            <a:endParaRPr spc="-233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44955" y="1132456"/>
            <a:ext cx="5178743" cy="1345560"/>
          </a:xfrm>
          <a:prstGeom prst="rect">
            <a:avLst/>
          </a:prstGeom>
        </p:spPr>
        <p:txBody>
          <a:bodyPr vert="horz" wrap="square" lIns="0" tIns="82867" rIns="0" bIns="0" rtlCol="0">
            <a:spAutoFit/>
          </a:bodyPr>
          <a:lstStyle/>
          <a:p>
            <a:pPr marL="266700" indent="-257175">
              <a:spcBef>
                <a:spcPts val="652"/>
              </a:spcBef>
              <a:buChar char="•"/>
              <a:tabLst>
                <a:tab pos="266224" algn="l"/>
                <a:tab pos="266700" algn="l"/>
              </a:tabLst>
            </a:pPr>
            <a:r>
              <a:rPr sz="2400" spc="-225" dirty="0">
                <a:latin typeface="Arial"/>
                <a:cs typeface="Arial"/>
              </a:rPr>
              <a:t>A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graph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356" dirty="0">
                <a:latin typeface="Arial"/>
                <a:cs typeface="Arial"/>
              </a:rPr>
              <a:t>G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214" dirty="0">
                <a:latin typeface="Arial"/>
                <a:cs typeface="Arial"/>
              </a:rPr>
              <a:t>=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199" dirty="0">
                <a:latin typeface="Arial"/>
                <a:cs typeface="Arial"/>
              </a:rPr>
              <a:t>(E,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9" dirty="0">
                <a:latin typeface="Arial"/>
                <a:cs typeface="Arial"/>
              </a:rPr>
              <a:t>V)</a:t>
            </a:r>
            <a:endParaRPr sz="2400">
              <a:latin typeface="Arial"/>
              <a:cs typeface="Arial"/>
            </a:endParaRPr>
          </a:p>
          <a:p>
            <a:pPr marL="266700" indent="-257175">
              <a:spcBef>
                <a:spcPts val="578"/>
              </a:spcBef>
              <a:buChar char="•"/>
              <a:tabLst>
                <a:tab pos="266224" algn="l"/>
                <a:tab pos="266700" algn="l"/>
              </a:tabLst>
            </a:pPr>
            <a:r>
              <a:rPr sz="2400" spc="-244" dirty="0">
                <a:latin typeface="Arial"/>
                <a:cs typeface="Arial"/>
              </a:rPr>
              <a:t>V</a:t>
            </a:r>
            <a:r>
              <a:rPr sz="2400" spc="-127" dirty="0">
                <a:latin typeface="Arial"/>
                <a:cs typeface="Arial"/>
              </a:rPr>
              <a:t> </a:t>
            </a:r>
            <a:r>
              <a:rPr sz="2400" spc="-214" dirty="0">
                <a:latin typeface="Arial"/>
                <a:cs typeface="Arial"/>
              </a:rPr>
              <a:t>=</a:t>
            </a:r>
            <a:r>
              <a:rPr sz="2400" spc="-124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set</a:t>
            </a:r>
            <a:r>
              <a:rPr sz="2400" spc="-12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24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vertices</a:t>
            </a:r>
            <a:r>
              <a:rPr sz="2400" spc="-127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(nodes)</a:t>
            </a:r>
            <a:endParaRPr sz="2400">
              <a:latin typeface="Arial"/>
              <a:cs typeface="Arial"/>
            </a:endParaRPr>
          </a:p>
          <a:p>
            <a:pPr marL="266700" indent="-257175">
              <a:spcBef>
                <a:spcPts val="578"/>
              </a:spcBef>
              <a:buChar char="•"/>
              <a:tabLst>
                <a:tab pos="266224" algn="l"/>
                <a:tab pos="266700" algn="l"/>
              </a:tabLst>
            </a:pPr>
            <a:r>
              <a:rPr sz="2400" spc="-435" dirty="0">
                <a:latin typeface="Arial"/>
                <a:cs typeface="Arial"/>
              </a:rPr>
              <a:t>E</a:t>
            </a:r>
            <a:r>
              <a:rPr sz="2400" spc="-124" dirty="0">
                <a:latin typeface="Arial"/>
                <a:cs typeface="Arial"/>
              </a:rPr>
              <a:t> </a:t>
            </a:r>
            <a:r>
              <a:rPr sz="2400" spc="-214" dirty="0">
                <a:latin typeface="Arial"/>
                <a:cs typeface="Arial"/>
              </a:rPr>
              <a:t>=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101" dirty="0">
                <a:latin typeface="Arial"/>
                <a:cs typeface="Arial"/>
              </a:rPr>
              <a:t>set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24" dirty="0">
                <a:latin typeface="Arial"/>
                <a:cs typeface="Arial"/>
              </a:rPr>
              <a:t> </a:t>
            </a:r>
            <a:r>
              <a:rPr sz="2400" spc="-172" dirty="0">
                <a:latin typeface="Arial"/>
                <a:cs typeface="Arial"/>
              </a:rPr>
              <a:t>edges</a:t>
            </a:r>
            <a:r>
              <a:rPr sz="2400" spc="-124" dirty="0">
                <a:latin typeface="Arial"/>
                <a:cs typeface="Arial"/>
              </a:rPr>
              <a:t> </a:t>
            </a:r>
            <a:r>
              <a:rPr sz="2400" spc="-79" dirty="0">
                <a:latin typeface="Arial"/>
                <a:cs typeface="Arial"/>
              </a:rPr>
              <a:t>between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113" dirty="0">
                <a:latin typeface="Arial"/>
                <a:cs typeface="Arial"/>
              </a:rPr>
              <a:t>pairs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83" dirty="0">
                <a:latin typeface="Arial"/>
                <a:cs typeface="Arial"/>
              </a:rPr>
              <a:t>nodes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819846" y="3191446"/>
            <a:ext cx="476250" cy="419100"/>
            <a:chOff x="902461" y="4255261"/>
            <a:chExt cx="635000" cy="558800"/>
          </a:xfrm>
        </p:grpSpPr>
        <p:sp>
          <p:nvSpPr>
            <p:cNvPr id="9" name="object 9"/>
            <p:cNvSpPr/>
            <p:nvPr/>
          </p:nvSpPr>
          <p:spPr>
            <a:xfrm>
              <a:off x="915161" y="4267961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304800" y="0"/>
                  </a:moveTo>
                  <a:lnTo>
                    <a:pt x="255359" y="3489"/>
                  </a:lnTo>
                  <a:lnTo>
                    <a:pt x="208458" y="13594"/>
                  </a:lnTo>
                  <a:lnTo>
                    <a:pt x="164725" y="29763"/>
                  </a:lnTo>
                  <a:lnTo>
                    <a:pt x="124788" y="51450"/>
                  </a:lnTo>
                  <a:lnTo>
                    <a:pt x="89273" y="78105"/>
                  </a:lnTo>
                  <a:lnTo>
                    <a:pt x="58808" y="109179"/>
                  </a:lnTo>
                  <a:lnTo>
                    <a:pt x="34020" y="144124"/>
                  </a:lnTo>
                  <a:lnTo>
                    <a:pt x="15538" y="182392"/>
                  </a:lnTo>
                  <a:lnTo>
                    <a:pt x="3989" y="223433"/>
                  </a:lnTo>
                  <a:lnTo>
                    <a:pt x="0" y="266700"/>
                  </a:lnTo>
                  <a:lnTo>
                    <a:pt x="3989" y="309966"/>
                  </a:lnTo>
                  <a:lnTo>
                    <a:pt x="15538" y="351007"/>
                  </a:lnTo>
                  <a:lnTo>
                    <a:pt x="34020" y="389275"/>
                  </a:lnTo>
                  <a:lnTo>
                    <a:pt x="58808" y="424220"/>
                  </a:lnTo>
                  <a:lnTo>
                    <a:pt x="89273" y="455294"/>
                  </a:lnTo>
                  <a:lnTo>
                    <a:pt x="124788" y="481949"/>
                  </a:lnTo>
                  <a:lnTo>
                    <a:pt x="164725" y="503636"/>
                  </a:lnTo>
                  <a:lnTo>
                    <a:pt x="208458" y="519805"/>
                  </a:lnTo>
                  <a:lnTo>
                    <a:pt x="255359" y="529910"/>
                  </a:lnTo>
                  <a:lnTo>
                    <a:pt x="304800" y="533400"/>
                  </a:lnTo>
                  <a:lnTo>
                    <a:pt x="354225" y="529910"/>
                  </a:lnTo>
                  <a:lnTo>
                    <a:pt x="401116" y="519805"/>
                  </a:lnTo>
                  <a:lnTo>
                    <a:pt x="444846" y="503636"/>
                  </a:lnTo>
                  <a:lnTo>
                    <a:pt x="484784" y="481949"/>
                  </a:lnTo>
                  <a:lnTo>
                    <a:pt x="520303" y="455294"/>
                  </a:lnTo>
                  <a:lnTo>
                    <a:pt x="550773" y="424220"/>
                  </a:lnTo>
                  <a:lnTo>
                    <a:pt x="575567" y="389275"/>
                  </a:lnTo>
                  <a:lnTo>
                    <a:pt x="594055" y="351007"/>
                  </a:lnTo>
                  <a:lnTo>
                    <a:pt x="605609" y="309966"/>
                  </a:lnTo>
                  <a:lnTo>
                    <a:pt x="609600" y="266700"/>
                  </a:lnTo>
                  <a:lnTo>
                    <a:pt x="605609" y="223433"/>
                  </a:lnTo>
                  <a:lnTo>
                    <a:pt x="594055" y="182392"/>
                  </a:lnTo>
                  <a:lnTo>
                    <a:pt x="575567" y="144124"/>
                  </a:lnTo>
                  <a:lnTo>
                    <a:pt x="550773" y="109179"/>
                  </a:lnTo>
                  <a:lnTo>
                    <a:pt x="520303" y="78105"/>
                  </a:lnTo>
                  <a:lnTo>
                    <a:pt x="484784" y="51450"/>
                  </a:lnTo>
                  <a:lnTo>
                    <a:pt x="444846" y="29763"/>
                  </a:lnTo>
                  <a:lnTo>
                    <a:pt x="401116" y="13594"/>
                  </a:lnTo>
                  <a:lnTo>
                    <a:pt x="354225" y="348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0" name="object 10"/>
            <p:cNvSpPr/>
            <p:nvPr/>
          </p:nvSpPr>
          <p:spPr>
            <a:xfrm>
              <a:off x="915161" y="4267961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0" y="266700"/>
                  </a:moveTo>
                  <a:lnTo>
                    <a:pt x="3989" y="223433"/>
                  </a:lnTo>
                  <a:lnTo>
                    <a:pt x="15538" y="182392"/>
                  </a:lnTo>
                  <a:lnTo>
                    <a:pt x="34020" y="144124"/>
                  </a:lnTo>
                  <a:lnTo>
                    <a:pt x="58808" y="109179"/>
                  </a:lnTo>
                  <a:lnTo>
                    <a:pt x="89273" y="78105"/>
                  </a:lnTo>
                  <a:lnTo>
                    <a:pt x="124788" y="51450"/>
                  </a:lnTo>
                  <a:lnTo>
                    <a:pt x="164725" y="29763"/>
                  </a:lnTo>
                  <a:lnTo>
                    <a:pt x="208458" y="13594"/>
                  </a:lnTo>
                  <a:lnTo>
                    <a:pt x="255359" y="3489"/>
                  </a:lnTo>
                  <a:lnTo>
                    <a:pt x="304800" y="0"/>
                  </a:lnTo>
                  <a:lnTo>
                    <a:pt x="354225" y="3489"/>
                  </a:lnTo>
                  <a:lnTo>
                    <a:pt x="401116" y="13594"/>
                  </a:lnTo>
                  <a:lnTo>
                    <a:pt x="444846" y="29763"/>
                  </a:lnTo>
                  <a:lnTo>
                    <a:pt x="484784" y="51450"/>
                  </a:lnTo>
                  <a:lnTo>
                    <a:pt x="520303" y="78105"/>
                  </a:lnTo>
                  <a:lnTo>
                    <a:pt x="550773" y="109179"/>
                  </a:lnTo>
                  <a:lnTo>
                    <a:pt x="575567" y="144124"/>
                  </a:lnTo>
                  <a:lnTo>
                    <a:pt x="594055" y="182392"/>
                  </a:lnTo>
                  <a:lnTo>
                    <a:pt x="605609" y="223433"/>
                  </a:lnTo>
                  <a:lnTo>
                    <a:pt x="609600" y="266700"/>
                  </a:lnTo>
                  <a:lnTo>
                    <a:pt x="605609" y="309966"/>
                  </a:lnTo>
                  <a:lnTo>
                    <a:pt x="594055" y="351007"/>
                  </a:lnTo>
                  <a:lnTo>
                    <a:pt x="575567" y="389275"/>
                  </a:lnTo>
                  <a:lnTo>
                    <a:pt x="550773" y="424220"/>
                  </a:lnTo>
                  <a:lnTo>
                    <a:pt x="520303" y="455294"/>
                  </a:lnTo>
                  <a:lnTo>
                    <a:pt x="484784" y="481949"/>
                  </a:lnTo>
                  <a:lnTo>
                    <a:pt x="444846" y="503636"/>
                  </a:lnTo>
                  <a:lnTo>
                    <a:pt x="401116" y="519805"/>
                  </a:lnTo>
                  <a:lnTo>
                    <a:pt x="354225" y="529910"/>
                  </a:lnTo>
                  <a:lnTo>
                    <a:pt x="304800" y="533400"/>
                  </a:lnTo>
                  <a:lnTo>
                    <a:pt x="255359" y="529910"/>
                  </a:lnTo>
                  <a:lnTo>
                    <a:pt x="208458" y="519805"/>
                  </a:lnTo>
                  <a:lnTo>
                    <a:pt x="164725" y="503636"/>
                  </a:lnTo>
                  <a:lnTo>
                    <a:pt x="124788" y="481949"/>
                  </a:lnTo>
                  <a:lnTo>
                    <a:pt x="89273" y="455294"/>
                  </a:lnTo>
                  <a:lnTo>
                    <a:pt x="58808" y="424220"/>
                  </a:lnTo>
                  <a:lnTo>
                    <a:pt x="34020" y="389275"/>
                  </a:lnTo>
                  <a:lnTo>
                    <a:pt x="15538" y="351007"/>
                  </a:lnTo>
                  <a:lnTo>
                    <a:pt x="3989" y="309966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006499" y="3277267"/>
            <a:ext cx="101441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10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162746" y="4220146"/>
            <a:ext cx="476250" cy="419100"/>
            <a:chOff x="1359661" y="5626861"/>
            <a:chExt cx="635000" cy="558800"/>
          </a:xfrm>
        </p:grpSpPr>
        <p:sp>
          <p:nvSpPr>
            <p:cNvPr id="13" name="object 13"/>
            <p:cNvSpPr/>
            <p:nvPr/>
          </p:nvSpPr>
          <p:spPr>
            <a:xfrm>
              <a:off x="1372361" y="5639561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304800" y="0"/>
                  </a:moveTo>
                  <a:lnTo>
                    <a:pt x="255374" y="3490"/>
                  </a:lnTo>
                  <a:lnTo>
                    <a:pt x="208483" y="13596"/>
                  </a:lnTo>
                  <a:lnTo>
                    <a:pt x="164753" y="29768"/>
                  </a:lnTo>
                  <a:lnTo>
                    <a:pt x="124815" y="51457"/>
                  </a:lnTo>
                  <a:lnTo>
                    <a:pt x="89296" y="78114"/>
                  </a:lnTo>
                  <a:lnTo>
                    <a:pt x="58826" y="109190"/>
                  </a:lnTo>
                  <a:lnTo>
                    <a:pt x="34032" y="144135"/>
                  </a:lnTo>
                  <a:lnTo>
                    <a:pt x="15544" y="182402"/>
                  </a:lnTo>
                  <a:lnTo>
                    <a:pt x="3990" y="223439"/>
                  </a:lnTo>
                  <a:lnTo>
                    <a:pt x="0" y="266700"/>
                  </a:lnTo>
                  <a:lnTo>
                    <a:pt x="3990" y="309960"/>
                  </a:lnTo>
                  <a:lnTo>
                    <a:pt x="15544" y="350997"/>
                  </a:lnTo>
                  <a:lnTo>
                    <a:pt x="34032" y="389264"/>
                  </a:lnTo>
                  <a:lnTo>
                    <a:pt x="58826" y="424209"/>
                  </a:lnTo>
                  <a:lnTo>
                    <a:pt x="89296" y="455285"/>
                  </a:lnTo>
                  <a:lnTo>
                    <a:pt x="124815" y="481942"/>
                  </a:lnTo>
                  <a:lnTo>
                    <a:pt x="164753" y="503631"/>
                  </a:lnTo>
                  <a:lnTo>
                    <a:pt x="208483" y="519803"/>
                  </a:lnTo>
                  <a:lnTo>
                    <a:pt x="255374" y="529909"/>
                  </a:lnTo>
                  <a:lnTo>
                    <a:pt x="304800" y="533400"/>
                  </a:lnTo>
                  <a:lnTo>
                    <a:pt x="354225" y="529909"/>
                  </a:lnTo>
                  <a:lnTo>
                    <a:pt x="401116" y="519803"/>
                  </a:lnTo>
                  <a:lnTo>
                    <a:pt x="444846" y="503631"/>
                  </a:lnTo>
                  <a:lnTo>
                    <a:pt x="484784" y="481942"/>
                  </a:lnTo>
                  <a:lnTo>
                    <a:pt x="520303" y="455285"/>
                  </a:lnTo>
                  <a:lnTo>
                    <a:pt x="550773" y="424209"/>
                  </a:lnTo>
                  <a:lnTo>
                    <a:pt x="575567" y="389264"/>
                  </a:lnTo>
                  <a:lnTo>
                    <a:pt x="594055" y="350997"/>
                  </a:lnTo>
                  <a:lnTo>
                    <a:pt x="605609" y="309960"/>
                  </a:lnTo>
                  <a:lnTo>
                    <a:pt x="609600" y="266700"/>
                  </a:lnTo>
                  <a:lnTo>
                    <a:pt x="605609" y="223439"/>
                  </a:lnTo>
                  <a:lnTo>
                    <a:pt x="594055" y="182402"/>
                  </a:lnTo>
                  <a:lnTo>
                    <a:pt x="575567" y="144135"/>
                  </a:lnTo>
                  <a:lnTo>
                    <a:pt x="550773" y="109190"/>
                  </a:lnTo>
                  <a:lnTo>
                    <a:pt x="520303" y="78114"/>
                  </a:lnTo>
                  <a:lnTo>
                    <a:pt x="484784" y="51457"/>
                  </a:lnTo>
                  <a:lnTo>
                    <a:pt x="444846" y="29768"/>
                  </a:lnTo>
                  <a:lnTo>
                    <a:pt x="401116" y="13596"/>
                  </a:lnTo>
                  <a:lnTo>
                    <a:pt x="354225" y="349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4" name="object 14"/>
            <p:cNvSpPr/>
            <p:nvPr/>
          </p:nvSpPr>
          <p:spPr>
            <a:xfrm>
              <a:off x="1372361" y="5639561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0" y="266700"/>
                  </a:moveTo>
                  <a:lnTo>
                    <a:pt x="3990" y="223439"/>
                  </a:lnTo>
                  <a:lnTo>
                    <a:pt x="15544" y="182402"/>
                  </a:lnTo>
                  <a:lnTo>
                    <a:pt x="34032" y="144135"/>
                  </a:lnTo>
                  <a:lnTo>
                    <a:pt x="58826" y="109190"/>
                  </a:lnTo>
                  <a:lnTo>
                    <a:pt x="89296" y="78114"/>
                  </a:lnTo>
                  <a:lnTo>
                    <a:pt x="124815" y="51457"/>
                  </a:lnTo>
                  <a:lnTo>
                    <a:pt x="164753" y="29768"/>
                  </a:lnTo>
                  <a:lnTo>
                    <a:pt x="208483" y="13596"/>
                  </a:lnTo>
                  <a:lnTo>
                    <a:pt x="255374" y="3490"/>
                  </a:lnTo>
                  <a:lnTo>
                    <a:pt x="304800" y="0"/>
                  </a:lnTo>
                  <a:lnTo>
                    <a:pt x="354225" y="3490"/>
                  </a:lnTo>
                  <a:lnTo>
                    <a:pt x="401116" y="13596"/>
                  </a:lnTo>
                  <a:lnTo>
                    <a:pt x="444846" y="29768"/>
                  </a:lnTo>
                  <a:lnTo>
                    <a:pt x="484784" y="51457"/>
                  </a:lnTo>
                  <a:lnTo>
                    <a:pt x="520303" y="78114"/>
                  </a:lnTo>
                  <a:lnTo>
                    <a:pt x="550773" y="109190"/>
                  </a:lnTo>
                  <a:lnTo>
                    <a:pt x="575567" y="144135"/>
                  </a:lnTo>
                  <a:lnTo>
                    <a:pt x="594055" y="182402"/>
                  </a:lnTo>
                  <a:lnTo>
                    <a:pt x="605609" y="223439"/>
                  </a:lnTo>
                  <a:lnTo>
                    <a:pt x="609600" y="266700"/>
                  </a:lnTo>
                  <a:lnTo>
                    <a:pt x="605609" y="309960"/>
                  </a:lnTo>
                  <a:lnTo>
                    <a:pt x="594055" y="350997"/>
                  </a:lnTo>
                  <a:lnTo>
                    <a:pt x="575567" y="389264"/>
                  </a:lnTo>
                  <a:lnTo>
                    <a:pt x="550773" y="424209"/>
                  </a:lnTo>
                  <a:lnTo>
                    <a:pt x="520303" y="455285"/>
                  </a:lnTo>
                  <a:lnTo>
                    <a:pt x="484784" y="481942"/>
                  </a:lnTo>
                  <a:lnTo>
                    <a:pt x="444846" y="503631"/>
                  </a:lnTo>
                  <a:lnTo>
                    <a:pt x="401116" y="519803"/>
                  </a:lnTo>
                  <a:lnTo>
                    <a:pt x="354225" y="529909"/>
                  </a:lnTo>
                  <a:lnTo>
                    <a:pt x="304800" y="533400"/>
                  </a:lnTo>
                  <a:lnTo>
                    <a:pt x="255374" y="529909"/>
                  </a:lnTo>
                  <a:lnTo>
                    <a:pt x="208483" y="519803"/>
                  </a:lnTo>
                  <a:lnTo>
                    <a:pt x="164753" y="503631"/>
                  </a:lnTo>
                  <a:lnTo>
                    <a:pt x="124815" y="481942"/>
                  </a:lnTo>
                  <a:lnTo>
                    <a:pt x="89296" y="455285"/>
                  </a:lnTo>
                  <a:lnTo>
                    <a:pt x="58826" y="424209"/>
                  </a:lnTo>
                  <a:lnTo>
                    <a:pt x="34032" y="389264"/>
                  </a:lnTo>
                  <a:lnTo>
                    <a:pt x="15544" y="350997"/>
                  </a:lnTo>
                  <a:lnTo>
                    <a:pt x="3990" y="309960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346197" y="4306215"/>
            <a:ext cx="10953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134296" y="3248596"/>
            <a:ext cx="476250" cy="419100"/>
            <a:chOff x="2655061" y="4331461"/>
            <a:chExt cx="635000" cy="558800"/>
          </a:xfrm>
        </p:grpSpPr>
        <p:sp>
          <p:nvSpPr>
            <p:cNvPr id="17" name="object 17"/>
            <p:cNvSpPr/>
            <p:nvPr/>
          </p:nvSpPr>
          <p:spPr>
            <a:xfrm>
              <a:off x="2667761" y="4344161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304800" y="0"/>
                  </a:moveTo>
                  <a:lnTo>
                    <a:pt x="255374" y="3489"/>
                  </a:lnTo>
                  <a:lnTo>
                    <a:pt x="208483" y="13594"/>
                  </a:lnTo>
                  <a:lnTo>
                    <a:pt x="164753" y="29763"/>
                  </a:lnTo>
                  <a:lnTo>
                    <a:pt x="124815" y="51450"/>
                  </a:lnTo>
                  <a:lnTo>
                    <a:pt x="89296" y="78105"/>
                  </a:lnTo>
                  <a:lnTo>
                    <a:pt x="58826" y="109179"/>
                  </a:lnTo>
                  <a:lnTo>
                    <a:pt x="34032" y="144124"/>
                  </a:lnTo>
                  <a:lnTo>
                    <a:pt x="15544" y="182392"/>
                  </a:lnTo>
                  <a:lnTo>
                    <a:pt x="3990" y="223433"/>
                  </a:lnTo>
                  <a:lnTo>
                    <a:pt x="0" y="266700"/>
                  </a:lnTo>
                  <a:lnTo>
                    <a:pt x="3990" y="309966"/>
                  </a:lnTo>
                  <a:lnTo>
                    <a:pt x="15544" y="351007"/>
                  </a:lnTo>
                  <a:lnTo>
                    <a:pt x="34032" y="389275"/>
                  </a:lnTo>
                  <a:lnTo>
                    <a:pt x="58826" y="424220"/>
                  </a:lnTo>
                  <a:lnTo>
                    <a:pt x="89296" y="455294"/>
                  </a:lnTo>
                  <a:lnTo>
                    <a:pt x="124815" y="481949"/>
                  </a:lnTo>
                  <a:lnTo>
                    <a:pt x="164753" y="503636"/>
                  </a:lnTo>
                  <a:lnTo>
                    <a:pt x="208483" y="519805"/>
                  </a:lnTo>
                  <a:lnTo>
                    <a:pt x="255374" y="529910"/>
                  </a:lnTo>
                  <a:lnTo>
                    <a:pt x="304800" y="533400"/>
                  </a:lnTo>
                  <a:lnTo>
                    <a:pt x="354225" y="529910"/>
                  </a:lnTo>
                  <a:lnTo>
                    <a:pt x="401116" y="519805"/>
                  </a:lnTo>
                  <a:lnTo>
                    <a:pt x="444846" y="503636"/>
                  </a:lnTo>
                  <a:lnTo>
                    <a:pt x="484784" y="481949"/>
                  </a:lnTo>
                  <a:lnTo>
                    <a:pt x="520303" y="455294"/>
                  </a:lnTo>
                  <a:lnTo>
                    <a:pt x="550773" y="424220"/>
                  </a:lnTo>
                  <a:lnTo>
                    <a:pt x="575567" y="389275"/>
                  </a:lnTo>
                  <a:lnTo>
                    <a:pt x="594055" y="351007"/>
                  </a:lnTo>
                  <a:lnTo>
                    <a:pt x="605609" y="309966"/>
                  </a:lnTo>
                  <a:lnTo>
                    <a:pt x="609600" y="266700"/>
                  </a:lnTo>
                  <a:lnTo>
                    <a:pt x="605609" y="223433"/>
                  </a:lnTo>
                  <a:lnTo>
                    <a:pt x="594055" y="182392"/>
                  </a:lnTo>
                  <a:lnTo>
                    <a:pt x="575567" y="144124"/>
                  </a:lnTo>
                  <a:lnTo>
                    <a:pt x="550773" y="109179"/>
                  </a:lnTo>
                  <a:lnTo>
                    <a:pt x="520303" y="78105"/>
                  </a:lnTo>
                  <a:lnTo>
                    <a:pt x="484784" y="51450"/>
                  </a:lnTo>
                  <a:lnTo>
                    <a:pt x="444846" y="29763"/>
                  </a:lnTo>
                  <a:lnTo>
                    <a:pt x="401116" y="13594"/>
                  </a:lnTo>
                  <a:lnTo>
                    <a:pt x="354225" y="348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8" name="object 18"/>
            <p:cNvSpPr/>
            <p:nvPr/>
          </p:nvSpPr>
          <p:spPr>
            <a:xfrm>
              <a:off x="2667761" y="4344161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0" y="266700"/>
                  </a:moveTo>
                  <a:lnTo>
                    <a:pt x="3990" y="223433"/>
                  </a:lnTo>
                  <a:lnTo>
                    <a:pt x="15544" y="182392"/>
                  </a:lnTo>
                  <a:lnTo>
                    <a:pt x="34032" y="144124"/>
                  </a:lnTo>
                  <a:lnTo>
                    <a:pt x="58826" y="109179"/>
                  </a:lnTo>
                  <a:lnTo>
                    <a:pt x="89296" y="78105"/>
                  </a:lnTo>
                  <a:lnTo>
                    <a:pt x="124815" y="51450"/>
                  </a:lnTo>
                  <a:lnTo>
                    <a:pt x="164753" y="29763"/>
                  </a:lnTo>
                  <a:lnTo>
                    <a:pt x="208483" y="13594"/>
                  </a:lnTo>
                  <a:lnTo>
                    <a:pt x="255374" y="3489"/>
                  </a:lnTo>
                  <a:lnTo>
                    <a:pt x="304800" y="0"/>
                  </a:lnTo>
                  <a:lnTo>
                    <a:pt x="354225" y="3489"/>
                  </a:lnTo>
                  <a:lnTo>
                    <a:pt x="401116" y="13594"/>
                  </a:lnTo>
                  <a:lnTo>
                    <a:pt x="444846" y="29763"/>
                  </a:lnTo>
                  <a:lnTo>
                    <a:pt x="484784" y="51450"/>
                  </a:lnTo>
                  <a:lnTo>
                    <a:pt x="520303" y="78105"/>
                  </a:lnTo>
                  <a:lnTo>
                    <a:pt x="550773" y="109179"/>
                  </a:lnTo>
                  <a:lnTo>
                    <a:pt x="575567" y="144124"/>
                  </a:lnTo>
                  <a:lnTo>
                    <a:pt x="594055" y="182392"/>
                  </a:lnTo>
                  <a:lnTo>
                    <a:pt x="605609" y="223433"/>
                  </a:lnTo>
                  <a:lnTo>
                    <a:pt x="609600" y="266700"/>
                  </a:lnTo>
                  <a:lnTo>
                    <a:pt x="605609" y="309966"/>
                  </a:lnTo>
                  <a:lnTo>
                    <a:pt x="594055" y="351007"/>
                  </a:lnTo>
                  <a:lnTo>
                    <a:pt x="575567" y="389275"/>
                  </a:lnTo>
                  <a:lnTo>
                    <a:pt x="550773" y="424220"/>
                  </a:lnTo>
                  <a:lnTo>
                    <a:pt x="520303" y="455294"/>
                  </a:lnTo>
                  <a:lnTo>
                    <a:pt x="484784" y="481949"/>
                  </a:lnTo>
                  <a:lnTo>
                    <a:pt x="444846" y="503636"/>
                  </a:lnTo>
                  <a:lnTo>
                    <a:pt x="401116" y="519805"/>
                  </a:lnTo>
                  <a:lnTo>
                    <a:pt x="354225" y="529910"/>
                  </a:lnTo>
                  <a:lnTo>
                    <a:pt x="304800" y="533400"/>
                  </a:lnTo>
                  <a:lnTo>
                    <a:pt x="255374" y="529910"/>
                  </a:lnTo>
                  <a:lnTo>
                    <a:pt x="208483" y="519805"/>
                  </a:lnTo>
                  <a:lnTo>
                    <a:pt x="164753" y="503636"/>
                  </a:lnTo>
                  <a:lnTo>
                    <a:pt x="124815" y="481949"/>
                  </a:lnTo>
                  <a:lnTo>
                    <a:pt x="89296" y="455294"/>
                  </a:lnTo>
                  <a:lnTo>
                    <a:pt x="58826" y="424220"/>
                  </a:lnTo>
                  <a:lnTo>
                    <a:pt x="34032" y="389275"/>
                  </a:lnTo>
                  <a:lnTo>
                    <a:pt x="15544" y="351007"/>
                  </a:lnTo>
                  <a:lnTo>
                    <a:pt x="3990" y="309966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326892" y="3334417"/>
            <a:ext cx="9191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10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13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286571" y="3400996"/>
            <a:ext cx="923925" cy="887730"/>
          </a:xfrm>
          <a:custGeom>
            <a:avLst/>
            <a:gdLst/>
            <a:ahLst/>
            <a:cxnLst/>
            <a:rect l="l" t="t" r="r" b="b"/>
            <a:pathLst>
              <a:path w="1231900" h="1183639">
                <a:moveTo>
                  <a:pt x="0" y="0"/>
                </a:moveTo>
                <a:lnTo>
                  <a:pt x="1143000" y="76200"/>
                </a:lnTo>
              </a:path>
              <a:path w="1231900" h="1183639">
                <a:moveTo>
                  <a:pt x="367283" y="1183411"/>
                </a:moveTo>
                <a:lnTo>
                  <a:pt x="1231645" y="265175"/>
                </a:lnTo>
              </a:path>
            </a:pathLst>
          </a:custGeom>
          <a:ln w="381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 txBox="1"/>
          <p:nvPr/>
        </p:nvSpPr>
        <p:spPr>
          <a:xfrm>
            <a:off x="4686300" y="3371850"/>
            <a:ext cx="1943100" cy="998350"/>
          </a:xfrm>
          <a:prstGeom prst="rect">
            <a:avLst/>
          </a:prstGeom>
          <a:solidFill>
            <a:srgbClr val="F79546"/>
          </a:solidFill>
        </p:spPr>
        <p:txBody>
          <a:bodyPr vert="horz" wrap="square" lIns="0" tIns="17145" rIns="0" bIns="0" rtlCol="0">
            <a:spAutoFit/>
          </a:bodyPr>
          <a:lstStyle/>
          <a:p>
            <a:pPr marL="469583">
              <a:spcBef>
                <a:spcPts val="135"/>
              </a:spcBef>
            </a:pPr>
            <a:r>
              <a:rPr sz="2100" spc="-203" dirty="0">
                <a:latin typeface="Arial"/>
                <a:cs typeface="Arial"/>
              </a:rPr>
              <a:t>V=</a:t>
            </a:r>
            <a:r>
              <a:rPr sz="2100" spc="-101" dirty="0">
                <a:latin typeface="Arial"/>
                <a:cs typeface="Arial"/>
              </a:rPr>
              <a:t> </a:t>
            </a:r>
            <a:r>
              <a:rPr sz="2100" spc="-45" dirty="0">
                <a:latin typeface="Arial"/>
                <a:cs typeface="Arial"/>
              </a:rPr>
              <a:t>{</a:t>
            </a:r>
            <a:r>
              <a:rPr sz="2100" spc="-109" dirty="0">
                <a:latin typeface="Arial"/>
                <a:cs typeface="Arial"/>
              </a:rPr>
              <a:t> </a:t>
            </a:r>
            <a:r>
              <a:rPr sz="2100" spc="-203" dirty="0">
                <a:latin typeface="Arial"/>
                <a:cs typeface="Arial"/>
              </a:rPr>
              <a:t>???</a:t>
            </a:r>
            <a:r>
              <a:rPr sz="2100" spc="-94" dirty="0">
                <a:latin typeface="Arial"/>
                <a:cs typeface="Arial"/>
              </a:rPr>
              <a:t> </a:t>
            </a:r>
            <a:r>
              <a:rPr sz="2100" spc="-38" dirty="0">
                <a:latin typeface="Arial"/>
                <a:cs typeface="Arial"/>
              </a:rPr>
              <a:t>}</a:t>
            </a:r>
            <a:endParaRPr sz="2100">
              <a:latin typeface="Arial"/>
              <a:cs typeface="Arial"/>
            </a:endParaRPr>
          </a:p>
          <a:p>
            <a:pPr>
              <a:spcBef>
                <a:spcPts val="23"/>
              </a:spcBef>
            </a:pPr>
            <a:endParaRPr sz="2175">
              <a:latin typeface="Arial"/>
              <a:cs typeface="Arial"/>
            </a:endParaRPr>
          </a:p>
          <a:p>
            <a:pPr marL="449104"/>
            <a:r>
              <a:rPr sz="2100" spc="-379" dirty="0">
                <a:latin typeface="Arial"/>
                <a:cs typeface="Arial"/>
              </a:rPr>
              <a:t>E</a:t>
            </a:r>
            <a:r>
              <a:rPr sz="2100" spc="-109" dirty="0">
                <a:latin typeface="Arial"/>
                <a:cs typeface="Arial"/>
              </a:rPr>
              <a:t> </a:t>
            </a:r>
            <a:r>
              <a:rPr sz="2100" spc="-191" dirty="0">
                <a:latin typeface="Arial"/>
                <a:cs typeface="Arial"/>
              </a:rPr>
              <a:t>=</a:t>
            </a:r>
            <a:r>
              <a:rPr sz="2100" spc="-101" dirty="0">
                <a:latin typeface="Arial"/>
                <a:cs typeface="Arial"/>
              </a:rPr>
              <a:t> </a:t>
            </a:r>
            <a:r>
              <a:rPr sz="2100" spc="-45" dirty="0">
                <a:latin typeface="Arial"/>
                <a:cs typeface="Arial"/>
              </a:rPr>
              <a:t>{</a:t>
            </a:r>
            <a:r>
              <a:rPr sz="2100" spc="-109" dirty="0">
                <a:latin typeface="Arial"/>
                <a:cs typeface="Arial"/>
              </a:rPr>
              <a:t> </a:t>
            </a:r>
            <a:r>
              <a:rPr sz="2100" spc="-203" dirty="0">
                <a:latin typeface="Arial"/>
                <a:cs typeface="Arial"/>
              </a:rPr>
              <a:t>???</a:t>
            </a:r>
            <a:r>
              <a:rPr sz="2100" spc="-86" dirty="0">
                <a:latin typeface="Arial"/>
                <a:cs typeface="Arial"/>
              </a:rPr>
              <a:t> </a:t>
            </a:r>
            <a:r>
              <a:rPr sz="2100" spc="-38" dirty="0">
                <a:latin typeface="Arial"/>
                <a:cs typeface="Arial"/>
              </a:rPr>
              <a:t>}</a:t>
            </a:r>
            <a:endParaRPr sz="2100">
              <a:latin typeface="Arial"/>
              <a:cs typeface="Arial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DCA76908-2EA6-A3A3-76D8-CB298863D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19918"/>
            <a:ext cx="8229600" cy="644065"/>
          </a:xfrm>
        </p:spPr>
        <p:txBody>
          <a:bodyPr>
            <a:normAutofit fontScale="90000"/>
          </a:bodyPr>
          <a:lstStyle/>
          <a:p>
            <a:r>
              <a:rPr lang="en-US" dirty="0"/>
              <a:t>Undirected Graph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44955" y="1132456"/>
            <a:ext cx="5178743" cy="1345560"/>
          </a:xfrm>
          <a:prstGeom prst="rect">
            <a:avLst/>
          </a:prstGeom>
        </p:spPr>
        <p:txBody>
          <a:bodyPr vert="horz" wrap="square" lIns="0" tIns="82867" rIns="0" bIns="0" rtlCol="0">
            <a:spAutoFit/>
          </a:bodyPr>
          <a:lstStyle/>
          <a:p>
            <a:pPr marL="266700" indent="-257175">
              <a:spcBef>
                <a:spcPts val="652"/>
              </a:spcBef>
              <a:buChar char="•"/>
              <a:tabLst>
                <a:tab pos="266224" algn="l"/>
                <a:tab pos="266700" algn="l"/>
              </a:tabLst>
            </a:pPr>
            <a:r>
              <a:rPr sz="2400" spc="-225" dirty="0">
                <a:latin typeface="Arial"/>
                <a:cs typeface="Arial"/>
              </a:rPr>
              <a:t>A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graph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356" dirty="0">
                <a:latin typeface="Arial"/>
                <a:cs typeface="Arial"/>
              </a:rPr>
              <a:t>G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214" dirty="0">
                <a:latin typeface="Arial"/>
                <a:cs typeface="Arial"/>
              </a:rPr>
              <a:t>=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199" dirty="0">
                <a:latin typeface="Arial"/>
                <a:cs typeface="Arial"/>
              </a:rPr>
              <a:t>(E,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9" dirty="0">
                <a:latin typeface="Arial"/>
                <a:cs typeface="Arial"/>
              </a:rPr>
              <a:t>V)</a:t>
            </a:r>
            <a:endParaRPr sz="2400" dirty="0">
              <a:latin typeface="Arial"/>
              <a:cs typeface="Arial"/>
            </a:endParaRPr>
          </a:p>
          <a:p>
            <a:pPr marL="266700" indent="-257175">
              <a:spcBef>
                <a:spcPts val="578"/>
              </a:spcBef>
              <a:buChar char="•"/>
              <a:tabLst>
                <a:tab pos="266224" algn="l"/>
                <a:tab pos="266700" algn="l"/>
              </a:tabLst>
            </a:pPr>
            <a:r>
              <a:rPr sz="2400" spc="-244" dirty="0">
                <a:latin typeface="Arial"/>
                <a:cs typeface="Arial"/>
              </a:rPr>
              <a:t>V</a:t>
            </a:r>
            <a:r>
              <a:rPr sz="2400" spc="-127" dirty="0">
                <a:latin typeface="Arial"/>
                <a:cs typeface="Arial"/>
              </a:rPr>
              <a:t> </a:t>
            </a:r>
            <a:r>
              <a:rPr sz="2400" spc="-214" dirty="0">
                <a:latin typeface="Arial"/>
                <a:cs typeface="Arial"/>
              </a:rPr>
              <a:t>=</a:t>
            </a:r>
            <a:r>
              <a:rPr sz="2400" spc="-124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set</a:t>
            </a:r>
            <a:r>
              <a:rPr sz="2400" spc="-12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24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vertices</a:t>
            </a:r>
            <a:r>
              <a:rPr sz="2400" spc="-127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(nodes)</a:t>
            </a:r>
            <a:endParaRPr sz="2400" dirty="0">
              <a:latin typeface="Arial"/>
              <a:cs typeface="Arial"/>
            </a:endParaRPr>
          </a:p>
          <a:p>
            <a:pPr marL="266700" indent="-257175">
              <a:spcBef>
                <a:spcPts val="578"/>
              </a:spcBef>
              <a:buChar char="•"/>
              <a:tabLst>
                <a:tab pos="266224" algn="l"/>
                <a:tab pos="266700" algn="l"/>
              </a:tabLst>
            </a:pPr>
            <a:r>
              <a:rPr sz="2400" spc="-435" dirty="0">
                <a:latin typeface="Arial"/>
                <a:cs typeface="Arial"/>
              </a:rPr>
              <a:t>E</a:t>
            </a:r>
            <a:r>
              <a:rPr sz="2400" spc="-124" dirty="0">
                <a:latin typeface="Arial"/>
                <a:cs typeface="Arial"/>
              </a:rPr>
              <a:t> </a:t>
            </a:r>
            <a:r>
              <a:rPr sz="2400" spc="-214" dirty="0">
                <a:latin typeface="Arial"/>
                <a:cs typeface="Arial"/>
              </a:rPr>
              <a:t>=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101" dirty="0">
                <a:latin typeface="Arial"/>
                <a:cs typeface="Arial"/>
              </a:rPr>
              <a:t>set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24" dirty="0">
                <a:latin typeface="Arial"/>
                <a:cs typeface="Arial"/>
              </a:rPr>
              <a:t> </a:t>
            </a:r>
            <a:r>
              <a:rPr sz="2400" spc="-172" dirty="0">
                <a:latin typeface="Arial"/>
                <a:cs typeface="Arial"/>
              </a:rPr>
              <a:t>edges</a:t>
            </a:r>
            <a:r>
              <a:rPr sz="2400" spc="-124" dirty="0">
                <a:latin typeface="Arial"/>
                <a:cs typeface="Arial"/>
              </a:rPr>
              <a:t> </a:t>
            </a:r>
            <a:r>
              <a:rPr sz="2400" spc="-79" dirty="0">
                <a:latin typeface="Arial"/>
                <a:cs typeface="Arial"/>
              </a:rPr>
              <a:t>between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113" dirty="0">
                <a:latin typeface="Arial"/>
                <a:cs typeface="Arial"/>
              </a:rPr>
              <a:t>pairs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83" dirty="0">
                <a:latin typeface="Arial"/>
                <a:cs typeface="Arial"/>
              </a:rPr>
              <a:t>nodes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819846" y="3191446"/>
            <a:ext cx="476250" cy="419100"/>
            <a:chOff x="902461" y="4255261"/>
            <a:chExt cx="635000" cy="558800"/>
          </a:xfrm>
        </p:grpSpPr>
        <p:sp>
          <p:nvSpPr>
            <p:cNvPr id="9" name="object 9"/>
            <p:cNvSpPr/>
            <p:nvPr/>
          </p:nvSpPr>
          <p:spPr>
            <a:xfrm>
              <a:off x="915161" y="4267961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304800" y="0"/>
                  </a:moveTo>
                  <a:lnTo>
                    <a:pt x="255359" y="3489"/>
                  </a:lnTo>
                  <a:lnTo>
                    <a:pt x="208458" y="13594"/>
                  </a:lnTo>
                  <a:lnTo>
                    <a:pt x="164725" y="29763"/>
                  </a:lnTo>
                  <a:lnTo>
                    <a:pt x="124788" y="51450"/>
                  </a:lnTo>
                  <a:lnTo>
                    <a:pt x="89273" y="78105"/>
                  </a:lnTo>
                  <a:lnTo>
                    <a:pt x="58808" y="109179"/>
                  </a:lnTo>
                  <a:lnTo>
                    <a:pt x="34020" y="144124"/>
                  </a:lnTo>
                  <a:lnTo>
                    <a:pt x="15538" y="182392"/>
                  </a:lnTo>
                  <a:lnTo>
                    <a:pt x="3989" y="223433"/>
                  </a:lnTo>
                  <a:lnTo>
                    <a:pt x="0" y="266700"/>
                  </a:lnTo>
                  <a:lnTo>
                    <a:pt x="3989" y="309966"/>
                  </a:lnTo>
                  <a:lnTo>
                    <a:pt x="15538" y="351007"/>
                  </a:lnTo>
                  <a:lnTo>
                    <a:pt x="34020" y="389275"/>
                  </a:lnTo>
                  <a:lnTo>
                    <a:pt x="58808" y="424220"/>
                  </a:lnTo>
                  <a:lnTo>
                    <a:pt x="89273" y="455294"/>
                  </a:lnTo>
                  <a:lnTo>
                    <a:pt x="124788" y="481949"/>
                  </a:lnTo>
                  <a:lnTo>
                    <a:pt x="164725" y="503636"/>
                  </a:lnTo>
                  <a:lnTo>
                    <a:pt x="208458" y="519805"/>
                  </a:lnTo>
                  <a:lnTo>
                    <a:pt x="255359" y="529910"/>
                  </a:lnTo>
                  <a:lnTo>
                    <a:pt x="304800" y="533400"/>
                  </a:lnTo>
                  <a:lnTo>
                    <a:pt x="354225" y="529910"/>
                  </a:lnTo>
                  <a:lnTo>
                    <a:pt x="401116" y="519805"/>
                  </a:lnTo>
                  <a:lnTo>
                    <a:pt x="444846" y="503636"/>
                  </a:lnTo>
                  <a:lnTo>
                    <a:pt x="484784" y="481949"/>
                  </a:lnTo>
                  <a:lnTo>
                    <a:pt x="520303" y="455294"/>
                  </a:lnTo>
                  <a:lnTo>
                    <a:pt x="550773" y="424220"/>
                  </a:lnTo>
                  <a:lnTo>
                    <a:pt x="575567" y="389275"/>
                  </a:lnTo>
                  <a:lnTo>
                    <a:pt x="594055" y="351007"/>
                  </a:lnTo>
                  <a:lnTo>
                    <a:pt x="605609" y="309966"/>
                  </a:lnTo>
                  <a:lnTo>
                    <a:pt x="609600" y="266700"/>
                  </a:lnTo>
                  <a:lnTo>
                    <a:pt x="605609" y="223433"/>
                  </a:lnTo>
                  <a:lnTo>
                    <a:pt x="594055" y="182392"/>
                  </a:lnTo>
                  <a:lnTo>
                    <a:pt x="575567" y="144124"/>
                  </a:lnTo>
                  <a:lnTo>
                    <a:pt x="550773" y="109179"/>
                  </a:lnTo>
                  <a:lnTo>
                    <a:pt x="520303" y="78105"/>
                  </a:lnTo>
                  <a:lnTo>
                    <a:pt x="484784" y="51450"/>
                  </a:lnTo>
                  <a:lnTo>
                    <a:pt x="444846" y="29763"/>
                  </a:lnTo>
                  <a:lnTo>
                    <a:pt x="401116" y="13594"/>
                  </a:lnTo>
                  <a:lnTo>
                    <a:pt x="354225" y="348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0" name="object 10"/>
            <p:cNvSpPr/>
            <p:nvPr/>
          </p:nvSpPr>
          <p:spPr>
            <a:xfrm>
              <a:off x="915161" y="4267961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0" y="266700"/>
                  </a:moveTo>
                  <a:lnTo>
                    <a:pt x="3989" y="223433"/>
                  </a:lnTo>
                  <a:lnTo>
                    <a:pt x="15538" y="182392"/>
                  </a:lnTo>
                  <a:lnTo>
                    <a:pt x="34020" y="144124"/>
                  </a:lnTo>
                  <a:lnTo>
                    <a:pt x="58808" y="109179"/>
                  </a:lnTo>
                  <a:lnTo>
                    <a:pt x="89273" y="78105"/>
                  </a:lnTo>
                  <a:lnTo>
                    <a:pt x="124788" y="51450"/>
                  </a:lnTo>
                  <a:lnTo>
                    <a:pt x="164725" y="29763"/>
                  </a:lnTo>
                  <a:lnTo>
                    <a:pt x="208458" y="13594"/>
                  </a:lnTo>
                  <a:lnTo>
                    <a:pt x="255359" y="3489"/>
                  </a:lnTo>
                  <a:lnTo>
                    <a:pt x="304800" y="0"/>
                  </a:lnTo>
                  <a:lnTo>
                    <a:pt x="354225" y="3489"/>
                  </a:lnTo>
                  <a:lnTo>
                    <a:pt x="401116" y="13594"/>
                  </a:lnTo>
                  <a:lnTo>
                    <a:pt x="444846" y="29763"/>
                  </a:lnTo>
                  <a:lnTo>
                    <a:pt x="484784" y="51450"/>
                  </a:lnTo>
                  <a:lnTo>
                    <a:pt x="520303" y="78105"/>
                  </a:lnTo>
                  <a:lnTo>
                    <a:pt x="550773" y="109179"/>
                  </a:lnTo>
                  <a:lnTo>
                    <a:pt x="575567" y="144124"/>
                  </a:lnTo>
                  <a:lnTo>
                    <a:pt x="594055" y="182392"/>
                  </a:lnTo>
                  <a:lnTo>
                    <a:pt x="605609" y="223433"/>
                  </a:lnTo>
                  <a:lnTo>
                    <a:pt x="609600" y="266700"/>
                  </a:lnTo>
                  <a:lnTo>
                    <a:pt x="605609" y="309966"/>
                  </a:lnTo>
                  <a:lnTo>
                    <a:pt x="594055" y="351007"/>
                  </a:lnTo>
                  <a:lnTo>
                    <a:pt x="575567" y="389275"/>
                  </a:lnTo>
                  <a:lnTo>
                    <a:pt x="550773" y="424220"/>
                  </a:lnTo>
                  <a:lnTo>
                    <a:pt x="520303" y="455294"/>
                  </a:lnTo>
                  <a:lnTo>
                    <a:pt x="484784" y="481949"/>
                  </a:lnTo>
                  <a:lnTo>
                    <a:pt x="444846" y="503636"/>
                  </a:lnTo>
                  <a:lnTo>
                    <a:pt x="401116" y="519805"/>
                  </a:lnTo>
                  <a:lnTo>
                    <a:pt x="354225" y="529910"/>
                  </a:lnTo>
                  <a:lnTo>
                    <a:pt x="304800" y="533400"/>
                  </a:lnTo>
                  <a:lnTo>
                    <a:pt x="255359" y="529910"/>
                  </a:lnTo>
                  <a:lnTo>
                    <a:pt x="208458" y="519805"/>
                  </a:lnTo>
                  <a:lnTo>
                    <a:pt x="164725" y="503636"/>
                  </a:lnTo>
                  <a:lnTo>
                    <a:pt x="124788" y="481949"/>
                  </a:lnTo>
                  <a:lnTo>
                    <a:pt x="89273" y="455294"/>
                  </a:lnTo>
                  <a:lnTo>
                    <a:pt x="58808" y="424220"/>
                  </a:lnTo>
                  <a:lnTo>
                    <a:pt x="34020" y="389275"/>
                  </a:lnTo>
                  <a:lnTo>
                    <a:pt x="15538" y="351007"/>
                  </a:lnTo>
                  <a:lnTo>
                    <a:pt x="3989" y="309966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006499" y="3277267"/>
            <a:ext cx="101441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10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162746" y="4220146"/>
            <a:ext cx="476250" cy="419100"/>
            <a:chOff x="1359661" y="5626861"/>
            <a:chExt cx="635000" cy="558800"/>
          </a:xfrm>
        </p:grpSpPr>
        <p:sp>
          <p:nvSpPr>
            <p:cNvPr id="13" name="object 13"/>
            <p:cNvSpPr/>
            <p:nvPr/>
          </p:nvSpPr>
          <p:spPr>
            <a:xfrm>
              <a:off x="1372361" y="5639561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304800" y="0"/>
                  </a:moveTo>
                  <a:lnTo>
                    <a:pt x="255374" y="3490"/>
                  </a:lnTo>
                  <a:lnTo>
                    <a:pt x="208483" y="13596"/>
                  </a:lnTo>
                  <a:lnTo>
                    <a:pt x="164753" y="29768"/>
                  </a:lnTo>
                  <a:lnTo>
                    <a:pt x="124815" y="51457"/>
                  </a:lnTo>
                  <a:lnTo>
                    <a:pt x="89296" y="78114"/>
                  </a:lnTo>
                  <a:lnTo>
                    <a:pt x="58826" y="109190"/>
                  </a:lnTo>
                  <a:lnTo>
                    <a:pt x="34032" y="144135"/>
                  </a:lnTo>
                  <a:lnTo>
                    <a:pt x="15544" y="182402"/>
                  </a:lnTo>
                  <a:lnTo>
                    <a:pt x="3990" y="223439"/>
                  </a:lnTo>
                  <a:lnTo>
                    <a:pt x="0" y="266700"/>
                  </a:lnTo>
                  <a:lnTo>
                    <a:pt x="3990" y="309960"/>
                  </a:lnTo>
                  <a:lnTo>
                    <a:pt x="15544" y="350997"/>
                  </a:lnTo>
                  <a:lnTo>
                    <a:pt x="34032" y="389264"/>
                  </a:lnTo>
                  <a:lnTo>
                    <a:pt x="58826" y="424209"/>
                  </a:lnTo>
                  <a:lnTo>
                    <a:pt x="89296" y="455285"/>
                  </a:lnTo>
                  <a:lnTo>
                    <a:pt x="124815" y="481942"/>
                  </a:lnTo>
                  <a:lnTo>
                    <a:pt x="164753" y="503631"/>
                  </a:lnTo>
                  <a:lnTo>
                    <a:pt x="208483" y="519803"/>
                  </a:lnTo>
                  <a:lnTo>
                    <a:pt x="255374" y="529909"/>
                  </a:lnTo>
                  <a:lnTo>
                    <a:pt x="304800" y="533400"/>
                  </a:lnTo>
                  <a:lnTo>
                    <a:pt x="354225" y="529909"/>
                  </a:lnTo>
                  <a:lnTo>
                    <a:pt x="401116" y="519803"/>
                  </a:lnTo>
                  <a:lnTo>
                    <a:pt x="444846" y="503631"/>
                  </a:lnTo>
                  <a:lnTo>
                    <a:pt x="484784" y="481942"/>
                  </a:lnTo>
                  <a:lnTo>
                    <a:pt x="520303" y="455285"/>
                  </a:lnTo>
                  <a:lnTo>
                    <a:pt x="550773" y="424209"/>
                  </a:lnTo>
                  <a:lnTo>
                    <a:pt x="575567" y="389264"/>
                  </a:lnTo>
                  <a:lnTo>
                    <a:pt x="594055" y="350997"/>
                  </a:lnTo>
                  <a:lnTo>
                    <a:pt x="605609" y="309960"/>
                  </a:lnTo>
                  <a:lnTo>
                    <a:pt x="609600" y="266700"/>
                  </a:lnTo>
                  <a:lnTo>
                    <a:pt x="605609" y="223439"/>
                  </a:lnTo>
                  <a:lnTo>
                    <a:pt x="594055" y="182402"/>
                  </a:lnTo>
                  <a:lnTo>
                    <a:pt x="575567" y="144135"/>
                  </a:lnTo>
                  <a:lnTo>
                    <a:pt x="550773" y="109190"/>
                  </a:lnTo>
                  <a:lnTo>
                    <a:pt x="520303" y="78114"/>
                  </a:lnTo>
                  <a:lnTo>
                    <a:pt x="484784" y="51457"/>
                  </a:lnTo>
                  <a:lnTo>
                    <a:pt x="444846" y="29768"/>
                  </a:lnTo>
                  <a:lnTo>
                    <a:pt x="401116" y="13596"/>
                  </a:lnTo>
                  <a:lnTo>
                    <a:pt x="354225" y="349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4" name="object 14"/>
            <p:cNvSpPr/>
            <p:nvPr/>
          </p:nvSpPr>
          <p:spPr>
            <a:xfrm>
              <a:off x="1372361" y="5639561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0" y="266700"/>
                  </a:moveTo>
                  <a:lnTo>
                    <a:pt x="3990" y="223439"/>
                  </a:lnTo>
                  <a:lnTo>
                    <a:pt x="15544" y="182402"/>
                  </a:lnTo>
                  <a:lnTo>
                    <a:pt x="34032" y="144135"/>
                  </a:lnTo>
                  <a:lnTo>
                    <a:pt x="58826" y="109190"/>
                  </a:lnTo>
                  <a:lnTo>
                    <a:pt x="89296" y="78114"/>
                  </a:lnTo>
                  <a:lnTo>
                    <a:pt x="124815" y="51457"/>
                  </a:lnTo>
                  <a:lnTo>
                    <a:pt x="164753" y="29768"/>
                  </a:lnTo>
                  <a:lnTo>
                    <a:pt x="208483" y="13596"/>
                  </a:lnTo>
                  <a:lnTo>
                    <a:pt x="255374" y="3490"/>
                  </a:lnTo>
                  <a:lnTo>
                    <a:pt x="304800" y="0"/>
                  </a:lnTo>
                  <a:lnTo>
                    <a:pt x="354225" y="3490"/>
                  </a:lnTo>
                  <a:lnTo>
                    <a:pt x="401116" y="13596"/>
                  </a:lnTo>
                  <a:lnTo>
                    <a:pt x="444846" y="29768"/>
                  </a:lnTo>
                  <a:lnTo>
                    <a:pt x="484784" y="51457"/>
                  </a:lnTo>
                  <a:lnTo>
                    <a:pt x="520303" y="78114"/>
                  </a:lnTo>
                  <a:lnTo>
                    <a:pt x="550773" y="109190"/>
                  </a:lnTo>
                  <a:lnTo>
                    <a:pt x="575567" y="144135"/>
                  </a:lnTo>
                  <a:lnTo>
                    <a:pt x="594055" y="182402"/>
                  </a:lnTo>
                  <a:lnTo>
                    <a:pt x="605609" y="223439"/>
                  </a:lnTo>
                  <a:lnTo>
                    <a:pt x="609600" y="266700"/>
                  </a:lnTo>
                  <a:lnTo>
                    <a:pt x="605609" y="309960"/>
                  </a:lnTo>
                  <a:lnTo>
                    <a:pt x="594055" y="350997"/>
                  </a:lnTo>
                  <a:lnTo>
                    <a:pt x="575567" y="389264"/>
                  </a:lnTo>
                  <a:lnTo>
                    <a:pt x="550773" y="424209"/>
                  </a:lnTo>
                  <a:lnTo>
                    <a:pt x="520303" y="455285"/>
                  </a:lnTo>
                  <a:lnTo>
                    <a:pt x="484784" y="481942"/>
                  </a:lnTo>
                  <a:lnTo>
                    <a:pt x="444846" y="503631"/>
                  </a:lnTo>
                  <a:lnTo>
                    <a:pt x="401116" y="519803"/>
                  </a:lnTo>
                  <a:lnTo>
                    <a:pt x="354225" y="529909"/>
                  </a:lnTo>
                  <a:lnTo>
                    <a:pt x="304800" y="533400"/>
                  </a:lnTo>
                  <a:lnTo>
                    <a:pt x="255374" y="529909"/>
                  </a:lnTo>
                  <a:lnTo>
                    <a:pt x="208483" y="519803"/>
                  </a:lnTo>
                  <a:lnTo>
                    <a:pt x="164753" y="503631"/>
                  </a:lnTo>
                  <a:lnTo>
                    <a:pt x="124815" y="481942"/>
                  </a:lnTo>
                  <a:lnTo>
                    <a:pt x="89296" y="455285"/>
                  </a:lnTo>
                  <a:lnTo>
                    <a:pt x="58826" y="424209"/>
                  </a:lnTo>
                  <a:lnTo>
                    <a:pt x="34032" y="389264"/>
                  </a:lnTo>
                  <a:lnTo>
                    <a:pt x="15544" y="350997"/>
                  </a:lnTo>
                  <a:lnTo>
                    <a:pt x="3990" y="309960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346197" y="4306215"/>
            <a:ext cx="10953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134296" y="3248596"/>
            <a:ext cx="476250" cy="419100"/>
            <a:chOff x="2655061" y="4331461"/>
            <a:chExt cx="635000" cy="558800"/>
          </a:xfrm>
        </p:grpSpPr>
        <p:sp>
          <p:nvSpPr>
            <p:cNvPr id="17" name="object 17"/>
            <p:cNvSpPr/>
            <p:nvPr/>
          </p:nvSpPr>
          <p:spPr>
            <a:xfrm>
              <a:off x="2667761" y="4344161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304800" y="0"/>
                  </a:moveTo>
                  <a:lnTo>
                    <a:pt x="255374" y="3489"/>
                  </a:lnTo>
                  <a:lnTo>
                    <a:pt x="208483" y="13594"/>
                  </a:lnTo>
                  <a:lnTo>
                    <a:pt x="164753" y="29763"/>
                  </a:lnTo>
                  <a:lnTo>
                    <a:pt x="124815" y="51450"/>
                  </a:lnTo>
                  <a:lnTo>
                    <a:pt x="89296" y="78105"/>
                  </a:lnTo>
                  <a:lnTo>
                    <a:pt x="58826" y="109179"/>
                  </a:lnTo>
                  <a:lnTo>
                    <a:pt x="34032" y="144124"/>
                  </a:lnTo>
                  <a:lnTo>
                    <a:pt x="15544" y="182392"/>
                  </a:lnTo>
                  <a:lnTo>
                    <a:pt x="3990" y="223433"/>
                  </a:lnTo>
                  <a:lnTo>
                    <a:pt x="0" y="266700"/>
                  </a:lnTo>
                  <a:lnTo>
                    <a:pt x="3990" y="309966"/>
                  </a:lnTo>
                  <a:lnTo>
                    <a:pt x="15544" y="351007"/>
                  </a:lnTo>
                  <a:lnTo>
                    <a:pt x="34032" y="389275"/>
                  </a:lnTo>
                  <a:lnTo>
                    <a:pt x="58826" y="424220"/>
                  </a:lnTo>
                  <a:lnTo>
                    <a:pt x="89296" y="455294"/>
                  </a:lnTo>
                  <a:lnTo>
                    <a:pt x="124815" y="481949"/>
                  </a:lnTo>
                  <a:lnTo>
                    <a:pt x="164753" y="503636"/>
                  </a:lnTo>
                  <a:lnTo>
                    <a:pt x="208483" y="519805"/>
                  </a:lnTo>
                  <a:lnTo>
                    <a:pt x="255374" y="529910"/>
                  </a:lnTo>
                  <a:lnTo>
                    <a:pt x="304800" y="533400"/>
                  </a:lnTo>
                  <a:lnTo>
                    <a:pt x="354225" y="529910"/>
                  </a:lnTo>
                  <a:lnTo>
                    <a:pt x="401116" y="519805"/>
                  </a:lnTo>
                  <a:lnTo>
                    <a:pt x="444846" y="503636"/>
                  </a:lnTo>
                  <a:lnTo>
                    <a:pt x="484784" y="481949"/>
                  </a:lnTo>
                  <a:lnTo>
                    <a:pt x="520303" y="455294"/>
                  </a:lnTo>
                  <a:lnTo>
                    <a:pt x="550773" y="424220"/>
                  </a:lnTo>
                  <a:lnTo>
                    <a:pt x="575567" y="389275"/>
                  </a:lnTo>
                  <a:lnTo>
                    <a:pt x="594055" y="351007"/>
                  </a:lnTo>
                  <a:lnTo>
                    <a:pt x="605609" y="309966"/>
                  </a:lnTo>
                  <a:lnTo>
                    <a:pt x="609600" y="266700"/>
                  </a:lnTo>
                  <a:lnTo>
                    <a:pt x="605609" y="223433"/>
                  </a:lnTo>
                  <a:lnTo>
                    <a:pt x="594055" y="182392"/>
                  </a:lnTo>
                  <a:lnTo>
                    <a:pt x="575567" y="144124"/>
                  </a:lnTo>
                  <a:lnTo>
                    <a:pt x="550773" y="109179"/>
                  </a:lnTo>
                  <a:lnTo>
                    <a:pt x="520303" y="78105"/>
                  </a:lnTo>
                  <a:lnTo>
                    <a:pt x="484784" y="51450"/>
                  </a:lnTo>
                  <a:lnTo>
                    <a:pt x="444846" y="29763"/>
                  </a:lnTo>
                  <a:lnTo>
                    <a:pt x="401116" y="13594"/>
                  </a:lnTo>
                  <a:lnTo>
                    <a:pt x="354225" y="348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8" name="object 18"/>
            <p:cNvSpPr/>
            <p:nvPr/>
          </p:nvSpPr>
          <p:spPr>
            <a:xfrm>
              <a:off x="2667761" y="4344161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0" y="266700"/>
                  </a:moveTo>
                  <a:lnTo>
                    <a:pt x="3990" y="223433"/>
                  </a:lnTo>
                  <a:lnTo>
                    <a:pt x="15544" y="182392"/>
                  </a:lnTo>
                  <a:lnTo>
                    <a:pt x="34032" y="144124"/>
                  </a:lnTo>
                  <a:lnTo>
                    <a:pt x="58826" y="109179"/>
                  </a:lnTo>
                  <a:lnTo>
                    <a:pt x="89296" y="78105"/>
                  </a:lnTo>
                  <a:lnTo>
                    <a:pt x="124815" y="51450"/>
                  </a:lnTo>
                  <a:lnTo>
                    <a:pt x="164753" y="29763"/>
                  </a:lnTo>
                  <a:lnTo>
                    <a:pt x="208483" y="13594"/>
                  </a:lnTo>
                  <a:lnTo>
                    <a:pt x="255374" y="3489"/>
                  </a:lnTo>
                  <a:lnTo>
                    <a:pt x="304800" y="0"/>
                  </a:lnTo>
                  <a:lnTo>
                    <a:pt x="354225" y="3489"/>
                  </a:lnTo>
                  <a:lnTo>
                    <a:pt x="401116" y="13594"/>
                  </a:lnTo>
                  <a:lnTo>
                    <a:pt x="444846" y="29763"/>
                  </a:lnTo>
                  <a:lnTo>
                    <a:pt x="484784" y="51450"/>
                  </a:lnTo>
                  <a:lnTo>
                    <a:pt x="520303" y="78105"/>
                  </a:lnTo>
                  <a:lnTo>
                    <a:pt x="550773" y="109179"/>
                  </a:lnTo>
                  <a:lnTo>
                    <a:pt x="575567" y="144124"/>
                  </a:lnTo>
                  <a:lnTo>
                    <a:pt x="594055" y="182392"/>
                  </a:lnTo>
                  <a:lnTo>
                    <a:pt x="605609" y="223433"/>
                  </a:lnTo>
                  <a:lnTo>
                    <a:pt x="609600" y="266700"/>
                  </a:lnTo>
                  <a:lnTo>
                    <a:pt x="605609" y="309966"/>
                  </a:lnTo>
                  <a:lnTo>
                    <a:pt x="594055" y="351007"/>
                  </a:lnTo>
                  <a:lnTo>
                    <a:pt x="575567" y="389275"/>
                  </a:lnTo>
                  <a:lnTo>
                    <a:pt x="550773" y="424220"/>
                  </a:lnTo>
                  <a:lnTo>
                    <a:pt x="520303" y="455294"/>
                  </a:lnTo>
                  <a:lnTo>
                    <a:pt x="484784" y="481949"/>
                  </a:lnTo>
                  <a:lnTo>
                    <a:pt x="444846" y="503636"/>
                  </a:lnTo>
                  <a:lnTo>
                    <a:pt x="401116" y="519805"/>
                  </a:lnTo>
                  <a:lnTo>
                    <a:pt x="354225" y="529910"/>
                  </a:lnTo>
                  <a:lnTo>
                    <a:pt x="304800" y="533400"/>
                  </a:lnTo>
                  <a:lnTo>
                    <a:pt x="255374" y="529910"/>
                  </a:lnTo>
                  <a:lnTo>
                    <a:pt x="208483" y="519805"/>
                  </a:lnTo>
                  <a:lnTo>
                    <a:pt x="164753" y="503636"/>
                  </a:lnTo>
                  <a:lnTo>
                    <a:pt x="124815" y="481949"/>
                  </a:lnTo>
                  <a:lnTo>
                    <a:pt x="89296" y="455294"/>
                  </a:lnTo>
                  <a:lnTo>
                    <a:pt x="58826" y="424220"/>
                  </a:lnTo>
                  <a:lnTo>
                    <a:pt x="34032" y="389275"/>
                  </a:lnTo>
                  <a:lnTo>
                    <a:pt x="15544" y="351007"/>
                  </a:lnTo>
                  <a:lnTo>
                    <a:pt x="3990" y="309966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326892" y="3334417"/>
            <a:ext cx="9191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10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13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286571" y="3400996"/>
            <a:ext cx="923925" cy="887730"/>
          </a:xfrm>
          <a:custGeom>
            <a:avLst/>
            <a:gdLst/>
            <a:ahLst/>
            <a:cxnLst/>
            <a:rect l="l" t="t" r="r" b="b"/>
            <a:pathLst>
              <a:path w="1231900" h="1183639">
                <a:moveTo>
                  <a:pt x="0" y="0"/>
                </a:moveTo>
                <a:lnTo>
                  <a:pt x="1143000" y="76200"/>
                </a:lnTo>
              </a:path>
              <a:path w="1231900" h="1183639">
                <a:moveTo>
                  <a:pt x="367283" y="1183411"/>
                </a:moveTo>
                <a:lnTo>
                  <a:pt x="1231645" y="265175"/>
                </a:lnTo>
              </a:path>
            </a:pathLst>
          </a:custGeom>
          <a:ln w="381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" name="object 21">
            <a:extLst>
              <a:ext uri="{FF2B5EF4-FFF2-40B4-BE49-F238E27FC236}">
                <a16:creationId xmlns:a16="http://schemas.microsoft.com/office/drawing/2014/main" id="{6C65C832-D036-AABB-BEAA-0AEF287D5FB5}"/>
              </a:ext>
            </a:extLst>
          </p:cNvPr>
          <p:cNvSpPr txBox="1"/>
          <p:nvPr/>
        </p:nvSpPr>
        <p:spPr>
          <a:xfrm>
            <a:off x="4571999" y="3418713"/>
            <a:ext cx="3239815" cy="998831"/>
          </a:xfrm>
          <a:prstGeom prst="rect">
            <a:avLst/>
          </a:prstGeom>
          <a:solidFill>
            <a:srgbClr val="4AACC5"/>
          </a:solidFill>
        </p:spPr>
        <p:txBody>
          <a:bodyPr vert="horz" wrap="square" lIns="0" tIns="17621" rIns="0" bIns="0" rtlCol="0">
            <a:spAutoFit/>
          </a:bodyPr>
          <a:lstStyle/>
          <a:p>
            <a:pPr algn="ctr">
              <a:spcBef>
                <a:spcPts val="139"/>
              </a:spcBef>
            </a:pPr>
            <a:r>
              <a:rPr sz="2100" spc="-203" dirty="0">
                <a:latin typeface="Arial"/>
                <a:cs typeface="Arial"/>
              </a:rPr>
              <a:t>V=</a:t>
            </a:r>
            <a:r>
              <a:rPr sz="2100" spc="-98" dirty="0">
                <a:latin typeface="Arial"/>
                <a:cs typeface="Arial"/>
              </a:rPr>
              <a:t> </a:t>
            </a:r>
            <a:r>
              <a:rPr sz="2100" spc="-45" dirty="0">
                <a:latin typeface="Arial"/>
                <a:cs typeface="Arial"/>
              </a:rPr>
              <a:t>{</a:t>
            </a:r>
            <a:r>
              <a:rPr sz="2100" spc="-105" dirty="0">
                <a:latin typeface="Arial"/>
                <a:cs typeface="Arial"/>
              </a:rPr>
              <a:t> </a:t>
            </a:r>
            <a:r>
              <a:rPr sz="2100" spc="-120" dirty="0">
                <a:latin typeface="Arial"/>
                <a:cs typeface="Arial"/>
              </a:rPr>
              <a:t>a,</a:t>
            </a:r>
            <a:r>
              <a:rPr sz="2100" spc="-105" dirty="0">
                <a:latin typeface="Arial"/>
                <a:cs typeface="Arial"/>
              </a:rPr>
              <a:t> </a:t>
            </a:r>
            <a:r>
              <a:rPr sz="2100" spc="-79" dirty="0">
                <a:latin typeface="Arial"/>
                <a:cs typeface="Arial"/>
              </a:rPr>
              <a:t>b,</a:t>
            </a:r>
            <a:r>
              <a:rPr sz="2100" spc="-98" dirty="0">
                <a:latin typeface="Arial"/>
                <a:cs typeface="Arial"/>
              </a:rPr>
              <a:t> </a:t>
            </a:r>
            <a:r>
              <a:rPr sz="2100" spc="-172" dirty="0">
                <a:latin typeface="Arial"/>
                <a:cs typeface="Arial"/>
              </a:rPr>
              <a:t>c</a:t>
            </a:r>
            <a:r>
              <a:rPr sz="2100" spc="-90" dirty="0">
                <a:latin typeface="Arial"/>
                <a:cs typeface="Arial"/>
              </a:rPr>
              <a:t> </a:t>
            </a:r>
            <a:r>
              <a:rPr sz="2100" spc="-38" dirty="0">
                <a:latin typeface="Arial"/>
                <a:cs typeface="Arial"/>
              </a:rPr>
              <a:t>}</a:t>
            </a:r>
            <a:endParaRPr sz="2100" dirty="0">
              <a:latin typeface="Arial"/>
              <a:cs typeface="Arial"/>
            </a:endParaRPr>
          </a:p>
          <a:p>
            <a:pPr>
              <a:spcBef>
                <a:spcPts val="19"/>
              </a:spcBef>
            </a:pPr>
            <a:endParaRPr sz="2175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100" spc="-379" dirty="0">
                <a:latin typeface="Arial"/>
                <a:cs typeface="Arial"/>
              </a:rPr>
              <a:t>E</a:t>
            </a:r>
            <a:r>
              <a:rPr sz="2100" spc="-101" dirty="0">
                <a:latin typeface="Arial"/>
                <a:cs typeface="Arial"/>
              </a:rPr>
              <a:t> </a:t>
            </a:r>
            <a:r>
              <a:rPr sz="2100" spc="-191" dirty="0">
                <a:latin typeface="Arial"/>
                <a:cs typeface="Arial"/>
              </a:rPr>
              <a:t>=</a:t>
            </a:r>
            <a:r>
              <a:rPr sz="2100" spc="-94" dirty="0">
                <a:latin typeface="Arial"/>
                <a:cs typeface="Arial"/>
              </a:rPr>
              <a:t> </a:t>
            </a:r>
            <a:r>
              <a:rPr sz="2100" spc="-45" dirty="0">
                <a:latin typeface="Arial"/>
                <a:cs typeface="Arial"/>
              </a:rPr>
              <a:t>{</a:t>
            </a:r>
            <a:r>
              <a:rPr sz="2100" spc="-101" dirty="0">
                <a:latin typeface="Arial"/>
                <a:cs typeface="Arial"/>
              </a:rPr>
              <a:t> </a:t>
            </a:r>
            <a:r>
              <a:rPr sz="2100" spc="-109" dirty="0">
                <a:latin typeface="Arial"/>
                <a:cs typeface="Arial"/>
              </a:rPr>
              <a:t>(a,</a:t>
            </a:r>
            <a:r>
              <a:rPr sz="2100" spc="-98" dirty="0">
                <a:latin typeface="Arial"/>
                <a:cs typeface="Arial"/>
              </a:rPr>
              <a:t> </a:t>
            </a:r>
            <a:r>
              <a:rPr sz="2100" spc="-101" dirty="0">
                <a:latin typeface="Arial"/>
                <a:cs typeface="Arial"/>
              </a:rPr>
              <a:t>c)</a:t>
            </a:r>
            <a:r>
              <a:rPr lang="en-US" sz="2100" spc="-101" dirty="0">
                <a:latin typeface="Arial"/>
                <a:cs typeface="Arial"/>
              </a:rPr>
              <a:t>, (c, a)</a:t>
            </a:r>
            <a:r>
              <a:rPr sz="2100" spc="-101" dirty="0">
                <a:latin typeface="Arial"/>
                <a:cs typeface="Arial"/>
              </a:rPr>
              <a:t>,</a:t>
            </a:r>
            <a:r>
              <a:rPr sz="2100" spc="-90" dirty="0">
                <a:latin typeface="Arial"/>
                <a:cs typeface="Arial"/>
              </a:rPr>
              <a:t> </a:t>
            </a:r>
            <a:r>
              <a:rPr sz="2100" spc="-75" dirty="0">
                <a:latin typeface="Arial"/>
                <a:cs typeface="Arial"/>
              </a:rPr>
              <a:t>(b,</a:t>
            </a:r>
            <a:r>
              <a:rPr sz="2100" spc="-94" dirty="0">
                <a:latin typeface="Arial"/>
                <a:cs typeface="Arial"/>
              </a:rPr>
              <a:t> </a:t>
            </a:r>
            <a:r>
              <a:rPr sz="2100" spc="-120" dirty="0">
                <a:latin typeface="Arial"/>
                <a:cs typeface="Arial"/>
              </a:rPr>
              <a:t>c)</a:t>
            </a:r>
            <a:r>
              <a:rPr sz="2100" spc="-94" dirty="0">
                <a:latin typeface="Arial"/>
                <a:cs typeface="Arial"/>
              </a:rPr>
              <a:t> </a:t>
            </a:r>
            <a:r>
              <a:rPr lang="en-US" sz="2100" spc="-94" dirty="0">
                <a:latin typeface="Arial"/>
                <a:cs typeface="Arial"/>
              </a:rPr>
              <a:t>,(</a:t>
            </a:r>
            <a:r>
              <a:rPr lang="en-US" sz="2100" spc="-94" dirty="0" err="1">
                <a:latin typeface="Arial"/>
                <a:cs typeface="Arial"/>
              </a:rPr>
              <a:t>c,b</a:t>
            </a:r>
            <a:r>
              <a:rPr lang="en-US" sz="2100" spc="-94" dirty="0">
                <a:latin typeface="Arial"/>
                <a:cs typeface="Arial"/>
              </a:rPr>
              <a:t>)</a:t>
            </a:r>
            <a:r>
              <a:rPr sz="2100" spc="-38" dirty="0">
                <a:latin typeface="Arial"/>
                <a:cs typeface="Arial"/>
              </a:rPr>
              <a:t>}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6" name="Title 22">
            <a:extLst>
              <a:ext uri="{FF2B5EF4-FFF2-40B4-BE49-F238E27FC236}">
                <a16:creationId xmlns:a16="http://schemas.microsoft.com/office/drawing/2014/main" id="{13194DB2-BA4E-2BCD-1FC0-D3AB2246FD23}"/>
              </a:ext>
            </a:extLst>
          </p:cNvPr>
          <p:cNvSpPr txBox="1">
            <a:spLocks/>
          </p:cNvSpPr>
          <p:nvPr/>
        </p:nvSpPr>
        <p:spPr>
          <a:xfrm>
            <a:off x="457200" y="532741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Undirected Graph</a:t>
            </a:r>
          </a:p>
        </p:txBody>
      </p:sp>
    </p:spTree>
    <p:extLst>
      <p:ext uri="{BB962C8B-B14F-4D97-AF65-F5344CB8AC3E}">
        <p14:creationId xmlns:p14="http://schemas.microsoft.com/office/powerpoint/2010/main" val="2563434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44955" y="1132456"/>
            <a:ext cx="5178743" cy="1345560"/>
          </a:xfrm>
          <a:prstGeom prst="rect">
            <a:avLst/>
          </a:prstGeom>
        </p:spPr>
        <p:txBody>
          <a:bodyPr vert="horz" wrap="square" lIns="0" tIns="82867" rIns="0" bIns="0" rtlCol="0">
            <a:spAutoFit/>
          </a:bodyPr>
          <a:lstStyle/>
          <a:p>
            <a:pPr marL="266700" indent="-257175">
              <a:spcBef>
                <a:spcPts val="652"/>
              </a:spcBef>
              <a:buChar char="•"/>
              <a:tabLst>
                <a:tab pos="266224" algn="l"/>
                <a:tab pos="266700" algn="l"/>
              </a:tabLst>
            </a:pPr>
            <a:r>
              <a:rPr sz="2400" spc="-225" dirty="0">
                <a:latin typeface="Arial"/>
                <a:cs typeface="Arial"/>
              </a:rPr>
              <a:t>A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graph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356" dirty="0">
                <a:latin typeface="Arial"/>
                <a:cs typeface="Arial"/>
              </a:rPr>
              <a:t>G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214" dirty="0">
                <a:latin typeface="Arial"/>
                <a:cs typeface="Arial"/>
              </a:rPr>
              <a:t>=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199" dirty="0">
                <a:latin typeface="Arial"/>
                <a:cs typeface="Arial"/>
              </a:rPr>
              <a:t>(E,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9" dirty="0">
                <a:latin typeface="Arial"/>
                <a:cs typeface="Arial"/>
              </a:rPr>
              <a:t>V)</a:t>
            </a:r>
            <a:endParaRPr sz="2400">
              <a:latin typeface="Arial"/>
              <a:cs typeface="Arial"/>
            </a:endParaRPr>
          </a:p>
          <a:p>
            <a:pPr marL="266700" indent="-257175">
              <a:spcBef>
                <a:spcPts val="578"/>
              </a:spcBef>
              <a:buChar char="•"/>
              <a:tabLst>
                <a:tab pos="266224" algn="l"/>
                <a:tab pos="266700" algn="l"/>
              </a:tabLst>
            </a:pPr>
            <a:r>
              <a:rPr sz="2400" spc="-244" dirty="0">
                <a:latin typeface="Arial"/>
                <a:cs typeface="Arial"/>
              </a:rPr>
              <a:t>V</a:t>
            </a:r>
            <a:r>
              <a:rPr sz="2400" spc="-127" dirty="0">
                <a:latin typeface="Arial"/>
                <a:cs typeface="Arial"/>
              </a:rPr>
              <a:t> </a:t>
            </a:r>
            <a:r>
              <a:rPr sz="2400" spc="-214" dirty="0">
                <a:latin typeface="Arial"/>
                <a:cs typeface="Arial"/>
              </a:rPr>
              <a:t>=</a:t>
            </a:r>
            <a:r>
              <a:rPr sz="2400" spc="-124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set</a:t>
            </a:r>
            <a:r>
              <a:rPr sz="2400" spc="-12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24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vertices</a:t>
            </a:r>
            <a:r>
              <a:rPr sz="2400" spc="-127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(nodes)</a:t>
            </a:r>
            <a:endParaRPr sz="2400">
              <a:latin typeface="Arial"/>
              <a:cs typeface="Arial"/>
            </a:endParaRPr>
          </a:p>
          <a:p>
            <a:pPr marL="266700" indent="-257175">
              <a:spcBef>
                <a:spcPts val="578"/>
              </a:spcBef>
              <a:buChar char="•"/>
              <a:tabLst>
                <a:tab pos="266224" algn="l"/>
                <a:tab pos="266700" algn="l"/>
              </a:tabLst>
            </a:pPr>
            <a:r>
              <a:rPr sz="2400" spc="-435" dirty="0">
                <a:latin typeface="Arial"/>
                <a:cs typeface="Arial"/>
              </a:rPr>
              <a:t>E</a:t>
            </a:r>
            <a:r>
              <a:rPr sz="2400" spc="-124" dirty="0">
                <a:latin typeface="Arial"/>
                <a:cs typeface="Arial"/>
              </a:rPr>
              <a:t> </a:t>
            </a:r>
            <a:r>
              <a:rPr sz="2400" spc="-214" dirty="0">
                <a:latin typeface="Arial"/>
                <a:cs typeface="Arial"/>
              </a:rPr>
              <a:t>=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101" dirty="0">
                <a:latin typeface="Arial"/>
                <a:cs typeface="Arial"/>
              </a:rPr>
              <a:t>set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24" dirty="0">
                <a:latin typeface="Arial"/>
                <a:cs typeface="Arial"/>
              </a:rPr>
              <a:t> </a:t>
            </a:r>
            <a:r>
              <a:rPr sz="2400" spc="-172" dirty="0">
                <a:latin typeface="Arial"/>
                <a:cs typeface="Arial"/>
              </a:rPr>
              <a:t>edges</a:t>
            </a:r>
            <a:r>
              <a:rPr sz="2400" spc="-124" dirty="0">
                <a:latin typeface="Arial"/>
                <a:cs typeface="Arial"/>
              </a:rPr>
              <a:t> </a:t>
            </a:r>
            <a:r>
              <a:rPr sz="2400" spc="-79" dirty="0">
                <a:latin typeface="Arial"/>
                <a:cs typeface="Arial"/>
              </a:rPr>
              <a:t>between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113" dirty="0">
                <a:latin typeface="Arial"/>
                <a:cs typeface="Arial"/>
              </a:rPr>
              <a:t>pairs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83" dirty="0">
                <a:latin typeface="Arial"/>
                <a:cs typeface="Arial"/>
              </a:rPr>
              <a:t>nodes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819846" y="3191446"/>
            <a:ext cx="476250" cy="419100"/>
            <a:chOff x="902461" y="4255261"/>
            <a:chExt cx="635000" cy="558800"/>
          </a:xfrm>
        </p:grpSpPr>
        <p:sp>
          <p:nvSpPr>
            <p:cNvPr id="9" name="object 9"/>
            <p:cNvSpPr/>
            <p:nvPr/>
          </p:nvSpPr>
          <p:spPr>
            <a:xfrm>
              <a:off x="915161" y="4267961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304800" y="0"/>
                  </a:moveTo>
                  <a:lnTo>
                    <a:pt x="255359" y="3489"/>
                  </a:lnTo>
                  <a:lnTo>
                    <a:pt x="208458" y="13594"/>
                  </a:lnTo>
                  <a:lnTo>
                    <a:pt x="164725" y="29763"/>
                  </a:lnTo>
                  <a:lnTo>
                    <a:pt x="124788" y="51450"/>
                  </a:lnTo>
                  <a:lnTo>
                    <a:pt x="89273" y="78105"/>
                  </a:lnTo>
                  <a:lnTo>
                    <a:pt x="58808" y="109179"/>
                  </a:lnTo>
                  <a:lnTo>
                    <a:pt x="34020" y="144124"/>
                  </a:lnTo>
                  <a:lnTo>
                    <a:pt x="15538" y="182392"/>
                  </a:lnTo>
                  <a:lnTo>
                    <a:pt x="3989" y="223433"/>
                  </a:lnTo>
                  <a:lnTo>
                    <a:pt x="0" y="266700"/>
                  </a:lnTo>
                  <a:lnTo>
                    <a:pt x="3989" y="309966"/>
                  </a:lnTo>
                  <a:lnTo>
                    <a:pt x="15538" y="351007"/>
                  </a:lnTo>
                  <a:lnTo>
                    <a:pt x="34020" y="389275"/>
                  </a:lnTo>
                  <a:lnTo>
                    <a:pt x="58808" y="424220"/>
                  </a:lnTo>
                  <a:lnTo>
                    <a:pt x="89273" y="455294"/>
                  </a:lnTo>
                  <a:lnTo>
                    <a:pt x="124788" y="481949"/>
                  </a:lnTo>
                  <a:lnTo>
                    <a:pt x="164725" y="503636"/>
                  </a:lnTo>
                  <a:lnTo>
                    <a:pt x="208458" y="519805"/>
                  </a:lnTo>
                  <a:lnTo>
                    <a:pt x="255359" y="529910"/>
                  </a:lnTo>
                  <a:lnTo>
                    <a:pt x="304800" y="533400"/>
                  </a:lnTo>
                  <a:lnTo>
                    <a:pt x="354225" y="529910"/>
                  </a:lnTo>
                  <a:lnTo>
                    <a:pt x="401116" y="519805"/>
                  </a:lnTo>
                  <a:lnTo>
                    <a:pt x="444846" y="503636"/>
                  </a:lnTo>
                  <a:lnTo>
                    <a:pt x="484784" y="481949"/>
                  </a:lnTo>
                  <a:lnTo>
                    <a:pt x="520303" y="455294"/>
                  </a:lnTo>
                  <a:lnTo>
                    <a:pt x="550773" y="424220"/>
                  </a:lnTo>
                  <a:lnTo>
                    <a:pt x="575567" y="389275"/>
                  </a:lnTo>
                  <a:lnTo>
                    <a:pt x="594055" y="351007"/>
                  </a:lnTo>
                  <a:lnTo>
                    <a:pt x="605609" y="309966"/>
                  </a:lnTo>
                  <a:lnTo>
                    <a:pt x="609600" y="266700"/>
                  </a:lnTo>
                  <a:lnTo>
                    <a:pt x="605609" y="223433"/>
                  </a:lnTo>
                  <a:lnTo>
                    <a:pt x="594055" y="182392"/>
                  </a:lnTo>
                  <a:lnTo>
                    <a:pt x="575567" y="144124"/>
                  </a:lnTo>
                  <a:lnTo>
                    <a:pt x="550773" y="109179"/>
                  </a:lnTo>
                  <a:lnTo>
                    <a:pt x="520303" y="78105"/>
                  </a:lnTo>
                  <a:lnTo>
                    <a:pt x="484784" y="51450"/>
                  </a:lnTo>
                  <a:lnTo>
                    <a:pt x="444846" y="29763"/>
                  </a:lnTo>
                  <a:lnTo>
                    <a:pt x="401116" y="13594"/>
                  </a:lnTo>
                  <a:lnTo>
                    <a:pt x="354225" y="348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0" name="object 10"/>
            <p:cNvSpPr/>
            <p:nvPr/>
          </p:nvSpPr>
          <p:spPr>
            <a:xfrm>
              <a:off x="915161" y="4267961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0" y="266700"/>
                  </a:moveTo>
                  <a:lnTo>
                    <a:pt x="3989" y="223433"/>
                  </a:lnTo>
                  <a:lnTo>
                    <a:pt x="15538" y="182392"/>
                  </a:lnTo>
                  <a:lnTo>
                    <a:pt x="34020" y="144124"/>
                  </a:lnTo>
                  <a:lnTo>
                    <a:pt x="58808" y="109179"/>
                  </a:lnTo>
                  <a:lnTo>
                    <a:pt x="89273" y="78105"/>
                  </a:lnTo>
                  <a:lnTo>
                    <a:pt x="124788" y="51450"/>
                  </a:lnTo>
                  <a:lnTo>
                    <a:pt x="164725" y="29763"/>
                  </a:lnTo>
                  <a:lnTo>
                    <a:pt x="208458" y="13594"/>
                  </a:lnTo>
                  <a:lnTo>
                    <a:pt x="255359" y="3489"/>
                  </a:lnTo>
                  <a:lnTo>
                    <a:pt x="304800" y="0"/>
                  </a:lnTo>
                  <a:lnTo>
                    <a:pt x="354225" y="3489"/>
                  </a:lnTo>
                  <a:lnTo>
                    <a:pt x="401116" y="13594"/>
                  </a:lnTo>
                  <a:lnTo>
                    <a:pt x="444846" y="29763"/>
                  </a:lnTo>
                  <a:lnTo>
                    <a:pt x="484784" y="51450"/>
                  </a:lnTo>
                  <a:lnTo>
                    <a:pt x="520303" y="78105"/>
                  </a:lnTo>
                  <a:lnTo>
                    <a:pt x="550773" y="109179"/>
                  </a:lnTo>
                  <a:lnTo>
                    <a:pt x="575567" y="144124"/>
                  </a:lnTo>
                  <a:lnTo>
                    <a:pt x="594055" y="182392"/>
                  </a:lnTo>
                  <a:lnTo>
                    <a:pt x="605609" y="223433"/>
                  </a:lnTo>
                  <a:lnTo>
                    <a:pt x="609600" y="266700"/>
                  </a:lnTo>
                  <a:lnTo>
                    <a:pt x="605609" y="309966"/>
                  </a:lnTo>
                  <a:lnTo>
                    <a:pt x="594055" y="351007"/>
                  </a:lnTo>
                  <a:lnTo>
                    <a:pt x="575567" y="389275"/>
                  </a:lnTo>
                  <a:lnTo>
                    <a:pt x="550773" y="424220"/>
                  </a:lnTo>
                  <a:lnTo>
                    <a:pt x="520303" y="455294"/>
                  </a:lnTo>
                  <a:lnTo>
                    <a:pt x="484784" y="481949"/>
                  </a:lnTo>
                  <a:lnTo>
                    <a:pt x="444846" y="503636"/>
                  </a:lnTo>
                  <a:lnTo>
                    <a:pt x="401116" y="519805"/>
                  </a:lnTo>
                  <a:lnTo>
                    <a:pt x="354225" y="529910"/>
                  </a:lnTo>
                  <a:lnTo>
                    <a:pt x="304800" y="533400"/>
                  </a:lnTo>
                  <a:lnTo>
                    <a:pt x="255359" y="529910"/>
                  </a:lnTo>
                  <a:lnTo>
                    <a:pt x="208458" y="519805"/>
                  </a:lnTo>
                  <a:lnTo>
                    <a:pt x="164725" y="503636"/>
                  </a:lnTo>
                  <a:lnTo>
                    <a:pt x="124788" y="481949"/>
                  </a:lnTo>
                  <a:lnTo>
                    <a:pt x="89273" y="455294"/>
                  </a:lnTo>
                  <a:lnTo>
                    <a:pt x="58808" y="424220"/>
                  </a:lnTo>
                  <a:lnTo>
                    <a:pt x="34020" y="389275"/>
                  </a:lnTo>
                  <a:lnTo>
                    <a:pt x="15538" y="351007"/>
                  </a:lnTo>
                  <a:lnTo>
                    <a:pt x="3989" y="309966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006499" y="3277267"/>
            <a:ext cx="101441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10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162746" y="4220146"/>
            <a:ext cx="476250" cy="419100"/>
            <a:chOff x="1359661" y="5626861"/>
            <a:chExt cx="635000" cy="558800"/>
          </a:xfrm>
        </p:grpSpPr>
        <p:sp>
          <p:nvSpPr>
            <p:cNvPr id="13" name="object 13"/>
            <p:cNvSpPr/>
            <p:nvPr/>
          </p:nvSpPr>
          <p:spPr>
            <a:xfrm>
              <a:off x="1372361" y="5639561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304800" y="0"/>
                  </a:moveTo>
                  <a:lnTo>
                    <a:pt x="255374" y="3490"/>
                  </a:lnTo>
                  <a:lnTo>
                    <a:pt x="208483" y="13596"/>
                  </a:lnTo>
                  <a:lnTo>
                    <a:pt x="164753" y="29768"/>
                  </a:lnTo>
                  <a:lnTo>
                    <a:pt x="124815" y="51457"/>
                  </a:lnTo>
                  <a:lnTo>
                    <a:pt x="89296" y="78114"/>
                  </a:lnTo>
                  <a:lnTo>
                    <a:pt x="58826" y="109190"/>
                  </a:lnTo>
                  <a:lnTo>
                    <a:pt x="34032" y="144135"/>
                  </a:lnTo>
                  <a:lnTo>
                    <a:pt x="15544" y="182402"/>
                  </a:lnTo>
                  <a:lnTo>
                    <a:pt x="3990" y="223439"/>
                  </a:lnTo>
                  <a:lnTo>
                    <a:pt x="0" y="266700"/>
                  </a:lnTo>
                  <a:lnTo>
                    <a:pt x="3990" y="309960"/>
                  </a:lnTo>
                  <a:lnTo>
                    <a:pt x="15544" y="350997"/>
                  </a:lnTo>
                  <a:lnTo>
                    <a:pt x="34032" y="389264"/>
                  </a:lnTo>
                  <a:lnTo>
                    <a:pt x="58826" y="424209"/>
                  </a:lnTo>
                  <a:lnTo>
                    <a:pt x="89296" y="455285"/>
                  </a:lnTo>
                  <a:lnTo>
                    <a:pt x="124815" y="481942"/>
                  </a:lnTo>
                  <a:lnTo>
                    <a:pt x="164753" y="503631"/>
                  </a:lnTo>
                  <a:lnTo>
                    <a:pt x="208483" y="519803"/>
                  </a:lnTo>
                  <a:lnTo>
                    <a:pt x="255374" y="529909"/>
                  </a:lnTo>
                  <a:lnTo>
                    <a:pt x="304800" y="533400"/>
                  </a:lnTo>
                  <a:lnTo>
                    <a:pt x="354225" y="529909"/>
                  </a:lnTo>
                  <a:lnTo>
                    <a:pt x="401116" y="519803"/>
                  </a:lnTo>
                  <a:lnTo>
                    <a:pt x="444846" y="503631"/>
                  </a:lnTo>
                  <a:lnTo>
                    <a:pt x="484784" y="481942"/>
                  </a:lnTo>
                  <a:lnTo>
                    <a:pt x="520303" y="455285"/>
                  </a:lnTo>
                  <a:lnTo>
                    <a:pt x="550773" y="424209"/>
                  </a:lnTo>
                  <a:lnTo>
                    <a:pt x="575567" y="389264"/>
                  </a:lnTo>
                  <a:lnTo>
                    <a:pt x="594055" y="350997"/>
                  </a:lnTo>
                  <a:lnTo>
                    <a:pt x="605609" y="309960"/>
                  </a:lnTo>
                  <a:lnTo>
                    <a:pt x="609600" y="266700"/>
                  </a:lnTo>
                  <a:lnTo>
                    <a:pt x="605609" y="223439"/>
                  </a:lnTo>
                  <a:lnTo>
                    <a:pt x="594055" y="182402"/>
                  </a:lnTo>
                  <a:lnTo>
                    <a:pt x="575567" y="144135"/>
                  </a:lnTo>
                  <a:lnTo>
                    <a:pt x="550773" y="109190"/>
                  </a:lnTo>
                  <a:lnTo>
                    <a:pt x="520303" y="78114"/>
                  </a:lnTo>
                  <a:lnTo>
                    <a:pt x="484784" y="51457"/>
                  </a:lnTo>
                  <a:lnTo>
                    <a:pt x="444846" y="29768"/>
                  </a:lnTo>
                  <a:lnTo>
                    <a:pt x="401116" y="13596"/>
                  </a:lnTo>
                  <a:lnTo>
                    <a:pt x="354225" y="349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4" name="object 14"/>
            <p:cNvSpPr/>
            <p:nvPr/>
          </p:nvSpPr>
          <p:spPr>
            <a:xfrm>
              <a:off x="1372361" y="5639561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0" y="266700"/>
                  </a:moveTo>
                  <a:lnTo>
                    <a:pt x="3990" y="223439"/>
                  </a:lnTo>
                  <a:lnTo>
                    <a:pt x="15544" y="182402"/>
                  </a:lnTo>
                  <a:lnTo>
                    <a:pt x="34032" y="144135"/>
                  </a:lnTo>
                  <a:lnTo>
                    <a:pt x="58826" y="109190"/>
                  </a:lnTo>
                  <a:lnTo>
                    <a:pt x="89296" y="78114"/>
                  </a:lnTo>
                  <a:lnTo>
                    <a:pt x="124815" y="51457"/>
                  </a:lnTo>
                  <a:lnTo>
                    <a:pt x="164753" y="29768"/>
                  </a:lnTo>
                  <a:lnTo>
                    <a:pt x="208483" y="13596"/>
                  </a:lnTo>
                  <a:lnTo>
                    <a:pt x="255374" y="3490"/>
                  </a:lnTo>
                  <a:lnTo>
                    <a:pt x="304800" y="0"/>
                  </a:lnTo>
                  <a:lnTo>
                    <a:pt x="354225" y="3490"/>
                  </a:lnTo>
                  <a:lnTo>
                    <a:pt x="401116" y="13596"/>
                  </a:lnTo>
                  <a:lnTo>
                    <a:pt x="444846" y="29768"/>
                  </a:lnTo>
                  <a:lnTo>
                    <a:pt x="484784" y="51457"/>
                  </a:lnTo>
                  <a:lnTo>
                    <a:pt x="520303" y="78114"/>
                  </a:lnTo>
                  <a:lnTo>
                    <a:pt x="550773" y="109190"/>
                  </a:lnTo>
                  <a:lnTo>
                    <a:pt x="575567" y="144135"/>
                  </a:lnTo>
                  <a:lnTo>
                    <a:pt x="594055" y="182402"/>
                  </a:lnTo>
                  <a:lnTo>
                    <a:pt x="605609" y="223439"/>
                  </a:lnTo>
                  <a:lnTo>
                    <a:pt x="609600" y="266700"/>
                  </a:lnTo>
                  <a:lnTo>
                    <a:pt x="605609" y="309960"/>
                  </a:lnTo>
                  <a:lnTo>
                    <a:pt x="594055" y="350997"/>
                  </a:lnTo>
                  <a:lnTo>
                    <a:pt x="575567" y="389264"/>
                  </a:lnTo>
                  <a:lnTo>
                    <a:pt x="550773" y="424209"/>
                  </a:lnTo>
                  <a:lnTo>
                    <a:pt x="520303" y="455285"/>
                  </a:lnTo>
                  <a:lnTo>
                    <a:pt x="484784" y="481942"/>
                  </a:lnTo>
                  <a:lnTo>
                    <a:pt x="444846" y="503631"/>
                  </a:lnTo>
                  <a:lnTo>
                    <a:pt x="401116" y="519803"/>
                  </a:lnTo>
                  <a:lnTo>
                    <a:pt x="354225" y="529909"/>
                  </a:lnTo>
                  <a:lnTo>
                    <a:pt x="304800" y="533400"/>
                  </a:lnTo>
                  <a:lnTo>
                    <a:pt x="255374" y="529909"/>
                  </a:lnTo>
                  <a:lnTo>
                    <a:pt x="208483" y="519803"/>
                  </a:lnTo>
                  <a:lnTo>
                    <a:pt x="164753" y="503631"/>
                  </a:lnTo>
                  <a:lnTo>
                    <a:pt x="124815" y="481942"/>
                  </a:lnTo>
                  <a:lnTo>
                    <a:pt x="89296" y="455285"/>
                  </a:lnTo>
                  <a:lnTo>
                    <a:pt x="58826" y="424209"/>
                  </a:lnTo>
                  <a:lnTo>
                    <a:pt x="34032" y="389264"/>
                  </a:lnTo>
                  <a:lnTo>
                    <a:pt x="15544" y="350997"/>
                  </a:lnTo>
                  <a:lnTo>
                    <a:pt x="3990" y="309960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346197" y="4306215"/>
            <a:ext cx="10953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134296" y="3248596"/>
            <a:ext cx="476250" cy="419100"/>
            <a:chOff x="2655061" y="4331461"/>
            <a:chExt cx="635000" cy="558800"/>
          </a:xfrm>
        </p:grpSpPr>
        <p:sp>
          <p:nvSpPr>
            <p:cNvPr id="17" name="object 17"/>
            <p:cNvSpPr/>
            <p:nvPr/>
          </p:nvSpPr>
          <p:spPr>
            <a:xfrm>
              <a:off x="2667761" y="4344161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304800" y="0"/>
                  </a:moveTo>
                  <a:lnTo>
                    <a:pt x="255374" y="3489"/>
                  </a:lnTo>
                  <a:lnTo>
                    <a:pt x="208483" y="13594"/>
                  </a:lnTo>
                  <a:lnTo>
                    <a:pt x="164753" y="29763"/>
                  </a:lnTo>
                  <a:lnTo>
                    <a:pt x="124815" y="51450"/>
                  </a:lnTo>
                  <a:lnTo>
                    <a:pt x="89296" y="78105"/>
                  </a:lnTo>
                  <a:lnTo>
                    <a:pt x="58826" y="109179"/>
                  </a:lnTo>
                  <a:lnTo>
                    <a:pt x="34032" y="144124"/>
                  </a:lnTo>
                  <a:lnTo>
                    <a:pt x="15544" y="182392"/>
                  </a:lnTo>
                  <a:lnTo>
                    <a:pt x="3990" y="223433"/>
                  </a:lnTo>
                  <a:lnTo>
                    <a:pt x="0" y="266700"/>
                  </a:lnTo>
                  <a:lnTo>
                    <a:pt x="3990" y="309966"/>
                  </a:lnTo>
                  <a:lnTo>
                    <a:pt x="15544" y="351007"/>
                  </a:lnTo>
                  <a:lnTo>
                    <a:pt x="34032" y="389275"/>
                  </a:lnTo>
                  <a:lnTo>
                    <a:pt x="58826" y="424220"/>
                  </a:lnTo>
                  <a:lnTo>
                    <a:pt x="89296" y="455294"/>
                  </a:lnTo>
                  <a:lnTo>
                    <a:pt x="124815" y="481949"/>
                  </a:lnTo>
                  <a:lnTo>
                    <a:pt x="164753" y="503636"/>
                  </a:lnTo>
                  <a:lnTo>
                    <a:pt x="208483" y="519805"/>
                  </a:lnTo>
                  <a:lnTo>
                    <a:pt x="255374" y="529910"/>
                  </a:lnTo>
                  <a:lnTo>
                    <a:pt x="304800" y="533400"/>
                  </a:lnTo>
                  <a:lnTo>
                    <a:pt x="354225" y="529910"/>
                  </a:lnTo>
                  <a:lnTo>
                    <a:pt x="401116" y="519805"/>
                  </a:lnTo>
                  <a:lnTo>
                    <a:pt x="444846" y="503636"/>
                  </a:lnTo>
                  <a:lnTo>
                    <a:pt x="484784" y="481949"/>
                  </a:lnTo>
                  <a:lnTo>
                    <a:pt x="520303" y="455294"/>
                  </a:lnTo>
                  <a:lnTo>
                    <a:pt x="550773" y="424220"/>
                  </a:lnTo>
                  <a:lnTo>
                    <a:pt x="575567" y="389275"/>
                  </a:lnTo>
                  <a:lnTo>
                    <a:pt x="594055" y="351007"/>
                  </a:lnTo>
                  <a:lnTo>
                    <a:pt x="605609" y="309966"/>
                  </a:lnTo>
                  <a:lnTo>
                    <a:pt x="609600" y="266700"/>
                  </a:lnTo>
                  <a:lnTo>
                    <a:pt x="605609" y="223433"/>
                  </a:lnTo>
                  <a:lnTo>
                    <a:pt x="594055" y="182392"/>
                  </a:lnTo>
                  <a:lnTo>
                    <a:pt x="575567" y="144124"/>
                  </a:lnTo>
                  <a:lnTo>
                    <a:pt x="550773" y="109179"/>
                  </a:lnTo>
                  <a:lnTo>
                    <a:pt x="520303" y="78105"/>
                  </a:lnTo>
                  <a:lnTo>
                    <a:pt x="484784" y="51450"/>
                  </a:lnTo>
                  <a:lnTo>
                    <a:pt x="444846" y="29763"/>
                  </a:lnTo>
                  <a:lnTo>
                    <a:pt x="401116" y="13594"/>
                  </a:lnTo>
                  <a:lnTo>
                    <a:pt x="354225" y="348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8" name="object 18"/>
            <p:cNvSpPr/>
            <p:nvPr/>
          </p:nvSpPr>
          <p:spPr>
            <a:xfrm>
              <a:off x="2667761" y="4344161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0" y="266700"/>
                  </a:moveTo>
                  <a:lnTo>
                    <a:pt x="3990" y="223433"/>
                  </a:lnTo>
                  <a:lnTo>
                    <a:pt x="15544" y="182392"/>
                  </a:lnTo>
                  <a:lnTo>
                    <a:pt x="34032" y="144124"/>
                  </a:lnTo>
                  <a:lnTo>
                    <a:pt x="58826" y="109179"/>
                  </a:lnTo>
                  <a:lnTo>
                    <a:pt x="89296" y="78105"/>
                  </a:lnTo>
                  <a:lnTo>
                    <a:pt x="124815" y="51450"/>
                  </a:lnTo>
                  <a:lnTo>
                    <a:pt x="164753" y="29763"/>
                  </a:lnTo>
                  <a:lnTo>
                    <a:pt x="208483" y="13594"/>
                  </a:lnTo>
                  <a:lnTo>
                    <a:pt x="255374" y="3489"/>
                  </a:lnTo>
                  <a:lnTo>
                    <a:pt x="304800" y="0"/>
                  </a:lnTo>
                  <a:lnTo>
                    <a:pt x="354225" y="3489"/>
                  </a:lnTo>
                  <a:lnTo>
                    <a:pt x="401116" y="13594"/>
                  </a:lnTo>
                  <a:lnTo>
                    <a:pt x="444846" y="29763"/>
                  </a:lnTo>
                  <a:lnTo>
                    <a:pt x="484784" y="51450"/>
                  </a:lnTo>
                  <a:lnTo>
                    <a:pt x="520303" y="78105"/>
                  </a:lnTo>
                  <a:lnTo>
                    <a:pt x="550773" y="109179"/>
                  </a:lnTo>
                  <a:lnTo>
                    <a:pt x="575567" y="144124"/>
                  </a:lnTo>
                  <a:lnTo>
                    <a:pt x="594055" y="182392"/>
                  </a:lnTo>
                  <a:lnTo>
                    <a:pt x="605609" y="223433"/>
                  </a:lnTo>
                  <a:lnTo>
                    <a:pt x="609600" y="266700"/>
                  </a:lnTo>
                  <a:lnTo>
                    <a:pt x="605609" y="309966"/>
                  </a:lnTo>
                  <a:lnTo>
                    <a:pt x="594055" y="351007"/>
                  </a:lnTo>
                  <a:lnTo>
                    <a:pt x="575567" y="389275"/>
                  </a:lnTo>
                  <a:lnTo>
                    <a:pt x="550773" y="424220"/>
                  </a:lnTo>
                  <a:lnTo>
                    <a:pt x="520303" y="455294"/>
                  </a:lnTo>
                  <a:lnTo>
                    <a:pt x="484784" y="481949"/>
                  </a:lnTo>
                  <a:lnTo>
                    <a:pt x="444846" y="503636"/>
                  </a:lnTo>
                  <a:lnTo>
                    <a:pt x="401116" y="519805"/>
                  </a:lnTo>
                  <a:lnTo>
                    <a:pt x="354225" y="529910"/>
                  </a:lnTo>
                  <a:lnTo>
                    <a:pt x="304800" y="533400"/>
                  </a:lnTo>
                  <a:lnTo>
                    <a:pt x="255374" y="529910"/>
                  </a:lnTo>
                  <a:lnTo>
                    <a:pt x="208483" y="519805"/>
                  </a:lnTo>
                  <a:lnTo>
                    <a:pt x="164753" y="503636"/>
                  </a:lnTo>
                  <a:lnTo>
                    <a:pt x="124815" y="481949"/>
                  </a:lnTo>
                  <a:lnTo>
                    <a:pt x="89296" y="455294"/>
                  </a:lnTo>
                  <a:lnTo>
                    <a:pt x="58826" y="424220"/>
                  </a:lnTo>
                  <a:lnTo>
                    <a:pt x="34032" y="389275"/>
                  </a:lnTo>
                  <a:lnTo>
                    <a:pt x="15544" y="351007"/>
                  </a:lnTo>
                  <a:lnTo>
                    <a:pt x="3990" y="309966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326892" y="3334417"/>
            <a:ext cx="9191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10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13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285619" y="3386642"/>
            <a:ext cx="924878" cy="912019"/>
          </a:xfrm>
          <a:custGeom>
            <a:avLst/>
            <a:gdLst/>
            <a:ahLst/>
            <a:cxnLst/>
            <a:rect l="l" t="t" r="r" b="b"/>
            <a:pathLst>
              <a:path w="1233170" h="1216025">
                <a:moveTo>
                  <a:pt x="1144397" y="95338"/>
                </a:moveTo>
                <a:lnTo>
                  <a:pt x="1007745" y="2882"/>
                </a:lnTo>
                <a:lnTo>
                  <a:pt x="1000734" y="0"/>
                </a:lnTo>
                <a:lnTo>
                  <a:pt x="993419" y="0"/>
                </a:lnTo>
                <a:lnTo>
                  <a:pt x="986624" y="2705"/>
                </a:lnTo>
                <a:lnTo>
                  <a:pt x="981202" y="7962"/>
                </a:lnTo>
                <a:lnTo>
                  <a:pt x="978306" y="14973"/>
                </a:lnTo>
                <a:lnTo>
                  <a:pt x="978319" y="22288"/>
                </a:lnTo>
                <a:lnTo>
                  <a:pt x="981075" y="29083"/>
                </a:lnTo>
                <a:lnTo>
                  <a:pt x="986409" y="34505"/>
                </a:lnTo>
                <a:lnTo>
                  <a:pt x="1037742" y="69202"/>
                </a:lnTo>
                <a:lnTo>
                  <a:pt x="2540" y="88"/>
                </a:lnTo>
                <a:lnTo>
                  <a:pt x="0" y="38188"/>
                </a:lnTo>
                <a:lnTo>
                  <a:pt x="1035062" y="107162"/>
                </a:lnTo>
                <a:lnTo>
                  <a:pt x="979678" y="134708"/>
                </a:lnTo>
                <a:lnTo>
                  <a:pt x="973709" y="139369"/>
                </a:lnTo>
                <a:lnTo>
                  <a:pt x="970114" y="145719"/>
                </a:lnTo>
                <a:lnTo>
                  <a:pt x="969137" y="152946"/>
                </a:lnTo>
                <a:lnTo>
                  <a:pt x="971042" y="160235"/>
                </a:lnTo>
                <a:lnTo>
                  <a:pt x="975690" y="166204"/>
                </a:lnTo>
                <a:lnTo>
                  <a:pt x="982052" y="169799"/>
                </a:lnTo>
                <a:lnTo>
                  <a:pt x="989317" y="170776"/>
                </a:lnTo>
                <a:lnTo>
                  <a:pt x="996696" y="168871"/>
                </a:lnTo>
                <a:lnTo>
                  <a:pt x="1111224" y="111848"/>
                </a:lnTo>
                <a:lnTo>
                  <a:pt x="1144397" y="95338"/>
                </a:lnTo>
                <a:close/>
              </a:path>
              <a:path w="1233170" h="1216025">
                <a:moveTo>
                  <a:pt x="1232916" y="284187"/>
                </a:moveTo>
                <a:lnTo>
                  <a:pt x="1074801" y="331050"/>
                </a:lnTo>
                <a:lnTo>
                  <a:pt x="1068070" y="334568"/>
                </a:lnTo>
                <a:lnTo>
                  <a:pt x="1063409" y="340194"/>
                </a:lnTo>
                <a:lnTo>
                  <a:pt x="1061199" y="347167"/>
                </a:lnTo>
                <a:lnTo>
                  <a:pt x="1061847" y="354672"/>
                </a:lnTo>
                <a:lnTo>
                  <a:pt x="1065403" y="361403"/>
                </a:lnTo>
                <a:lnTo>
                  <a:pt x="1071054" y="366064"/>
                </a:lnTo>
                <a:lnTo>
                  <a:pt x="1078026" y="368274"/>
                </a:lnTo>
                <a:lnTo>
                  <a:pt x="1085596" y="367626"/>
                </a:lnTo>
                <a:lnTo>
                  <a:pt x="1144752" y="350100"/>
                </a:lnTo>
                <a:lnTo>
                  <a:pt x="354711" y="1189482"/>
                </a:lnTo>
                <a:lnTo>
                  <a:pt x="382397" y="1215605"/>
                </a:lnTo>
                <a:lnTo>
                  <a:pt x="1172629" y="376186"/>
                </a:lnTo>
                <a:lnTo>
                  <a:pt x="1158748" y="436460"/>
                </a:lnTo>
                <a:lnTo>
                  <a:pt x="1180541" y="459498"/>
                </a:lnTo>
                <a:lnTo>
                  <a:pt x="1187348" y="456869"/>
                </a:lnTo>
                <a:lnTo>
                  <a:pt x="1192682" y="451878"/>
                </a:lnTo>
                <a:lnTo>
                  <a:pt x="1195832" y="444969"/>
                </a:lnTo>
                <a:lnTo>
                  <a:pt x="1229575" y="298665"/>
                </a:lnTo>
                <a:lnTo>
                  <a:pt x="1232916" y="284187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 txBox="1"/>
          <p:nvPr/>
        </p:nvSpPr>
        <p:spPr>
          <a:xfrm>
            <a:off x="4686300" y="3371850"/>
            <a:ext cx="1943100" cy="998350"/>
          </a:xfrm>
          <a:prstGeom prst="rect">
            <a:avLst/>
          </a:prstGeom>
          <a:solidFill>
            <a:srgbClr val="F79546"/>
          </a:solidFill>
        </p:spPr>
        <p:txBody>
          <a:bodyPr vert="horz" wrap="square" lIns="0" tIns="17145" rIns="0" bIns="0" rtlCol="0">
            <a:spAutoFit/>
          </a:bodyPr>
          <a:lstStyle/>
          <a:p>
            <a:pPr marL="469583">
              <a:spcBef>
                <a:spcPts val="135"/>
              </a:spcBef>
            </a:pPr>
            <a:r>
              <a:rPr sz="2100" spc="-203" dirty="0">
                <a:latin typeface="Arial"/>
                <a:cs typeface="Arial"/>
              </a:rPr>
              <a:t>V=</a:t>
            </a:r>
            <a:r>
              <a:rPr sz="2100" spc="-101" dirty="0">
                <a:latin typeface="Arial"/>
                <a:cs typeface="Arial"/>
              </a:rPr>
              <a:t> </a:t>
            </a:r>
            <a:r>
              <a:rPr sz="2100" spc="-45" dirty="0">
                <a:latin typeface="Arial"/>
                <a:cs typeface="Arial"/>
              </a:rPr>
              <a:t>{</a:t>
            </a:r>
            <a:r>
              <a:rPr sz="2100" spc="-109" dirty="0">
                <a:latin typeface="Arial"/>
                <a:cs typeface="Arial"/>
              </a:rPr>
              <a:t> </a:t>
            </a:r>
            <a:r>
              <a:rPr sz="2100" spc="-203" dirty="0">
                <a:latin typeface="Arial"/>
                <a:cs typeface="Arial"/>
              </a:rPr>
              <a:t>???</a:t>
            </a:r>
            <a:r>
              <a:rPr sz="2100" spc="-94" dirty="0">
                <a:latin typeface="Arial"/>
                <a:cs typeface="Arial"/>
              </a:rPr>
              <a:t> </a:t>
            </a:r>
            <a:r>
              <a:rPr sz="2100" spc="-38" dirty="0">
                <a:latin typeface="Arial"/>
                <a:cs typeface="Arial"/>
              </a:rPr>
              <a:t>}</a:t>
            </a:r>
            <a:endParaRPr sz="2100">
              <a:latin typeface="Arial"/>
              <a:cs typeface="Arial"/>
            </a:endParaRPr>
          </a:p>
          <a:p>
            <a:pPr>
              <a:spcBef>
                <a:spcPts val="23"/>
              </a:spcBef>
            </a:pPr>
            <a:endParaRPr sz="2175">
              <a:latin typeface="Arial"/>
              <a:cs typeface="Arial"/>
            </a:endParaRPr>
          </a:p>
          <a:p>
            <a:pPr marL="449104"/>
            <a:r>
              <a:rPr sz="2100" spc="-379" dirty="0">
                <a:latin typeface="Arial"/>
                <a:cs typeface="Arial"/>
              </a:rPr>
              <a:t>E</a:t>
            </a:r>
            <a:r>
              <a:rPr sz="2100" spc="-109" dirty="0">
                <a:latin typeface="Arial"/>
                <a:cs typeface="Arial"/>
              </a:rPr>
              <a:t> </a:t>
            </a:r>
            <a:r>
              <a:rPr sz="2100" spc="-191" dirty="0">
                <a:latin typeface="Arial"/>
                <a:cs typeface="Arial"/>
              </a:rPr>
              <a:t>=</a:t>
            </a:r>
            <a:r>
              <a:rPr sz="2100" spc="-101" dirty="0">
                <a:latin typeface="Arial"/>
                <a:cs typeface="Arial"/>
              </a:rPr>
              <a:t> </a:t>
            </a:r>
            <a:r>
              <a:rPr sz="2100" spc="-45" dirty="0">
                <a:latin typeface="Arial"/>
                <a:cs typeface="Arial"/>
              </a:rPr>
              <a:t>{</a:t>
            </a:r>
            <a:r>
              <a:rPr sz="2100" spc="-109" dirty="0">
                <a:latin typeface="Arial"/>
                <a:cs typeface="Arial"/>
              </a:rPr>
              <a:t> </a:t>
            </a:r>
            <a:r>
              <a:rPr sz="2100" spc="-203" dirty="0">
                <a:latin typeface="Arial"/>
                <a:cs typeface="Arial"/>
              </a:rPr>
              <a:t>???</a:t>
            </a:r>
            <a:r>
              <a:rPr sz="2100" spc="-86" dirty="0">
                <a:latin typeface="Arial"/>
                <a:cs typeface="Arial"/>
              </a:rPr>
              <a:t> </a:t>
            </a:r>
            <a:r>
              <a:rPr sz="2100" spc="-38" dirty="0">
                <a:latin typeface="Arial"/>
                <a:cs typeface="Arial"/>
              </a:rPr>
              <a:t>}</a:t>
            </a:r>
            <a:endParaRPr sz="2100">
              <a:latin typeface="Arial"/>
              <a:cs typeface="Arial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C224E5D0-A998-CD39-E596-46184CAE9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19918"/>
            <a:ext cx="8229600" cy="644065"/>
          </a:xfrm>
        </p:spPr>
        <p:txBody>
          <a:bodyPr>
            <a:normAutofit fontScale="90000"/>
          </a:bodyPr>
          <a:lstStyle/>
          <a:p>
            <a:r>
              <a:rPr lang="en-US" dirty="0"/>
              <a:t>Directed Graph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44955" y="1132456"/>
            <a:ext cx="5178743" cy="1345560"/>
          </a:xfrm>
          <a:prstGeom prst="rect">
            <a:avLst/>
          </a:prstGeom>
        </p:spPr>
        <p:txBody>
          <a:bodyPr vert="horz" wrap="square" lIns="0" tIns="82867" rIns="0" bIns="0" rtlCol="0">
            <a:spAutoFit/>
          </a:bodyPr>
          <a:lstStyle/>
          <a:p>
            <a:pPr marL="266700" indent="-257175">
              <a:spcBef>
                <a:spcPts val="652"/>
              </a:spcBef>
              <a:buChar char="•"/>
              <a:tabLst>
                <a:tab pos="266224" algn="l"/>
                <a:tab pos="266700" algn="l"/>
              </a:tabLst>
            </a:pPr>
            <a:r>
              <a:rPr sz="2400" spc="-225" dirty="0">
                <a:latin typeface="Arial"/>
                <a:cs typeface="Arial"/>
              </a:rPr>
              <a:t>A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graph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356" dirty="0">
                <a:latin typeface="Arial"/>
                <a:cs typeface="Arial"/>
              </a:rPr>
              <a:t>G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214" dirty="0">
                <a:latin typeface="Arial"/>
                <a:cs typeface="Arial"/>
              </a:rPr>
              <a:t>=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199" dirty="0">
                <a:latin typeface="Arial"/>
                <a:cs typeface="Arial"/>
              </a:rPr>
              <a:t>(E,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9" dirty="0">
                <a:latin typeface="Arial"/>
                <a:cs typeface="Arial"/>
              </a:rPr>
              <a:t>V)</a:t>
            </a:r>
            <a:endParaRPr sz="2400">
              <a:latin typeface="Arial"/>
              <a:cs typeface="Arial"/>
            </a:endParaRPr>
          </a:p>
          <a:p>
            <a:pPr marL="266700" indent="-257175">
              <a:spcBef>
                <a:spcPts val="578"/>
              </a:spcBef>
              <a:buChar char="•"/>
              <a:tabLst>
                <a:tab pos="266224" algn="l"/>
                <a:tab pos="266700" algn="l"/>
              </a:tabLst>
            </a:pPr>
            <a:r>
              <a:rPr sz="2400" spc="-244" dirty="0">
                <a:latin typeface="Arial"/>
                <a:cs typeface="Arial"/>
              </a:rPr>
              <a:t>V</a:t>
            </a:r>
            <a:r>
              <a:rPr sz="2400" spc="-127" dirty="0">
                <a:latin typeface="Arial"/>
                <a:cs typeface="Arial"/>
              </a:rPr>
              <a:t> </a:t>
            </a:r>
            <a:r>
              <a:rPr sz="2400" spc="-214" dirty="0">
                <a:latin typeface="Arial"/>
                <a:cs typeface="Arial"/>
              </a:rPr>
              <a:t>=</a:t>
            </a:r>
            <a:r>
              <a:rPr sz="2400" spc="-124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set</a:t>
            </a:r>
            <a:r>
              <a:rPr sz="2400" spc="-12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24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vertices</a:t>
            </a:r>
            <a:r>
              <a:rPr sz="2400" spc="-127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(nodes)</a:t>
            </a:r>
            <a:endParaRPr sz="2400">
              <a:latin typeface="Arial"/>
              <a:cs typeface="Arial"/>
            </a:endParaRPr>
          </a:p>
          <a:p>
            <a:pPr marL="266700" indent="-257175">
              <a:spcBef>
                <a:spcPts val="578"/>
              </a:spcBef>
              <a:buChar char="•"/>
              <a:tabLst>
                <a:tab pos="266224" algn="l"/>
                <a:tab pos="266700" algn="l"/>
              </a:tabLst>
            </a:pPr>
            <a:r>
              <a:rPr sz="2400" spc="-435" dirty="0">
                <a:latin typeface="Arial"/>
                <a:cs typeface="Arial"/>
              </a:rPr>
              <a:t>E</a:t>
            </a:r>
            <a:r>
              <a:rPr sz="2400" spc="-124" dirty="0">
                <a:latin typeface="Arial"/>
                <a:cs typeface="Arial"/>
              </a:rPr>
              <a:t> </a:t>
            </a:r>
            <a:r>
              <a:rPr sz="2400" spc="-214" dirty="0">
                <a:latin typeface="Arial"/>
                <a:cs typeface="Arial"/>
              </a:rPr>
              <a:t>=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101" dirty="0">
                <a:latin typeface="Arial"/>
                <a:cs typeface="Arial"/>
              </a:rPr>
              <a:t>set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24" dirty="0">
                <a:latin typeface="Arial"/>
                <a:cs typeface="Arial"/>
              </a:rPr>
              <a:t> </a:t>
            </a:r>
            <a:r>
              <a:rPr sz="2400" spc="-172" dirty="0">
                <a:latin typeface="Arial"/>
                <a:cs typeface="Arial"/>
              </a:rPr>
              <a:t>edges</a:t>
            </a:r>
            <a:r>
              <a:rPr sz="2400" spc="-124" dirty="0">
                <a:latin typeface="Arial"/>
                <a:cs typeface="Arial"/>
              </a:rPr>
              <a:t> </a:t>
            </a:r>
            <a:r>
              <a:rPr sz="2400" spc="-79" dirty="0">
                <a:latin typeface="Arial"/>
                <a:cs typeface="Arial"/>
              </a:rPr>
              <a:t>between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113" dirty="0">
                <a:latin typeface="Arial"/>
                <a:cs typeface="Arial"/>
              </a:rPr>
              <a:t>pairs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83" dirty="0">
                <a:latin typeface="Arial"/>
                <a:cs typeface="Arial"/>
              </a:rPr>
              <a:t>nodes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819846" y="3191446"/>
            <a:ext cx="476250" cy="419100"/>
            <a:chOff x="902461" y="4255261"/>
            <a:chExt cx="635000" cy="558800"/>
          </a:xfrm>
        </p:grpSpPr>
        <p:sp>
          <p:nvSpPr>
            <p:cNvPr id="9" name="object 9"/>
            <p:cNvSpPr/>
            <p:nvPr/>
          </p:nvSpPr>
          <p:spPr>
            <a:xfrm>
              <a:off x="915161" y="4267961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304800" y="0"/>
                  </a:moveTo>
                  <a:lnTo>
                    <a:pt x="255359" y="3489"/>
                  </a:lnTo>
                  <a:lnTo>
                    <a:pt x="208458" y="13594"/>
                  </a:lnTo>
                  <a:lnTo>
                    <a:pt x="164725" y="29763"/>
                  </a:lnTo>
                  <a:lnTo>
                    <a:pt x="124788" y="51450"/>
                  </a:lnTo>
                  <a:lnTo>
                    <a:pt x="89273" y="78105"/>
                  </a:lnTo>
                  <a:lnTo>
                    <a:pt x="58808" y="109179"/>
                  </a:lnTo>
                  <a:lnTo>
                    <a:pt x="34020" y="144124"/>
                  </a:lnTo>
                  <a:lnTo>
                    <a:pt x="15538" y="182392"/>
                  </a:lnTo>
                  <a:lnTo>
                    <a:pt x="3989" y="223433"/>
                  </a:lnTo>
                  <a:lnTo>
                    <a:pt x="0" y="266700"/>
                  </a:lnTo>
                  <a:lnTo>
                    <a:pt x="3989" y="309966"/>
                  </a:lnTo>
                  <a:lnTo>
                    <a:pt x="15538" y="351007"/>
                  </a:lnTo>
                  <a:lnTo>
                    <a:pt x="34020" y="389275"/>
                  </a:lnTo>
                  <a:lnTo>
                    <a:pt x="58808" y="424220"/>
                  </a:lnTo>
                  <a:lnTo>
                    <a:pt x="89273" y="455294"/>
                  </a:lnTo>
                  <a:lnTo>
                    <a:pt x="124788" y="481949"/>
                  </a:lnTo>
                  <a:lnTo>
                    <a:pt x="164725" y="503636"/>
                  </a:lnTo>
                  <a:lnTo>
                    <a:pt x="208458" y="519805"/>
                  </a:lnTo>
                  <a:lnTo>
                    <a:pt x="255359" y="529910"/>
                  </a:lnTo>
                  <a:lnTo>
                    <a:pt x="304800" y="533400"/>
                  </a:lnTo>
                  <a:lnTo>
                    <a:pt x="354225" y="529910"/>
                  </a:lnTo>
                  <a:lnTo>
                    <a:pt x="401116" y="519805"/>
                  </a:lnTo>
                  <a:lnTo>
                    <a:pt x="444846" y="503636"/>
                  </a:lnTo>
                  <a:lnTo>
                    <a:pt x="484784" y="481949"/>
                  </a:lnTo>
                  <a:lnTo>
                    <a:pt x="520303" y="455294"/>
                  </a:lnTo>
                  <a:lnTo>
                    <a:pt x="550773" y="424220"/>
                  </a:lnTo>
                  <a:lnTo>
                    <a:pt x="575567" y="389275"/>
                  </a:lnTo>
                  <a:lnTo>
                    <a:pt x="594055" y="351007"/>
                  </a:lnTo>
                  <a:lnTo>
                    <a:pt x="605609" y="309966"/>
                  </a:lnTo>
                  <a:lnTo>
                    <a:pt x="609600" y="266700"/>
                  </a:lnTo>
                  <a:lnTo>
                    <a:pt x="605609" y="223433"/>
                  </a:lnTo>
                  <a:lnTo>
                    <a:pt x="594055" y="182392"/>
                  </a:lnTo>
                  <a:lnTo>
                    <a:pt x="575567" y="144124"/>
                  </a:lnTo>
                  <a:lnTo>
                    <a:pt x="550773" y="109179"/>
                  </a:lnTo>
                  <a:lnTo>
                    <a:pt x="520303" y="78105"/>
                  </a:lnTo>
                  <a:lnTo>
                    <a:pt x="484784" y="51450"/>
                  </a:lnTo>
                  <a:lnTo>
                    <a:pt x="444846" y="29763"/>
                  </a:lnTo>
                  <a:lnTo>
                    <a:pt x="401116" y="13594"/>
                  </a:lnTo>
                  <a:lnTo>
                    <a:pt x="354225" y="348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0" name="object 10"/>
            <p:cNvSpPr/>
            <p:nvPr/>
          </p:nvSpPr>
          <p:spPr>
            <a:xfrm>
              <a:off x="915161" y="4267961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0" y="266700"/>
                  </a:moveTo>
                  <a:lnTo>
                    <a:pt x="3989" y="223433"/>
                  </a:lnTo>
                  <a:lnTo>
                    <a:pt x="15538" y="182392"/>
                  </a:lnTo>
                  <a:lnTo>
                    <a:pt x="34020" y="144124"/>
                  </a:lnTo>
                  <a:lnTo>
                    <a:pt x="58808" y="109179"/>
                  </a:lnTo>
                  <a:lnTo>
                    <a:pt x="89273" y="78105"/>
                  </a:lnTo>
                  <a:lnTo>
                    <a:pt x="124788" y="51450"/>
                  </a:lnTo>
                  <a:lnTo>
                    <a:pt x="164725" y="29763"/>
                  </a:lnTo>
                  <a:lnTo>
                    <a:pt x="208458" y="13594"/>
                  </a:lnTo>
                  <a:lnTo>
                    <a:pt x="255359" y="3489"/>
                  </a:lnTo>
                  <a:lnTo>
                    <a:pt x="304800" y="0"/>
                  </a:lnTo>
                  <a:lnTo>
                    <a:pt x="354225" y="3489"/>
                  </a:lnTo>
                  <a:lnTo>
                    <a:pt x="401116" y="13594"/>
                  </a:lnTo>
                  <a:lnTo>
                    <a:pt x="444846" y="29763"/>
                  </a:lnTo>
                  <a:lnTo>
                    <a:pt x="484784" y="51450"/>
                  </a:lnTo>
                  <a:lnTo>
                    <a:pt x="520303" y="78105"/>
                  </a:lnTo>
                  <a:lnTo>
                    <a:pt x="550773" y="109179"/>
                  </a:lnTo>
                  <a:lnTo>
                    <a:pt x="575567" y="144124"/>
                  </a:lnTo>
                  <a:lnTo>
                    <a:pt x="594055" y="182392"/>
                  </a:lnTo>
                  <a:lnTo>
                    <a:pt x="605609" y="223433"/>
                  </a:lnTo>
                  <a:lnTo>
                    <a:pt x="609600" y="266700"/>
                  </a:lnTo>
                  <a:lnTo>
                    <a:pt x="605609" y="309966"/>
                  </a:lnTo>
                  <a:lnTo>
                    <a:pt x="594055" y="351007"/>
                  </a:lnTo>
                  <a:lnTo>
                    <a:pt x="575567" y="389275"/>
                  </a:lnTo>
                  <a:lnTo>
                    <a:pt x="550773" y="424220"/>
                  </a:lnTo>
                  <a:lnTo>
                    <a:pt x="520303" y="455294"/>
                  </a:lnTo>
                  <a:lnTo>
                    <a:pt x="484784" y="481949"/>
                  </a:lnTo>
                  <a:lnTo>
                    <a:pt x="444846" y="503636"/>
                  </a:lnTo>
                  <a:lnTo>
                    <a:pt x="401116" y="519805"/>
                  </a:lnTo>
                  <a:lnTo>
                    <a:pt x="354225" y="529910"/>
                  </a:lnTo>
                  <a:lnTo>
                    <a:pt x="304800" y="533400"/>
                  </a:lnTo>
                  <a:lnTo>
                    <a:pt x="255359" y="529910"/>
                  </a:lnTo>
                  <a:lnTo>
                    <a:pt x="208458" y="519805"/>
                  </a:lnTo>
                  <a:lnTo>
                    <a:pt x="164725" y="503636"/>
                  </a:lnTo>
                  <a:lnTo>
                    <a:pt x="124788" y="481949"/>
                  </a:lnTo>
                  <a:lnTo>
                    <a:pt x="89273" y="455294"/>
                  </a:lnTo>
                  <a:lnTo>
                    <a:pt x="58808" y="424220"/>
                  </a:lnTo>
                  <a:lnTo>
                    <a:pt x="34020" y="389275"/>
                  </a:lnTo>
                  <a:lnTo>
                    <a:pt x="15538" y="351007"/>
                  </a:lnTo>
                  <a:lnTo>
                    <a:pt x="3989" y="309966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006499" y="3277267"/>
            <a:ext cx="101441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10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162746" y="4220146"/>
            <a:ext cx="476250" cy="419100"/>
            <a:chOff x="1359661" y="5626861"/>
            <a:chExt cx="635000" cy="558800"/>
          </a:xfrm>
        </p:grpSpPr>
        <p:sp>
          <p:nvSpPr>
            <p:cNvPr id="13" name="object 13"/>
            <p:cNvSpPr/>
            <p:nvPr/>
          </p:nvSpPr>
          <p:spPr>
            <a:xfrm>
              <a:off x="1372361" y="5639561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304800" y="0"/>
                  </a:moveTo>
                  <a:lnTo>
                    <a:pt x="255374" y="3490"/>
                  </a:lnTo>
                  <a:lnTo>
                    <a:pt x="208483" y="13596"/>
                  </a:lnTo>
                  <a:lnTo>
                    <a:pt x="164753" y="29768"/>
                  </a:lnTo>
                  <a:lnTo>
                    <a:pt x="124815" y="51457"/>
                  </a:lnTo>
                  <a:lnTo>
                    <a:pt x="89296" y="78114"/>
                  </a:lnTo>
                  <a:lnTo>
                    <a:pt x="58826" y="109190"/>
                  </a:lnTo>
                  <a:lnTo>
                    <a:pt x="34032" y="144135"/>
                  </a:lnTo>
                  <a:lnTo>
                    <a:pt x="15544" y="182402"/>
                  </a:lnTo>
                  <a:lnTo>
                    <a:pt x="3990" y="223439"/>
                  </a:lnTo>
                  <a:lnTo>
                    <a:pt x="0" y="266700"/>
                  </a:lnTo>
                  <a:lnTo>
                    <a:pt x="3990" y="309960"/>
                  </a:lnTo>
                  <a:lnTo>
                    <a:pt x="15544" y="350997"/>
                  </a:lnTo>
                  <a:lnTo>
                    <a:pt x="34032" y="389264"/>
                  </a:lnTo>
                  <a:lnTo>
                    <a:pt x="58826" y="424209"/>
                  </a:lnTo>
                  <a:lnTo>
                    <a:pt x="89296" y="455285"/>
                  </a:lnTo>
                  <a:lnTo>
                    <a:pt x="124815" y="481942"/>
                  </a:lnTo>
                  <a:lnTo>
                    <a:pt x="164753" y="503631"/>
                  </a:lnTo>
                  <a:lnTo>
                    <a:pt x="208483" y="519803"/>
                  </a:lnTo>
                  <a:lnTo>
                    <a:pt x="255374" y="529909"/>
                  </a:lnTo>
                  <a:lnTo>
                    <a:pt x="304800" y="533400"/>
                  </a:lnTo>
                  <a:lnTo>
                    <a:pt x="354225" y="529909"/>
                  </a:lnTo>
                  <a:lnTo>
                    <a:pt x="401116" y="519803"/>
                  </a:lnTo>
                  <a:lnTo>
                    <a:pt x="444846" y="503631"/>
                  </a:lnTo>
                  <a:lnTo>
                    <a:pt x="484784" y="481942"/>
                  </a:lnTo>
                  <a:lnTo>
                    <a:pt x="520303" y="455285"/>
                  </a:lnTo>
                  <a:lnTo>
                    <a:pt x="550773" y="424209"/>
                  </a:lnTo>
                  <a:lnTo>
                    <a:pt x="575567" y="389264"/>
                  </a:lnTo>
                  <a:lnTo>
                    <a:pt x="594055" y="350997"/>
                  </a:lnTo>
                  <a:lnTo>
                    <a:pt x="605609" y="309960"/>
                  </a:lnTo>
                  <a:lnTo>
                    <a:pt x="609600" y="266700"/>
                  </a:lnTo>
                  <a:lnTo>
                    <a:pt x="605609" y="223439"/>
                  </a:lnTo>
                  <a:lnTo>
                    <a:pt x="594055" y="182402"/>
                  </a:lnTo>
                  <a:lnTo>
                    <a:pt x="575567" y="144135"/>
                  </a:lnTo>
                  <a:lnTo>
                    <a:pt x="550773" y="109190"/>
                  </a:lnTo>
                  <a:lnTo>
                    <a:pt x="520303" y="78114"/>
                  </a:lnTo>
                  <a:lnTo>
                    <a:pt x="484784" y="51457"/>
                  </a:lnTo>
                  <a:lnTo>
                    <a:pt x="444846" y="29768"/>
                  </a:lnTo>
                  <a:lnTo>
                    <a:pt x="401116" y="13596"/>
                  </a:lnTo>
                  <a:lnTo>
                    <a:pt x="354225" y="349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4" name="object 14"/>
            <p:cNvSpPr/>
            <p:nvPr/>
          </p:nvSpPr>
          <p:spPr>
            <a:xfrm>
              <a:off x="1372361" y="5639561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0" y="266700"/>
                  </a:moveTo>
                  <a:lnTo>
                    <a:pt x="3990" y="223439"/>
                  </a:lnTo>
                  <a:lnTo>
                    <a:pt x="15544" y="182402"/>
                  </a:lnTo>
                  <a:lnTo>
                    <a:pt x="34032" y="144135"/>
                  </a:lnTo>
                  <a:lnTo>
                    <a:pt x="58826" y="109190"/>
                  </a:lnTo>
                  <a:lnTo>
                    <a:pt x="89296" y="78114"/>
                  </a:lnTo>
                  <a:lnTo>
                    <a:pt x="124815" y="51457"/>
                  </a:lnTo>
                  <a:lnTo>
                    <a:pt x="164753" y="29768"/>
                  </a:lnTo>
                  <a:lnTo>
                    <a:pt x="208483" y="13596"/>
                  </a:lnTo>
                  <a:lnTo>
                    <a:pt x="255374" y="3490"/>
                  </a:lnTo>
                  <a:lnTo>
                    <a:pt x="304800" y="0"/>
                  </a:lnTo>
                  <a:lnTo>
                    <a:pt x="354225" y="3490"/>
                  </a:lnTo>
                  <a:lnTo>
                    <a:pt x="401116" y="13596"/>
                  </a:lnTo>
                  <a:lnTo>
                    <a:pt x="444846" y="29768"/>
                  </a:lnTo>
                  <a:lnTo>
                    <a:pt x="484784" y="51457"/>
                  </a:lnTo>
                  <a:lnTo>
                    <a:pt x="520303" y="78114"/>
                  </a:lnTo>
                  <a:lnTo>
                    <a:pt x="550773" y="109190"/>
                  </a:lnTo>
                  <a:lnTo>
                    <a:pt x="575567" y="144135"/>
                  </a:lnTo>
                  <a:lnTo>
                    <a:pt x="594055" y="182402"/>
                  </a:lnTo>
                  <a:lnTo>
                    <a:pt x="605609" y="223439"/>
                  </a:lnTo>
                  <a:lnTo>
                    <a:pt x="609600" y="266700"/>
                  </a:lnTo>
                  <a:lnTo>
                    <a:pt x="605609" y="309960"/>
                  </a:lnTo>
                  <a:lnTo>
                    <a:pt x="594055" y="350997"/>
                  </a:lnTo>
                  <a:lnTo>
                    <a:pt x="575567" y="389264"/>
                  </a:lnTo>
                  <a:lnTo>
                    <a:pt x="550773" y="424209"/>
                  </a:lnTo>
                  <a:lnTo>
                    <a:pt x="520303" y="455285"/>
                  </a:lnTo>
                  <a:lnTo>
                    <a:pt x="484784" y="481942"/>
                  </a:lnTo>
                  <a:lnTo>
                    <a:pt x="444846" y="503631"/>
                  </a:lnTo>
                  <a:lnTo>
                    <a:pt x="401116" y="519803"/>
                  </a:lnTo>
                  <a:lnTo>
                    <a:pt x="354225" y="529909"/>
                  </a:lnTo>
                  <a:lnTo>
                    <a:pt x="304800" y="533400"/>
                  </a:lnTo>
                  <a:lnTo>
                    <a:pt x="255374" y="529909"/>
                  </a:lnTo>
                  <a:lnTo>
                    <a:pt x="208483" y="519803"/>
                  </a:lnTo>
                  <a:lnTo>
                    <a:pt x="164753" y="503631"/>
                  </a:lnTo>
                  <a:lnTo>
                    <a:pt x="124815" y="481942"/>
                  </a:lnTo>
                  <a:lnTo>
                    <a:pt x="89296" y="455285"/>
                  </a:lnTo>
                  <a:lnTo>
                    <a:pt x="58826" y="424209"/>
                  </a:lnTo>
                  <a:lnTo>
                    <a:pt x="34032" y="389264"/>
                  </a:lnTo>
                  <a:lnTo>
                    <a:pt x="15544" y="350997"/>
                  </a:lnTo>
                  <a:lnTo>
                    <a:pt x="3990" y="309960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346197" y="4306215"/>
            <a:ext cx="10953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134296" y="3248596"/>
            <a:ext cx="476250" cy="419100"/>
            <a:chOff x="2655061" y="4331461"/>
            <a:chExt cx="635000" cy="558800"/>
          </a:xfrm>
        </p:grpSpPr>
        <p:sp>
          <p:nvSpPr>
            <p:cNvPr id="17" name="object 17"/>
            <p:cNvSpPr/>
            <p:nvPr/>
          </p:nvSpPr>
          <p:spPr>
            <a:xfrm>
              <a:off x="2667761" y="4344161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304800" y="0"/>
                  </a:moveTo>
                  <a:lnTo>
                    <a:pt x="255374" y="3489"/>
                  </a:lnTo>
                  <a:lnTo>
                    <a:pt x="208483" y="13594"/>
                  </a:lnTo>
                  <a:lnTo>
                    <a:pt x="164753" y="29763"/>
                  </a:lnTo>
                  <a:lnTo>
                    <a:pt x="124815" y="51450"/>
                  </a:lnTo>
                  <a:lnTo>
                    <a:pt x="89296" y="78105"/>
                  </a:lnTo>
                  <a:lnTo>
                    <a:pt x="58826" y="109179"/>
                  </a:lnTo>
                  <a:lnTo>
                    <a:pt x="34032" y="144124"/>
                  </a:lnTo>
                  <a:lnTo>
                    <a:pt x="15544" y="182392"/>
                  </a:lnTo>
                  <a:lnTo>
                    <a:pt x="3990" y="223433"/>
                  </a:lnTo>
                  <a:lnTo>
                    <a:pt x="0" y="266700"/>
                  </a:lnTo>
                  <a:lnTo>
                    <a:pt x="3990" y="309966"/>
                  </a:lnTo>
                  <a:lnTo>
                    <a:pt x="15544" y="351007"/>
                  </a:lnTo>
                  <a:lnTo>
                    <a:pt x="34032" y="389275"/>
                  </a:lnTo>
                  <a:lnTo>
                    <a:pt x="58826" y="424220"/>
                  </a:lnTo>
                  <a:lnTo>
                    <a:pt x="89296" y="455294"/>
                  </a:lnTo>
                  <a:lnTo>
                    <a:pt x="124815" y="481949"/>
                  </a:lnTo>
                  <a:lnTo>
                    <a:pt x="164753" y="503636"/>
                  </a:lnTo>
                  <a:lnTo>
                    <a:pt x="208483" y="519805"/>
                  </a:lnTo>
                  <a:lnTo>
                    <a:pt x="255374" y="529910"/>
                  </a:lnTo>
                  <a:lnTo>
                    <a:pt x="304800" y="533400"/>
                  </a:lnTo>
                  <a:lnTo>
                    <a:pt x="354225" y="529910"/>
                  </a:lnTo>
                  <a:lnTo>
                    <a:pt x="401116" y="519805"/>
                  </a:lnTo>
                  <a:lnTo>
                    <a:pt x="444846" y="503636"/>
                  </a:lnTo>
                  <a:lnTo>
                    <a:pt x="484784" y="481949"/>
                  </a:lnTo>
                  <a:lnTo>
                    <a:pt x="520303" y="455294"/>
                  </a:lnTo>
                  <a:lnTo>
                    <a:pt x="550773" y="424220"/>
                  </a:lnTo>
                  <a:lnTo>
                    <a:pt x="575567" y="389275"/>
                  </a:lnTo>
                  <a:lnTo>
                    <a:pt x="594055" y="351007"/>
                  </a:lnTo>
                  <a:lnTo>
                    <a:pt x="605609" y="309966"/>
                  </a:lnTo>
                  <a:lnTo>
                    <a:pt x="609600" y="266700"/>
                  </a:lnTo>
                  <a:lnTo>
                    <a:pt x="605609" y="223433"/>
                  </a:lnTo>
                  <a:lnTo>
                    <a:pt x="594055" y="182392"/>
                  </a:lnTo>
                  <a:lnTo>
                    <a:pt x="575567" y="144124"/>
                  </a:lnTo>
                  <a:lnTo>
                    <a:pt x="550773" y="109179"/>
                  </a:lnTo>
                  <a:lnTo>
                    <a:pt x="520303" y="78105"/>
                  </a:lnTo>
                  <a:lnTo>
                    <a:pt x="484784" y="51450"/>
                  </a:lnTo>
                  <a:lnTo>
                    <a:pt x="444846" y="29763"/>
                  </a:lnTo>
                  <a:lnTo>
                    <a:pt x="401116" y="13594"/>
                  </a:lnTo>
                  <a:lnTo>
                    <a:pt x="354225" y="348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8" name="object 18"/>
            <p:cNvSpPr/>
            <p:nvPr/>
          </p:nvSpPr>
          <p:spPr>
            <a:xfrm>
              <a:off x="2667761" y="4344161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0" y="266700"/>
                  </a:moveTo>
                  <a:lnTo>
                    <a:pt x="3990" y="223433"/>
                  </a:lnTo>
                  <a:lnTo>
                    <a:pt x="15544" y="182392"/>
                  </a:lnTo>
                  <a:lnTo>
                    <a:pt x="34032" y="144124"/>
                  </a:lnTo>
                  <a:lnTo>
                    <a:pt x="58826" y="109179"/>
                  </a:lnTo>
                  <a:lnTo>
                    <a:pt x="89296" y="78105"/>
                  </a:lnTo>
                  <a:lnTo>
                    <a:pt x="124815" y="51450"/>
                  </a:lnTo>
                  <a:lnTo>
                    <a:pt x="164753" y="29763"/>
                  </a:lnTo>
                  <a:lnTo>
                    <a:pt x="208483" y="13594"/>
                  </a:lnTo>
                  <a:lnTo>
                    <a:pt x="255374" y="3489"/>
                  </a:lnTo>
                  <a:lnTo>
                    <a:pt x="304800" y="0"/>
                  </a:lnTo>
                  <a:lnTo>
                    <a:pt x="354225" y="3489"/>
                  </a:lnTo>
                  <a:lnTo>
                    <a:pt x="401116" y="13594"/>
                  </a:lnTo>
                  <a:lnTo>
                    <a:pt x="444846" y="29763"/>
                  </a:lnTo>
                  <a:lnTo>
                    <a:pt x="484784" y="51450"/>
                  </a:lnTo>
                  <a:lnTo>
                    <a:pt x="520303" y="78105"/>
                  </a:lnTo>
                  <a:lnTo>
                    <a:pt x="550773" y="109179"/>
                  </a:lnTo>
                  <a:lnTo>
                    <a:pt x="575567" y="144124"/>
                  </a:lnTo>
                  <a:lnTo>
                    <a:pt x="594055" y="182392"/>
                  </a:lnTo>
                  <a:lnTo>
                    <a:pt x="605609" y="223433"/>
                  </a:lnTo>
                  <a:lnTo>
                    <a:pt x="609600" y="266700"/>
                  </a:lnTo>
                  <a:lnTo>
                    <a:pt x="605609" y="309966"/>
                  </a:lnTo>
                  <a:lnTo>
                    <a:pt x="594055" y="351007"/>
                  </a:lnTo>
                  <a:lnTo>
                    <a:pt x="575567" y="389275"/>
                  </a:lnTo>
                  <a:lnTo>
                    <a:pt x="550773" y="424220"/>
                  </a:lnTo>
                  <a:lnTo>
                    <a:pt x="520303" y="455294"/>
                  </a:lnTo>
                  <a:lnTo>
                    <a:pt x="484784" y="481949"/>
                  </a:lnTo>
                  <a:lnTo>
                    <a:pt x="444846" y="503636"/>
                  </a:lnTo>
                  <a:lnTo>
                    <a:pt x="401116" y="519805"/>
                  </a:lnTo>
                  <a:lnTo>
                    <a:pt x="354225" y="529910"/>
                  </a:lnTo>
                  <a:lnTo>
                    <a:pt x="304800" y="533400"/>
                  </a:lnTo>
                  <a:lnTo>
                    <a:pt x="255374" y="529910"/>
                  </a:lnTo>
                  <a:lnTo>
                    <a:pt x="208483" y="519805"/>
                  </a:lnTo>
                  <a:lnTo>
                    <a:pt x="164753" y="503636"/>
                  </a:lnTo>
                  <a:lnTo>
                    <a:pt x="124815" y="481949"/>
                  </a:lnTo>
                  <a:lnTo>
                    <a:pt x="89296" y="455294"/>
                  </a:lnTo>
                  <a:lnTo>
                    <a:pt x="58826" y="424220"/>
                  </a:lnTo>
                  <a:lnTo>
                    <a:pt x="34032" y="389275"/>
                  </a:lnTo>
                  <a:lnTo>
                    <a:pt x="15544" y="351007"/>
                  </a:lnTo>
                  <a:lnTo>
                    <a:pt x="3990" y="309966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326892" y="3334417"/>
            <a:ext cx="9191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10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13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285619" y="3386642"/>
            <a:ext cx="924878" cy="912019"/>
          </a:xfrm>
          <a:custGeom>
            <a:avLst/>
            <a:gdLst/>
            <a:ahLst/>
            <a:cxnLst/>
            <a:rect l="l" t="t" r="r" b="b"/>
            <a:pathLst>
              <a:path w="1233170" h="1216025">
                <a:moveTo>
                  <a:pt x="1144397" y="95338"/>
                </a:moveTo>
                <a:lnTo>
                  <a:pt x="1007745" y="2882"/>
                </a:lnTo>
                <a:lnTo>
                  <a:pt x="1000734" y="0"/>
                </a:lnTo>
                <a:lnTo>
                  <a:pt x="993419" y="0"/>
                </a:lnTo>
                <a:lnTo>
                  <a:pt x="986624" y="2705"/>
                </a:lnTo>
                <a:lnTo>
                  <a:pt x="981202" y="7962"/>
                </a:lnTo>
                <a:lnTo>
                  <a:pt x="978306" y="14973"/>
                </a:lnTo>
                <a:lnTo>
                  <a:pt x="978319" y="22288"/>
                </a:lnTo>
                <a:lnTo>
                  <a:pt x="981075" y="29083"/>
                </a:lnTo>
                <a:lnTo>
                  <a:pt x="986409" y="34505"/>
                </a:lnTo>
                <a:lnTo>
                  <a:pt x="1037742" y="69202"/>
                </a:lnTo>
                <a:lnTo>
                  <a:pt x="2540" y="88"/>
                </a:lnTo>
                <a:lnTo>
                  <a:pt x="0" y="38188"/>
                </a:lnTo>
                <a:lnTo>
                  <a:pt x="1035062" y="107162"/>
                </a:lnTo>
                <a:lnTo>
                  <a:pt x="979678" y="134708"/>
                </a:lnTo>
                <a:lnTo>
                  <a:pt x="973709" y="139369"/>
                </a:lnTo>
                <a:lnTo>
                  <a:pt x="970114" y="145719"/>
                </a:lnTo>
                <a:lnTo>
                  <a:pt x="969137" y="152946"/>
                </a:lnTo>
                <a:lnTo>
                  <a:pt x="971042" y="160235"/>
                </a:lnTo>
                <a:lnTo>
                  <a:pt x="975690" y="166204"/>
                </a:lnTo>
                <a:lnTo>
                  <a:pt x="982052" y="169799"/>
                </a:lnTo>
                <a:lnTo>
                  <a:pt x="989317" y="170776"/>
                </a:lnTo>
                <a:lnTo>
                  <a:pt x="996696" y="168871"/>
                </a:lnTo>
                <a:lnTo>
                  <a:pt x="1111224" y="111848"/>
                </a:lnTo>
                <a:lnTo>
                  <a:pt x="1144397" y="95338"/>
                </a:lnTo>
                <a:close/>
              </a:path>
              <a:path w="1233170" h="1216025">
                <a:moveTo>
                  <a:pt x="1232916" y="284187"/>
                </a:moveTo>
                <a:lnTo>
                  <a:pt x="1074801" y="331050"/>
                </a:lnTo>
                <a:lnTo>
                  <a:pt x="1068070" y="334568"/>
                </a:lnTo>
                <a:lnTo>
                  <a:pt x="1063409" y="340194"/>
                </a:lnTo>
                <a:lnTo>
                  <a:pt x="1061199" y="347167"/>
                </a:lnTo>
                <a:lnTo>
                  <a:pt x="1061847" y="354672"/>
                </a:lnTo>
                <a:lnTo>
                  <a:pt x="1065403" y="361403"/>
                </a:lnTo>
                <a:lnTo>
                  <a:pt x="1071054" y="366064"/>
                </a:lnTo>
                <a:lnTo>
                  <a:pt x="1078026" y="368274"/>
                </a:lnTo>
                <a:lnTo>
                  <a:pt x="1085596" y="367626"/>
                </a:lnTo>
                <a:lnTo>
                  <a:pt x="1144752" y="350100"/>
                </a:lnTo>
                <a:lnTo>
                  <a:pt x="354711" y="1189482"/>
                </a:lnTo>
                <a:lnTo>
                  <a:pt x="382397" y="1215605"/>
                </a:lnTo>
                <a:lnTo>
                  <a:pt x="1172629" y="376186"/>
                </a:lnTo>
                <a:lnTo>
                  <a:pt x="1158748" y="436460"/>
                </a:lnTo>
                <a:lnTo>
                  <a:pt x="1180541" y="459498"/>
                </a:lnTo>
                <a:lnTo>
                  <a:pt x="1187348" y="456869"/>
                </a:lnTo>
                <a:lnTo>
                  <a:pt x="1192682" y="451878"/>
                </a:lnTo>
                <a:lnTo>
                  <a:pt x="1195832" y="444969"/>
                </a:lnTo>
                <a:lnTo>
                  <a:pt x="1229575" y="298665"/>
                </a:lnTo>
                <a:lnTo>
                  <a:pt x="1232916" y="284187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C224E5D0-A998-CD39-E596-46184CAE9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19918"/>
            <a:ext cx="8229600" cy="644065"/>
          </a:xfrm>
        </p:spPr>
        <p:txBody>
          <a:bodyPr>
            <a:normAutofit fontScale="90000"/>
          </a:bodyPr>
          <a:lstStyle/>
          <a:p>
            <a:r>
              <a:rPr lang="en-US" dirty="0"/>
              <a:t>Directed Graph</a:t>
            </a:r>
          </a:p>
        </p:txBody>
      </p:sp>
      <p:sp>
        <p:nvSpPr>
          <p:cNvPr id="2" name="object 8">
            <a:extLst>
              <a:ext uri="{FF2B5EF4-FFF2-40B4-BE49-F238E27FC236}">
                <a16:creationId xmlns:a16="http://schemas.microsoft.com/office/drawing/2014/main" id="{62188DE5-AB68-33AE-644B-553853A2CA6B}"/>
              </a:ext>
            </a:extLst>
          </p:cNvPr>
          <p:cNvSpPr txBox="1"/>
          <p:nvPr/>
        </p:nvSpPr>
        <p:spPr>
          <a:xfrm>
            <a:off x="4572000" y="3418713"/>
            <a:ext cx="2457450" cy="998831"/>
          </a:xfrm>
          <a:prstGeom prst="rect">
            <a:avLst/>
          </a:prstGeom>
          <a:solidFill>
            <a:srgbClr val="4AACC5"/>
          </a:solidFill>
        </p:spPr>
        <p:txBody>
          <a:bodyPr vert="horz" wrap="square" lIns="0" tIns="17621" rIns="0" bIns="0" rtlCol="0">
            <a:spAutoFit/>
          </a:bodyPr>
          <a:lstStyle/>
          <a:p>
            <a:pPr algn="ctr">
              <a:spcBef>
                <a:spcPts val="139"/>
              </a:spcBef>
            </a:pPr>
            <a:r>
              <a:rPr sz="2100" spc="-203" dirty="0">
                <a:latin typeface="Arial"/>
                <a:cs typeface="Arial"/>
              </a:rPr>
              <a:t>V=</a:t>
            </a:r>
            <a:r>
              <a:rPr sz="2100" spc="-98" dirty="0">
                <a:latin typeface="Arial"/>
                <a:cs typeface="Arial"/>
              </a:rPr>
              <a:t> </a:t>
            </a:r>
            <a:r>
              <a:rPr sz="2100" spc="-45" dirty="0">
                <a:latin typeface="Arial"/>
                <a:cs typeface="Arial"/>
              </a:rPr>
              <a:t>{</a:t>
            </a:r>
            <a:r>
              <a:rPr sz="2100" spc="-105" dirty="0">
                <a:latin typeface="Arial"/>
                <a:cs typeface="Arial"/>
              </a:rPr>
              <a:t> </a:t>
            </a:r>
            <a:r>
              <a:rPr sz="2100" spc="-120" dirty="0">
                <a:latin typeface="Arial"/>
                <a:cs typeface="Arial"/>
              </a:rPr>
              <a:t>a,</a:t>
            </a:r>
            <a:r>
              <a:rPr sz="2100" spc="-105" dirty="0">
                <a:latin typeface="Arial"/>
                <a:cs typeface="Arial"/>
              </a:rPr>
              <a:t> </a:t>
            </a:r>
            <a:r>
              <a:rPr sz="2100" spc="-79" dirty="0">
                <a:latin typeface="Arial"/>
                <a:cs typeface="Arial"/>
              </a:rPr>
              <a:t>b,</a:t>
            </a:r>
            <a:r>
              <a:rPr sz="2100" spc="-98" dirty="0">
                <a:latin typeface="Arial"/>
                <a:cs typeface="Arial"/>
              </a:rPr>
              <a:t> </a:t>
            </a:r>
            <a:r>
              <a:rPr sz="2100" spc="-172" dirty="0">
                <a:latin typeface="Arial"/>
                <a:cs typeface="Arial"/>
              </a:rPr>
              <a:t>c</a:t>
            </a:r>
            <a:r>
              <a:rPr sz="2100" spc="-90" dirty="0">
                <a:latin typeface="Arial"/>
                <a:cs typeface="Arial"/>
              </a:rPr>
              <a:t> </a:t>
            </a:r>
            <a:r>
              <a:rPr sz="2100" spc="-38" dirty="0">
                <a:latin typeface="Arial"/>
                <a:cs typeface="Arial"/>
              </a:rPr>
              <a:t>}</a:t>
            </a:r>
            <a:endParaRPr sz="2100">
              <a:latin typeface="Arial"/>
              <a:cs typeface="Arial"/>
            </a:endParaRPr>
          </a:p>
          <a:p>
            <a:pPr>
              <a:spcBef>
                <a:spcPts val="19"/>
              </a:spcBef>
            </a:pPr>
            <a:endParaRPr sz="2175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100" spc="-379" dirty="0">
                <a:latin typeface="Arial"/>
                <a:cs typeface="Arial"/>
              </a:rPr>
              <a:t>E</a:t>
            </a:r>
            <a:r>
              <a:rPr sz="2100" spc="-101" dirty="0">
                <a:latin typeface="Arial"/>
                <a:cs typeface="Arial"/>
              </a:rPr>
              <a:t> </a:t>
            </a:r>
            <a:r>
              <a:rPr sz="2100" spc="-191" dirty="0">
                <a:latin typeface="Arial"/>
                <a:cs typeface="Arial"/>
              </a:rPr>
              <a:t>=</a:t>
            </a:r>
            <a:r>
              <a:rPr sz="2100" spc="-94" dirty="0">
                <a:latin typeface="Arial"/>
                <a:cs typeface="Arial"/>
              </a:rPr>
              <a:t> </a:t>
            </a:r>
            <a:r>
              <a:rPr sz="2100" spc="-45" dirty="0">
                <a:latin typeface="Arial"/>
                <a:cs typeface="Arial"/>
              </a:rPr>
              <a:t>{</a:t>
            </a:r>
            <a:r>
              <a:rPr sz="2100" spc="-101" dirty="0">
                <a:latin typeface="Arial"/>
                <a:cs typeface="Arial"/>
              </a:rPr>
              <a:t> </a:t>
            </a:r>
            <a:r>
              <a:rPr sz="2100" spc="-109" dirty="0">
                <a:latin typeface="Arial"/>
                <a:cs typeface="Arial"/>
              </a:rPr>
              <a:t>(a,</a:t>
            </a:r>
            <a:r>
              <a:rPr sz="2100" spc="-98" dirty="0">
                <a:latin typeface="Arial"/>
                <a:cs typeface="Arial"/>
              </a:rPr>
              <a:t> </a:t>
            </a:r>
            <a:r>
              <a:rPr sz="2100" spc="-101" dirty="0">
                <a:latin typeface="Arial"/>
                <a:cs typeface="Arial"/>
              </a:rPr>
              <a:t>c),</a:t>
            </a:r>
            <a:r>
              <a:rPr sz="2100" spc="-90" dirty="0">
                <a:latin typeface="Arial"/>
                <a:cs typeface="Arial"/>
              </a:rPr>
              <a:t> </a:t>
            </a:r>
            <a:r>
              <a:rPr sz="2100" spc="-75" dirty="0">
                <a:latin typeface="Arial"/>
                <a:cs typeface="Arial"/>
              </a:rPr>
              <a:t>(b,</a:t>
            </a:r>
            <a:r>
              <a:rPr sz="2100" spc="-94" dirty="0">
                <a:latin typeface="Arial"/>
                <a:cs typeface="Arial"/>
              </a:rPr>
              <a:t> </a:t>
            </a:r>
            <a:r>
              <a:rPr sz="2100" spc="-120" dirty="0">
                <a:latin typeface="Arial"/>
                <a:cs typeface="Arial"/>
              </a:rPr>
              <a:t>c)</a:t>
            </a:r>
            <a:r>
              <a:rPr sz="2100" spc="-94" dirty="0">
                <a:latin typeface="Arial"/>
                <a:cs typeface="Arial"/>
              </a:rPr>
              <a:t> </a:t>
            </a:r>
            <a:r>
              <a:rPr sz="2100" spc="-38" dirty="0">
                <a:latin typeface="Arial"/>
                <a:cs typeface="Arial"/>
              </a:rPr>
              <a:t>}</a:t>
            </a:r>
            <a:endParaRPr sz="21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7787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MBC-powerpoint-presentation-16-9 (1)" id="{56CE7328-5122-FF49-9D1A-B2575E5E25B6}" vid="{0D00BCDD-6C86-CE42-81B5-D7F30E55E7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</TotalTime>
  <Words>2842</Words>
  <Application>Microsoft Macintosh PowerPoint</Application>
  <PresentationFormat>On-screen Show (16:9)</PresentationFormat>
  <Paragraphs>441</Paragraphs>
  <Slides>46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Arial-BoldItalicMT</vt:lpstr>
      <vt:lpstr>Calibri</vt:lpstr>
      <vt:lpstr>Courier New</vt:lpstr>
      <vt:lpstr>STIXGeneral</vt:lpstr>
      <vt:lpstr>Times New Roman</vt:lpstr>
      <vt:lpstr>Office Theme</vt:lpstr>
      <vt:lpstr>Uninformed Search</vt:lpstr>
      <vt:lpstr>Today’s topics</vt:lpstr>
      <vt:lpstr>Agent Design</vt:lpstr>
      <vt:lpstr>AI as a Search Problem</vt:lpstr>
      <vt:lpstr>Graphs</vt:lpstr>
      <vt:lpstr>Undirected Graph</vt:lpstr>
      <vt:lpstr>PowerPoint Presentation</vt:lpstr>
      <vt:lpstr>Directed Graph</vt:lpstr>
      <vt:lpstr>Directed Graph</vt:lpstr>
      <vt:lpstr>Weighted Graph</vt:lpstr>
      <vt:lpstr>Weighted Graph</vt:lpstr>
      <vt:lpstr>Some Key Terms: States, Goal, and Solution</vt:lpstr>
      <vt:lpstr>Example: 8-Puzzle</vt:lpstr>
      <vt:lpstr>Building goal-based agents</vt:lpstr>
      <vt:lpstr>Representing states</vt:lpstr>
      <vt:lpstr>Representing states</vt:lpstr>
      <vt:lpstr>What’s the goal to be achieved?</vt:lpstr>
      <vt:lpstr>What are the actions?</vt:lpstr>
      <vt:lpstr>Representing actions</vt:lpstr>
      <vt:lpstr>Representing actions</vt:lpstr>
      <vt:lpstr>Finding optimal solution = Searching in a Graph</vt:lpstr>
      <vt:lpstr>Problem Size</vt:lpstr>
      <vt:lpstr>Water Jug Problem</vt:lpstr>
      <vt:lpstr>Search in a state space</vt:lpstr>
      <vt:lpstr>Formalizing state space search</vt:lpstr>
      <vt:lpstr>Formalizing search in a state space</vt:lpstr>
      <vt:lpstr>Water Jug Problem</vt:lpstr>
      <vt:lpstr>Example: Water Jug Problem</vt:lpstr>
      <vt:lpstr>Example: Water Jug Problem</vt:lpstr>
      <vt:lpstr>Formalizing search</vt:lpstr>
      <vt:lpstr>State-space search algorithm</vt:lpstr>
      <vt:lpstr>Key procedures to be defined</vt:lpstr>
      <vt:lpstr>Informed vs. uninformed search</vt:lpstr>
      <vt:lpstr>Evaluating search strategies</vt:lpstr>
      <vt:lpstr>Classic uninformed search methods</vt:lpstr>
      <vt:lpstr>Breadth-First Search</vt:lpstr>
      <vt:lpstr>Breadth-First Search</vt:lpstr>
      <vt:lpstr>Depth-First Search</vt:lpstr>
      <vt:lpstr> Depth-First (DFS)</vt:lpstr>
      <vt:lpstr>Uniform-Cost Search </vt:lpstr>
      <vt:lpstr>Uniform-Cost Search (UCS)</vt:lpstr>
      <vt:lpstr>Depth-First Iterative Deepening (DFID)</vt:lpstr>
      <vt:lpstr>PowerPoint Presentation</vt:lpstr>
      <vt:lpstr>How they perform</vt:lpstr>
      <vt:lpstr>Searching Backward from Goal</vt:lpstr>
      <vt:lpstr>Bi-directional 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Uninformed Search</dc:title>
  <dc:creator>Anantaa Kotal</dc:creator>
  <cp:lastModifiedBy>Anantaa Kotal</cp:lastModifiedBy>
  <cp:revision>3</cp:revision>
  <dcterms:created xsi:type="dcterms:W3CDTF">2022-09-08T18:41:09Z</dcterms:created>
  <dcterms:modified xsi:type="dcterms:W3CDTF">2022-09-09T00:30:46Z</dcterms:modified>
</cp:coreProperties>
</file>