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94" r:id="rId2"/>
  </p:sldMasterIdLst>
  <p:notesMasterIdLst>
    <p:notesMasterId r:id="rId58"/>
  </p:notesMasterIdLst>
  <p:sldIdLst>
    <p:sldId id="257" r:id="rId3"/>
    <p:sldId id="286" r:id="rId4"/>
    <p:sldId id="317" r:id="rId5"/>
    <p:sldId id="258" r:id="rId6"/>
    <p:sldId id="320" r:id="rId7"/>
    <p:sldId id="259" r:id="rId8"/>
    <p:sldId id="324" r:id="rId9"/>
    <p:sldId id="321" r:id="rId10"/>
    <p:sldId id="322" r:id="rId11"/>
    <p:sldId id="323" r:id="rId12"/>
    <p:sldId id="325" r:id="rId13"/>
    <p:sldId id="326" r:id="rId14"/>
    <p:sldId id="335" r:id="rId15"/>
    <p:sldId id="336" r:id="rId16"/>
    <p:sldId id="338" r:id="rId17"/>
    <p:sldId id="339" r:id="rId18"/>
    <p:sldId id="340" r:id="rId19"/>
    <p:sldId id="341" r:id="rId20"/>
    <p:sldId id="342" r:id="rId21"/>
    <p:sldId id="343" r:id="rId22"/>
    <p:sldId id="347" r:id="rId23"/>
    <p:sldId id="349" r:id="rId24"/>
    <p:sldId id="348" r:id="rId25"/>
    <p:sldId id="346" r:id="rId26"/>
    <p:sldId id="350" r:id="rId27"/>
    <p:sldId id="351" r:id="rId28"/>
    <p:sldId id="353" r:id="rId29"/>
    <p:sldId id="358" r:id="rId30"/>
    <p:sldId id="355" r:id="rId31"/>
    <p:sldId id="356" r:id="rId32"/>
    <p:sldId id="359" r:id="rId33"/>
    <p:sldId id="360" r:id="rId34"/>
    <p:sldId id="362" r:id="rId35"/>
    <p:sldId id="361" r:id="rId36"/>
    <p:sldId id="357" r:id="rId37"/>
    <p:sldId id="363" r:id="rId38"/>
    <p:sldId id="364" r:id="rId39"/>
    <p:sldId id="365" r:id="rId40"/>
    <p:sldId id="366" r:id="rId41"/>
    <p:sldId id="386" r:id="rId42"/>
    <p:sldId id="390" r:id="rId43"/>
    <p:sldId id="387" r:id="rId44"/>
    <p:sldId id="388" r:id="rId45"/>
    <p:sldId id="389" r:id="rId46"/>
    <p:sldId id="382" r:id="rId47"/>
    <p:sldId id="383" r:id="rId48"/>
    <p:sldId id="391" r:id="rId49"/>
    <p:sldId id="392" r:id="rId50"/>
    <p:sldId id="284" r:id="rId51"/>
    <p:sldId id="285" r:id="rId52"/>
    <p:sldId id="316" r:id="rId53"/>
    <p:sldId id="393" r:id="rId54"/>
    <p:sldId id="287" r:id="rId55"/>
    <p:sldId id="301" r:id="rId56"/>
    <p:sldId id="289" r:id="rId5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0"/>
    <p:restoredTop sz="95679"/>
  </p:normalViewPr>
  <p:slideViewPr>
    <p:cSldViewPr snapToGrid="0" snapToObjects="1">
      <p:cViewPr varScale="1">
        <p:scale>
          <a:sx n="112" d="100"/>
          <a:sy n="112" d="100"/>
        </p:scale>
        <p:origin x="208" y="9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1EEFF-8341-3A49-BFA1-746E21131C3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128B1-1E2D-1C49-B7D9-F5763669F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128B1-1E2D-1C49-B7D9-F5763669F7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77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7A6CB61-5EDB-2C4E-9878-47996C07E17F}" type="slidenum">
              <a:rPr lang="en-US" sz="1300"/>
              <a:pPr/>
              <a:t>55</a:t>
            </a:fld>
            <a:endParaRPr lang="en-US" sz="13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FC3FA0EA-4A3E-6841-9ACC-6CE77EB199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8418E65-5018-4748-9A67-8675D5C19B8A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9ED65630-BF49-5246-AEAF-8C915892D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E6983DF4-8F19-FB49-BC27-A386837B8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128B1-1E2D-1C49-B7D9-F5763669F7B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5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2AF6635-E792-3B48-A45F-24CF2039855B}" type="slidenum">
              <a:rPr lang="en-US" sz="1300"/>
              <a:pPr/>
              <a:t>48</a:t>
            </a:fld>
            <a:endParaRPr lang="en-US" sz="13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D384C4D-E1F0-8449-92BF-526B4285147A}" type="slidenum">
              <a:rPr lang="en-US" sz="1300"/>
              <a:pPr/>
              <a:t>49</a:t>
            </a:fld>
            <a:endParaRPr lang="en-US" sz="13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52A57B9-8B1D-D942-BB88-BD962F77F606}" type="slidenum">
              <a:rPr lang="en-US" sz="1300"/>
              <a:pPr/>
              <a:t>50</a:t>
            </a:fld>
            <a:endParaRPr lang="en-US" sz="13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A6715CF-CA85-9A4F-B2A2-1C718301F5DB}" type="slidenum">
              <a:rPr lang="en-US" sz="1300"/>
              <a:pPr/>
              <a:t>52</a:t>
            </a:fld>
            <a:endParaRPr lang="en-US" sz="13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2D9B64B-749C-B54F-A48E-DF55D3A6ADEC}" type="slidenum">
              <a:rPr lang="en-US" sz="1300"/>
              <a:pPr/>
              <a:t>53</a:t>
            </a:fld>
            <a:endParaRPr lang="en-US" sz="13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700142C-7536-FD45-9EC3-6AE2EBC93587}" type="slidenum">
              <a:rPr lang="en-US" sz="1300"/>
              <a:pPr/>
              <a:t>54</a:t>
            </a:fld>
            <a:endParaRPr lang="en-US" sz="13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A49E-540E-7A26-7DBE-B508E530C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2996B-A766-276C-9785-DCAA13536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CE222-545D-F835-C901-A11E5139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FD6A-7B60-9789-337C-565C98F8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94C1D-89AF-3D1C-F909-DE8AE135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1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8E16-97A8-8752-62E3-993BDB6E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23C7B-FE5B-9C42-AC1D-B2CD61D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F4A84-4F9C-006A-CF70-DCDEF285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927A0-5B8D-5681-1117-062D8C7C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5ABC-A5F5-210D-0A7A-5C38491C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2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7635E-3842-AEB7-1698-0616645B6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0D91D-743C-BB2E-7E81-F55B9614C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9F384-1CB9-73C4-5C72-1CD548B5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630DA-5B08-F59A-267C-885EE951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184B-7B22-5F40-9CAD-9A1ECF04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80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A49E-540E-7A26-7DBE-B508E530C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2996B-A766-276C-9785-DCAA13536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CE222-545D-F835-C901-A11E5139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FD6A-7B60-9789-337C-565C98F8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94C1D-89AF-3D1C-F909-DE8AE135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6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542E-C4AA-A500-45F1-143F9F05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F262-EA34-3404-1952-AD445E84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6345-E395-3466-2C41-B8FF9475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6C497-F7A2-C6B6-0425-5BBC6362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3B22F-22E7-72E9-103D-D5D08845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7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657E-1CEF-F9B3-AEF0-9A905F5C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6319-1543-7B32-8923-589FC1D3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4534-B7C5-140C-FB61-66205800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59EE7-1DC3-1A0F-0F7B-8C052D26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9458C-F966-A86D-D8E1-8A90AB13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598D-207D-E4AC-867D-AC114B7C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339B-8F3A-789D-0877-3D7A20B86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7F867-CBFF-A9A4-8C33-6EE5E125F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AF742-4988-D6E1-E5AF-F9B88E17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194B1-E216-A612-47B3-01B979D6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87B3A-46FE-6948-E1F1-C6E9413D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5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830F-09B3-1B62-1E76-F1DE79A3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DFCBF-7F84-B9C1-9F6F-42748B76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040CF-89AF-095A-3FE8-B1A226ABB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710F1-3264-6921-0F8D-4FD6D0AA0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5025F-1B1A-85D9-2A75-AC0F815F6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8271A-EA75-1A78-3A37-1D3F984D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F0F90-8BC3-9949-3576-05B54CC0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5ADA5-7BE3-AA84-7257-593CE23C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6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651C-4E9D-2F3E-DA6B-A71E5297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90EBA-8E63-D531-C66B-6D0118BD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D304B-60A5-5582-CA3A-07B3A2D2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1A115-EB27-92E6-5895-7DC9C000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2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720B3-DDBC-0A1E-A14D-E0B3D295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13248-43E3-8240-73B4-6BB3F2BE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E306A-3389-01B6-37BE-A24898CB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3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EAC0-C403-6228-1BC1-72F0BDAF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326C-D0D9-BAE3-6D21-E29B7115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877FE-6B29-F524-585D-92749692B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EEA1C-3AE3-A9CB-DC67-B82663AC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37639-FA14-5646-63C5-4C00651A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C9CCB-4375-181F-367A-5223C302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4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542E-C4AA-A500-45F1-143F9F05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F262-EA34-3404-1952-AD445E84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6345-E395-3466-2C41-B8FF9475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6C497-F7A2-C6B6-0425-5BBC6362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3B22F-22E7-72E9-103D-D5D08845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30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76EA-250A-7A8A-90D3-758D4090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39C1C-ADB6-01D7-8457-502BFB687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341F4-D9FE-F290-16B2-B3C14BE5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2B8E3-3FD0-07CD-EC7A-4745369E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A54-A226-A349-8F7D-8D96E007BEC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D8BF9-4EE6-839F-9F78-ED5B4EA0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C6297-6D56-3752-CC12-9624E914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8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8E16-97A8-8752-62E3-993BDB6E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23C7B-FE5B-9C42-AC1D-B2CD61D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F4A84-4F9C-006A-CF70-DCDEF285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927A0-5B8D-5681-1117-062D8C7C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5ABC-A5F5-210D-0A7A-5C38491C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1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7635E-3842-AEB7-1698-0616645B6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0D91D-743C-BB2E-7E81-F55B9614C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9F384-1CB9-73C4-5C72-1CD548B5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630DA-5B08-F59A-267C-885EE951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184B-7B22-5F40-9CAD-9A1ECF04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65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18030" y="287397"/>
            <a:ext cx="4107941" cy="457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7055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39000" y="49149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86FA65B-CBDA-2340-9363-B2B365578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4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657E-1CEF-F9B3-AEF0-9A905F5C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6319-1543-7B32-8923-589FC1D3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4534-B7C5-140C-FB61-66205800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59EE7-1DC3-1A0F-0F7B-8C052D26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9458C-F966-A86D-D8E1-8A90AB13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0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598D-207D-E4AC-867D-AC114B7C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339B-8F3A-789D-0877-3D7A20B86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7F867-CBFF-A9A4-8C33-6EE5E125F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AF742-4988-D6E1-E5AF-F9B88E17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194B1-E216-A612-47B3-01B979D6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87B3A-46FE-6948-E1F1-C6E9413D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830F-09B3-1B62-1E76-F1DE79A3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DFCBF-7F84-B9C1-9F6F-42748B76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040CF-89AF-095A-3FE8-B1A226ABB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710F1-3264-6921-0F8D-4FD6D0AA0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5025F-1B1A-85D9-2A75-AC0F815F6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8271A-EA75-1A78-3A37-1D3F984D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F0F90-8BC3-9949-3576-05B54CC0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5ADA5-7BE3-AA84-7257-593CE23C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651C-4E9D-2F3E-DA6B-A71E5297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90EBA-8E63-D531-C66B-6D0118BD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D304B-60A5-5582-CA3A-07B3A2D2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1A115-EB27-92E6-5895-7DC9C000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720B3-DDBC-0A1E-A14D-E0B3D295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13248-43E3-8240-73B4-6BB3F2BE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E306A-3389-01B6-37BE-A24898CB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EAC0-C403-6228-1BC1-72F0BDAF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326C-D0D9-BAE3-6D21-E29B7115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877FE-6B29-F524-585D-92749692B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EEA1C-3AE3-A9CB-DC67-B82663AC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37639-FA14-5646-63C5-4C00651A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C9CCB-4375-181F-367A-5223C302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76EA-250A-7A8A-90D3-758D4090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39C1C-ADB6-01D7-8457-502BFB687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341F4-D9FE-F290-16B2-B3C14BE5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2B8E3-3FD0-07CD-EC7A-4745369E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A54-A226-A349-8F7D-8D96E007BEC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D8BF9-4EE6-839F-9F78-ED5B4EA0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C6297-6D56-3752-CC12-9624E914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61183-333B-DA48-0B0A-11F359A7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AA639-9154-E159-1F89-B496AEF35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E315-4992-E139-2E3C-4BC67150B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13160-F5C0-15D8-B602-848676805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URL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4DDE5-624E-6A92-1B15-738293B49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D-flag-background-ppt.png">
            <a:extLst>
              <a:ext uri="{FF2B5EF4-FFF2-40B4-BE49-F238E27FC236}">
                <a16:creationId xmlns:a16="http://schemas.microsoft.com/office/drawing/2014/main" id="{3371871A-5504-0D87-2008-05CF8A51065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>
            <a:extLst>
              <a:ext uri="{FF2B5EF4-FFF2-40B4-BE49-F238E27FC236}">
                <a16:creationId xmlns:a16="http://schemas.microsoft.com/office/drawing/2014/main" id="{C7FF80CD-BFE7-C1CA-093F-A834D93EC3D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9" name="Picture 8" descr="corner-element.png">
            <a:extLst>
              <a:ext uri="{FF2B5EF4-FFF2-40B4-BE49-F238E27FC236}">
                <a16:creationId xmlns:a16="http://schemas.microsoft.com/office/drawing/2014/main" id="{B1D36D0E-0C89-7080-5227-845A46CC2C7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21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61183-333B-DA48-0B0A-11F359A7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AA639-9154-E159-1F89-B496AEF35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E315-4992-E139-2E3C-4BC67150B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13160-F5C0-15D8-B602-848676805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URL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4DDE5-624E-6A92-1B15-738293B49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5E5F-1AF6-2F40-9B5D-14779D7BFC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D-flag-background-ppt.png">
            <a:extLst>
              <a:ext uri="{FF2B5EF4-FFF2-40B4-BE49-F238E27FC236}">
                <a16:creationId xmlns:a16="http://schemas.microsoft.com/office/drawing/2014/main" id="{1D55C2D7-5FA5-908B-8751-85CD15CB20E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>
            <a:extLst>
              <a:ext uri="{FF2B5EF4-FFF2-40B4-BE49-F238E27FC236}">
                <a16:creationId xmlns:a16="http://schemas.microsoft.com/office/drawing/2014/main" id="{D5DA3676-DF83-2B63-898D-0740184A428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9" name="Picture 8" descr="corner-element.png">
            <a:extLst>
              <a:ext uri="{FF2B5EF4-FFF2-40B4-BE49-F238E27FC236}">
                <a16:creationId xmlns:a16="http://schemas.microsoft.com/office/drawing/2014/main" id="{57E6C833-20F2-3143-DBFA-BC079AA92C99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51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uristi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artint.info/2e/html/ArtInt2e.Ch3.S3.SS1.html#Ch3.F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artint.info/2e/html/ArtInt2e.Ch3.S3.SS1.html#Ch3.F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artint.info/2e/html/ArtInt2e.Ch3.S3.SS1.html#Ch3.F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artint.info/2e/html/ArtInt2e.Ch3.S3.SS1.html#Ch3.F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est_first_search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est_first_search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eedy_algorithm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eam_search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eam_search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stitute_of_Electrical_and_Electronics_Engineers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4FBA-8A9D-906F-8D3E-C5B44C08B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66151"/>
            <a:ext cx="6858000" cy="1790700"/>
          </a:xfrm>
        </p:spPr>
        <p:txBody>
          <a:bodyPr anchor="ctr">
            <a:normAutofit/>
          </a:bodyPr>
          <a:lstStyle/>
          <a:p>
            <a:r>
              <a:rPr lang="en-US" sz="6000" b="1" dirty="0"/>
              <a:t>Search (Cont.)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CA3A1AF-450E-7EF3-D8CD-5722139CE1A6}"/>
              </a:ext>
            </a:extLst>
          </p:cNvPr>
          <p:cNvSpPr txBox="1">
            <a:spLocks/>
          </p:cNvSpPr>
          <p:nvPr/>
        </p:nvSpPr>
        <p:spPr>
          <a:xfrm>
            <a:off x="1143000" y="1176657"/>
            <a:ext cx="6474923" cy="1395093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76">
              <a:lnSpc>
                <a:spcPct val="100000"/>
              </a:lnSpc>
              <a:spcBef>
                <a:spcPts val="79"/>
              </a:spcBef>
            </a:pPr>
            <a:r>
              <a:rPr lang="en-US" sz="4500" spc="-491" dirty="0"/>
              <a:t>CMSC</a:t>
            </a:r>
            <a:r>
              <a:rPr lang="en-US" sz="4500" spc="-165" dirty="0"/>
              <a:t> </a:t>
            </a:r>
            <a:r>
              <a:rPr lang="en-US" sz="4500" spc="-19" dirty="0"/>
              <a:t>471</a:t>
            </a:r>
          </a:p>
          <a:p>
            <a:pPr>
              <a:lnSpc>
                <a:spcPct val="100000"/>
              </a:lnSpc>
              <a:spcBef>
                <a:spcPts val="4"/>
              </a:spcBef>
            </a:pPr>
            <a:r>
              <a:rPr lang="en-US" sz="4500" spc="-45" dirty="0"/>
              <a:t>Intro to AI</a:t>
            </a:r>
            <a:endParaRPr lang="en-US" sz="4500" spc="-90" dirty="0"/>
          </a:p>
        </p:txBody>
      </p:sp>
    </p:spTree>
    <p:extLst>
      <p:ext uri="{BB962C8B-B14F-4D97-AF65-F5344CB8AC3E}">
        <p14:creationId xmlns:p14="http://schemas.microsoft.com/office/powerpoint/2010/main" val="214528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1F45-964D-BDF3-3F68-6616A14E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Search Strategies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3F7C035-D2CA-C07E-8019-E2FB73045D76}"/>
              </a:ext>
            </a:extLst>
          </p:cNvPr>
          <p:cNvGraphicFramePr>
            <a:graphicFrameLocks noGrp="1"/>
          </p:cNvGraphicFramePr>
          <p:nvPr/>
        </p:nvGraphicFramePr>
        <p:xfrm>
          <a:off x="617837" y="1401085"/>
          <a:ext cx="8068963" cy="2844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982">
                  <a:extLst>
                    <a:ext uri="{9D8B030D-6E8A-4147-A177-3AD203B41FA5}">
                      <a16:colId xmlns:a16="http://schemas.microsoft.com/office/drawing/2014/main" val="359249611"/>
                    </a:ext>
                  </a:extLst>
                </a:gridCol>
                <a:gridCol w="1471272">
                  <a:extLst>
                    <a:ext uri="{9D8B030D-6E8A-4147-A177-3AD203B41FA5}">
                      <a16:colId xmlns:a16="http://schemas.microsoft.com/office/drawing/2014/main" val="2351090135"/>
                    </a:ext>
                  </a:extLst>
                </a:gridCol>
                <a:gridCol w="1471272">
                  <a:extLst>
                    <a:ext uri="{9D8B030D-6E8A-4147-A177-3AD203B41FA5}">
                      <a16:colId xmlns:a16="http://schemas.microsoft.com/office/drawing/2014/main" val="3389490323"/>
                    </a:ext>
                  </a:extLst>
                </a:gridCol>
                <a:gridCol w="1515994">
                  <a:extLst>
                    <a:ext uri="{9D8B030D-6E8A-4147-A177-3AD203B41FA5}">
                      <a16:colId xmlns:a16="http://schemas.microsoft.com/office/drawing/2014/main" val="4159011258"/>
                    </a:ext>
                  </a:extLst>
                </a:gridCol>
                <a:gridCol w="1816443">
                  <a:extLst>
                    <a:ext uri="{9D8B030D-6E8A-4147-A177-3AD203B41FA5}">
                      <a16:colId xmlns:a16="http://schemas.microsoft.com/office/drawing/2014/main" val="438448981"/>
                    </a:ext>
                  </a:extLst>
                </a:gridCol>
              </a:tblGrid>
              <a:tr h="491630">
                <a:tc>
                  <a:txBody>
                    <a:bodyPr/>
                    <a:lstStyle/>
                    <a:p>
                      <a:r>
                        <a:rPr lang="en-US" dirty="0"/>
                        <a:t>Search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97926"/>
                  </a:ext>
                </a:extLst>
              </a:tr>
              <a:tr h="305606"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(Only for unitary cost)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04471"/>
                  </a:ext>
                </a:extLst>
              </a:tr>
              <a:tr h="284833"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09846"/>
                  </a:ext>
                </a:extLst>
              </a:tr>
              <a:tr h="9130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Iterative-Deepening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 (Only for unitary cost)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15536"/>
                  </a:ext>
                </a:extLst>
              </a:tr>
              <a:tr h="4916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Uniform-Cost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342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187252-0288-2D77-795E-8F36819D0833}"/>
              </a:ext>
            </a:extLst>
          </p:cNvPr>
          <p:cNvSpPr txBox="1"/>
          <p:nvPr/>
        </p:nvSpPr>
        <p:spPr>
          <a:xfrm>
            <a:off x="1285101" y="4561618"/>
            <a:ext cx="673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Branching Factor ; d = depth</a:t>
            </a:r>
          </a:p>
        </p:txBody>
      </p:sp>
    </p:spTree>
    <p:extLst>
      <p:ext uri="{BB962C8B-B14F-4D97-AF65-F5344CB8AC3E}">
        <p14:creationId xmlns:p14="http://schemas.microsoft.com/office/powerpoint/2010/main" val="76502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60FB-8118-D0E9-9AA2-5C5FA678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on Uniform-Cost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249B7-0CA1-EAB7-6D1B-AB76A2F8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Greedy Algorithm</a:t>
            </a:r>
          </a:p>
          <a:p>
            <a:pPr lvl="1"/>
            <a:r>
              <a:rPr lang="en-US" sz="3200" dirty="0"/>
              <a:t>Algorithms that make locally optimal choice in the hopes of reaching global optima</a:t>
            </a:r>
          </a:p>
          <a:p>
            <a:r>
              <a:rPr lang="en-US" sz="3600" dirty="0"/>
              <a:t>Uniform because:</a:t>
            </a:r>
          </a:p>
          <a:p>
            <a:pPr lvl="1"/>
            <a:r>
              <a:rPr lang="en-US" sz="3200" dirty="0"/>
              <a:t>Tries to reach uniform cost on the priority queue or node list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0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A7BF-5FE8-9C76-0366-368B0650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UCS vs BFS vs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48F3-A65B-80E7-7E02-81784121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DFS:</a:t>
            </a:r>
          </a:p>
          <a:p>
            <a:pPr lvl="1"/>
            <a:r>
              <a:rPr lang="en-US" dirty="0"/>
              <a:t>Goes too far down the depth before backtracking</a:t>
            </a:r>
          </a:p>
          <a:p>
            <a:pPr lvl="1"/>
            <a:r>
              <a:rPr lang="en-US" dirty="0"/>
              <a:t>Can find solution in less time</a:t>
            </a:r>
          </a:p>
          <a:p>
            <a:r>
              <a:rPr lang="en-US" dirty="0"/>
              <a:t>BFS:</a:t>
            </a:r>
          </a:p>
          <a:p>
            <a:pPr lvl="1"/>
            <a:r>
              <a:rPr lang="en-US" dirty="0"/>
              <a:t>Goes too far down the width before backtracking</a:t>
            </a:r>
          </a:p>
          <a:p>
            <a:pPr lvl="1"/>
            <a:r>
              <a:rPr lang="en-US" dirty="0"/>
              <a:t>Optimal</a:t>
            </a:r>
          </a:p>
          <a:p>
            <a:r>
              <a:rPr lang="en-US" dirty="0"/>
              <a:t>UCS</a:t>
            </a:r>
          </a:p>
          <a:p>
            <a:pPr lvl="1"/>
            <a:r>
              <a:rPr lang="en-US" dirty="0"/>
              <a:t>Tries to find a balance between going too far deep or wide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9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205" y="651783"/>
            <a:ext cx="5101590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3600" spc="-98" dirty="0"/>
              <a:t>Informed</a:t>
            </a:r>
            <a:r>
              <a:rPr sz="3600" spc="-139" dirty="0"/>
              <a:t> </a:t>
            </a:r>
            <a:r>
              <a:rPr sz="3600" spc="-135" dirty="0"/>
              <a:t>(Heuristic) </a:t>
            </a:r>
            <a:r>
              <a:rPr sz="3600" spc="-293" dirty="0"/>
              <a:t>Search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021205" y="1555193"/>
            <a:ext cx="5362831" cy="263549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66700" indent="-257175">
              <a:spcBef>
                <a:spcPts val="71"/>
              </a:spcBef>
              <a:buChar char="•"/>
              <a:tabLst>
                <a:tab pos="266700" algn="l"/>
              </a:tabLst>
            </a:pPr>
            <a:r>
              <a:rPr sz="3000" spc="-116" dirty="0">
                <a:latin typeface="Arial"/>
                <a:cs typeface="Arial"/>
              </a:rPr>
              <a:t>Heuristic</a:t>
            </a:r>
            <a:r>
              <a:rPr sz="3000" spc="-98" dirty="0">
                <a:latin typeface="Arial"/>
                <a:cs typeface="Arial"/>
              </a:rPr>
              <a:t> </a:t>
            </a:r>
            <a:r>
              <a:rPr sz="3000" spc="-56" dirty="0">
                <a:latin typeface="Arial"/>
                <a:cs typeface="Arial"/>
              </a:rPr>
              <a:t>search</a:t>
            </a:r>
            <a:endParaRPr sz="3000" dirty="0">
              <a:latin typeface="Arial"/>
              <a:cs typeface="Arial"/>
            </a:endParaRPr>
          </a:p>
          <a:p>
            <a:pPr marL="266700" indent="-257175">
              <a:buChar char="•"/>
              <a:tabLst>
                <a:tab pos="266700" algn="l"/>
              </a:tabLst>
            </a:pPr>
            <a:r>
              <a:rPr sz="3000" spc="-172" dirty="0">
                <a:latin typeface="Arial"/>
                <a:cs typeface="Arial"/>
              </a:rPr>
              <a:t>Best-</a:t>
            </a:r>
            <a:r>
              <a:rPr sz="3000" spc="-23" dirty="0">
                <a:latin typeface="Arial"/>
                <a:cs typeface="Arial"/>
              </a:rPr>
              <a:t>first</a:t>
            </a:r>
            <a:r>
              <a:rPr sz="3000" spc="-161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search</a:t>
            </a:r>
            <a:endParaRPr sz="3000" dirty="0">
              <a:latin typeface="Arial"/>
              <a:cs typeface="Arial"/>
            </a:endParaRPr>
          </a:p>
          <a:p>
            <a:pPr marL="352425">
              <a:spcBef>
                <a:spcPts val="11"/>
              </a:spcBef>
            </a:pPr>
            <a:r>
              <a:rPr sz="2700" spc="-113" dirty="0">
                <a:latin typeface="Arial"/>
                <a:cs typeface="Arial"/>
              </a:rPr>
              <a:t>–Greedy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38" dirty="0">
                <a:latin typeface="Arial"/>
                <a:cs typeface="Arial"/>
              </a:rPr>
              <a:t>search</a:t>
            </a:r>
            <a:endParaRPr sz="2700" dirty="0">
              <a:latin typeface="Arial"/>
              <a:cs typeface="Arial"/>
            </a:endParaRPr>
          </a:p>
          <a:p>
            <a:pPr marL="352425">
              <a:spcBef>
                <a:spcPts val="4"/>
              </a:spcBef>
            </a:pPr>
            <a:r>
              <a:rPr sz="2700" spc="-139" dirty="0">
                <a:latin typeface="Arial"/>
                <a:cs typeface="Arial"/>
              </a:rPr>
              <a:t>–Beam</a:t>
            </a:r>
            <a:r>
              <a:rPr sz="2700" spc="-109" dirty="0">
                <a:latin typeface="Arial"/>
                <a:cs typeface="Arial"/>
              </a:rPr>
              <a:t> </a:t>
            </a:r>
            <a:r>
              <a:rPr sz="2700" spc="-38" dirty="0">
                <a:latin typeface="Arial"/>
                <a:cs typeface="Arial"/>
              </a:rPr>
              <a:t>search</a:t>
            </a:r>
            <a:endParaRPr sz="2700" dirty="0">
              <a:latin typeface="Arial"/>
              <a:cs typeface="Arial"/>
            </a:endParaRPr>
          </a:p>
          <a:p>
            <a:pPr marL="352425">
              <a:lnSpc>
                <a:spcPts val="3233"/>
              </a:lnSpc>
            </a:pPr>
            <a:r>
              <a:rPr sz="2700" spc="71" dirty="0">
                <a:latin typeface="Arial"/>
                <a:cs typeface="Arial"/>
              </a:rPr>
              <a:t>–A*</a:t>
            </a:r>
            <a:r>
              <a:rPr sz="2700" spc="-139" dirty="0">
                <a:latin typeface="Arial"/>
                <a:cs typeface="Arial"/>
              </a:rPr>
              <a:t> </a:t>
            </a:r>
            <a:r>
              <a:rPr sz="2700" spc="-221" dirty="0">
                <a:latin typeface="Arial"/>
                <a:cs typeface="Arial"/>
              </a:rPr>
              <a:t>Search</a:t>
            </a:r>
            <a:endParaRPr sz="2700" dirty="0">
              <a:latin typeface="Arial"/>
              <a:cs typeface="Arial"/>
            </a:endParaRPr>
          </a:p>
          <a:p>
            <a:pPr marL="266700" indent="-257175">
              <a:buChar char="•"/>
              <a:tabLst>
                <a:tab pos="266700" algn="l"/>
              </a:tabLst>
            </a:pPr>
            <a:r>
              <a:rPr sz="3000" spc="-116" dirty="0">
                <a:latin typeface="Arial"/>
                <a:cs typeface="Arial"/>
              </a:rPr>
              <a:t>Heuristic</a:t>
            </a:r>
            <a:r>
              <a:rPr sz="3000" spc="-98" dirty="0">
                <a:latin typeface="Arial"/>
                <a:cs typeface="Arial"/>
              </a:rPr>
              <a:t> </a:t>
            </a:r>
            <a:r>
              <a:rPr sz="3000" spc="-8" dirty="0">
                <a:latin typeface="Arial"/>
                <a:cs typeface="Arial"/>
              </a:rPr>
              <a:t>functions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7D5E-127E-8E5F-ED6D-7D714382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300" dirty="0"/>
              <a:t>Big</a:t>
            </a:r>
            <a:r>
              <a:rPr lang="en-US" spc="-204" dirty="0"/>
              <a:t> </a:t>
            </a:r>
            <a:r>
              <a:rPr lang="en-US" spc="-165" dirty="0"/>
              <a:t>idea:</a:t>
            </a:r>
            <a:r>
              <a:rPr lang="en-US" spc="-225" dirty="0"/>
              <a:t> </a:t>
            </a:r>
            <a:r>
              <a:rPr lang="en-US" u="sng" spc="-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heuristic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5484A-358D-2081-E006-FC29D349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ts val="2470"/>
              </a:lnSpc>
              <a:spcBef>
                <a:spcPts val="100"/>
              </a:spcBef>
              <a:buNone/>
            </a:pPr>
            <a:r>
              <a:rPr lang="en-US" sz="2800" b="1" spc="-85" dirty="0">
                <a:latin typeface="Arial"/>
                <a:cs typeface="Arial"/>
              </a:rPr>
              <a:t>Merriam-</a:t>
            </a:r>
            <a:r>
              <a:rPr lang="en-US" sz="2800" b="1" spc="-155" dirty="0">
                <a:latin typeface="Arial"/>
                <a:cs typeface="Arial"/>
              </a:rPr>
              <a:t>Webster's</a:t>
            </a:r>
            <a:r>
              <a:rPr lang="en-US" sz="2800" b="1" spc="-60" dirty="0">
                <a:latin typeface="Arial"/>
                <a:cs typeface="Arial"/>
              </a:rPr>
              <a:t> </a:t>
            </a:r>
            <a:r>
              <a:rPr lang="en-US" sz="2800" b="1" spc="-135" dirty="0">
                <a:latin typeface="Arial"/>
                <a:cs typeface="Arial"/>
              </a:rPr>
              <a:t>Online</a:t>
            </a:r>
            <a:r>
              <a:rPr lang="en-US" sz="2800" b="1" spc="-65" dirty="0">
                <a:latin typeface="Arial"/>
                <a:cs typeface="Arial"/>
              </a:rPr>
              <a:t> </a:t>
            </a:r>
            <a:r>
              <a:rPr lang="en-US" sz="2800" b="1" spc="-35" dirty="0">
                <a:latin typeface="Arial"/>
                <a:cs typeface="Arial"/>
              </a:rPr>
              <a:t>Dictionary</a:t>
            </a:r>
            <a:r>
              <a:rPr lang="en-US" sz="2800" b="1" dirty="0">
                <a:latin typeface="Arial"/>
                <a:cs typeface="Arial"/>
              </a:rPr>
              <a:t>:</a:t>
            </a:r>
          </a:p>
          <a:p>
            <a:pPr marL="0" indent="0" algn="just">
              <a:lnSpc>
                <a:spcPts val="2470"/>
              </a:lnSpc>
              <a:spcBef>
                <a:spcPts val="100"/>
              </a:spcBef>
              <a:buNone/>
            </a:pPr>
            <a:endParaRPr lang="en-US" sz="2800" b="1" dirty="0">
              <a:latin typeface="Arial"/>
              <a:cs typeface="Arial"/>
            </a:endParaRPr>
          </a:p>
          <a:p>
            <a:pPr marL="0" indent="0" algn="just">
              <a:lnSpc>
                <a:spcPts val="2470"/>
              </a:lnSpc>
              <a:spcBef>
                <a:spcPts val="100"/>
              </a:spcBef>
              <a:buNone/>
            </a:pPr>
            <a:r>
              <a:rPr lang="en-US" sz="2800" spc="-90" dirty="0">
                <a:latin typeface="Arial"/>
                <a:cs typeface="Arial"/>
              </a:rPr>
              <a:t>Heuristic</a:t>
            </a:r>
            <a:r>
              <a:rPr lang="en-US" sz="2800" spc="-25" dirty="0">
                <a:latin typeface="Arial"/>
                <a:cs typeface="Arial"/>
              </a:rPr>
              <a:t> </a:t>
            </a:r>
            <a:r>
              <a:rPr lang="en-US" sz="2800" spc="-70" dirty="0">
                <a:latin typeface="Arial"/>
                <a:cs typeface="Arial"/>
              </a:rPr>
              <a:t>(pron.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\</a:t>
            </a:r>
            <a:r>
              <a:rPr lang="en-US" sz="2800" spc="-35" dirty="0" err="1">
                <a:latin typeface="Arial"/>
                <a:cs typeface="Arial"/>
              </a:rPr>
              <a:t>hy</a:t>
            </a:r>
            <a:r>
              <a:rPr lang="en-US" sz="2800" i="1" spc="-35" dirty="0" err="1">
                <a:latin typeface="Arial"/>
                <a:cs typeface="Arial"/>
              </a:rPr>
              <a:t>u</a:t>
            </a:r>
            <a:r>
              <a:rPr lang="en-US" sz="2800" spc="-35" dirty="0">
                <a:latin typeface="Arial"/>
                <a:cs typeface="Arial"/>
              </a:rPr>
              <a:t>-</a:t>
            </a:r>
            <a:r>
              <a:rPr lang="en-US" sz="2800" i="1" spc="55" dirty="0">
                <a:latin typeface="Arial"/>
                <a:cs typeface="Arial"/>
              </a:rPr>
              <a:t>’</a:t>
            </a:r>
            <a:r>
              <a:rPr lang="en-US" sz="2800" spc="55" dirty="0" err="1">
                <a:latin typeface="Arial"/>
                <a:cs typeface="Arial"/>
              </a:rPr>
              <a:t>ris</a:t>
            </a:r>
            <a:r>
              <a:rPr lang="en-US" sz="2800" spc="55" dirty="0">
                <a:latin typeface="Arial"/>
                <a:cs typeface="Arial"/>
              </a:rPr>
              <a:t>-</a:t>
            </a:r>
            <a:r>
              <a:rPr lang="en-US" sz="2800" dirty="0">
                <a:latin typeface="Arial"/>
                <a:cs typeface="Arial"/>
              </a:rPr>
              <a:t>tik\):</a:t>
            </a:r>
            <a:r>
              <a:rPr lang="en-US" sz="2800" spc="490" dirty="0">
                <a:latin typeface="Arial"/>
                <a:cs typeface="Arial"/>
              </a:rPr>
              <a:t> </a:t>
            </a:r>
            <a:r>
              <a:rPr lang="en-US" sz="2800" spc="-85" dirty="0">
                <a:latin typeface="Arial"/>
                <a:cs typeface="Arial"/>
              </a:rPr>
              <a:t>adj.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[from</a:t>
            </a:r>
            <a:r>
              <a:rPr lang="en-US" sz="2800" spc="-30" dirty="0">
                <a:latin typeface="Arial"/>
                <a:cs typeface="Arial"/>
              </a:rPr>
              <a:t> </a:t>
            </a:r>
            <a:r>
              <a:rPr lang="en-US" sz="2800" spc="-155" dirty="0">
                <a:latin typeface="Arial"/>
                <a:cs typeface="Arial"/>
              </a:rPr>
              <a:t>Greek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i="1" spc="-120" dirty="0" err="1">
                <a:latin typeface="Arial"/>
                <a:cs typeface="Arial"/>
              </a:rPr>
              <a:t>heuriskein</a:t>
            </a:r>
            <a:r>
              <a:rPr lang="en-US" sz="2800" i="1" spc="-2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3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discover] </a:t>
            </a:r>
            <a:r>
              <a:rPr lang="en-US" sz="2800" spc="-80" dirty="0">
                <a:latin typeface="Arial"/>
                <a:cs typeface="Arial"/>
              </a:rPr>
              <a:t>involving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or</a:t>
            </a:r>
            <a:r>
              <a:rPr lang="en-US" sz="2800" spc="-135" dirty="0">
                <a:latin typeface="Arial"/>
                <a:cs typeface="Arial"/>
              </a:rPr>
              <a:t> </a:t>
            </a:r>
            <a:r>
              <a:rPr lang="en-US" sz="2800" spc="-110" dirty="0">
                <a:latin typeface="Arial"/>
                <a:cs typeface="Arial"/>
              </a:rPr>
              <a:t>serving</a:t>
            </a:r>
            <a:r>
              <a:rPr lang="en-US" sz="2800" spc="-35" dirty="0">
                <a:latin typeface="Arial"/>
                <a:cs typeface="Arial"/>
              </a:rPr>
              <a:t> </a:t>
            </a:r>
            <a:r>
              <a:rPr lang="en-US" sz="2800" spc="-365" dirty="0">
                <a:latin typeface="Arial"/>
                <a:cs typeface="Arial"/>
              </a:rPr>
              <a:t>as</a:t>
            </a:r>
            <a:r>
              <a:rPr lang="en-US" sz="2800" spc="220" dirty="0">
                <a:latin typeface="Arial"/>
                <a:cs typeface="Arial"/>
              </a:rPr>
              <a:t> </a:t>
            </a:r>
            <a:r>
              <a:rPr lang="en-US" sz="2800" spc="-220" dirty="0">
                <a:latin typeface="Arial"/>
                <a:cs typeface="Arial"/>
              </a:rPr>
              <a:t>an</a:t>
            </a:r>
            <a:r>
              <a:rPr lang="en-US" sz="2800" spc="75" dirty="0">
                <a:latin typeface="Arial"/>
                <a:cs typeface="Arial"/>
              </a:rPr>
              <a:t> </a:t>
            </a:r>
            <a:r>
              <a:rPr lang="en-US" sz="2800" spc="-105" dirty="0">
                <a:latin typeface="Arial"/>
                <a:cs typeface="Arial"/>
              </a:rPr>
              <a:t>aid</a:t>
            </a:r>
            <a:r>
              <a:rPr lang="en-US" sz="2800" spc="-4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90" dirty="0">
                <a:latin typeface="Arial"/>
                <a:cs typeface="Arial"/>
              </a:rPr>
              <a:t> </a:t>
            </a:r>
            <a:r>
              <a:rPr lang="en-US" sz="2800" spc="-75" dirty="0">
                <a:latin typeface="Arial"/>
                <a:cs typeface="Arial"/>
              </a:rPr>
              <a:t>learning,</a:t>
            </a:r>
            <a:r>
              <a:rPr lang="en-US" sz="2800" spc="15" dirty="0">
                <a:latin typeface="Arial"/>
                <a:cs typeface="Arial"/>
              </a:rPr>
              <a:t> </a:t>
            </a:r>
            <a:r>
              <a:rPr lang="en-US" sz="2800" spc="-125" dirty="0">
                <a:latin typeface="Arial"/>
                <a:cs typeface="Arial"/>
              </a:rPr>
              <a:t>discovery,</a:t>
            </a:r>
            <a:r>
              <a:rPr lang="en-US" sz="2800" spc="2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or </a:t>
            </a:r>
            <a:r>
              <a:rPr lang="en-US" sz="2800" spc="-60" dirty="0">
                <a:latin typeface="Arial"/>
                <a:cs typeface="Arial"/>
              </a:rPr>
              <a:t>problem-</a:t>
            </a:r>
            <a:r>
              <a:rPr lang="en-US" sz="2800" spc="-10" dirty="0">
                <a:latin typeface="Arial"/>
                <a:cs typeface="Arial"/>
              </a:rPr>
              <a:t>solving </a:t>
            </a:r>
            <a:r>
              <a:rPr lang="en-US" sz="2800" spc="-105" dirty="0">
                <a:latin typeface="Arial"/>
                <a:cs typeface="Arial"/>
              </a:rPr>
              <a:t>by</a:t>
            </a:r>
            <a:r>
              <a:rPr lang="en-US" sz="2800" spc="-85" dirty="0">
                <a:latin typeface="Arial"/>
                <a:cs typeface="Arial"/>
              </a:rPr>
              <a:t> </a:t>
            </a:r>
            <a:r>
              <a:rPr lang="en-US" sz="2800" spc="-75" dirty="0">
                <a:latin typeface="Arial"/>
                <a:cs typeface="Arial"/>
              </a:rPr>
              <a:t>experimental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114" dirty="0">
                <a:latin typeface="Arial"/>
                <a:cs typeface="Arial"/>
              </a:rPr>
              <a:t>and</a:t>
            </a:r>
            <a:r>
              <a:rPr lang="en-US" sz="2800" spc="-95" dirty="0">
                <a:latin typeface="Arial"/>
                <a:cs typeface="Arial"/>
              </a:rPr>
              <a:t> </a:t>
            </a:r>
            <a:r>
              <a:rPr lang="en-US" sz="2800" spc="-100" dirty="0">
                <a:latin typeface="Arial"/>
                <a:cs typeface="Arial"/>
              </a:rPr>
              <a:t>especially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trial-</a:t>
            </a:r>
            <a:r>
              <a:rPr lang="en-US" sz="2800" spc="-100" dirty="0">
                <a:latin typeface="Arial"/>
                <a:cs typeface="Arial"/>
              </a:rPr>
              <a:t>and-</a:t>
            </a:r>
            <a:r>
              <a:rPr lang="en-US" sz="2800" spc="-35" dirty="0">
                <a:latin typeface="Arial"/>
                <a:cs typeface="Arial"/>
              </a:rPr>
              <a:t>error</a:t>
            </a:r>
            <a:r>
              <a:rPr lang="en-US" sz="2800" spc="-9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methods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131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933" y="634748"/>
            <a:ext cx="6285523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46" dirty="0"/>
              <a:t>Heuristics,</a:t>
            </a:r>
            <a:r>
              <a:rPr spc="-131" dirty="0"/>
              <a:t> </a:t>
            </a:r>
            <a:r>
              <a:rPr spc="-64" dirty="0"/>
              <a:t>More</a:t>
            </a:r>
            <a:r>
              <a:rPr spc="-127" dirty="0"/>
              <a:t> </a:t>
            </a:r>
            <a:r>
              <a:rPr spc="-113" dirty="0"/>
              <a:t>Formally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1706" y="2503265"/>
            <a:ext cx="5915978" cy="74876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ctr">
              <a:spcBef>
                <a:spcPts val="79"/>
              </a:spcBef>
            </a:pPr>
            <a:r>
              <a:rPr sz="2400" spc="143" dirty="0">
                <a:latin typeface="STIXGeneral"/>
                <a:cs typeface="STIXGeneral"/>
              </a:rPr>
              <a:t>ℎ(𝑛)</a:t>
            </a:r>
            <a:r>
              <a:rPr sz="2400" spc="-56" dirty="0">
                <a:latin typeface="STIXGeneral"/>
                <a:cs typeface="STIXGeneral"/>
              </a:rPr>
              <a:t> </a:t>
            </a:r>
            <a:r>
              <a:rPr sz="2400" spc="-127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b="1" spc="-169" dirty="0">
                <a:latin typeface="Arial"/>
                <a:cs typeface="Arial"/>
              </a:rPr>
              <a:t>heuristic</a:t>
            </a:r>
            <a:r>
              <a:rPr sz="2400" b="1" spc="-127" dirty="0">
                <a:latin typeface="Arial"/>
                <a:cs typeface="Arial"/>
              </a:rPr>
              <a:t> </a:t>
            </a:r>
            <a:r>
              <a:rPr sz="2400" b="1" spc="-139" dirty="0">
                <a:latin typeface="Arial"/>
                <a:cs typeface="Arial"/>
              </a:rPr>
              <a:t>function</a:t>
            </a:r>
            <a:r>
              <a:rPr sz="2400" spc="-139" dirty="0">
                <a:latin typeface="Arial"/>
                <a:cs typeface="Arial"/>
              </a:rPr>
              <a:t>,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69" dirty="0">
                <a:latin typeface="Arial"/>
                <a:cs typeface="Arial"/>
              </a:rPr>
              <a:t>maps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state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139" dirty="0">
                <a:latin typeface="STIXGeneral"/>
                <a:cs typeface="STIXGeneral"/>
              </a:rPr>
              <a:t>𝑛</a:t>
            </a:r>
            <a:endParaRPr sz="2400">
              <a:latin typeface="STIXGeneral"/>
              <a:cs typeface="STIXGeneral"/>
            </a:endParaRPr>
          </a:p>
          <a:p>
            <a:pPr marL="3810" algn="ctr"/>
            <a:r>
              <a:rPr sz="2400" dirty="0">
                <a:latin typeface="Arial"/>
                <a:cs typeface="Arial"/>
              </a:rPr>
              <a:t>to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an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estimated </a:t>
            </a:r>
            <a:r>
              <a:rPr sz="2400" spc="-116" dirty="0">
                <a:latin typeface="Arial"/>
                <a:cs typeface="Arial"/>
              </a:rPr>
              <a:t>cost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from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75" dirty="0">
                <a:latin typeface="STIXGeneral"/>
                <a:cs typeface="STIXGeneral"/>
              </a:rPr>
              <a:t>𝑛</a:t>
            </a:r>
            <a:r>
              <a:rPr sz="2400" spc="75" dirty="0">
                <a:latin typeface="Arial"/>
                <a:cs typeface="Arial"/>
              </a:rPr>
              <a:t>-</a:t>
            </a:r>
            <a:r>
              <a:rPr sz="2400" spc="-19" dirty="0">
                <a:latin typeface="Arial"/>
                <a:cs typeface="Arial"/>
              </a:rPr>
              <a:t>to-</a:t>
            </a:r>
            <a:r>
              <a:rPr sz="2400" spc="-15" dirty="0">
                <a:latin typeface="Arial"/>
                <a:cs typeface="Arial"/>
              </a:rPr>
              <a:t>goal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3111" y="689908"/>
            <a:ext cx="6273167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46" dirty="0"/>
              <a:t>Heuristics,</a:t>
            </a:r>
            <a:r>
              <a:rPr spc="-131" dirty="0"/>
              <a:t> </a:t>
            </a:r>
            <a:r>
              <a:rPr spc="-64" dirty="0"/>
              <a:t>More</a:t>
            </a:r>
            <a:r>
              <a:rPr spc="-127" dirty="0"/>
              <a:t> </a:t>
            </a:r>
            <a:r>
              <a:rPr spc="-113" dirty="0"/>
              <a:t>Formally</a:t>
            </a:r>
          </a:p>
        </p:txBody>
      </p:sp>
      <p:sp>
        <p:nvSpPr>
          <p:cNvPr id="3" name="object 3"/>
          <p:cNvSpPr/>
          <p:nvPr/>
        </p:nvSpPr>
        <p:spPr>
          <a:xfrm>
            <a:off x="4552474" y="3211258"/>
            <a:ext cx="380524" cy="282893"/>
          </a:xfrm>
          <a:custGeom>
            <a:avLst/>
            <a:gdLst/>
            <a:ahLst/>
            <a:cxnLst/>
            <a:rect l="l" t="t" r="r" b="b"/>
            <a:pathLst>
              <a:path w="507364" h="377189">
                <a:moveTo>
                  <a:pt x="387096" y="0"/>
                </a:moveTo>
                <a:lnTo>
                  <a:pt x="381635" y="15367"/>
                </a:lnTo>
                <a:lnTo>
                  <a:pt x="403518" y="24818"/>
                </a:lnTo>
                <a:lnTo>
                  <a:pt x="422306" y="37925"/>
                </a:lnTo>
                <a:lnTo>
                  <a:pt x="450596" y="75057"/>
                </a:lnTo>
                <a:lnTo>
                  <a:pt x="467344" y="125142"/>
                </a:lnTo>
                <a:lnTo>
                  <a:pt x="472948" y="186563"/>
                </a:lnTo>
                <a:lnTo>
                  <a:pt x="471545" y="219805"/>
                </a:lnTo>
                <a:lnTo>
                  <a:pt x="460357" y="277145"/>
                </a:lnTo>
                <a:lnTo>
                  <a:pt x="437901" y="321939"/>
                </a:lnTo>
                <a:lnTo>
                  <a:pt x="403750" y="352089"/>
                </a:lnTo>
                <a:lnTo>
                  <a:pt x="382270" y="361569"/>
                </a:lnTo>
                <a:lnTo>
                  <a:pt x="387096" y="376936"/>
                </a:lnTo>
                <a:lnTo>
                  <a:pt x="438435" y="352837"/>
                </a:lnTo>
                <a:lnTo>
                  <a:pt x="476250" y="311023"/>
                </a:lnTo>
                <a:lnTo>
                  <a:pt x="499506" y="255143"/>
                </a:lnTo>
                <a:lnTo>
                  <a:pt x="507238" y="188595"/>
                </a:lnTo>
                <a:lnTo>
                  <a:pt x="505305" y="154015"/>
                </a:lnTo>
                <a:lnTo>
                  <a:pt x="489771" y="92761"/>
                </a:lnTo>
                <a:lnTo>
                  <a:pt x="458908" y="42898"/>
                </a:lnTo>
                <a:lnTo>
                  <a:pt x="414383" y="9854"/>
                </a:lnTo>
                <a:lnTo>
                  <a:pt x="387096" y="0"/>
                </a:lnTo>
                <a:close/>
              </a:path>
              <a:path w="507364" h="377189">
                <a:moveTo>
                  <a:pt x="120142" y="0"/>
                </a:moveTo>
                <a:lnTo>
                  <a:pt x="68897" y="24161"/>
                </a:lnTo>
                <a:lnTo>
                  <a:pt x="30987" y="66040"/>
                </a:lnTo>
                <a:lnTo>
                  <a:pt x="7731" y="122078"/>
                </a:lnTo>
                <a:lnTo>
                  <a:pt x="0" y="188595"/>
                </a:lnTo>
                <a:lnTo>
                  <a:pt x="1930" y="223190"/>
                </a:lnTo>
                <a:lnTo>
                  <a:pt x="17412" y="284428"/>
                </a:lnTo>
                <a:lnTo>
                  <a:pt x="48150" y="334144"/>
                </a:lnTo>
                <a:lnTo>
                  <a:pt x="92763" y="367101"/>
                </a:lnTo>
                <a:lnTo>
                  <a:pt x="120142" y="376936"/>
                </a:lnTo>
                <a:lnTo>
                  <a:pt x="124968" y="361569"/>
                </a:lnTo>
                <a:lnTo>
                  <a:pt x="103487" y="352089"/>
                </a:lnTo>
                <a:lnTo>
                  <a:pt x="84947" y="338883"/>
                </a:lnTo>
                <a:lnTo>
                  <a:pt x="56642" y="301244"/>
                </a:lnTo>
                <a:lnTo>
                  <a:pt x="39893" y="249999"/>
                </a:lnTo>
                <a:lnTo>
                  <a:pt x="34289" y="186563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7"/>
                </a:lnTo>
                <a:lnTo>
                  <a:pt x="120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611706" y="1880959"/>
            <a:ext cx="5915978" cy="202417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ctr">
              <a:spcBef>
                <a:spcPts val="79"/>
              </a:spcBef>
            </a:pPr>
            <a:r>
              <a:rPr sz="2400" spc="143" dirty="0">
                <a:latin typeface="STIXGeneral"/>
                <a:cs typeface="STIXGeneral"/>
              </a:rPr>
              <a:t>ℎ(𝑛)</a:t>
            </a:r>
            <a:r>
              <a:rPr sz="2400" spc="-60" dirty="0">
                <a:latin typeface="STIXGeneral"/>
                <a:cs typeface="STIXGeneral"/>
              </a:rPr>
              <a:t> </a:t>
            </a:r>
            <a:r>
              <a:rPr sz="2400" spc="-127" dirty="0">
                <a:latin typeface="Arial"/>
                <a:cs typeface="Arial"/>
              </a:rPr>
              <a:t>is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b="1" spc="-169" dirty="0">
                <a:latin typeface="Arial"/>
                <a:cs typeface="Arial"/>
              </a:rPr>
              <a:t>heuristic</a:t>
            </a:r>
            <a:r>
              <a:rPr sz="2400" b="1" spc="-127" dirty="0">
                <a:latin typeface="Arial"/>
                <a:cs typeface="Arial"/>
              </a:rPr>
              <a:t> </a:t>
            </a:r>
            <a:r>
              <a:rPr sz="2400" b="1" spc="-143" dirty="0">
                <a:latin typeface="Arial"/>
                <a:cs typeface="Arial"/>
              </a:rPr>
              <a:t>function</a:t>
            </a:r>
            <a:r>
              <a:rPr sz="2400" spc="-143" dirty="0">
                <a:latin typeface="Arial"/>
                <a:cs typeface="Arial"/>
              </a:rPr>
              <a:t>,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69" dirty="0">
                <a:latin typeface="Arial"/>
                <a:cs typeface="Arial"/>
              </a:rPr>
              <a:t>maps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state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139" dirty="0">
                <a:latin typeface="STIXGeneral"/>
                <a:cs typeface="STIXGeneral"/>
              </a:rPr>
              <a:t>𝑛</a:t>
            </a:r>
            <a:endParaRPr sz="2400">
              <a:latin typeface="STIXGeneral"/>
              <a:cs typeface="STIXGeneral"/>
            </a:endParaRPr>
          </a:p>
          <a:p>
            <a:pPr marL="3334" algn="ctr">
              <a:spcBef>
                <a:spcPts val="4"/>
              </a:spcBef>
            </a:pPr>
            <a:r>
              <a:rPr sz="2400" dirty="0">
                <a:latin typeface="Arial"/>
                <a:cs typeface="Arial"/>
              </a:rPr>
              <a:t>to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an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estimated </a:t>
            </a:r>
            <a:r>
              <a:rPr sz="2400" spc="-116" dirty="0">
                <a:latin typeface="Arial"/>
                <a:cs typeface="Arial"/>
              </a:rPr>
              <a:t>cost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from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75" dirty="0">
                <a:latin typeface="STIXGeneral"/>
                <a:cs typeface="STIXGeneral"/>
              </a:rPr>
              <a:t>𝑛</a:t>
            </a:r>
            <a:r>
              <a:rPr sz="2400" spc="75" dirty="0">
                <a:latin typeface="Arial"/>
                <a:cs typeface="Arial"/>
              </a:rPr>
              <a:t>-</a:t>
            </a:r>
            <a:r>
              <a:rPr sz="2400" spc="-19" dirty="0">
                <a:latin typeface="Arial"/>
                <a:cs typeface="Arial"/>
              </a:rPr>
              <a:t>to-</a:t>
            </a:r>
            <a:r>
              <a:rPr sz="2400" spc="-15" dirty="0">
                <a:latin typeface="Arial"/>
                <a:cs typeface="Arial"/>
              </a:rPr>
              <a:t>goal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3488">
              <a:latin typeface="Arial"/>
              <a:cs typeface="Arial"/>
            </a:endParaRPr>
          </a:p>
          <a:p>
            <a:pPr marL="68580" marR="57626" algn="ctr">
              <a:tabLst>
                <a:tab pos="3040856" algn="l"/>
                <a:tab pos="3431858" algn="l"/>
              </a:tabLst>
            </a:pPr>
            <a:r>
              <a:rPr sz="2400" spc="143" dirty="0">
                <a:latin typeface="STIXGeneral"/>
                <a:cs typeface="STIXGeneral"/>
              </a:rPr>
              <a:t>ℎ(𝑛)</a:t>
            </a:r>
            <a:r>
              <a:rPr sz="2400" spc="-56" dirty="0">
                <a:latin typeface="STIXGeneral"/>
                <a:cs typeface="STIXGeneral"/>
              </a:rPr>
              <a:t> </a:t>
            </a:r>
            <a:r>
              <a:rPr sz="2400" spc="-127" dirty="0">
                <a:latin typeface="Arial"/>
                <a:cs typeface="Arial"/>
              </a:rPr>
              <a:t>is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b="1" spc="-191" dirty="0">
                <a:latin typeface="Arial"/>
                <a:cs typeface="Arial"/>
              </a:rPr>
              <a:t>admissible</a:t>
            </a:r>
            <a:r>
              <a:rPr sz="2400" b="1" spc="-139" dirty="0">
                <a:latin typeface="Arial"/>
                <a:cs typeface="Arial"/>
              </a:rPr>
              <a:t> </a:t>
            </a:r>
            <a:r>
              <a:rPr sz="2400" spc="38" dirty="0">
                <a:latin typeface="Arial"/>
                <a:cs typeface="Arial"/>
              </a:rPr>
              <a:t>iff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38" dirty="0">
                <a:latin typeface="STIXGeneral"/>
                <a:cs typeface="STIXGeneral"/>
              </a:rPr>
              <a:t>ℎ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139" dirty="0">
                <a:latin typeface="STIXGeneral"/>
                <a:cs typeface="STIXGeneral"/>
              </a:rPr>
              <a:t>𝑛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146" dirty="0">
                <a:latin typeface="STIXGeneral"/>
                <a:cs typeface="STIXGeneral"/>
              </a:rPr>
              <a:t>≤</a:t>
            </a:r>
            <a:r>
              <a:rPr sz="2400" spc="-53" dirty="0">
                <a:latin typeface="STIXGeneral"/>
                <a:cs typeface="STIXGeneral"/>
              </a:rPr>
              <a:t> </a:t>
            </a:r>
            <a:r>
              <a:rPr sz="2400" spc="-34" dirty="0">
                <a:latin typeface="Arial"/>
                <a:cs typeface="Arial"/>
              </a:rPr>
              <a:t>the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68" dirty="0">
                <a:latin typeface="Arial"/>
                <a:cs typeface="Arial"/>
              </a:rPr>
              <a:t>lowest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actual </a:t>
            </a:r>
            <a:r>
              <a:rPr sz="2400" spc="-116" dirty="0">
                <a:latin typeface="Arial"/>
                <a:cs typeface="Arial"/>
              </a:rPr>
              <a:t>cost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from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79" dirty="0">
                <a:latin typeface="STIXGeneral"/>
                <a:cs typeface="STIXGeneral"/>
              </a:rPr>
              <a:t>𝑛</a:t>
            </a:r>
            <a:r>
              <a:rPr sz="2400" spc="79" dirty="0">
                <a:latin typeface="Arial"/>
                <a:cs typeface="Arial"/>
              </a:rPr>
              <a:t>-</a:t>
            </a:r>
            <a:r>
              <a:rPr sz="2400" spc="-19" dirty="0">
                <a:latin typeface="Arial"/>
                <a:cs typeface="Arial"/>
              </a:rPr>
              <a:t>to-</a:t>
            </a:r>
            <a:r>
              <a:rPr sz="2400" spc="-15" dirty="0">
                <a:latin typeface="Arial"/>
                <a:cs typeface="Arial"/>
              </a:rPr>
              <a:t>goal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0428" y="432547"/>
            <a:ext cx="5935028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46" dirty="0"/>
              <a:t>Heuristics,</a:t>
            </a:r>
            <a:r>
              <a:rPr spc="-131" dirty="0"/>
              <a:t> </a:t>
            </a:r>
            <a:r>
              <a:rPr spc="-64" dirty="0"/>
              <a:t>More</a:t>
            </a:r>
            <a:r>
              <a:rPr spc="-127" dirty="0"/>
              <a:t> </a:t>
            </a:r>
            <a:r>
              <a:rPr spc="-113" dirty="0"/>
              <a:t>Formally</a:t>
            </a:r>
          </a:p>
        </p:txBody>
      </p:sp>
      <p:sp>
        <p:nvSpPr>
          <p:cNvPr id="3" name="object 3"/>
          <p:cNvSpPr/>
          <p:nvPr/>
        </p:nvSpPr>
        <p:spPr>
          <a:xfrm>
            <a:off x="4552474" y="2589466"/>
            <a:ext cx="380524" cy="282893"/>
          </a:xfrm>
          <a:custGeom>
            <a:avLst/>
            <a:gdLst/>
            <a:ahLst/>
            <a:cxnLst/>
            <a:rect l="l" t="t" r="r" b="b"/>
            <a:pathLst>
              <a:path w="507364" h="377189">
                <a:moveTo>
                  <a:pt x="387096" y="0"/>
                </a:moveTo>
                <a:lnTo>
                  <a:pt x="381635" y="15366"/>
                </a:lnTo>
                <a:lnTo>
                  <a:pt x="403518" y="24818"/>
                </a:lnTo>
                <a:lnTo>
                  <a:pt x="422306" y="37925"/>
                </a:lnTo>
                <a:lnTo>
                  <a:pt x="450596" y="75056"/>
                </a:lnTo>
                <a:lnTo>
                  <a:pt x="467344" y="125142"/>
                </a:lnTo>
                <a:lnTo>
                  <a:pt x="472948" y="186562"/>
                </a:lnTo>
                <a:lnTo>
                  <a:pt x="471545" y="219805"/>
                </a:lnTo>
                <a:lnTo>
                  <a:pt x="460357" y="277145"/>
                </a:lnTo>
                <a:lnTo>
                  <a:pt x="437901" y="321939"/>
                </a:lnTo>
                <a:lnTo>
                  <a:pt x="403750" y="352089"/>
                </a:lnTo>
                <a:lnTo>
                  <a:pt x="382270" y="361569"/>
                </a:lnTo>
                <a:lnTo>
                  <a:pt x="387096" y="376935"/>
                </a:lnTo>
                <a:lnTo>
                  <a:pt x="438435" y="352837"/>
                </a:lnTo>
                <a:lnTo>
                  <a:pt x="476250" y="311022"/>
                </a:lnTo>
                <a:lnTo>
                  <a:pt x="499506" y="255143"/>
                </a:lnTo>
                <a:lnTo>
                  <a:pt x="507238" y="188594"/>
                </a:lnTo>
                <a:lnTo>
                  <a:pt x="505305" y="154015"/>
                </a:lnTo>
                <a:lnTo>
                  <a:pt x="489771" y="92761"/>
                </a:lnTo>
                <a:lnTo>
                  <a:pt x="458908" y="42898"/>
                </a:lnTo>
                <a:lnTo>
                  <a:pt x="414383" y="9854"/>
                </a:lnTo>
                <a:lnTo>
                  <a:pt x="387096" y="0"/>
                </a:lnTo>
                <a:close/>
              </a:path>
              <a:path w="507364" h="377189">
                <a:moveTo>
                  <a:pt x="120142" y="0"/>
                </a:moveTo>
                <a:lnTo>
                  <a:pt x="68897" y="24161"/>
                </a:lnTo>
                <a:lnTo>
                  <a:pt x="30987" y="66039"/>
                </a:lnTo>
                <a:lnTo>
                  <a:pt x="7731" y="122078"/>
                </a:lnTo>
                <a:lnTo>
                  <a:pt x="0" y="188594"/>
                </a:lnTo>
                <a:lnTo>
                  <a:pt x="1930" y="223190"/>
                </a:lnTo>
                <a:lnTo>
                  <a:pt x="17412" y="284428"/>
                </a:lnTo>
                <a:lnTo>
                  <a:pt x="48150" y="334144"/>
                </a:lnTo>
                <a:lnTo>
                  <a:pt x="92763" y="367101"/>
                </a:lnTo>
                <a:lnTo>
                  <a:pt x="120142" y="376935"/>
                </a:lnTo>
                <a:lnTo>
                  <a:pt x="124968" y="361569"/>
                </a:lnTo>
                <a:lnTo>
                  <a:pt x="103487" y="352089"/>
                </a:lnTo>
                <a:lnTo>
                  <a:pt x="84947" y="338883"/>
                </a:lnTo>
                <a:lnTo>
                  <a:pt x="56642" y="301244"/>
                </a:lnTo>
                <a:lnTo>
                  <a:pt x="39893" y="249999"/>
                </a:lnTo>
                <a:lnTo>
                  <a:pt x="34289" y="186562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6"/>
                </a:lnTo>
                <a:lnTo>
                  <a:pt x="120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2641377" y="4198819"/>
            <a:ext cx="380524" cy="282893"/>
          </a:xfrm>
          <a:custGeom>
            <a:avLst/>
            <a:gdLst/>
            <a:ahLst/>
            <a:cxnLst/>
            <a:rect l="l" t="t" r="r" b="b"/>
            <a:pathLst>
              <a:path w="507364" h="377189">
                <a:moveTo>
                  <a:pt x="387095" y="0"/>
                </a:moveTo>
                <a:lnTo>
                  <a:pt x="381635" y="15303"/>
                </a:lnTo>
                <a:lnTo>
                  <a:pt x="403518" y="24771"/>
                </a:lnTo>
                <a:lnTo>
                  <a:pt x="422306" y="37877"/>
                </a:lnTo>
                <a:lnTo>
                  <a:pt x="450595" y="75006"/>
                </a:lnTo>
                <a:lnTo>
                  <a:pt x="467344" y="125098"/>
                </a:lnTo>
                <a:lnTo>
                  <a:pt x="472948" y="186562"/>
                </a:lnTo>
                <a:lnTo>
                  <a:pt x="471545" y="219810"/>
                </a:lnTo>
                <a:lnTo>
                  <a:pt x="460357" y="277131"/>
                </a:lnTo>
                <a:lnTo>
                  <a:pt x="437901" y="321896"/>
                </a:lnTo>
                <a:lnTo>
                  <a:pt x="403750" y="352096"/>
                </a:lnTo>
                <a:lnTo>
                  <a:pt x="382269" y="361607"/>
                </a:lnTo>
                <a:lnTo>
                  <a:pt x="387095" y="376910"/>
                </a:lnTo>
                <a:lnTo>
                  <a:pt x="438435" y="352794"/>
                </a:lnTo>
                <a:lnTo>
                  <a:pt x="476250" y="311048"/>
                </a:lnTo>
                <a:lnTo>
                  <a:pt x="499506" y="255136"/>
                </a:lnTo>
                <a:lnTo>
                  <a:pt x="507238" y="188556"/>
                </a:lnTo>
                <a:lnTo>
                  <a:pt x="505305" y="154004"/>
                </a:lnTo>
                <a:lnTo>
                  <a:pt x="489771" y="92759"/>
                </a:lnTo>
                <a:lnTo>
                  <a:pt x="458908" y="42898"/>
                </a:lnTo>
                <a:lnTo>
                  <a:pt x="414383" y="9865"/>
                </a:lnTo>
                <a:lnTo>
                  <a:pt x="387095" y="0"/>
                </a:lnTo>
                <a:close/>
              </a:path>
              <a:path w="507364" h="377189">
                <a:moveTo>
                  <a:pt x="120142" y="0"/>
                </a:moveTo>
                <a:lnTo>
                  <a:pt x="68897" y="24164"/>
                </a:lnTo>
                <a:lnTo>
                  <a:pt x="30987" y="66065"/>
                </a:lnTo>
                <a:lnTo>
                  <a:pt x="7731" y="122072"/>
                </a:lnTo>
                <a:lnTo>
                  <a:pt x="0" y="188556"/>
                </a:lnTo>
                <a:lnTo>
                  <a:pt x="1930" y="223180"/>
                </a:lnTo>
                <a:lnTo>
                  <a:pt x="17412" y="284426"/>
                </a:lnTo>
                <a:lnTo>
                  <a:pt x="48150" y="334124"/>
                </a:lnTo>
                <a:lnTo>
                  <a:pt x="92763" y="367057"/>
                </a:lnTo>
                <a:lnTo>
                  <a:pt x="120142" y="376910"/>
                </a:lnTo>
                <a:lnTo>
                  <a:pt x="124968" y="361607"/>
                </a:lnTo>
                <a:lnTo>
                  <a:pt x="103487" y="352096"/>
                </a:lnTo>
                <a:lnTo>
                  <a:pt x="84947" y="338859"/>
                </a:lnTo>
                <a:lnTo>
                  <a:pt x="56642" y="301205"/>
                </a:lnTo>
                <a:lnTo>
                  <a:pt x="39893" y="249999"/>
                </a:lnTo>
                <a:lnTo>
                  <a:pt x="34289" y="186562"/>
                </a:lnTo>
                <a:lnTo>
                  <a:pt x="35692" y="154408"/>
                </a:lnTo>
                <a:lnTo>
                  <a:pt x="46880" y="98630"/>
                </a:lnTo>
                <a:lnTo>
                  <a:pt x="69361" y="54622"/>
                </a:lnTo>
                <a:lnTo>
                  <a:pt x="103755" y="24771"/>
                </a:lnTo>
                <a:lnTo>
                  <a:pt x="125475" y="15303"/>
                </a:lnTo>
                <a:lnTo>
                  <a:pt x="120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867942" y="4198819"/>
            <a:ext cx="747713" cy="282893"/>
          </a:xfrm>
          <a:custGeom>
            <a:avLst/>
            <a:gdLst/>
            <a:ahLst/>
            <a:cxnLst/>
            <a:rect l="l" t="t" r="r" b="b"/>
            <a:pathLst>
              <a:path w="996950" h="377189">
                <a:moveTo>
                  <a:pt x="876300" y="0"/>
                </a:moveTo>
                <a:lnTo>
                  <a:pt x="870838" y="15303"/>
                </a:lnTo>
                <a:lnTo>
                  <a:pt x="892722" y="24771"/>
                </a:lnTo>
                <a:lnTo>
                  <a:pt x="911510" y="37877"/>
                </a:lnTo>
                <a:lnTo>
                  <a:pt x="939800" y="75006"/>
                </a:lnTo>
                <a:lnTo>
                  <a:pt x="956548" y="125098"/>
                </a:lnTo>
                <a:lnTo>
                  <a:pt x="962151" y="186562"/>
                </a:lnTo>
                <a:lnTo>
                  <a:pt x="960749" y="219810"/>
                </a:lnTo>
                <a:lnTo>
                  <a:pt x="949561" y="277131"/>
                </a:lnTo>
                <a:lnTo>
                  <a:pt x="927105" y="321896"/>
                </a:lnTo>
                <a:lnTo>
                  <a:pt x="892954" y="352096"/>
                </a:lnTo>
                <a:lnTo>
                  <a:pt x="871474" y="361607"/>
                </a:lnTo>
                <a:lnTo>
                  <a:pt x="876300" y="376910"/>
                </a:lnTo>
                <a:lnTo>
                  <a:pt x="927639" y="352794"/>
                </a:lnTo>
                <a:lnTo>
                  <a:pt x="965453" y="311048"/>
                </a:lnTo>
                <a:lnTo>
                  <a:pt x="988710" y="255136"/>
                </a:lnTo>
                <a:lnTo>
                  <a:pt x="996441" y="188556"/>
                </a:lnTo>
                <a:lnTo>
                  <a:pt x="994509" y="154004"/>
                </a:lnTo>
                <a:lnTo>
                  <a:pt x="978975" y="92759"/>
                </a:lnTo>
                <a:lnTo>
                  <a:pt x="948112" y="42898"/>
                </a:lnTo>
                <a:lnTo>
                  <a:pt x="903587" y="9865"/>
                </a:lnTo>
                <a:lnTo>
                  <a:pt x="876300" y="0"/>
                </a:lnTo>
                <a:close/>
              </a:path>
              <a:path w="996950" h="377189">
                <a:moveTo>
                  <a:pt x="120141" y="0"/>
                </a:moveTo>
                <a:lnTo>
                  <a:pt x="68897" y="24164"/>
                </a:lnTo>
                <a:lnTo>
                  <a:pt x="30987" y="66065"/>
                </a:lnTo>
                <a:lnTo>
                  <a:pt x="7731" y="122072"/>
                </a:lnTo>
                <a:lnTo>
                  <a:pt x="0" y="188556"/>
                </a:lnTo>
                <a:lnTo>
                  <a:pt x="1930" y="223180"/>
                </a:lnTo>
                <a:lnTo>
                  <a:pt x="17412" y="284426"/>
                </a:lnTo>
                <a:lnTo>
                  <a:pt x="48150" y="334124"/>
                </a:lnTo>
                <a:lnTo>
                  <a:pt x="92763" y="367057"/>
                </a:lnTo>
                <a:lnTo>
                  <a:pt x="120141" y="376910"/>
                </a:lnTo>
                <a:lnTo>
                  <a:pt x="124968" y="361607"/>
                </a:lnTo>
                <a:lnTo>
                  <a:pt x="103487" y="352096"/>
                </a:lnTo>
                <a:lnTo>
                  <a:pt x="84947" y="338859"/>
                </a:lnTo>
                <a:lnTo>
                  <a:pt x="56641" y="301205"/>
                </a:lnTo>
                <a:lnTo>
                  <a:pt x="39893" y="249999"/>
                </a:lnTo>
                <a:lnTo>
                  <a:pt x="34289" y="186562"/>
                </a:lnTo>
                <a:lnTo>
                  <a:pt x="35692" y="154408"/>
                </a:lnTo>
                <a:lnTo>
                  <a:pt x="46880" y="98630"/>
                </a:lnTo>
                <a:lnTo>
                  <a:pt x="69361" y="54622"/>
                </a:lnTo>
                <a:lnTo>
                  <a:pt x="103755" y="24771"/>
                </a:lnTo>
                <a:lnTo>
                  <a:pt x="125475" y="15303"/>
                </a:lnTo>
                <a:lnTo>
                  <a:pt x="120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1602181" y="1259396"/>
            <a:ext cx="5935028" cy="329958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ctr">
              <a:spcBef>
                <a:spcPts val="79"/>
              </a:spcBef>
            </a:pPr>
            <a:r>
              <a:rPr sz="2400" spc="143" dirty="0">
                <a:latin typeface="STIXGeneral"/>
                <a:cs typeface="STIXGeneral"/>
              </a:rPr>
              <a:t>ℎ(𝑛)</a:t>
            </a:r>
            <a:r>
              <a:rPr sz="2400" spc="-56" dirty="0">
                <a:latin typeface="STIXGeneral"/>
                <a:cs typeface="STIXGeneral"/>
              </a:rPr>
              <a:t> </a:t>
            </a:r>
            <a:r>
              <a:rPr sz="2400" spc="-127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b="1" spc="-169" dirty="0">
                <a:latin typeface="Arial"/>
                <a:cs typeface="Arial"/>
              </a:rPr>
              <a:t>heuristic</a:t>
            </a:r>
            <a:r>
              <a:rPr sz="2400" b="1" spc="-127" dirty="0">
                <a:latin typeface="Arial"/>
                <a:cs typeface="Arial"/>
              </a:rPr>
              <a:t> </a:t>
            </a:r>
            <a:r>
              <a:rPr sz="2400" b="1" spc="-139" dirty="0">
                <a:latin typeface="Arial"/>
                <a:cs typeface="Arial"/>
              </a:rPr>
              <a:t>function</a:t>
            </a:r>
            <a:r>
              <a:rPr sz="2400" spc="-139" dirty="0">
                <a:latin typeface="Arial"/>
                <a:cs typeface="Arial"/>
              </a:rPr>
              <a:t>,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69" dirty="0">
                <a:latin typeface="Arial"/>
                <a:cs typeface="Arial"/>
              </a:rPr>
              <a:t>maps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state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139" dirty="0">
                <a:latin typeface="STIXGeneral"/>
                <a:cs typeface="STIXGeneral"/>
              </a:rPr>
              <a:t>𝑛</a:t>
            </a:r>
            <a:endParaRPr sz="2400" dirty="0">
              <a:latin typeface="STIXGeneral"/>
              <a:cs typeface="STIXGeneral"/>
            </a:endParaRPr>
          </a:p>
          <a:p>
            <a:pPr marL="3810" algn="ctr"/>
            <a:r>
              <a:rPr sz="2400" dirty="0">
                <a:latin typeface="Arial"/>
                <a:cs typeface="Arial"/>
              </a:rPr>
              <a:t>to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an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estimated </a:t>
            </a:r>
            <a:r>
              <a:rPr sz="2400" spc="-116" dirty="0">
                <a:latin typeface="Arial"/>
                <a:cs typeface="Arial"/>
              </a:rPr>
              <a:t>cost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from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75" dirty="0">
                <a:latin typeface="STIXGeneral"/>
                <a:cs typeface="STIXGeneral"/>
              </a:rPr>
              <a:t>𝑛</a:t>
            </a:r>
            <a:r>
              <a:rPr sz="2400" spc="75" dirty="0">
                <a:latin typeface="Arial"/>
                <a:cs typeface="Arial"/>
              </a:rPr>
              <a:t>-</a:t>
            </a:r>
            <a:r>
              <a:rPr sz="2400" spc="-19" dirty="0">
                <a:latin typeface="Arial"/>
                <a:cs typeface="Arial"/>
              </a:rPr>
              <a:t>to-</a:t>
            </a:r>
            <a:r>
              <a:rPr sz="2400" spc="-15" dirty="0">
                <a:latin typeface="Arial"/>
                <a:cs typeface="Arial"/>
              </a:rPr>
              <a:t>goal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3488" dirty="0">
              <a:latin typeface="Arial"/>
              <a:cs typeface="Arial"/>
            </a:endParaRPr>
          </a:p>
          <a:p>
            <a:pPr marL="78104" marR="68104" algn="ctr">
              <a:tabLst>
                <a:tab pos="3050381" algn="l"/>
                <a:tab pos="3441383" algn="l"/>
              </a:tabLst>
            </a:pPr>
            <a:r>
              <a:rPr sz="2400" spc="143" dirty="0">
                <a:latin typeface="STIXGeneral"/>
                <a:cs typeface="STIXGeneral"/>
              </a:rPr>
              <a:t>ℎ(𝑛)</a:t>
            </a:r>
            <a:r>
              <a:rPr sz="2400" spc="-23" dirty="0">
                <a:latin typeface="STIXGeneral"/>
                <a:cs typeface="STIXGeneral"/>
              </a:rPr>
              <a:t> </a:t>
            </a:r>
            <a:r>
              <a:rPr sz="2400" spc="-127" dirty="0">
                <a:latin typeface="Arial"/>
                <a:cs typeface="Arial"/>
              </a:rPr>
              <a:t>is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b="1" spc="-191" dirty="0">
                <a:latin typeface="Arial"/>
                <a:cs typeface="Arial"/>
              </a:rPr>
              <a:t>admissible</a:t>
            </a:r>
            <a:r>
              <a:rPr sz="2400" b="1" spc="-1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iff</a:t>
            </a:r>
            <a:r>
              <a:rPr sz="2400" spc="-68" dirty="0">
                <a:latin typeface="Arial"/>
                <a:cs typeface="Arial"/>
              </a:rPr>
              <a:t> </a:t>
            </a:r>
            <a:r>
              <a:rPr sz="2400" spc="-38" dirty="0">
                <a:latin typeface="STIXGeneral"/>
                <a:cs typeface="STIXGeneral"/>
              </a:rPr>
              <a:t>ℎ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139" dirty="0">
                <a:latin typeface="STIXGeneral"/>
                <a:cs typeface="STIXGeneral"/>
              </a:rPr>
              <a:t>𝑛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146" dirty="0">
                <a:latin typeface="STIXGeneral"/>
                <a:cs typeface="STIXGeneral"/>
              </a:rPr>
              <a:t>≤</a:t>
            </a:r>
            <a:r>
              <a:rPr sz="2400" spc="-41" dirty="0">
                <a:latin typeface="STIXGeneral"/>
                <a:cs typeface="STIXGeneral"/>
              </a:rPr>
              <a:t> </a:t>
            </a:r>
            <a:r>
              <a:rPr sz="2400" spc="-34" dirty="0">
                <a:latin typeface="Arial"/>
                <a:cs typeface="Arial"/>
              </a:rPr>
              <a:t>the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lowest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actual </a:t>
            </a:r>
            <a:r>
              <a:rPr sz="2400" spc="-116" dirty="0">
                <a:latin typeface="Arial"/>
                <a:cs typeface="Arial"/>
              </a:rPr>
              <a:t>cost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from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79" dirty="0">
                <a:latin typeface="STIXGeneral"/>
                <a:cs typeface="STIXGeneral"/>
              </a:rPr>
              <a:t>𝑛</a:t>
            </a:r>
            <a:r>
              <a:rPr sz="2400" spc="79" dirty="0">
                <a:latin typeface="Arial"/>
                <a:cs typeface="Arial"/>
              </a:rPr>
              <a:t>-</a:t>
            </a:r>
            <a:r>
              <a:rPr sz="2400" spc="-19" dirty="0">
                <a:latin typeface="Arial"/>
                <a:cs typeface="Arial"/>
              </a:rPr>
              <a:t>to-</a:t>
            </a:r>
            <a:r>
              <a:rPr sz="2400" spc="-15" dirty="0">
                <a:latin typeface="Arial"/>
                <a:cs typeface="Arial"/>
              </a:rPr>
              <a:t>goal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3488" dirty="0">
              <a:latin typeface="Arial"/>
              <a:cs typeface="Arial"/>
            </a:endParaRPr>
          </a:p>
          <a:p>
            <a:pPr marL="5239" algn="ctr"/>
            <a:r>
              <a:rPr sz="2400" spc="143" dirty="0">
                <a:latin typeface="STIXGeneral"/>
                <a:cs typeface="STIXGeneral"/>
              </a:rPr>
              <a:t>ℎ(𝑛)</a:t>
            </a:r>
            <a:r>
              <a:rPr sz="2400" spc="-53" dirty="0">
                <a:latin typeface="STIXGeneral"/>
                <a:cs typeface="STIXGeneral"/>
              </a:rPr>
              <a:t> </a:t>
            </a:r>
            <a:r>
              <a:rPr sz="2400" spc="-127" dirty="0">
                <a:latin typeface="Arial"/>
                <a:cs typeface="Arial"/>
              </a:rPr>
              <a:t>is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b="1" spc="-191" dirty="0">
                <a:latin typeface="Arial"/>
                <a:cs typeface="Arial"/>
              </a:rPr>
              <a:t>consistent</a:t>
            </a:r>
            <a:r>
              <a:rPr sz="2400" b="1" spc="-124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iff</a:t>
            </a:r>
            <a:endParaRPr sz="2400" dirty="0">
              <a:latin typeface="Arial"/>
              <a:cs typeface="Arial"/>
            </a:endParaRPr>
          </a:p>
          <a:p>
            <a:pPr marL="6668" algn="ctr">
              <a:tabLst>
                <a:tab pos="308134" algn="l"/>
                <a:tab pos="699135" algn="l"/>
                <a:tab pos="2535078" algn="l"/>
                <a:tab pos="3277076" algn="l"/>
              </a:tabLst>
            </a:pPr>
            <a:r>
              <a:rPr sz="2400" spc="-38" dirty="0">
                <a:latin typeface="STIXGeneral"/>
                <a:cs typeface="STIXGeneral"/>
              </a:rPr>
              <a:t>ℎ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139" dirty="0">
                <a:latin typeface="STIXGeneral"/>
                <a:cs typeface="STIXGeneral"/>
              </a:rPr>
              <a:t>𝑛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146" dirty="0">
                <a:latin typeface="STIXGeneral"/>
                <a:cs typeface="STIXGeneral"/>
              </a:rPr>
              <a:t>≤</a:t>
            </a:r>
            <a:r>
              <a:rPr sz="2400" spc="64" dirty="0">
                <a:latin typeface="STIXGeneral"/>
                <a:cs typeface="STIXGeneral"/>
              </a:rPr>
              <a:t> </a:t>
            </a:r>
            <a:r>
              <a:rPr sz="2400" spc="68" dirty="0">
                <a:latin typeface="STIXGeneral"/>
                <a:cs typeface="STIXGeneral"/>
              </a:rPr>
              <a:t>lowestcost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49" dirty="0">
                <a:latin typeface="STIXGeneral"/>
                <a:cs typeface="STIXGeneral"/>
              </a:rPr>
              <a:t>𝑛,</a:t>
            </a:r>
            <a:r>
              <a:rPr sz="2400" spc="-195" dirty="0">
                <a:latin typeface="STIXGeneral"/>
                <a:cs typeface="STIXGeneral"/>
              </a:rPr>
              <a:t> </a:t>
            </a:r>
            <a:r>
              <a:rPr sz="2400" spc="30" dirty="0">
                <a:latin typeface="STIXGeneral"/>
                <a:cs typeface="STIXGeneral"/>
              </a:rPr>
              <a:t>𝑛′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146" dirty="0">
                <a:latin typeface="STIXGeneral"/>
                <a:cs typeface="STIXGeneral"/>
              </a:rPr>
              <a:t>+</a:t>
            </a:r>
            <a:r>
              <a:rPr sz="2400" spc="-75" dirty="0">
                <a:latin typeface="STIXGeneral"/>
                <a:cs typeface="STIXGeneral"/>
              </a:rPr>
              <a:t> </a:t>
            </a:r>
            <a:r>
              <a:rPr sz="2400" spc="150" dirty="0">
                <a:latin typeface="STIXGeneral"/>
                <a:cs typeface="STIXGeneral"/>
              </a:rPr>
              <a:t>ℎ(𝑛</a:t>
            </a:r>
            <a:r>
              <a:rPr sz="2644" spc="225" baseline="28368" dirty="0">
                <a:latin typeface="STIXGeneral"/>
                <a:cs typeface="STIXGeneral"/>
              </a:rPr>
              <a:t>′</a:t>
            </a:r>
            <a:r>
              <a:rPr sz="2400" spc="150" dirty="0">
                <a:latin typeface="STIXGeneral"/>
                <a:cs typeface="STIXGeneral"/>
              </a:rPr>
              <a:t>)</a:t>
            </a:r>
            <a:endParaRPr sz="2400" dirty="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459" y="683437"/>
            <a:ext cx="4595080" cy="932467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 marR="3810" indent="398621">
              <a:spcBef>
                <a:spcPts val="71"/>
              </a:spcBef>
            </a:pPr>
            <a:r>
              <a:rPr sz="3000" spc="-83" dirty="0"/>
              <a:t>Informed</a:t>
            </a:r>
            <a:r>
              <a:rPr sz="3000" spc="-101" dirty="0"/>
              <a:t> </a:t>
            </a:r>
            <a:r>
              <a:rPr sz="3000" spc="-120" dirty="0"/>
              <a:t>methods </a:t>
            </a:r>
            <a:r>
              <a:rPr sz="3000" spc="-19" dirty="0"/>
              <a:t>add </a:t>
            </a:r>
            <a:r>
              <a:rPr sz="3000" spc="-109" dirty="0"/>
              <a:t>domain-</a:t>
            </a:r>
            <a:r>
              <a:rPr sz="3000" spc="-131" dirty="0"/>
              <a:t>specific</a:t>
            </a:r>
            <a:r>
              <a:rPr sz="3000" spc="-101" dirty="0"/>
              <a:t> </a:t>
            </a:r>
            <a:r>
              <a:rPr sz="3000" spc="-38" dirty="0"/>
              <a:t>information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426307" y="1796355"/>
            <a:ext cx="8291384" cy="282625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700" marR="239078" indent="-257651" algn="just">
              <a:spcBef>
                <a:spcPts val="79"/>
              </a:spcBef>
              <a:buChar char="•"/>
              <a:tabLst>
                <a:tab pos="267176" algn="l"/>
              </a:tabLst>
            </a:pPr>
            <a:r>
              <a:rPr sz="2400" spc="-161" dirty="0">
                <a:latin typeface="Arial"/>
                <a:cs typeface="Arial"/>
              </a:rPr>
              <a:t>Select</a:t>
            </a:r>
            <a:r>
              <a:rPr sz="2400" spc="-8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best</a:t>
            </a:r>
            <a:r>
              <a:rPr sz="2400" spc="-38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path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along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which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6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continue searching</a:t>
            </a:r>
            <a:endParaRPr sz="2400" dirty="0">
              <a:latin typeface="Arial"/>
              <a:cs typeface="Arial"/>
            </a:endParaRPr>
          </a:p>
          <a:p>
            <a:pPr marL="335280" indent="-326231" algn="just">
              <a:spcBef>
                <a:spcPts val="578"/>
              </a:spcBef>
              <a:buChar char="•"/>
              <a:tabLst>
                <a:tab pos="335756" algn="l"/>
              </a:tabLst>
            </a:pPr>
            <a:r>
              <a:rPr sz="2400" spc="-75" dirty="0">
                <a:latin typeface="Arial"/>
                <a:cs typeface="Arial"/>
              </a:rPr>
              <a:t>h(n):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estimates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i="1" spc="-161" dirty="0">
                <a:latin typeface="Arial"/>
                <a:cs typeface="Arial"/>
              </a:rPr>
              <a:t>goodness</a:t>
            </a:r>
            <a:r>
              <a:rPr sz="2400" i="1" spc="-1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node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n</a:t>
            </a:r>
            <a:endParaRPr sz="2400" dirty="0">
              <a:latin typeface="Arial"/>
              <a:cs typeface="Arial"/>
            </a:endParaRPr>
          </a:p>
          <a:p>
            <a:pPr marL="266700" marR="219551" indent="-257651" algn="just">
              <a:spcBef>
                <a:spcPts val="578"/>
              </a:spcBef>
              <a:buChar char="•"/>
              <a:tabLst>
                <a:tab pos="267176" algn="l"/>
              </a:tabLst>
            </a:pPr>
            <a:r>
              <a:rPr sz="2400" spc="-79" dirty="0">
                <a:latin typeface="Arial"/>
                <a:cs typeface="Arial"/>
              </a:rPr>
              <a:t>h(n)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=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b="1" spc="-143" dirty="0">
                <a:latin typeface="Arial"/>
                <a:cs typeface="Arial"/>
              </a:rPr>
              <a:t>estimated</a:t>
            </a:r>
            <a:r>
              <a:rPr sz="2400" b="1" spc="-165" dirty="0">
                <a:latin typeface="Arial"/>
                <a:cs typeface="Arial"/>
              </a:rPr>
              <a:t> </a:t>
            </a:r>
            <a:r>
              <a:rPr sz="2400" b="1" spc="-233" dirty="0">
                <a:latin typeface="Arial"/>
                <a:cs typeface="Arial"/>
              </a:rPr>
              <a:t>cost</a:t>
            </a:r>
            <a:r>
              <a:rPr sz="2400" b="1" spc="-131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(or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distance)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of </a:t>
            </a:r>
            <a:r>
              <a:rPr sz="2400" spc="-64" dirty="0">
                <a:latin typeface="Arial"/>
                <a:cs typeface="Arial"/>
              </a:rPr>
              <a:t>minimal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cost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path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from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b="1" spc="-86" dirty="0">
                <a:latin typeface="Arial"/>
                <a:cs typeface="Arial"/>
              </a:rPr>
              <a:t>to</a:t>
            </a:r>
            <a:r>
              <a:rPr sz="2400" b="1" spc="-124" dirty="0">
                <a:latin typeface="Arial"/>
                <a:cs typeface="Arial"/>
              </a:rPr>
              <a:t> </a:t>
            </a:r>
            <a:r>
              <a:rPr sz="2400" b="1" spc="-161" dirty="0">
                <a:latin typeface="Arial"/>
                <a:cs typeface="Arial"/>
              </a:rPr>
              <a:t>a</a:t>
            </a:r>
            <a:r>
              <a:rPr sz="2400" b="1" spc="-124" dirty="0">
                <a:latin typeface="Arial"/>
                <a:cs typeface="Arial"/>
              </a:rPr>
              <a:t> </a:t>
            </a:r>
            <a:r>
              <a:rPr sz="2400" b="1" spc="-195" dirty="0">
                <a:latin typeface="Arial"/>
                <a:cs typeface="Arial"/>
              </a:rPr>
              <a:t>goal</a:t>
            </a:r>
            <a:r>
              <a:rPr sz="2400" b="1" spc="-139" dirty="0">
                <a:latin typeface="Arial"/>
                <a:cs typeface="Arial"/>
              </a:rPr>
              <a:t> </a:t>
            </a:r>
            <a:r>
              <a:rPr sz="2400" b="1" spc="-135" dirty="0">
                <a:latin typeface="Arial"/>
                <a:cs typeface="Arial"/>
              </a:rPr>
              <a:t>state</a:t>
            </a:r>
            <a:r>
              <a:rPr sz="2400" spc="-13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266700" marR="3810" indent="-257651" algn="just">
              <a:spcBef>
                <a:spcPts val="578"/>
              </a:spcBef>
              <a:buChar char="•"/>
              <a:tabLst>
                <a:tab pos="267176" algn="l"/>
              </a:tabLst>
            </a:pPr>
            <a:r>
              <a:rPr sz="2400" spc="-236" dirty="0">
                <a:latin typeface="Arial"/>
                <a:cs typeface="Arial"/>
              </a:rPr>
              <a:t>Based</a:t>
            </a:r>
            <a:r>
              <a:rPr sz="2400" spc="68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on</a:t>
            </a:r>
            <a:r>
              <a:rPr sz="2400" spc="-38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domain-</a:t>
            </a:r>
            <a:r>
              <a:rPr sz="2400" spc="-113" dirty="0">
                <a:latin typeface="Arial"/>
                <a:cs typeface="Arial"/>
              </a:rPr>
              <a:t>specific</a:t>
            </a:r>
            <a:r>
              <a:rPr sz="2400" spc="-56" dirty="0">
                <a:latin typeface="Arial"/>
                <a:cs typeface="Arial"/>
              </a:rPr>
              <a:t> </a:t>
            </a:r>
            <a:r>
              <a:rPr sz="2400" spc="-41" dirty="0">
                <a:latin typeface="Arial"/>
                <a:cs typeface="Arial"/>
              </a:rPr>
              <a:t>information</a:t>
            </a:r>
            <a:r>
              <a:rPr sz="2400" spc="-23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and </a:t>
            </a:r>
            <a:r>
              <a:rPr sz="2400" spc="-98" dirty="0">
                <a:latin typeface="Arial"/>
                <a:cs typeface="Arial"/>
              </a:rPr>
              <a:t>computable</a:t>
            </a:r>
            <a:r>
              <a:rPr sz="2400" spc="-6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from</a:t>
            </a:r>
            <a:r>
              <a:rPr sz="2400" spc="-71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current</a:t>
            </a:r>
            <a:r>
              <a:rPr sz="2400" spc="-6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state</a:t>
            </a:r>
            <a:r>
              <a:rPr sz="2400" spc="-64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description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05" dirty="0">
                <a:latin typeface="Arial"/>
                <a:cs typeface="Arial"/>
              </a:rPr>
              <a:t> estimates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68" dirty="0">
                <a:latin typeface="Arial"/>
                <a:cs typeface="Arial"/>
              </a:rPr>
              <a:t>how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close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we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are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goal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3126" y="481477"/>
            <a:ext cx="2847043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35" dirty="0"/>
              <a:t>Heuristics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9620" y="1129420"/>
            <a:ext cx="7970110" cy="3376726"/>
          </a:xfrm>
          <a:prstGeom prst="rect">
            <a:avLst/>
          </a:prstGeom>
        </p:spPr>
        <p:txBody>
          <a:bodyPr vert="horz" wrap="square" lIns="0" tIns="50959" rIns="0" bIns="0" rtlCol="0">
            <a:spAutoFit/>
          </a:bodyPr>
          <a:lstStyle/>
          <a:p>
            <a:pPr marL="182880" marR="3810" indent="-173831">
              <a:lnSpc>
                <a:spcPts val="2595"/>
              </a:lnSpc>
              <a:spcBef>
                <a:spcPts val="401"/>
              </a:spcBef>
              <a:buFont typeface="Arial"/>
              <a:buChar char="•"/>
              <a:tabLst>
                <a:tab pos="183356" algn="l"/>
              </a:tabLst>
            </a:pPr>
            <a:r>
              <a:rPr sz="2400" b="1" spc="-158" dirty="0">
                <a:latin typeface="Arial"/>
                <a:cs typeface="Arial"/>
              </a:rPr>
              <a:t>All</a:t>
            </a:r>
            <a:r>
              <a:rPr sz="2400" b="1" spc="-127" dirty="0">
                <a:latin typeface="Arial"/>
                <a:cs typeface="Arial"/>
              </a:rPr>
              <a:t> </a:t>
            </a:r>
            <a:r>
              <a:rPr sz="2400" b="1" spc="-161" dirty="0">
                <a:latin typeface="Arial"/>
                <a:cs typeface="Arial"/>
              </a:rPr>
              <a:t>domain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169" dirty="0">
                <a:latin typeface="Arial"/>
                <a:cs typeface="Arial"/>
              </a:rPr>
              <a:t>knowledge</a:t>
            </a:r>
            <a:r>
              <a:rPr sz="2400" b="1" spc="-139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used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in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search</a:t>
            </a:r>
            <a:r>
              <a:rPr sz="2400" spc="-127" dirty="0">
                <a:latin typeface="Arial"/>
                <a:cs typeface="Arial"/>
              </a:rPr>
              <a:t> is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encoded </a:t>
            </a:r>
            <a:r>
              <a:rPr sz="2400" spc="-15" dirty="0">
                <a:latin typeface="Arial"/>
                <a:cs typeface="Arial"/>
              </a:rPr>
              <a:t>in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b="1" spc="-169" dirty="0">
                <a:latin typeface="Arial"/>
                <a:cs typeface="Arial"/>
              </a:rPr>
              <a:t>heuristic</a:t>
            </a:r>
            <a:r>
              <a:rPr sz="2400" b="1" spc="-131" dirty="0">
                <a:latin typeface="Arial"/>
                <a:cs typeface="Arial"/>
              </a:rPr>
              <a:t> </a:t>
            </a:r>
            <a:r>
              <a:rPr sz="2400" b="1" spc="-135" dirty="0">
                <a:latin typeface="Arial"/>
                <a:cs typeface="Arial"/>
              </a:rPr>
              <a:t>function, </a:t>
            </a:r>
            <a:r>
              <a:rPr sz="2400" b="1" spc="-60" dirty="0">
                <a:latin typeface="Arial"/>
                <a:cs typeface="Arial"/>
              </a:rPr>
              <a:t>h(&lt;node&gt;)</a:t>
            </a:r>
            <a:endParaRPr sz="2400" dirty="0">
              <a:latin typeface="Arial"/>
              <a:cs typeface="Arial"/>
            </a:endParaRPr>
          </a:p>
          <a:p>
            <a:pPr marL="182880" indent="-173831">
              <a:lnSpc>
                <a:spcPts val="2872"/>
              </a:lnSpc>
              <a:spcBef>
                <a:spcPts val="248"/>
              </a:spcBef>
              <a:buChar char="•"/>
              <a:tabLst>
                <a:tab pos="183356" algn="l"/>
              </a:tabLst>
            </a:pPr>
            <a:r>
              <a:rPr sz="2400" spc="-79" dirty="0">
                <a:latin typeface="Arial"/>
                <a:cs typeface="Arial"/>
              </a:rPr>
              <a:t>Examples:</a:t>
            </a:r>
            <a:endParaRPr sz="2400" dirty="0">
              <a:latin typeface="Arial"/>
              <a:cs typeface="Arial"/>
            </a:endParaRPr>
          </a:p>
          <a:p>
            <a:pPr marL="101918">
              <a:lnSpc>
                <a:spcPts val="2497"/>
              </a:lnSpc>
            </a:pPr>
            <a:r>
              <a:rPr sz="2100" spc="-8" dirty="0">
                <a:latin typeface="Arial"/>
                <a:cs typeface="Arial"/>
              </a:rPr>
              <a:t>–8-</a:t>
            </a:r>
            <a:r>
              <a:rPr sz="2100" spc="-109" dirty="0">
                <a:latin typeface="Arial"/>
                <a:cs typeface="Arial"/>
              </a:rPr>
              <a:t>puzzle: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83" dirty="0">
                <a:latin typeface="Arial"/>
                <a:cs typeface="Arial"/>
              </a:rPr>
              <a:t>number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49" dirty="0">
                <a:latin typeface="Arial"/>
                <a:cs typeface="Arial"/>
              </a:rPr>
              <a:t>tiles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out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place</a:t>
            </a:r>
            <a:endParaRPr sz="2100" dirty="0">
              <a:latin typeface="Arial"/>
              <a:cs typeface="Arial"/>
            </a:endParaRPr>
          </a:p>
          <a:p>
            <a:pPr marL="101918">
              <a:lnSpc>
                <a:spcPts val="2494"/>
              </a:lnSpc>
            </a:pPr>
            <a:r>
              <a:rPr sz="2100" spc="-8" dirty="0">
                <a:latin typeface="Arial"/>
                <a:cs typeface="Arial"/>
              </a:rPr>
              <a:t>–8-</a:t>
            </a:r>
            <a:r>
              <a:rPr sz="2100" spc="-109" dirty="0">
                <a:latin typeface="Arial"/>
                <a:cs typeface="Arial"/>
              </a:rPr>
              <a:t>puzzle: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39" dirty="0">
                <a:latin typeface="Arial"/>
                <a:cs typeface="Arial"/>
              </a:rPr>
              <a:t>sum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distances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143" dirty="0">
                <a:latin typeface="Arial"/>
                <a:cs typeface="Arial"/>
              </a:rPr>
              <a:t>each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tile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is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26" dirty="0">
                <a:latin typeface="Arial"/>
                <a:cs typeface="Arial"/>
              </a:rPr>
              <a:t>from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34" dirty="0">
                <a:latin typeface="Arial"/>
                <a:cs typeface="Arial"/>
              </a:rPr>
              <a:t>its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goal</a:t>
            </a:r>
            <a:endParaRPr sz="2100" dirty="0">
              <a:latin typeface="Arial"/>
              <a:cs typeface="Arial"/>
            </a:endParaRPr>
          </a:p>
          <a:p>
            <a:pPr marL="271939" marR="406718" indent="-170497">
              <a:lnSpc>
                <a:spcPts val="2273"/>
              </a:lnSpc>
              <a:spcBef>
                <a:spcPts val="269"/>
              </a:spcBef>
            </a:pPr>
            <a:endParaRPr lang="en-US" sz="2100" spc="-71" dirty="0">
              <a:latin typeface="Arial"/>
              <a:cs typeface="Arial"/>
            </a:endParaRPr>
          </a:p>
          <a:p>
            <a:pPr marL="271939" marR="406718" indent="-170497">
              <a:lnSpc>
                <a:spcPts val="2273"/>
              </a:lnSpc>
              <a:spcBef>
                <a:spcPts val="269"/>
              </a:spcBef>
            </a:pPr>
            <a:r>
              <a:rPr sz="2400" spc="-71" dirty="0">
                <a:latin typeface="Arial"/>
                <a:cs typeface="Arial"/>
              </a:rPr>
              <a:t>In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general</a:t>
            </a:r>
            <a:endParaRPr sz="2400" dirty="0">
              <a:latin typeface="Arial"/>
              <a:cs typeface="Arial"/>
            </a:endParaRPr>
          </a:p>
          <a:p>
            <a:pPr marL="310991" lvl="1" indent="-209550">
              <a:lnSpc>
                <a:spcPts val="2505"/>
              </a:lnSpc>
              <a:buFont typeface="Arial"/>
              <a:buChar char="–"/>
              <a:tabLst>
                <a:tab pos="311468" algn="l"/>
                <a:tab pos="573881" algn="l"/>
                <a:tab pos="916781" algn="l"/>
              </a:tabLst>
            </a:pPr>
            <a:r>
              <a:rPr sz="2100" spc="-38" dirty="0" err="1">
                <a:latin typeface="STIXGeneral"/>
                <a:cs typeface="STIXGeneral"/>
              </a:rPr>
              <a:t>ℎ</a:t>
            </a:r>
            <a:r>
              <a:rPr lang="en-US" sz="2100" spc="-38" dirty="0">
                <a:latin typeface="STIXGeneral"/>
                <a:cs typeface="STIXGeneral"/>
              </a:rPr>
              <a:t>(</a:t>
            </a:r>
            <a:r>
              <a:rPr sz="2100" spc="116" dirty="0">
                <a:latin typeface="STIXGeneral"/>
                <a:cs typeface="STIXGeneral"/>
              </a:rPr>
              <a:t>𝑛</a:t>
            </a:r>
            <a:r>
              <a:rPr lang="en-US" sz="2100" spc="116" dirty="0">
                <a:latin typeface="STIXGeneral"/>
                <a:cs typeface="STIXGeneral"/>
              </a:rPr>
              <a:t>)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127" dirty="0">
                <a:latin typeface="STIXGeneral"/>
                <a:cs typeface="STIXGeneral"/>
              </a:rPr>
              <a:t>≥</a:t>
            </a:r>
            <a:r>
              <a:rPr sz="2100" spc="68" dirty="0">
                <a:latin typeface="STIXGeneral"/>
                <a:cs typeface="STIXGeneral"/>
              </a:rPr>
              <a:t> </a:t>
            </a:r>
            <a:r>
              <a:rPr sz="2100" spc="105" dirty="0">
                <a:latin typeface="STIXGeneral"/>
                <a:cs typeface="STIXGeneral"/>
              </a:rPr>
              <a:t>0</a:t>
            </a:r>
            <a:r>
              <a:rPr sz="2100" spc="-60" dirty="0">
                <a:latin typeface="STIXGeneral"/>
                <a:cs typeface="STIXGeneral"/>
              </a:rPr>
              <a:t> </a:t>
            </a:r>
            <a:r>
              <a:rPr sz="2100" spc="-8" dirty="0">
                <a:latin typeface="Arial"/>
                <a:cs typeface="Arial"/>
              </a:rPr>
              <a:t>for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all</a:t>
            </a:r>
            <a:r>
              <a:rPr sz="2100" spc="-113" dirty="0">
                <a:latin typeface="Arial"/>
                <a:cs typeface="Arial"/>
              </a:rPr>
              <a:t> </a:t>
            </a:r>
            <a:r>
              <a:rPr sz="2100" spc="-124" dirty="0">
                <a:latin typeface="Arial"/>
                <a:cs typeface="Arial"/>
              </a:rPr>
              <a:t>nodes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38" dirty="0">
                <a:latin typeface="Arial"/>
                <a:cs typeface="Arial"/>
              </a:rPr>
              <a:t>n</a:t>
            </a:r>
            <a:endParaRPr sz="2100" dirty="0">
              <a:latin typeface="Arial"/>
              <a:cs typeface="Arial"/>
            </a:endParaRPr>
          </a:p>
          <a:p>
            <a:pPr marL="310991" lvl="1" indent="-209550">
              <a:lnSpc>
                <a:spcPts val="2494"/>
              </a:lnSpc>
              <a:buFont typeface="Arial"/>
              <a:buChar char="–"/>
              <a:tabLst>
                <a:tab pos="311468" algn="l"/>
              </a:tabLst>
            </a:pPr>
            <a:r>
              <a:rPr sz="2100" spc="124" dirty="0">
                <a:latin typeface="STIXGeneral"/>
                <a:cs typeface="STIXGeneral"/>
              </a:rPr>
              <a:t>ℎ(𝑛)</a:t>
            </a:r>
            <a:r>
              <a:rPr sz="2100" spc="-41" dirty="0">
                <a:latin typeface="STIXGeneral"/>
                <a:cs typeface="STIXGeneral"/>
              </a:rPr>
              <a:t> </a:t>
            </a:r>
            <a:r>
              <a:rPr sz="2100" spc="-191" dirty="0">
                <a:latin typeface="Arial"/>
                <a:cs typeface="Arial"/>
              </a:rPr>
              <a:t>=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0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implies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that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n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is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16" dirty="0">
                <a:latin typeface="Arial"/>
                <a:cs typeface="Arial"/>
              </a:rPr>
              <a:t>goal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node</a:t>
            </a:r>
            <a:endParaRPr sz="2100" dirty="0">
              <a:latin typeface="Arial"/>
              <a:cs typeface="Arial"/>
            </a:endParaRPr>
          </a:p>
          <a:p>
            <a:pPr marL="310991" lvl="1" indent="-209550">
              <a:lnSpc>
                <a:spcPts val="2378"/>
              </a:lnSpc>
              <a:buFont typeface="Arial"/>
              <a:buChar char="–"/>
              <a:tabLst>
                <a:tab pos="311468" algn="l"/>
                <a:tab pos="573881" algn="l"/>
                <a:tab pos="916781" algn="l"/>
              </a:tabLst>
            </a:pPr>
            <a:r>
              <a:rPr sz="2100" spc="-38" dirty="0" err="1">
                <a:latin typeface="STIXGeneral"/>
                <a:cs typeface="STIXGeneral"/>
              </a:rPr>
              <a:t>ℎ</a:t>
            </a:r>
            <a:r>
              <a:rPr lang="en-US" sz="2100" dirty="0">
                <a:latin typeface="STIXGeneral"/>
                <a:cs typeface="STIXGeneral"/>
              </a:rPr>
              <a:t>(</a:t>
            </a:r>
            <a:r>
              <a:rPr sz="2100" spc="116" dirty="0">
                <a:latin typeface="STIXGeneral"/>
                <a:cs typeface="STIXGeneral"/>
              </a:rPr>
              <a:t>𝑛</a:t>
            </a:r>
            <a:r>
              <a:rPr lang="en-US" sz="2100" spc="116" dirty="0">
                <a:latin typeface="STIXGeneral"/>
                <a:cs typeface="STIXGeneral"/>
              </a:rPr>
              <a:t>)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113" dirty="0">
                <a:latin typeface="STIXGeneral"/>
                <a:cs typeface="STIXGeneral"/>
              </a:rPr>
              <a:t>=</a:t>
            </a:r>
            <a:r>
              <a:rPr sz="2100" spc="71" dirty="0">
                <a:latin typeface="STIXGeneral"/>
                <a:cs typeface="STIXGeneral"/>
              </a:rPr>
              <a:t> </a:t>
            </a:r>
            <a:r>
              <a:rPr sz="2100" spc="-180" dirty="0">
                <a:latin typeface="STIXGeneral"/>
                <a:cs typeface="STIXGeneral"/>
              </a:rPr>
              <a:t>∞</a:t>
            </a:r>
            <a:r>
              <a:rPr sz="2100" spc="-26" dirty="0">
                <a:latin typeface="STIXGeneral"/>
                <a:cs typeface="STIXGeneral"/>
              </a:rPr>
              <a:t> </a:t>
            </a:r>
            <a:r>
              <a:rPr sz="2100" spc="-79" dirty="0">
                <a:latin typeface="Arial"/>
                <a:cs typeface="Arial"/>
              </a:rPr>
              <a:t>implies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n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is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dead-</a:t>
            </a:r>
            <a:r>
              <a:rPr sz="2100" spc="-98" dirty="0">
                <a:latin typeface="Arial"/>
                <a:cs typeface="Arial"/>
              </a:rPr>
              <a:t>end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that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can’t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lead </a:t>
            </a:r>
            <a:r>
              <a:rPr sz="2100" spc="-19" dirty="0">
                <a:latin typeface="Arial"/>
                <a:cs typeface="Arial"/>
              </a:rPr>
              <a:t>to</a:t>
            </a:r>
            <a:r>
              <a:rPr lang="en-US" sz="2100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goal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F4ECDE2-84C5-874D-A095-30A801776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2978" y="503521"/>
            <a:ext cx="7031421" cy="6417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General search algorithm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B88F1E86-F6C9-FB41-B51B-131433A09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60869" y="1145308"/>
            <a:ext cx="5252731" cy="3998191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i="1" dirty="0">
                <a:ea typeface="ＭＳ Ｐゴシック" panose="020B0600070205080204" pitchFamily="34" charset="-128"/>
              </a:rPr>
              <a:t>;; problem describes the start state, operators, goal test, and operator costs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i="1" dirty="0">
                <a:ea typeface="ＭＳ Ｐゴシック" panose="020B0600070205080204" pitchFamily="34" charset="-128"/>
              </a:rPr>
              <a:t>;; queueing-function is a comparator function that ranks two states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i="1" dirty="0">
                <a:ea typeface="ＭＳ Ｐゴシック" panose="020B0600070205080204" pitchFamily="34" charset="-128"/>
              </a:rPr>
              <a:t>;; general-search returns either a goal node or failure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600" i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function general-search (problem, QUEUEING-FUNCTION)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nodes = MAKE-QUEUE(MAKE-NODE(</a:t>
            </a:r>
            <a:r>
              <a:rPr lang="en-US" altLang="en-US" sz="1425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problem.INITIAL</a:t>
            </a: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-STATE))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if EMPTY(nodes) then return "failure"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node = REMOVE-FRONT(nodes)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if </a:t>
            </a:r>
            <a:r>
              <a:rPr lang="en-US" altLang="en-US" sz="1425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problem.GOAL</a:t>
            </a: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-TEST(</a:t>
            </a:r>
            <a:r>
              <a:rPr lang="en-US" altLang="en-US" sz="1425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node.STATE</a:t>
            </a: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 succeeds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then return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nodes = QUEUEING-FUNCTION(nodes, EXPAND(node,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</a:t>
            </a:r>
            <a:r>
              <a:rPr lang="en-US" altLang="en-US" sz="1425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problem.OPERATORS</a:t>
            </a: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end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6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dirty="0">
                <a:ea typeface="ＭＳ Ｐゴシック" panose="020B0600070205080204" pitchFamily="34" charset="-128"/>
              </a:rPr>
              <a:t> </a:t>
            </a:r>
            <a:r>
              <a:rPr lang="en-US" altLang="en-US" sz="1425" i="1" dirty="0">
                <a:ea typeface="ＭＳ Ｐゴシック" panose="020B0600070205080204" pitchFamily="34" charset="-128"/>
              </a:rPr>
              <a:t>    ;; Note: The goal test is NOT done when nodes are generated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i="1" dirty="0">
                <a:ea typeface="ＭＳ Ｐゴシック" panose="020B0600070205080204" pitchFamily="34" charset="-128"/>
              </a:rPr>
              <a:t>     ;; Note: This algorithm does not detect loops</a:t>
            </a:r>
            <a:endParaRPr lang="en-US" altLang="en-US" sz="1425" i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8396" y="1065058"/>
            <a:ext cx="2971972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229" dirty="0">
                <a:hlinkClick r:id="rId2"/>
              </a:rPr>
              <a:t>Example</a:t>
            </a:r>
            <a:r>
              <a:rPr spc="-169" dirty="0">
                <a:hlinkClick r:id="rId2"/>
              </a:rPr>
              <a:t> </a:t>
            </a:r>
            <a:r>
              <a:rPr spc="-113" dirty="0">
                <a:hlinkClick r:id="rId2"/>
              </a:rPr>
              <a:t>3.</a:t>
            </a:r>
            <a:r>
              <a:rPr lang="en-US" spc="-113" dirty="0">
                <a:hlinkClick r:id="rId2"/>
              </a:rPr>
              <a:t>5</a:t>
            </a:r>
            <a:endParaRPr spc="-113" dirty="0"/>
          </a:p>
        </p:txBody>
      </p:sp>
      <p:grpSp>
        <p:nvGrpSpPr>
          <p:cNvPr id="3" name="object 3"/>
          <p:cNvGrpSpPr/>
          <p:nvPr/>
        </p:nvGrpSpPr>
        <p:grpSpPr>
          <a:xfrm>
            <a:off x="564118" y="755500"/>
            <a:ext cx="4186714" cy="3283268"/>
            <a:chOff x="59934" y="200025"/>
            <a:chExt cx="5582285" cy="43776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34" y="314441"/>
              <a:ext cx="5581913" cy="42629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76400" y="2286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152400"/>
                  </a:moveTo>
                  <a:lnTo>
                    <a:pt x="21455" y="99209"/>
                  </a:lnTo>
                  <a:lnTo>
                    <a:pt x="80652" y="54197"/>
                  </a:lnTo>
                  <a:lnTo>
                    <a:pt x="121982" y="35831"/>
                  </a:lnTo>
                  <a:lnTo>
                    <a:pt x="169841" y="20799"/>
                  </a:lnTo>
                  <a:lnTo>
                    <a:pt x="223259" y="9530"/>
                  </a:lnTo>
                  <a:lnTo>
                    <a:pt x="281268" y="2454"/>
                  </a:lnTo>
                  <a:lnTo>
                    <a:pt x="342900" y="0"/>
                  </a:lnTo>
                  <a:lnTo>
                    <a:pt x="404531" y="2454"/>
                  </a:lnTo>
                  <a:lnTo>
                    <a:pt x="462540" y="9530"/>
                  </a:lnTo>
                  <a:lnTo>
                    <a:pt x="515958" y="20799"/>
                  </a:lnTo>
                  <a:lnTo>
                    <a:pt x="563817" y="35831"/>
                  </a:lnTo>
                  <a:lnTo>
                    <a:pt x="605147" y="54197"/>
                  </a:lnTo>
                  <a:lnTo>
                    <a:pt x="638979" y="75466"/>
                  </a:lnTo>
                  <a:lnTo>
                    <a:pt x="680274" y="124997"/>
                  </a:lnTo>
                  <a:lnTo>
                    <a:pt x="685800" y="152400"/>
                  </a:lnTo>
                  <a:lnTo>
                    <a:pt x="680274" y="179802"/>
                  </a:lnTo>
                  <a:lnTo>
                    <a:pt x="638979" y="229333"/>
                  </a:lnTo>
                  <a:lnTo>
                    <a:pt x="605147" y="250602"/>
                  </a:lnTo>
                  <a:lnTo>
                    <a:pt x="563817" y="268968"/>
                  </a:lnTo>
                  <a:lnTo>
                    <a:pt x="515958" y="284000"/>
                  </a:lnTo>
                  <a:lnTo>
                    <a:pt x="462540" y="295269"/>
                  </a:lnTo>
                  <a:lnTo>
                    <a:pt x="404531" y="302345"/>
                  </a:lnTo>
                  <a:lnTo>
                    <a:pt x="342900" y="304800"/>
                  </a:lnTo>
                  <a:lnTo>
                    <a:pt x="281268" y="302345"/>
                  </a:lnTo>
                  <a:lnTo>
                    <a:pt x="223259" y="295269"/>
                  </a:lnTo>
                  <a:lnTo>
                    <a:pt x="169841" y="284000"/>
                  </a:lnTo>
                  <a:lnTo>
                    <a:pt x="121982" y="268968"/>
                  </a:lnTo>
                  <a:lnTo>
                    <a:pt x="80652" y="250602"/>
                  </a:lnTo>
                  <a:lnTo>
                    <a:pt x="46820" y="229333"/>
                  </a:lnTo>
                  <a:lnTo>
                    <a:pt x="5525" y="179802"/>
                  </a:lnTo>
                  <a:lnTo>
                    <a:pt x="0" y="152400"/>
                  </a:lnTo>
                  <a:close/>
                </a:path>
              </a:pathLst>
            </a:custGeom>
            <a:ln w="571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831080" y="3735078"/>
            <a:ext cx="4312920" cy="1401604"/>
            <a:chOff x="3393947" y="4989575"/>
            <a:chExt cx="5750560" cy="18688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3947" y="4989575"/>
              <a:ext cx="5750052" cy="18684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93948" y="4989575"/>
              <a:ext cx="5750560" cy="1716405"/>
            </a:xfrm>
            <a:custGeom>
              <a:avLst/>
              <a:gdLst/>
              <a:ahLst/>
              <a:cxnLst/>
              <a:rect l="l" t="t" r="r" b="b"/>
              <a:pathLst>
                <a:path w="5750559" h="1716404">
                  <a:moveTo>
                    <a:pt x="5750052" y="877824"/>
                  </a:moveTo>
                  <a:lnTo>
                    <a:pt x="0" y="877824"/>
                  </a:lnTo>
                  <a:lnTo>
                    <a:pt x="0" y="1716024"/>
                  </a:lnTo>
                  <a:lnTo>
                    <a:pt x="5750052" y="1716024"/>
                  </a:lnTo>
                  <a:lnTo>
                    <a:pt x="5750052" y="877824"/>
                  </a:lnTo>
                  <a:close/>
                </a:path>
                <a:path w="5750559" h="1716404">
                  <a:moveTo>
                    <a:pt x="5750052" y="0"/>
                  </a:moveTo>
                  <a:lnTo>
                    <a:pt x="0" y="0"/>
                  </a:lnTo>
                  <a:lnTo>
                    <a:pt x="0" y="573024"/>
                  </a:lnTo>
                  <a:lnTo>
                    <a:pt x="5750052" y="573024"/>
                  </a:lnTo>
                  <a:lnTo>
                    <a:pt x="5750052" y="0"/>
                  </a:lnTo>
                  <a:close/>
                </a:path>
              </a:pathLst>
            </a:custGeom>
            <a:solidFill>
              <a:srgbClr val="E2D2B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54994" y="4552063"/>
            <a:ext cx="1604963" cy="41998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ts val="1616"/>
              </a:lnSpc>
              <a:spcBef>
                <a:spcPts val="75"/>
              </a:spcBef>
            </a:pPr>
            <a:r>
              <a:rPr sz="1350" spc="-53" dirty="0">
                <a:latin typeface="Arial"/>
                <a:cs typeface="Arial"/>
              </a:rPr>
              <a:t>(Partial)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Heuristic</a:t>
            </a:r>
            <a:r>
              <a:rPr sz="1350" spc="-26" dirty="0">
                <a:latin typeface="Arial"/>
                <a:cs typeface="Arial"/>
              </a:rPr>
              <a:t> </a:t>
            </a:r>
            <a:r>
              <a:rPr sz="1350" spc="68" dirty="0">
                <a:latin typeface="STIXGeneral"/>
                <a:cs typeface="STIXGeneral"/>
              </a:rPr>
              <a:t>ℎ(𝑛)</a:t>
            </a:r>
            <a:endParaRPr sz="1350">
              <a:latin typeface="STIXGeneral"/>
              <a:cs typeface="STIXGeneral"/>
            </a:endParaRPr>
          </a:p>
          <a:p>
            <a:pPr marL="476" algn="ctr">
              <a:lnSpc>
                <a:spcPts val="1616"/>
              </a:lnSpc>
            </a:pPr>
            <a:r>
              <a:rPr sz="1350" dirty="0">
                <a:latin typeface="Arial"/>
                <a:cs typeface="Arial"/>
              </a:rPr>
              <a:t>for</a:t>
            </a:r>
            <a:r>
              <a:rPr sz="1350" spc="-75" dirty="0">
                <a:latin typeface="Arial"/>
                <a:cs typeface="Arial"/>
              </a:rPr>
              <a:t> goal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5" dirty="0">
                <a:solidFill>
                  <a:srgbClr val="FFFF00"/>
                </a:solidFill>
                <a:latin typeface="Arial"/>
                <a:cs typeface="Arial"/>
              </a:rPr>
              <a:t>r123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8396" y="1065058"/>
            <a:ext cx="2971972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229" dirty="0">
                <a:hlinkClick r:id="rId2"/>
              </a:rPr>
              <a:t>Example</a:t>
            </a:r>
            <a:r>
              <a:rPr spc="-169" dirty="0">
                <a:hlinkClick r:id="rId2"/>
              </a:rPr>
              <a:t> </a:t>
            </a:r>
            <a:r>
              <a:rPr spc="-113" dirty="0">
                <a:hlinkClick r:id="rId2"/>
              </a:rPr>
              <a:t>3.</a:t>
            </a:r>
            <a:r>
              <a:rPr lang="en-US" spc="-113" dirty="0">
                <a:hlinkClick r:id="rId2"/>
              </a:rPr>
              <a:t>5</a:t>
            </a:r>
            <a:endParaRPr spc="-113" dirty="0"/>
          </a:p>
        </p:txBody>
      </p:sp>
      <p:grpSp>
        <p:nvGrpSpPr>
          <p:cNvPr id="3" name="object 3"/>
          <p:cNvGrpSpPr/>
          <p:nvPr/>
        </p:nvGrpSpPr>
        <p:grpSpPr>
          <a:xfrm>
            <a:off x="564118" y="755500"/>
            <a:ext cx="4186714" cy="3283268"/>
            <a:chOff x="59934" y="200025"/>
            <a:chExt cx="5582285" cy="43776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34" y="314441"/>
              <a:ext cx="5581913" cy="42629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76400" y="2286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152400"/>
                  </a:moveTo>
                  <a:lnTo>
                    <a:pt x="21455" y="99209"/>
                  </a:lnTo>
                  <a:lnTo>
                    <a:pt x="80652" y="54197"/>
                  </a:lnTo>
                  <a:lnTo>
                    <a:pt x="121982" y="35831"/>
                  </a:lnTo>
                  <a:lnTo>
                    <a:pt x="169841" y="20799"/>
                  </a:lnTo>
                  <a:lnTo>
                    <a:pt x="223259" y="9530"/>
                  </a:lnTo>
                  <a:lnTo>
                    <a:pt x="281268" y="2454"/>
                  </a:lnTo>
                  <a:lnTo>
                    <a:pt x="342900" y="0"/>
                  </a:lnTo>
                  <a:lnTo>
                    <a:pt x="404531" y="2454"/>
                  </a:lnTo>
                  <a:lnTo>
                    <a:pt x="462540" y="9530"/>
                  </a:lnTo>
                  <a:lnTo>
                    <a:pt x="515958" y="20799"/>
                  </a:lnTo>
                  <a:lnTo>
                    <a:pt x="563817" y="35831"/>
                  </a:lnTo>
                  <a:lnTo>
                    <a:pt x="605147" y="54197"/>
                  </a:lnTo>
                  <a:lnTo>
                    <a:pt x="638979" y="75466"/>
                  </a:lnTo>
                  <a:lnTo>
                    <a:pt x="680274" y="124997"/>
                  </a:lnTo>
                  <a:lnTo>
                    <a:pt x="685800" y="152400"/>
                  </a:lnTo>
                  <a:lnTo>
                    <a:pt x="680274" y="179802"/>
                  </a:lnTo>
                  <a:lnTo>
                    <a:pt x="638979" y="229333"/>
                  </a:lnTo>
                  <a:lnTo>
                    <a:pt x="605147" y="250602"/>
                  </a:lnTo>
                  <a:lnTo>
                    <a:pt x="563817" y="268968"/>
                  </a:lnTo>
                  <a:lnTo>
                    <a:pt x="515958" y="284000"/>
                  </a:lnTo>
                  <a:lnTo>
                    <a:pt x="462540" y="295269"/>
                  </a:lnTo>
                  <a:lnTo>
                    <a:pt x="404531" y="302345"/>
                  </a:lnTo>
                  <a:lnTo>
                    <a:pt x="342900" y="304800"/>
                  </a:lnTo>
                  <a:lnTo>
                    <a:pt x="281268" y="302345"/>
                  </a:lnTo>
                  <a:lnTo>
                    <a:pt x="223259" y="295269"/>
                  </a:lnTo>
                  <a:lnTo>
                    <a:pt x="169841" y="284000"/>
                  </a:lnTo>
                  <a:lnTo>
                    <a:pt x="121982" y="268968"/>
                  </a:lnTo>
                  <a:lnTo>
                    <a:pt x="80652" y="250602"/>
                  </a:lnTo>
                  <a:lnTo>
                    <a:pt x="46820" y="229333"/>
                  </a:lnTo>
                  <a:lnTo>
                    <a:pt x="5525" y="179802"/>
                  </a:lnTo>
                  <a:lnTo>
                    <a:pt x="0" y="152400"/>
                  </a:lnTo>
                  <a:close/>
                </a:path>
              </a:pathLst>
            </a:custGeom>
            <a:ln w="571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54994" y="4552063"/>
            <a:ext cx="1604963" cy="41998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ts val="1616"/>
              </a:lnSpc>
              <a:spcBef>
                <a:spcPts val="75"/>
              </a:spcBef>
            </a:pPr>
            <a:r>
              <a:rPr sz="1350" spc="-53" dirty="0">
                <a:latin typeface="Arial"/>
                <a:cs typeface="Arial"/>
              </a:rPr>
              <a:t>(Partial)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Heuristic</a:t>
            </a:r>
            <a:r>
              <a:rPr sz="1350" spc="-26" dirty="0">
                <a:latin typeface="Arial"/>
                <a:cs typeface="Arial"/>
              </a:rPr>
              <a:t> </a:t>
            </a:r>
            <a:r>
              <a:rPr sz="1350" spc="68" dirty="0">
                <a:latin typeface="STIXGeneral"/>
                <a:cs typeface="STIXGeneral"/>
              </a:rPr>
              <a:t>ℎ(𝑛)</a:t>
            </a:r>
            <a:endParaRPr sz="1350">
              <a:latin typeface="STIXGeneral"/>
              <a:cs typeface="STIXGeneral"/>
            </a:endParaRPr>
          </a:p>
          <a:p>
            <a:pPr marL="476" algn="ctr">
              <a:lnSpc>
                <a:spcPts val="1616"/>
              </a:lnSpc>
            </a:pPr>
            <a:r>
              <a:rPr sz="1350" dirty="0">
                <a:latin typeface="Arial"/>
                <a:cs typeface="Arial"/>
              </a:rPr>
              <a:t>for</a:t>
            </a:r>
            <a:r>
              <a:rPr sz="1350" spc="-75" dirty="0">
                <a:latin typeface="Arial"/>
                <a:cs typeface="Arial"/>
              </a:rPr>
              <a:t> goal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5" dirty="0">
                <a:solidFill>
                  <a:srgbClr val="FFFF00"/>
                </a:solidFill>
                <a:latin typeface="Arial"/>
                <a:cs typeface="Arial"/>
              </a:rPr>
              <a:t>r123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10" name="object 6">
            <a:extLst>
              <a:ext uri="{FF2B5EF4-FFF2-40B4-BE49-F238E27FC236}">
                <a16:creationId xmlns:a16="http://schemas.microsoft.com/office/drawing/2014/main" id="{AC8701C1-45F9-CC79-AD8F-52F4BE8299C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1461" y="3742183"/>
            <a:ext cx="4312539" cy="14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81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8396" y="1065058"/>
            <a:ext cx="2971972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229" dirty="0">
                <a:hlinkClick r:id="rId2"/>
              </a:rPr>
              <a:t>Example</a:t>
            </a:r>
            <a:r>
              <a:rPr spc="-169" dirty="0">
                <a:hlinkClick r:id="rId2"/>
              </a:rPr>
              <a:t> </a:t>
            </a:r>
            <a:r>
              <a:rPr spc="-113" dirty="0">
                <a:hlinkClick r:id="rId2"/>
              </a:rPr>
              <a:t>3.</a:t>
            </a:r>
            <a:r>
              <a:rPr lang="en-US" spc="-113" dirty="0">
                <a:hlinkClick r:id="rId2"/>
              </a:rPr>
              <a:t>5</a:t>
            </a:r>
            <a:endParaRPr spc="-113" dirty="0"/>
          </a:p>
        </p:txBody>
      </p:sp>
      <p:grpSp>
        <p:nvGrpSpPr>
          <p:cNvPr id="3" name="object 3"/>
          <p:cNvGrpSpPr/>
          <p:nvPr/>
        </p:nvGrpSpPr>
        <p:grpSpPr>
          <a:xfrm>
            <a:off x="564118" y="755500"/>
            <a:ext cx="4186714" cy="3283268"/>
            <a:chOff x="59934" y="200025"/>
            <a:chExt cx="5582285" cy="43776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34" y="314441"/>
              <a:ext cx="5581913" cy="42629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76400" y="2286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152400"/>
                  </a:moveTo>
                  <a:lnTo>
                    <a:pt x="21455" y="99209"/>
                  </a:lnTo>
                  <a:lnTo>
                    <a:pt x="80652" y="54197"/>
                  </a:lnTo>
                  <a:lnTo>
                    <a:pt x="121982" y="35831"/>
                  </a:lnTo>
                  <a:lnTo>
                    <a:pt x="169841" y="20799"/>
                  </a:lnTo>
                  <a:lnTo>
                    <a:pt x="223259" y="9530"/>
                  </a:lnTo>
                  <a:lnTo>
                    <a:pt x="281268" y="2454"/>
                  </a:lnTo>
                  <a:lnTo>
                    <a:pt x="342900" y="0"/>
                  </a:lnTo>
                  <a:lnTo>
                    <a:pt x="404531" y="2454"/>
                  </a:lnTo>
                  <a:lnTo>
                    <a:pt x="462540" y="9530"/>
                  </a:lnTo>
                  <a:lnTo>
                    <a:pt x="515958" y="20799"/>
                  </a:lnTo>
                  <a:lnTo>
                    <a:pt x="563817" y="35831"/>
                  </a:lnTo>
                  <a:lnTo>
                    <a:pt x="605147" y="54197"/>
                  </a:lnTo>
                  <a:lnTo>
                    <a:pt x="638979" y="75466"/>
                  </a:lnTo>
                  <a:lnTo>
                    <a:pt x="680274" y="124997"/>
                  </a:lnTo>
                  <a:lnTo>
                    <a:pt x="685800" y="152400"/>
                  </a:lnTo>
                  <a:lnTo>
                    <a:pt x="680274" y="179802"/>
                  </a:lnTo>
                  <a:lnTo>
                    <a:pt x="638979" y="229333"/>
                  </a:lnTo>
                  <a:lnTo>
                    <a:pt x="605147" y="250602"/>
                  </a:lnTo>
                  <a:lnTo>
                    <a:pt x="563817" y="268968"/>
                  </a:lnTo>
                  <a:lnTo>
                    <a:pt x="515958" y="284000"/>
                  </a:lnTo>
                  <a:lnTo>
                    <a:pt x="462540" y="295269"/>
                  </a:lnTo>
                  <a:lnTo>
                    <a:pt x="404531" y="302345"/>
                  </a:lnTo>
                  <a:lnTo>
                    <a:pt x="342900" y="304800"/>
                  </a:lnTo>
                  <a:lnTo>
                    <a:pt x="281268" y="302345"/>
                  </a:lnTo>
                  <a:lnTo>
                    <a:pt x="223259" y="295269"/>
                  </a:lnTo>
                  <a:lnTo>
                    <a:pt x="169841" y="284000"/>
                  </a:lnTo>
                  <a:lnTo>
                    <a:pt x="121982" y="268968"/>
                  </a:lnTo>
                  <a:lnTo>
                    <a:pt x="80652" y="250602"/>
                  </a:lnTo>
                  <a:lnTo>
                    <a:pt x="46820" y="229333"/>
                  </a:lnTo>
                  <a:lnTo>
                    <a:pt x="5525" y="179802"/>
                  </a:lnTo>
                  <a:lnTo>
                    <a:pt x="0" y="152400"/>
                  </a:lnTo>
                  <a:close/>
                </a:path>
              </a:pathLst>
            </a:custGeom>
            <a:ln w="571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54994" y="4552063"/>
            <a:ext cx="1604963" cy="41998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ts val="1616"/>
              </a:lnSpc>
              <a:spcBef>
                <a:spcPts val="75"/>
              </a:spcBef>
            </a:pPr>
            <a:r>
              <a:rPr sz="1350" spc="-53" dirty="0">
                <a:latin typeface="Arial"/>
                <a:cs typeface="Arial"/>
              </a:rPr>
              <a:t>(Partial)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Heuristic</a:t>
            </a:r>
            <a:r>
              <a:rPr sz="1350" spc="-26" dirty="0">
                <a:latin typeface="Arial"/>
                <a:cs typeface="Arial"/>
              </a:rPr>
              <a:t> </a:t>
            </a:r>
            <a:r>
              <a:rPr sz="1350" spc="68" dirty="0">
                <a:latin typeface="STIXGeneral"/>
                <a:cs typeface="STIXGeneral"/>
              </a:rPr>
              <a:t>ℎ(𝑛)</a:t>
            </a:r>
            <a:endParaRPr sz="1350">
              <a:latin typeface="STIXGeneral"/>
              <a:cs typeface="STIXGeneral"/>
            </a:endParaRPr>
          </a:p>
          <a:p>
            <a:pPr marL="476" algn="ctr">
              <a:lnSpc>
                <a:spcPts val="1616"/>
              </a:lnSpc>
            </a:pPr>
            <a:r>
              <a:rPr sz="1350" dirty="0">
                <a:latin typeface="Arial"/>
                <a:cs typeface="Arial"/>
              </a:rPr>
              <a:t>for</a:t>
            </a:r>
            <a:r>
              <a:rPr sz="1350" spc="-75" dirty="0">
                <a:latin typeface="Arial"/>
                <a:cs typeface="Arial"/>
              </a:rPr>
              <a:t> goal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5" dirty="0">
                <a:solidFill>
                  <a:srgbClr val="FFFF00"/>
                </a:solidFill>
                <a:latin typeface="Arial"/>
                <a:cs typeface="Arial"/>
              </a:rPr>
              <a:t>r123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10" name="object 6">
            <a:extLst>
              <a:ext uri="{FF2B5EF4-FFF2-40B4-BE49-F238E27FC236}">
                <a16:creationId xmlns:a16="http://schemas.microsoft.com/office/drawing/2014/main" id="{AC8701C1-45F9-CC79-AD8F-52F4BE8299C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1461" y="3742183"/>
            <a:ext cx="4312539" cy="1401317"/>
          </a:xfrm>
          <a:prstGeom prst="rect">
            <a:avLst/>
          </a:prstGeom>
        </p:spPr>
      </p:pic>
      <p:sp>
        <p:nvSpPr>
          <p:cNvPr id="6" name="object 8">
            <a:extLst>
              <a:ext uri="{FF2B5EF4-FFF2-40B4-BE49-F238E27FC236}">
                <a16:creationId xmlns:a16="http://schemas.microsoft.com/office/drawing/2014/main" id="{7420161E-B492-4AD8-7B47-22148AAA5F1E}"/>
              </a:ext>
            </a:extLst>
          </p:cNvPr>
          <p:cNvSpPr txBox="1"/>
          <p:nvPr/>
        </p:nvSpPr>
        <p:spPr>
          <a:xfrm>
            <a:off x="5713369" y="1994669"/>
            <a:ext cx="3222025" cy="577081"/>
          </a:xfrm>
          <a:prstGeom prst="rect">
            <a:avLst/>
          </a:prstGeom>
          <a:solidFill>
            <a:srgbClr val="8063A1"/>
          </a:solidFill>
        </p:spPr>
        <p:txBody>
          <a:bodyPr vert="horz" wrap="square" lIns="0" tIns="22860" rIns="0" bIns="0" rtlCol="0">
            <a:spAutoFit/>
          </a:bodyPr>
          <a:lstStyle/>
          <a:p>
            <a:pPr marL="476" algn="ctr">
              <a:spcBef>
                <a:spcPts val="180"/>
              </a:spcBef>
            </a:pPr>
            <a:r>
              <a:rPr spc="-83" dirty="0">
                <a:latin typeface="Arial"/>
                <a:cs typeface="Arial"/>
              </a:rPr>
              <a:t>Q:</a:t>
            </a:r>
            <a:r>
              <a:rPr spc="-56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Is</a:t>
            </a:r>
            <a:r>
              <a:rPr spc="-64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this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an</a:t>
            </a:r>
            <a:r>
              <a:rPr spc="-41" dirty="0">
                <a:latin typeface="Arial"/>
                <a:cs typeface="Arial"/>
              </a:rPr>
              <a:t> </a:t>
            </a:r>
            <a:r>
              <a:rPr b="1" spc="-34" dirty="0">
                <a:latin typeface="Arial"/>
                <a:cs typeface="Arial"/>
              </a:rPr>
              <a:t>admissible</a:t>
            </a:r>
            <a:endParaRPr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8" dirty="0">
                <a:latin typeface="Arial"/>
                <a:cs typeface="Arial"/>
              </a:rPr>
              <a:t>heuristic?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33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8396" y="1065058"/>
            <a:ext cx="2971972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229" dirty="0">
                <a:hlinkClick r:id="rId2"/>
              </a:rPr>
              <a:t>Example</a:t>
            </a:r>
            <a:r>
              <a:rPr spc="-169" dirty="0">
                <a:hlinkClick r:id="rId2"/>
              </a:rPr>
              <a:t> </a:t>
            </a:r>
            <a:r>
              <a:rPr spc="-113" dirty="0">
                <a:hlinkClick r:id="rId2"/>
              </a:rPr>
              <a:t>3.</a:t>
            </a:r>
            <a:r>
              <a:rPr lang="en-US" spc="-113" dirty="0">
                <a:hlinkClick r:id="rId2"/>
              </a:rPr>
              <a:t>5</a:t>
            </a:r>
            <a:endParaRPr spc="-113" dirty="0"/>
          </a:p>
        </p:txBody>
      </p:sp>
      <p:grpSp>
        <p:nvGrpSpPr>
          <p:cNvPr id="3" name="object 3"/>
          <p:cNvGrpSpPr/>
          <p:nvPr/>
        </p:nvGrpSpPr>
        <p:grpSpPr>
          <a:xfrm>
            <a:off x="564118" y="755500"/>
            <a:ext cx="4186714" cy="3283268"/>
            <a:chOff x="59934" y="200025"/>
            <a:chExt cx="5582285" cy="43776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34" y="314441"/>
              <a:ext cx="5581913" cy="42629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76400" y="2286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152400"/>
                  </a:moveTo>
                  <a:lnTo>
                    <a:pt x="21455" y="99209"/>
                  </a:lnTo>
                  <a:lnTo>
                    <a:pt x="80652" y="54197"/>
                  </a:lnTo>
                  <a:lnTo>
                    <a:pt x="121982" y="35831"/>
                  </a:lnTo>
                  <a:lnTo>
                    <a:pt x="169841" y="20799"/>
                  </a:lnTo>
                  <a:lnTo>
                    <a:pt x="223259" y="9530"/>
                  </a:lnTo>
                  <a:lnTo>
                    <a:pt x="281268" y="2454"/>
                  </a:lnTo>
                  <a:lnTo>
                    <a:pt x="342900" y="0"/>
                  </a:lnTo>
                  <a:lnTo>
                    <a:pt x="404531" y="2454"/>
                  </a:lnTo>
                  <a:lnTo>
                    <a:pt x="462540" y="9530"/>
                  </a:lnTo>
                  <a:lnTo>
                    <a:pt x="515958" y="20799"/>
                  </a:lnTo>
                  <a:lnTo>
                    <a:pt x="563817" y="35831"/>
                  </a:lnTo>
                  <a:lnTo>
                    <a:pt x="605147" y="54197"/>
                  </a:lnTo>
                  <a:lnTo>
                    <a:pt x="638979" y="75466"/>
                  </a:lnTo>
                  <a:lnTo>
                    <a:pt x="680274" y="124997"/>
                  </a:lnTo>
                  <a:lnTo>
                    <a:pt x="685800" y="152400"/>
                  </a:lnTo>
                  <a:lnTo>
                    <a:pt x="680274" y="179802"/>
                  </a:lnTo>
                  <a:lnTo>
                    <a:pt x="638979" y="229333"/>
                  </a:lnTo>
                  <a:lnTo>
                    <a:pt x="605147" y="250602"/>
                  </a:lnTo>
                  <a:lnTo>
                    <a:pt x="563817" y="268968"/>
                  </a:lnTo>
                  <a:lnTo>
                    <a:pt x="515958" y="284000"/>
                  </a:lnTo>
                  <a:lnTo>
                    <a:pt x="462540" y="295269"/>
                  </a:lnTo>
                  <a:lnTo>
                    <a:pt x="404531" y="302345"/>
                  </a:lnTo>
                  <a:lnTo>
                    <a:pt x="342900" y="304800"/>
                  </a:lnTo>
                  <a:lnTo>
                    <a:pt x="281268" y="302345"/>
                  </a:lnTo>
                  <a:lnTo>
                    <a:pt x="223259" y="295269"/>
                  </a:lnTo>
                  <a:lnTo>
                    <a:pt x="169841" y="284000"/>
                  </a:lnTo>
                  <a:lnTo>
                    <a:pt x="121982" y="268968"/>
                  </a:lnTo>
                  <a:lnTo>
                    <a:pt x="80652" y="250602"/>
                  </a:lnTo>
                  <a:lnTo>
                    <a:pt x="46820" y="229333"/>
                  </a:lnTo>
                  <a:lnTo>
                    <a:pt x="5525" y="179802"/>
                  </a:lnTo>
                  <a:lnTo>
                    <a:pt x="0" y="152400"/>
                  </a:lnTo>
                  <a:close/>
                </a:path>
              </a:pathLst>
            </a:custGeom>
            <a:ln w="571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54994" y="4552063"/>
            <a:ext cx="1604963" cy="41998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ts val="1616"/>
              </a:lnSpc>
              <a:spcBef>
                <a:spcPts val="75"/>
              </a:spcBef>
            </a:pPr>
            <a:r>
              <a:rPr sz="1350" spc="-53" dirty="0">
                <a:latin typeface="Arial"/>
                <a:cs typeface="Arial"/>
              </a:rPr>
              <a:t>(Partial)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Heuristic</a:t>
            </a:r>
            <a:r>
              <a:rPr sz="1350" spc="-26" dirty="0">
                <a:latin typeface="Arial"/>
                <a:cs typeface="Arial"/>
              </a:rPr>
              <a:t> </a:t>
            </a:r>
            <a:r>
              <a:rPr sz="1350" spc="68" dirty="0">
                <a:latin typeface="STIXGeneral"/>
                <a:cs typeface="STIXGeneral"/>
              </a:rPr>
              <a:t>ℎ(𝑛)</a:t>
            </a:r>
            <a:endParaRPr sz="1350">
              <a:latin typeface="STIXGeneral"/>
              <a:cs typeface="STIXGeneral"/>
            </a:endParaRPr>
          </a:p>
          <a:p>
            <a:pPr marL="476" algn="ctr">
              <a:lnSpc>
                <a:spcPts val="1616"/>
              </a:lnSpc>
            </a:pPr>
            <a:r>
              <a:rPr sz="1350" dirty="0">
                <a:latin typeface="Arial"/>
                <a:cs typeface="Arial"/>
              </a:rPr>
              <a:t>for</a:t>
            </a:r>
            <a:r>
              <a:rPr sz="1350" spc="-75" dirty="0">
                <a:latin typeface="Arial"/>
                <a:cs typeface="Arial"/>
              </a:rPr>
              <a:t> goal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5" dirty="0">
                <a:solidFill>
                  <a:srgbClr val="FFFF00"/>
                </a:solidFill>
                <a:latin typeface="Arial"/>
                <a:cs typeface="Arial"/>
              </a:rPr>
              <a:t>r123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10" name="object 6">
            <a:extLst>
              <a:ext uri="{FF2B5EF4-FFF2-40B4-BE49-F238E27FC236}">
                <a16:creationId xmlns:a16="http://schemas.microsoft.com/office/drawing/2014/main" id="{AC8701C1-45F9-CC79-AD8F-52F4BE8299C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1461" y="3742183"/>
            <a:ext cx="4312539" cy="1401317"/>
          </a:xfrm>
          <a:prstGeom prst="rect">
            <a:avLst/>
          </a:prstGeom>
        </p:spPr>
      </p:pic>
      <p:sp>
        <p:nvSpPr>
          <p:cNvPr id="6" name="object 8">
            <a:extLst>
              <a:ext uri="{FF2B5EF4-FFF2-40B4-BE49-F238E27FC236}">
                <a16:creationId xmlns:a16="http://schemas.microsoft.com/office/drawing/2014/main" id="{7420161E-B492-4AD8-7B47-22148AAA5F1E}"/>
              </a:ext>
            </a:extLst>
          </p:cNvPr>
          <p:cNvSpPr txBox="1"/>
          <p:nvPr/>
        </p:nvSpPr>
        <p:spPr>
          <a:xfrm>
            <a:off x="5713369" y="1994669"/>
            <a:ext cx="3222025" cy="577081"/>
          </a:xfrm>
          <a:prstGeom prst="rect">
            <a:avLst/>
          </a:prstGeom>
          <a:solidFill>
            <a:srgbClr val="8063A1"/>
          </a:solidFill>
        </p:spPr>
        <p:txBody>
          <a:bodyPr vert="horz" wrap="square" lIns="0" tIns="22860" rIns="0" bIns="0" rtlCol="0">
            <a:spAutoFit/>
          </a:bodyPr>
          <a:lstStyle/>
          <a:p>
            <a:pPr marL="476" algn="ctr">
              <a:spcBef>
                <a:spcPts val="180"/>
              </a:spcBef>
            </a:pPr>
            <a:r>
              <a:rPr spc="-83" dirty="0">
                <a:latin typeface="Arial"/>
                <a:cs typeface="Arial"/>
              </a:rPr>
              <a:t>Q:</a:t>
            </a:r>
            <a:r>
              <a:rPr spc="-56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Is</a:t>
            </a:r>
            <a:r>
              <a:rPr spc="-64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this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an</a:t>
            </a:r>
            <a:r>
              <a:rPr spc="-41" dirty="0">
                <a:latin typeface="Arial"/>
                <a:cs typeface="Arial"/>
              </a:rPr>
              <a:t> </a:t>
            </a:r>
            <a:r>
              <a:rPr b="1" spc="-34" dirty="0">
                <a:latin typeface="Arial"/>
                <a:cs typeface="Arial"/>
              </a:rPr>
              <a:t>admissible</a:t>
            </a:r>
            <a:endParaRPr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8" dirty="0">
                <a:latin typeface="Arial"/>
                <a:cs typeface="Arial"/>
              </a:rPr>
              <a:t>heuristic?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D9221C8A-B112-0687-BD25-85803849AFA0}"/>
              </a:ext>
            </a:extLst>
          </p:cNvPr>
          <p:cNvSpPr txBox="1"/>
          <p:nvPr/>
        </p:nvSpPr>
        <p:spPr>
          <a:xfrm>
            <a:off x="5713369" y="2814634"/>
            <a:ext cx="3222024" cy="577081"/>
          </a:xfrm>
          <a:prstGeom prst="rect">
            <a:avLst/>
          </a:prstGeom>
          <a:solidFill>
            <a:srgbClr val="8063A1"/>
          </a:solidFill>
        </p:spPr>
        <p:txBody>
          <a:bodyPr vert="horz" wrap="square" lIns="0" tIns="22860" rIns="0" bIns="0" rtlCol="0">
            <a:spAutoFit/>
          </a:bodyPr>
          <a:lstStyle/>
          <a:p>
            <a:pPr algn="ctr">
              <a:spcBef>
                <a:spcPts val="180"/>
              </a:spcBef>
            </a:pPr>
            <a:r>
              <a:rPr spc="-83" dirty="0">
                <a:latin typeface="Arial"/>
                <a:cs typeface="Arial"/>
              </a:rPr>
              <a:t>Q:</a:t>
            </a:r>
            <a:r>
              <a:rPr spc="-56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Is</a:t>
            </a:r>
            <a:r>
              <a:rPr spc="-64" dirty="0">
                <a:latin typeface="Arial"/>
                <a:cs typeface="Arial"/>
              </a:rPr>
              <a:t> </a:t>
            </a:r>
            <a:r>
              <a:rPr spc="38" dirty="0">
                <a:latin typeface="Arial"/>
                <a:cs typeface="Arial"/>
              </a:rPr>
              <a:t>it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an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accurate</a:t>
            </a:r>
            <a:endParaRPr dirty="0">
              <a:latin typeface="Arial"/>
              <a:cs typeface="Arial"/>
            </a:endParaRPr>
          </a:p>
          <a:p>
            <a:pPr marL="1429" algn="ctr">
              <a:spcBef>
                <a:spcPts val="4"/>
              </a:spcBef>
            </a:pPr>
            <a:r>
              <a:rPr spc="-8" dirty="0">
                <a:latin typeface="Arial"/>
                <a:cs typeface="Arial"/>
              </a:rPr>
              <a:t>heuristic?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0565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0593" y="1636324"/>
            <a:ext cx="1429226" cy="1258729"/>
            <a:chOff x="6978205" y="1984057"/>
            <a:chExt cx="1905635" cy="1678305"/>
          </a:xfrm>
        </p:grpSpPr>
        <p:sp>
          <p:nvSpPr>
            <p:cNvPr id="3" name="object 3"/>
            <p:cNvSpPr/>
            <p:nvPr/>
          </p:nvSpPr>
          <p:spPr>
            <a:xfrm>
              <a:off x="6982968" y="1988820"/>
              <a:ext cx="1896110" cy="1668780"/>
            </a:xfrm>
            <a:custGeom>
              <a:avLst/>
              <a:gdLst/>
              <a:ahLst/>
              <a:cxnLst/>
              <a:rect l="l" t="t" r="r" b="b"/>
              <a:pathLst>
                <a:path w="1896109" h="1668779">
                  <a:moveTo>
                    <a:pt x="1895855" y="0"/>
                  </a:moveTo>
                  <a:lnTo>
                    <a:pt x="0" y="0"/>
                  </a:lnTo>
                  <a:lnTo>
                    <a:pt x="0" y="1668779"/>
                  </a:lnTo>
                  <a:lnTo>
                    <a:pt x="1895855" y="1668779"/>
                  </a:lnTo>
                  <a:lnTo>
                    <a:pt x="18958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6982968" y="1988820"/>
              <a:ext cx="1896110" cy="1668780"/>
            </a:xfrm>
            <a:custGeom>
              <a:avLst/>
              <a:gdLst/>
              <a:ahLst/>
              <a:cxnLst/>
              <a:rect l="l" t="t" r="r" b="b"/>
              <a:pathLst>
                <a:path w="1896109" h="1668779">
                  <a:moveTo>
                    <a:pt x="0" y="1668779"/>
                  </a:moveTo>
                  <a:lnTo>
                    <a:pt x="1895855" y="1668779"/>
                  </a:lnTo>
                  <a:lnTo>
                    <a:pt x="1895855" y="0"/>
                  </a:lnTo>
                  <a:lnTo>
                    <a:pt x="0" y="0"/>
                  </a:lnTo>
                  <a:lnTo>
                    <a:pt x="0" y="16687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660" y="700691"/>
            <a:ext cx="3066886" cy="1118094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3600" spc="-143" dirty="0"/>
              <a:t>Heuristics</a:t>
            </a:r>
            <a:r>
              <a:rPr sz="3600" spc="-184" dirty="0"/>
              <a:t> </a:t>
            </a:r>
            <a:r>
              <a:rPr sz="3600" dirty="0"/>
              <a:t>for</a:t>
            </a:r>
            <a:r>
              <a:rPr sz="3600" spc="-184" dirty="0"/>
              <a:t> </a:t>
            </a:r>
            <a:br>
              <a:rPr lang="en-US" sz="3600" spc="-184" dirty="0"/>
            </a:br>
            <a:r>
              <a:rPr sz="3600" spc="-127" dirty="0"/>
              <a:t>8-</a:t>
            </a:r>
            <a:r>
              <a:rPr sz="3600" spc="-203" dirty="0"/>
              <a:t>puzzle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56646" y="1859638"/>
            <a:ext cx="1396365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i="1" dirty="0">
                <a:latin typeface="Times New Roman"/>
                <a:cs typeface="Times New Roman"/>
              </a:rPr>
              <a:t>The</a:t>
            </a:r>
            <a:r>
              <a:rPr i="1" spc="-41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number</a:t>
            </a:r>
            <a:r>
              <a:rPr i="1" spc="-41" dirty="0">
                <a:latin typeface="Times New Roman"/>
                <a:cs typeface="Times New Roman"/>
              </a:rPr>
              <a:t> </a:t>
            </a:r>
            <a:r>
              <a:rPr i="1" spc="-19" dirty="0">
                <a:latin typeface="Times New Roman"/>
                <a:cs typeface="Times New Roman"/>
              </a:rPr>
              <a:t>of </a:t>
            </a:r>
            <a:r>
              <a:rPr b="1" i="1" dirty="0">
                <a:latin typeface="TimesNewRomanPS-BoldItalicMT"/>
                <a:cs typeface="TimesNewRomanPS-BoldItalicMT"/>
              </a:rPr>
              <a:t>misplaced</a:t>
            </a:r>
            <a:r>
              <a:rPr b="1" i="1" spc="-23" dirty="0">
                <a:latin typeface="TimesNewRomanPS-BoldItalicMT"/>
                <a:cs typeface="TimesNewRomanPS-BoldItalicMT"/>
              </a:rPr>
              <a:t> </a:t>
            </a:r>
            <a:r>
              <a:rPr b="1" i="1" spc="-8" dirty="0">
                <a:latin typeface="TimesNewRomanPS-BoldItalicMT"/>
                <a:cs typeface="TimesNewRomanPS-BoldItalicMT"/>
              </a:rPr>
              <a:t>tiles </a:t>
            </a:r>
            <a:r>
              <a:rPr i="1" dirty="0">
                <a:latin typeface="Times New Roman"/>
                <a:cs typeface="Times New Roman"/>
              </a:rPr>
              <a:t>(not </a:t>
            </a:r>
            <a:r>
              <a:rPr i="1" spc="-8" dirty="0">
                <a:latin typeface="Times New Roman"/>
                <a:cs typeface="Times New Roman"/>
              </a:rPr>
              <a:t>including </a:t>
            </a:r>
            <a:r>
              <a:rPr i="1" dirty="0">
                <a:latin typeface="Times New Roman"/>
                <a:cs typeface="Times New Roman"/>
              </a:rPr>
              <a:t>the </a:t>
            </a:r>
            <a:r>
              <a:rPr i="1" spc="-8" dirty="0">
                <a:latin typeface="Times New Roman"/>
                <a:cs typeface="Times New Roman"/>
              </a:rPr>
              <a:t>blank)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20862" y="904804"/>
            <a:ext cx="1321594" cy="1150144"/>
            <a:chOff x="3751897" y="1008697"/>
            <a:chExt cx="1762125" cy="1533525"/>
          </a:xfrm>
        </p:grpSpPr>
        <p:sp>
          <p:nvSpPr>
            <p:cNvPr id="8" name="object 8"/>
            <p:cNvSpPr/>
            <p:nvPr/>
          </p:nvSpPr>
          <p:spPr>
            <a:xfrm>
              <a:off x="3756659" y="1013460"/>
              <a:ext cx="1752600" cy="1524000"/>
            </a:xfrm>
            <a:custGeom>
              <a:avLst/>
              <a:gdLst/>
              <a:ahLst/>
              <a:cxnLst/>
              <a:rect l="l" t="t" r="r" b="b"/>
              <a:pathLst>
                <a:path w="1752600" h="1524000">
                  <a:moveTo>
                    <a:pt x="17526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752600" y="15240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3756659" y="1013460"/>
              <a:ext cx="1752600" cy="1524000"/>
            </a:xfrm>
            <a:custGeom>
              <a:avLst/>
              <a:gdLst/>
              <a:ahLst/>
              <a:cxnLst/>
              <a:rect l="l" t="t" r="r" b="b"/>
              <a:pathLst>
                <a:path w="1752600" h="1524000">
                  <a:moveTo>
                    <a:pt x="0" y="1524000"/>
                  </a:moveTo>
                  <a:lnTo>
                    <a:pt x="1752600" y="15240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91739"/>
              </p:ext>
            </p:extLst>
          </p:nvPr>
        </p:nvGraphicFramePr>
        <p:xfrm>
          <a:off x="4772630" y="956573"/>
          <a:ext cx="1200150" cy="1047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288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80808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288" marB="0">
                    <a:lnL w="38100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4720862" y="2212396"/>
            <a:ext cx="1321594" cy="1150144"/>
            <a:chOff x="3751897" y="2752153"/>
            <a:chExt cx="1762125" cy="1533525"/>
          </a:xfrm>
        </p:grpSpPr>
        <p:sp>
          <p:nvSpPr>
            <p:cNvPr id="12" name="object 12"/>
            <p:cNvSpPr/>
            <p:nvPr/>
          </p:nvSpPr>
          <p:spPr>
            <a:xfrm>
              <a:off x="3756659" y="2756916"/>
              <a:ext cx="1752600" cy="1524000"/>
            </a:xfrm>
            <a:custGeom>
              <a:avLst/>
              <a:gdLst/>
              <a:ahLst/>
              <a:cxnLst/>
              <a:rect l="l" t="t" r="r" b="b"/>
              <a:pathLst>
                <a:path w="1752600" h="1524000">
                  <a:moveTo>
                    <a:pt x="1752600" y="0"/>
                  </a:moveTo>
                  <a:lnTo>
                    <a:pt x="0" y="0"/>
                  </a:lnTo>
                  <a:lnTo>
                    <a:pt x="0" y="1523999"/>
                  </a:lnTo>
                  <a:lnTo>
                    <a:pt x="1752600" y="1523999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6659" y="2756916"/>
              <a:ext cx="1752600" cy="1524000"/>
            </a:xfrm>
            <a:custGeom>
              <a:avLst/>
              <a:gdLst/>
              <a:ahLst/>
              <a:cxnLst/>
              <a:rect l="l" t="t" r="r" b="b"/>
              <a:pathLst>
                <a:path w="1752600" h="1524000">
                  <a:moveTo>
                    <a:pt x="0" y="1523999"/>
                  </a:moveTo>
                  <a:lnTo>
                    <a:pt x="1752600" y="1523999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15239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333797"/>
              </p:ext>
            </p:extLst>
          </p:nvPr>
        </p:nvGraphicFramePr>
        <p:xfrm>
          <a:off x="4772630" y="2264164"/>
          <a:ext cx="1200150" cy="104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137445" y="3769363"/>
            <a:ext cx="4383881" cy="128176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2149"/>
              </a:lnSpc>
              <a:spcBef>
                <a:spcPts val="75"/>
              </a:spcBef>
            </a:pPr>
            <a:r>
              <a:rPr dirty="0">
                <a:latin typeface="Times New Roman"/>
                <a:cs typeface="Times New Roman"/>
              </a:rPr>
              <a:t>In this</a:t>
            </a:r>
            <a:r>
              <a:rPr spc="-1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case,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only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spc="195" dirty="0">
                <a:latin typeface="Arial"/>
                <a:cs typeface="Arial"/>
              </a:rPr>
              <a:t>“</a:t>
            </a:r>
            <a:r>
              <a:rPr b="1" spc="195" dirty="0">
                <a:latin typeface="Times New Roman"/>
                <a:cs typeface="Times New Roman"/>
              </a:rPr>
              <a:t>8</a:t>
            </a:r>
            <a:r>
              <a:rPr spc="195" dirty="0">
                <a:latin typeface="Arial"/>
                <a:cs typeface="Arial"/>
              </a:rPr>
              <a:t>”</a:t>
            </a:r>
            <a:r>
              <a:rPr spc="-53" dirty="0">
                <a:latin typeface="Arial"/>
                <a:cs typeface="Arial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misplaced,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 </a:t>
            </a:r>
            <a:r>
              <a:rPr spc="-8" dirty="0">
                <a:latin typeface="Times New Roman"/>
                <a:cs typeface="Times New Roman"/>
              </a:rPr>
              <a:t>heuristic</a:t>
            </a:r>
            <a:endParaRPr dirty="0">
              <a:latin typeface="Times New Roman"/>
              <a:cs typeface="Times New Roman"/>
            </a:endParaRPr>
          </a:p>
          <a:p>
            <a:pPr marL="9525">
              <a:lnSpc>
                <a:spcPts val="2149"/>
              </a:lnSpc>
            </a:pPr>
            <a:r>
              <a:rPr dirty="0">
                <a:latin typeface="Times New Roman"/>
                <a:cs typeface="Times New Roman"/>
              </a:rPr>
              <a:t>function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evaluates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spc="-38" dirty="0"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  <a:p>
            <a:pPr marL="9525" marR="3810">
              <a:spcBef>
                <a:spcPts val="1440"/>
              </a:spcBef>
            </a:pPr>
            <a:r>
              <a:rPr dirty="0">
                <a:latin typeface="Times New Roman"/>
                <a:cs typeface="Times New Roman"/>
              </a:rPr>
              <a:t>In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other</a:t>
            </a:r>
            <a:r>
              <a:rPr spc="-4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words,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3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heuristic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says</a:t>
            </a:r>
            <a:r>
              <a:rPr i="1"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it</a:t>
            </a:r>
            <a:r>
              <a:rPr spc="-23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thinks</a:t>
            </a:r>
            <a:r>
              <a:rPr i="1" spc="-34" dirty="0">
                <a:latin typeface="Times New Roman"/>
                <a:cs typeface="Times New Roman"/>
              </a:rPr>
              <a:t> </a:t>
            </a:r>
            <a:r>
              <a:rPr spc="-38" dirty="0">
                <a:latin typeface="Times New Roman"/>
                <a:cs typeface="Times New Roman"/>
              </a:rPr>
              <a:t>a </a:t>
            </a:r>
            <a:r>
              <a:rPr dirty="0">
                <a:latin typeface="Times New Roman"/>
                <a:cs typeface="Times New Roman"/>
              </a:rPr>
              <a:t>solution</a:t>
            </a:r>
            <a:r>
              <a:rPr spc="-2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may be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available</a:t>
            </a:r>
            <a:r>
              <a:rPr spc="-3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just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more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move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27406" y="2521492"/>
            <a:ext cx="400050" cy="47176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-15" dirty="0">
                <a:latin typeface="Times New Roman"/>
                <a:cs typeface="Times New Roman"/>
              </a:rPr>
              <a:t>Goal</a:t>
            </a:r>
            <a:endParaRPr sz="1500">
              <a:latin typeface="Times New Roman"/>
              <a:cs typeface="Times New Roman"/>
            </a:endParaRPr>
          </a:p>
          <a:p>
            <a:pPr marL="9525"/>
            <a:r>
              <a:rPr sz="1500" spc="-8" dirty="0">
                <a:latin typeface="Times New Roman"/>
                <a:cs typeface="Times New Roman"/>
              </a:rPr>
              <a:t>State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7781" y="1193935"/>
            <a:ext cx="603409" cy="47176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marR="3810">
              <a:spcBef>
                <a:spcPts val="79"/>
              </a:spcBef>
            </a:pPr>
            <a:r>
              <a:rPr sz="1500" spc="-8" dirty="0">
                <a:latin typeface="Times New Roman"/>
                <a:cs typeface="Times New Roman"/>
              </a:rPr>
              <a:t>Current State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76003" y="1768324"/>
            <a:ext cx="11430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5"/>
              </a:lnSpc>
            </a:pPr>
            <a:r>
              <a:rPr b="1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76053" y="1768324"/>
            <a:ext cx="11430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5"/>
              </a:lnSpc>
            </a:pPr>
            <a:r>
              <a:rPr b="1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76103" y="1768324"/>
            <a:ext cx="11430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5"/>
              </a:lnSpc>
            </a:pPr>
            <a:r>
              <a:rPr b="1"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76003" y="2111224"/>
            <a:ext cx="11430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5"/>
              </a:lnSpc>
            </a:pPr>
            <a:r>
              <a:rPr b="1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76053" y="2111224"/>
            <a:ext cx="11430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5"/>
              </a:lnSpc>
            </a:pPr>
            <a:r>
              <a:rPr b="1"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76103" y="2111224"/>
            <a:ext cx="11430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5"/>
              </a:lnSpc>
            </a:pPr>
            <a:r>
              <a:rPr b="1"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76003" y="2453920"/>
            <a:ext cx="11477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5"/>
              </a:lnSpc>
            </a:pPr>
            <a:r>
              <a:rPr b="1"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76053" y="2453920"/>
            <a:ext cx="11477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5"/>
              </a:lnSpc>
            </a:pPr>
            <a:r>
              <a:rPr b="1"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13376"/>
              </p:ext>
            </p:extLst>
          </p:nvPr>
        </p:nvGraphicFramePr>
        <p:xfrm>
          <a:off x="7224366" y="1707523"/>
          <a:ext cx="1279685" cy="118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76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2665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2665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2665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2665"/>
                        </a:lnSpc>
                        <a:spcBef>
                          <a:spcPts val="25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764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2665"/>
                        </a:lnSpc>
                        <a:spcBef>
                          <a:spcPts val="25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764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2665"/>
                        </a:lnSpc>
                        <a:spcBef>
                          <a:spcPts val="25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764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3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2685"/>
                        </a:lnSpc>
                        <a:spcBef>
                          <a:spcPts val="25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764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2685"/>
                        </a:lnSpc>
                        <a:spcBef>
                          <a:spcPts val="25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764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6280247" y="1075635"/>
            <a:ext cx="665321" cy="661035"/>
          </a:xfrm>
          <a:custGeom>
            <a:avLst/>
            <a:gdLst/>
            <a:ahLst/>
            <a:cxnLst/>
            <a:rect l="l" t="t" r="r" b="b"/>
            <a:pathLst>
              <a:path w="887095" h="881380">
                <a:moveTo>
                  <a:pt x="194437" y="0"/>
                </a:moveTo>
                <a:lnTo>
                  <a:pt x="0" y="196087"/>
                </a:lnTo>
                <a:lnTo>
                  <a:pt x="592074" y="782827"/>
                </a:lnTo>
                <a:lnTo>
                  <a:pt x="494792" y="880872"/>
                </a:lnTo>
                <a:lnTo>
                  <a:pt x="886587" y="880237"/>
                </a:lnTo>
                <a:lnTo>
                  <a:pt x="883666" y="488441"/>
                </a:lnTo>
                <a:lnTo>
                  <a:pt x="786511" y="586613"/>
                </a:lnTo>
                <a:lnTo>
                  <a:pt x="19443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6223955" y="2660975"/>
            <a:ext cx="661035" cy="665321"/>
          </a:xfrm>
          <a:custGeom>
            <a:avLst/>
            <a:gdLst/>
            <a:ahLst/>
            <a:cxnLst/>
            <a:rect l="l" t="t" r="r" b="b"/>
            <a:pathLst>
              <a:path w="881379" h="887095">
                <a:moveTo>
                  <a:pt x="880363" y="0"/>
                </a:moveTo>
                <a:lnTo>
                  <a:pt x="488568" y="2920"/>
                </a:lnTo>
                <a:lnTo>
                  <a:pt x="586613" y="100075"/>
                </a:lnTo>
                <a:lnTo>
                  <a:pt x="0" y="692150"/>
                </a:lnTo>
                <a:lnTo>
                  <a:pt x="196214" y="886587"/>
                </a:lnTo>
                <a:lnTo>
                  <a:pt x="782827" y="294513"/>
                </a:lnTo>
                <a:lnTo>
                  <a:pt x="880999" y="391794"/>
                </a:lnTo>
                <a:lnTo>
                  <a:pt x="88036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1468"/>
              </p:ext>
            </p:extLst>
          </p:nvPr>
        </p:nvGraphicFramePr>
        <p:xfrm>
          <a:off x="7206887" y="3315391"/>
          <a:ext cx="1200150" cy="1041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3336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3336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3336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091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00" y="480754"/>
            <a:ext cx="4210852" cy="62517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4000" spc="-146" dirty="0"/>
              <a:t>Heuristics</a:t>
            </a:r>
            <a:r>
              <a:rPr sz="4000" spc="-172" dirty="0"/>
              <a:t> </a:t>
            </a:r>
            <a:r>
              <a:rPr sz="4000" spc="-8" dirty="0"/>
              <a:t>for</a:t>
            </a:r>
            <a:r>
              <a:rPr sz="4000" spc="-195" dirty="0"/>
              <a:t> </a:t>
            </a:r>
            <a:r>
              <a:rPr sz="4000" spc="-127" dirty="0"/>
              <a:t>8-</a:t>
            </a:r>
            <a:r>
              <a:rPr sz="4000" spc="-203" dirty="0"/>
              <a:t>puzzle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8111" y="1077113"/>
            <a:ext cx="1283017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b="1" spc="-8" dirty="0">
                <a:latin typeface="Times New Roman"/>
                <a:cs typeface="Times New Roman"/>
              </a:rPr>
              <a:t>Manhattan </a:t>
            </a:r>
            <a:r>
              <a:rPr b="1" dirty="0">
                <a:latin typeface="Times New Roman"/>
                <a:cs typeface="Times New Roman"/>
              </a:rPr>
              <a:t>Distance</a:t>
            </a:r>
            <a:r>
              <a:rPr b="1" spc="-19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(not </a:t>
            </a:r>
            <a:r>
              <a:rPr dirty="0">
                <a:latin typeface="Times New Roman"/>
                <a:cs typeface="Times New Roman"/>
              </a:rPr>
              <a:t>including</a:t>
            </a:r>
            <a:r>
              <a:rPr spc="-23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Times New Roman"/>
                <a:cs typeface="Times New Roman"/>
              </a:rPr>
              <a:t>the </a:t>
            </a:r>
            <a:r>
              <a:rPr spc="-8" dirty="0">
                <a:latin typeface="Times New Roman"/>
                <a:cs typeface="Times New Roman"/>
              </a:rPr>
              <a:t>blank)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8112" y="3471889"/>
            <a:ext cx="4079081" cy="167161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2880" marR="3810" indent="-173831">
              <a:spcBef>
                <a:spcPts val="75"/>
              </a:spcBef>
              <a:buChar char="•"/>
              <a:tabLst>
                <a:tab pos="183356" algn="l"/>
                <a:tab pos="1388745" algn="l"/>
              </a:tabLst>
            </a:pPr>
            <a:r>
              <a:rPr dirty="0">
                <a:latin typeface="Times New Roman"/>
                <a:cs typeface="Times New Roman"/>
              </a:rPr>
              <a:t>The</a:t>
            </a:r>
            <a:r>
              <a:rPr spc="-19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3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8</a:t>
            </a:r>
            <a:r>
              <a:rPr b="1" spc="-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b="1" dirty="0">
                <a:latin typeface="Times New Roman"/>
                <a:cs typeface="Times New Roman"/>
              </a:rPr>
              <a:t>1</a:t>
            </a:r>
            <a:r>
              <a:rPr b="1" spc="-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tiles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misplaced</a:t>
            </a:r>
            <a:r>
              <a:rPr spc="-2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(by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2,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Times New Roman"/>
                <a:cs typeface="Times New Roman"/>
              </a:rPr>
              <a:t>3, </a:t>
            </a:r>
            <a:r>
              <a:rPr dirty="0">
                <a:latin typeface="Times New Roman"/>
                <a:cs typeface="Times New Roman"/>
              </a:rPr>
              <a:t>and 3 </a:t>
            </a:r>
            <a:r>
              <a:rPr spc="-8" dirty="0">
                <a:latin typeface="Times New Roman"/>
                <a:cs typeface="Times New Roman"/>
              </a:rPr>
              <a:t>steps)</a:t>
            </a:r>
            <a:r>
              <a:rPr dirty="0">
                <a:latin typeface="Times New Roman"/>
                <a:cs typeface="Times New Roman"/>
              </a:rPr>
              <a:t>	so the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heuristic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Times New Roman"/>
                <a:cs typeface="Times New Roman"/>
              </a:rPr>
              <a:t>function </a:t>
            </a:r>
            <a:r>
              <a:rPr dirty="0">
                <a:latin typeface="Times New Roman"/>
                <a:cs typeface="Times New Roman"/>
              </a:rPr>
              <a:t>evaluates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spc="-38"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182880" marR="16193" indent="-173831">
              <a:buChar char="•"/>
              <a:tabLst>
                <a:tab pos="183356" algn="l"/>
              </a:tabLst>
            </a:pPr>
            <a:r>
              <a:rPr dirty="0">
                <a:latin typeface="Times New Roman"/>
                <a:cs typeface="Times New Roman"/>
              </a:rPr>
              <a:t>Heuristic</a:t>
            </a:r>
            <a:r>
              <a:rPr spc="-3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says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-1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it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thinks</a:t>
            </a:r>
            <a:r>
              <a:rPr i="1" spc="-1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solution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Times New Roman"/>
                <a:cs typeface="Times New Roman"/>
              </a:rPr>
              <a:t>may </a:t>
            </a:r>
            <a:r>
              <a:rPr dirty="0">
                <a:latin typeface="Times New Roman"/>
                <a:cs typeface="Times New Roman"/>
              </a:rPr>
              <a:t>be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available</a:t>
            </a:r>
            <a:r>
              <a:rPr spc="-4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just</a:t>
            </a:r>
            <a:r>
              <a:rPr spc="-1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8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more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Times New Roman"/>
                <a:cs typeface="Times New Roman"/>
              </a:rPr>
              <a:t>moves.</a:t>
            </a:r>
            <a:endParaRPr>
              <a:latin typeface="Times New Roman"/>
              <a:cs typeface="Times New Roman"/>
            </a:endParaRPr>
          </a:p>
          <a:p>
            <a:pPr marL="182880" indent="-173831">
              <a:buChar char="•"/>
              <a:tabLst>
                <a:tab pos="183356" algn="l"/>
              </a:tabLst>
            </a:pPr>
            <a:r>
              <a:rPr dirty="0">
                <a:latin typeface="Times New Roman"/>
                <a:cs typeface="Times New Roman"/>
              </a:rPr>
              <a:t>The</a:t>
            </a:r>
            <a:r>
              <a:rPr spc="-2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misplaced</a:t>
            </a:r>
            <a:r>
              <a:rPr spc="-8" dirty="0">
                <a:latin typeface="Times New Roman"/>
                <a:cs typeface="Times New Roman"/>
              </a:rPr>
              <a:t> heuristic’s</a:t>
            </a:r>
            <a:r>
              <a:rPr spc="-3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value</a:t>
            </a:r>
            <a:r>
              <a:rPr spc="-1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spc="-38"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57258" y="958003"/>
            <a:ext cx="1321594" cy="1150144"/>
            <a:chOff x="3221545" y="1090993"/>
            <a:chExt cx="1762125" cy="1533525"/>
          </a:xfrm>
        </p:grpSpPr>
        <p:sp>
          <p:nvSpPr>
            <p:cNvPr id="6" name="object 6"/>
            <p:cNvSpPr/>
            <p:nvPr/>
          </p:nvSpPr>
          <p:spPr>
            <a:xfrm>
              <a:off x="3226307" y="1095755"/>
              <a:ext cx="1752600" cy="1524000"/>
            </a:xfrm>
            <a:custGeom>
              <a:avLst/>
              <a:gdLst/>
              <a:ahLst/>
              <a:cxnLst/>
              <a:rect l="l" t="t" r="r" b="b"/>
              <a:pathLst>
                <a:path w="1752600" h="1524000">
                  <a:moveTo>
                    <a:pt x="1752599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752599" y="1524000"/>
                  </a:lnTo>
                  <a:lnTo>
                    <a:pt x="17525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3226307" y="1095755"/>
              <a:ext cx="1752600" cy="1524000"/>
            </a:xfrm>
            <a:custGeom>
              <a:avLst/>
              <a:gdLst/>
              <a:ahLst/>
              <a:cxnLst/>
              <a:rect l="l" t="t" r="r" b="b"/>
              <a:pathLst>
                <a:path w="1752600" h="1524000">
                  <a:moveTo>
                    <a:pt x="0" y="1524000"/>
                  </a:moveTo>
                  <a:lnTo>
                    <a:pt x="1752599" y="1524000"/>
                  </a:lnTo>
                  <a:lnTo>
                    <a:pt x="1752599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519867"/>
              </p:ext>
            </p:extLst>
          </p:nvPr>
        </p:nvGraphicFramePr>
        <p:xfrm>
          <a:off x="4209027" y="1009771"/>
          <a:ext cx="1200150" cy="1046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718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718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718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718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718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718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718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718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4157258" y="2266738"/>
            <a:ext cx="1321594" cy="1150144"/>
            <a:chOff x="3221545" y="2835973"/>
            <a:chExt cx="1762125" cy="1533525"/>
          </a:xfrm>
        </p:grpSpPr>
        <p:sp>
          <p:nvSpPr>
            <p:cNvPr id="10" name="object 10"/>
            <p:cNvSpPr/>
            <p:nvPr/>
          </p:nvSpPr>
          <p:spPr>
            <a:xfrm>
              <a:off x="3226307" y="2840735"/>
              <a:ext cx="1752600" cy="1524000"/>
            </a:xfrm>
            <a:custGeom>
              <a:avLst/>
              <a:gdLst/>
              <a:ahLst/>
              <a:cxnLst/>
              <a:rect l="l" t="t" r="r" b="b"/>
              <a:pathLst>
                <a:path w="1752600" h="1524000">
                  <a:moveTo>
                    <a:pt x="1752599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752599" y="1524000"/>
                  </a:lnTo>
                  <a:lnTo>
                    <a:pt x="17525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226307" y="2840735"/>
              <a:ext cx="1752600" cy="1524000"/>
            </a:xfrm>
            <a:custGeom>
              <a:avLst/>
              <a:gdLst/>
              <a:ahLst/>
              <a:cxnLst/>
              <a:rect l="l" t="t" r="r" b="b"/>
              <a:pathLst>
                <a:path w="1752600" h="1524000">
                  <a:moveTo>
                    <a:pt x="0" y="1524000"/>
                  </a:moveTo>
                  <a:lnTo>
                    <a:pt x="1752599" y="1524000"/>
                  </a:lnTo>
                  <a:lnTo>
                    <a:pt x="1752599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135117"/>
              </p:ext>
            </p:extLst>
          </p:nvPr>
        </p:nvGraphicFramePr>
        <p:xfrm>
          <a:off x="4209027" y="2318506"/>
          <a:ext cx="1200150" cy="1046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718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718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718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718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718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718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718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718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563804" y="2575110"/>
            <a:ext cx="400526" cy="47176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-15" dirty="0">
                <a:latin typeface="Times New Roman"/>
                <a:cs typeface="Times New Roman"/>
              </a:rPr>
              <a:t>Goal</a:t>
            </a:r>
            <a:endParaRPr sz="1500">
              <a:latin typeface="Times New Roman"/>
              <a:cs typeface="Times New Roman"/>
            </a:endParaRPr>
          </a:p>
          <a:p>
            <a:pPr marL="9525"/>
            <a:r>
              <a:rPr sz="1500" spc="-8" dirty="0">
                <a:latin typeface="Times New Roman"/>
                <a:cs typeface="Times New Roman"/>
              </a:rPr>
              <a:t>State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4177" y="1247419"/>
            <a:ext cx="603409" cy="47176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marR="3810">
              <a:spcBef>
                <a:spcPts val="79"/>
              </a:spcBef>
            </a:pPr>
            <a:r>
              <a:rPr sz="1500" spc="-8" dirty="0">
                <a:latin typeface="Times New Roman"/>
                <a:cs typeface="Times New Roman"/>
              </a:rPr>
              <a:t>Current State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12372" y="896281"/>
            <a:ext cx="1321594" cy="1150144"/>
            <a:chOff x="5961697" y="1008697"/>
            <a:chExt cx="1762125" cy="1533525"/>
          </a:xfrm>
        </p:grpSpPr>
        <p:sp>
          <p:nvSpPr>
            <p:cNvPr id="16" name="object 16"/>
            <p:cNvSpPr/>
            <p:nvPr/>
          </p:nvSpPr>
          <p:spPr>
            <a:xfrm>
              <a:off x="5966459" y="1013460"/>
              <a:ext cx="1752600" cy="1524000"/>
            </a:xfrm>
            <a:custGeom>
              <a:avLst/>
              <a:gdLst/>
              <a:ahLst/>
              <a:cxnLst/>
              <a:rect l="l" t="t" r="r" b="b"/>
              <a:pathLst>
                <a:path w="1752600" h="1524000">
                  <a:moveTo>
                    <a:pt x="1752599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752599" y="1524000"/>
                  </a:lnTo>
                  <a:lnTo>
                    <a:pt x="17525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966459" y="1013460"/>
              <a:ext cx="1752600" cy="1524000"/>
            </a:xfrm>
            <a:custGeom>
              <a:avLst/>
              <a:gdLst/>
              <a:ahLst/>
              <a:cxnLst/>
              <a:rect l="l" t="t" r="r" b="b"/>
              <a:pathLst>
                <a:path w="1752600" h="1524000">
                  <a:moveTo>
                    <a:pt x="0" y="1524000"/>
                  </a:moveTo>
                  <a:lnTo>
                    <a:pt x="1752599" y="1524000"/>
                  </a:lnTo>
                  <a:lnTo>
                    <a:pt x="1752599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043421" y="1090422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457200"/>
                  </a:moveTo>
                  <a:lnTo>
                    <a:pt x="533400" y="4572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043421" y="1090422"/>
              <a:ext cx="533400" cy="481965"/>
            </a:xfrm>
            <a:custGeom>
              <a:avLst/>
              <a:gdLst/>
              <a:ahLst/>
              <a:cxnLst/>
              <a:rect l="l" t="t" r="r" b="b"/>
              <a:pathLst>
                <a:path w="533400" h="481965">
                  <a:moveTo>
                    <a:pt x="0" y="481584"/>
                  </a:moveTo>
                  <a:lnTo>
                    <a:pt x="533400" y="481584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1584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576821" y="1090422"/>
              <a:ext cx="533400" cy="481965"/>
            </a:xfrm>
            <a:custGeom>
              <a:avLst/>
              <a:gdLst/>
              <a:ahLst/>
              <a:cxnLst/>
              <a:rect l="l" t="t" r="r" b="b"/>
              <a:pathLst>
                <a:path w="533400" h="481965">
                  <a:moveTo>
                    <a:pt x="533400" y="0"/>
                  </a:moveTo>
                  <a:lnTo>
                    <a:pt x="0" y="0"/>
                  </a:lnTo>
                  <a:lnTo>
                    <a:pt x="0" y="481584"/>
                  </a:lnTo>
                  <a:lnTo>
                    <a:pt x="533400" y="481584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576821" y="1090422"/>
              <a:ext cx="533400" cy="481965"/>
            </a:xfrm>
            <a:custGeom>
              <a:avLst/>
              <a:gdLst/>
              <a:ahLst/>
              <a:cxnLst/>
              <a:rect l="l" t="t" r="r" b="b"/>
              <a:pathLst>
                <a:path w="533400" h="481965">
                  <a:moveTo>
                    <a:pt x="0" y="481584"/>
                  </a:moveTo>
                  <a:lnTo>
                    <a:pt x="533400" y="481584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1584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110221" y="1090422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457200"/>
                  </a:moveTo>
                  <a:lnTo>
                    <a:pt x="533400" y="4572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7110221" y="1090422"/>
              <a:ext cx="533400" cy="481965"/>
            </a:xfrm>
            <a:custGeom>
              <a:avLst/>
              <a:gdLst/>
              <a:ahLst/>
              <a:cxnLst/>
              <a:rect l="l" t="t" r="r" b="b"/>
              <a:pathLst>
                <a:path w="533400" h="481965">
                  <a:moveTo>
                    <a:pt x="0" y="481584"/>
                  </a:moveTo>
                  <a:lnTo>
                    <a:pt x="533400" y="481584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1584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212372" y="896281"/>
            <a:ext cx="1321594" cy="364523"/>
          </a:xfrm>
          <a:prstGeom prst="rect">
            <a:avLst/>
          </a:prstGeom>
        </p:spPr>
        <p:txBody>
          <a:bodyPr vert="horz" wrap="square" lIns="0" tIns="86678" rIns="0" bIns="0" rtlCol="0">
            <a:spAutoFit/>
          </a:bodyPr>
          <a:lstStyle/>
          <a:p>
            <a:pPr marL="202883">
              <a:spcBef>
                <a:spcPts val="683"/>
              </a:spcBef>
              <a:tabLst>
                <a:tab pos="1003459" algn="l"/>
              </a:tabLst>
            </a:pPr>
            <a:r>
              <a:rPr b="1" spc="-38" dirty="0">
                <a:latin typeface="Times New Roman"/>
                <a:cs typeface="Times New Roman"/>
              </a:rPr>
              <a:t>3</a:t>
            </a:r>
            <a:r>
              <a:rPr b="1" dirty="0">
                <a:latin typeface="Times New Roman"/>
                <a:cs typeface="Times New Roman"/>
              </a:rPr>
              <a:t>	</a:t>
            </a:r>
            <a:r>
              <a:rPr b="1" spc="-38"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64140" y="1038013"/>
            <a:ext cx="1219200" cy="976313"/>
            <a:chOff x="6030721" y="1197673"/>
            <a:chExt cx="1625600" cy="1301750"/>
          </a:xfrm>
        </p:grpSpPr>
        <p:sp>
          <p:nvSpPr>
            <p:cNvPr id="26" name="object 26"/>
            <p:cNvSpPr/>
            <p:nvPr/>
          </p:nvSpPr>
          <p:spPr>
            <a:xfrm>
              <a:off x="7298435" y="1459356"/>
              <a:ext cx="152400" cy="15240"/>
            </a:xfrm>
            <a:custGeom>
              <a:avLst/>
              <a:gdLst/>
              <a:ahLst/>
              <a:cxnLst/>
              <a:rect l="l" t="t" r="r" b="b"/>
              <a:pathLst>
                <a:path w="152400" h="15240">
                  <a:moveTo>
                    <a:pt x="15240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52400" y="1523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043421" y="1547622"/>
              <a:ext cx="533400" cy="481965"/>
            </a:xfrm>
            <a:custGeom>
              <a:avLst/>
              <a:gdLst/>
              <a:ahLst/>
              <a:cxnLst/>
              <a:rect l="l" t="t" r="r" b="b"/>
              <a:pathLst>
                <a:path w="533400" h="481964">
                  <a:moveTo>
                    <a:pt x="533400" y="0"/>
                  </a:moveTo>
                  <a:lnTo>
                    <a:pt x="0" y="0"/>
                  </a:lnTo>
                  <a:lnTo>
                    <a:pt x="0" y="481584"/>
                  </a:lnTo>
                  <a:lnTo>
                    <a:pt x="533400" y="481584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043421" y="1547622"/>
              <a:ext cx="533400" cy="481965"/>
            </a:xfrm>
            <a:custGeom>
              <a:avLst/>
              <a:gdLst/>
              <a:ahLst/>
              <a:cxnLst/>
              <a:rect l="l" t="t" r="r" b="b"/>
              <a:pathLst>
                <a:path w="533400" h="481964">
                  <a:moveTo>
                    <a:pt x="0" y="481584"/>
                  </a:moveTo>
                  <a:lnTo>
                    <a:pt x="533400" y="481584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1584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6576821" y="1547622"/>
              <a:ext cx="533400" cy="481965"/>
            </a:xfrm>
            <a:custGeom>
              <a:avLst/>
              <a:gdLst/>
              <a:ahLst/>
              <a:cxnLst/>
              <a:rect l="l" t="t" r="r" b="b"/>
              <a:pathLst>
                <a:path w="533400" h="481964">
                  <a:moveTo>
                    <a:pt x="533400" y="0"/>
                  </a:moveTo>
                  <a:lnTo>
                    <a:pt x="0" y="0"/>
                  </a:lnTo>
                  <a:lnTo>
                    <a:pt x="0" y="481584"/>
                  </a:lnTo>
                  <a:lnTo>
                    <a:pt x="533400" y="481584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0"/>
            <p:cNvSpPr/>
            <p:nvPr/>
          </p:nvSpPr>
          <p:spPr>
            <a:xfrm>
              <a:off x="6576821" y="1547622"/>
              <a:ext cx="533400" cy="481965"/>
            </a:xfrm>
            <a:custGeom>
              <a:avLst/>
              <a:gdLst/>
              <a:ahLst/>
              <a:cxnLst/>
              <a:rect l="l" t="t" r="r" b="b"/>
              <a:pathLst>
                <a:path w="533400" h="481964">
                  <a:moveTo>
                    <a:pt x="0" y="481584"/>
                  </a:moveTo>
                  <a:lnTo>
                    <a:pt x="533400" y="481584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1584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1" name="object 31"/>
            <p:cNvSpPr/>
            <p:nvPr/>
          </p:nvSpPr>
          <p:spPr>
            <a:xfrm>
              <a:off x="7110221" y="1547622"/>
              <a:ext cx="533400" cy="481965"/>
            </a:xfrm>
            <a:custGeom>
              <a:avLst/>
              <a:gdLst/>
              <a:ahLst/>
              <a:cxnLst/>
              <a:rect l="l" t="t" r="r" b="b"/>
              <a:pathLst>
                <a:path w="533400" h="481964">
                  <a:moveTo>
                    <a:pt x="533400" y="0"/>
                  </a:moveTo>
                  <a:lnTo>
                    <a:pt x="0" y="0"/>
                  </a:lnTo>
                  <a:lnTo>
                    <a:pt x="0" y="481584"/>
                  </a:lnTo>
                  <a:lnTo>
                    <a:pt x="533400" y="481584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110221" y="1547622"/>
              <a:ext cx="533400" cy="481965"/>
            </a:xfrm>
            <a:custGeom>
              <a:avLst/>
              <a:gdLst/>
              <a:ahLst/>
              <a:cxnLst/>
              <a:rect l="l" t="t" r="r" b="b"/>
              <a:pathLst>
                <a:path w="533400" h="481964">
                  <a:moveTo>
                    <a:pt x="0" y="481584"/>
                  </a:moveTo>
                  <a:lnTo>
                    <a:pt x="533400" y="481584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1584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043421" y="2004822"/>
              <a:ext cx="533400" cy="481965"/>
            </a:xfrm>
            <a:custGeom>
              <a:avLst/>
              <a:gdLst/>
              <a:ahLst/>
              <a:cxnLst/>
              <a:rect l="l" t="t" r="r" b="b"/>
              <a:pathLst>
                <a:path w="533400" h="481964">
                  <a:moveTo>
                    <a:pt x="533400" y="0"/>
                  </a:moveTo>
                  <a:lnTo>
                    <a:pt x="0" y="0"/>
                  </a:lnTo>
                  <a:lnTo>
                    <a:pt x="0" y="481584"/>
                  </a:lnTo>
                  <a:lnTo>
                    <a:pt x="533400" y="481584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4" name="object 34"/>
            <p:cNvSpPr/>
            <p:nvPr/>
          </p:nvSpPr>
          <p:spPr>
            <a:xfrm>
              <a:off x="6043421" y="2004822"/>
              <a:ext cx="533400" cy="481965"/>
            </a:xfrm>
            <a:custGeom>
              <a:avLst/>
              <a:gdLst/>
              <a:ahLst/>
              <a:cxnLst/>
              <a:rect l="l" t="t" r="r" b="b"/>
              <a:pathLst>
                <a:path w="533400" h="481964">
                  <a:moveTo>
                    <a:pt x="0" y="481584"/>
                  </a:moveTo>
                  <a:lnTo>
                    <a:pt x="533400" y="481584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1584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5" name="object 35"/>
            <p:cNvSpPr/>
            <p:nvPr/>
          </p:nvSpPr>
          <p:spPr>
            <a:xfrm>
              <a:off x="6576821" y="2004822"/>
              <a:ext cx="533400" cy="481965"/>
            </a:xfrm>
            <a:custGeom>
              <a:avLst/>
              <a:gdLst/>
              <a:ahLst/>
              <a:cxnLst/>
              <a:rect l="l" t="t" r="r" b="b"/>
              <a:pathLst>
                <a:path w="533400" h="481964">
                  <a:moveTo>
                    <a:pt x="533400" y="0"/>
                  </a:moveTo>
                  <a:lnTo>
                    <a:pt x="0" y="0"/>
                  </a:lnTo>
                  <a:lnTo>
                    <a:pt x="0" y="481584"/>
                  </a:lnTo>
                  <a:lnTo>
                    <a:pt x="533400" y="481584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6" name="object 36"/>
            <p:cNvSpPr/>
            <p:nvPr/>
          </p:nvSpPr>
          <p:spPr>
            <a:xfrm>
              <a:off x="6576821" y="2004822"/>
              <a:ext cx="533400" cy="481965"/>
            </a:xfrm>
            <a:custGeom>
              <a:avLst/>
              <a:gdLst/>
              <a:ahLst/>
              <a:cxnLst/>
              <a:rect l="l" t="t" r="r" b="b"/>
              <a:pathLst>
                <a:path w="533400" h="481964">
                  <a:moveTo>
                    <a:pt x="0" y="481584"/>
                  </a:moveTo>
                  <a:lnTo>
                    <a:pt x="533400" y="481584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1584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110221" y="2004822"/>
              <a:ext cx="533400" cy="481965"/>
            </a:xfrm>
            <a:custGeom>
              <a:avLst/>
              <a:gdLst/>
              <a:ahLst/>
              <a:cxnLst/>
              <a:rect l="l" t="t" r="r" b="b"/>
              <a:pathLst>
                <a:path w="533400" h="481964">
                  <a:moveTo>
                    <a:pt x="533400" y="0"/>
                  </a:moveTo>
                  <a:lnTo>
                    <a:pt x="0" y="0"/>
                  </a:lnTo>
                  <a:lnTo>
                    <a:pt x="0" y="481584"/>
                  </a:lnTo>
                  <a:lnTo>
                    <a:pt x="533400" y="481584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8" name="object 38"/>
            <p:cNvSpPr/>
            <p:nvPr/>
          </p:nvSpPr>
          <p:spPr>
            <a:xfrm>
              <a:off x="7110221" y="2004822"/>
              <a:ext cx="533400" cy="481965"/>
            </a:xfrm>
            <a:custGeom>
              <a:avLst/>
              <a:gdLst/>
              <a:ahLst/>
              <a:cxnLst/>
              <a:rect l="l" t="t" r="r" b="b"/>
              <a:pathLst>
                <a:path w="533400" h="481964">
                  <a:moveTo>
                    <a:pt x="0" y="481584"/>
                  </a:moveTo>
                  <a:lnTo>
                    <a:pt x="533400" y="481584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1584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9" name="object 39"/>
            <p:cNvSpPr/>
            <p:nvPr/>
          </p:nvSpPr>
          <p:spPr>
            <a:xfrm>
              <a:off x="6678167" y="1202436"/>
              <a:ext cx="294640" cy="245745"/>
            </a:xfrm>
            <a:custGeom>
              <a:avLst/>
              <a:gdLst/>
              <a:ahLst/>
              <a:cxnLst/>
              <a:rect l="l" t="t" r="r" b="b"/>
              <a:pathLst>
                <a:path w="294640" h="245744">
                  <a:moveTo>
                    <a:pt x="175386" y="0"/>
                  </a:moveTo>
                  <a:lnTo>
                    <a:pt x="175386" y="71247"/>
                  </a:lnTo>
                  <a:lnTo>
                    <a:pt x="0" y="71247"/>
                  </a:lnTo>
                  <a:lnTo>
                    <a:pt x="0" y="174116"/>
                  </a:lnTo>
                  <a:lnTo>
                    <a:pt x="175386" y="174116"/>
                  </a:lnTo>
                  <a:lnTo>
                    <a:pt x="175386" y="245363"/>
                  </a:lnTo>
                  <a:lnTo>
                    <a:pt x="294131" y="122681"/>
                  </a:lnTo>
                  <a:lnTo>
                    <a:pt x="175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678167" y="1202436"/>
              <a:ext cx="294640" cy="245745"/>
            </a:xfrm>
            <a:custGeom>
              <a:avLst/>
              <a:gdLst/>
              <a:ahLst/>
              <a:cxnLst/>
              <a:rect l="l" t="t" r="r" b="b"/>
              <a:pathLst>
                <a:path w="294640" h="245744">
                  <a:moveTo>
                    <a:pt x="0" y="71247"/>
                  </a:moveTo>
                  <a:lnTo>
                    <a:pt x="175386" y="71247"/>
                  </a:lnTo>
                  <a:lnTo>
                    <a:pt x="175386" y="0"/>
                  </a:lnTo>
                  <a:lnTo>
                    <a:pt x="294131" y="122681"/>
                  </a:lnTo>
                  <a:lnTo>
                    <a:pt x="175386" y="245363"/>
                  </a:lnTo>
                  <a:lnTo>
                    <a:pt x="175386" y="174116"/>
                  </a:lnTo>
                  <a:lnTo>
                    <a:pt x="0" y="174116"/>
                  </a:lnTo>
                  <a:lnTo>
                    <a:pt x="0" y="712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212372" y="2103289"/>
            <a:ext cx="1321594" cy="1150144"/>
            <a:chOff x="5961697" y="2618041"/>
            <a:chExt cx="1762125" cy="1533525"/>
          </a:xfrm>
        </p:grpSpPr>
        <p:sp>
          <p:nvSpPr>
            <p:cNvPr id="42" name="object 42"/>
            <p:cNvSpPr/>
            <p:nvPr/>
          </p:nvSpPr>
          <p:spPr>
            <a:xfrm>
              <a:off x="5966459" y="2622804"/>
              <a:ext cx="1752600" cy="1524000"/>
            </a:xfrm>
            <a:custGeom>
              <a:avLst/>
              <a:gdLst/>
              <a:ahLst/>
              <a:cxnLst/>
              <a:rect l="l" t="t" r="r" b="b"/>
              <a:pathLst>
                <a:path w="1752600" h="1524000">
                  <a:moveTo>
                    <a:pt x="1752599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752599" y="1524000"/>
                  </a:lnTo>
                  <a:lnTo>
                    <a:pt x="17525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3" name="object 43"/>
            <p:cNvSpPr/>
            <p:nvPr/>
          </p:nvSpPr>
          <p:spPr>
            <a:xfrm>
              <a:off x="5966459" y="2622804"/>
              <a:ext cx="1752600" cy="1524000"/>
            </a:xfrm>
            <a:custGeom>
              <a:avLst/>
              <a:gdLst/>
              <a:ahLst/>
              <a:cxnLst/>
              <a:rect l="l" t="t" r="r" b="b"/>
              <a:pathLst>
                <a:path w="1752600" h="1524000">
                  <a:moveTo>
                    <a:pt x="0" y="1524000"/>
                  </a:moveTo>
                  <a:lnTo>
                    <a:pt x="1752599" y="1524000"/>
                  </a:lnTo>
                  <a:lnTo>
                    <a:pt x="1752599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4" name="object 44"/>
            <p:cNvSpPr/>
            <p:nvPr/>
          </p:nvSpPr>
          <p:spPr>
            <a:xfrm>
              <a:off x="6043421" y="2699766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533400" y="0"/>
                  </a:moveTo>
                  <a:lnTo>
                    <a:pt x="0" y="0"/>
                  </a:lnTo>
                  <a:lnTo>
                    <a:pt x="0" y="483108"/>
                  </a:lnTo>
                  <a:lnTo>
                    <a:pt x="533400" y="483108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5" name="object 45"/>
            <p:cNvSpPr/>
            <p:nvPr/>
          </p:nvSpPr>
          <p:spPr>
            <a:xfrm>
              <a:off x="6043421" y="2699766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0" y="483108"/>
                  </a:moveTo>
                  <a:lnTo>
                    <a:pt x="533400" y="483108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6" name="object 46"/>
            <p:cNvSpPr/>
            <p:nvPr/>
          </p:nvSpPr>
          <p:spPr>
            <a:xfrm>
              <a:off x="6576821" y="2699766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533400" y="0"/>
                  </a:moveTo>
                  <a:lnTo>
                    <a:pt x="0" y="0"/>
                  </a:lnTo>
                  <a:lnTo>
                    <a:pt x="0" y="483108"/>
                  </a:lnTo>
                  <a:lnTo>
                    <a:pt x="533400" y="483108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7" name="object 47"/>
            <p:cNvSpPr/>
            <p:nvPr/>
          </p:nvSpPr>
          <p:spPr>
            <a:xfrm>
              <a:off x="6576821" y="2699766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0" y="483108"/>
                  </a:moveTo>
                  <a:lnTo>
                    <a:pt x="533400" y="483108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8" name="object 48"/>
            <p:cNvSpPr/>
            <p:nvPr/>
          </p:nvSpPr>
          <p:spPr>
            <a:xfrm>
              <a:off x="7110221" y="2699766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457200"/>
                  </a:moveTo>
                  <a:lnTo>
                    <a:pt x="533400" y="4572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9" name="object 49"/>
            <p:cNvSpPr/>
            <p:nvPr/>
          </p:nvSpPr>
          <p:spPr>
            <a:xfrm>
              <a:off x="7110221" y="2699766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0" y="483108"/>
                  </a:moveTo>
                  <a:lnTo>
                    <a:pt x="533400" y="483108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0" name="object 50"/>
            <p:cNvSpPr/>
            <p:nvPr/>
          </p:nvSpPr>
          <p:spPr>
            <a:xfrm>
              <a:off x="6043421" y="3156966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533400" y="0"/>
                  </a:moveTo>
                  <a:lnTo>
                    <a:pt x="0" y="0"/>
                  </a:lnTo>
                  <a:lnTo>
                    <a:pt x="0" y="483108"/>
                  </a:lnTo>
                  <a:lnTo>
                    <a:pt x="533400" y="483108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1" name="object 51"/>
            <p:cNvSpPr/>
            <p:nvPr/>
          </p:nvSpPr>
          <p:spPr>
            <a:xfrm>
              <a:off x="6043421" y="3156966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0" y="483108"/>
                  </a:moveTo>
                  <a:lnTo>
                    <a:pt x="533400" y="483108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2" name="object 52"/>
            <p:cNvSpPr/>
            <p:nvPr/>
          </p:nvSpPr>
          <p:spPr>
            <a:xfrm>
              <a:off x="6576821" y="3156966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457200"/>
                  </a:moveTo>
                  <a:lnTo>
                    <a:pt x="533400" y="4572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3" name="object 53"/>
            <p:cNvSpPr/>
            <p:nvPr/>
          </p:nvSpPr>
          <p:spPr>
            <a:xfrm>
              <a:off x="6576821" y="3156966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0" y="483108"/>
                  </a:moveTo>
                  <a:lnTo>
                    <a:pt x="533400" y="483108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4" name="object 54"/>
            <p:cNvSpPr/>
            <p:nvPr/>
          </p:nvSpPr>
          <p:spPr>
            <a:xfrm>
              <a:off x="7110221" y="3156966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533400" y="0"/>
                  </a:moveTo>
                  <a:lnTo>
                    <a:pt x="0" y="0"/>
                  </a:lnTo>
                  <a:lnTo>
                    <a:pt x="0" y="483108"/>
                  </a:lnTo>
                  <a:lnTo>
                    <a:pt x="533400" y="483108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5" name="object 55"/>
            <p:cNvSpPr/>
            <p:nvPr/>
          </p:nvSpPr>
          <p:spPr>
            <a:xfrm>
              <a:off x="7110221" y="3156966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0" y="483108"/>
                  </a:moveTo>
                  <a:lnTo>
                    <a:pt x="533400" y="483108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6" name="object 56"/>
            <p:cNvSpPr/>
            <p:nvPr/>
          </p:nvSpPr>
          <p:spPr>
            <a:xfrm>
              <a:off x="6043421" y="3614166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533400" y="0"/>
                  </a:moveTo>
                  <a:lnTo>
                    <a:pt x="0" y="0"/>
                  </a:lnTo>
                  <a:lnTo>
                    <a:pt x="0" y="483107"/>
                  </a:lnTo>
                  <a:lnTo>
                    <a:pt x="533400" y="48310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7" name="object 57"/>
            <p:cNvSpPr/>
            <p:nvPr/>
          </p:nvSpPr>
          <p:spPr>
            <a:xfrm>
              <a:off x="6043421" y="3614166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0" y="483107"/>
                  </a:moveTo>
                  <a:lnTo>
                    <a:pt x="533400" y="483107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3107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8" name="object 58"/>
            <p:cNvSpPr/>
            <p:nvPr/>
          </p:nvSpPr>
          <p:spPr>
            <a:xfrm>
              <a:off x="6576821" y="3614166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533400" y="0"/>
                  </a:moveTo>
                  <a:lnTo>
                    <a:pt x="0" y="0"/>
                  </a:lnTo>
                  <a:lnTo>
                    <a:pt x="0" y="483107"/>
                  </a:lnTo>
                  <a:lnTo>
                    <a:pt x="533400" y="48310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9" name="object 59"/>
            <p:cNvSpPr/>
            <p:nvPr/>
          </p:nvSpPr>
          <p:spPr>
            <a:xfrm>
              <a:off x="6576821" y="3614166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0" y="483107"/>
                  </a:moveTo>
                  <a:lnTo>
                    <a:pt x="533400" y="483107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3107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212372" y="2103289"/>
            <a:ext cx="1321594" cy="1074878"/>
          </a:xfrm>
          <a:prstGeom prst="rect">
            <a:avLst/>
          </a:prstGeom>
        </p:spPr>
        <p:txBody>
          <a:bodyPr vert="horz" wrap="square" lIns="0" tIns="87154" rIns="0" bIns="0" rtlCol="0">
            <a:spAutoFit/>
          </a:bodyPr>
          <a:lstStyle/>
          <a:p>
            <a:pPr marR="197644" algn="r">
              <a:spcBef>
                <a:spcPts val="686"/>
              </a:spcBef>
            </a:pPr>
            <a:r>
              <a:rPr b="1"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2813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b="1"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763298" y="2254165"/>
            <a:ext cx="720089" cy="968216"/>
            <a:chOff x="6696265" y="2819209"/>
            <a:chExt cx="960119" cy="1290955"/>
          </a:xfrm>
        </p:grpSpPr>
        <p:sp>
          <p:nvSpPr>
            <p:cNvPr id="62" name="object 62"/>
            <p:cNvSpPr/>
            <p:nvPr/>
          </p:nvSpPr>
          <p:spPr>
            <a:xfrm>
              <a:off x="6765036" y="3983482"/>
              <a:ext cx="152400" cy="15240"/>
            </a:xfrm>
            <a:custGeom>
              <a:avLst/>
              <a:gdLst/>
              <a:ahLst/>
              <a:cxnLst/>
              <a:rect l="l" t="t" r="r" b="b"/>
              <a:pathLst>
                <a:path w="152400" h="15239">
                  <a:moveTo>
                    <a:pt x="15240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52400" y="1524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3" name="object 63"/>
            <p:cNvSpPr/>
            <p:nvPr/>
          </p:nvSpPr>
          <p:spPr>
            <a:xfrm>
              <a:off x="7110222" y="3614166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533400" y="0"/>
                  </a:moveTo>
                  <a:lnTo>
                    <a:pt x="0" y="0"/>
                  </a:lnTo>
                  <a:lnTo>
                    <a:pt x="0" y="483107"/>
                  </a:lnTo>
                  <a:lnTo>
                    <a:pt x="533400" y="48310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4" name="object 64"/>
            <p:cNvSpPr/>
            <p:nvPr/>
          </p:nvSpPr>
          <p:spPr>
            <a:xfrm>
              <a:off x="7110222" y="3614166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0" y="483107"/>
                  </a:moveTo>
                  <a:lnTo>
                    <a:pt x="533400" y="483107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3107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5" name="object 65"/>
            <p:cNvSpPr/>
            <p:nvPr/>
          </p:nvSpPr>
          <p:spPr>
            <a:xfrm>
              <a:off x="6701028" y="3247644"/>
              <a:ext cx="245745" cy="294640"/>
            </a:xfrm>
            <a:custGeom>
              <a:avLst/>
              <a:gdLst/>
              <a:ahLst/>
              <a:cxnLst/>
              <a:rect l="l" t="t" r="r" b="b"/>
              <a:pathLst>
                <a:path w="245745" h="294639">
                  <a:moveTo>
                    <a:pt x="174117" y="0"/>
                  </a:moveTo>
                  <a:lnTo>
                    <a:pt x="71247" y="0"/>
                  </a:lnTo>
                  <a:lnTo>
                    <a:pt x="71247" y="175386"/>
                  </a:lnTo>
                  <a:lnTo>
                    <a:pt x="0" y="175386"/>
                  </a:lnTo>
                  <a:lnTo>
                    <a:pt x="122681" y="294131"/>
                  </a:lnTo>
                  <a:lnTo>
                    <a:pt x="245364" y="175386"/>
                  </a:lnTo>
                  <a:lnTo>
                    <a:pt x="174117" y="175386"/>
                  </a:lnTo>
                  <a:lnTo>
                    <a:pt x="174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6" name="object 66"/>
            <p:cNvSpPr/>
            <p:nvPr/>
          </p:nvSpPr>
          <p:spPr>
            <a:xfrm>
              <a:off x="6701028" y="3247644"/>
              <a:ext cx="245745" cy="294640"/>
            </a:xfrm>
            <a:custGeom>
              <a:avLst/>
              <a:gdLst/>
              <a:ahLst/>
              <a:cxnLst/>
              <a:rect l="l" t="t" r="r" b="b"/>
              <a:pathLst>
                <a:path w="245745" h="294639">
                  <a:moveTo>
                    <a:pt x="174117" y="0"/>
                  </a:moveTo>
                  <a:lnTo>
                    <a:pt x="174117" y="175386"/>
                  </a:lnTo>
                  <a:lnTo>
                    <a:pt x="245364" y="175386"/>
                  </a:lnTo>
                  <a:lnTo>
                    <a:pt x="122681" y="294131"/>
                  </a:lnTo>
                  <a:lnTo>
                    <a:pt x="0" y="175386"/>
                  </a:lnTo>
                  <a:lnTo>
                    <a:pt x="71247" y="175386"/>
                  </a:lnTo>
                  <a:lnTo>
                    <a:pt x="71247" y="0"/>
                  </a:lnTo>
                  <a:lnTo>
                    <a:pt x="17411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7" name="object 67"/>
            <p:cNvSpPr/>
            <p:nvPr/>
          </p:nvSpPr>
          <p:spPr>
            <a:xfrm>
              <a:off x="6701028" y="2823972"/>
              <a:ext cx="294640" cy="247015"/>
            </a:xfrm>
            <a:custGeom>
              <a:avLst/>
              <a:gdLst/>
              <a:ahLst/>
              <a:cxnLst/>
              <a:rect l="l" t="t" r="r" b="b"/>
              <a:pathLst>
                <a:path w="294640" h="247014">
                  <a:moveTo>
                    <a:pt x="119506" y="0"/>
                  </a:moveTo>
                  <a:lnTo>
                    <a:pt x="0" y="123443"/>
                  </a:lnTo>
                  <a:lnTo>
                    <a:pt x="119506" y="246887"/>
                  </a:lnTo>
                  <a:lnTo>
                    <a:pt x="119506" y="175260"/>
                  </a:lnTo>
                  <a:lnTo>
                    <a:pt x="294131" y="175260"/>
                  </a:lnTo>
                  <a:lnTo>
                    <a:pt x="294131" y="71627"/>
                  </a:lnTo>
                  <a:lnTo>
                    <a:pt x="119506" y="71627"/>
                  </a:lnTo>
                  <a:lnTo>
                    <a:pt x="119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8" name="object 68"/>
            <p:cNvSpPr/>
            <p:nvPr/>
          </p:nvSpPr>
          <p:spPr>
            <a:xfrm>
              <a:off x="6701028" y="2823972"/>
              <a:ext cx="294640" cy="247015"/>
            </a:xfrm>
            <a:custGeom>
              <a:avLst/>
              <a:gdLst/>
              <a:ahLst/>
              <a:cxnLst/>
              <a:rect l="l" t="t" r="r" b="b"/>
              <a:pathLst>
                <a:path w="294640" h="247014">
                  <a:moveTo>
                    <a:pt x="294131" y="175260"/>
                  </a:moveTo>
                  <a:lnTo>
                    <a:pt x="119506" y="175260"/>
                  </a:lnTo>
                  <a:lnTo>
                    <a:pt x="119506" y="246887"/>
                  </a:lnTo>
                  <a:lnTo>
                    <a:pt x="0" y="123443"/>
                  </a:lnTo>
                  <a:lnTo>
                    <a:pt x="119506" y="0"/>
                  </a:lnTo>
                  <a:lnTo>
                    <a:pt x="119506" y="71627"/>
                  </a:lnTo>
                  <a:lnTo>
                    <a:pt x="294131" y="71627"/>
                  </a:lnTo>
                  <a:lnTo>
                    <a:pt x="294131" y="175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6212372" y="3311440"/>
            <a:ext cx="1321594" cy="1150144"/>
            <a:chOff x="5961697" y="4228909"/>
            <a:chExt cx="1762125" cy="1533525"/>
          </a:xfrm>
        </p:grpSpPr>
        <p:sp>
          <p:nvSpPr>
            <p:cNvPr id="70" name="object 70"/>
            <p:cNvSpPr/>
            <p:nvPr/>
          </p:nvSpPr>
          <p:spPr>
            <a:xfrm>
              <a:off x="5966459" y="4233671"/>
              <a:ext cx="1752600" cy="1524000"/>
            </a:xfrm>
            <a:custGeom>
              <a:avLst/>
              <a:gdLst/>
              <a:ahLst/>
              <a:cxnLst/>
              <a:rect l="l" t="t" r="r" b="b"/>
              <a:pathLst>
                <a:path w="1752600" h="1524000">
                  <a:moveTo>
                    <a:pt x="1752599" y="0"/>
                  </a:moveTo>
                  <a:lnTo>
                    <a:pt x="0" y="0"/>
                  </a:lnTo>
                  <a:lnTo>
                    <a:pt x="0" y="1523999"/>
                  </a:lnTo>
                  <a:lnTo>
                    <a:pt x="1752599" y="1523999"/>
                  </a:lnTo>
                  <a:lnTo>
                    <a:pt x="17525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1" name="object 71"/>
            <p:cNvSpPr/>
            <p:nvPr/>
          </p:nvSpPr>
          <p:spPr>
            <a:xfrm>
              <a:off x="5966459" y="4233671"/>
              <a:ext cx="1752600" cy="1524000"/>
            </a:xfrm>
            <a:custGeom>
              <a:avLst/>
              <a:gdLst/>
              <a:ahLst/>
              <a:cxnLst/>
              <a:rect l="l" t="t" r="r" b="b"/>
              <a:pathLst>
                <a:path w="1752600" h="1524000">
                  <a:moveTo>
                    <a:pt x="0" y="1523999"/>
                  </a:moveTo>
                  <a:lnTo>
                    <a:pt x="1752599" y="1523999"/>
                  </a:lnTo>
                  <a:lnTo>
                    <a:pt x="1752599" y="0"/>
                  </a:lnTo>
                  <a:lnTo>
                    <a:pt x="0" y="0"/>
                  </a:lnTo>
                  <a:lnTo>
                    <a:pt x="0" y="1523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2" name="object 72"/>
            <p:cNvSpPr/>
            <p:nvPr/>
          </p:nvSpPr>
          <p:spPr>
            <a:xfrm>
              <a:off x="6043421" y="4310633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457199"/>
                  </a:moveTo>
                  <a:lnTo>
                    <a:pt x="533400" y="457199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3" name="object 73"/>
            <p:cNvSpPr/>
            <p:nvPr/>
          </p:nvSpPr>
          <p:spPr>
            <a:xfrm>
              <a:off x="6043421" y="4310633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0" y="483107"/>
                  </a:moveTo>
                  <a:lnTo>
                    <a:pt x="533400" y="483107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3107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4" name="object 74"/>
            <p:cNvSpPr/>
            <p:nvPr/>
          </p:nvSpPr>
          <p:spPr>
            <a:xfrm>
              <a:off x="6231635" y="4680330"/>
              <a:ext cx="152400" cy="15875"/>
            </a:xfrm>
            <a:custGeom>
              <a:avLst/>
              <a:gdLst/>
              <a:ahLst/>
              <a:cxnLst/>
              <a:rect l="l" t="t" r="r" b="b"/>
              <a:pathLst>
                <a:path w="152400" h="15875">
                  <a:moveTo>
                    <a:pt x="152400" y="0"/>
                  </a:moveTo>
                  <a:lnTo>
                    <a:pt x="0" y="0"/>
                  </a:lnTo>
                  <a:lnTo>
                    <a:pt x="0" y="15367"/>
                  </a:lnTo>
                  <a:lnTo>
                    <a:pt x="152400" y="1536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5" name="object 75"/>
            <p:cNvSpPr/>
            <p:nvPr/>
          </p:nvSpPr>
          <p:spPr>
            <a:xfrm>
              <a:off x="6576821" y="4310633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533400" y="0"/>
                  </a:moveTo>
                  <a:lnTo>
                    <a:pt x="0" y="0"/>
                  </a:lnTo>
                  <a:lnTo>
                    <a:pt x="0" y="483107"/>
                  </a:lnTo>
                  <a:lnTo>
                    <a:pt x="533400" y="48310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6" name="object 76"/>
            <p:cNvSpPr/>
            <p:nvPr/>
          </p:nvSpPr>
          <p:spPr>
            <a:xfrm>
              <a:off x="6576821" y="4310633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0" y="483107"/>
                  </a:moveTo>
                  <a:lnTo>
                    <a:pt x="533400" y="483107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3107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7" name="object 77"/>
            <p:cNvSpPr/>
            <p:nvPr/>
          </p:nvSpPr>
          <p:spPr>
            <a:xfrm>
              <a:off x="7110221" y="4310633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533400" y="0"/>
                  </a:moveTo>
                  <a:lnTo>
                    <a:pt x="0" y="0"/>
                  </a:lnTo>
                  <a:lnTo>
                    <a:pt x="0" y="483107"/>
                  </a:lnTo>
                  <a:lnTo>
                    <a:pt x="533400" y="48310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8" name="object 78"/>
            <p:cNvSpPr/>
            <p:nvPr/>
          </p:nvSpPr>
          <p:spPr>
            <a:xfrm>
              <a:off x="7110221" y="4310633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0" y="483107"/>
                  </a:moveTo>
                  <a:lnTo>
                    <a:pt x="533400" y="483107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3107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9" name="object 79"/>
            <p:cNvSpPr/>
            <p:nvPr/>
          </p:nvSpPr>
          <p:spPr>
            <a:xfrm>
              <a:off x="6043421" y="4767833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533400" y="0"/>
                  </a:moveTo>
                  <a:lnTo>
                    <a:pt x="0" y="0"/>
                  </a:lnTo>
                  <a:lnTo>
                    <a:pt x="0" y="483108"/>
                  </a:lnTo>
                  <a:lnTo>
                    <a:pt x="533400" y="483108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0" name="object 80"/>
            <p:cNvSpPr/>
            <p:nvPr/>
          </p:nvSpPr>
          <p:spPr>
            <a:xfrm>
              <a:off x="6043421" y="4767833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0" y="483108"/>
                  </a:moveTo>
                  <a:lnTo>
                    <a:pt x="533400" y="483108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1" name="object 81"/>
            <p:cNvSpPr/>
            <p:nvPr/>
          </p:nvSpPr>
          <p:spPr>
            <a:xfrm>
              <a:off x="6576821" y="4767833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457200"/>
                  </a:moveTo>
                  <a:lnTo>
                    <a:pt x="533400" y="4572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2" name="object 82"/>
            <p:cNvSpPr/>
            <p:nvPr/>
          </p:nvSpPr>
          <p:spPr>
            <a:xfrm>
              <a:off x="6576821" y="4767833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0" y="483108"/>
                  </a:moveTo>
                  <a:lnTo>
                    <a:pt x="533400" y="483108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3" name="object 83"/>
            <p:cNvSpPr/>
            <p:nvPr/>
          </p:nvSpPr>
          <p:spPr>
            <a:xfrm>
              <a:off x="7110221" y="4767833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533400" y="0"/>
                  </a:moveTo>
                  <a:lnTo>
                    <a:pt x="0" y="0"/>
                  </a:lnTo>
                  <a:lnTo>
                    <a:pt x="0" y="483108"/>
                  </a:lnTo>
                  <a:lnTo>
                    <a:pt x="533400" y="483108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4" name="object 84"/>
            <p:cNvSpPr/>
            <p:nvPr/>
          </p:nvSpPr>
          <p:spPr>
            <a:xfrm>
              <a:off x="7110221" y="4767833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0" y="483108"/>
                  </a:moveTo>
                  <a:lnTo>
                    <a:pt x="533400" y="483108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5" name="object 85"/>
            <p:cNvSpPr/>
            <p:nvPr/>
          </p:nvSpPr>
          <p:spPr>
            <a:xfrm>
              <a:off x="6043421" y="5225033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533400" y="0"/>
                  </a:moveTo>
                  <a:lnTo>
                    <a:pt x="0" y="0"/>
                  </a:lnTo>
                  <a:lnTo>
                    <a:pt x="0" y="483108"/>
                  </a:lnTo>
                  <a:lnTo>
                    <a:pt x="533400" y="483108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6" name="object 86"/>
            <p:cNvSpPr/>
            <p:nvPr/>
          </p:nvSpPr>
          <p:spPr>
            <a:xfrm>
              <a:off x="6043421" y="5225033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0" y="483108"/>
                  </a:moveTo>
                  <a:lnTo>
                    <a:pt x="533400" y="483108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7" name="object 87"/>
            <p:cNvSpPr/>
            <p:nvPr/>
          </p:nvSpPr>
          <p:spPr>
            <a:xfrm>
              <a:off x="6576821" y="5225033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533400" y="0"/>
                  </a:moveTo>
                  <a:lnTo>
                    <a:pt x="0" y="0"/>
                  </a:lnTo>
                  <a:lnTo>
                    <a:pt x="0" y="483108"/>
                  </a:lnTo>
                  <a:lnTo>
                    <a:pt x="533400" y="483108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8" name="object 88"/>
            <p:cNvSpPr/>
            <p:nvPr/>
          </p:nvSpPr>
          <p:spPr>
            <a:xfrm>
              <a:off x="6576821" y="5225033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0" y="483108"/>
                  </a:moveTo>
                  <a:lnTo>
                    <a:pt x="533400" y="483108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6212372" y="3311440"/>
            <a:ext cx="1321594" cy="1075358"/>
          </a:xfrm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202883">
              <a:spcBef>
                <a:spcPts val="689"/>
              </a:spcBef>
            </a:pPr>
            <a:r>
              <a:rPr b="1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2813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b="1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6737009" y="3480604"/>
            <a:ext cx="746760" cy="950119"/>
            <a:chOff x="6661213" y="4454461"/>
            <a:chExt cx="995680" cy="1266825"/>
          </a:xfrm>
        </p:grpSpPr>
        <p:sp>
          <p:nvSpPr>
            <p:cNvPr id="91" name="object 91"/>
            <p:cNvSpPr/>
            <p:nvPr/>
          </p:nvSpPr>
          <p:spPr>
            <a:xfrm>
              <a:off x="7110222" y="5225033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533400" y="0"/>
                  </a:moveTo>
                  <a:lnTo>
                    <a:pt x="0" y="0"/>
                  </a:lnTo>
                  <a:lnTo>
                    <a:pt x="0" y="483108"/>
                  </a:lnTo>
                  <a:lnTo>
                    <a:pt x="533400" y="483108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2" name="object 92"/>
            <p:cNvSpPr/>
            <p:nvPr/>
          </p:nvSpPr>
          <p:spPr>
            <a:xfrm>
              <a:off x="7110222" y="5225033"/>
              <a:ext cx="533400" cy="483234"/>
            </a:xfrm>
            <a:custGeom>
              <a:avLst/>
              <a:gdLst/>
              <a:ahLst/>
              <a:cxnLst/>
              <a:rect l="l" t="t" r="r" b="b"/>
              <a:pathLst>
                <a:path w="533400" h="483235">
                  <a:moveTo>
                    <a:pt x="0" y="483108"/>
                  </a:moveTo>
                  <a:lnTo>
                    <a:pt x="533400" y="483108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3" name="object 93"/>
            <p:cNvSpPr/>
            <p:nvPr/>
          </p:nvSpPr>
          <p:spPr>
            <a:xfrm>
              <a:off x="6711696" y="4846319"/>
              <a:ext cx="247015" cy="294640"/>
            </a:xfrm>
            <a:custGeom>
              <a:avLst/>
              <a:gdLst/>
              <a:ahLst/>
              <a:cxnLst/>
              <a:rect l="l" t="t" r="r" b="b"/>
              <a:pathLst>
                <a:path w="247015" h="294639">
                  <a:moveTo>
                    <a:pt x="123444" y="0"/>
                  </a:moveTo>
                  <a:lnTo>
                    <a:pt x="0" y="119506"/>
                  </a:lnTo>
                  <a:lnTo>
                    <a:pt x="71627" y="119506"/>
                  </a:lnTo>
                  <a:lnTo>
                    <a:pt x="71627" y="294131"/>
                  </a:lnTo>
                  <a:lnTo>
                    <a:pt x="175259" y="294131"/>
                  </a:lnTo>
                  <a:lnTo>
                    <a:pt x="175259" y="119506"/>
                  </a:lnTo>
                  <a:lnTo>
                    <a:pt x="246887" y="119506"/>
                  </a:lnTo>
                  <a:lnTo>
                    <a:pt x="123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4" name="object 94"/>
            <p:cNvSpPr/>
            <p:nvPr/>
          </p:nvSpPr>
          <p:spPr>
            <a:xfrm>
              <a:off x="6711696" y="4846319"/>
              <a:ext cx="247015" cy="294640"/>
            </a:xfrm>
            <a:custGeom>
              <a:avLst/>
              <a:gdLst/>
              <a:ahLst/>
              <a:cxnLst/>
              <a:rect l="l" t="t" r="r" b="b"/>
              <a:pathLst>
                <a:path w="247015" h="294639">
                  <a:moveTo>
                    <a:pt x="175259" y="294131"/>
                  </a:moveTo>
                  <a:lnTo>
                    <a:pt x="175259" y="119506"/>
                  </a:lnTo>
                  <a:lnTo>
                    <a:pt x="246887" y="119506"/>
                  </a:lnTo>
                  <a:lnTo>
                    <a:pt x="123444" y="0"/>
                  </a:lnTo>
                  <a:lnTo>
                    <a:pt x="0" y="119506"/>
                  </a:lnTo>
                  <a:lnTo>
                    <a:pt x="71627" y="119506"/>
                  </a:lnTo>
                  <a:lnTo>
                    <a:pt x="71627" y="294131"/>
                  </a:lnTo>
                  <a:lnTo>
                    <a:pt x="175259" y="2941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5" name="object 95"/>
            <p:cNvSpPr/>
            <p:nvPr/>
          </p:nvSpPr>
          <p:spPr>
            <a:xfrm>
              <a:off x="6665976" y="4459223"/>
              <a:ext cx="294640" cy="247015"/>
            </a:xfrm>
            <a:custGeom>
              <a:avLst/>
              <a:gdLst/>
              <a:ahLst/>
              <a:cxnLst/>
              <a:rect l="l" t="t" r="r" b="b"/>
              <a:pathLst>
                <a:path w="294640" h="247014">
                  <a:moveTo>
                    <a:pt x="119506" y="0"/>
                  </a:moveTo>
                  <a:lnTo>
                    <a:pt x="0" y="123443"/>
                  </a:lnTo>
                  <a:lnTo>
                    <a:pt x="119506" y="246887"/>
                  </a:lnTo>
                  <a:lnTo>
                    <a:pt x="119506" y="175259"/>
                  </a:lnTo>
                  <a:lnTo>
                    <a:pt x="294131" y="175259"/>
                  </a:lnTo>
                  <a:lnTo>
                    <a:pt x="294131" y="71627"/>
                  </a:lnTo>
                  <a:lnTo>
                    <a:pt x="119506" y="71627"/>
                  </a:lnTo>
                  <a:lnTo>
                    <a:pt x="119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6" name="object 96"/>
            <p:cNvSpPr/>
            <p:nvPr/>
          </p:nvSpPr>
          <p:spPr>
            <a:xfrm>
              <a:off x="6665976" y="4459223"/>
              <a:ext cx="294640" cy="247015"/>
            </a:xfrm>
            <a:custGeom>
              <a:avLst/>
              <a:gdLst/>
              <a:ahLst/>
              <a:cxnLst/>
              <a:rect l="l" t="t" r="r" b="b"/>
              <a:pathLst>
                <a:path w="294640" h="247014">
                  <a:moveTo>
                    <a:pt x="294131" y="175259"/>
                  </a:moveTo>
                  <a:lnTo>
                    <a:pt x="119506" y="175259"/>
                  </a:lnTo>
                  <a:lnTo>
                    <a:pt x="119506" y="246887"/>
                  </a:lnTo>
                  <a:lnTo>
                    <a:pt x="0" y="123443"/>
                  </a:lnTo>
                  <a:lnTo>
                    <a:pt x="119506" y="0"/>
                  </a:lnTo>
                  <a:lnTo>
                    <a:pt x="119506" y="71627"/>
                  </a:lnTo>
                  <a:lnTo>
                    <a:pt x="294131" y="71627"/>
                  </a:lnTo>
                  <a:lnTo>
                    <a:pt x="294131" y="1752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7596973" y="1330859"/>
            <a:ext cx="78771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>
                <a:latin typeface="Times New Roman"/>
                <a:cs typeface="Times New Roman"/>
              </a:rPr>
              <a:t>2 </a:t>
            </a:r>
            <a:r>
              <a:rPr spc="-8" dirty="0">
                <a:latin typeface="Times New Roman"/>
                <a:cs typeface="Times New Roman"/>
              </a:rPr>
              <a:t>spaces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613642" y="2539487"/>
            <a:ext cx="78771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>
                <a:latin typeface="Times New Roman"/>
                <a:cs typeface="Times New Roman"/>
              </a:rPr>
              <a:t>3 </a:t>
            </a:r>
            <a:r>
              <a:rPr spc="-8" dirty="0">
                <a:latin typeface="Times New Roman"/>
                <a:cs typeface="Times New Roman"/>
              </a:rPr>
              <a:t>spaces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604117" y="3720873"/>
            <a:ext cx="78771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>
                <a:latin typeface="Times New Roman"/>
                <a:cs typeface="Times New Roman"/>
              </a:rPr>
              <a:t>3 </a:t>
            </a:r>
            <a:r>
              <a:rPr spc="-8" dirty="0">
                <a:latin typeface="Times New Roman"/>
                <a:cs typeface="Times New Roman"/>
              </a:rPr>
              <a:t>spaces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589925" y="4716406"/>
            <a:ext cx="69008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spc="-19" dirty="0">
                <a:latin typeface="Times New Roman"/>
                <a:cs typeface="Times New Roman"/>
              </a:rPr>
              <a:t>Total</a:t>
            </a:r>
            <a:r>
              <a:rPr b="1" spc="-79" dirty="0">
                <a:latin typeface="Times New Roman"/>
                <a:cs typeface="Times New Roman"/>
              </a:rPr>
              <a:t> </a:t>
            </a:r>
            <a:r>
              <a:rPr b="1" spc="-38"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7695" y="534672"/>
            <a:ext cx="13382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Times New Roman"/>
                <a:cs typeface="Times New Roman"/>
              </a:rPr>
              <a:t>5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5061" y="1355574"/>
            <a:ext cx="13335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8046" y="1355574"/>
            <a:ext cx="13335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7001" y="2193869"/>
            <a:ext cx="13335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3794" y="3022736"/>
            <a:ext cx="13335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6778" y="3029784"/>
            <a:ext cx="13335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3794" y="3825311"/>
            <a:ext cx="13335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2022" y="3842076"/>
            <a:ext cx="13335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7775" y="3851182"/>
            <a:ext cx="13382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1531" y="4672084"/>
            <a:ext cx="13335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5859" y="4697916"/>
            <a:ext cx="13382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94261" y="1356739"/>
            <a:ext cx="2313623" cy="655468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2100" spc="-75" dirty="0">
                <a:latin typeface="Times New Roman"/>
                <a:cs typeface="Times New Roman"/>
              </a:rPr>
              <a:t>We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can</a:t>
            </a:r>
            <a:r>
              <a:rPr sz="2100" spc="-4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</a:t>
            </a:r>
            <a:r>
              <a:rPr sz="2100" spc="-38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Times New Roman"/>
                <a:cs typeface="Times New Roman"/>
              </a:rPr>
              <a:t>heuristics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guide</a:t>
            </a:r>
            <a:r>
              <a:rPr sz="2100" spc="-38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Times New Roman"/>
                <a:cs typeface="Times New Roman"/>
              </a:rPr>
              <a:t>search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4261" y="2315218"/>
            <a:ext cx="2155508" cy="162496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2100" dirty="0">
                <a:latin typeface="Times New Roman"/>
                <a:cs typeface="Times New Roman"/>
              </a:rPr>
              <a:t>Manhattan</a:t>
            </a:r>
            <a:r>
              <a:rPr sz="2100" spc="-98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Times New Roman"/>
                <a:cs typeface="Times New Roman"/>
              </a:rPr>
              <a:t>Distance </a:t>
            </a:r>
            <a:r>
              <a:rPr sz="2100" dirty="0">
                <a:latin typeface="Times New Roman"/>
                <a:cs typeface="Times New Roman"/>
              </a:rPr>
              <a:t>heuristic</a:t>
            </a:r>
            <a:r>
              <a:rPr sz="2100" spc="-7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helps</a:t>
            </a:r>
            <a:r>
              <a:rPr sz="2100" spc="-68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Times New Roman"/>
                <a:cs typeface="Times New Roman"/>
              </a:rPr>
              <a:t>us </a:t>
            </a:r>
            <a:r>
              <a:rPr sz="2100" dirty="0">
                <a:latin typeface="Times New Roman"/>
                <a:cs typeface="Times New Roman"/>
              </a:rPr>
              <a:t>quickly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find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38" dirty="0">
                <a:latin typeface="Times New Roman"/>
                <a:cs typeface="Times New Roman"/>
              </a:rPr>
              <a:t>a </a:t>
            </a:r>
            <a:r>
              <a:rPr sz="2100" dirty="0">
                <a:latin typeface="Times New Roman"/>
                <a:cs typeface="Times New Roman"/>
              </a:rPr>
              <a:t>solution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3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38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Times New Roman"/>
                <a:cs typeface="Times New Roman"/>
              </a:rPr>
              <a:t>8- </a:t>
            </a:r>
            <a:r>
              <a:rPr sz="2100" spc="-8" dirty="0">
                <a:latin typeface="Times New Roman"/>
                <a:cs typeface="Times New Roman"/>
              </a:rPr>
              <a:t>puzzle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58365" y="1027437"/>
            <a:ext cx="230029" cy="80010"/>
          </a:xfrm>
          <a:custGeom>
            <a:avLst/>
            <a:gdLst/>
            <a:ahLst/>
            <a:cxnLst/>
            <a:rect l="l" t="t" r="r" b="b"/>
            <a:pathLst>
              <a:path w="306704" h="106680">
                <a:moveTo>
                  <a:pt x="306324" y="0"/>
                </a:moveTo>
                <a:lnTo>
                  <a:pt x="0" y="106679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654986" y="1027437"/>
            <a:ext cx="230029" cy="80010"/>
          </a:xfrm>
          <a:custGeom>
            <a:avLst/>
            <a:gdLst/>
            <a:ahLst/>
            <a:cxnLst/>
            <a:rect l="l" t="t" r="r" b="b"/>
            <a:pathLst>
              <a:path w="306704" h="106680">
                <a:moveTo>
                  <a:pt x="0" y="0"/>
                </a:moveTo>
                <a:lnTo>
                  <a:pt x="306324" y="106679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832151" y="2703075"/>
            <a:ext cx="230029" cy="80010"/>
          </a:xfrm>
          <a:custGeom>
            <a:avLst/>
            <a:gdLst/>
            <a:ahLst/>
            <a:cxnLst/>
            <a:rect l="l" t="t" r="r" b="b"/>
            <a:pathLst>
              <a:path w="306704" h="106679">
                <a:moveTo>
                  <a:pt x="306324" y="0"/>
                </a:moveTo>
                <a:lnTo>
                  <a:pt x="0" y="106680"/>
                </a:lnTo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5228772" y="2703075"/>
            <a:ext cx="230029" cy="80010"/>
          </a:xfrm>
          <a:custGeom>
            <a:avLst/>
            <a:gdLst/>
            <a:ahLst/>
            <a:cxnLst/>
            <a:rect l="l" t="t" r="r" b="b"/>
            <a:pathLst>
              <a:path w="306704" h="106679">
                <a:moveTo>
                  <a:pt x="0" y="0"/>
                </a:moveTo>
                <a:lnTo>
                  <a:pt x="306323" y="106680"/>
                </a:lnTo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275510" y="4361569"/>
            <a:ext cx="230029" cy="80010"/>
          </a:xfrm>
          <a:custGeom>
            <a:avLst/>
            <a:gdLst/>
            <a:ahLst/>
            <a:cxnLst/>
            <a:rect l="l" t="t" r="r" b="b"/>
            <a:pathLst>
              <a:path w="306704" h="106679">
                <a:moveTo>
                  <a:pt x="306324" y="0"/>
                </a:moveTo>
                <a:lnTo>
                  <a:pt x="0" y="10668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672131" y="4361569"/>
            <a:ext cx="230029" cy="80010"/>
          </a:xfrm>
          <a:custGeom>
            <a:avLst/>
            <a:gdLst/>
            <a:ahLst/>
            <a:cxnLst/>
            <a:rect l="l" t="t" r="r" b="b"/>
            <a:pathLst>
              <a:path w="306704" h="106679">
                <a:moveTo>
                  <a:pt x="0" y="0"/>
                </a:moveTo>
                <a:lnTo>
                  <a:pt x="306323" y="10668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848153" y="3524893"/>
            <a:ext cx="576263" cy="93821"/>
          </a:xfrm>
          <a:custGeom>
            <a:avLst/>
            <a:gdLst/>
            <a:ahLst/>
            <a:cxnLst/>
            <a:rect l="l" t="t" r="r" b="b"/>
            <a:pathLst>
              <a:path w="768350" h="125095">
                <a:moveTo>
                  <a:pt x="768096" y="0"/>
                </a:moveTo>
                <a:lnTo>
                  <a:pt x="0" y="124967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5842562" y="3524893"/>
            <a:ext cx="575310" cy="93821"/>
          </a:xfrm>
          <a:custGeom>
            <a:avLst/>
            <a:gdLst/>
            <a:ahLst/>
            <a:cxnLst/>
            <a:rect l="l" t="t" r="r" b="b"/>
            <a:pathLst>
              <a:path w="767079" h="125095">
                <a:moveTo>
                  <a:pt x="0" y="0"/>
                </a:moveTo>
                <a:lnTo>
                  <a:pt x="766572" y="124967"/>
                </a:lnTo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5096183" y="1848112"/>
            <a:ext cx="0" cy="133826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26" name="object 26"/>
          <p:cNvGrpSpPr/>
          <p:nvPr/>
        </p:nvGrpSpPr>
        <p:grpSpPr>
          <a:xfrm>
            <a:off x="4214859" y="3658552"/>
            <a:ext cx="753427" cy="656273"/>
            <a:chOff x="4809648" y="4658772"/>
            <a:chExt cx="1004569" cy="875030"/>
          </a:xfrm>
        </p:grpSpPr>
        <p:sp>
          <p:nvSpPr>
            <p:cNvPr id="27" name="object 27"/>
            <p:cNvSpPr/>
            <p:nvPr/>
          </p:nvSpPr>
          <p:spPr>
            <a:xfrm>
              <a:off x="4812030" y="4661154"/>
              <a:ext cx="1000125" cy="870585"/>
            </a:xfrm>
            <a:custGeom>
              <a:avLst/>
              <a:gdLst/>
              <a:ahLst/>
              <a:cxnLst/>
              <a:rect l="l" t="t" r="r" b="b"/>
              <a:pathLst>
                <a:path w="1000125" h="870585">
                  <a:moveTo>
                    <a:pt x="999744" y="0"/>
                  </a:moveTo>
                  <a:lnTo>
                    <a:pt x="0" y="0"/>
                  </a:lnTo>
                  <a:lnTo>
                    <a:pt x="0" y="870204"/>
                  </a:lnTo>
                  <a:lnTo>
                    <a:pt x="999744" y="870204"/>
                  </a:lnTo>
                  <a:lnTo>
                    <a:pt x="999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4812030" y="4661154"/>
              <a:ext cx="1000125" cy="870585"/>
            </a:xfrm>
            <a:custGeom>
              <a:avLst/>
              <a:gdLst/>
              <a:ahLst/>
              <a:cxnLst/>
              <a:rect l="l" t="t" r="r" b="b"/>
              <a:pathLst>
                <a:path w="1000125" h="870585">
                  <a:moveTo>
                    <a:pt x="0" y="870204"/>
                  </a:moveTo>
                  <a:lnTo>
                    <a:pt x="999744" y="870204"/>
                  </a:lnTo>
                  <a:lnTo>
                    <a:pt x="999744" y="0"/>
                  </a:lnTo>
                  <a:lnTo>
                    <a:pt x="0" y="0"/>
                  </a:lnTo>
                  <a:lnTo>
                    <a:pt x="0" y="870204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55176"/>
              </p:ext>
            </p:extLst>
          </p:nvPr>
        </p:nvGraphicFramePr>
        <p:xfrm>
          <a:off x="4243292" y="3686413"/>
          <a:ext cx="684848" cy="597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215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431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43688"/>
              </p:ext>
            </p:extLst>
          </p:nvPr>
        </p:nvGraphicFramePr>
        <p:xfrm>
          <a:off x="5304567" y="3686413"/>
          <a:ext cx="684848" cy="597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215"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431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236263"/>
              </p:ext>
            </p:extLst>
          </p:nvPr>
        </p:nvGraphicFramePr>
        <p:xfrm>
          <a:off x="5275564" y="2864025"/>
          <a:ext cx="741998" cy="1443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834"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08080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08080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08080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97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808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79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" name="object 32"/>
          <p:cNvGrpSpPr/>
          <p:nvPr/>
        </p:nvGrpSpPr>
        <p:grpSpPr>
          <a:xfrm>
            <a:off x="6348840" y="3658552"/>
            <a:ext cx="753427" cy="656273"/>
            <a:chOff x="7654956" y="4658772"/>
            <a:chExt cx="1004569" cy="875030"/>
          </a:xfrm>
        </p:grpSpPr>
        <p:sp>
          <p:nvSpPr>
            <p:cNvPr id="33" name="object 33"/>
            <p:cNvSpPr/>
            <p:nvPr/>
          </p:nvSpPr>
          <p:spPr>
            <a:xfrm>
              <a:off x="7657338" y="4661154"/>
              <a:ext cx="1000125" cy="870585"/>
            </a:xfrm>
            <a:custGeom>
              <a:avLst/>
              <a:gdLst/>
              <a:ahLst/>
              <a:cxnLst/>
              <a:rect l="l" t="t" r="r" b="b"/>
              <a:pathLst>
                <a:path w="1000125" h="870585">
                  <a:moveTo>
                    <a:pt x="999744" y="0"/>
                  </a:moveTo>
                  <a:lnTo>
                    <a:pt x="0" y="0"/>
                  </a:lnTo>
                  <a:lnTo>
                    <a:pt x="0" y="870204"/>
                  </a:lnTo>
                  <a:lnTo>
                    <a:pt x="999744" y="870204"/>
                  </a:lnTo>
                  <a:lnTo>
                    <a:pt x="999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4" name="object 34"/>
            <p:cNvSpPr/>
            <p:nvPr/>
          </p:nvSpPr>
          <p:spPr>
            <a:xfrm>
              <a:off x="7657338" y="4661154"/>
              <a:ext cx="1000125" cy="870585"/>
            </a:xfrm>
            <a:custGeom>
              <a:avLst/>
              <a:gdLst/>
              <a:ahLst/>
              <a:cxnLst/>
              <a:rect l="l" t="t" r="r" b="b"/>
              <a:pathLst>
                <a:path w="1000125" h="870585">
                  <a:moveTo>
                    <a:pt x="0" y="870204"/>
                  </a:moveTo>
                  <a:lnTo>
                    <a:pt x="999744" y="870204"/>
                  </a:lnTo>
                  <a:lnTo>
                    <a:pt x="999744" y="0"/>
                  </a:lnTo>
                  <a:lnTo>
                    <a:pt x="0" y="0"/>
                  </a:lnTo>
                  <a:lnTo>
                    <a:pt x="0" y="870204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aphicFrame>
        <p:nvGraphicFramePr>
          <p:cNvPr id="35" name="object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47642"/>
              </p:ext>
            </p:extLst>
          </p:nvPr>
        </p:nvGraphicFramePr>
        <p:xfrm>
          <a:off x="6377845" y="3686413"/>
          <a:ext cx="683895" cy="597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21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431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6" name="object 36"/>
          <p:cNvGrpSpPr/>
          <p:nvPr/>
        </p:nvGrpSpPr>
        <p:grpSpPr>
          <a:xfrm>
            <a:off x="4722351" y="4487227"/>
            <a:ext cx="752475" cy="656273"/>
            <a:chOff x="5486304" y="5763672"/>
            <a:chExt cx="1003300" cy="875030"/>
          </a:xfrm>
        </p:grpSpPr>
        <p:sp>
          <p:nvSpPr>
            <p:cNvPr id="37" name="object 37"/>
            <p:cNvSpPr/>
            <p:nvPr/>
          </p:nvSpPr>
          <p:spPr>
            <a:xfrm>
              <a:off x="5488686" y="5766054"/>
              <a:ext cx="998219" cy="870585"/>
            </a:xfrm>
            <a:custGeom>
              <a:avLst/>
              <a:gdLst/>
              <a:ahLst/>
              <a:cxnLst/>
              <a:rect l="l" t="t" r="r" b="b"/>
              <a:pathLst>
                <a:path w="998220" h="870584">
                  <a:moveTo>
                    <a:pt x="998219" y="0"/>
                  </a:moveTo>
                  <a:lnTo>
                    <a:pt x="0" y="0"/>
                  </a:lnTo>
                  <a:lnTo>
                    <a:pt x="0" y="870204"/>
                  </a:lnTo>
                  <a:lnTo>
                    <a:pt x="998219" y="870204"/>
                  </a:lnTo>
                  <a:lnTo>
                    <a:pt x="998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8" name="object 38"/>
            <p:cNvSpPr/>
            <p:nvPr/>
          </p:nvSpPr>
          <p:spPr>
            <a:xfrm>
              <a:off x="5488686" y="5766054"/>
              <a:ext cx="998219" cy="870585"/>
            </a:xfrm>
            <a:custGeom>
              <a:avLst/>
              <a:gdLst/>
              <a:ahLst/>
              <a:cxnLst/>
              <a:rect l="l" t="t" r="r" b="b"/>
              <a:pathLst>
                <a:path w="998220" h="870584">
                  <a:moveTo>
                    <a:pt x="0" y="870204"/>
                  </a:moveTo>
                  <a:lnTo>
                    <a:pt x="998219" y="870204"/>
                  </a:lnTo>
                  <a:lnTo>
                    <a:pt x="998219" y="0"/>
                  </a:lnTo>
                  <a:lnTo>
                    <a:pt x="0" y="0"/>
                  </a:lnTo>
                  <a:lnTo>
                    <a:pt x="0" y="870204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43233"/>
              </p:ext>
            </p:extLst>
          </p:nvPr>
        </p:nvGraphicFramePr>
        <p:xfrm>
          <a:off x="4750784" y="4517374"/>
          <a:ext cx="684848" cy="595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30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907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907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431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0" name="object 40"/>
          <p:cNvGrpSpPr/>
          <p:nvPr/>
        </p:nvGrpSpPr>
        <p:grpSpPr>
          <a:xfrm>
            <a:off x="3671934" y="4487227"/>
            <a:ext cx="753427" cy="656273"/>
            <a:chOff x="4085748" y="5763672"/>
            <a:chExt cx="1004569" cy="875030"/>
          </a:xfrm>
        </p:grpSpPr>
        <p:sp>
          <p:nvSpPr>
            <p:cNvPr id="41" name="object 41"/>
            <p:cNvSpPr/>
            <p:nvPr/>
          </p:nvSpPr>
          <p:spPr>
            <a:xfrm>
              <a:off x="4088130" y="5766054"/>
              <a:ext cx="1000125" cy="870585"/>
            </a:xfrm>
            <a:custGeom>
              <a:avLst/>
              <a:gdLst/>
              <a:ahLst/>
              <a:cxnLst/>
              <a:rect l="l" t="t" r="r" b="b"/>
              <a:pathLst>
                <a:path w="1000125" h="870584">
                  <a:moveTo>
                    <a:pt x="999744" y="0"/>
                  </a:moveTo>
                  <a:lnTo>
                    <a:pt x="0" y="0"/>
                  </a:lnTo>
                  <a:lnTo>
                    <a:pt x="0" y="870204"/>
                  </a:lnTo>
                  <a:lnTo>
                    <a:pt x="999744" y="870204"/>
                  </a:lnTo>
                  <a:lnTo>
                    <a:pt x="999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2" name="object 42"/>
            <p:cNvSpPr/>
            <p:nvPr/>
          </p:nvSpPr>
          <p:spPr>
            <a:xfrm>
              <a:off x="4088130" y="5766054"/>
              <a:ext cx="1000125" cy="870585"/>
            </a:xfrm>
            <a:custGeom>
              <a:avLst/>
              <a:gdLst/>
              <a:ahLst/>
              <a:cxnLst/>
              <a:rect l="l" t="t" r="r" b="b"/>
              <a:pathLst>
                <a:path w="1000125" h="870584">
                  <a:moveTo>
                    <a:pt x="0" y="870204"/>
                  </a:moveTo>
                  <a:lnTo>
                    <a:pt x="999744" y="870204"/>
                  </a:lnTo>
                  <a:lnTo>
                    <a:pt x="999744" y="0"/>
                  </a:lnTo>
                  <a:lnTo>
                    <a:pt x="0" y="0"/>
                  </a:lnTo>
                  <a:lnTo>
                    <a:pt x="0" y="870204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aphicFrame>
        <p:nvGraphicFramePr>
          <p:cNvPr id="43" name="object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49573"/>
              </p:ext>
            </p:extLst>
          </p:nvPr>
        </p:nvGraphicFramePr>
        <p:xfrm>
          <a:off x="3700367" y="4517945"/>
          <a:ext cx="684848" cy="595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309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907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907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907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object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88678"/>
              </p:ext>
            </p:extLst>
          </p:nvPr>
        </p:nvGraphicFramePr>
        <p:xfrm>
          <a:off x="4221717" y="2863454"/>
          <a:ext cx="751999" cy="596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80808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08080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80808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08080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80808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08080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object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2547"/>
              </p:ext>
            </p:extLst>
          </p:nvPr>
        </p:nvGraphicFramePr>
        <p:xfrm>
          <a:off x="4747854" y="2009560"/>
          <a:ext cx="718185" cy="61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8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80808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528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528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528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80808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907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907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907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80808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431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479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object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13670"/>
              </p:ext>
            </p:extLst>
          </p:nvPr>
        </p:nvGraphicFramePr>
        <p:xfrm>
          <a:off x="4765643" y="1163169"/>
          <a:ext cx="684848" cy="61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88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529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529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529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907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907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907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9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907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907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69867"/>
              </p:ext>
            </p:extLst>
          </p:nvPr>
        </p:nvGraphicFramePr>
        <p:xfrm>
          <a:off x="3739800" y="1163169"/>
          <a:ext cx="684848" cy="61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884"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529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529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907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907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907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93"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907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907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479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object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09549"/>
              </p:ext>
            </p:extLst>
          </p:nvPr>
        </p:nvGraphicFramePr>
        <p:xfrm>
          <a:off x="4229576" y="384286"/>
          <a:ext cx="684848" cy="597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26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9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21431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object 49"/>
          <p:cNvSpPr txBox="1"/>
          <p:nvPr/>
        </p:nvSpPr>
        <p:spPr>
          <a:xfrm>
            <a:off x="3189945" y="4672084"/>
            <a:ext cx="42576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goal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685" y="774282"/>
            <a:ext cx="2754630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u="sng" spc="-18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Best-</a:t>
            </a:r>
            <a:r>
              <a:rPr u="sng" spc="-1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first</a:t>
            </a:r>
            <a:r>
              <a:rPr u="sng" spc="-17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  <a:r>
              <a:rPr u="sng" spc="-2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300" y="1606378"/>
            <a:ext cx="7069400" cy="276284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224" marR="132398" indent="-257175">
              <a:spcBef>
                <a:spcPts val="79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191" dirty="0">
                <a:latin typeface="Arial"/>
                <a:cs typeface="Arial"/>
              </a:rPr>
              <a:t>Search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algorithm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improves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b="1" spc="-8" dirty="0">
                <a:latin typeface="Arial"/>
                <a:cs typeface="Arial"/>
              </a:rPr>
              <a:t>depth- </a:t>
            </a:r>
            <a:r>
              <a:rPr sz="2400" b="1" spc="-131" dirty="0">
                <a:latin typeface="Arial"/>
                <a:cs typeface="Arial"/>
              </a:rPr>
              <a:t>first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221" dirty="0">
                <a:latin typeface="Arial"/>
                <a:cs typeface="Arial"/>
              </a:rPr>
              <a:t>search</a:t>
            </a:r>
            <a:r>
              <a:rPr sz="2400" b="1" spc="-127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by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expanding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most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promising </a:t>
            </a:r>
            <a:r>
              <a:rPr sz="2400" spc="-101" dirty="0">
                <a:latin typeface="Arial"/>
                <a:cs typeface="Arial"/>
              </a:rPr>
              <a:t>node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43" dirty="0">
                <a:latin typeface="Arial"/>
                <a:cs typeface="Arial"/>
              </a:rPr>
              <a:t>chosen</a:t>
            </a:r>
            <a:r>
              <a:rPr sz="2400" spc="-116" dirty="0">
                <a:latin typeface="Arial"/>
                <a:cs typeface="Arial"/>
              </a:rPr>
              <a:t> according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heuristic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rule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3"/>
              </a:spcBef>
              <a:buFont typeface="Arial"/>
              <a:buChar char="•"/>
            </a:pPr>
            <a:endParaRPr sz="3488" dirty="0">
              <a:latin typeface="Arial"/>
              <a:cs typeface="Arial"/>
            </a:endParaRPr>
          </a:p>
          <a:p>
            <a:pPr marL="266224" marR="3810" indent="-257175">
              <a:buChar char="•"/>
              <a:tabLst>
                <a:tab pos="266224" algn="l"/>
                <a:tab pos="266700" algn="l"/>
              </a:tabLst>
            </a:pPr>
            <a:r>
              <a:rPr sz="2400" spc="-98" dirty="0">
                <a:latin typeface="Arial"/>
                <a:cs typeface="Arial"/>
              </a:rPr>
              <a:t>Order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43" dirty="0">
                <a:latin typeface="Arial"/>
                <a:cs typeface="Arial"/>
              </a:rPr>
              <a:t>nodes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on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nodes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list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by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increasing </a:t>
            </a:r>
            <a:r>
              <a:rPr sz="2400" spc="-116" dirty="0">
                <a:latin typeface="Arial"/>
                <a:cs typeface="Arial"/>
              </a:rPr>
              <a:t>value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an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evaluation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function,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b="1" spc="-8" dirty="0">
                <a:latin typeface="Arial"/>
                <a:cs typeface="Arial"/>
              </a:rPr>
              <a:t>f(n)</a:t>
            </a:r>
            <a:r>
              <a:rPr sz="2400" spc="-8" dirty="0">
                <a:latin typeface="Arial"/>
                <a:cs typeface="Arial"/>
              </a:rPr>
              <a:t>, </a:t>
            </a:r>
            <a:r>
              <a:rPr sz="2400" spc="-68" dirty="0">
                <a:latin typeface="Arial"/>
                <a:cs typeface="Arial"/>
              </a:rPr>
              <a:t>incorporating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domain-</a:t>
            </a:r>
            <a:r>
              <a:rPr sz="2400" spc="-109" dirty="0">
                <a:latin typeface="Arial"/>
                <a:cs typeface="Arial"/>
              </a:rPr>
              <a:t>specific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information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685" y="774282"/>
            <a:ext cx="2754630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u="sng" spc="-18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Best-</a:t>
            </a:r>
            <a:r>
              <a:rPr u="sng" spc="-1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first</a:t>
            </a:r>
            <a:r>
              <a:rPr u="sng" spc="-17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  <a:r>
              <a:rPr u="sng" spc="-2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300" y="1606378"/>
            <a:ext cx="7069400" cy="333408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224" marR="132398" indent="-257175">
              <a:spcBef>
                <a:spcPts val="79"/>
              </a:spcBef>
              <a:buChar char="•"/>
              <a:tabLst>
                <a:tab pos="266224" algn="l"/>
                <a:tab pos="266700" algn="l"/>
              </a:tabLst>
            </a:pPr>
            <a:r>
              <a:rPr lang="en-US" sz="2400" spc="-191" dirty="0">
                <a:latin typeface="Arial"/>
                <a:cs typeface="Arial"/>
              </a:rPr>
              <a:t>Search</a:t>
            </a:r>
            <a:r>
              <a:rPr lang="en-US" sz="2400" spc="-113" dirty="0">
                <a:latin typeface="Arial"/>
                <a:cs typeface="Arial"/>
              </a:rPr>
              <a:t> </a:t>
            </a:r>
            <a:r>
              <a:rPr lang="en-US" sz="2400" spc="-53" dirty="0">
                <a:latin typeface="Arial"/>
                <a:cs typeface="Arial"/>
              </a:rPr>
              <a:t>algorithm</a:t>
            </a:r>
            <a:r>
              <a:rPr lang="en-US" sz="2400" spc="-10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that</a:t>
            </a:r>
            <a:r>
              <a:rPr lang="en-US" sz="2400" spc="-105" dirty="0">
                <a:latin typeface="Arial"/>
                <a:cs typeface="Arial"/>
              </a:rPr>
              <a:t> </a:t>
            </a:r>
            <a:r>
              <a:rPr lang="en-US" sz="2400" spc="-109" dirty="0">
                <a:latin typeface="Arial"/>
                <a:cs typeface="Arial"/>
              </a:rPr>
              <a:t>improves</a:t>
            </a:r>
            <a:r>
              <a:rPr lang="en-US" sz="2400" spc="-98" dirty="0">
                <a:latin typeface="Arial"/>
                <a:cs typeface="Arial"/>
              </a:rPr>
              <a:t> </a:t>
            </a:r>
            <a:r>
              <a:rPr lang="en-US" sz="2400" b="1" spc="-8" dirty="0">
                <a:latin typeface="Arial"/>
                <a:cs typeface="Arial"/>
              </a:rPr>
              <a:t>depth- </a:t>
            </a:r>
            <a:r>
              <a:rPr lang="en-US" sz="2400" b="1" spc="-131" dirty="0">
                <a:latin typeface="Arial"/>
                <a:cs typeface="Arial"/>
              </a:rPr>
              <a:t>first</a:t>
            </a:r>
            <a:r>
              <a:rPr lang="en-US" sz="2400" b="1" spc="-120" dirty="0">
                <a:latin typeface="Arial"/>
                <a:cs typeface="Arial"/>
              </a:rPr>
              <a:t> </a:t>
            </a:r>
            <a:r>
              <a:rPr lang="en-US" sz="2400" b="1" spc="-221" dirty="0">
                <a:latin typeface="Arial"/>
                <a:cs typeface="Arial"/>
              </a:rPr>
              <a:t>search</a:t>
            </a:r>
            <a:r>
              <a:rPr lang="en-US" sz="2400" b="1" spc="-127" dirty="0">
                <a:latin typeface="Arial"/>
                <a:cs typeface="Arial"/>
              </a:rPr>
              <a:t> </a:t>
            </a:r>
            <a:r>
              <a:rPr lang="en-US" sz="2400" spc="-113" dirty="0">
                <a:latin typeface="Arial"/>
                <a:cs typeface="Arial"/>
              </a:rPr>
              <a:t>by</a:t>
            </a:r>
            <a:r>
              <a:rPr lang="en-US" sz="2400" spc="-109" dirty="0">
                <a:latin typeface="Arial"/>
                <a:cs typeface="Arial"/>
              </a:rPr>
              <a:t> </a:t>
            </a:r>
            <a:r>
              <a:rPr lang="en-US" sz="2400" spc="-120" dirty="0">
                <a:latin typeface="Arial"/>
                <a:cs typeface="Arial"/>
              </a:rPr>
              <a:t>expanding</a:t>
            </a:r>
            <a:r>
              <a:rPr lang="en-US" sz="2400" spc="-101" dirty="0">
                <a:latin typeface="Arial"/>
                <a:cs typeface="Arial"/>
              </a:rPr>
              <a:t> </a:t>
            </a:r>
            <a:r>
              <a:rPr lang="en-US" sz="2400" spc="-83" dirty="0">
                <a:latin typeface="Arial"/>
                <a:cs typeface="Arial"/>
              </a:rPr>
              <a:t>most</a:t>
            </a:r>
            <a:r>
              <a:rPr lang="en-US" sz="2400" spc="-101" dirty="0">
                <a:latin typeface="Arial"/>
                <a:cs typeface="Arial"/>
              </a:rPr>
              <a:t> </a:t>
            </a:r>
            <a:r>
              <a:rPr lang="en-US" sz="2400" spc="-64" dirty="0">
                <a:latin typeface="Arial"/>
                <a:cs typeface="Arial"/>
              </a:rPr>
              <a:t>promising </a:t>
            </a:r>
            <a:r>
              <a:rPr lang="en-US" sz="2400" spc="-101" dirty="0">
                <a:latin typeface="Arial"/>
                <a:cs typeface="Arial"/>
              </a:rPr>
              <a:t>node</a:t>
            </a:r>
            <a:r>
              <a:rPr lang="en-US" sz="2400" spc="-109" dirty="0">
                <a:latin typeface="Arial"/>
                <a:cs typeface="Arial"/>
              </a:rPr>
              <a:t> </a:t>
            </a:r>
            <a:r>
              <a:rPr lang="en-US" sz="2400" spc="-143" dirty="0">
                <a:latin typeface="Arial"/>
                <a:cs typeface="Arial"/>
              </a:rPr>
              <a:t>chosen</a:t>
            </a:r>
            <a:r>
              <a:rPr lang="en-US" sz="2400" spc="-116" dirty="0">
                <a:latin typeface="Arial"/>
                <a:cs typeface="Arial"/>
              </a:rPr>
              <a:t> according</a:t>
            </a:r>
            <a:r>
              <a:rPr lang="en-US" sz="2400" spc="-10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109" dirty="0">
                <a:latin typeface="Arial"/>
                <a:cs typeface="Arial"/>
              </a:rPr>
              <a:t> </a:t>
            </a:r>
            <a:r>
              <a:rPr lang="en-US" sz="2400" spc="-71" dirty="0">
                <a:latin typeface="Arial"/>
                <a:cs typeface="Arial"/>
              </a:rPr>
              <a:t>heuristic</a:t>
            </a:r>
            <a:r>
              <a:rPr lang="en-US" sz="2400" spc="-101" dirty="0">
                <a:latin typeface="Arial"/>
                <a:cs typeface="Arial"/>
              </a:rPr>
              <a:t> </a:t>
            </a:r>
            <a:r>
              <a:rPr lang="en-US" sz="2400" spc="-15" dirty="0">
                <a:latin typeface="Arial"/>
                <a:cs typeface="Arial"/>
              </a:rPr>
              <a:t>rule</a:t>
            </a:r>
            <a:endParaRPr lang="en-US" sz="3488" dirty="0">
              <a:latin typeface="Arial"/>
              <a:cs typeface="Arial"/>
            </a:endParaRPr>
          </a:p>
          <a:p>
            <a:pPr marL="266224" marR="3810" indent="-257175">
              <a:buChar char="•"/>
              <a:tabLst>
                <a:tab pos="266224" algn="l"/>
                <a:tab pos="266700" algn="l"/>
              </a:tabLst>
            </a:pPr>
            <a:r>
              <a:rPr sz="2400" spc="-98" dirty="0">
                <a:latin typeface="Arial"/>
                <a:cs typeface="Arial"/>
              </a:rPr>
              <a:t>Order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43" dirty="0">
                <a:latin typeface="Arial"/>
                <a:cs typeface="Arial"/>
              </a:rPr>
              <a:t>nodes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on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nodes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list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by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increasing </a:t>
            </a:r>
            <a:r>
              <a:rPr sz="2400" spc="-116" dirty="0">
                <a:latin typeface="Arial"/>
                <a:cs typeface="Arial"/>
              </a:rPr>
              <a:t>value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an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evaluation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function,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b="1" spc="-8" dirty="0">
                <a:latin typeface="Arial"/>
                <a:cs typeface="Arial"/>
              </a:rPr>
              <a:t>f(n)</a:t>
            </a:r>
            <a:r>
              <a:rPr sz="2400" spc="-8" dirty="0">
                <a:latin typeface="Arial"/>
                <a:cs typeface="Arial"/>
              </a:rPr>
              <a:t>, </a:t>
            </a:r>
            <a:r>
              <a:rPr sz="2400" spc="-68" dirty="0">
                <a:latin typeface="Arial"/>
                <a:cs typeface="Arial"/>
              </a:rPr>
              <a:t>incorporating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domain-</a:t>
            </a:r>
            <a:r>
              <a:rPr sz="2400" spc="-109" dirty="0">
                <a:latin typeface="Arial"/>
                <a:cs typeface="Arial"/>
              </a:rPr>
              <a:t>specific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information</a:t>
            </a:r>
            <a:endParaRPr lang="en-US" sz="2400" spc="-15" dirty="0">
              <a:latin typeface="Arial"/>
              <a:cs typeface="Arial"/>
            </a:endParaRPr>
          </a:p>
          <a:p>
            <a:pPr marL="266224" marR="3810" indent="-257175">
              <a:buFontTx/>
              <a:buChar char="•"/>
              <a:tabLst>
                <a:tab pos="266224" algn="l"/>
                <a:tab pos="266700" algn="l"/>
              </a:tabLst>
            </a:pPr>
            <a:r>
              <a:rPr lang="en-US" sz="2400" spc="-169" dirty="0">
                <a:latin typeface="Arial"/>
                <a:cs typeface="Arial"/>
              </a:rPr>
              <a:t>This</a:t>
            </a:r>
            <a:r>
              <a:rPr lang="en-US" sz="2400" spc="-105" dirty="0">
                <a:latin typeface="Arial"/>
                <a:cs typeface="Arial"/>
              </a:rPr>
              <a:t> </a:t>
            </a:r>
            <a:r>
              <a:rPr lang="en-US" sz="2400" spc="-127" dirty="0">
                <a:latin typeface="Arial"/>
                <a:cs typeface="Arial"/>
              </a:rPr>
              <a:t>is</a:t>
            </a:r>
            <a:r>
              <a:rPr lang="en-US" sz="2400" spc="-116" dirty="0">
                <a:latin typeface="Arial"/>
                <a:cs typeface="Arial"/>
              </a:rPr>
              <a:t> </a:t>
            </a:r>
            <a:r>
              <a:rPr lang="en-US" sz="2400" spc="-191" dirty="0">
                <a:latin typeface="Arial"/>
                <a:cs typeface="Arial"/>
              </a:rPr>
              <a:t>a</a:t>
            </a:r>
            <a:r>
              <a:rPr lang="en-US" sz="2400" spc="-109" dirty="0">
                <a:latin typeface="Arial"/>
                <a:cs typeface="Arial"/>
              </a:rPr>
              <a:t> generic</a:t>
            </a:r>
            <a:r>
              <a:rPr lang="en-US" sz="2400" spc="-105" dirty="0">
                <a:latin typeface="Arial"/>
                <a:cs typeface="Arial"/>
              </a:rPr>
              <a:t> </a:t>
            </a:r>
            <a:r>
              <a:rPr lang="en-US" sz="2400" spc="-143" dirty="0">
                <a:latin typeface="Arial"/>
                <a:cs typeface="Arial"/>
              </a:rPr>
              <a:t>way</a:t>
            </a:r>
            <a:r>
              <a:rPr lang="en-US" sz="2400" spc="-109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-120" dirty="0">
                <a:latin typeface="Arial"/>
                <a:cs typeface="Arial"/>
              </a:rPr>
              <a:t> </a:t>
            </a:r>
            <a:r>
              <a:rPr lang="en-US" sz="2400" spc="-64" dirty="0">
                <a:latin typeface="Arial"/>
                <a:cs typeface="Arial"/>
              </a:rPr>
              <a:t>referring</a:t>
            </a:r>
            <a:r>
              <a:rPr lang="en-US" sz="2400" spc="-124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113" dirty="0">
                <a:latin typeface="Arial"/>
                <a:cs typeface="Arial"/>
              </a:rPr>
              <a:t> </a:t>
            </a:r>
            <a:r>
              <a:rPr lang="en-US" sz="2400" spc="-19" dirty="0">
                <a:latin typeface="Arial"/>
                <a:cs typeface="Arial"/>
              </a:rPr>
              <a:t>the </a:t>
            </a:r>
            <a:r>
              <a:rPr lang="en-US" sz="2400" spc="-180" dirty="0">
                <a:latin typeface="Arial"/>
                <a:cs typeface="Arial"/>
              </a:rPr>
              <a:t>class</a:t>
            </a:r>
            <a:r>
              <a:rPr lang="en-US" sz="2400" spc="-116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-105" dirty="0">
                <a:latin typeface="Arial"/>
                <a:cs typeface="Arial"/>
              </a:rPr>
              <a:t> </a:t>
            </a:r>
            <a:r>
              <a:rPr lang="en-US" sz="2400" spc="-64" dirty="0">
                <a:latin typeface="Arial"/>
                <a:cs typeface="Arial"/>
              </a:rPr>
              <a:t>informed</a:t>
            </a:r>
            <a:r>
              <a:rPr lang="en-US" sz="2400" spc="-86" dirty="0">
                <a:latin typeface="Arial"/>
                <a:cs typeface="Arial"/>
              </a:rPr>
              <a:t> </a:t>
            </a:r>
            <a:r>
              <a:rPr lang="en-US" sz="2400" spc="-8" dirty="0">
                <a:latin typeface="Arial"/>
                <a:cs typeface="Arial"/>
              </a:rPr>
              <a:t>methods</a:t>
            </a:r>
            <a:endParaRPr lang="en-US" sz="2400" dirty="0">
              <a:latin typeface="Arial"/>
              <a:cs typeface="Arial"/>
            </a:endParaRPr>
          </a:p>
          <a:p>
            <a:pPr marL="266224" marR="3810" indent="-257175">
              <a:buChar char="•"/>
              <a:tabLst>
                <a:tab pos="266224" algn="l"/>
                <a:tab pos="266700" algn="l"/>
              </a:tabLst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416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460" y="680176"/>
            <a:ext cx="4040981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pc="-191" dirty="0"/>
              <a:t>Greedy</a:t>
            </a:r>
            <a:r>
              <a:rPr spc="-180" dirty="0"/>
              <a:t> </a:t>
            </a:r>
            <a:r>
              <a:rPr spc="-143" dirty="0"/>
              <a:t>best</a:t>
            </a:r>
            <a:r>
              <a:rPr spc="-169" dirty="0"/>
              <a:t> </a:t>
            </a:r>
            <a:r>
              <a:rPr spc="-19" dirty="0"/>
              <a:t>first</a:t>
            </a:r>
            <a:r>
              <a:rPr spc="-169" dirty="0"/>
              <a:t> </a:t>
            </a:r>
            <a:r>
              <a:rPr spc="-2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6067" y="1478873"/>
            <a:ext cx="6725825" cy="3552415"/>
          </a:xfrm>
          <a:prstGeom prst="rect">
            <a:avLst/>
          </a:prstGeom>
        </p:spPr>
        <p:txBody>
          <a:bodyPr vert="horz" wrap="square" lIns="0" tIns="43339" rIns="0" bIns="0" rtlCol="0">
            <a:spAutoFit/>
          </a:bodyPr>
          <a:lstStyle/>
          <a:p>
            <a:pPr marL="186214" marR="322898" indent="-177165">
              <a:lnSpc>
                <a:spcPts val="2108"/>
              </a:lnSpc>
              <a:spcBef>
                <a:spcPts val="341"/>
              </a:spcBef>
              <a:buChar char="•"/>
              <a:tabLst>
                <a:tab pos="186690" algn="l"/>
              </a:tabLst>
            </a:pPr>
            <a:r>
              <a:rPr sz="2400" spc="-188" dirty="0">
                <a:latin typeface="Arial"/>
                <a:cs typeface="Arial"/>
              </a:rPr>
              <a:t>A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u="sng" spc="-9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greedy</a:t>
            </a:r>
            <a:r>
              <a:rPr sz="2400" u="sng" spc="-113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400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algorithm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spc="-146" dirty="0">
                <a:latin typeface="Arial"/>
                <a:cs typeface="Arial"/>
              </a:rPr>
              <a:t>makes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locally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optimal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choices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hope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of </a:t>
            </a:r>
            <a:r>
              <a:rPr sz="2400" spc="-49" dirty="0">
                <a:latin typeface="Arial"/>
                <a:cs typeface="Arial"/>
              </a:rPr>
              <a:t>finding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58" dirty="0">
                <a:latin typeface="Arial"/>
                <a:cs typeface="Arial"/>
              </a:rPr>
              <a:t>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global</a:t>
            </a:r>
            <a:r>
              <a:rPr sz="2400" spc="-71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optimum</a:t>
            </a:r>
            <a:endParaRPr lang="en-US" sz="2400" spc="-8" dirty="0">
              <a:latin typeface="Arial"/>
              <a:cs typeface="Arial"/>
            </a:endParaRPr>
          </a:p>
          <a:p>
            <a:pPr marL="9049" marR="322898">
              <a:lnSpc>
                <a:spcPts val="2108"/>
              </a:lnSpc>
              <a:spcBef>
                <a:spcPts val="341"/>
              </a:spcBef>
              <a:tabLst>
                <a:tab pos="186690" algn="l"/>
              </a:tabLst>
            </a:pPr>
            <a:endParaRPr sz="2400" dirty="0">
              <a:latin typeface="Arial"/>
              <a:cs typeface="Arial"/>
            </a:endParaRPr>
          </a:p>
          <a:p>
            <a:pPr marL="186214" marR="1028700" indent="-177165">
              <a:lnSpc>
                <a:spcPts val="2108"/>
              </a:lnSpc>
              <a:spcBef>
                <a:spcPts val="469"/>
              </a:spcBef>
              <a:buChar char="•"/>
              <a:tabLst>
                <a:tab pos="186690" algn="l"/>
              </a:tabLst>
            </a:pPr>
            <a:r>
              <a:rPr sz="2400" spc="-180" dirty="0">
                <a:latin typeface="Arial"/>
                <a:cs typeface="Arial"/>
              </a:rPr>
              <a:t>Uses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68" dirty="0">
                <a:latin typeface="Arial"/>
                <a:cs typeface="Arial"/>
              </a:rPr>
              <a:t>evaluation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function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i="1" spc="-45" dirty="0">
                <a:latin typeface="Arial"/>
                <a:cs typeface="Arial"/>
              </a:rPr>
              <a:t>f(n)</a:t>
            </a:r>
            <a:r>
              <a:rPr sz="2400" i="1" spc="-94" dirty="0">
                <a:latin typeface="Arial"/>
                <a:cs typeface="Arial"/>
              </a:rPr>
              <a:t> </a:t>
            </a:r>
            <a:r>
              <a:rPr sz="2400" i="1" spc="-176" dirty="0">
                <a:latin typeface="Arial"/>
                <a:cs typeface="Arial"/>
              </a:rPr>
              <a:t>=</a:t>
            </a:r>
            <a:r>
              <a:rPr sz="2400" i="1" spc="-83" dirty="0">
                <a:latin typeface="Arial"/>
                <a:cs typeface="Arial"/>
              </a:rPr>
              <a:t> </a:t>
            </a:r>
            <a:r>
              <a:rPr sz="2400" i="1" spc="-75" dirty="0">
                <a:latin typeface="Arial"/>
                <a:cs typeface="Arial"/>
              </a:rPr>
              <a:t>h(n)</a:t>
            </a:r>
            <a:r>
              <a:rPr sz="2400" spc="-75" dirty="0">
                <a:latin typeface="Arial"/>
                <a:cs typeface="Arial"/>
              </a:rPr>
              <a:t>,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sorting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nodes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by </a:t>
            </a:r>
            <a:r>
              <a:rPr sz="2400" spc="-94" dirty="0">
                <a:latin typeface="Arial"/>
                <a:cs typeface="Arial"/>
              </a:rPr>
              <a:t>increasing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16" dirty="0">
                <a:latin typeface="Arial"/>
                <a:cs typeface="Arial"/>
              </a:rPr>
              <a:t>values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i="1" spc="15" dirty="0">
                <a:latin typeface="Arial"/>
                <a:cs typeface="Arial"/>
              </a:rPr>
              <a:t>f</a:t>
            </a:r>
            <a:endParaRPr lang="en-US" sz="2400" i="1" spc="15" dirty="0">
              <a:latin typeface="Arial"/>
              <a:cs typeface="Arial"/>
            </a:endParaRPr>
          </a:p>
          <a:p>
            <a:pPr marL="9049" marR="1028700">
              <a:lnSpc>
                <a:spcPts val="2108"/>
              </a:lnSpc>
              <a:spcBef>
                <a:spcPts val="469"/>
              </a:spcBef>
              <a:tabLst>
                <a:tab pos="186690" algn="l"/>
              </a:tabLst>
            </a:pPr>
            <a:endParaRPr sz="2400" dirty="0">
              <a:latin typeface="Arial"/>
              <a:cs typeface="Arial"/>
            </a:endParaRPr>
          </a:p>
          <a:p>
            <a:pPr marL="186214" marR="369094" indent="-177165">
              <a:lnSpc>
                <a:spcPts val="2108"/>
              </a:lnSpc>
              <a:spcBef>
                <a:spcPts val="465"/>
              </a:spcBef>
              <a:buChar char="•"/>
              <a:tabLst>
                <a:tab pos="186690" algn="l"/>
              </a:tabLst>
            </a:pPr>
            <a:r>
              <a:rPr sz="2400" spc="-139" dirty="0">
                <a:latin typeface="Arial"/>
                <a:cs typeface="Arial"/>
              </a:rPr>
              <a:t>Selects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node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expand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appearing</a:t>
            </a:r>
            <a:r>
              <a:rPr sz="2400" spc="-64" dirty="0">
                <a:latin typeface="Arial"/>
                <a:cs typeface="Arial"/>
              </a:rPr>
              <a:t> </a:t>
            </a:r>
            <a:r>
              <a:rPr sz="2400" b="1" spc="-176" dirty="0">
                <a:latin typeface="Arial"/>
                <a:cs typeface="Arial"/>
              </a:rPr>
              <a:t>closest</a:t>
            </a:r>
            <a:r>
              <a:rPr sz="2400" b="1" spc="-9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goal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(i.e.,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node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smallest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53" dirty="0">
                <a:latin typeface="Arial"/>
                <a:cs typeface="Arial"/>
              </a:rPr>
              <a:t>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value)</a:t>
            </a:r>
            <a:endParaRPr lang="en-US" sz="2400" spc="-8" dirty="0">
              <a:latin typeface="Arial"/>
              <a:cs typeface="Arial"/>
            </a:endParaRPr>
          </a:p>
          <a:p>
            <a:pPr marL="9049" marR="369094">
              <a:lnSpc>
                <a:spcPts val="2108"/>
              </a:lnSpc>
              <a:spcBef>
                <a:spcPts val="465"/>
              </a:spcBef>
              <a:tabLst>
                <a:tab pos="186690" algn="l"/>
              </a:tabLst>
            </a:pPr>
            <a:endParaRPr sz="2400" dirty="0">
              <a:latin typeface="Arial"/>
              <a:cs typeface="Arial"/>
            </a:endParaRPr>
          </a:p>
          <a:p>
            <a:pPr marL="186690" indent="-177165">
              <a:spcBef>
                <a:spcPts val="203"/>
              </a:spcBef>
              <a:buChar char="•"/>
              <a:tabLst>
                <a:tab pos="186690" algn="l"/>
              </a:tabLst>
            </a:pPr>
            <a:r>
              <a:rPr sz="2400" spc="-34" dirty="0">
                <a:latin typeface="Arial"/>
                <a:cs typeface="Arial"/>
              </a:rPr>
              <a:t>Not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complete</a:t>
            </a:r>
            <a:endParaRPr lang="en-US" sz="2400" spc="-8" dirty="0">
              <a:latin typeface="Arial"/>
              <a:cs typeface="Arial"/>
            </a:endParaRPr>
          </a:p>
          <a:p>
            <a:pPr marL="186690" indent="-177165">
              <a:spcBef>
                <a:spcPts val="203"/>
              </a:spcBef>
              <a:buChar char="•"/>
              <a:tabLst>
                <a:tab pos="186690" algn="l"/>
              </a:tabLst>
            </a:pPr>
            <a:r>
              <a:rPr lang="en-US" sz="2400" spc="-8" dirty="0">
                <a:latin typeface="Arial"/>
                <a:cs typeface="Arial"/>
              </a:rPr>
              <a:t>Not Admissible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832" y="602599"/>
            <a:ext cx="7748526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pc="-176" dirty="0"/>
              <a:t>Properties of Searching Strategies</a:t>
            </a:r>
            <a:endParaRPr spc="-113" dirty="0"/>
          </a:p>
        </p:txBody>
      </p:sp>
      <p:sp>
        <p:nvSpPr>
          <p:cNvPr id="3" name="object 3"/>
          <p:cNvSpPr txBox="1"/>
          <p:nvPr/>
        </p:nvSpPr>
        <p:spPr>
          <a:xfrm>
            <a:off x="499256" y="1289806"/>
            <a:ext cx="8143678" cy="3666068"/>
          </a:xfrm>
          <a:prstGeom prst="rect">
            <a:avLst/>
          </a:prstGeom>
        </p:spPr>
        <p:txBody>
          <a:bodyPr vert="horz" wrap="square" lIns="0" tIns="84773" rIns="0" bIns="0" rtlCol="0">
            <a:spAutoFit/>
          </a:bodyPr>
          <a:lstStyle/>
          <a:p>
            <a:pPr marL="266700" indent="-257175">
              <a:spcBef>
                <a:spcPts val="668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400" b="1" spc="-221" dirty="0">
                <a:latin typeface="Arial"/>
                <a:cs typeface="Arial"/>
              </a:rPr>
              <a:t>Completeness</a:t>
            </a:r>
            <a:endParaRPr sz="2400" dirty="0">
              <a:latin typeface="Arial"/>
              <a:cs typeface="Arial"/>
            </a:endParaRPr>
          </a:p>
          <a:p>
            <a:pPr marL="567214" lvl="1" indent="-215265">
              <a:spcBef>
                <a:spcPts val="518"/>
              </a:spcBef>
              <a:buChar char="–"/>
              <a:tabLst>
                <a:tab pos="567690" algn="l"/>
              </a:tabLst>
            </a:pPr>
            <a:r>
              <a:rPr sz="2100" spc="-124" dirty="0">
                <a:latin typeface="Arial"/>
                <a:cs typeface="Arial"/>
              </a:rPr>
              <a:t>Guarantees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finding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solution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whenever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one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exists</a:t>
            </a:r>
            <a:endParaRPr sz="2100" dirty="0">
              <a:latin typeface="Arial"/>
              <a:cs typeface="Arial"/>
            </a:endParaRPr>
          </a:p>
          <a:p>
            <a:pPr marL="266700" indent="-257175">
              <a:spcBef>
                <a:spcPts val="566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400" b="1" spc="-176" dirty="0">
                <a:latin typeface="Arial"/>
                <a:cs typeface="Arial"/>
              </a:rPr>
              <a:t>Time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172" dirty="0">
                <a:latin typeface="Arial"/>
                <a:cs typeface="Arial"/>
              </a:rPr>
              <a:t>complexity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spc="-68" dirty="0">
                <a:latin typeface="Arial"/>
                <a:cs typeface="Arial"/>
              </a:rPr>
              <a:t>(worst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or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58" dirty="0">
                <a:latin typeface="Arial"/>
                <a:cs typeface="Arial"/>
              </a:rPr>
              <a:t>average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case)</a:t>
            </a:r>
            <a:endParaRPr sz="2400" dirty="0">
              <a:latin typeface="Arial"/>
              <a:cs typeface="Arial"/>
            </a:endParaRPr>
          </a:p>
          <a:p>
            <a:pPr marL="567214" lvl="1" indent="-215265">
              <a:spcBef>
                <a:spcPts val="514"/>
              </a:spcBef>
              <a:buChar char="–"/>
              <a:tabLst>
                <a:tab pos="567690" algn="l"/>
              </a:tabLst>
            </a:pPr>
            <a:r>
              <a:rPr sz="2100" spc="-113" dirty="0">
                <a:latin typeface="Arial"/>
                <a:cs typeface="Arial"/>
              </a:rPr>
              <a:t>Usually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116" dirty="0">
                <a:latin typeface="Arial"/>
                <a:cs typeface="Arial"/>
              </a:rPr>
              <a:t>measured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by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i="1" spc="-105" dirty="0">
                <a:latin typeface="Arial"/>
                <a:cs typeface="Arial"/>
              </a:rPr>
              <a:t>number</a:t>
            </a:r>
            <a:r>
              <a:rPr sz="2100" i="1" spc="-90" dirty="0">
                <a:latin typeface="Arial"/>
                <a:cs typeface="Arial"/>
              </a:rPr>
              <a:t> </a:t>
            </a:r>
            <a:r>
              <a:rPr sz="2100" i="1" spc="-8" dirty="0">
                <a:latin typeface="Arial"/>
                <a:cs typeface="Arial"/>
              </a:rPr>
              <a:t>of</a:t>
            </a:r>
            <a:r>
              <a:rPr sz="2100" i="1" spc="-86" dirty="0">
                <a:latin typeface="Arial"/>
                <a:cs typeface="Arial"/>
              </a:rPr>
              <a:t> </a:t>
            </a:r>
            <a:r>
              <a:rPr sz="2100" i="1" spc="-146" dirty="0">
                <a:latin typeface="Arial"/>
                <a:cs typeface="Arial"/>
              </a:rPr>
              <a:t>nodes</a:t>
            </a:r>
            <a:r>
              <a:rPr sz="2100" i="1" spc="-90" dirty="0">
                <a:latin typeface="Arial"/>
                <a:cs typeface="Arial"/>
              </a:rPr>
              <a:t> </a:t>
            </a:r>
            <a:r>
              <a:rPr sz="2100" i="1" spc="-19" dirty="0">
                <a:latin typeface="Arial"/>
                <a:cs typeface="Arial"/>
              </a:rPr>
              <a:t>expanded</a:t>
            </a:r>
            <a:endParaRPr sz="2100" dirty="0">
              <a:latin typeface="Arial"/>
              <a:cs typeface="Arial"/>
            </a:endParaRPr>
          </a:p>
          <a:p>
            <a:pPr marL="266700" indent="-257175">
              <a:spcBef>
                <a:spcPts val="566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400" b="1" spc="-255" dirty="0">
                <a:latin typeface="Arial"/>
                <a:cs typeface="Arial"/>
              </a:rPr>
              <a:t>Space</a:t>
            </a:r>
            <a:r>
              <a:rPr sz="2400" b="1" spc="-131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complexity</a:t>
            </a:r>
            <a:endParaRPr sz="2400" dirty="0">
              <a:latin typeface="Arial"/>
              <a:cs typeface="Arial"/>
            </a:endParaRPr>
          </a:p>
          <a:p>
            <a:pPr marL="567214" marR="99536" lvl="1" indent="-215265">
              <a:spcBef>
                <a:spcPts val="518"/>
              </a:spcBef>
              <a:buChar char="–"/>
              <a:tabLst>
                <a:tab pos="567690" algn="l"/>
              </a:tabLst>
            </a:pPr>
            <a:r>
              <a:rPr sz="2100" spc="-113" dirty="0">
                <a:latin typeface="Arial"/>
                <a:cs typeface="Arial"/>
              </a:rPr>
              <a:t>Usually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116" dirty="0">
                <a:latin typeface="Arial"/>
                <a:cs typeface="Arial"/>
              </a:rPr>
              <a:t>measured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by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maximum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size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23" dirty="0">
                <a:latin typeface="Arial"/>
                <a:cs typeface="Arial"/>
              </a:rPr>
              <a:t>graph/tree </a:t>
            </a:r>
            <a:r>
              <a:rPr sz="2100" spc="-71" dirty="0">
                <a:latin typeface="Arial"/>
                <a:cs typeface="Arial"/>
              </a:rPr>
              <a:t>during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search</a:t>
            </a:r>
            <a:endParaRPr sz="2100" dirty="0">
              <a:latin typeface="Arial"/>
              <a:cs typeface="Arial"/>
            </a:endParaRPr>
          </a:p>
          <a:p>
            <a:pPr marL="266700" indent="-257175">
              <a:spcBef>
                <a:spcPts val="563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400" b="1" spc="-101" dirty="0">
                <a:latin typeface="Arial"/>
                <a:cs typeface="Arial"/>
              </a:rPr>
              <a:t>Optimality/Admissibility</a:t>
            </a:r>
            <a:endParaRPr sz="2400" dirty="0">
              <a:latin typeface="Arial"/>
              <a:cs typeface="Arial"/>
            </a:endParaRPr>
          </a:p>
          <a:p>
            <a:pPr marL="567214" marR="476250" lvl="1" indent="-215265">
              <a:spcBef>
                <a:spcPts val="518"/>
              </a:spcBef>
              <a:buChar char="–"/>
              <a:tabLst>
                <a:tab pos="567690" algn="l"/>
              </a:tabLst>
            </a:pPr>
            <a:r>
              <a:rPr sz="2100" dirty="0">
                <a:latin typeface="Arial"/>
                <a:cs typeface="Arial"/>
              </a:rPr>
              <a:t>If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solution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is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found,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is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60" dirty="0">
                <a:latin typeface="Arial"/>
                <a:cs typeface="Arial"/>
              </a:rPr>
              <a:t>it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b="1" spc="-146" dirty="0">
                <a:latin typeface="Arial"/>
                <a:cs typeface="Arial"/>
              </a:rPr>
              <a:t>guaranteed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be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an </a:t>
            </a:r>
            <a:r>
              <a:rPr sz="2100" spc="-45" dirty="0">
                <a:latin typeface="Arial"/>
                <a:cs typeface="Arial"/>
              </a:rPr>
              <a:t>optimal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one,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68" dirty="0">
                <a:latin typeface="Arial"/>
                <a:cs typeface="Arial"/>
              </a:rPr>
              <a:t>i.e.,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one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with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minimum</a:t>
            </a:r>
            <a:r>
              <a:rPr sz="2100" spc="-53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cost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0820" y="618927"/>
            <a:ext cx="5572125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pc="-191" dirty="0"/>
              <a:t>Greedy</a:t>
            </a:r>
            <a:r>
              <a:rPr spc="-184" dirty="0"/>
              <a:t> </a:t>
            </a:r>
            <a:r>
              <a:rPr spc="-143" dirty="0"/>
              <a:t>best</a:t>
            </a:r>
            <a:r>
              <a:rPr spc="-169" dirty="0"/>
              <a:t> </a:t>
            </a:r>
            <a:r>
              <a:rPr spc="-19" dirty="0"/>
              <a:t>first</a:t>
            </a:r>
            <a:r>
              <a:rPr spc="-169" dirty="0"/>
              <a:t> </a:t>
            </a:r>
            <a:r>
              <a:rPr spc="-203" dirty="0"/>
              <a:t>search</a:t>
            </a:r>
            <a:r>
              <a:rPr spc="-169" dirty="0"/>
              <a:t> </a:t>
            </a:r>
            <a:r>
              <a:rPr spc="-139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2914" y="2359141"/>
            <a:ext cx="2800826" cy="141513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6690" indent="-177165">
              <a:spcBef>
                <a:spcPts val="75"/>
              </a:spcBef>
              <a:buChar char="•"/>
              <a:tabLst>
                <a:tab pos="186214" algn="l"/>
                <a:tab pos="186690" algn="l"/>
              </a:tabLst>
            </a:pPr>
            <a:r>
              <a:rPr spc="-75" dirty="0">
                <a:latin typeface="Arial"/>
                <a:cs typeface="Arial"/>
              </a:rPr>
              <a:t>Proof</a:t>
            </a:r>
            <a:r>
              <a:rPr spc="-9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non-</a:t>
            </a:r>
            <a:r>
              <a:rPr spc="-8" dirty="0">
                <a:latin typeface="Arial"/>
                <a:cs typeface="Arial"/>
              </a:rPr>
              <a:t>admissibility</a:t>
            </a:r>
            <a:endParaRPr>
              <a:latin typeface="Arial"/>
              <a:cs typeface="Arial"/>
            </a:endParaRPr>
          </a:p>
          <a:p>
            <a:pPr marL="353378" marR="3810" lvl="1" indent="-171450">
              <a:lnSpc>
                <a:spcPts val="1583"/>
              </a:lnSpc>
              <a:spcBef>
                <a:spcPts val="394"/>
              </a:spcBef>
              <a:buChar char="–"/>
              <a:tabLst>
                <a:tab pos="353854" algn="l"/>
              </a:tabLst>
            </a:pPr>
            <a:r>
              <a:rPr sz="1650" spc="-131" dirty="0">
                <a:latin typeface="Arial"/>
                <a:cs typeface="Arial"/>
              </a:rPr>
              <a:t>Assume</a:t>
            </a:r>
            <a:r>
              <a:rPr sz="1650" spc="-60" dirty="0">
                <a:latin typeface="Arial"/>
                <a:cs typeface="Arial"/>
              </a:rPr>
              <a:t> </a:t>
            </a:r>
            <a:r>
              <a:rPr sz="1650" spc="-98" dirty="0">
                <a:latin typeface="Arial"/>
                <a:cs typeface="Arial"/>
              </a:rPr>
              <a:t>arc</a:t>
            </a:r>
            <a:r>
              <a:rPr sz="1650" spc="-75" dirty="0">
                <a:latin typeface="Arial"/>
                <a:cs typeface="Arial"/>
              </a:rPr>
              <a:t> </a:t>
            </a:r>
            <a:r>
              <a:rPr sz="1650" spc="-105" dirty="0">
                <a:latin typeface="Arial"/>
                <a:cs typeface="Arial"/>
              </a:rPr>
              <a:t>costs</a:t>
            </a:r>
            <a:r>
              <a:rPr sz="1650" spc="-64" dirty="0">
                <a:latin typeface="Arial"/>
                <a:cs typeface="Arial"/>
              </a:rPr>
              <a:t> </a:t>
            </a:r>
            <a:r>
              <a:rPr sz="1650" spc="-150" dirty="0">
                <a:latin typeface="Arial"/>
                <a:cs typeface="Arial"/>
              </a:rPr>
              <a:t>=</a:t>
            </a:r>
            <a:r>
              <a:rPr sz="1650" spc="-53" dirty="0">
                <a:latin typeface="Arial"/>
                <a:cs typeface="Arial"/>
              </a:rPr>
              <a:t> </a:t>
            </a:r>
            <a:r>
              <a:rPr sz="1650" spc="-75" dirty="0">
                <a:latin typeface="Arial"/>
                <a:cs typeface="Arial"/>
              </a:rPr>
              <a:t>1,</a:t>
            </a:r>
            <a:r>
              <a:rPr sz="1650" spc="-68" dirty="0">
                <a:latin typeface="Arial"/>
                <a:cs typeface="Arial"/>
              </a:rPr>
              <a:t> </a:t>
            </a:r>
            <a:r>
              <a:rPr sz="1650" spc="-71" dirty="0">
                <a:latin typeface="Arial"/>
                <a:cs typeface="Arial"/>
              </a:rPr>
              <a:t>greedy </a:t>
            </a:r>
            <a:r>
              <a:rPr sz="1650" spc="-109" dirty="0">
                <a:latin typeface="Arial"/>
                <a:cs typeface="Arial"/>
              </a:rPr>
              <a:t>search</a:t>
            </a:r>
            <a:r>
              <a:rPr sz="1650" spc="-83" dirty="0">
                <a:latin typeface="Arial"/>
                <a:cs typeface="Arial"/>
              </a:rPr>
              <a:t> </a:t>
            </a:r>
            <a:r>
              <a:rPr sz="1650" spc="-56" dirty="0">
                <a:latin typeface="Arial"/>
                <a:cs typeface="Arial"/>
              </a:rPr>
              <a:t>finds </a:t>
            </a:r>
            <a:r>
              <a:rPr sz="1650" spc="-90" dirty="0">
                <a:latin typeface="Arial"/>
                <a:cs typeface="Arial"/>
              </a:rPr>
              <a:t>goal</a:t>
            </a:r>
            <a:r>
              <a:rPr sz="1650" spc="-68" dirty="0">
                <a:latin typeface="Arial"/>
                <a:cs typeface="Arial"/>
              </a:rPr>
              <a:t> </a:t>
            </a:r>
            <a:r>
              <a:rPr sz="1650" spc="-98" dirty="0">
                <a:latin typeface="Arial"/>
                <a:cs typeface="Arial"/>
              </a:rPr>
              <a:t>g,</a:t>
            </a:r>
            <a:r>
              <a:rPr sz="1650" spc="-60" dirty="0">
                <a:latin typeface="Arial"/>
                <a:cs typeface="Arial"/>
              </a:rPr>
              <a:t> </a:t>
            </a:r>
            <a:r>
              <a:rPr sz="1650" spc="-15" dirty="0">
                <a:latin typeface="Arial"/>
                <a:cs typeface="Arial"/>
              </a:rPr>
              <a:t>with </a:t>
            </a:r>
            <a:r>
              <a:rPr sz="1650" spc="-41" dirty="0">
                <a:latin typeface="Arial"/>
                <a:cs typeface="Arial"/>
              </a:rPr>
              <a:t>solution</a:t>
            </a:r>
            <a:r>
              <a:rPr sz="1650" spc="-75" dirty="0">
                <a:latin typeface="Arial"/>
                <a:cs typeface="Arial"/>
              </a:rPr>
              <a:t> </a:t>
            </a:r>
            <a:r>
              <a:rPr sz="1650" spc="-86" dirty="0">
                <a:latin typeface="Arial"/>
                <a:cs typeface="Arial"/>
              </a:rPr>
              <a:t>cost</a:t>
            </a:r>
            <a:r>
              <a:rPr sz="1650" spc="-71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of</a:t>
            </a:r>
            <a:r>
              <a:rPr sz="1650" spc="-68" dirty="0">
                <a:latin typeface="Arial"/>
                <a:cs typeface="Arial"/>
              </a:rPr>
              <a:t> </a:t>
            </a:r>
            <a:r>
              <a:rPr sz="1650" spc="-38" dirty="0">
                <a:latin typeface="Arial"/>
                <a:cs typeface="Arial"/>
              </a:rPr>
              <a:t>5</a:t>
            </a:r>
            <a:endParaRPr sz="1650">
              <a:latin typeface="Arial"/>
              <a:cs typeface="Arial"/>
            </a:endParaRPr>
          </a:p>
          <a:p>
            <a:pPr marL="353378" lvl="1" indent="-171926">
              <a:lnSpc>
                <a:spcPts val="1781"/>
              </a:lnSpc>
              <a:spcBef>
                <a:spcPts val="15"/>
              </a:spcBef>
              <a:buChar char="–"/>
              <a:tabLst>
                <a:tab pos="353854" algn="l"/>
              </a:tabLst>
            </a:pPr>
            <a:r>
              <a:rPr sz="1650" spc="-56" dirty="0">
                <a:latin typeface="Arial"/>
                <a:cs typeface="Arial"/>
              </a:rPr>
              <a:t>Optimal </a:t>
            </a:r>
            <a:r>
              <a:rPr sz="1650" spc="-41" dirty="0">
                <a:latin typeface="Arial"/>
                <a:cs typeface="Arial"/>
              </a:rPr>
              <a:t>solution</a:t>
            </a:r>
            <a:r>
              <a:rPr sz="1650" spc="-71" dirty="0">
                <a:latin typeface="Arial"/>
                <a:cs typeface="Arial"/>
              </a:rPr>
              <a:t> </a:t>
            </a:r>
            <a:r>
              <a:rPr sz="1650" spc="-94" dirty="0">
                <a:latin typeface="Arial"/>
                <a:cs typeface="Arial"/>
              </a:rPr>
              <a:t>is</a:t>
            </a:r>
            <a:r>
              <a:rPr sz="1650" spc="-68" dirty="0">
                <a:latin typeface="Arial"/>
                <a:cs typeface="Arial"/>
              </a:rPr>
              <a:t> </a:t>
            </a:r>
            <a:r>
              <a:rPr sz="1650" spc="-53" dirty="0">
                <a:latin typeface="Arial"/>
                <a:cs typeface="Arial"/>
              </a:rPr>
              <a:t>path</a:t>
            </a:r>
            <a:r>
              <a:rPr sz="1650" spc="-79" dirty="0">
                <a:latin typeface="Arial"/>
                <a:cs typeface="Arial"/>
              </a:rPr>
              <a:t> </a:t>
            </a:r>
            <a:r>
              <a:rPr sz="1650" spc="-19" dirty="0">
                <a:latin typeface="Arial"/>
                <a:cs typeface="Arial"/>
              </a:rPr>
              <a:t>to</a:t>
            </a:r>
            <a:endParaRPr sz="1650">
              <a:latin typeface="Arial"/>
              <a:cs typeface="Arial"/>
            </a:endParaRPr>
          </a:p>
          <a:p>
            <a:pPr marL="353378">
              <a:lnSpc>
                <a:spcPts val="1781"/>
              </a:lnSpc>
            </a:pPr>
            <a:r>
              <a:rPr sz="1650" spc="-90" dirty="0">
                <a:latin typeface="Arial"/>
                <a:cs typeface="Arial"/>
              </a:rPr>
              <a:t>goal</a:t>
            </a:r>
            <a:r>
              <a:rPr sz="1650" spc="-64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with</a:t>
            </a:r>
            <a:r>
              <a:rPr sz="1650" spc="-68" dirty="0">
                <a:latin typeface="Arial"/>
                <a:cs typeface="Arial"/>
              </a:rPr>
              <a:t> </a:t>
            </a:r>
            <a:r>
              <a:rPr sz="1650" spc="-86" dirty="0">
                <a:latin typeface="Arial"/>
                <a:cs typeface="Arial"/>
              </a:rPr>
              <a:t>cost</a:t>
            </a:r>
            <a:r>
              <a:rPr sz="1650" spc="-64" dirty="0">
                <a:latin typeface="Arial"/>
                <a:cs typeface="Arial"/>
              </a:rPr>
              <a:t> </a:t>
            </a:r>
            <a:r>
              <a:rPr sz="1650" spc="-38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1186" y="1352386"/>
            <a:ext cx="413861" cy="379571"/>
          </a:xfrm>
          <a:custGeom>
            <a:avLst/>
            <a:gdLst/>
            <a:ahLst/>
            <a:cxnLst/>
            <a:rect l="l" t="t" r="r" b="b"/>
            <a:pathLst>
              <a:path w="551814" h="506094">
                <a:moveTo>
                  <a:pt x="0" y="252984"/>
                </a:moveTo>
                <a:lnTo>
                  <a:pt x="4442" y="207514"/>
                </a:lnTo>
                <a:lnTo>
                  <a:pt x="17251" y="164717"/>
                </a:lnTo>
                <a:lnTo>
                  <a:pt x="37648" y="125306"/>
                </a:lnTo>
                <a:lnTo>
                  <a:pt x="64856" y="89997"/>
                </a:lnTo>
                <a:lnTo>
                  <a:pt x="98098" y="59504"/>
                </a:lnTo>
                <a:lnTo>
                  <a:pt x="136595" y="34543"/>
                </a:lnTo>
                <a:lnTo>
                  <a:pt x="179570" y="15829"/>
                </a:lnTo>
                <a:lnTo>
                  <a:pt x="226246" y="4076"/>
                </a:lnTo>
                <a:lnTo>
                  <a:pt x="275844" y="0"/>
                </a:lnTo>
                <a:lnTo>
                  <a:pt x="325441" y="4076"/>
                </a:lnTo>
                <a:lnTo>
                  <a:pt x="372117" y="15829"/>
                </a:lnTo>
                <a:lnTo>
                  <a:pt x="415092" y="34544"/>
                </a:lnTo>
                <a:lnTo>
                  <a:pt x="453589" y="59504"/>
                </a:lnTo>
                <a:lnTo>
                  <a:pt x="486831" y="89997"/>
                </a:lnTo>
                <a:lnTo>
                  <a:pt x="514039" y="125306"/>
                </a:lnTo>
                <a:lnTo>
                  <a:pt x="534436" y="164717"/>
                </a:lnTo>
                <a:lnTo>
                  <a:pt x="547245" y="207514"/>
                </a:lnTo>
                <a:lnTo>
                  <a:pt x="551688" y="252984"/>
                </a:lnTo>
                <a:lnTo>
                  <a:pt x="547245" y="298453"/>
                </a:lnTo>
                <a:lnTo>
                  <a:pt x="534436" y="341250"/>
                </a:lnTo>
                <a:lnTo>
                  <a:pt x="514039" y="380661"/>
                </a:lnTo>
                <a:lnTo>
                  <a:pt x="486831" y="415970"/>
                </a:lnTo>
                <a:lnTo>
                  <a:pt x="453589" y="446463"/>
                </a:lnTo>
                <a:lnTo>
                  <a:pt x="415092" y="471424"/>
                </a:lnTo>
                <a:lnTo>
                  <a:pt x="372117" y="490138"/>
                </a:lnTo>
                <a:lnTo>
                  <a:pt x="325441" y="501891"/>
                </a:lnTo>
                <a:lnTo>
                  <a:pt x="275844" y="505967"/>
                </a:lnTo>
                <a:lnTo>
                  <a:pt x="226246" y="501891"/>
                </a:lnTo>
                <a:lnTo>
                  <a:pt x="179570" y="490138"/>
                </a:lnTo>
                <a:lnTo>
                  <a:pt x="136595" y="471424"/>
                </a:lnTo>
                <a:lnTo>
                  <a:pt x="98098" y="446463"/>
                </a:lnTo>
                <a:lnTo>
                  <a:pt x="64856" y="415970"/>
                </a:lnTo>
                <a:lnTo>
                  <a:pt x="37648" y="380661"/>
                </a:lnTo>
                <a:lnTo>
                  <a:pt x="17251" y="341250"/>
                </a:lnTo>
                <a:lnTo>
                  <a:pt x="4442" y="298453"/>
                </a:lnTo>
                <a:lnTo>
                  <a:pt x="0" y="25298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5833867" y="1264756"/>
            <a:ext cx="171926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b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24951" y="1960463"/>
            <a:ext cx="413861" cy="379571"/>
          </a:xfrm>
          <a:custGeom>
            <a:avLst/>
            <a:gdLst/>
            <a:ahLst/>
            <a:cxnLst/>
            <a:rect l="l" t="t" r="r" b="b"/>
            <a:pathLst>
              <a:path w="551815" h="506094">
                <a:moveTo>
                  <a:pt x="0" y="252984"/>
                </a:moveTo>
                <a:lnTo>
                  <a:pt x="4442" y="207514"/>
                </a:lnTo>
                <a:lnTo>
                  <a:pt x="17251" y="164717"/>
                </a:lnTo>
                <a:lnTo>
                  <a:pt x="37648" y="125306"/>
                </a:lnTo>
                <a:lnTo>
                  <a:pt x="64856" y="89997"/>
                </a:lnTo>
                <a:lnTo>
                  <a:pt x="98098" y="59504"/>
                </a:lnTo>
                <a:lnTo>
                  <a:pt x="136595" y="34543"/>
                </a:lnTo>
                <a:lnTo>
                  <a:pt x="179570" y="15829"/>
                </a:lnTo>
                <a:lnTo>
                  <a:pt x="226246" y="4076"/>
                </a:lnTo>
                <a:lnTo>
                  <a:pt x="275843" y="0"/>
                </a:lnTo>
                <a:lnTo>
                  <a:pt x="325441" y="4076"/>
                </a:lnTo>
                <a:lnTo>
                  <a:pt x="372117" y="15829"/>
                </a:lnTo>
                <a:lnTo>
                  <a:pt x="415092" y="34544"/>
                </a:lnTo>
                <a:lnTo>
                  <a:pt x="453589" y="59504"/>
                </a:lnTo>
                <a:lnTo>
                  <a:pt x="486831" y="89997"/>
                </a:lnTo>
                <a:lnTo>
                  <a:pt x="514039" y="125306"/>
                </a:lnTo>
                <a:lnTo>
                  <a:pt x="534436" y="164717"/>
                </a:lnTo>
                <a:lnTo>
                  <a:pt x="547245" y="207514"/>
                </a:lnTo>
                <a:lnTo>
                  <a:pt x="551688" y="252984"/>
                </a:lnTo>
                <a:lnTo>
                  <a:pt x="547245" y="298453"/>
                </a:lnTo>
                <a:lnTo>
                  <a:pt x="534436" y="341250"/>
                </a:lnTo>
                <a:lnTo>
                  <a:pt x="514039" y="380661"/>
                </a:lnTo>
                <a:lnTo>
                  <a:pt x="486831" y="415970"/>
                </a:lnTo>
                <a:lnTo>
                  <a:pt x="453589" y="446463"/>
                </a:lnTo>
                <a:lnTo>
                  <a:pt x="415092" y="471424"/>
                </a:lnTo>
                <a:lnTo>
                  <a:pt x="372117" y="490138"/>
                </a:lnTo>
                <a:lnTo>
                  <a:pt x="325441" y="501891"/>
                </a:lnTo>
                <a:lnTo>
                  <a:pt x="275843" y="505968"/>
                </a:lnTo>
                <a:lnTo>
                  <a:pt x="226246" y="501891"/>
                </a:lnTo>
                <a:lnTo>
                  <a:pt x="179570" y="490138"/>
                </a:lnTo>
                <a:lnTo>
                  <a:pt x="136595" y="471424"/>
                </a:lnTo>
                <a:lnTo>
                  <a:pt x="98098" y="446463"/>
                </a:lnTo>
                <a:lnTo>
                  <a:pt x="64856" y="415970"/>
                </a:lnTo>
                <a:lnTo>
                  <a:pt x="37648" y="380661"/>
                </a:lnTo>
                <a:lnTo>
                  <a:pt x="17251" y="341250"/>
                </a:lnTo>
                <a:lnTo>
                  <a:pt x="4442" y="298453"/>
                </a:lnTo>
                <a:lnTo>
                  <a:pt x="0" y="25298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6247444" y="1873119"/>
            <a:ext cx="189071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b="1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97420" y="1960463"/>
            <a:ext cx="413861" cy="2811780"/>
          </a:xfrm>
          <a:custGeom>
            <a:avLst/>
            <a:gdLst/>
            <a:ahLst/>
            <a:cxnLst/>
            <a:rect l="l" t="t" r="r" b="b"/>
            <a:pathLst>
              <a:path w="551814" h="3749040">
                <a:moveTo>
                  <a:pt x="0" y="252984"/>
                </a:moveTo>
                <a:lnTo>
                  <a:pt x="4442" y="207514"/>
                </a:lnTo>
                <a:lnTo>
                  <a:pt x="17251" y="164717"/>
                </a:lnTo>
                <a:lnTo>
                  <a:pt x="37648" y="125306"/>
                </a:lnTo>
                <a:lnTo>
                  <a:pt x="64856" y="89997"/>
                </a:lnTo>
                <a:lnTo>
                  <a:pt x="98098" y="59504"/>
                </a:lnTo>
                <a:lnTo>
                  <a:pt x="136595" y="34543"/>
                </a:lnTo>
                <a:lnTo>
                  <a:pt x="179570" y="15829"/>
                </a:lnTo>
                <a:lnTo>
                  <a:pt x="226246" y="4076"/>
                </a:lnTo>
                <a:lnTo>
                  <a:pt x="275844" y="0"/>
                </a:lnTo>
                <a:lnTo>
                  <a:pt x="325441" y="4076"/>
                </a:lnTo>
                <a:lnTo>
                  <a:pt x="372117" y="15829"/>
                </a:lnTo>
                <a:lnTo>
                  <a:pt x="415092" y="34544"/>
                </a:lnTo>
                <a:lnTo>
                  <a:pt x="453589" y="59504"/>
                </a:lnTo>
                <a:lnTo>
                  <a:pt x="486831" y="89997"/>
                </a:lnTo>
                <a:lnTo>
                  <a:pt x="514039" y="125306"/>
                </a:lnTo>
                <a:lnTo>
                  <a:pt x="534436" y="164717"/>
                </a:lnTo>
                <a:lnTo>
                  <a:pt x="547245" y="207514"/>
                </a:lnTo>
                <a:lnTo>
                  <a:pt x="551688" y="252984"/>
                </a:lnTo>
                <a:lnTo>
                  <a:pt x="547245" y="298453"/>
                </a:lnTo>
                <a:lnTo>
                  <a:pt x="534436" y="341250"/>
                </a:lnTo>
                <a:lnTo>
                  <a:pt x="514039" y="380661"/>
                </a:lnTo>
                <a:lnTo>
                  <a:pt x="486831" y="415970"/>
                </a:lnTo>
                <a:lnTo>
                  <a:pt x="453589" y="446463"/>
                </a:lnTo>
                <a:lnTo>
                  <a:pt x="415092" y="471424"/>
                </a:lnTo>
                <a:lnTo>
                  <a:pt x="372117" y="490138"/>
                </a:lnTo>
                <a:lnTo>
                  <a:pt x="325441" y="501891"/>
                </a:lnTo>
                <a:lnTo>
                  <a:pt x="275844" y="505968"/>
                </a:lnTo>
                <a:lnTo>
                  <a:pt x="226246" y="501891"/>
                </a:lnTo>
                <a:lnTo>
                  <a:pt x="179570" y="490138"/>
                </a:lnTo>
                <a:lnTo>
                  <a:pt x="136595" y="471424"/>
                </a:lnTo>
                <a:lnTo>
                  <a:pt x="98098" y="446463"/>
                </a:lnTo>
                <a:lnTo>
                  <a:pt x="64856" y="415970"/>
                </a:lnTo>
                <a:lnTo>
                  <a:pt x="37648" y="380661"/>
                </a:lnTo>
                <a:lnTo>
                  <a:pt x="17251" y="341250"/>
                </a:lnTo>
                <a:lnTo>
                  <a:pt x="4442" y="298453"/>
                </a:lnTo>
                <a:lnTo>
                  <a:pt x="0" y="252984"/>
                </a:lnTo>
                <a:close/>
              </a:path>
              <a:path w="551814" h="3749040">
                <a:moveTo>
                  <a:pt x="0" y="1063752"/>
                </a:moveTo>
                <a:lnTo>
                  <a:pt x="4442" y="1018282"/>
                </a:lnTo>
                <a:lnTo>
                  <a:pt x="17251" y="975485"/>
                </a:lnTo>
                <a:lnTo>
                  <a:pt x="37648" y="936074"/>
                </a:lnTo>
                <a:lnTo>
                  <a:pt x="64856" y="900765"/>
                </a:lnTo>
                <a:lnTo>
                  <a:pt x="98098" y="870272"/>
                </a:lnTo>
                <a:lnTo>
                  <a:pt x="136595" y="845312"/>
                </a:lnTo>
                <a:lnTo>
                  <a:pt x="179570" y="826597"/>
                </a:lnTo>
                <a:lnTo>
                  <a:pt x="226246" y="814844"/>
                </a:lnTo>
                <a:lnTo>
                  <a:pt x="275844" y="810768"/>
                </a:lnTo>
                <a:lnTo>
                  <a:pt x="325441" y="814844"/>
                </a:lnTo>
                <a:lnTo>
                  <a:pt x="372117" y="826597"/>
                </a:lnTo>
                <a:lnTo>
                  <a:pt x="415092" y="845312"/>
                </a:lnTo>
                <a:lnTo>
                  <a:pt x="453589" y="870272"/>
                </a:lnTo>
                <a:lnTo>
                  <a:pt x="486831" y="900765"/>
                </a:lnTo>
                <a:lnTo>
                  <a:pt x="514039" y="936074"/>
                </a:lnTo>
                <a:lnTo>
                  <a:pt x="534436" y="975485"/>
                </a:lnTo>
                <a:lnTo>
                  <a:pt x="547245" y="1018282"/>
                </a:lnTo>
                <a:lnTo>
                  <a:pt x="551688" y="1063752"/>
                </a:lnTo>
                <a:lnTo>
                  <a:pt x="547245" y="1109221"/>
                </a:lnTo>
                <a:lnTo>
                  <a:pt x="534436" y="1152018"/>
                </a:lnTo>
                <a:lnTo>
                  <a:pt x="514039" y="1191429"/>
                </a:lnTo>
                <a:lnTo>
                  <a:pt x="486831" y="1226738"/>
                </a:lnTo>
                <a:lnTo>
                  <a:pt x="453589" y="1257231"/>
                </a:lnTo>
                <a:lnTo>
                  <a:pt x="415092" y="1282192"/>
                </a:lnTo>
                <a:lnTo>
                  <a:pt x="372117" y="1300906"/>
                </a:lnTo>
                <a:lnTo>
                  <a:pt x="325441" y="1312659"/>
                </a:lnTo>
                <a:lnTo>
                  <a:pt x="275844" y="1316736"/>
                </a:lnTo>
                <a:lnTo>
                  <a:pt x="226246" y="1312659"/>
                </a:lnTo>
                <a:lnTo>
                  <a:pt x="179570" y="1300906"/>
                </a:lnTo>
                <a:lnTo>
                  <a:pt x="136595" y="1282192"/>
                </a:lnTo>
                <a:lnTo>
                  <a:pt x="98098" y="1257231"/>
                </a:lnTo>
                <a:lnTo>
                  <a:pt x="64856" y="1226738"/>
                </a:lnTo>
                <a:lnTo>
                  <a:pt x="37648" y="1191429"/>
                </a:lnTo>
                <a:lnTo>
                  <a:pt x="17251" y="1152018"/>
                </a:lnTo>
                <a:lnTo>
                  <a:pt x="4442" y="1109221"/>
                </a:lnTo>
                <a:lnTo>
                  <a:pt x="0" y="1063752"/>
                </a:lnTo>
                <a:close/>
              </a:path>
              <a:path w="551814" h="3749040">
                <a:moveTo>
                  <a:pt x="0" y="1874520"/>
                </a:moveTo>
                <a:lnTo>
                  <a:pt x="4442" y="1829050"/>
                </a:lnTo>
                <a:lnTo>
                  <a:pt x="17251" y="1786253"/>
                </a:lnTo>
                <a:lnTo>
                  <a:pt x="37648" y="1746842"/>
                </a:lnTo>
                <a:lnTo>
                  <a:pt x="64856" y="1711533"/>
                </a:lnTo>
                <a:lnTo>
                  <a:pt x="98098" y="1681040"/>
                </a:lnTo>
                <a:lnTo>
                  <a:pt x="136595" y="1656080"/>
                </a:lnTo>
                <a:lnTo>
                  <a:pt x="179570" y="1637365"/>
                </a:lnTo>
                <a:lnTo>
                  <a:pt x="226246" y="1625612"/>
                </a:lnTo>
                <a:lnTo>
                  <a:pt x="275844" y="1621536"/>
                </a:lnTo>
                <a:lnTo>
                  <a:pt x="325441" y="1625612"/>
                </a:lnTo>
                <a:lnTo>
                  <a:pt x="372117" y="1637365"/>
                </a:lnTo>
                <a:lnTo>
                  <a:pt x="415092" y="1656080"/>
                </a:lnTo>
                <a:lnTo>
                  <a:pt x="453589" y="1681040"/>
                </a:lnTo>
                <a:lnTo>
                  <a:pt x="486831" y="1711533"/>
                </a:lnTo>
                <a:lnTo>
                  <a:pt x="514039" y="1746842"/>
                </a:lnTo>
                <a:lnTo>
                  <a:pt x="534436" y="1786253"/>
                </a:lnTo>
                <a:lnTo>
                  <a:pt x="547245" y="1829050"/>
                </a:lnTo>
                <a:lnTo>
                  <a:pt x="551688" y="1874520"/>
                </a:lnTo>
                <a:lnTo>
                  <a:pt x="547245" y="1919989"/>
                </a:lnTo>
                <a:lnTo>
                  <a:pt x="534436" y="1962786"/>
                </a:lnTo>
                <a:lnTo>
                  <a:pt x="514039" y="2002197"/>
                </a:lnTo>
                <a:lnTo>
                  <a:pt x="486831" y="2037506"/>
                </a:lnTo>
                <a:lnTo>
                  <a:pt x="453589" y="2067999"/>
                </a:lnTo>
                <a:lnTo>
                  <a:pt x="415092" y="2092960"/>
                </a:lnTo>
                <a:lnTo>
                  <a:pt x="372117" y="2111674"/>
                </a:lnTo>
                <a:lnTo>
                  <a:pt x="325441" y="2123427"/>
                </a:lnTo>
                <a:lnTo>
                  <a:pt x="275844" y="2127504"/>
                </a:lnTo>
                <a:lnTo>
                  <a:pt x="226246" y="2123427"/>
                </a:lnTo>
                <a:lnTo>
                  <a:pt x="179570" y="2111674"/>
                </a:lnTo>
                <a:lnTo>
                  <a:pt x="136595" y="2092960"/>
                </a:lnTo>
                <a:lnTo>
                  <a:pt x="98098" y="2067999"/>
                </a:lnTo>
                <a:lnTo>
                  <a:pt x="64856" y="2037506"/>
                </a:lnTo>
                <a:lnTo>
                  <a:pt x="37648" y="2002197"/>
                </a:lnTo>
                <a:lnTo>
                  <a:pt x="17251" y="1962786"/>
                </a:lnTo>
                <a:lnTo>
                  <a:pt x="4442" y="1919989"/>
                </a:lnTo>
                <a:lnTo>
                  <a:pt x="0" y="1874520"/>
                </a:lnTo>
                <a:close/>
              </a:path>
              <a:path w="551814" h="3749040">
                <a:moveTo>
                  <a:pt x="0" y="2685288"/>
                </a:moveTo>
                <a:lnTo>
                  <a:pt x="4442" y="2639818"/>
                </a:lnTo>
                <a:lnTo>
                  <a:pt x="17251" y="2597021"/>
                </a:lnTo>
                <a:lnTo>
                  <a:pt x="37648" y="2557610"/>
                </a:lnTo>
                <a:lnTo>
                  <a:pt x="64856" y="2522301"/>
                </a:lnTo>
                <a:lnTo>
                  <a:pt x="98098" y="2491808"/>
                </a:lnTo>
                <a:lnTo>
                  <a:pt x="136595" y="2466848"/>
                </a:lnTo>
                <a:lnTo>
                  <a:pt x="179570" y="2448133"/>
                </a:lnTo>
                <a:lnTo>
                  <a:pt x="226246" y="2436380"/>
                </a:lnTo>
                <a:lnTo>
                  <a:pt x="275844" y="2432304"/>
                </a:lnTo>
                <a:lnTo>
                  <a:pt x="325441" y="2436380"/>
                </a:lnTo>
                <a:lnTo>
                  <a:pt x="372117" y="2448133"/>
                </a:lnTo>
                <a:lnTo>
                  <a:pt x="415092" y="2466848"/>
                </a:lnTo>
                <a:lnTo>
                  <a:pt x="453589" y="2491808"/>
                </a:lnTo>
                <a:lnTo>
                  <a:pt x="486831" y="2522301"/>
                </a:lnTo>
                <a:lnTo>
                  <a:pt x="514039" y="2557610"/>
                </a:lnTo>
                <a:lnTo>
                  <a:pt x="534436" y="2597021"/>
                </a:lnTo>
                <a:lnTo>
                  <a:pt x="547245" y="2639818"/>
                </a:lnTo>
                <a:lnTo>
                  <a:pt x="551688" y="2685288"/>
                </a:lnTo>
                <a:lnTo>
                  <a:pt x="547245" y="2730757"/>
                </a:lnTo>
                <a:lnTo>
                  <a:pt x="534436" y="2773554"/>
                </a:lnTo>
                <a:lnTo>
                  <a:pt x="514039" y="2812965"/>
                </a:lnTo>
                <a:lnTo>
                  <a:pt x="486831" y="2848274"/>
                </a:lnTo>
                <a:lnTo>
                  <a:pt x="453589" y="2878767"/>
                </a:lnTo>
                <a:lnTo>
                  <a:pt x="415092" y="2903728"/>
                </a:lnTo>
                <a:lnTo>
                  <a:pt x="372117" y="2922442"/>
                </a:lnTo>
                <a:lnTo>
                  <a:pt x="325441" y="2934195"/>
                </a:lnTo>
                <a:lnTo>
                  <a:pt x="275844" y="2938272"/>
                </a:lnTo>
                <a:lnTo>
                  <a:pt x="226246" y="2934195"/>
                </a:lnTo>
                <a:lnTo>
                  <a:pt x="179570" y="2922442"/>
                </a:lnTo>
                <a:lnTo>
                  <a:pt x="136595" y="2903728"/>
                </a:lnTo>
                <a:lnTo>
                  <a:pt x="98098" y="2878767"/>
                </a:lnTo>
                <a:lnTo>
                  <a:pt x="64856" y="2848274"/>
                </a:lnTo>
                <a:lnTo>
                  <a:pt x="37648" y="2812965"/>
                </a:lnTo>
                <a:lnTo>
                  <a:pt x="17251" y="2773554"/>
                </a:lnTo>
                <a:lnTo>
                  <a:pt x="4442" y="2730757"/>
                </a:lnTo>
                <a:lnTo>
                  <a:pt x="0" y="2685288"/>
                </a:lnTo>
                <a:close/>
              </a:path>
              <a:path w="551814" h="3749040">
                <a:moveTo>
                  <a:pt x="0" y="3496056"/>
                </a:moveTo>
                <a:lnTo>
                  <a:pt x="4442" y="3450580"/>
                </a:lnTo>
                <a:lnTo>
                  <a:pt x="17251" y="3407779"/>
                </a:lnTo>
                <a:lnTo>
                  <a:pt x="37648" y="3368367"/>
                </a:lnTo>
                <a:lnTo>
                  <a:pt x="64856" y="3333059"/>
                </a:lnTo>
                <a:lnTo>
                  <a:pt x="98098" y="3302568"/>
                </a:lnTo>
                <a:lnTo>
                  <a:pt x="136595" y="3277610"/>
                </a:lnTo>
                <a:lnTo>
                  <a:pt x="179570" y="3258898"/>
                </a:lnTo>
                <a:lnTo>
                  <a:pt x="226246" y="3247147"/>
                </a:lnTo>
                <a:lnTo>
                  <a:pt x="275844" y="3243072"/>
                </a:lnTo>
                <a:lnTo>
                  <a:pt x="325441" y="3247147"/>
                </a:lnTo>
                <a:lnTo>
                  <a:pt x="372117" y="3258898"/>
                </a:lnTo>
                <a:lnTo>
                  <a:pt x="415092" y="3277610"/>
                </a:lnTo>
                <a:lnTo>
                  <a:pt x="453589" y="3302568"/>
                </a:lnTo>
                <a:lnTo>
                  <a:pt x="486831" y="3333059"/>
                </a:lnTo>
                <a:lnTo>
                  <a:pt x="514039" y="3368367"/>
                </a:lnTo>
                <a:lnTo>
                  <a:pt x="534436" y="3407779"/>
                </a:lnTo>
                <a:lnTo>
                  <a:pt x="547245" y="3450580"/>
                </a:lnTo>
                <a:lnTo>
                  <a:pt x="551688" y="3496056"/>
                </a:lnTo>
                <a:lnTo>
                  <a:pt x="547245" y="3541528"/>
                </a:lnTo>
                <a:lnTo>
                  <a:pt x="534436" y="3584327"/>
                </a:lnTo>
                <a:lnTo>
                  <a:pt x="514039" y="3623738"/>
                </a:lnTo>
                <a:lnTo>
                  <a:pt x="486831" y="3659047"/>
                </a:lnTo>
                <a:lnTo>
                  <a:pt x="453589" y="3689539"/>
                </a:lnTo>
                <a:lnTo>
                  <a:pt x="415092" y="3714498"/>
                </a:lnTo>
                <a:lnTo>
                  <a:pt x="372117" y="3733211"/>
                </a:lnTo>
                <a:lnTo>
                  <a:pt x="325441" y="3744963"/>
                </a:lnTo>
                <a:lnTo>
                  <a:pt x="275844" y="3749040"/>
                </a:lnTo>
                <a:lnTo>
                  <a:pt x="226246" y="3744963"/>
                </a:lnTo>
                <a:lnTo>
                  <a:pt x="179570" y="3733211"/>
                </a:lnTo>
                <a:lnTo>
                  <a:pt x="136595" y="3714498"/>
                </a:lnTo>
                <a:lnTo>
                  <a:pt x="98098" y="3689539"/>
                </a:lnTo>
                <a:lnTo>
                  <a:pt x="64856" y="3659047"/>
                </a:lnTo>
                <a:lnTo>
                  <a:pt x="37648" y="3623738"/>
                </a:lnTo>
                <a:lnTo>
                  <a:pt x="17251" y="3584327"/>
                </a:lnTo>
                <a:lnTo>
                  <a:pt x="4442" y="3541528"/>
                </a:lnTo>
                <a:lnTo>
                  <a:pt x="0" y="349605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5420101" y="1873119"/>
            <a:ext cx="189071" cy="283907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b="1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9525" marR="3810" algn="just">
              <a:lnSpc>
                <a:spcPts val="4785"/>
              </a:lnSpc>
              <a:spcBef>
                <a:spcPts val="476"/>
              </a:spcBef>
            </a:pPr>
            <a:r>
              <a:rPr sz="2400" b="1" spc="-38" dirty="0">
                <a:latin typeface="Times New Roman"/>
                <a:cs typeface="Times New Roman"/>
              </a:rPr>
              <a:t>c d e</a:t>
            </a:r>
            <a:endParaRPr sz="2400">
              <a:latin typeface="Times New Roman"/>
              <a:cs typeface="Times New Roman"/>
            </a:endParaRPr>
          </a:p>
          <a:p>
            <a:pPr marL="9525">
              <a:spcBef>
                <a:spcPts val="1444"/>
              </a:spcBef>
            </a:pPr>
            <a:r>
              <a:rPr sz="2400" b="1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24951" y="2681695"/>
            <a:ext cx="413861" cy="379571"/>
          </a:xfrm>
          <a:custGeom>
            <a:avLst/>
            <a:gdLst/>
            <a:ahLst/>
            <a:cxnLst/>
            <a:rect l="l" t="t" r="r" b="b"/>
            <a:pathLst>
              <a:path w="551815" h="506095">
                <a:moveTo>
                  <a:pt x="0" y="252983"/>
                </a:moveTo>
                <a:lnTo>
                  <a:pt x="4442" y="207514"/>
                </a:lnTo>
                <a:lnTo>
                  <a:pt x="17251" y="164717"/>
                </a:lnTo>
                <a:lnTo>
                  <a:pt x="37648" y="125306"/>
                </a:lnTo>
                <a:lnTo>
                  <a:pt x="64856" y="89997"/>
                </a:lnTo>
                <a:lnTo>
                  <a:pt x="98098" y="59504"/>
                </a:lnTo>
                <a:lnTo>
                  <a:pt x="136595" y="34544"/>
                </a:lnTo>
                <a:lnTo>
                  <a:pt x="179570" y="15829"/>
                </a:lnTo>
                <a:lnTo>
                  <a:pt x="226246" y="4076"/>
                </a:lnTo>
                <a:lnTo>
                  <a:pt x="275843" y="0"/>
                </a:lnTo>
                <a:lnTo>
                  <a:pt x="325441" y="4076"/>
                </a:lnTo>
                <a:lnTo>
                  <a:pt x="372117" y="15829"/>
                </a:lnTo>
                <a:lnTo>
                  <a:pt x="415092" y="34544"/>
                </a:lnTo>
                <a:lnTo>
                  <a:pt x="453589" y="59504"/>
                </a:lnTo>
                <a:lnTo>
                  <a:pt x="486831" y="89997"/>
                </a:lnTo>
                <a:lnTo>
                  <a:pt x="514039" y="125306"/>
                </a:lnTo>
                <a:lnTo>
                  <a:pt x="534436" y="164717"/>
                </a:lnTo>
                <a:lnTo>
                  <a:pt x="547245" y="207514"/>
                </a:lnTo>
                <a:lnTo>
                  <a:pt x="551688" y="252983"/>
                </a:lnTo>
                <a:lnTo>
                  <a:pt x="547245" y="298453"/>
                </a:lnTo>
                <a:lnTo>
                  <a:pt x="534436" y="341250"/>
                </a:lnTo>
                <a:lnTo>
                  <a:pt x="514039" y="380661"/>
                </a:lnTo>
                <a:lnTo>
                  <a:pt x="486831" y="415970"/>
                </a:lnTo>
                <a:lnTo>
                  <a:pt x="453589" y="446463"/>
                </a:lnTo>
                <a:lnTo>
                  <a:pt x="415092" y="471423"/>
                </a:lnTo>
                <a:lnTo>
                  <a:pt x="372117" y="490138"/>
                </a:lnTo>
                <a:lnTo>
                  <a:pt x="325441" y="501891"/>
                </a:lnTo>
                <a:lnTo>
                  <a:pt x="275843" y="505967"/>
                </a:lnTo>
                <a:lnTo>
                  <a:pt x="226246" y="501891"/>
                </a:lnTo>
                <a:lnTo>
                  <a:pt x="179570" y="490138"/>
                </a:lnTo>
                <a:lnTo>
                  <a:pt x="136595" y="471423"/>
                </a:lnTo>
                <a:lnTo>
                  <a:pt x="98098" y="446463"/>
                </a:lnTo>
                <a:lnTo>
                  <a:pt x="64856" y="415970"/>
                </a:lnTo>
                <a:lnTo>
                  <a:pt x="37648" y="380661"/>
                </a:lnTo>
                <a:lnTo>
                  <a:pt x="17251" y="341250"/>
                </a:lnTo>
                <a:lnTo>
                  <a:pt x="4442" y="298453"/>
                </a:lnTo>
                <a:lnTo>
                  <a:pt x="0" y="25298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6247443" y="2594828"/>
            <a:ext cx="104299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b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11236" y="3441791"/>
            <a:ext cx="412909" cy="379571"/>
          </a:xfrm>
          <a:custGeom>
            <a:avLst/>
            <a:gdLst/>
            <a:ahLst/>
            <a:cxnLst/>
            <a:rect l="l" t="t" r="r" b="b"/>
            <a:pathLst>
              <a:path w="550545" h="506095">
                <a:moveTo>
                  <a:pt x="0" y="252983"/>
                </a:moveTo>
                <a:lnTo>
                  <a:pt x="4432" y="207514"/>
                </a:lnTo>
                <a:lnTo>
                  <a:pt x="17213" y="164717"/>
                </a:lnTo>
                <a:lnTo>
                  <a:pt x="37563" y="125306"/>
                </a:lnTo>
                <a:lnTo>
                  <a:pt x="64706" y="89997"/>
                </a:lnTo>
                <a:lnTo>
                  <a:pt x="97863" y="59504"/>
                </a:lnTo>
                <a:lnTo>
                  <a:pt x="136256" y="34543"/>
                </a:lnTo>
                <a:lnTo>
                  <a:pt x="179109" y="15829"/>
                </a:lnTo>
                <a:lnTo>
                  <a:pt x="225643" y="4076"/>
                </a:lnTo>
                <a:lnTo>
                  <a:pt x="275081" y="0"/>
                </a:lnTo>
                <a:lnTo>
                  <a:pt x="324520" y="4076"/>
                </a:lnTo>
                <a:lnTo>
                  <a:pt x="371054" y="15829"/>
                </a:lnTo>
                <a:lnTo>
                  <a:pt x="413907" y="34543"/>
                </a:lnTo>
                <a:lnTo>
                  <a:pt x="452300" y="59504"/>
                </a:lnTo>
                <a:lnTo>
                  <a:pt x="485457" y="89997"/>
                </a:lnTo>
                <a:lnTo>
                  <a:pt x="512600" y="125306"/>
                </a:lnTo>
                <a:lnTo>
                  <a:pt x="532950" y="164717"/>
                </a:lnTo>
                <a:lnTo>
                  <a:pt x="545731" y="207514"/>
                </a:lnTo>
                <a:lnTo>
                  <a:pt x="550164" y="252983"/>
                </a:lnTo>
                <a:lnTo>
                  <a:pt x="545731" y="298453"/>
                </a:lnTo>
                <a:lnTo>
                  <a:pt x="532950" y="341250"/>
                </a:lnTo>
                <a:lnTo>
                  <a:pt x="512600" y="380661"/>
                </a:lnTo>
                <a:lnTo>
                  <a:pt x="485457" y="415970"/>
                </a:lnTo>
                <a:lnTo>
                  <a:pt x="452300" y="446463"/>
                </a:lnTo>
                <a:lnTo>
                  <a:pt x="413907" y="471423"/>
                </a:lnTo>
                <a:lnTo>
                  <a:pt x="371054" y="490138"/>
                </a:lnTo>
                <a:lnTo>
                  <a:pt x="324520" y="501891"/>
                </a:lnTo>
                <a:lnTo>
                  <a:pt x="275081" y="505967"/>
                </a:lnTo>
                <a:lnTo>
                  <a:pt x="225643" y="501891"/>
                </a:lnTo>
                <a:lnTo>
                  <a:pt x="179109" y="490138"/>
                </a:lnTo>
                <a:lnTo>
                  <a:pt x="136256" y="471423"/>
                </a:lnTo>
                <a:lnTo>
                  <a:pt x="97863" y="446463"/>
                </a:lnTo>
                <a:lnTo>
                  <a:pt x="64706" y="415970"/>
                </a:lnTo>
                <a:lnTo>
                  <a:pt x="37563" y="380661"/>
                </a:lnTo>
                <a:lnTo>
                  <a:pt x="17213" y="341250"/>
                </a:lnTo>
                <a:lnTo>
                  <a:pt x="4432" y="298453"/>
                </a:lnTo>
                <a:lnTo>
                  <a:pt x="0" y="25298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6164195" y="3438742"/>
            <a:ext cx="24765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spc="-19" dirty="0">
                <a:latin typeface="Times New Roman"/>
                <a:cs typeface="Times New Roman"/>
              </a:rPr>
              <a:t>g2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68680" y="1624610"/>
            <a:ext cx="886301" cy="2768441"/>
          </a:xfrm>
          <a:custGeom>
            <a:avLst/>
            <a:gdLst/>
            <a:ahLst/>
            <a:cxnLst/>
            <a:rect l="l" t="t" r="r" b="b"/>
            <a:pathLst>
              <a:path w="1181734" h="3691254">
                <a:moveTo>
                  <a:pt x="85725" y="1172845"/>
                </a:moveTo>
                <a:lnTo>
                  <a:pt x="57150" y="1172845"/>
                </a:lnTo>
                <a:lnTo>
                  <a:pt x="57277" y="818134"/>
                </a:lnTo>
                <a:lnTo>
                  <a:pt x="28702" y="818134"/>
                </a:lnTo>
                <a:lnTo>
                  <a:pt x="28575" y="1172845"/>
                </a:lnTo>
                <a:lnTo>
                  <a:pt x="0" y="1172845"/>
                </a:lnTo>
                <a:lnTo>
                  <a:pt x="42926" y="1258570"/>
                </a:lnTo>
                <a:lnTo>
                  <a:pt x="78613" y="1187069"/>
                </a:lnTo>
                <a:lnTo>
                  <a:pt x="85725" y="1172845"/>
                </a:lnTo>
                <a:close/>
              </a:path>
              <a:path w="1181734" h="3691254">
                <a:moveTo>
                  <a:pt x="119253" y="1983613"/>
                </a:moveTo>
                <a:lnTo>
                  <a:pt x="90678" y="1983613"/>
                </a:lnTo>
                <a:lnTo>
                  <a:pt x="90805" y="1628902"/>
                </a:lnTo>
                <a:lnTo>
                  <a:pt x="62230" y="1628902"/>
                </a:lnTo>
                <a:lnTo>
                  <a:pt x="62103" y="1983613"/>
                </a:lnTo>
                <a:lnTo>
                  <a:pt x="33528" y="1983613"/>
                </a:lnTo>
                <a:lnTo>
                  <a:pt x="76454" y="2069338"/>
                </a:lnTo>
                <a:lnTo>
                  <a:pt x="112141" y="1997837"/>
                </a:lnTo>
                <a:lnTo>
                  <a:pt x="119253" y="1983613"/>
                </a:lnTo>
                <a:close/>
              </a:path>
              <a:path w="1181734" h="3691254">
                <a:moveTo>
                  <a:pt x="154305" y="2794381"/>
                </a:moveTo>
                <a:lnTo>
                  <a:pt x="125730" y="2794381"/>
                </a:lnTo>
                <a:lnTo>
                  <a:pt x="125857" y="2439670"/>
                </a:lnTo>
                <a:lnTo>
                  <a:pt x="97282" y="2439670"/>
                </a:lnTo>
                <a:lnTo>
                  <a:pt x="97155" y="2794381"/>
                </a:lnTo>
                <a:lnTo>
                  <a:pt x="68580" y="2794381"/>
                </a:lnTo>
                <a:lnTo>
                  <a:pt x="111506" y="2880106"/>
                </a:lnTo>
                <a:lnTo>
                  <a:pt x="147193" y="2808605"/>
                </a:lnTo>
                <a:lnTo>
                  <a:pt x="154305" y="2794381"/>
                </a:lnTo>
                <a:close/>
              </a:path>
              <a:path w="1181734" h="3691254">
                <a:moveTo>
                  <a:pt x="187833" y="3605149"/>
                </a:moveTo>
                <a:lnTo>
                  <a:pt x="159258" y="3605149"/>
                </a:lnTo>
                <a:lnTo>
                  <a:pt x="159385" y="3250438"/>
                </a:lnTo>
                <a:lnTo>
                  <a:pt x="130810" y="3250438"/>
                </a:lnTo>
                <a:lnTo>
                  <a:pt x="130683" y="3605149"/>
                </a:lnTo>
                <a:lnTo>
                  <a:pt x="102108" y="3605149"/>
                </a:lnTo>
                <a:lnTo>
                  <a:pt x="145034" y="3690874"/>
                </a:lnTo>
                <a:lnTo>
                  <a:pt x="180721" y="3619373"/>
                </a:lnTo>
                <a:lnTo>
                  <a:pt x="187833" y="3605149"/>
                </a:lnTo>
                <a:close/>
              </a:path>
              <a:path w="1181734" h="3691254">
                <a:moveTo>
                  <a:pt x="310642" y="12954"/>
                </a:moveTo>
                <a:lnTo>
                  <a:pt x="284226" y="1778"/>
                </a:lnTo>
                <a:lnTo>
                  <a:pt x="131660" y="363258"/>
                </a:lnTo>
                <a:lnTo>
                  <a:pt x="105410" y="352171"/>
                </a:lnTo>
                <a:lnTo>
                  <a:pt x="111506" y="447802"/>
                </a:lnTo>
                <a:lnTo>
                  <a:pt x="181749" y="387604"/>
                </a:lnTo>
                <a:lnTo>
                  <a:pt x="184277" y="385445"/>
                </a:lnTo>
                <a:lnTo>
                  <a:pt x="157988" y="374357"/>
                </a:lnTo>
                <a:lnTo>
                  <a:pt x="310642" y="12954"/>
                </a:lnTo>
                <a:close/>
              </a:path>
              <a:path w="1181734" h="3691254">
                <a:moveTo>
                  <a:pt x="1138682" y="447802"/>
                </a:moveTo>
                <a:lnTo>
                  <a:pt x="1134592" y="393827"/>
                </a:lnTo>
                <a:lnTo>
                  <a:pt x="1131443" y="352171"/>
                </a:lnTo>
                <a:lnTo>
                  <a:pt x="1106906" y="366877"/>
                </a:lnTo>
                <a:lnTo>
                  <a:pt x="887349" y="0"/>
                </a:lnTo>
                <a:lnTo>
                  <a:pt x="862711" y="14732"/>
                </a:lnTo>
                <a:lnTo>
                  <a:pt x="1082421" y="381546"/>
                </a:lnTo>
                <a:lnTo>
                  <a:pt x="1057910" y="396240"/>
                </a:lnTo>
                <a:lnTo>
                  <a:pt x="1138682" y="447802"/>
                </a:lnTo>
                <a:close/>
              </a:path>
              <a:path w="1181734" h="3691254">
                <a:moveTo>
                  <a:pt x="1166241" y="2337181"/>
                </a:moveTo>
                <a:lnTo>
                  <a:pt x="1137666" y="2337181"/>
                </a:lnTo>
                <a:lnTo>
                  <a:pt x="1137793" y="1982470"/>
                </a:lnTo>
                <a:lnTo>
                  <a:pt x="1109218" y="1982470"/>
                </a:lnTo>
                <a:lnTo>
                  <a:pt x="1109091" y="2337181"/>
                </a:lnTo>
                <a:lnTo>
                  <a:pt x="1080516" y="2337181"/>
                </a:lnTo>
                <a:lnTo>
                  <a:pt x="1123442" y="2422906"/>
                </a:lnTo>
                <a:lnTo>
                  <a:pt x="1159129" y="2351405"/>
                </a:lnTo>
                <a:lnTo>
                  <a:pt x="1166241" y="2337181"/>
                </a:lnTo>
                <a:close/>
              </a:path>
              <a:path w="1181734" h="3691254">
                <a:moveTo>
                  <a:pt x="1181481" y="1264285"/>
                </a:moveTo>
                <a:lnTo>
                  <a:pt x="1152906" y="1264285"/>
                </a:lnTo>
                <a:lnTo>
                  <a:pt x="1153033" y="909574"/>
                </a:lnTo>
                <a:lnTo>
                  <a:pt x="1124458" y="909574"/>
                </a:lnTo>
                <a:lnTo>
                  <a:pt x="1124331" y="1264285"/>
                </a:lnTo>
                <a:lnTo>
                  <a:pt x="1095756" y="1264285"/>
                </a:lnTo>
                <a:lnTo>
                  <a:pt x="1138682" y="1350010"/>
                </a:lnTo>
                <a:lnTo>
                  <a:pt x="1174369" y="1278509"/>
                </a:lnTo>
                <a:lnTo>
                  <a:pt x="1181481" y="12642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4816883" y="1977988"/>
            <a:ext cx="329565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b="1" spc="-19" dirty="0">
                <a:solidFill>
                  <a:srgbClr val="FF0000"/>
                </a:solidFill>
                <a:latin typeface="Times New Roman"/>
                <a:cs typeface="Times New Roman"/>
              </a:rPr>
              <a:t>h=2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6883" y="2636356"/>
            <a:ext cx="329565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b="1" spc="-19" dirty="0">
                <a:solidFill>
                  <a:srgbClr val="FF0000"/>
                </a:solidFill>
                <a:latin typeface="Times New Roman"/>
                <a:cs typeface="Times New Roman"/>
              </a:rPr>
              <a:t>h=1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6884" y="3244204"/>
            <a:ext cx="330041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b="1" spc="-19" dirty="0">
                <a:solidFill>
                  <a:srgbClr val="FF0000"/>
                </a:solidFill>
                <a:latin typeface="Times New Roman"/>
                <a:cs typeface="Times New Roman"/>
              </a:rPr>
              <a:t>h=1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6883" y="3852794"/>
            <a:ext cx="329565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-19" dirty="0">
                <a:solidFill>
                  <a:srgbClr val="FF0000"/>
                </a:solidFill>
                <a:latin typeface="Times New Roman"/>
                <a:cs typeface="Times New Roman"/>
              </a:rPr>
              <a:t>h=1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16883" y="4461080"/>
            <a:ext cx="329565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-19" dirty="0">
                <a:solidFill>
                  <a:srgbClr val="FF0000"/>
                </a:solidFill>
                <a:latin typeface="Times New Roman"/>
                <a:cs typeface="Times New Roman"/>
              </a:rPr>
              <a:t>h=0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17966" y="1995133"/>
            <a:ext cx="329565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b="1" spc="-19" dirty="0">
                <a:solidFill>
                  <a:srgbClr val="FF0000"/>
                </a:solidFill>
                <a:latin typeface="Times New Roman"/>
                <a:cs typeface="Times New Roman"/>
              </a:rPr>
              <a:t>h=4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17966" y="2586349"/>
            <a:ext cx="329565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b="1" spc="-19" dirty="0">
                <a:solidFill>
                  <a:srgbClr val="FF0000"/>
                </a:solidFill>
                <a:latin typeface="Times New Roman"/>
                <a:cs typeface="Times New Roman"/>
              </a:rPr>
              <a:t>h=1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17966" y="3194426"/>
            <a:ext cx="329565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-19" dirty="0">
                <a:solidFill>
                  <a:srgbClr val="FF0000"/>
                </a:solidFill>
                <a:latin typeface="Times New Roman"/>
                <a:cs typeface="Times New Roman"/>
              </a:rPr>
              <a:t>h=0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815" y="510777"/>
            <a:ext cx="2198370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u="sng" spc="-2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Beam</a:t>
            </a:r>
            <a:r>
              <a:rPr u="sng" spc="-18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  <a:r>
              <a:rPr u="sng" spc="-2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search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01" rIns="0" bIns="0" rtlCol="0">
            <a:spAutoFit/>
          </a:bodyPr>
          <a:lstStyle/>
          <a:p>
            <a:pPr marL="299561" marR="3810" indent="-257651">
              <a:lnSpc>
                <a:spcPts val="2430"/>
              </a:lnSpc>
              <a:spcBef>
                <a:spcPts val="379"/>
              </a:spcBef>
              <a:tabLst>
                <a:tab pos="299561" algn="l"/>
                <a:tab pos="300038" algn="l"/>
              </a:tabLst>
            </a:pPr>
            <a:r>
              <a:rPr spc="-191" dirty="0"/>
              <a:t>Use</a:t>
            </a:r>
            <a:r>
              <a:rPr spc="-105" dirty="0"/>
              <a:t> </a:t>
            </a:r>
            <a:r>
              <a:rPr spc="-79" dirty="0"/>
              <a:t>evaluation</a:t>
            </a:r>
            <a:r>
              <a:rPr spc="-124" dirty="0"/>
              <a:t> </a:t>
            </a:r>
            <a:r>
              <a:rPr spc="-38" dirty="0"/>
              <a:t>function</a:t>
            </a:r>
            <a:r>
              <a:rPr spc="-105" dirty="0"/>
              <a:t> </a:t>
            </a:r>
            <a:r>
              <a:rPr spc="-56" dirty="0"/>
              <a:t>f(n),</a:t>
            </a:r>
            <a:r>
              <a:rPr spc="-109" dirty="0"/>
              <a:t> </a:t>
            </a:r>
            <a:r>
              <a:rPr spc="-8" dirty="0"/>
              <a:t>but</a:t>
            </a:r>
            <a:r>
              <a:rPr spc="-105" dirty="0"/>
              <a:t> </a:t>
            </a:r>
            <a:r>
              <a:rPr spc="-101" dirty="0"/>
              <a:t>maximum</a:t>
            </a:r>
            <a:r>
              <a:rPr spc="-105" dirty="0"/>
              <a:t> </a:t>
            </a:r>
            <a:r>
              <a:rPr spc="-113" dirty="0"/>
              <a:t>size </a:t>
            </a:r>
            <a:r>
              <a:rPr dirty="0"/>
              <a:t>of</a:t>
            </a:r>
            <a:r>
              <a:rPr spc="-113" dirty="0"/>
              <a:t> </a:t>
            </a:r>
            <a:r>
              <a:rPr spc="-38" dirty="0"/>
              <a:t>the</a:t>
            </a:r>
            <a:r>
              <a:rPr spc="-127" dirty="0"/>
              <a:t> </a:t>
            </a:r>
            <a:r>
              <a:rPr spc="-131" dirty="0"/>
              <a:t>nodes</a:t>
            </a:r>
            <a:r>
              <a:rPr spc="-109" dirty="0"/>
              <a:t> </a:t>
            </a:r>
            <a:r>
              <a:rPr spc="-26" dirty="0"/>
              <a:t>list</a:t>
            </a:r>
            <a:r>
              <a:rPr spc="-109" dirty="0"/>
              <a:t> </a:t>
            </a:r>
            <a:r>
              <a:rPr spc="-120" dirty="0"/>
              <a:t>is</a:t>
            </a:r>
            <a:r>
              <a:rPr spc="-105" dirty="0"/>
              <a:t> </a:t>
            </a:r>
            <a:r>
              <a:rPr spc="-94" dirty="0"/>
              <a:t>k,</a:t>
            </a:r>
            <a:r>
              <a:rPr spc="-120" dirty="0"/>
              <a:t> </a:t>
            </a:r>
            <a:r>
              <a:rPr spc="-180" dirty="0"/>
              <a:t>a</a:t>
            </a:r>
            <a:r>
              <a:rPr spc="-105" dirty="0"/>
              <a:t> </a:t>
            </a:r>
            <a:r>
              <a:rPr spc="-79" dirty="0"/>
              <a:t>fixed</a:t>
            </a:r>
            <a:r>
              <a:rPr spc="-109" dirty="0"/>
              <a:t> </a:t>
            </a:r>
            <a:r>
              <a:rPr spc="-8" dirty="0"/>
              <a:t>constant</a:t>
            </a:r>
          </a:p>
          <a:p>
            <a:pPr marL="299561" marR="772001" indent="-257651">
              <a:lnSpc>
                <a:spcPts val="2430"/>
              </a:lnSpc>
              <a:spcBef>
                <a:spcPts val="544"/>
              </a:spcBef>
              <a:tabLst>
                <a:tab pos="299561" algn="l"/>
                <a:tab pos="300038" algn="l"/>
              </a:tabLst>
            </a:pPr>
            <a:r>
              <a:rPr spc="-124" dirty="0"/>
              <a:t>Only</a:t>
            </a:r>
            <a:r>
              <a:rPr spc="-105" dirty="0"/>
              <a:t> </a:t>
            </a:r>
            <a:r>
              <a:rPr spc="-143" dirty="0"/>
              <a:t>keep</a:t>
            </a:r>
            <a:r>
              <a:rPr spc="-101" dirty="0"/>
              <a:t> </a:t>
            </a:r>
            <a:r>
              <a:rPr spc="-113" dirty="0"/>
              <a:t>k</a:t>
            </a:r>
            <a:r>
              <a:rPr spc="-105" dirty="0"/>
              <a:t> </a:t>
            </a:r>
            <a:r>
              <a:rPr spc="-101" dirty="0"/>
              <a:t>best </a:t>
            </a:r>
            <a:r>
              <a:rPr spc="-131" dirty="0"/>
              <a:t>nodes</a:t>
            </a:r>
            <a:r>
              <a:rPr spc="-98" dirty="0"/>
              <a:t> </a:t>
            </a:r>
            <a:r>
              <a:rPr spc="-217" dirty="0"/>
              <a:t>as</a:t>
            </a:r>
            <a:r>
              <a:rPr spc="-109" dirty="0"/>
              <a:t> candidates</a:t>
            </a:r>
            <a:r>
              <a:rPr spc="-105" dirty="0"/>
              <a:t> </a:t>
            </a:r>
            <a:r>
              <a:rPr spc="-19" dirty="0"/>
              <a:t>for </a:t>
            </a:r>
            <a:r>
              <a:rPr spc="-116" dirty="0"/>
              <a:t>expansion,</a:t>
            </a:r>
            <a:r>
              <a:rPr spc="-101" dirty="0"/>
              <a:t> </a:t>
            </a:r>
            <a:r>
              <a:rPr spc="-113" dirty="0"/>
              <a:t>discard</a:t>
            </a:r>
            <a:r>
              <a:rPr spc="-105" dirty="0"/>
              <a:t> </a:t>
            </a:r>
            <a:r>
              <a:rPr spc="-15" dirty="0"/>
              <a:t>rest</a:t>
            </a:r>
          </a:p>
          <a:p>
            <a:pPr marL="299561" indent="-257651">
              <a:lnSpc>
                <a:spcPct val="100000"/>
              </a:lnSpc>
              <a:spcBef>
                <a:spcPts val="233"/>
              </a:spcBef>
              <a:tabLst>
                <a:tab pos="299561" algn="l"/>
                <a:tab pos="300038" algn="l"/>
              </a:tabLst>
            </a:pPr>
            <a:r>
              <a:rPr spc="-113" dirty="0"/>
              <a:t>k</a:t>
            </a:r>
            <a:r>
              <a:rPr spc="-105" dirty="0"/>
              <a:t> </a:t>
            </a:r>
            <a:r>
              <a:rPr spc="-127" dirty="0"/>
              <a:t>is</a:t>
            </a:r>
            <a:r>
              <a:rPr spc="-105" dirty="0"/>
              <a:t> </a:t>
            </a:r>
            <a:r>
              <a:rPr spc="-38" dirty="0"/>
              <a:t>the</a:t>
            </a:r>
            <a:r>
              <a:rPr spc="-116" dirty="0"/>
              <a:t> </a:t>
            </a:r>
            <a:r>
              <a:rPr i="1" spc="-135" dirty="0">
                <a:latin typeface="Arial"/>
                <a:cs typeface="Arial"/>
              </a:rPr>
              <a:t>beam</a:t>
            </a:r>
            <a:r>
              <a:rPr i="1" spc="-116" dirty="0">
                <a:latin typeface="Arial"/>
                <a:cs typeface="Arial"/>
              </a:rPr>
              <a:t> </a:t>
            </a:r>
            <a:r>
              <a:rPr i="1" spc="-8" dirty="0">
                <a:latin typeface="Arial"/>
                <a:cs typeface="Arial"/>
              </a:rPr>
              <a:t>width</a:t>
            </a:r>
          </a:p>
          <a:p>
            <a:pPr marL="299561" marR="296704" indent="-257651">
              <a:lnSpc>
                <a:spcPts val="2430"/>
              </a:lnSpc>
              <a:spcBef>
                <a:spcPts val="578"/>
              </a:spcBef>
              <a:tabLst>
                <a:tab pos="299561" algn="l"/>
                <a:tab pos="300038" algn="l"/>
              </a:tabLst>
            </a:pPr>
            <a:r>
              <a:rPr spc="-45" dirty="0"/>
              <a:t>More</a:t>
            </a:r>
            <a:r>
              <a:rPr spc="-109" dirty="0"/>
              <a:t> </a:t>
            </a:r>
            <a:r>
              <a:rPr spc="-176" dirty="0"/>
              <a:t>space</a:t>
            </a:r>
            <a:r>
              <a:rPr spc="-101" dirty="0"/>
              <a:t> </a:t>
            </a:r>
            <a:r>
              <a:rPr spc="-45" dirty="0"/>
              <a:t>efficient</a:t>
            </a:r>
            <a:r>
              <a:rPr spc="-120" dirty="0"/>
              <a:t> </a:t>
            </a:r>
            <a:r>
              <a:rPr spc="-60" dirty="0"/>
              <a:t>than</a:t>
            </a:r>
            <a:r>
              <a:rPr spc="-101" dirty="0"/>
              <a:t> </a:t>
            </a:r>
            <a:r>
              <a:rPr spc="-113" dirty="0"/>
              <a:t>greedy</a:t>
            </a:r>
            <a:r>
              <a:rPr spc="-101" dirty="0"/>
              <a:t> </a:t>
            </a:r>
            <a:r>
              <a:rPr spc="-131" dirty="0"/>
              <a:t>search,</a:t>
            </a:r>
            <a:r>
              <a:rPr spc="-98" dirty="0"/>
              <a:t> </a:t>
            </a:r>
            <a:r>
              <a:rPr spc="-19" dirty="0"/>
              <a:t>but </a:t>
            </a:r>
            <a:r>
              <a:rPr spc="-150" dirty="0"/>
              <a:t>may</a:t>
            </a:r>
            <a:r>
              <a:rPr spc="-109" dirty="0"/>
              <a:t> discard </a:t>
            </a:r>
            <a:r>
              <a:rPr spc="-131" dirty="0"/>
              <a:t>nodes</a:t>
            </a:r>
            <a:r>
              <a:rPr spc="-109" dirty="0"/>
              <a:t> </a:t>
            </a:r>
            <a:r>
              <a:rPr spc="-83" dirty="0"/>
              <a:t>on</a:t>
            </a:r>
            <a:r>
              <a:rPr spc="-105" dirty="0"/>
              <a:t> </a:t>
            </a:r>
            <a:r>
              <a:rPr spc="-180" dirty="0"/>
              <a:t>a</a:t>
            </a:r>
            <a:r>
              <a:rPr spc="-113" dirty="0"/>
              <a:t> </a:t>
            </a:r>
            <a:r>
              <a:rPr spc="-56" dirty="0"/>
              <a:t>solution</a:t>
            </a:r>
            <a:r>
              <a:rPr spc="-109" dirty="0"/>
              <a:t> </a:t>
            </a:r>
            <a:r>
              <a:rPr spc="-15" dirty="0"/>
              <a:t>path</a:t>
            </a:r>
          </a:p>
          <a:p>
            <a:pPr marL="299561" indent="-257651">
              <a:lnSpc>
                <a:spcPct val="100000"/>
              </a:lnSpc>
              <a:spcBef>
                <a:spcPts val="236"/>
              </a:spcBef>
              <a:tabLst>
                <a:tab pos="299561" algn="l"/>
                <a:tab pos="300038" algn="l"/>
              </a:tabLst>
            </a:pPr>
            <a:r>
              <a:rPr spc="-225" dirty="0"/>
              <a:t>As</a:t>
            </a:r>
            <a:r>
              <a:rPr spc="-105" dirty="0"/>
              <a:t> </a:t>
            </a:r>
            <a:r>
              <a:rPr spc="-113" dirty="0"/>
              <a:t>k</a:t>
            </a:r>
            <a:r>
              <a:rPr spc="-105" dirty="0"/>
              <a:t> </a:t>
            </a:r>
            <a:r>
              <a:rPr spc="-127" dirty="0"/>
              <a:t>increases,</a:t>
            </a:r>
            <a:r>
              <a:rPr spc="-113" dirty="0"/>
              <a:t> </a:t>
            </a:r>
            <a:r>
              <a:rPr spc="-127" dirty="0"/>
              <a:t>approaches</a:t>
            </a:r>
            <a:r>
              <a:rPr spc="-109" dirty="0"/>
              <a:t> </a:t>
            </a:r>
            <a:r>
              <a:rPr spc="-101" dirty="0"/>
              <a:t>best</a:t>
            </a:r>
            <a:r>
              <a:rPr spc="-109" dirty="0"/>
              <a:t> </a:t>
            </a:r>
            <a:r>
              <a:rPr spc="-19" dirty="0"/>
              <a:t>first</a:t>
            </a:r>
            <a:r>
              <a:rPr spc="-101" dirty="0"/>
              <a:t> </a:t>
            </a:r>
            <a:r>
              <a:rPr spc="-8" dirty="0"/>
              <a:t>search</a:t>
            </a:r>
          </a:p>
          <a:p>
            <a:pPr marL="299561" indent="-257651">
              <a:lnSpc>
                <a:spcPct val="100000"/>
              </a:lnSpc>
              <a:spcBef>
                <a:spcPts val="269"/>
              </a:spcBef>
              <a:tabLst>
                <a:tab pos="299561" algn="l"/>
                <a:tab pos="300038" algn="l"/>
              </a:tabLst>
            </a:pPr>
            <a:r>
              <a:rPr spc="-41" dirty="0">
                <a:solidFill>
                  <a:srgbClr val="F79546"/>
                </a:solidFill>
              </a:rPr>
              <a:t>Complete?</a:t>
            </a:r>
          </a:p>
          <a:p>
            <a:pPr marL="299561" indent="-257651">
              <a:lnSpc>
                <a:spcPct val="100000"/>
              </a:lnSpc>
              <a:spcBef>
                <a:spcPts val="270"/>
              </a:spcBef>
              <a:tabLst>
                <a:tab pos="299561" algn="l"/>
                <a:tab pos="300038" algn="l"/>
              </a:tabLst>
            </a:pPr>
            <a:r>
              <a:rPr spc="-49" dirty="0">
                <a:solidFill>
                  <a:srgbClr val="F79546"/>
                </a:solidFill>
              </a:rPr>
              <a:t>Admissible?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815" y="510777"/>
            <a:ext cx="2198370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u="sng" spc="-2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Beam</a:t>
            </a:r>
            <a:r>
              <a:rPr u="sng" spc="-18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  <a:r>
              <a:rPr u="sng" spc="-2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search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01" rIns="0" bIns="0" rtlCol="0">
            <a:spAutoFit/>
          </a:bodyPr>
          <a:lstStyle/>
          <a:p>
            <a:pPr marL="299561" marR="3810" indent="-257651">
              <a:lnSpc>
                <a:spcPts val="2430"/>
              </a:lnSpc>
              <a:spcBef>
                <a:spcPts val="379"/>
              </a:spcBef>
              <a:tabLst>
                <a:tab pos="299561" algn="l"/>
                <a:tab pos="300038" algn="l"/>
              </a:tabLst>
            </a:pPr>
            <a:r>
              <a:rPr spc="-191" dirty="0"/>
              <a:t>Use</a:t>
            </a:r>
            <a:r>
              <a:rPr spc="-105" dirty="0"/>
              <a:t> </a:t>
            </a:r>
            <a:r>
              <a:rPr spc="-79" dirty="0"/>
              <a:t>evaluation</a:t>
            </a:r>
            <a:r>
              <a:rPr spc="-124" dirty="0"/>
              <a:t> </a:t>
            </a:r>
            <a:r>
              <a:rPr spc="-38" dirty="0"/>
              <a:t>function</a:t>
            </a:r>
            <a:r>
              <a:rPr spc="-105" dirty="0"/>
              <a:t> </a:t>
            </a:r>
            <a:r>
              <a:rPr spc="-56" dirty="0"/>
              <a:t>f(n),</a:t>
            </a:r>
            <a:r>
              <a:rPr spc="-109" dirty="0"/>
              <a:t> </a:t>
            </a:r>
            <a:r>
              <a:rPr spc="-8" dirty="0"/>
              <a:t>but</a:t>
            </a:r>
            <a:r>
              <a:rPr spc="-105" dirty="0"/>
              <a:t> </a:t>
            </a:r>
            <a:r>
              <a:rPr spc="-101" dirty="0"/>
              <a:t>maximum</a:t>
            </a:r>
            <a:r>
              <a:rPr spc="-105" dirty="0"/>
              <a:t> </a:t>
            </a:r>
            <a:r>
              <a:rPr spc="-113" dirty="0"/>
              <a:t>size </a:t>
            </a:r>
            <a:r>
              <a:rPr dirty="0"/>
              <a:t>of</a:t>
            </a:r>
            <a:r>
              <a:rPr spc="-113" dirty="0"/>
              <a:t> </a:t>
            </a:r>
            <a:r>
              <a:rPr spc="-38" dirty="0"/>
              <a:t>the</a:t>
            </a:r>
            <a:r>
              <a:rPr spc="-127" dirty="0"/>
              <a:t> </a:t>
            </a:r>
            <a:r>
              <a:rPr spc="-131" dirty="0"/>
              <a:t>nodes</a:t>
            </a:r>
            <a:r>
              <a:rPr spc="-109" dirty="0"/>
              <a:t> </a:t>
            </a:r>
            <a:r>
              <a:rPr spc="-26" dirty="0"/>
              <a:t>list</a:t>
            </a:r>
            <a:r>
              <a:rPr spc="-109" dirty="0"/>
              <a:t> </a:t>
            </a:r>
            <a:r>
              <a:rPr spc="-120" dirty="0"/>
              <a:t>is</a:t>
            </a:r>
            <a:r>
              <a:rPr spc="-105" dirty="0"/>
              <a:t> </a:t>
            </a:r>
            <a:r>
              <a:rPr spc="-94" dirty="0"/>
              <a:t>k,</a:t>
            </a:r>
            <a:r>
              <a:rPr spc="-120" dirty="0"/>
              <a:t> </a:t>
            </a:r>
            <a:r>
              <a:rPr spc="-180" dirty="0"/>
              <a:t>a</a:t>
            </a:r>
            <a:r>
              <a:rPr spc="-105" dirty="0"/>
              <a:t> </a:t>
            </a:r>
            <a:r>
              <a:rPr spc="-79" dirty="0"/>
              <a:t>fixed</a:t>
            </a:r>
            <a:r>
              <a:rPr spc="-109" dirty="0"/>
              <a:t> </a:t>
            </a:r>
            <a:r>
              <a:rPr spc="-8" dirty="0"/>
              <a:t>constant</a:t>
            </a:r>
          </a:p>
          <a:p>
            <a:pPr marL="299561" marR="772001" indent="-257651">
              <a:lnSpc>
                <a:spcPts val="2430"/>
              </a:lnSpc>
              <a:spcBef>
                <a:spcPts val="544"/>
              </a:spcBef>
              <a:tabLst>
                <a:tab pos="299561" algn="l"/>
                <a:tab pos="300038" algn="l"/>
              </a:tabLst>
            </a:pPr>
            <a:r>
              <a:rPr spc="-124" dirty="0"/>
              <a:t>Only</a:t>
            </a:r>
            <a:r>
              <a:rPr spc="-105" dirty="0"/>
              <a:t> </a:t>
            </a:r>
            <a:r>
              <a:rPr spc="-143" dirty="0"/>
              <a:t>keep</a:t>
            </a:r>
            <a:r>
              <a:rPr spc="-101" dirty="0"/>
              <a:t> </a:t>
            </a:r>
            <a:r>
              <a:rPr spc="-113" dirty="0"/>
              <a:t>k</a:t>
            </a:r>
            <a:r>
              <a:rPr spc="-105" dirty="0"/>
              <a:t> </a:t>
            </a:r>
            <a:r>
              <a:rPr spc="-101" dirty="0"/>
              <a:t>best </a:t>
            </a:r>
            <a:r>
              <a:rPr spc="-131" dirty="0"/>
              <a:t>nodes</a:t>
            </a:r>
            <a:r>
              <a:rPr spc="-98" dirty="0"/>
              <a:t> </a:t>
            </a:r>
            <a:r>
              <a:rPr spc="-217" dirty="0"/>
              <a:t>as</a:t>
            </a:r>
            <a:r>
              <a:rPr spc="-109" dirty="0"/>
              <a:t> candidates</a:t>
            </a:r>
            <a:r>
              <a:rPr spc="-105" dirty="0"/>
              <a:t> </a:t>
            </a:r>
            <a:r>
              <a:rPr spc="-19" dirty="0"/>
              <a:t>for </a:t>
            </a:r>
            <a:r>
              <a:rPr spc="-116" dirty="0"/>
              <a:t>expansion,</a:t>
            </a:r>
            <a:r>
              <a:rPr spc="-101" dirty="0"/>
              <a:t> </a:t>
            </a:r>
            <a:r>
              <a:rPr spc="-113" dirty="0"/>
              <a:t>discard</a:t>
            </a:r>
            <a:r>
              <a:rPr spc="-105" dirty="0"/>
              <a:t> </a:t>
            </a:r>
            <a:r>
              <a:rPr spc="-15" dirty="0"/>
              <a:t>rest</a:t>
            </a:r>
          </a:p>
          <a:p>
            <a:pPr marL="299561" indent="-257651">
              <a:lnSpc>
                <a:spcPct val="100000"/>
              </a:lnSpc>
              <a:spcBef>
                <a:spcPts val="233"/>
              </a:spcBef>
              <a:tabLst>
                <a:tab pos="299561" algn="l"/>
                <a:tab pos="300038" algn="l"/>
              </a:tabLst>
            </a:pPr>
            <a:r>
              <a:rPr spc="-113" dirty="0"/>
              <a:t>k</a:t>
            </a:r>
            <a:r>
              <a:rPr spc="-105" dirty="0"/>
              <a:t> </a:t>
            </a:r>
            <a:r>
              <a:rPr spc="-127" dirty="0"/>
              <a:t>is</a:t>
            </a:r>
            <a:r>
              <a:rPr spc="-105" dirty="0"/>
              <a:t> </a:t>
            </a:r>
            <a:r>
              <a:rPr spc="-38" dirty="0"/>
              <a:t>the</a:t>
            </a:r>
            <a:r>
              <a:rPr spc="-116" dirty="0"/>
              <a:t> </a:t>
            </a:r>
            <a:r>
              <a:rPr i="1" spc="-135" dirty="0">
                <a:latin typeface="Arial"/>
                <a:cs typeface="Arial"/>
              </a:rPr>
              <a:t>beam</a:t>
            </a:r>
            <a:r>
              <a:rPr i="1" spc="-116" dirty="0">
                <a:latin typeface="Arial"/>
                <a:cs typeface="Arial"/>
              </a:rPr>
              <a:t> </a:t>
            </a:r>
            <a:r>
              <a:rPr i="1" spc="-8" dirty="0">
                <a:latin typeface="Arial"/>
                <a:cs typeface="Arial"/>
              </a:rPr>
              <a:t>width</a:t>
            </a:r>
          </a:p>
          <a:p>
            <a:pPr marL="299561" marR="296704" indent="-257651">
              <a:lnSpc>
                <a:spcPts val="2430"/>
              </a:lnSpc>
              <a:spcBef>
                <a:spcPts val="578"/>
              </a:spcBef>
              <a:tabLst>
                <a:tab pos="299561" algn="l"/>
                <a:tab pos="300038" algn="l"/>
              </a:tabLst>
            </a:pPr>
            <a:r>
              <a:rPr spc="-45" dirty="0"/>
              <a:t>More</a:t>
            </a:r>
            <a:r>
              <a:rPr spc="-109" dirty="0"/>
              <a:t> </a:t>
            </a:r>
            <a:r>
              <a:rPr spc="-176" dirty="0"/>
              <a:t>space</a:t>
            </a:r>
            <a:r>
              <a:rPr spc="-101" dirty="0"/>
              <a:t> </a:t>
            </a:r>
            <a:r>
              <a:rPr spc="-45" dirty="0"/>
              <a:t>efficient</a:t>
            </a:r>
            <a:r>
              <a:rPr spc="-120" dirty="0"/>
              <a:t> </a:t>
            </a:r>
            <a:r>
              <a:rPr spc="-60" dirty="0"/>
              <a:t>than</a:t>
            </a:r>
            <a:r>
              <a:rPr spc="-101" dirty="0"/>
              <a:t> </a:t>
            </a:r>
            <a:r>
              <a:rPr spc="-113" dirty="0"/>
              <a:t>greedy</a:t>
            </a:r>
            <a:r>
              <a:rPr spc="-101" dirty="0"/>
              <a:t> </a:t>
            </a:r>
            <a:r>
              <a:rPr spc="-131" dirty="0"/>
              <a:t>search,</a:t>
            </a:r>
            <a:r>
              <a:rPr spc="-98" dirty="0"/>
              <a:t> </a:t>
            </a:r>
            <a:r>
              <a:rPr spc="-19" dirty="0"/>
              <a:t>but </a:t>
            </a:r>
            <a:r>
              <a:rPr spc="-150" dirty="0"/>
              <a:t>may</a:t>
            </a:r>
            <a:r>
              <a:rPr spc="-109" dirty="0"/>
              <a:t> discard </a:t>
            </a:r>
            <a:r>
              <a:rPr spc="-131" dirty="0"/>
              <a:t>nodes</a:t>
            </a:r>
            <a:r>
              <a:rPr spc="-109" dirty="0"/>
              <a:t> </a:t>
            </a:r>
            <a:r>
              <a:rPr spc="-83" dirty="0"/>
              <a:t>on</a:t>
            </a:r>
            <a:r>
              <a:rPr spc="-105" dirty="0"/>
              <a:t> </a:t>
            </a:r>
            <a:r>
              <a:rPr spc="-180" dirty="0"/>
              <a:t>a</a:t>
            </a:r>
            <a:r>
              <a:rPr spc="-113" dirty="0"/>
              <a:t> </a:t>
            </a:r>
            <a:r>
              <a:rPr spc="-56" dirty="0"/>
              <a:t>solution</a:t>
            </a:r>
            <a:r>
              <a:rPr spc="-109" dirty="0"/>
              <a:t> </a:t>
            </a:r>
            <a:r>
              <a:rPr spc="-15" dirty="0"/>
              <a:t>path</a:t>
            </a:r>
          </a:p>
          <a:p>
            <a:pPr marL="299561" indent="-257651">
              <a:lnSpc>
                <a:spcPct val="100000"/>
              </a:lnSpc>
              <a:spcBef>
                <a:spcPts val="236"/>
              </a:spcBef>
              <a:tabLst>
                <a:tab pos="299561" algn="l"/>
                <a:tab pos="300038" algn="l"/>
              </a:tabLst>
            </a:pPr>
            <a:r>
              <a:rPr spc="-225" dirty="0"/>
              <a:t>As</a:t>
            </a:r>
            <a:r>
              <a:rPr spc="-105" dirty="0"/>
              <a:t> </a:t>
            </a:r>
            <a:r>
              <a:rPr spc="-113" dirty="0"/>
              <a:t>k</a:t>
            </a:r>
            <a:r>
              <a:rPr spc="-105" dirty="0"/>
              <a:t> </a:t>
            </a:r>
            <a:r>
              <a:rPr spc="-127" dirty="0"/>
              <a:t>increases,</a:t>
            </a:r>
            <a:r>
              <a:rPr spc="-113" dirty="0"/>
              <a:t> </a:t>
            </a:r>
            <a:r>
              <a:rPr spc="-127" dirty="0"/>
              <a:t>approaches</a:t>
            </a:r>
            <a:r>
              <a:rPr spc="-109" dirty="0"/>
              <a:t> </a:t>
            </a:r>
            <a:r>
              <a:rPr spc="-101" dirty="0"/>
              <a:t>best</a:t>
            </a:r>
            <a:r>
              <a:rPr spc="-109" dirty="0"/>
              <a:t> </a:t>
            </a:r>
            <a:r>
              <a:rPr spc="-19" dirty="0"/>
              <a:t>first</a:t>
            </a:r>
            <a:r>
              <a:rPr spc="-101" dirty="0"/>
              <a:t> </a:t>
            </a:r>
            <a:r>
              <a:rPr spc="-8" dirty="0"/>
              <a:t>search</a:t>
            </a:r>
          </a:p>
          <a:p>
            <a:pPr marL="299561" indent="-257651">
              <a:lnSpc>
                <a:spcPct val="100000"/>
              </a:lnSpc>
              <a:spcBef>
                <a:spcPts val="269"/>
              </a:spcBef>
              <a:tabLst>
                <a:tab pos="299561" algn="l"/>
                <a:tab pos="300038" algn="l"/>
              </a:tabLst>
            </a:pPr>
            <a:r>
              <a:rPr lang="en-US" b="1" spc="-41" dirty="0"/>
              <a:t>Not </a:t>
            </a:r>
            <a:r>
              <a:rPr b="1" spc="-41" dirty="0"/>
              <a:t>Complete</a:t>
            </a:r>
          </a:p>
          <a:p>
            <a:pPr marL="299561" indent="-257651">
              <a:lnSpc>
                <a:spcPct val="100000"/>
              </a:lnSpc>
              <a:spcBef>
                <a:spcPts val="270"/>
              </a:spcBef>
              <a:tabLst>
                <a:tab pos="299561" algn="l"/>
                <a:tab pos="300038" algn="l"/>
              </a:tabLst>
            </a:pPr>
            <a:r>
              <a:rPr lang="en-US" b="1" spc="-49" dirty="0"/>
              <a:t>Not </a:t>
            </a:r>
            <a:r>
              <a:rPr b="1" spc="-49" dirty="0"/>
              <a:t>Admissible</a:t>
            </a:r>
          </a:p>
        </p:txBody>
      </p:sp>
    </p:spTree>
    <p:extLst>
      <p:ext uri="{BB962C8B-B14F-4D97-AF65-F5344CB8AC3E}">
        <p14:creationId xmlns:p14="http://schemas.microsoft.com/office/powerpoint/2010/main" val="129632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7736" y="1544288"/>
            <a:ext cx="4113371" cy="93246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055370" marR="3810" indent="-1046321">
              <a:spcBef>
                <a:spcPts val="71"/>
              </a:spcBef>
            </a:pPr>
            <a:r>
              <a:rPr sz="3000" spc="-165" dirty="0">
                <a:latin typeface="Arial"/>
                <a:cs typeface="Arial"/>
              </a:rPr>
              <a:t>We’ve</a:t>
            </a:r>
            <a:r>
              <a:rPr sz="3000" spc="-124" dirty="0">
                <a:latin typeface="Arial"/>
                <a:cs typeface="Arial"/>
              </a:rPr>
              <a:t> </a:t>
            </a:r>
            <a:r>
              <a:rPr sz="3000" i="1" spc="-41" dirty="0">
                <a:latin typeface="Arial"/>
                <a:cs typeface="Arial"/>
              </a:rPr>
              <a:t>got</a:t>
            </a:r>
            <a:r>
              <a:rPr sz="3000" i="1" spc="-1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</a:t>
            </a:r>
            <a:r>
              <a:rPr sz="3000" spc="-143" dirty="0">
                <a:latin typeface="Arial"/>
                <a:cs typeface="Arial"/>
              </a:rPr>
              <a:t> </a:t>
            </a:r>
            <a:r>
              <a:rPr sz="3000" spc="-158" dirty="0">
                <a:latin typeface="Arial"/>
                <a:cs typeface="Arial"/>
              </a:rPr>
              <a:t>be</a:t>
            </a:r>
            <a:r>
              <a:rPr sz="3000" spc="-139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able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</a:t>
            </a:r>
            <a:r>
              <a:rPr sz="3000" spc="-139" dirty="0">
                <a:latin typeface="Arial"/>
                <a:cs typeface="Arial"/>
              </a:rPr>
              <a:t> </a:t>
            </a:r>
            <a:r>
              <a:rPr sz="3000" spc="-19" dirty="0">
                <a:latin typeface="Arial"/>
                <a:cs typeface="Arial"/>
              </a:rPr>
              <a:t>do </a:t>
            </a:r>
            <a:r>
              <a:rPr sz="3000" spc="-86" dirty="0">
                <a:latin typeface="Arial"/>
                <a:cs typeface="Arial"/>
              </a:rPr>
              <a:t>better,</a:t>
            </a:r>
            <a:r>
              <a:rPr sz="3000" spc="-116" dirty="0">
                <a:latin typeface="Arial"/>
                <a:cs typeface="Arial"/>
              </a:rPr>
              <a:t> </a:t>
            </a:r>
            <a:r>
              <a:rPr sz="3000" spc="-8" dirty="0">
                <a:latin typeface="Arial"/>
                <a:cs typeface="Arial"/>
              </a:rPr>
              <a:t>right?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8560" y="805528"/>
            <a:ext cx="1706880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dirty="0"/>
              <a:t>A*</a:t>
            </a:r>
            <a:r>
              <a:rPr spc="-101" dirty="0"/>
              <a:t> </a:t>
            </a:r>
            <a:r>
              <a:rPr spc="-266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1863" y="1477400"/>
            <a:ext cx="4681538" cy="1446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-236" dirty="0">
                <a:latin typeface="Arial"/>
                <a:cs typeface="Arial"/>
              </a:rPr>
              <a:t>Use</a:t>
            </a:r>
            <a:r>
              <a:rPr sz="2700" spc="-113" dirty="0">
                <a:latin typeface="Arial"/>
                <a:cs typeface="Arial"/>
              </a:rPr>
              <a:t> </a:t>
            </a:r>
            <a:r>
              <a:rPr sz="2700" spc="-153" dirty="0">
                <a:latin typeface="Arial"/>
                <a:cs typeface="Arial"/>
              </a:rPr>
              <a:t>an</a:t>
            </a:r>
            <a:r>
              <a:rPr sz="2700" spc="-116" dirty="0">
                <a:latin typeface="Arial"/>
                <a:cs typeface="Arial"/>
              </a:rPr>
              <a:t> </a:t>
            </a:r>
            <a:r>
              <a:rPr sz="2700" spc="-94" dirty="0">
                <a:latin typeface="Arial"/>
                <a:cs typeface="Arial"/>
              </a:rPr>
              <a:t>evaluation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8" dirty="0">
                <a:latin typeface="Arial"/>
                <a:cs typeface="Arial"/>
              </a:rPr>
              <a:t>function</a:t>
            </a:r>
            <a:endParaRPr sz="2700" dirty="0">
              <a:latin typeface="Arial"/>
              <a:cs typeface="Arial"/>
            </a:endParaRPr>
          </a:p>
          <a:p>
            <a:pPr>
              <a:spcBef>
                <a:spcPts val="8"/>
              </a:spcBef>
            </a:pPr>
            <a:endParaRPr sz="3938" dirty="0">
              <a:latin typeface="Arial"/>
              <a:cs typeface="Arial"/>
            </a:endParaRPr>
          </a:p>
          <a:p>
            <a:pPr marL="2370296">
              <a:spcBef>
                <a:spcPts val="4"/>
              </a:spcBef>
            </a:pPr>
            <a:r>
              <a:rPr sz="2700" b="1" spc="-105" dirty="0">
                <a:solidFill>
                  <a:srgbClr val="C0504D"/>
                </a:solidFill>
                <a:latin typeface="Arial"/>
                <a:cs typeface="Arial"/>
              </a:rPr>
              <a:t>f(n)</a:t>
            </a:r>
            <a:r>
              <a:rPr sz="2700" b="1" spc="-124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700" b="1" spc="-240" dirty="0">
                <a:latin typeface="Arial"/>
                <a:cs typeface="Arial"/>
              </a:rPr>
              <a:t>=</a:t>
            </a:r>
            <a:r>
              <a:rPr sz="2700" b="1" spc="-131" dirty="0">
                <a:latin typeface="Arial"/>
                <a:cs typeface="Arial"/>
              </a:rPr>
              <a:t> </a:t>
            </a:r>
            <a:r>
              <a:rPr sz="2700" b="1" spc="-188" dirty="0">
                <a:latin typeface="Arial"/>
                <a:cs typeface="Arial"/>
              </a:rPr>
              <a:t>g(n)</a:t>
            </a:r>
            <a:r>
              <a:rPr sz="2700" b="1" spc="-109" dirty="0">
                <a:latin typeface="Arial"/>
                <a:cs typeface="Arial"/>
              </a:rPr>
              <a:t> </a:t>
            </a:r>
            <a:r>
              <a:rPr sz="2700" b="1" spc="-240" dirty="0">
                <a:latin typeface="Arial"/>
                <a:cs typeface="Arial"/>
              </a:rPr>
              <a:t>+</a:t>
            </a:r>
            <a:r>
              <a:rPr sz="2700" b="1" spc="-139" dirty="0">
                <a:latin typeface="Arial"/>
                <a:cs typeface="Arial"/>
              </a:rPr>
              <a:t> </a:t>
            </a:r>
            <a:r>
              <a:rPr sz="2700" b="1" spc="-101" dirty="0">
                <a:solidFill>
                  <a:srgbClr val="4AACC5"/>
                </a:solidFill>
                <a:latin typeface="Arial"/>
                <a:cs typeface="Arial"/>
              </a:rPr>
              <a:t>h(n)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0272" y="3506510"/>
            <a:ext cx="1685925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15716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minimal-</a:t>
            </a:r>
            <a:r>
              <a:rPr sz="1350" spc="-75" dirty="0">
                <a:latin typeface="Arial"/>
                <a:cs typeface="Arial"/>
              </a:rPr>
              <a:t>cost</a:t>
            </a:r>
            <a:r>
              <a:rPr sz="1350" spc="-19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path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from the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26" dirty="0">
                <a:latin typeface="Arial"/>
                <a:cs typeface="Arial"/>
              </a:rPr>
              <a:t>start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state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state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n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7867" y="3506510"/>
            <a:ext cx="1833563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41973" marR="3810" indent="-532924">
              <a:spcBef>
                <a:spcPts val="75"/>
              </a:spcBef>
            </a:pPr>
            <a:r>
              <a:rPr sz="1350" spc="-75" dirty="0">
                <a:solidFill>
                  <a:srgbClr val="4AACC5"/>
                </a:solidFill>
                <a:latin typeface="Arial"/>
                <a:cs typeface="Arial"/>
              </a:rPr>
              <a:t>cost</a:t>
            </a:r>
            <a:r>
              <a:rPr sz="1350" spc="-53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350" spc="-49" dirty="0">
                <a:solidFill>
                  <a:srgbClr val="4AACC5"/>
                </a:solidFill>
                <a:latin typeface="Arial"/>
                <a:cs typeface="Arial"/>
              </a:rPr>
              <a:t>estimate</a:t>
            </a:r>
            <a:r>
              <a:rPr sz="1350" spc="-41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350" spc="-19" dirty="0">
                <a:solidFill>
                  <a:srgbClr val="4AACC5"/>
                </a:solidFill>
                <a:latin typeface="Arial"/>
                <a:cs typeface="Arial"/>
              </a:rPr>
              <a:t>from</a:t>
            </a:r>
            <a:r>
              <a:rPr sz="1350" spc="-60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350" spc="-56" dirty="0">
                <a:solidFill>
                  <a:srgbClr val="4AACC5"/>
                </a:solidFill>
                <a:latin typeface="Arial"/>
                <a:cs typeface="Arial"/>
              </a:rPr>
              <a:t>state</a:t>
            </a:r>
            <a:r>
              <a:rPr sz="1350" spc="-41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4AACC5"/>
                </a:solidFill>
                <a:latin typeface="Arial"/>
                <a:cs typeface="Arial"/>
              </a:rPr>
              <a:t>n </a:t>
            </a:r>
            <a:r>
              <a:rPr sz="1350" dirty="0">
                <a:solidFill>
                  <a:srgbClr val="4AACC5"/>
                </a:solidFill>
                <a:latin typeface="Arial"/>
                <a:cs typeface="Arial"/>
              </a:rPr>
              <a:t>to</a:t>
            </a:r>
            <a:r>
              <a:rPr sz="1350" spc="-75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350" spc="-8" dirty="0">
                <a:solidFill>
                  <a:srgbClr val="4AACC5"/>
                </a:solidFill>
                <a:latin typeface="Arial"/>
                <a:cs typeface="Arial"/>
              </a:rPr>
              <a:t>the</a:t>
            </a:r>
            <a:r>
              <a:rPr sz="1350" spc="-64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350" spc="-15" dirty="0">
                <a:solidFill>
                  <a:srgbClr val="4AACC5"/>
                </a:solidFill>
                <a:latin typeface="Arial"/>
                <a:cs typeface="Arial"/>
              </a:rPr>
              <a:t>goal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3499" y="3506510"/>
            <a:ext cx="1775936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6203" marR="3810" indent="-87154">
              <a:spcBef>
                <a:spcPts val="75"/>
              </a:spcBef>
            </a:pPr>
            <a:r>
              <a:rPr sz="1350" spc="-49" dirty="0">
                <a:latin typeface="Arial"/>
                <a:cs typeface="Arial"/>
              </a:rPr>
              <a:t>estimated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C0504D"/>
                </a:solidFill>
                <a:latin typeface="Arial"/>
                <a:cs typeface="Arial"/>
              </a:rPr>
              <a:t>total</a:t>
            </a:r>
            <a:r>
              <a:rPr sz="1350" spc="-56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350" spc="-75" dirty="0">
                <a:solidFill>
                  <a:srgbClr val="C0504D"/>
                </a:solidFill>
                <a:latin typeface="Arial"/>
                <a:cs typeface="Arial"/>
              </a:rPr>
              <a:t>cost</a:t>
            </a:r>
            <a:r>
              <a:rPr sz="1350" spc="-6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from </a:t>
            </a:r>
            <a:r>
              <a:rPr sz="1350" spc="-26" dirty="0">
                <a:latin typeface="Arial"/>
                <a:cs typeface="Arial"/>
              </a:rPr>
              <a:t>start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goal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via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state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n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00615" y="3639003"/>
            <a:ext cx="229076" cy="220980"/>
            <a:chOff x="3010407" y="4044696"/>
            <a:chExt cx="305435" cy="294640"/>
          </a:xfrm>
        </p:grpSpPr>
        <p:sp>
          <p:nvSpPr>
            <p:cNvPr id="8" name="object 8"/>
            <p:cNvSpPr/>
            <p:nvPr/>
          </p:nvSpPr>
          <p:spPr>
            <a:xfrm>
              <a:off x="3023108" y="4057396"/>
              <a:ext cx="280035" cy="269240"/>
            </a:xfrm>
            <a:custGeom>
              <a:avLst/>
              <a:gdLst/>
              <a:ahLst/>
              <a:cxnLst/>
              <a:rect l="l" t="t" r="r" b="b"/>
              <a:pathLst>
                <a:path w="280035" h="269239">
                  <a:moveTo>
                    <a:pt x="279895" y="161290"/>
                  </a:moveTo>
                  <a:lnTo>
                    <a:pt x="0" y="161290"/>
                  </a:lnTo>
                  <a:lnTo>
                    <a:pt x="0" y="268732"/>
                  </a:lnTo>
                  <a:lnTo>
                    <a:pt x="279895" y="268732"/>
                  </a:lnTo>
                  <a:lnTo>
                    <a:pt x="279895" y="161290"/>
                  </a:lnTo>
                  <a:close/>
                </a:path>
                <a:path w="280035" h="269239">
                  <a:moveTo>
                    <a:pt x="279895" y="0"/>
                  </a:moveTo>
                  <a:lnTo>
                    <a:pt x="0" y="0"/>
                  </a:lnTo>
                  <a:lnTo>
                    <a:pt x="0" y="107442"/>
                  </a:lnTo>
                  <a:lnTo>
                    <a:pt x="279895" y="107442"/>
                  </a:lnTo>
                  <a:lnTo>
                    <a:pt x="27989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3023107" y="4057396"/>
              <a:ext cx="280035" cy="269240"/>
            </a:xfrm>
            <a:custGeom>
              <a:avLst/>
              <a:gdLst/>
              <a:ahLst/>
              <a:cxnLst/>
              <a:rect l="l" t="t" r="r" b="b"/>
              <a:pathLst>
                <a:path w="280035" h="269239">
                  <a:moveTo>
                    <a:pt x="0" y="0"/>
                  </a:moveTo>
                  <a:lnTo>
                    <a:pt x="279907" y="0"/>
                  </a:lnTo>
                  <a:lnTo>
                    <a:pt x="279907" y="107441"/>
                  </a:lnTo>
                  <a:lnTo>
                    <a:pt x="0" y="107441"/>
                  </a:lnTo>
                  <a:lnTo>
                    <a:pt x="0" y="0"/>
                  </a:lnTo>
                  <a:close/>
                </a:path>
                <a:path w="280035" h="269239">
                  <a:moveTo>
                    <a:pt x="0" y="161289"/>
                  </a:moveTo>
                  <a:lnTo>
                    <a:pt x="279907" y="161289"/>
                  </a:lnTo>
                  <a:lnTo>
                    <a:pt x="279907" y="268731"/>
                  </a:lnTo>
                  <a:lnTo>
                    <a:pt x="0" y="268731"/>
                  </a:lnTo>
                  <a:lnTo>
                    <a:pt x="0" y="16128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07544" y="3621097"/>
            <a:ext cx="187166" cy="229076"/>
            <a:chOff x="5819647" y="4020820"/>
            <a:chExt cx="249554" cy="305435"/>
          </a:xfrm>
        </p:grpSpPr>
        <p:sp>
          <p:nvSpPr>
            <p:cNvPr id="11" name="object 11"/>
            <p:cNvSpPr/>
            <p:nvPr/>
          </p:nvSpPr>
          <p:spPr>
            <a:xfrm>
              <a:off x="5832348" y="4033519"/>
              <a:ext cx="224154" cy="279400"/>
            </a:xfrm>
            <a:custGeom>
              <a:avLst/>
              <a:gdLst/>
              <a:ahLst/>
              <a:cxnLst/>
              <a:rect l="l" t="t" r="r" b="b"/>
              <a:pathLst>
                <a:path w="224154" h="279400">
                  <a:moveTo>
                    <a:pt x="224028" y="104140"/>
                  </a:moveTo>
                  <a:lnTo>
                    <a:pt x="147828" y="104140"/>
                  </a:lnTo>
                  <a:lnTo>
                    <a:pt x="147828" y="0"/>
                  </a:lnTo>
                  <a:lnTo>
                    <a:pt x="76200" y="0"/>
                  </a:lnTo>
                  <a:lnTo>
                    <a:pt x="76200" y="104140"/>
                  </a:lnTo>
                  <a:lnTo>
                    <a:pt x="0" y="104140"/>
                  </a:lnTo>
                  <a:lnTo>
                    <a:pt x="0" y="175260"/>
                  </a:lnTo>
                  <a:lnTo>
                    <a:pt x="76200" y="175260"/>
                  </a:lnTo>
                  <a:lnTo>
                    <a:pt x="76200" y="279400"/>
                  </a:lnTo>
                  <a:lnTo>
                    <a:pt x="147828" y="279400"/>
                  </a:lnTo>
                  <a:lnTo>
                    <a:pt x="147828" y="175260"/>
                  </a:lnTo>
                  <a:lnTo>
                    <a:pt x="224028" y="175260"/>
                  </a:lnTo>
                  <a:lnTo>
                    <a:pt x="224028" y="10414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832347" y="4033520"/>
              <a:ext cx="224154" cy="280035"/>
            </a:xfrm>
            <a:custGeom>
              <a:avLst/>
              <a:gdLst/>
              <a:ahLst/>
              <a:cxnLst/>
              <a:rect l="l" t="t" r="r" b="b"/>
              <a:pathLst>
                <a:path w="224154" h="280035">
                  <a:moveTo>
                    <a:pt x="0" y="104139"/>
                  </a:moveTo>
                  <a:lnTo>
                    <a:pt x="76200" y="104139"/>
                  </a:lnTo>
                  <a:lnTo>
                    <a:pt x="76200" y="0"/>
                  </a:lnTo>
                  <a:lnTo>
                    <a:pt x="147827" y="0"/>
                  </a:lnTo>
                  <a:lnTo>
                    <a:pt x="147827" y="104139"/>
                  </a:lnTo>
                  <a:lnTo>
                    <a:pt x="224027" y="104139"/>
                  </a:lnTo>
                  <a:lnTo>
                    <a:pt x="224027" y="175767"/>
                  </a:lnTo>
                  <a:lnTo>
                    <a:pt x="147827" y="175767"/>
                  </a:lnTo>
                  <a:lnTo>
                    <a:pt x="147827" y="279907"/>
                  </a:lnTo>
                  <a:lnTo>
                    <a:pt x="76200" y="279907"/>
                  </a:lnTo>
                  <a:lnTo>
                    <a:pt x="76200" y="175767"/>
                  </a:lnTo>
                  <a:lnTo>
                    <a:pt x="0" y="175767"/>
                  </a:lnTo>
                  <a:lnTo>
                    <a:pt x="0" y="10413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8560" y="628391"/>
            <a:ext cx="1706880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dirty="0"/>
              <a:t>A*</a:t>
            </a:r>
            <a:r>
              <a:rPr spc="-101" dirty="0"/>
              <a:t> </a:t>
            </a:r>
            <a:r>
              <a:rPr spc="-266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2054" y="1291722"/>
            <a:ext cx="4423410" cy="105942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38589" indent="-129540">
              <a:spcBef>
                <a:spcPts val="71"/>
              </a:spcBef>
              <a:buChar char="•"/>
              <a:tabLst>
                <a:tab pos="139065" algn="l"/>
              </a:tabLst>
            </a:pPr>
            <a:r>
              <a:rPr sz="2100" spc="-191" dirty="0">
                <a:latin typeface="Arial"/>
                <a:cs typeface="Arial"/>
              </a:rPr>
              <a:t>Use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an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71" dirty="0">
                <a:latin typeface="Arial"/>
                <a:cs typeface="Arial"/>
              </a:rPr>
              <a:t>evaluation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function</a:t>
            </a:r>
            <a:endParaRPr sz="2100" dirty="0">
              <a:latin typeface="Arial"/>
              <a:cs typeface="Arial"/>
            </a:endParaRPr>
          </a:p>
          <a:p>
            <a:pPr>
              <a:spcBef>
                <a:spcPts val="8"/>
              </a:spcBef>
            </a:pPr>
            <a:endParaRPr sz="2625" dirty="0">
              <a:latin typeface="Arial"/>
              <a:cs typeface="Arial"/>
            </a:endParaRPr>
          </a:p>
          <a:p>
            <a:pPr marL="2623661"/>
            <a:r>
              <a:rPr sz="2100" b="1" spc="-86" dirty="0">
                <a:latin typeface="Arial"/>
                <a:cs typeface="Arial"/>
              </a:rPr>
              <a:t>f(n)</a:t>
            </a:r>
            <a:r>
              <a:rPr sz="2100" b="1" spc="-90" dirty="0">
                <a:latin typeface="Arial"/>
                <a:cs typeface="Arial"/>
              </a:rPr>
              <a:t> </a:t>
            </a:r>
            <a:r>
              <a:rPr sz="2100" b="1" spc="-191" dirty="0">
                <a:latin typeface="Arial"/>
                <a:cs typeface="Arial"/>
              </a:rPr>
              <a:t>=</a:t>
            </a:r>
            <a:r>
              <a:rPr sz="2100" b="1" spc="-83" dirty="0">
                <a:latin typeface="Arial"/>
                <a:cs typeface="Arial"/>
              </a:rPr>
              <a:t> </a:t>
            </a:r>
            <a:r>
              <a:rPr sz="2100" b="1" spc="-146" dirty="0">
                <a:latin typeface="Arial"/>
                <a:cs typeface="Arial"/>
              </a:rPr>
              <a:t>g(n)</a:t>
            </a:r>
            <a:r>
              <a:rPr sz="2100" b="1" spc="-98" dirty="0">
                <a:latin typeface="Arial"/>
                <a:cs typeface="Arial"/>
              </a:rPr>
              <a:t> </a:t>
            </a:r>
            <a:r>
              <a:rPr sz="2100" b="1" spc="-191" dirty="0">
                <a:latin typeface="Arial"/>
                <a:cs typeface="Arial"/>
              </a:rPr>
              <a:t>+</a:t>
            </a:r>
            <a:r>
              <a:rPr sz="2100" b="1" spc="-83" dirty="0">
                <a:latin typeface="Arial"/>
                <a:cs typeface="Arial"/>
              </a:rPr>
              <a:t> </a:t>
            </a:r>
            <a:r>
              <a:rPr sz="2100" b="1" spc="-79" dirty="0">
                <a:latin typeface="Arial"/>
                <a:cs typeface="Arial"/>
              </a:rPr>
              <a:t>h(n)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2054" y="3299726"/>
            <a:ext cx="6679883" cy="1268777"/>
          </a:xfrm>
          <a:prstGeom prst="rect">
            <a:avLst/>
          </a:prstGeom>
        </p:spPr>
        <p:txBody>
          <a:bodyPr vert="horz" wrap="square" lIns="0" tIns="50006" rIns="0" bIns="0" rtlCol="0">
            <a:spAutoFit/>
          </a:bodyPr>
          <a:lstStyle/>
          <a:p>
            <a:pPr marL="138589" marR="470535" indent="-129540">
              <a:lnSpc>
                <a:spcPts val="2220"/>
              </a:lnSpc>
              <a:spcBef>
                <a:spcPts val="394"/>
              </a:spcBef>
              <a:buChar char="•"/>
              <a:tabLst>
                <a:tab pos="139065" algn="l"/>
              </a:tabLst>
            </a:pPr>
            <a:r>
              <a:rPr lang="en-US" sz="2100" spc="-109" dirty="0">
                <a:latin typeface="Arial"/>
                <a:cs typeface="Arial"/>
              </a:rPr>
              <a:t>g(n)</a:t>
            </a:r>
            <a:r>
              <a:rPr lang="en-US" sz="2100" spc="-90" dirty="0">
                <a:latin typeface="Arial"/>
                <a:cs typeface="Arial"/>
              </a:rPr>
              <a:t> </a:t>
            </a:r>
            <a:r>
              <a:rPr lang="en-US" sz="2100" spc="-15" dirty="0">
                <a:latin typeface="Arial"/>
                <a:cs typeface="Arial"/>
              </a:rPr>
              <a:t>term</a:t>
            </a:r>
            <a:r>
              <a:rPr lang="en-US" sz="2100" spc="-90" dirty="0">
                <a:latin typeface="Arial"/>
                <a:cs typeface="Arial"/>
              </a:rPr>
              <a:t> </a:t>
            </a:r>
            <a:r>
              <a:rPr lang="en-US" sz="2100" spc="-143" dirty="0">
                <a:latin typeface="Arial"/>
                <a:cs typeface="Arial"/>
              </a:rPr>
              <a:t>adds</a:t>
            </a:r>
            <a:r>
              <a:rPr lang="en-US" sz="2100" spc="-83" dirty="0">
                <a:latin typeface="Arial"/>
                <a:cs typeface="Arial"/>
              </a:rPr>
              <a:t> </a:t>
            </a:r>
            <a:r>
              <a:rPr lang="en-US" sz="2100" spc="-19" dirty="0">
                <a:latin typeface="Arial"/>
                <a:cs typeface="Arial"/>
              </a:rPr>
              <a:t>“breadth-</a:t>
            </a:r>
            <a:r>
              <a:rPr lang="en-US" sz="2100" spc="38" dirty="0">
                <a:latin typeface="Arial"/>
                <a:cs typeface="Arial"/>
              </a:rPr>
              <a:t>first”</a:t>
            </a:r>
            <a:r>
              <a:rPr lang="en-US" sz="2100" spc="-45" dirty="0">
                <a:latin typeface="Arial"/>
                <a:cs typeface="Arial"/>
              </a:rPr>
              <a:t> </a:t>
            </a:r>
            <a:r>
              <a:rPr lang="en-US" sz="2100" spc="-71" dirty="0">
                <a:latin typeface="Arial"/>
                <a:cs typeface="Arial"/>
              </a:rPr>
              <a:t>component</a:t>
            </a:r>
            <a:r>
              <a:rPr lang="en-US" sz="2100" spc="-64" dirty="0">
                <a:latin typeface="Arial"/>
                <a:cs typeface="Arial"/>
              </a:rPr>
              <a:t> </a:t>
            </a:r>
            <a:r>
              <a:rPr lang="en-US" sz="2100" dirty="0">
                <a:latin typeface="Arial"/>
                <a:cs typeface="Arial"/>
              </a:rPr>
              <a:t>to</a:t>
            </a:r>
            <a:r>
              <a:rPr lang="en-US" sz="2100" spc="-94" dirty="0">
                <a:latin typeface="Arial"/>
                <a:cs typeface="Arial"/>
              </a:rPr>
              <a:t> </a:t>
            </a:r>
            <a:r>
              <a:rPr lang="en-US" sz="2100" spc="-53" dirty="0">
                <a:latin typeface="Arial"/>
                <a:cs typeface="Arial"/>
              </a:rPr>
              <a:t>evaluation </a:t>
            </a:r>
            <a:r>
              <a:rPr lang="en-US" sz="2100" spc="-8" dirty="0">
                <a:latin typeface="Arial"/>
                <a:cs typeface="Arial"/>
              </a:rPr>
              <a:t>function</a:t>
            </a:r>
            <a:endParaRPr lang="en-US" sz="2100" dirty="0">
              <a:latin typeface="Arial"/>
              <a:cs typeface="Arial"/>
            </a:endParaRPr>
          </a:p>
          <a:p>
            <a:pPr marL="138589" marR="3810" indent="-129540">
              <a:lnSpc>
                <a:spcPts val="2273"/>
              </a:lnSpc>
              <a:spcBef>
                <a:spcPts val="514"/>
              </a:spcBef>
              <a:buChar char="•"/>
              <a:tabLst>
                <a:tab pos="139065" algn="l"/>
              </a:tabLst>
            </a:pPr>
            <a:r>
              <a:rPr sz="2100" spc="-199" dirty="0">
                <a:latin typeface="Arial"/>
                <a:cs typeface="Arial"/>
              </a:rPr>
              <a:t>Ranks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nodes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on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35" dirty="0">
                <a:latin typeface="Arial"/>
                <a:cs typeface="Arial"/>
              </a:rPr>
              <a:t>search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frontier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by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estimated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cost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solution </a:t>
            </a:r>
            <a:r>
              <a:rPr sz="2100" spc="-30" dirty="0">
                <a:latin typeface="Arial"/>
                <a:cs typeface="Arial"/>
              </a:rPr>
              <a:t>from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start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node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i="1" spc="-79" dirty="0">
                <a:latin typeface="Arial"/>
                <a:cs typeface="Arial"/>
              </a:rPr>
              <a:t>via</a:t>
            </a:r>
            <a:r>
              <a:rPr sz="2100" i="1" spc="-94" dirty="0">
                <a:latin typeface="Arial"/>
                <a:cs typeface="Arial"/>
              </a:rPr>
              <a:t> given </a:t>
            </a:r>
            <a:r>
              <a:rPr sz="2100" i="1" spc="-116" dirty="0">
                <a:latin typeface="Arial"/>
                <a:cs typeface="Arial"/>
              </a:rPr>
              <a:t>node</a:t>
            </a:r>
            <a:r>
              <a:rPr sz="2100" i="1" spc="-86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goal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0462" y="2641167"/>
            <a:ext cx="168687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241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minimal-</a:t>
            </a:r>
            <a:r>
              <a:rPr sz="1350" spc="-75" dirty="0">
                <a:latin typeface="Arial"/>
                <a:cs typeface="Arial"/>
              </a:rPr>
              <a:t>cost</a:t>
            </a:r>
            <a:r>
              <a:rPr sz="1350" spc="-19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path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from</a:t>
            </a:r>
            <a:endParaRPr sz="1350">
              <a:latin typeface="Arial"/>
              <a:cs typeface="Arial"/>
            </a:endParaRPr>
          </a:p>
          <a:p>
            <a:pPr marL="9525"/>
            <a:r>
              <a:rPr sz="1350" spc="-15" dirty="0">
                <a:latin typeface="Arial"/>
                <a:cs typeface="Arial"/>
              </a:rPr>
              <a:t>the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start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state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state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n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8058" y="2641167"/>
            <a:ext cx="1833563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350" spc="-75" dirty="0">
                <a:latin typeface="Arial"/>
                <a:cs typeface="Arial"/>
              </a:rPr>
              <a:t>cost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estimate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from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6" dirty="0">
                <a:latin typeface="Arial"/>
                <a:cs typeface="Arial"/>
              </a:rPr>
              <a:t>state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n</a:t>
            </a:r>
            <a:endParaRPr sz="1350">
              <a:latin typeface="Arial"/>
              <a:cs typeface="Arial"/>
            </a:endParaRPr>
          </a:p>
          <a:p>
            <a:pPr marL="2381" algn="ctr"/>
            <a:r>
              <a:rPr sz="1350" dirty="0">
                <a:latin typeface="Arial"/>
                <a:cs typeface="Arial"/>
              </a:rPr>
              <a:t>to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the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goal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3690" y="2641167"/>
            <a:ext cx="177879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350" spc="-49" dirty="0">
                <a:latin typeface="Arial"/>
                <a:cs typeface="Arial"/>
              </a:rPr>
              <a:t>estimated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total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68" dirty="0">
                <a:latin typeface="Arial"/>
                <a:cs typeface="Arial"/>
              </a:rPr>
              <a:t>cost </a:t>
            </a:r>
            <a:r>
              <a:rPr sz="1350" spc="-15" dirty="0">
                <a:latin typeface="Arial"/>
                <a:cs typeface="Arial"/>
              </a:rPr>
              <a:t>from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350" spc="-30" dirty="0">
                <a:latin typeface="Arial"/>
                <a:cs typeface="Arial"/>
              </a:rPr>
              <a:t>start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goal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via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state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n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43656" y="2746228"/>
            <a:ext cx="229076" cy="220980"/>
            <a:chOff x="2934207" y="3282696"/>
            <a:chExt cx="305435" cy="294640"/>
          </a:xfrm>
        </p:grpSpPr>
        <p:sp>
          <p:nvSpPr>
            <p:cNvPr id="9" name="object 9"/>
            <p:cNvSpPr/>
            <p:nvPr/>
          </p:nvSpPr>
          <p:spPr>
            <a:xfrm>
              <a:off x="2946908" y="3295395"/>
              <a:ext cx="280035" cy="269240"/>
            </a:xfrm>
            <a:custGeom>
              <a:avLst/>
              <a:gdLst/>
              <a:ahLst/>
              <a:cxnLst/>
              <a:rect l="l" t="t" r="r" b="b"/>
              <a:pathLst>
                <a:path w="280035" h="269239">
                  <a:moveTo>
                    <a:pt x="279908" y="161290"/>
                  </a:moveTo>
                  <a:lnTo>
                    <a:pt x="0" y="161290"/>
                  </a:lnTo>
                  <a:lnTo>
                    <a:pt x="0" y="268732"/>
                  </a:lnTo>
                  <a:lnTo>
                    <a:pt x="279908" y="268732"/>
                  </a:lnTo>
                  <a:lnTo>
                    <a:pt x="279908" y="161290"/>
                  </a:lnTo>
                  <a:close/>
                </a:path>
                <a:path w="280035" h="269239">
                  <a:moveTo>
                    <a:pt x="279908" y="0"/>
                  </a:moveTo>
                  <a:lnTo>
                    <a:pt x="0" y="0"/>
                  </a:lnTo>
                  <a:lnTo>
                    <a:pt x="0" y="107442"/>
                  </a:lnTo>
                  <a:lnTo>
                    <a:pt x="279908" y="107442"/>
                  </a:lnTo>
                  <a:lnTo>
                    <a:pt x="27990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946907" y="3295396"/>
              <a:ext cx="280035" cy="269240"/>
            </a:xfrm>
            <a:custGeom>
              <a:avLst/>
              <a:gdLst/>
              <a:ahLst/>
              <a:cxnLst/>
              <a:rect l="l" t="t" r="r" b="b"/>
              <a:pathLst>
                <a:path w="280035" h="269239">
                  <a:moveTo>
                    <a:pt x="0" y="0"/>
                  </a:moveTo>
                  <a:lnTo>
                    <a:pt x="279908" y="0"/>
                  </a:lnTo>
                  <a:lnTo>
                    <a:pt x="279908" y="107441"/>
                  </a:lnTo>
                  <a:lnTo>
                    <a:pt x="0" y="107441"/>
                  </a:lnTo>
                  <a:lnTo>
                    <a:pt x="0" y="0"/>
                  </a:lnTo>
                  <a:close/>
                </a:path>
                <a:path w="280035" h="269239">
                  <a:moveTo>
                    <a:pt x="0" y="161289"/>
                  </a:moveTo>
                  <a:lnTo>
                    <a:pt x="279908" y="161289"/>
                  </a:lnTo>
                  <a:lnTo>
                    <a:pt x="279908" y="268731"/>
                  </a:lnTo>
                  <a:lnTo>
                    <a:pt x="0" y="268731"/>
                  </a:lnTo>
                  <a:lnTo>
                    <a:pt x="0" y="16128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15736" y="2728322"/>
            <a:ext cx="187166" cy="229076"/>
            <a:chOff x="5830315" y="3258820"/>
            <a:chExt cx="249554" cy="305435"/>
          </a:xfrm>
        </p:grpSpPr>
        <p:sp>
          <p:nvSpPr>
            <p:cNvPr id="12" name="object 12"/>
            <p:cNvSpPr/>
            <p:nvPr/>
          </p:nvSpPr>
          <p:spPr>
            <a:xfrm>
              <a:off x="5843016" y="3271519"/>
              <a:ext cx="224154" cy="279400"/>
            </a:xfrm>
            <a:custGeom>
              <a:avLst/>
              <a:gdLst/>
              <a:ahLst/>
              <a:cxnLst/>
              <a:rect l="l" t="t" r="r" b="b"/>
              <a:pathLst>
                <a:path w="224154" h="279400">
                  <a:moveTo>
                    <a:pt x="224028" y="104140"/>
                  </a:moveTo>
                  <a:lnTo>
                    <a:pt x="147828" y="104140"/>
                  </a:lnTo>
                  <a:lnTo>
                    <a:pt x="147828" y="0"/>
                  </a:lnTo>
                  <a:lnTo>
                    <a:pt x="76200" y="0"/>
                  </a:lnTo>
                  <a:lnTo>
                    <a:pt x="76200" y="104140"/>
                  </a:lnTo>
                  <a:lnTo>
                    <a:pt x="0" y="104140"/>
                  </a:lnTo>
                  <a:lnTo>
                    <a:pt x="0" y="175260"/>
                  </a:lnTo>
                  <a:lnTo>
                    <a:pt x="76200" y="175260"/>
                  </a:lnTo>
                  <a:lnTo>
                    <a:pt x="76200" y="279400"/>
                  </a:lnTo>
                  <a:lnTo>
                    <a:pt x="147828" y="279400"/>
                  </a:lnTo>
                  <a:lnTo>
                    <a:pt x="147828" y="175260"/>
                  </a:lnTo>
                  <a:lnTo>
                    <a:pt x="224028" y="175260"/>
                  </a:lnTo>
                  <a:lnTo>
                    <a:pt x="224028" y="10414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843015" y="3271520"/>
              <a:ext cx="224154" cy="280035"/>
            </a:xfrm>
            <a:custGeom>
              <a:avLst/>
              <a:gdLst/>
              <a:ahLst/>
              <a:cxnLst/>
              <a:rect l="l" t="t" r="r" b="b"/>
              <a:pathLst>
                <a:path w="224154" h="280035">
                  <a:moveTo>
                    <a:pt x="0" y="104139"/>
                  </a:moveTo>
                  <a:lnTo>
                    <a:pt x="76200" y="104139"/>
                  </a:lnTo>
                  <a:lnTo>
                    <a:pt x="76200" y="0"/>
                  </a:lnTo>
                  <a:lnTo>
                    <a:pt x="147828" y="0"/>
                  </a:lnTo>
                  <a:lnTo>
                    <a:pt x="147828" y="104139"/>
                  </a:lnTo>
                  <a:lnTo>
                    <a:pt x="224028" y="104139"/>
                  </a:lnTo>
                  <a:lnTo>
                    <a:pt x="224028" y="175767"/>
                  </a:lnTo>
                  <a:lnTo>
                    <a:pt x="147828" y="175767"/>
                  </a:lnTo>
                  <a:lnTo>
                    <a:pt x="147828" y="279907"/>
                  </a:lnTo>
                  <a:lnTo>
                    <a:pt x="76200" y="279907"/>
                  </a:lnTo>
                  <a:lnTo>
                    <a:pt x="76200" y="175767"/>
                  </a:lnTo>
                  <a:lnTo>
                    <a:pt x="0" y="175767"/>
                  </a:lnTo>
                  <a:lnTo>
                    <a:pt x="0" y="10413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6970" y="569624"/>
            <a:ext cx="470059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9" dirty="0"/>
              <a:t>A*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8291" y="1252915"/>
            <a:ext cx="6007418" cy="3122810"/>
          </a:xfrm>
          <a:prstGeom prst="rect">
            <a:avLst/>
          </a:prstGeom>
        </p:spPr>
        <p:txBody>
          <a:bodyPr vert="horz" wrap="square" lIns="0" tIns="77629" rIns="0" bIns="0" rtlCol="0">
            <a:spAutoFit/>
          </a:bodyPr>
          <a:lstStyle/>
          <a:p>
            <a:pPr marL="179546" indent="-170497">
              <a:spcBef>
                <a:spcPts val="611"/>
              </a:spcBef>
              <a:buChar char="•"/>
              <a:tabLst>
                <a:tab pos="180022" algn="l"/>
              </a:tabLst>
            </a:pPr>
            <a:r>
              <a:rPr sz="2250" spc="-120" dirty="0">
                <a:latin typeface="Arial"/>
                <a:cs typeface="Arial"/>
              </a:rPr>
              <a:t>Pronounced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45" dirty="0">
                <a:latin typeface="Arial"/>
                <a:cs typeface="Arial"/>
              </a:rPr>
              <a:t>“</a:t>
            </a:r>
            <a:r>
              <a:rPr sz="2250" i="1" spc="45" dirty="0">
                <a:latin typeface="Arial"/>
                <a:cs typeface="Arial"/>
              </a:rPr>
              <a:t>a</a:t>
            </a:r>
            <a:r>
              <a:rPr sz="2250" i="1" spc="-124" dirty="0">
                <a:latin typeface="Arial"/>
                <a:cs typeface="Arial"/>
              </a:rPr>
              <a:t> </a:t>
            </a:r>
            <a:r>
              <a:rPr sz="2250" i="1" spc="-15" dirty="0">
                <a:latin typeface="Arial"/>
                <a:cs typeface="Arial"/>
              </a:rPr>
              <a:t>star”</a:t>
            </a:r>
            <a:endParaRPr sz="2250" dirty="0">
              <a:latin typeface="Arial"/>
              <a:cs typeface="Arial"/>
            </a:endParaRPr>
          </a:p>
          <a:p>
            <a:pPr marL="179546" indent="-170497">
              <a:spcBef>
                <a:spcPts val="540"/>
              </a:spcBef>
              <a:buChar char="•"/>
              <a:tabLst>
                <a:tab pos="180022" algn="l"/>
              </a:tabLst>
            </a:pPr>
            <a:r>
              <a:rPr sz="2250" spc="-83" dirty="0">
                <a:latin typeface="Arial"/>
                <a:cs typeface="Arial"/>
              </a:rPr>
              <a:t>h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120" dirty="0">
                <a:latin typeface="Arial"/>
                <a:cs typeface="Arial"/>
              </a:rPr>
              <a:t>is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b="1" spc="-184" dirty="0">
                <a:latin typeface="Arial"/>
                <a:cs typeface="Arial"/>
              </a:rPr>
              <a:t>admissible</a:t>
            </a:r>
            <a:r>
              <a:rPr sz="2250" b="1" spc="-83" dirty="0">
                <a:latin typeface="Arial"/>
                <a:cs typeface="Arial"/>
              </a:rPr>
              <a:t> </a:t>
            </a:r>
            <a:r>
              <a:rPr sz="2250" spc="-86" dirty="0">
                <a:latin typeface="Arial"/>
                <a:cs typeface="Arial"/>
              </a:rPr>
              <a:t>when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79" dirty="0">
                <a:latin typeface="Arial"/>
                <a:cs typeface="Arial"/>
              </a:rPr>
              <a:t>h(n)</a:t>
            </a:r>
            <a:r>
              <a:rPr sz="2250" spc="-94" dirty="0">
                <a:latin typeface="Arial"/>
                <a:cs typeface="Arial"/>
              </a:rPr>
              <a:t> </a:t>
            </a:r>
            <a:r>
              <a:rPr sz="2250" spc="-203" dirty="0">
                <a:latin typeface="Arial"/>
                <a:cs typeface="Arial"/>
              </a:rPr>
              <a:t>&lt;=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h*(n)</a:t>
            </a:r>
            <a:r>
              <a:rPr sz="2250" spc="-94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holds</a:t>
            </a:r>
            <a:endParaRPr sz="2250" dirty="0">
              <a:latin typeface="Arial"/>
              <a:cs typeface="Arial"/>
            </a:endParaRPr>
          </a:p>
          <a:p>
            <a:pPr marL="310038">
              <a:spcBef>
                <a:spcPts val="491"/>
              </a:spcBef>
            </a:pPr>
            <a:r>
              <a:rPr sz="1950" dirty="0">
                <a:latin typeface="Arial"/>
                <a:cs typeface="Arial"/>
              </a:rPr>
              <a:t>–</a:t>
            </a:r>
            <a:r>
              <a:rPr sz="1950" spc="-285" dirty="0">
                <a:latin typeface="Arial"/>
                <a:cs typeface="Arial"/>
              </a:rPr>
              <a:t> </a:t>
            </a:r>
            <a:r>
              <a:rPr sz="1950" b="1" spc="-41" dirty="0">
                <a:latin typeface="Arial"/>
                <a:cs typeface="Arial"/>
              </a:rPr>
              <a:t>h*(n)</a:t>
            </a:r>
            <a:r>
              <a:rPr sz="1950" b="1" spc="-86" dirty="0">
                <a:latin typeface="Arial"/>
                <a:cs typeface="Arial"/>
              </a:rPr>
              <a:t> </a:t>
            </a:r>
            <a:r>
              <a:rPr sz="1950" spc="-176" dirty="0">
                <a:latin typeface="Arial"/>
                <a:cs typeface="Arial"/>
              </a:rPr>
              <a:t>=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i="1" spc="-23" dirty="0">
                <a:latin typeface="Arial"/>
                <a:cs typeface="Arial"/>
              </a:rPr>
              <a:t>true</a:t>
            </a:r>
            <a:r>
              <a:rPr sz="1950" i="1" spc="-90" dirty="0">
                <a:latin typeface="Arial"/>
                <a:cs typeface="Arial"/>
              </a:rPr>
              <a:t> </a:t>
            </a:r>
            <a:r>
              <a:rPr sz="1950" i="1" spc="-113" dirty="0">
                <a:latin typeface="Arial"/>
                <a:cs typeface="Arial"/>
              </a:rPr>
              <a:t>cost</a:t>
            </a:r>
            <a:r>
              <a:rPr sz="1950" i="1" spc="-79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i="1" spc="-45" dirty="0">
                <a:latin typeface="Arial"/>
                <a:cs typeface="Arial"/>
              </a:rPr>
              <a:t>minimal</a:t>
            </a:r>
            <a:r>
              <a:rPr sz="1950" i="1" spc="-98" dirty="0">
                <a:latin typeface="Arial"/>
                <a:cs typeface="Arial"/>
              </a:rPr>
              <a:t> </a:t>
            </a:r>
            <a:r>
              <a:rPr sz="1950" i="1" spc="-109" dirty="0">
                <a:latin typeface="Arial"/>
                <a:cs typeface="Arial"/>
              </a:rPr>
              <a:t>cost</a:t>
            </a:r>
            <a:r>
              <a:rPr sz="1950" i="1" spc="-83" dirty="0">
                <a:latin typeface="Arial"/>
                <a:cs typeface="Arial"/>
              </a:rPr>
              <a:t> </a:t>
            </a:r>
            <a:r>
              <a:rPr sz="1950" i="1" spc="-45" dirty="0">
                <a:latin typeface="Arial"/>
                <a:cs typeface="Arial"/>
              </a:rPr>
              <a:t>path</a:t>
            </a:r>
            <a:r>
              <a:rPr sz="1950" i="1" spc="-94" dirty="0">
                <a:latin typeface="Arial"/>
                <a:cs typeface="Arial"/>
              </a:rPr>
              <a:t> </a:t>
            </a:r>
            <a:r>
              <a:rPr sz="1950" spc="-26" dirty="0">
                <a:latin typeface="Arial"/>
                <a:cs typeface="Arial"/>
              </a:rPr>
              <a:t>from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n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58" dirty="0">
                <a:latin typeface="Arial"/>
                <a:cs typeface="Arial"/>
              </a:rPr>
              <a:t>a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goal</a:t>
            </a:r>
            <a:endParaRPr sz="1950" dirty="0">
              <a:latin typeface="Arial"/>
              <a:cs typeface="Arial"/>
            </a:endParaRPr>
          </a:p>
          <a:p>
            <a:pPr marL="179546" marR="168593" indent="-170497">
              <a:spcBef>
                <a:spcPts val="521"/>
              </a:spcBef>
              <a:buChar char="•"/>
              <a:tabLst>
                <a:tab pos="180022" algn="l"/>
              </a:tabLst>
            </a:pPr>
            <a:r>
              <a:rPr sz="2250" spc="-146" dirty="0">
                <a:latin typeface="Arial"/>
                <a:cs typeface="Arial"/>
              </a:rPr>
              <a:t>Using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131" dirty="0">
                <a:latin typeface="Arial"/>
                <a:cs typeface="Arial"/>
              </a:rPr>
              <a:t>an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109" dirty="0">
                <a:latin typeface="Arial"/>
                <a:cs typeface="Arial"/>
              </a:rPr>
              <a:t>admissible</a:t>
            </a:r>
            <a:r>
              <a:rPr sz="2250" spc="-116" dirty="0">
                <a:latin typeface="Arial"/>
                <a:cs typeface="Arial"/>
              </a:rPr>
              <a:t> </a:t>
            </a:r>
            <a:r>
              <a:rPr sz="2250" spc="-71" dirty="0">
                <a:latin typeface="Arial"/>
                <a:cs typeface="Arial"/>
              </a:rPr>
              <a:t>heuristic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120" dirty="0">
                <a:latin typeface="Arial"/>
                <a:cs typeface="Arial"/>
              </a:rPr>
              <a:t>guarantees</a:t>
            </a:r>
            <a:r>
              <a:rPr sz="2250" spc="-116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16" dirty="0">
                <a:latin typeface="Arial"/>
                <a:cs typeface="Arial"/>
              </a:rPr>
              <a:t> </a:t>
            </a:r>
            <a:r>
              <a:rPr sz="2250" spc="-19" dirty="0">
                <a:latin typeface="Arial"/>
                <a:cs typeface="Arial"/>
              </a:rPr>
              <a:t>1st </a:t>
            </a:r>
            <a:r>
              <a:rPr sz="2250" spc="-56" dirty="0">
                <a:latin typeface="Arial"/>
                <a:cs typeface="Arial"/>
              </a:rPr>
              <a:t>solution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68" dirty="0">
                <a:latin typeface="Arial"/>
                <a:cs typeface="Arial"/>
              </a:rPr>
              <a:t>found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will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spc="-109" dirty="0">
                <a:latin typeface="Arial"/>
                <a:cs typeface="Arial"/>
              </a:rPr>
              <a:t>be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131" dirty="0">
                <a:latin typeface="Arial"/>
                <a:cs typeface="Arial"/>
              </a:rPr>
              <a:t>an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b="1" spc="-113" dirty="0">
                <a:latin typeface="Arial"/>
                <a:cs typeface="Arial"/>
              </a:rPr>
              <a:t>optima</a:t>
            </a:r>
            <a:r>
              <a:rPr sz="2250" spc="-113" dirty="0">
                <a:latin typeface="Arial"/>
                <a:cs typeface="Arial"/>
              </a:rPr>
              <a:t>l</a:t>
            </a:r>
            <a:r>
              <a:rPr sz="2250" spc="-83" dirty="0">
                <a:latin typeface="Arial"/>
                <a:cs typeface="Arial"/>
              </a:rPr>
              <a:t> </a:t>
            </a:r>
            <a:r>
              <a:rPr sz="2250" spc="-19" dirty="0">
                <a:latin typeface="Arial"/>
                <a:cs typeface="Arial"/>
              </a:rPr>
              <a:t>one</a:t>
            </a:r>
            <a:endParaRPr sz="2250" dirty="0">
              <a:latin typeface="Arial"/>
              <a:cs typeface="Arial"/>
            </a:endParaRPr>
          </a:p>
          <a:p>
            <a:pPr marL="179546" marR="3810" indent="-170497">
              <a:spcBef>
                <a:spcPts val="540"/>
              </a:spcBef>
              <a:buChar char="•"/>
              <a:tabLst>
                <a:tab pos="180022" algn="l"/>
              </a:tabLst>
            </a:pPr>
            <a:r>
              <a:rPr sz="2250" dirty="0">
                <a:latin typeface="Arial"/>
                <a:cs typeface="Arial"/>
              </a:rPr>
              <a:t>A*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spc="-127" dirty="0">
                <a:latin typeface="Arial"/>
                <a:cs typeface="Arial"/>
              </a:rPr>
              <a:t>is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b="1" spc="-161" dirty="0">
                <a:latin typeface="Arial"/>
                <a:cs typeface="Arial"/>
              </a:rPr>
              <a:t>complete</a:t>
            </a:r>
            <a:r>
              <a:rPr sz="2250" b="1" spc="-79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whenever</a:t>
            </a:r>
            <a:r>
              <a:rPr sz="2250" spc="-86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branching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spc="-49" dirty="0">
                <a:latin typeface="Arial"/>
                <a:cs typeface="Arial"/>
              </a:rPr>
              <a:t>factor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127" dirty="0">
                <a:latin typeface="Arial"/>
                <a:cs typeface="Arial"/>
              </a:rPr>
              <a:t>is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finite </a:t>
            </a:r>
            <a:r>
              <a:rPr sz="2250" spc="-120" dirty="0">
                <a:latin typeface="Arial"/>
                <a:cs typeface="Arial"/>
              </a:rPr>
              <a:t>and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every</a:t>
            </a:r>
            <a:r>
              <a:rPr sz="2250" spc="-94" dirty="0">
                <a:latin typeface="Arial"/>
                <a:cs typeface="Arial"/>
              </a:rPr>
              <a:t> </a:t>
            </a:r>
            <a:r>
              <a:rPr sz="2250" spc="-64" dirty="0">
                <a:latin typeface="Arial"/>
                <a:cs typeface="Arial"/>
              </a:rPr>
              <a:t>action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176" dirty="0">
                <a:latin typeface="Arial"/>
                <a:cs typeface="Arial"/>
              </a:rPr>
              <a:t>has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86" dirty="0">
                <a:latin typeface="Arial"/>
                <a:cs typeface="Arial"/>
              </a:rPr>
              <a:t>fixed, </a:t>
            </a:r>
            <a:r>
              <a:rPr sz="2250" spc="-71" dirty="0">
                <a:latin typeface="Arial"/>
                <a:cs typeface="Arial"/>
              </a:rPr>
              <a:t>positive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15" dirty="0">
                <a:latin typeface="Arial"/>
                <a:cs typeface="Arial"/>
              </a:rPr>
              <a:t>cost</a:t>
            </a:r>
            <a:endParaRPr sz="2250" dirty="0">
              <a:latin typeface="Arial"/>
              <a:cs typeface="Arial"/>
            </a:endParaRPr>
          </a:p>
          <a:p>
            <a:pPr marL="179546" indent="-170497">
              <a:spcBef>
                <a:spcPts val="540"/>
              </a:spcBef>
              <a:buChar char="•"/>
              <a:tabLst>
                <a:tab pos="180022" algn="l"/>
              </a:tabLst>
            </a:pPr>
            <a:r>
              <a:rPr sz="2250" dirty="0">
                <a:latin typeface="Arial"/>
                <a:cs typeface="Arial"/>
              </a:rPr>
              <a:t>A*</a:t>
            </a:r>
            <a:r>
              <a:rPr sz="2250" spc="-86" dirty="0">
                <a:latin typeface="Arial"/>
                <a:cs typeface="Arial"/>
              </a:rPr>
              <a:t> </a:t>
            </a:r>
            <a:r>
              <a:rPr sz="2250" spc="-120" dirty="0">
                <a:latin typeface="Arial"/>
                <a:cs typeface="Arial"/>
              </a:rPr>
              <a:t>is</a:t>
            </a:r>
            <a:r>
              <a:rPr sz="2250" spc="-94" dirty="0">
                <a:latin typeface="Arial"/>
                <a:cs typeface="Arial"/>
              </a:rPr>
              <a:t> </a:t>
            </a:r>
            <a:r>
              <a:rPr sz="2250" spc="-109" dirty="0">
                <a:latin typeface="Arial"/>
                <a:cs typeface="Arial"/>
              </a:rPr>
              <a:t>a</a:t>
            </a:r>
            <a:r>
              <a:rPr sz="2250" b="1" spc="-109" dirty="0">
                <a:latin typeface="Arial"/>
                <a:cs typeface="Arial"/>
              </a:rPr>
              <a:t>dmissible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6355" y="4707408"/>
            <a:ext cx="6220778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200" dirty="0">
                <a:latin typeface="Times New Roman"/>
                <a:cs typeface="Times New Roman"/>
              </a:rPr>
              <a:t>Hart,</a:t>
            </a:r>
            <a:r>
              <a:rPr sz="1200" spc="-64" dirty="0">
                <a:latin typeface="Times New Roman"/>
                <a:cs typeface="Times New Roman"/>
              </a:rPr>
              <a:t> </a:t>
            </a:r>
            <a:r>
              <a:rPr sz="1200" spc="-71" dirty="0">
                <a:latin typeface="Times New Roman"/>
                <a:cs typeface="Times New Roman"/>
              </a:rPr>
              <a:t>P.</a:t>
            </a:r>
            <a:r>
              <a:rPr sz="1200" spc="-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E.;</a:t>
            </a:r>
            <a:r>
              <a:rPr sz="1200" spc="-2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Nilsson,</a:t>
            </a:r>
            <a:r>
              <a:rPr sz="1200" spc="-2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N.</a:t>
            </a:r>
            <a:r>
              <a:rPr sz="1200" spc="-2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J.;</a:t>
            </a:r>
            <a:r>
              <a:rPr sz="1200" spc="-23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Raphael,</a:t>
            </a:r>
            <a:r>
              <a:rPr sz="1200" spc="-2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B.</a:t>
            </a:r>
            <a:r>
              <a:rPr sz="1200" spc="-2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(1968).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"A</a:t>
            </a:r>
            <a:r>
              <a:rPr sz="1200" spc="-68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Formal</a:t>
            </a:r>
            <a:r>
              <a:rPr sz="1200" spc="8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Basis</a:t>
            </a:r>
            <a:r>
              <a:rPr sz="1200" spc="-1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3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Heuristic</a:t>
            </a:r>
            <a:r>
              <a:rPr sz="1200" spc="-8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Determination</a:t>
            </a:r>
            <a:r>
              <a:rPr sz="1200" spc="11" dirty="0">
                <a:latin typeface="Times New Roman"/>
                <a:cs typeface="Times New Roman"/>
              </a:rPr>
              <a:t> </a:t>
            </a:r>
            <a:r>
              <a:rPr sz="1200" spc="-19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Minimum Cost</a:t>
            </a:r>
            <a:r>
              <a:rPr sz="1200" spc="-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Paths".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i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IEEE</a:t>
            </a:r>
            <a:r>
              <a:rPr sz="1200" i="1" spc="-1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i="1" spc="-8" dirty="0">
                <a:latin typeface="Times New Roman"/>
                <a:cs typeface="Times New Roman"/>
              </a:rPr>
              <a:t>Transactions</a:t>
            </a:r>
            <a:r>
              <a:rPr sz="1200" i="1" spc="-34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on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Systems</a:t>
            </a:r>
            <a:r>
              <a:rPr sz="1200" i="1" spc="-23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Science</a:t>
            </a:r>
            <a:r>
              <a:rPr sz="1200" i="1" spc="-19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-41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Cybernetics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SSC4</a:t>
            </a:r>
            <a:r>
              <a:rPr sz="1200" i="1" spc="-11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4</a:t>
            </a:r>
            <a:r>
              <a:rPr sz="1200" b="1" spc="-2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(2):</a:t>
            </a:r>
            <a:r>
              <a:rPr sz="1200" spc="-19" dirty="0">
                <a:latin typeface="Times New Roman"/>
                <a:cs typeface="Times New Roman"/>
              </a:rPr>
              <a:t> </a:t>
            </a:r>
            <a:r>
              <a:rPr sz="1200" spc="-8" dirty="0">
                <a:latin typeface="Times New Roman"/>
                <a:cs typeface="Times New Roman"/>
              </a:rPr>
              <a:t>100–107.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006" y="583462"/>
            <a:ext cx="2947988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pc="-94" dirty="0"/>
              <a:t>Implementing</a:t>
            </a:r>
            <a:r>
              <a:rPr spc="-146" dirty="0"/>
              <a:t> </a:t>
            </a:r>
            <a:r>
              <a:rPr spc="-19" dirty="0"/>
              <a:t>A*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8750" y="1428750"/>
            <a:ext cx="2628900" cy="1262846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6193" rIns="0" bIns="0" rtlCol="0">
            <a:spAutoFit/>
          </a:bodyPr>
          <a:lstStyle/>
          <a:p>
            <a:pPr marL="330994" marR="326231" algn="ctr">
              <a:lnSpc>
                <a:spcPct val="90000"/>
              </a:lnSpc>
              <a:spcBef>
                <a:spcPts val="127"/>
              </a:spcBef>
            </a:pPr>
            <a:r>
              <a:rPr sz="2250" spc="-135" dirty="0">
                <a:latin typeface="Arial"/>
                <a:cs typeface="Arial"/>
              </a:rPr>
              <a:t>Q:</a:t>
            </a:r>
            <a:r>
              <a:rPr sz="2250" spc="-116" dirty="0">
                <a:latin typeface="Arial"/>
                <a:cs typeface="Arial"/>
              </a:rPr>
              <a:t> </a:t>
            </a:r>
            <a:r>
              <a:rPr sz="2250" spc="-240" dirty="0">
                <a:latin typeface="Arial"/>
                <a:cs typeface="Arial"/>
              </a:rPr>
              <a:t>Can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49" dirty="0">
                <a:latin typeface="Arial"/>
                <a:cs typeface="Arial"/>
              </a:rPr>
              <a:t>this</a:t>
            </a:r>
            <a:r>
              <a:rPr sz="2250" spc="-116" dirty="0">
                <a:latin typeface="Arial"/>
                <a:cs typeface="Arial"/>
              </a:rPr>
              <a:t> </a:t>
            </a:r>
            <a:r>
              <a:rPr sz="2250" spc="-109" dirty="0">
                <a:latin typeface="Arial"/>
                <a:cs typeface="Arial"/>
              </a:rPr>
              <a:t>be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an </a:t>
            </a:r>
            <a:r>
              <a:rPr sz="2250" spc="-109" dirty="0">
                <a:latin typeface="Arial"/>
                <a:cs typeface="Arial"/>
              </a:rPr>
              <a:t>instance</a:t>
            </a:r>
            <a:r>
              <a:rPr sz="2250" spc="-131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16" dirty="0">
                <a:latin typeface="Arial"/>
                <a:cs typeface="Arial"/>
              </a:rPr>
              <a:t> </a:t>
            </a:r>
            <a:r>
              <a:rPr sz="2250" spc="-19" dirty="0">
                <a:latin typeface="Arial"/>
                <a:cs typeface="Arial"/>
              </a:rPr>
              <a:t>our </a:t>
            </a:r>
            <a:r>
              <a:rPr sz="2250" spc="-116" dirty="0">
                <a:latin typeface="Arial"/>
                <a:cs typeface="Arial"/>
              </a:rPr>
              <a:t>general</a:t>
            </a:r>
            <a:r>
              <a:rPr sz="2250" spc="-71" dirty="0">
                <a:latin typeface="Arial"/>
                <a:cs typeface="Arial"/>
              </a:rPr>
              <a:t> </a:t>
            </a:r>
            <a:r>
              <a:rPr sz="2250" spc="-15" dirty="0">
                <a:latin typeface="Arial"/>
                <a:cs typeface="Arial"/>
              </a:rPr>
              <a:t>search </a:t>
            </a:r>
            <a:r>
              <a:rPr sz="2250" spc="-8" dirty="0">
                <a:latin typeface="Arial"/>
                <a:cs typeface="Arial"/>
              </a:rPr>
              <a:t>algorithm?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9704" y="1428751"/>
            <a:ext cx="3496522" cy="32718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88555" y="4422801"/>
            <a:ext cx="333851" cy="2904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525" marR="3810">
              <a:lnSpc>
                <a:spcPts val="1050"/>
              </a:lnSpc>
              <a:spcBef>
                <a:spcPts val="135"/>
              </a:spcBef>
            </a:pPr>
            <a:r>
              <a:rPr sz="900" spc="-23" dirty="0">
                <a:latin typeface="Arial"/>
                <a:cs typeface="Arial"/>
              </a:rPr>
              <a:t>Figure </a:t>
            </a:r>
            <a:r>
              <a:rPr sz="900" spc="-19" dirty="0">
                <a:latin typeface="Arial"/>
                <a:cs typeface="Arial"/>
              </a:rPr>
              <a:t>3.3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006" y="536551"/>
            <a:ext cx="2947988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pc="-94" dirty="0"/>
              <a:t>Implementing</a:t>
            </a:r>
            <a:r>
              <a:rPr spc="-146" dirty="0"/>
              <a:t> </a:t>
            </a:r>
            <a:r>
              <a:rPr spc="-19" dirty="0"/>
              <a:t>A*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8750" y="1428750"/>
            <a:ext cx="2628900" cy="1262846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6193" rIns="0" bIns="0" rtlCol="0">
            <a:spAutoFit/>
          </a:bodyPr>
          <a:lstStyle/>
          <a:p>
            <a:pPr marL="330994" marR="326231" algn="ctr">
              <a:lnSpc>
                <a:spcPct val="90000"/>
              </a:lnSpc>
              <a:spcBef>
                <a:spcPts val="127"/>
              </a:spcBef>
            </a:pPr>
            <a:r>
              <a:rPr sz="2250" spc="-135" dirty="0">
                <a:latin typeface="Arial"/>
                <a:cs typeface="Arial"/>
              </a:rPr>
              <a:t>Q:</a:t>
            </a:r>
            <a:r>
              <a:rPr sz="2250" spc="-116" dirty="0">
                <a:latin typeface="Arial"/>
                <a:cs typeface="Arial"/>
              </a:rPr>
              <a:t> </a:t>
            </a:r>
            <a:r>
              <a:rPr sz="2250" spc="-240" dirty="0">
                <a:latin typeface="Arial"/>
                <a:cs typeface="Arial"/>
              </a:rPr>
              <a:t>Can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49" dirty="0">
                <a:latin typeface="Arial"/>
                <a:cs typeface="Arial"/>
              </a:rPr>
              <a:t>this</a:t>
            </a:r>
            <a:r>
              <a:rPr sz="2250" spc="-116" dirty="0">
                <a:latin typeface="Arial"/>
                <a:cs typeface="Arial"/>
              </a:rPr>
              <a:t> </a:t>
            </a:r>
            <a:r>
              <a:rPr sz="2250" spc="-109" dirty="0">
                <a:latin typeface="Arial"/>
                <a:cs typeface="Arial"/>
              </a:rPr>
              <a:t>be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an </a:t>
            </a:r>
            <a:r>
              <a:rPr sz="2250" spc="-109" dirty="0">
                <a:latin typeface="Arial"/>
                <a:cs typeface="Arial"/>
              </a:rPr>
              <a:t>instance</a:t>
            </a:r>
            <a:r>
              <a:rPr sz="2250" spc="-131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16" dirty="0">
                <a:latin typeface="Arial"/>
                <a:cs typeface="Arial"/>
              </a:rPr>
              <a:t> </a:t>
            </a:r>
            <a:r>
              <a:rPr sz="2250" spc="-19" dirty="0">
                <a:latin typeface="Arial"/>
                <a:cs typeface="Arial"/>
              </a:rPr>
              <a:t>our </a:t>
            </a:r>
            <a:r>
              <a:rPr sz="2250" spc="-116" dirty="0">
                <a:latin typeface="Arial"/>
                <a:cs typeface="Arial"/>
              </a:rPr>
              <a:t>general</a:t>
            </a:r>
            <a:r>
              <a:rPr sz="2250" spc="-71" dirty="0">
                <a:latin typeface="Arial"/>
                <a:cs typeface="Arial"/>
              </a:rPr>
              <a:t> </a:t>
            </a:r>
            <a:r>
              <a:rPr sz="2250" spc="-15" dirty="0">
                <a:latin typeface="Arial"/>
                <a:cs typeface="Arial"/>
              </a:rPr>
              <a:t>search </a:t>
            </a:r>
            <a:r>
              <a:rPr sz="2250" spc="-8" dirty="0">
                <a:latin typeface="Arial"/>
                <a:cs typeface="Arial"/>
              </a:rPr>
              <a:t>algorithm?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9704" y="1428751"/>
            <a:ext cx="3496522" cy="32718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88555" y="4422801"/>
            <a:ext cx="333851" cy="2904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525" marR="3810">
              <a:lnSpc>
                <a:spcPts val="1050"/>
              </a:lnSpc>
              <a:spcBef>
                <a:spcPts val="135"/>
              </a:spcBef>
            </a:pPr>
            <a:r>
              <a:rPr sz="900" spc="-23" dirty="0">
                <a:latin typeface="Arial"/>
                <a:cs typeface="Arial"/>
              </a:rPr>
              <a:t>Figure </a:t>
            </a:r>
            <a:r>
              <a:rPr sz="900" spc="-19" dirty="0">
                <a:latin typeface="Arial"/>
                <a:cs typeface="Arial"/>
              </a:rPr>
              <a:t>3.3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750" y="3086100"/>
            <a:ext cx="2628900" cy="1261884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20955" rIns="0" bIns="0" rtlCol="0">
            <a:spAutoFit/>
          </a:bodyPr>
          <a:lstStyle/>
          <a:p>
            <a:pPr marL="74295" marR="68104" algn="ctr">
              <a:lnSpc>
                <a:spcPts val="2430"/>
              </a:lnSpc>
              <a:spcBef>
                <a:spcPts val="165"/>
              </a:spcBef>
            </a:pPr>
            <a:r>
              <a:rPr sz="2250" spc="-124" dirty="0">
                <a:latin typeface="Arial"/>
                <a:cs typeface="Arial"/>
              </a:rPr>
              <a:t>A: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143" dirty="0">
                <a:latin typeface="Arial"/>
                <a:cs typeface="Arial"/>
              </a:rPr>
              <a:t>Yup!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165" dirty="0">
                <a:latin typeface="Arial"/>
                <a:cs typeface="Arial"/>
              </a:rPr>
              <a:t>Just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153" dirty="0">
                <a:latin typeface="Arial"/>
                <a:cs typeface="Arial"/>
              </a:rPr>
              <a:t>make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19" dirty="0">
                <a:latin typeface="Arial"/>
                <a:cs typeface="Arial"/>
              </a:rPr>
              <a:t>the </a:t>
            </a:r>
            <a:r>
              <a:rPr sz="2250" spc="-64" dirty="0">
                <a:latin typeface="Arial"/>
                <a:cs typeface="Arial"/>
              </a:rPr>
              <a:t>fringe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180" dirty="0">
                <a:latin typeface="Arial"/>
                <a:cs typeface="Arial"/>
              </a:rPr>
              <a:t>a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priority </a:t>
            </a:r>
            <a:r>
              <a:rPr sz="2250" spc="-109" dirty="0">
                <a:latin typeface="Arial"/>
                <a:cs typeface="Arial"/>
              </a:rPr>
              <a:t>queue</a:t>
            </a:r>
            <a:r>
              <a:rPr sz="2250" spc="-83" dirty="0">
                <a:latin typeface="Arial"/>
                <a:cs typeface="Arial"/>
              </a:rPr>
              <a:t> </a:t>
            </a:r>
            <a:r>
              <a:rPr sz="2250" spc="-79" dirty="0">
                <a:latin typeface="Arial"/>
                <a:cs typeface="Arial"/>
              </a:rPr>
              <a:t>ordered </a:t>
            </a:r>
            <a:r>
              <a:rPr sz="2250" spc="-19" dirty="0">
                <a:latin typeface="Arial"/>
                <a:cs typeface="Arial"/>
              </a:rPr>
              <a:t>by</a:t>
            </a:r>
            <a:endParaRPr sz="2250">
              <a:latin typeface="Arial"/>
              <a:cs typeface="Arial"/>
            </a:endParaRPr>
          </a:p>
          <a:p>
            <a:pPr algn="ctr">
              <a:lnSpc>
                <a:spcPts val="2403"/>
              </a:lnSpc>
            </a:pPr>
            <a:r>
              <a:rPr sz="2250" spc="139" dirty="0">
                <a:latin typeface="STIXGeneral"/>
                <a:cs typeface="STIXGeneral"/>
              </a:rPr>
              <a:t>𝑓(𝑛)</a:t>
            </a:r>
            <a:endParaRPr sz="225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702" y="560446"/>
            <a:ext cx="4740593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86" dirty="0"/>
              <a:t>Alternative</a:t>
            </a:r>
            <a:r>
              <a:rPr spc="-101" dirty="0"/>
              <a:t> </a:t>
            </a:r>
            <a:r>
              <a:rPr dirty="0"/>
              <a:t>A*</a:t>
            </a:r>
            <a:r>
              <a:rPr spc="-98" dirty="0"/>
              <a:t> </a:t>
            </a:r>
            <a:r>
              <a:rPr spc="-221" dirty="0"/>
              <a:t>Pseudo-</a:t>
            </a:r>
            <a:r>
              <a:rPr spc="-116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0665" y="1077895"/>
            <a:ext cx="6122669" cy="3922708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76213" indent="-167164">
              <a:spcBef>
                <a:spcPts val="289"/>
              </a:spcBef>
              <a:buFont typeface="Arial"/>
              <a:buAutoNum type="arabicPlain"/>
              <a:tabLst>
                <a:tab pos="176689" algn="l"/>
              </a:tabLst>
            </a:pPr>
            <a:r>
              <a:rPr spc="-86" dirty="0">
                <a:latin typeface="Arial"/>
                <a:cs typeface="Arial"/>
              </a:rPr>
              <a:t>Put </a:t>
            </a:r>
            <a:r>
              <a:rPr spc="-30" dirty="0">
                <a:latin typeface="Arial"/>
                <a:cs typeface="Arial"/>
              </a:rPr>
              <a:t>the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34" dirty="0">
                <a:latin typeface="Arial"/>
                <a:cs typeface="Arial"/>
              </a:rPr>
              <a:t>start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node </a:t>
            </a:r>
            <a:r>
              <a:rPr spc="-386" dirty="0">
                <a:latin typeface="Arial"/>
                <a:cs typeface="Arial"/>
              </a:rPr>
              <a:t>S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on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the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nodes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list,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called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263" dirty="0">
                <a:latin typeface="Arial"/>
                <a:cs typeface="Arial"/>
              </a:rPr>
              <a:t>OPEN</a:t>
            </a:r>
            <a:endParaRPr dirty="0">
              <a:latin typeface="Arial"/>
              <a:cs typeface="Arial"/>
            </a:endParaRPr>
          </a:p>
          <a:p>
            <a:pPr marL="176213" indent="-167164">
              <a:spcBef>
                <a:spcPts val="217"/>
              </a:spcBef>
              <a:buFont typeface="Arial"/>
              <a:buAutoNum type="arabicPlain"/>
              <a:tabLst>
                <a:tab pos="176689" algn="l"/>
              </a:tabLst>
            </a:pPr>
            <a:r>
              <a:rPr dirty="0">
                <a:latin typeface="Arial"/>
                <a:cs typeface="Arial"/>
              </a:rPr>
              <a:t>If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248" dirty="0">
                <a:latin typeface="Arial"/>
                <a:cs typeface="Arial"/>
              </a:rPr>
              <a:t>OPEN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is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empty,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41" dirty="0">
                <a:latin typeface="Arial"/>
                <a:cs typeface="Arial"/>
              </a:rPr>
              <a:t>exit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with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failure</a:t>
            </a:r>
            <a:endParaRPr dirty="0">
              <a:latin typeface="Arial"/>
              <a:cs typeface="Arial"/>
            </a:endParaRPr>
          </a:p>
          <a:p>
            <a:pPr marL="176213" indent="-167164">
              <a:spcBef>
                <a:spcPts val="217"/>
              </a:spcBef>
              <a:buFont typeface="Arial"/>
              <a:buAutoNum type="arabicPlain"/>
              <a:tabLst>
                <a:tab pos="176689" algn="l"/>
              </a:tabLst>
            </a:pPr>
            <a:r>
              <a:rPr spc="-109" dirty="0">
                <a:latin typeface="Arial"/>
                <a:cs typeface="Arial"/>
              </a:rPr>
              <a:t>Select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node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23" dirty="0">
                <a:latin typeface="Arial"/>
                <a:cs typeface="Arial"/>
              </a:rPr>
              <a:t>in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248" dirty="0">
                <a:latin typeface="Arial"/>
                <a:cs typeface="Arial"/>
              </a:rPr>
              <a:t>OPEN</a:t>
            </a:r>
            <a:r>
              <a:rPr spc="-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with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49" dirty="0">
                <a:latin typeface="Arial"/>
                <a:cs typeface="Arial"/>
              </a:rPr>
              <a:t>minimal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f(n)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and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place </a:t>
            </a:r>
            <a:r>
              <a:rPr spc="-68" dirty="0">
                <a:latin typeface="Arial"/>
                <a:cs typeface="Arial"/>
              </a:rPr>
              <a:t>on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304" dirty="0">
                <a:latin typeface="Arial"/>
                <a:cs typeface="Arial"/>
              </a:rPr>
              <a:t>CLOSED</a:t>
            </a:r>
            <a:endParaRPr dirty="0">
              <a:latin typeface="Arial"/>
              <a:cs typeface="Arial"/>
            </a:endParaRPr>
          </a:p>
          <a:p>
            <a:pPr marL="176213" indent="-167164">
              <a:spcBef>
                <a:spcPts val="217"/>
              </a:spcBef>
              <a:buFont typeface="Arial"/>
              <a:buAutoNum type="arabicPlain"/>
              <a:tabLst>
                <a:tab pos="176689" algn="l"/>
              </a:tabLst>
            </a:pPr>
            <a:r>
              <a:rPr dirty="0">
                <a:latin typeface="Arial"/>
                <a:cs typeface="Arial"/>
              </a:rPr>
              <a:t>If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n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is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146" dirty="0">
                <a:latin typeface="Arial"/>
                <a:cs typeface="Arial"/>
              </a:rPr>
              <a:t>a</a:t>
            </a:r>
            <a:r>
              <a:rPr spc="-98" dirty="0">
                <a:latin typeface="Arial"/>
                <a:cs typeface="Arial"/>
              </a:rPr>
              <a:t> goal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node,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53" dirty="0">
                <a:latin typeface="Arial"/>
                <a:cs typeface="Arial"/>
              </a:rPr>
              <a:t>collect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49" dirty="0">
                <a:latin typeface="Arial"/>
                <a:cs typeface="Arial"/>
              </a:rPr>
              <a:t>path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back</a:t>
            </a:r>
            <a:r>
              <a:rPr spc="-9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34" dirty="0">
                <a:latin typeface="Arial"/>
                <a:cs typeface="Arial"/>
              </a:rPr>
              <a:t>start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and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stop</a:t>
            </a:r>
            <a:endParaRPr dirty="0">
              <a:latin typeface="Arial"/>
              <a:cs typeface="Arial"/>
            </a:endParaRPr>
          </a:p>
          <a:p>
            <a:pPr marL="137160" marR="599599" indent="-128111">
              <a:lnSpc>
                <a:spcPts val="1943"/>
              </a:lnSpc>
              <a:spcBef>
                <a:spcPts val="461"/>
              </a:spcBef>
              <a:buFont typeface="Arial"/>
              <a:buAutoNum type="arabicPlain"/>
              <a:tabLst>
                <a:tab pos="176689" algn="l"/>
                <a:tab pos="1958340" algn="l"/>
              </a:tabLst>
            </a:pPr>
            <a:r>
              <a:rPr spc="-135" dirty="0">
                <a:latin typeface="Arial"/>
                <a:cs typeface="Arial"/>
              </a:rPr>
              <a:t>Expand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n,</a:t>
            </a:r>
            <a:r>
              <a:rPr spc="-75" dirty="0">
                <a:latin typeface="Arial"/>
                <a:cs typeface="Arial"/>
              </a:rPr>
              <a:t> generating </a:t>
            </a:r>
            <a:r>
              <a:rPr spc="-49" dirty="0">
                <a:latin typeface="Arial"/>
                <a:cs typeface="Arial"/>
              </a:rPr>
              <a:t>all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its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139" dirty="0">
                <a:latin typeface="Arial"/>
                <a:cs typeface="Arial"/>
              </a:rPr>
              <a:t>successors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and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attach</a:t>
            </a:r>
            <a:r>
              <a:rPr spc="-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them </a:t>
            </a:r>
            <a:r>
              <a:rPr spc="-56" dirty="0">
                <a:latin typeface="Arial"/>
                <a:cs typeface="Arial"/>
              </a:rPr>
              <a:t>pointers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back</a:t>
            </a:r>
            <a:r>
              <a:rPr spc="-8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n.</a:t>
            </a:r>
            <a:r>
              <a:rPr dirty="0">
                <a:latin typeface="Arial"/>
                <a:cs typeface="Arial"/>
              </a:rPr>
              <a:t>	</a:t>
            </a:r>
            <a:r>
              <a:rPr spc="-113" dirty="0">
                <a:latin typeface="Arial"/>
                <a:cs typeface="Arial"/>
              </a:rPr>
              <a:t>For</a:t>
            </a:r>
            <a:r>
              <a:rPr spc="-109" dirty="0">
                <a:latin typeface="Arial"/>
                <a:cs typeface="Arial"/>
              </a:rPr>
              <a:t> </a:t>
            </a:r>
            <a:r>
              <a:rPr spc="-124" dirty="0">
                <a:latin typeface="Arial"/>
                <a:cs typeface="Arial"/>
              </a:rPr>
              <a:t>each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124" dirty="0">
                <a:latin typeface="Arial"/>
                <a:cs typeface="Arial"/>
              </a:rPr>
              <a:t>successor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n'</a:t>
            </a:r>
            <a:r>
              <a:rPr spc="-9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n</a:t>
            </a:r>
            <a:endParaRPr dirty="0">
              <a:latin typeface="Arial"/>
              <a:cs typeface="Arial"/>
            </a:endParaRPr>
          </a:p>
          <a:p>
            <a:pPr marL="390049" lvl="1" indent="-167640">
              <a:spcBef>
                <a:spcPts val="188"/>
              </a:spcBef>
              <a:buFont typeface="Arial"/>
              <a:buAutoNum type="arabicPlain"/>
              <a:tabLst>
                <a:tab pos="390525" algn="l"/>
              </a:tabLst>
            </a:pPr>
            <a:r>
              <a:rPr dirty="0">
                <a:latin typeface="Arial"/>
                <a:cs typeface="Arial"/>
              </a:rPr>
              <a:t>If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n’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not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already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on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240" dirty="0">
                <a:latin typeface="Arial"/>
                <a:cs typeface="Arial"/>
              </a:rPr>
              <a:t>OPEN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or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307" dirty="0">
                <a:latin typeface="Arial"/>
                <a:cs typeface="Arial"/>
              </a:rPr>
              <a:t>CLOSED</a:t>
            </a:r>
            <a:endParaRPr dirty="0">
              <a:latin typeface="Arial"/>
              <a:cs typeface="Arial"/>
            </a:endParaRPr>
          </a:p>
          <a:p>
            <a:pPr marL="568643" lvl="2" indent="-127159">
              <a:spcBef>
                <a:spcPts val="233"/>
              </a:spcBef>
              <a:buChar char="•"/>
              <a:tabLst>
                <a:tab pos="568643" algn="l"/>
              </a:tabLst>
            </a:pPr>
            <a:r>
              <a:rPr spc="-8" dirty="0">
                <a:latin typeface="Arial"/>
                <a:cs typeface="Arial"/>
              </a:rPr>
              <a:t>put</a:t>
            </a:r>
            <a:r>
              <a:rPr spc="-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</a:t>
            </a:r>
            <a:r>
              <a:rPr sz="2100" dirty="0">
                <a:latin typeface="Arial"/>
                <a:cs typeface="Arial"/>
              </a:rPr>
              <a:t>'</a:t>
            </a:r>
            <a:r>
              <a:rPr sz="2100" spc="-184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on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263" dirty="0">
                <a:latin typeface="Arial"/>
                <a:cs typeface="Arial"/>
              </a:rPr>
              <a:t>OPEN</a:t>
            </a:r>
            <a:endParaRPr dirty="0">
              <a:latin typeface="Arial"/>
              <a:cs typeface="Arial"/>
            </a:endParaRPr>
          </a:p>
          <a:p>
            <a:pPr marL="568643" lvl="2" indent="-127159">
              <a:spcBef>
                <a:spcPts val="240"/>
              </a:spcBef>
              <a:buChar char="•"/>
              <a:tabLst>
                <a:tab pos="568643" algn="l"/>
                <a:tab pos="2033588" algn="l"/>
                <a:tab pos="3837146" algn="l"/>
              </a:tabLst>
            </a:pPr>
            <a:r>
              <a:rPr spc="-68" dirty="0">
                <a:latin typeface="Arial"/>
                <a:cs typeface="Arial"/>
              </a:rPr>
              <a:t>compute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h(n'),</a:t>
            </a:r>
            <a:r>
              <a:rPr dirty="0">
                <a:latin typeface="Arial"/>
                <a:cs typeface="Arial"/>
              </a:rPr>
              <a:t>	</a:t>
            </a:r>
            <a:r>
              <a:rPr spc="-90" dirty="0">
                <a:latin typeface="Arial"/>
                <a:cs typeface="Arial"/>
              </a:rPr>
              <a:t>g(n')=g(n)+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c(n,n'),</a:t>
            </a:r>
            <a:r>
              <a:rPr dirty="0">
                <a:latin typeface="Arial"/>
                <a:cs typeface="Arial"/>
              </a:rPr>
              <a:t>	</a:t>
            </a:r>
            <a:r>
              <a:rPr spc="-8" dirty="0">
                <a:latin typeface="Arial"/>
                <a:cs typeface="Arial"/>
              </a:rPr>
              <a:t>f(n')=g(n')+h(n')</a:t>
            </a:r>
            <a:endParaRPr dirty="0">
              <a:latin typeface="Arial"/>
              <a:cs typeface="Arial"/>
            </a:endParaRPr>
          </a:p>
          <a:p>
            <a:pPr marL="390049" lvl="1" indent="-167640">
              <a:lnSpc>
                <a:spcPts val="2025"/>
              </a:lnSpc>
              <a:spcBef>
                <a:spcPts val="214"/>
              </a:spcBef>
              <a:buFont typeface="Arial"/>
              <a:buAutoNum type="arabicPlain"/>
              <a:tabLst>
                <a:tab pos="390525" algn="l"/>
              </a:tabLst>
            </a:pPr>
            <a:r>
              <a:rPr dirty="0">
                <a:latin typeface="Arial"/>
                <a:cs typeface="Arial"/>
              </a:rPr>
              <a:t>If</a:t>
            </a:r>
            <a:r>
              <a:rPr spc="-9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n’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already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on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248" dirty="0">
                <a:latin typeface="Arial"/>
                <a:cs typeface="Arial"/>
              </a:rPr>
              <a:t>OPEN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23" dirty="0">
                <a:latin typeface="Arial"/>
                <a:cs typeface="Arial"/>
              </a:rPr>
              <a:t>or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296" dirty="0">
                <a:latin typeface="Arial"/>
                <a:cs typeface="Arial"/>
              </a:rPr>
              <a:t>CLOSED</a:t>
            </a:r>
            <a:r>
              <a:rPr spc="-98" dirty="0">
                <a:latin typeface="Arial"/>
                <a:cs typeface="Arial"/>
              </a:rPr>
              <a:t> and</a:t>
            </a:r>
            <a:r>
              <a:rPr spc="-8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if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g(n')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is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lower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new</a:t>
            </a:r>
            <a:endParaRPr dirty="0">
              <a:latin typeface="Arial"/>
              <a:cs typeface="Arial"/>
            </a:endParaRPr>
          </a:p>
          <a:p>
            <a:pPr marL="355759">
              <a:lnSpc>
                <a:spcPts val="2385"/>
              </a:lnSpc>
            </a:pPr>
            <a:r>
              <a:rPr spc="-79" dirty="0">
                <a:latin typeface="Arial"/>
                <a:cs typeface="Arial"/>
              </a:rPr>
              <a:t>version</a:t>
            </a:r>
            <a:r>
              <a:rPr spc="-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23" dirty="0">
                <a:latin typeface="Arial"/>
                <a:cs typeface="Arial"/>
              </a:rPr>
              <a:t>n</a:t>
            </a:r>
            <a:r>
              <a:rPr sz="2100" spc="-23" dirty="0">
                <a:latin typeface="Arial"/>
                <a:cs typeface="Arial"/>
              </a:rPr>
              <a:t>'</a:t>
            </a:r>
            <a:r>
              <a:rPr spc="-23" dirty="0">
                <a:latin typeface="Arial"/>
                <a:cs typeface="Arial"/>
              </a:rPr>
              <a:t>,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then:</a:t>
            </a:r>
            <a:endParaRPr dirty="0">
              <a:latin typeface="Arial"/>
              <a:cs typeface="Arial"/>
            </a:endParaRPr>
          </a:p>
          <a:p>
            <a:pPr marL="568643" lvl="2" indent="-127159">
              <a:spcBef>
                <a:spcPts val="236"/>
              </a:spcBef>
              <a:buChar char="•"/>
              <a:tabLst>
                <a:tab pos="568643" algn="l"/>
              </a:tabLst>
            </a:pPr>
            <a:r>
              <a:rPr spc="-83" dirty="0">
                <a:latin typeface="Arial"/>
                <a:cs typeface="Arial"/>
              </a:rPr>
              <a:t>Redirect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pointers</a:t>
            </a:r>
            <a:r>
              <a:rPr spc="-90" dirty="0">
                <a:latin typeface="Arial"/>
                <a:cs typeface="Arial"/>
              </a:rPr>
              <a:t> backward </a:t>
            </a:r>
            <a:r>
              <a:rPr spc="-23" dirty="0">
                <a:latin typeface="Arial"/>
                <a:cs typeface="Arial"/>
              </a:rPr>
              <a:t>from</a:t>
            </a:r>
            <a:r>
              <a:rPr spc="-9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n’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on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49" dirty="0">
                <a:latin typeface="Arial"/>
                <a:cs typeface="Arial"/>
              </a:rPr>
              <a:t>path</a:t>
            </a:r>
            <a:r>
              <a:rPr spc="-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with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41" dirty="0">
                <a:latin typeface="Arial"/>
                <a:cs typeface="Arial"/>
              </a:rPr>
              <a:t>lower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g(n’)</a:t>
            </a:r>
            <a:endParaRPr dirty="0">
              <a:latin typeface="Arial"/>
              <a:cs typeface="Arial"/>
            </a:endParaRPr>
          </a:p>
          <a:p>
            <a:pPr marL="568643" lvl="2" indent="-127159">
              <a:spcBef>
                <a:spcPts val="217"/>
              </a:spcBef>
              <a:buChar char="•"/>
              <a:tabLst>
                <a:tab pos="568643" algn="l"/>
              </a:tabLst>
            </a:pPr>
            <a:r>
              <a:rPr spc="-86" dirty="0">
                <a:latin typeface="Arial"/>
                <a:cs typeface="Arial"/>
              </a:rPr>
              <a:t>Put</a:t>
            </a:r>
            <a:r>
              <a:rPr spc="-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n'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71" dirty="0">
                <a:latin typeface="Arial"/>
                <a:cs typeface="Arial"/>
              </a:rPr>
              <a:t>on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266" dirty="0">
                <a:latin typeface="Arial"/>
                <a:cs typeface="Arial"/>
              </a:rPr>
              <a:t>OPEN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C00C-3179-957B-853C-F9ACE50C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Uninformed Search (Recap)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CF847F33-87D3-4464-9D34-986FC21EAED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946" y="1809749"/>
            <a:ext cx="3256901" cy="2186809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D4FFD5-8ED1-4E8A-FC88-C372158B9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4096"/>
              </p:ext>
            </p:extLst>
          </p:nvPr>
        </p:nvGraphicFramePr>
        <p:xfrm>
          <a:off x="4185745" y="1822229"/>
          <a:ext cx="45930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510">
                  <a:extLst>
                    <a:ext uri="{9D8B030D-6E8A-4147-A177-3AD203B41FA5}">
                      <a16:colId xmlns:a16="http://schemas.microsoft.com/office/drawing/2014/main" val="359249611"/>
                    </a:ext>
                  </a:extLst>
                </a:gridCol>
                <a:gridCol w="2296510">
                  <a:extLst>
                    <a:ext uri="{9D8B030D-6E8A-4147-A177-3AD203B41FA5}">
                      <a16:colId xmlns:a16="http://schemas.microsoft.com/office/drawing/2014/main" val="438448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Search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Expanded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9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0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0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Iterative-Deepening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1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Uniform-Cost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3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396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410" y="631047"/>
            <a:ext cx="3345180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53" dirty="0"/>
              <a:t>Observations</a:t>
            </a:r>
            <a:r>
              <a:rPr spc="-165" dirty="0"/>
              <a:t> </a:t>
            </a:r>
            <a:r>
              <a:rPr spc="-116" dirty="0"/>
              <a:t>on</a:t>
            </a:r>
            <a:r>
              <a:rPr spc="-165" dirty="0"/>
              <a:t> </a:t>
            </a:r>
            <a:r>
              <a:rPr spc="-19" dirty="0"/>
              <a:t>A*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6881" y="1297203"/>
            <a:ext cx="6011704" cy="61026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83356" marR="3810" indent="-174308">
              <a:spcBef>
                <a:spcPts val="79"/>
              </a:spcBef>
              <a:buFont typeface="Arial"/>
              <a:buChar char="•"/>
              <a:tabLst>
                <a:tab pos="183833" algn="l"/>
              </a:tabLst>
            </a:pPr>
            <a:r>
              <a:rPr sz="1950" b="1" spc="-135" dirty="0">
                <a:latin typeface="Arial"/>
                <a:cs typeface="Arial"/>
              </a:rPr>
              <a:t>Perfect</a:t>
            </a:r>
            <a:r>
              <a:rPr sz="1950" b="1" spc="-105" dirty="0">
                <a:latin typeface="Arial"/>
                <a:cs typeface="Arial"/>
              </a:rPr>
              <a:t> </a:t>
            </a:r>
            <a:r>
              <a:rPr sz="1950" b="1" spc="-131" dirty="0">
                <a:latin typeface="Arial"/>
                <a:cs typeface="Arial"/>
              </a:rPr>
              <a:t>heuristic:</a:t>
            </a:r>
            <a:r>
              <a:rPr sz="1950" b="1" spc="-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h(n)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76" dirty="0">
                <a:latin typeface="Arial"/>
                <a:cs typeface="Arial"/>
              </a:rPr>
              <a:t>=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h*(n)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for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all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n,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only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nodes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on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an </a:t>
            </a:r>
            <a:r>
              <a:rPr sz="1950" spc="-34" dirty="0">
                <a:latin typeface="Arial"/>
                <a:cs typeface="Arial"/>
              </a:rPr>
              <a:t>optimal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solution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path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spc="-101" dirty="0">
                <a:latin typeface="Arial"/>
                <a:cs typeface="Arial"/>
              </a:rPr>
              <a:t>expanded;</a:t>
            </a:r>
            <a:r>
              <a:rPr sz="1950" spc="-113" dirty="0"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no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extra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49" dirty="0">
                <a:latin typeface="Arial"/>
                <a:cs typeface="Arial"/>
              </a:rPr>
              <a:t>work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done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410" y="631047"/>
            <a:ext cx="3345180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53" dirty="0"/>
              <a:t>Observations</a:t>
            </a:r>
            <a:r>
              <a:rPr spc="-165" dirty="0"/>
              <a:t> </a:t>
            </a:r>
            <a:r>
              <a:rPr spc="-116" dirty="0"/>
              <a:t>on</a:t>
            </a:r>
            <a:r>
              <a:rPr spc="-165" dirty="0"/>
              <a:t> </a:t>
            </a:r>
            <a:r>
              <a:rPr spc="-19" dirty="0"/>
              <a:t>A*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6881" y="1297203"/>
            <a:ext cx="6011704" cy="127454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83356" marR="3810" indent="-174308">
              <a:spcBef>
                <a:spcPts val="79"/>
              </a:spcBef>
              <a:buFont typeface="Arial"/>
              <a:buChar char="•"/>
              <a:tabLst>
                <a:tab pos="183833" algn="l"/>
              </a:tabLst>
            </a:pPr>
            <a:r>
              <a:rPr sz="1950" b="1" spc="-135" dirty="0">
                <a:latin typeface="Arial"/>
                <a:cs typeface="Arial"/>
              </a:rPr>
              <a:t>Perfect</a:t>
            </a:r>
            <a:r>
              <a:rPr sz="1950" b="1" spc="-105" dirty="0">
                <a:latin typeface="Arial"/>
                <a:cs typeface="Arial"/>
              </a:rPr>
              <a:t> </a:t>
            </a:r>
            <a:r>
              <a:rPr sz="1950" b="1" spc="-131" dirty="0">
                <a:latin typeface="Arial"/>
                <a:cs typeface="Arial"/>
              </a:rPr>
              <a:t>heuristic:</a:t>
            </a:r>
            <a:r>
              <a:rPr sz="1950" b="1" spc="-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h(n)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76" dirty="0">
                <a:latin typeface="Arial"/>
                <a:cs typeface="Arial"/>
              </a:rPr>
              <a:t>=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h*(n)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for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all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n,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only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nodes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on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an </a:t>
            </a:r>
            <a:r>
              <a:rPr sz="1950" spc="-34" dirty="0">
                <a:latin typeface="Arial"/>
                <a:cs typeface="Arial"/>
              </a:rPr>
              <a:t>optimal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solution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path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spc="-101" dirty="0">
                <a:latin typeface="Arial"/>
                <a:cs typeface="Arial"/>
              </a:rPr>
              <a:t>expanded;</a:t>
            </a:r>
            <a:r>
              <a:rPr sz="1950" spc="-113" dirty="0"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no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extra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49" dirty="0">
                <a:latin typeface="Arial"/>
                <a:cs typeface="Arial"/>
              </a:rPr>
              <a:t>work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done</a:t>
            </a:r>
            <a:endParaRPr sz="1950">
              <a:latin typeface="Arial"/>
              <a:cs typeface="Arial"/>
            </a:endParaRPr>
          </a:p>
          <a:p>
            <a:pPr marL="183356" marR="131921" indent="-174308">
              <a:spcBef>
                <a:spcPts val="469"/>
              </a:spcBef>
              <a:buFont typeface="Arial"/>
              <a:buChar char="•"/>
              <a:tabLst>
                <a:tab pos="183833" algn="l"/>
              </a:tabLst>
            </a:pPr>
            <a:r>
              <a:rPr sz="1950" b="1" spc="-109" dirty="0">
                <a:latin typeface="Arial"/>
                <a:cs typeface="Arial"/>
              </a:rPr>
              <a:t>Null</a:t>
            </a:r>
            <a:r>
              <a:rPr sz="1950" b="1" spc="-94" dirty="0">
                <a:latin typeface="Arial"/>
                <a:cs typeface="Arial"/>
              </a:rPr>
              <a:t> </a:t>
            </a:r>
            <a:r>
              <a:rPr sz="1950" b="1" spc="-131" dirty="0">
                <a:latin typeface="Arial"/>
                <a:cs typeface="Arial"/>
              </a:rPr>
              <a:t>heuristic:</a:t>
            </a:r>
            <a:r>
              <a:rPr sz="1950" b="1" spc="-98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h(n)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176" dirty="0">
                <a:latin typeface="Arial"/>
                <a:cs typeface="Arial"/>
              </a:rPr>
              <a:t>=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0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for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49" dirty="0">
                <a:latin typeface="Arial"/>
                <a:cs typeface="Arial"/>
              </a:rPr>
              <a:t>all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n,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then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60" dirty="0">
                <a:latin typeface="Arial"/>
                <a:cs typeface="Arial"/>
              </a:rPr>
              <a:t>it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an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admissible </a:t>
            </a:r>
            <a:r>
              <a:rPr sz="1950" spc="-60" dirty="0">
                <a:latin typeface="Arial"/>
                <a:cs typeface="Arial"/>
              </a:rPr>
              <a:t>heuristic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and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A*</a:t>
            </a:r>
            <a:r>
              <a:rPr sz="1950" spc="-71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acts</a:t>
            </a:r>
            <a:r>
              <a:rPr sz="1950" spc="-64" dirty="0">
                <a:latin typeface="Arial"/>
                <a:cs typeface="Arial"/>
              </a:rPr>
              <a:t> like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41" dirty="0">
                <a:latin typeface="Arial"/>
                <a:cs typeface="Arial"/>
              </a:rPr>
              <a:t>uniform-</a:t>
            </a:r>
            <a:r>
              <a:rPr sz="1950" spc="-98" dirty="0">
                <a:latin typeface="Arial"/>
                <a:cs typeface="Arial"/>
              </a:rPr>
              <a:t>cost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search</a:t>
            </a:r>
            <a:endParaRPr sz="19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208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410" y="587740"/>
            <a:ext cx="3345180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53" dirty="0"/>
              <a:t>Observations</a:t>
            </a:r>
            <a:r>
              <a:rPr spc="-165" dirty="0"/>
              <a:t> </a:t>
            </a:r>
            <a:r>
              <a:rPr spc="-116" dirty="0"/>
              <a:t>on</a:t>
            </a:r>
            <a:r>
              <a:rPr spc="-165" dirty="0"/>
              <a:t> </a:t>
            </a:r>
            <a:r>
              <a:rPr spc="-19" dirty="0"/>
              <a:t>A*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6881" y="1253896"/>
            <a:ext cx="6011704" cy="193883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83356" marR="3810" indent="-174308">
              <a:spcBef>
                <a:spcPts val="79"/>
              </a:spcBef>
              <a:buFont typeface="Arial"/>
              <a:buChar char="•"/>
              <a:tabLst>
                <a:tab pos="183833" algn="l"/>
              </a:tabLst>
            </a:pPr>
            <a:r>
              <a:rPr sz="1950" b="1" spc="-135" dirty="0">
                <a:latin typeface="Arial"/>
                <a:cs typeface="Arial"/>
              </a:rPr>
              <a:t>Perfect</a:t>
            </a:r>
            <a:r>
              <a:rPr sz="1950" b="1" spc="-105" dirty="0">
                <a:latin typeface="Arial"/>
                <a:cs typeface="Arial"/>
              </a:rPr>
              <a:t> </a:t>
            </a:r>
            <a:r>
              <a:rPr sz="1950" b="1" spc="-131" dirty="0">
                <a:latin typeface="Arial"/>
                <a:cs typeface="Arial"/>
              </a:rPr>
              <a:t>heuristic:</a:t>
            </a:r>
            <a:r>
              <a:rPr sz="1950" b="1" spc="-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h(n)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76" dirty="0">
                <a:latin typeface="Arial"/>
                <a:cs typeface="Arial"/>
              </a:rPr>
              <a:t>=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h*(n)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for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all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n,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only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nodes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on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an </a:t>
            </a:r>
            <a:r>
              <a:rPr sz="1950" spc="-34" dirty="0">
                <a:latin typeface="Arial"/>
                <a:cs typeface="Arial"/>
              </a:rPr>
              <a:t>optimal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solution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path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spc="-101" dirty="0">
                <a:latin typeface="Arial"/>
                <a:cs typeface="Arial"/>
              </a:rPr>
              <a:t>expanded;</a:t>
            </a:r>
            <a:r>
              <a:rPr sz="1950" spc="-113" dirty="0"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no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extra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49" dirty="0">
                <a:latin typeface="Arial"/>
                <a:cs typeface="Arial"/>
              </a:rPr>
              <a:t>work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done</a:t>
            </a:r>
            <a:endParaRPr sz="1950" dirty="0">
              <a:latin typeface="Arial"/>
              <a:cs typeface="Arial"/>
            </a:endParaRPr>
          </a:p>
          <a:p>
            <a:pPr marL="183356" marR="131921" indent="-174308">
              <a:spcBef>
                <a:spcPts val="469"/>
              </a:spcBef>
              <a:buFont typeface="Arial"/>
              <a:buChar char="•"/>
              <a:tabLst>
                <a:tab pos="183833" algn="l"/>
              </a:tabLst>
            </a:pPr>
            <a:r>
              <a:rPr sz="1950" b="1" spc="-109" dirty="0">
                <a:latin typeface="Arial"/>
                <a:cs typeface="Arial"/>
              </a:rPr>
              <a:t>Null</a:t>
            </a:r>
            <a:r>
              <a:rPr sz="1950" b="1" spc="-94" dirty="0">
                <a:latin typeface="Arial"/>
                <a:cs typeface="Arial"/>
              </a:rPr>
              <a:t> </a:t>
            </a:r>
            <a:r>
              <a:rPr sz="1950" b="1" spc="-131" dirty="0">
                <a:latin typeface="Arial"/>
                <a:cs typeface="Arial"/>
              </a:rPr>
              <a:t>heuristic:</a:t>
            </a:r>
            <a:r>
              <a:rPr sz="1950" b="1" spc="-98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h(n)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176" dirty="0">
                <a:latin typeface="Arial"/>
                <a:cs typeface="Arial"/>
              </a:rPr>
              <a:t>=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0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for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49" dirty="0">
                <a:latin typeface="Arial"/>
                <a:cs typeface="Arial"/>
              </a:rPr>
              <a:t>all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n,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then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60" dirty="0">
                <a:latin typeface="Arial"/>
                <a:cs typeface="Arial"/>
              </a:rPr>
              <a:t>it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an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admissible </a:t>
            </a:r>
            <a:r>
              <a:rPr sz="1950" spc="-60" dirty="0">
                <a:latin typeface="Arial"/>
                <a:cs typeface="Arial"/>
              </a:rPr>
              <a:t>heuristic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and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A*</a:t>
            </a:r>
            <a:r>
              <a:rPr sz="1950" spc="-71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acts</a:t>
            </a:r>
            <a:r>
              <a:rPr sz="1950" spc="-64" dirty="0">
                <a:latin typeface="Arial"/>
                <a:cs typeface="Arial"/>
              </a:rPr>
              <a:t> like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41" dirty="0">
                <a:latin typeface="Arial"/>
                <a:cs typeface="Arial"/>
              </a:rPr>
              <a:t>uniform-</a:t>
            </a:r>
            <a:r>
              <a:rPr sz="1950" spc="-98" dirty="0">
                <a:latin typeface="Arial"/>
                <a:cs typeface="Arial"/>
              </a:rPr>
              <a:t>cost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search</a:t>
            </a:r>
            <a:endParaRPr sz="1950" dirty="0">
              <a:latin typeface="Arial"/>
              <a:cs typeface="Arial"/>
            </a:endParaRPr>
          </a:p>
          <a:p>
            <a:pPr marL="183356" marR="146685" indent="-174308">
              <a:spcBef>
                <a:spcPts val="469"/>
              </a:spcBef>
              <a:buFont typeface="Arial"/>
              <a:buChar char="•"/>
              <a:tabLst>
                <a:tab pos="183833" algn="l"/>
              </a:tabLst>
            </a:pPr>
            <a:r>
              <a:rPr sz="1950" b="1" spc="-105" dirty="0">
                <a:latin typeface="Arial"/>
                <a:cs typeface="Arial"/>
              </a:rPr>
              <a:t>Better</a:t>
            </a:r>
            <a:r>
              <a:rPr sz="1950" b="1" spc="-94" dirty="0">
                <a:latin typeface="Arial"/>
                <a:cs typeface="Arial"/>
              </a:rPr>
              <a:t> </a:t>
            </a:r>
            <a:r>
              <a:rPr sz="1950" b="1" spc="-131" dirty="0">
                <a:latin typeface="Arial"/>
                <a:cs typeface="Arial"/>
              </a:rPr>
              <a:t>heuristic:</a:t>
            </a:r>
            <a:r>
              <a:rPr sz="1950" b="1" spc="-94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79" dirty="0">
                <a:latin typeface="Arial"/>
                <a:cs typeface="Arial"/>
              </a:rPr>
              <a:t>h1(n)</a:t>
            </a:r>
            <a:r>
              <a:rPr sz="1950" spc="-116" dirty="0">
                <a:latin typeface="Arial"/>
                <a:cs typeface="Arial"/>
              </a:rPr>
              <a:t> </a:t>
            </a:r>
            <a:r>
              <a:rPr sz="1950" spc="-176" dirty="0">
                <a:latin typeface="Arial"/>
                <a:cs typeface="Arial"/>
              </a:rPr>
              <a:t>&lt;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79" dirty="0">
                <a:latin typeface="Arial"/>
                <a:cs typeface="Arial"/>
              </a:rPr>
              <a:t>h2(n)</a:t>
            </a:r>
            <a:r>
              <a:rPr sz="1950" spc="-116" dirty="0">
                <a:latin typeface="Arial"/>
                <a:cs typeface="Arial"/>
              </a:rPr>
              <a:t> </a:t>
            </a:r>
            <a:r>
              <a:rPr sz="1950" spc="-180" dirty="0">
                <a:latin typeface="Arial"/>
                <a:cs typeface="Arial"/>
              </a:rPr>
              <a:t>&lt;=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h*(n)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for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all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non-</a:t>
            </a:r>
            <a:r>
              <a:rPr sz="1950" spc="-26" dirty="0">
                <a:latin typeface="Arial"/>
                <a:cs typeface="Arial"/>
              </a:rPr>
              <a:t>goal </a:t>
            </a:r>
            <a:r>
              <a:rPr sz="1950" spc="-105" dirty="0">
                <a:latin typeface="Arial"/>
                <a:cs typeface="Arial"/>
              </a:rPr>
              <a:t>nodes, </a:t>
            </a:r>
            <a:r>
              <a:rPr sz="1950" spc="-30" dirty="0">
                <a:latin typeface="Arial"/>
                <a:cs typeface="Arial"/>
              </a:rPr>
              <a:t>then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83" dirty="0">
                <a:latin typeface="Arial"/>
                <a:cs typeface="Arial"/>
              </a:rPr>
              <a:t>h2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58" dirty="0">
                <a:latin typeface="Arial"/>
                <a:cs typeface="Arial"/>
              </a:rPr>
              <a:t>a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i="1" spc="-41" dirty="0">
                <a:latin typeface="Arial"/>
                <a:cs typeface="Arial"/>
              </a:rPr>
              <a:t>better</a:t>
            </a:r>
            <a:r>
              <a:rPr sz="1950" i="1" spc="-113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heuristic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than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h1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410" y="600097"/>
            <a:ext cx="3345180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53" dirty="0"/>
              <a:t>Observations</a:t>
            </a:r>
            <a:r>
              <a:rPr spc="-165" dirty="0"/>
              <a:t> </a:t>
            </a:r>
            <a:r>
              <a:rPr spc="-116" dirty="0"/>
              <a:t>on</a:t>
            </a:r>
            <a:r>
              <a:rPr spc="-165" dirty="0"/>
              <a:t> </a:t>
            </a:r>
            <a:r>
              <a:rPr spc="-19" dirty="0"/>
              <a:t>A*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6881" y="1266254"/>
            <a:ext cx="6011704" cy="333152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83356" marR="3810" indent="-174308">
              <a:spcBef>
                <a:spcPts val="79"/>
              </a:spcBef>
              <a:buFont typeface="Arial"/>
              <a:buChar char="•"/>
              <a:tabLst>
                <a:tab pos="183833" algn="l"/>
              </a:tabLst>
            </a:pPr>
            <a:r>
              <a:rPr sz="1950" b="1" spc="-135" dirty="0">
                <a:latin typeface="Arial"/>
                <a:cs typeface="Arial"/>
              </a:rPr>
              <a:t>Perfect</a:t>
            </a:r>
            <a:r>
              <a:rPr sz="1950" b="1" spc="-105" dirty="0">
                <a:latin typeface="Arial"/>
                <a:cs typeface="Arial"/>
              </a:rPr>
              <a:t> </a:t>
            </a:r>
            <a:r>
              <a:rPr sz="1950" b="1" spc="-131" dirty="0">
                <a:latin typeface="Arial"/>
                <a:cs typeface="Arial"/>
              </a:rPr>
              <a:t>heuristic:</a:t>
            </a:r>
            <a:r>
              <a:rPr sz="1950" b="1" spc="-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h(n)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76" dirty="0">
                <a:latin typeface="Arial"/>
                <a:cs typeface="Arial"/>
              </a:rPr>
              <a:t>=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h*(n)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for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all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n,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only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nodes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on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an </a:t>
            </a:r>
            <a:r>
              <a:rPr sz="1950" spc="-34" dirty="0">
                <a:latin typeface="Arial"/>
                <a:cs typeface="Arial"/>
              </a:rPr>
              <a:t>optimal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solution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path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spc="-101" dirty="0">
                <a:latin typeface="Arial"/>
                <a:cs typeface="Arial"/>
              </a:rPr>
              <a:t>expanded;</a:t>
            </a:r>
            <a:r>
              <a:rPr sz="1950" spc="-113" dirty="0"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no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extra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49" dirty="0">
                <a:latin typeface="Arial"/>
                <a:cs typeface="Arial"/>
              </a:rPr>
              <a:t>work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done</a:t>
            </a:r>
            <a:endParaRPr sz="1950" dirty="0">
              <a:latin typeface="Arial"/>
              <a:cs typeface="Arial"/>
            </a:endParaRPr>
          </a:p>
          <a:p>
            <a:pPr marL="183356" marR="131921" indent="-174308">
              <a:spcBef>
                <a:spcPts val="469"/>
              </a:spcBef>
              <a:buFont typeface="Arial"/>
              <a:buChar char="•"/>
              <a:tabLst>
                <a:tab pos="183833" algn="l"/>
              </a:tabLst>
            </a:pPr>
            <a:r>
              <a:rPr sz="1950" b="1" spc="-109" dirty="0">
                <a:latin typeface="Arial"/>
                <a:cs typeface="Arial"/>
              </a:rPr>
              <a:t>Null</a:t>
            </a:r>
            <a:r>
              <a:rPr sz="1950" b="1" spc="-94" dirty="0">
                <a:latin typeface="Arial"/>
                <a:cs typeface="Arial"/>
              </a:rPr>
              <a:t> </a:t>
            </a:r>
            <a:r>
              <a:rPr sz="1950" b="1" spc="-131" dirty="0">
                <a:latin typeface="Arial"/>
                <a:cs typeface="Arial"/>
              </a:rPr>
              <a:t>heuristic:</a:t>
            </a:r>
            <a:r>
              <a:rPr sz="1950" b="1" spc="-98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h(n)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176" dirty="0">
                <a:latin typeface="Arial"/>
                <a:cs typeface="Arial"/>
              </a:rPr>
              <a:t>=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0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for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49" dirty="0">
                <a:latin typeface="Arial"/>
                <a:cs typeface="Arial"/>
              </a:rPr>
              <a:t>all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n,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then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60" dirty="0">
                <a:latin typeface="Arial"/>
                <a:cs typeface="Arial"/>
              </a:rPr>
              <a:t>it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an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admissible </a:t>
            </a:r>
            <a:r>
              <a:rPr sz="1950" spc="-60" dirty="0">
                <a:latin typeface="Arial"/>
                <a:cs typeface="Arial"/>
              </a:rPr>
              <a:t>heuristic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and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A*</a:t>
            </a:r>
            <a:r>
              <a:rPr sz="1950" spc="-71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acts</a:t>
            </a:r>
            <a:r>
              <a:rPr sz="1950" spc="-64" dirty="0">
                <a:latin typeface="Arial"/>
                <a:cs typeface="Arial"/>
              </a:rPr>
              <a:t> like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41" dirty="0">
                <a:latin typeface="Arial"/>
                <a:cs typeface="Arial"/>
              </a:rPr>
              <a:t>uniform-</a:t>
            </a:r>
            <a:r>
              <a:rPr sz="1950" spc="-98" dirty="0">
                <a:latin typeface="Arial"/>
                <a:cs typeface="Arial"/>
              </a:rPr>
              <a:t>cost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search</a:t>
            </a:r>
            <a:endParaRPr sz="1950" dirty="0">
              <a:latin typeface="Arial"/>
              <a:cs typeface="Arial"/>
            </a:endParaRPr>
          </a:p>
          <a:p>
            <a:pPr marL="183356" marR="146685" indent="-174308">
              <a:spcBef>
                <a:spcPts val="469"/>
              </a:spcBef>
              <a:buFont typeface="Arial"/>
              <a:buChar char="•"/>
              <a:tabLst>
                <a:tab pos="183833" algn="l"/>
              </a:tabLst>
            </a:pPr>
            <a:r>
              <a:rPr sz="1950" b="1" spc="-105" dirty="0">
                <a:latin typeface="Arial"/>
                <a:cs typeface="Arial"/>
              </a:rPr>
              <a:t>Better</a:t>
            </a:r>
            <a:r>
              <a:rPr sz="1950" b="1" spc="-94" dirty="0">
                <a:latin typeface="Arial"/>
                <a:cs typeface="Arial"/>
              </a:rPr>
              <a:t> </a:t>
            </a:r>
            <a:r>
              <a:rPr sz="1950" b="1" spc="-131" dirty="0">
                <a:latin typeface="Arial"/>
                <a:cs typeface="Arial"/>
              </a:rPr>
              <a:t>heuristic:</a:t>
            </a:r>
            <a:r>
              <a:rPr sz="1950" b="1" spc="-94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79" dirty="0">
                <a:latin typeface="Arial"/>
                <a:cs typeface="Arial"/>
              </a:rPr>
              <a:t>h1(n)</a:t>
            </a:r>
            <a:r>
              <a:rPr sz="1950" spc="-116" dirty="0">
                <a:latin typeface="Arial"/>
                <a:cs typeface="Arial"/>
              </a:rPr>
              <a:t> </a:t>
            </a:r>
            <a:r>
              <a:rPr sz="1950" spc="-176" dirty="0">
                <a:latin typeface="Arial"/>
                <a:cs typeface="Arial"/>
              </a:rPr>
              <a:t>&lt;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79" dirty="0">
                <a:latin typeface="Arial"/>
                <a:cs typeface="Arial"/>
              </a:rPr>
              <a:t>h2(n)</a:t>
            </a:r>
            <a:r>
              <a:rPr sz="1950" spc="-116" dirty="0">
                <a:latin typeface="Arial"/>
                <a:cs typeface="Arial"/>
              </a:rPr>
              <a:t> </a:t>
            </a:r>
            <a:r>
              <a:rPr sz="1950" spc="-180" dirty="0">
                <a:latin typeface="Arial"/>
                <a:cs typeface="Arial"/>
              </a:rPr>
              <a:t>&lt;=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h*(n)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for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all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non-</a:t>
            </a:r>
            <a:r>
              <a:rPr sz="1950" spc="-26" dirty="0">
                <a:latin typeface="Arial"/>
                <a:cs typeface="Arial"/>
              </a:rPr>
              <a:t>goal </a:t>
            </a:r>
            <a:r>
              <a:rPr sz="1950" spc="-105" dirty="0">
                <a:latin typeface="Arial"/>
                <a:cs typeface="Arial"/>
              </a:rPr>
              <a:t>nodes, </a:t>
            </a:r>
            <a:r>
              <a:rPr sz="1950" spc="-30" dirty="0">
                <a:latin typeface="Arial"/>
                <a:cs typeface="Arial"/>
              </a:rPr>
              <a:t>then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83" dirty="0">
                <a:latin typeface="Arial"/>
                <a:cs typeface="Arial"/>
              </a:rPr>
              <a:t>h2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58" dirty="0">
                <a:latin typeface="Arial"/>
                <a:cs typeface="Arial"/>
              </a:rPr>
              <a:t>a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i="1" spc="-41" dirty="0">
                <a:latin typeface="Arial"/>
                <a:cs typeface="Arial"/>
              </a:rPr>
              <a:t>better</a:t>
            </a:r>
            <a:r>
              <a:rPr sz="1950" i="1" spc="-113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heuristic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than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h1</a:t>
            </a:r>
            <a:endParaRPr sz="1950" dirty="0">
              <a:latin typeface="Arial"/>
              <a:cs typeface="Arial"/>
            </a:endParaRPr>
          </a:p>
          <a:p>
            <a:pPr marL="350044" marR="741045" indent="-167164">
              <a:spcBef>
                <a:spcPts val="469"/>
              </a:spcBef>
            </a:pPr>
            <a:r>
              <a:rPr sz="1950" dirty="0">
                <a:latin typeface="Arial"/>
                <a:cs typeface="Arial"/>
              </a:rPr>
              <a:t>–</a:t>
            </a:r>
            <a:r>
              <a:rPr sz="1950" spc="-311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26" dirty="0">
                <a:latin typeface="Arial"/>
                <a:cs typeface="Arial"/>
              </a:rPr>
              <a:t>A1*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-158" dirty="0">
                <a:latin typeface="Arial"/>
                <a:cs typeface="Arial"/>
              </a:rPr>
              <a:t>uses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75" dirty="0">
                <a:latin typeface="Arial"/>
                <a:cs typeface="Arial"/>
              </a:rPr>
              <a:t>h1,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and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A2*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161" dirty="0">
                <a:latin typeface="Arial"/>
                <a:cs typeface="Arial"/>
              </a:rPr>
              <a:t>uses</a:t>
            </a:r>
            <a:r>
              <a:rPr sz="1950" spc="-116" dirty="0">
                <a:latin typeface="Arial"/>
                <a:cs typeface="Arial"/>
              </a:rPr>
              <a:t> </a:t>
            </a:r>
            <a:r>
              <a:rPr sz="1950" spc="-75" dirty="0">
                <a:latin typeface="Arial"/>
                <a:cs typeface="Arial"/>
              </a:rPr>
              <a:t>h2,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then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90" dirty="0">
                <a:latin typeface="Arial"/>
                <a:cs typeface="Arial"/>
              </a:rPr>
              <a:t>every</a:t>
            </a:r>
            <a:r>
              <a:rPr sz="1950" spc="-116" dirty="0">
                <a:latin typeface="Arial"/>
                <a:cs typeface="Arial"/>
              </a:rPr>
              <a:t> </a:t>
            </a:r>
            <a:r>
              <a:rPr sz="1950" spc="-23" dirty="0">
                <a:latin typeface="Arial"/>
                <a:cs typeface="Arial"/>
              </a:rPr>
              <a:t>node </a:t>
            </a:r>
            <a:r>
              <a:rPr sz="1950" spc="-113" dirty="0">
                <a:latin typeface="Arial"/>
                <a:cs typeface="Arial"/>
              </a:rPr>
              <a:t>expanded </a:t>
            </a:r>
            <a:r>
              <a:rPr sz="1950" spc="-94" dirty="0">
                <a:latin typeface="Arial"/>
                <a:cs typeface="Arial"/>
              </a:rPr>
              <a:t>by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23" dirty="0">
                <a:latin typeface="Arial"/>
                <a:cs typeface="Arial"/>
              </a:rPr>
              <a:t>A2*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also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expanded </a:t>
            </a:r>
            <a:r>
              <a:rPr sz="1950" spc="-94" dirty="0">
                <a:latin typeface="Arial"/>
                <a:cs typeface="Arial"/>
              </a:rPr>
              <a:t>by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A1*</a:t>
            </a:r>
            <a:endParaRPr sz="1950" dirty="0">
              <a:latin typeface="Arial"/>
              <a:cs typeface="Arial"/>
            </a:endParaRPr>
          </a:p>
          <a:p>
            <a:pPr marL="695325">
              <a:spcBef>
                <a:spcPts val="469"/>
              </a:spcBef>
            </a:pPr>
            <a:r>
              <a:rPr sz="1950" spc="-60" dirty="0">
                <a:latin typeface="Arial"/>
                <a:cs typeface="Arial"/>
              </a:rPr>
              <a:t>i.e.,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50" dirty="0">
                <a:latin typeface="Arial"/>
                <a:cs typeface="Arial"/>
              </a:rPr>
              <a:t>A1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127" dirty="0">
                <a:latin typeface="Arial"/>
                <a:cs typeface="Arial"/>
              </a:rPr>
              <a:t>expands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34" dirty="0">
                <a:latin typeface="Arial"/>
                <a:cs typeface="Arial"/>
              </a:rPr>
              <a:t>at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75" dirty="0">
                <a:latin typeface="Arial"/>
                <a:cs typeface="Arial"/>
              </a:rPr>
              <a:t>least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91" dirty="0">
                <a:latin typeface="Arial"/>
                <a:cs typeface="Arial"/>
              </a:rPr>
              <a:t>as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16" dirty="0">
                <a:latin typeface="Arial"/>
                <a:cs typeface="Arial"/>
              </a:rPr>
              <a:t>many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16" dirty="0">
                <a:latin typeface="Arial"/>
                <a:cs typeface="Arial"/>
              </a:rPr>
              <a:t>nodes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91" dirty="0">
                <a:latin typeface="Arial"/>
                <a:cs typeface="Arial"/>
              </a:rPr>
              <a:t>as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A2*</a:t>
            </a:r>
            <a:endParaRPr sz="1950" dirty="0">
              <a:latin typeface="Arial"/>
              <a:cs typeface="Arial"/>
            </a:endParaRPr>
          </a:p>
          <a:p>
            <a:pPr marL="183356">
              <a:spcBef>
                <a:spcPts val="465"/>
              </a:spcBef>
            </a:pPr>
            <a:r>
              <a:rPr sz="1950" dirty="0">
                <a:latin typeface="Arial"/>
                <a:cs typeface="Arial"/>
              </a:rPr>
              <a:t>–</a:t>
            </a:r>
            <a:r>
              <a:rPr sz="1950" spc="-311" dirty="0">
                <a:latin typeface="Arial"/>
                <a:cs typeface="Arial"/>
              </a:rPr>
              <a:t> </a:t>
            </a:r>
            <a:r>
              <a:rPr sz="1950" spc="-158" dirty="0">
                <a:latin typeface="Arial"/>
                <a:cs typeface="Arial"/>
              </a:rPr>
              <a:t>We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176" dirty="0">
                <a:latin typeface="Arial"/>
                <a:cs typeface="Arial"/>
              </a:rPr>
              <a:t>say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that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A2*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 </a:t>
            </a:r>
            <a:r>
              <a:rPr sz="1950" i="1" spc="-41" dirty="0">
                <a:latin typeface="Arial"/>
                <a:cs typeface="Arial"/>
              </a:rPr>
              <a:t>better</a:t>
            </a:r>
            <a:r>
              <a:rPr sz="1950" i="1" spc="-120" dirty="0">
                <a:latin typeface="Arial"/>
                <a:cs typeface="Arial"/>
              </a:rPr>
              <a:t> </a:t>
            </a:r>
            <a:r>
              <a:rPr sz="1950" i="1" spc="-64" dirty="0">
                <a:latin typeface="Arial"/>
                <a:cs typeface="Arial"/>
              </a:rPr>
              <a:t>informed</a:t>
            </a:r>
            <a:r>
              <a:rPr sz="1950" i="1" spc="-105" dirty="0">
                <a:latin typeface="Arial"/>
                <a:cs typeface="Arial"/>
              </a:rPr>
              <a:t> </a:t>
            </a:r>
            <a:r>
              <a:rPr sz="1950" spc="-41" dirty="0">
                <a:latin typeface="Arial"/>
                <a:cs typeface="Arial"/>
              </a:rPr>
              <a:t>than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A1*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410" y="587740"/>
            <a:ext cx="3345180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53" dirty="0"/>
              <a:t>Observations</a:t>
            </a:r>
            <a:r>
              <a:rPr spc="-165" dirty="0"/>
              <a:t> </a:t>
            </a:r>
            <a:r>
              <a:rPr spc="-116" dirty="0"/>
              <a:t>on</a:t>
            </a:r>
            <a:r>
              <a:rPr spc="-165" dirty="0"/>
              <a:t> </a:t>
            </a:r>
            <a:r>
              <a:rPr spc="-19" dirty="0"/>
              <a:t>A*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6881" y="1253896"/>
            <a:ext cx="6011704" cy="369572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83356" marR="3810" indent="-174308">
              <a:spcBef>
                <a:spcPts val="79"/>
              </a:spcBef>
              <a:buFont typeface="Arial"/>
              <a:buChar char="•"/>
              <a:tabLst>
                <a:tab pos="183833" algn="l"/>
              </a:tabLst>
            </a:pPr>
            <a:r>
              <a:rPr sz="1950" b="1" spc="-135" dirty="0">
                <a:latin typeface="Arial"/>
                <a:cs typeface="Arial"/>
              </a:rPr>
              <a:t>Perfect</a:t>
            </a:r>
            <a:r>
              <a:rPr sz="1950" b="1" spc="-105" dirty="0">
                <a:latin typeface="Arial"/>
                <a:cs typeface="Arial"/>
              </a:rPr>
              <a:t> </a:t>
            </a:r>
            <a:r>
              <a:rPr sz="1950" b="1" spc="-131" dirty="0">
                <a:latin typeface="Arial"/>
                <a:cs typeface="Arial"/>
              </a:rPr>
              <a:t>heuristic:</a:t>
            </a:r>
            <a:r>
              <a:rPr sz="1950" b="1" spc="-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h(n)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76" dirty="0">
                <a:latin typeface="Arial"/>
                <a:cs typeface="Arial"/>
              </a:rPr>
              <a:t>=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h*(n)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for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all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n,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only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nodes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on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an </a:t>
            </a:r>
            <a:r>
              <a:rPr sz="1950" spc="-34" dirty="0">
                <a:latin typeface="Arial"/>
                <a:cs typeface="Arial"/>
              </a:rPr>
              <a:t>optimal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solution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path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spc="-101" dirty="0">
                <a:latin typeface="Arial"/>
                <a:cs typeface="Arial"/>
              </a:rPr>
              <a:t>expanded;</a:t>
            </a:r>
            <a:r>
              <a:rPr sz="1950" spc="-113" dirty="0"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no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extra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49" dirty="0">
                <a:latin typeface="Arial"/>
                <a:cs typeface="Arial"/>
              </a:rPr>
              <a:t>work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done</a:t>
            </a:r>
            <a:endParaRPr sz="1950" dirty="0">
              <a:latin typeface="Arial"/>
              <a:cs typeface="Arial"/>
            </a:endParaRPr>
          </a:p>
          <a:p>
            <a:pPr marL="183356" marR="131921" indent="-174308">
              <a:spcBef>
                <a:spcPts val="469"/>
              </a:spcBef>
              <a:buFont typeface="Arial"/>
              <a:buChar char="•"/>
              <a:tabLst>
                <a:tab pos="183833" algn="l"/>
              </a:tabLst>
            </a:pPr>
            <a:r>
              <a:rPr sz="1950" b="1" spc="-109" dirty="0">
                <a:latin typeface="Arial"/>
                <a:cs typeface="Arial"/>
              </a:rPr>
              <a:t>Null</a:t>
            </a:r>
            <a:r>
              <a:rPr sz="1950" b="1" spc="-94" dirty="0">
                <a:latin typeface="Arial"/>
                <a:cs typeface="Arial"/>
              </a:rPr>
              <a:t> </a:t>
            </a:r>
            <a:r>
              <a:rPr sz="1950" b="1" spc="-131" dirty="0">
                <a:latin typeface="Arial"/>
                <a:cs typeface="Arial"/>
              </a:rPr>
              <a:t>heuristic:</a:t>
            </a:r>
            <a:r>
              <a:rPr sz="1950" b="1" spc="-98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h(n)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176" dirty="0">
                <a:latin typeface="Arial"/>
                <a:cs typeface="Arial"/>
              </a:rPr>
              <a:t>=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0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for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49" dirty="0">
                <a:latin typeface="Arial"/>
                <a:cs typeface="Arial"/>
              </a:rPr>
              <a:t>all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n,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then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60" dirty="0">
                <a:latin typeface="Arial"/>
                <a:cs typeface="Arial"/>
              </a:rPr>
              <a:t>it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an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admissible </a:t>
            </a:r>
            <a:r>
              <a:rPr sz="1950" spc="-60" dirty="0">
                <a:latin typeface="Arial"/>
                <a:cs typeface="Arial"/>
              </a:rPr>
              <a:t>heuristic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and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A*</a:t>
            </a:r>
            <a:r>
              <a:rPr sz="1950" spc="-71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acts</a:t>
            </a:r>
            <a:r>
              <a:rPr sz="1950" spc="-64" dirty="0">
                <a:latin typeface="Arial"/>
                <a:cs typeface="Arial"/>
              </a:rPr>
              <a:t> like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41" dirty="0">
                <a:latin typeface="Arial"/>
                <a:cs typeface="Arial"/>
              </a:rPr>
              <a:t>uniform-</a:t>
            </a:r>
            <a:r>
              <a:rPr sz="1950" spc="-98" dirty="0">
                <a:latin typeface="Arial"/>
                <a:cs typeface="Arial"/>
              </a:rPr>
              <a:t>cost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search</a:t>
            </a:r>
            <a:endParaRPr sz="1950" dirty="0">
              <a:latin typeface="Arial"/>
              <a:cs typeface="Arial"/>
            </a:endParaRPr>
          </a:p>
          <a:p>
            <a:pPr marL="183356" marR="146685" indent="-174308">
              <a:spcBef>
                <a:spcPts val="469"/>
              </a:spcBef>
              <a:buFont typeface="Arial"/>
              <a:buChar char="•"/>
              <a:tabLst>
                <a:tab pos="183833" algn="l"/>
              </a:tabLst>
            </a:pPr>
            <a:r>
              <a:rPr sz="1950" b="1" spc="-105" dirty="0">
                <a:latin typeface="Arial"/>
                <a:cs typeface="Arial"/>
              </a:rPr>
              <a:t>Better</a:t>
            </a:r>
            <a:r>
              <a:rPr sz="1950" b="1" spc="-94" dirty="0">
                <a:latin typeface="Arial"/>
                <a:cs typeface="Arial"/>
              </a:rPr>
              <a:t> </a:t>
            </a:r>
            <a:r>
              <a:rPr sz="1950" b="1" spc="-131" dirty="0">
                <a:latin typeface="Arial"/>
                <a:cs typeface="Arial"/>
              </a:rPr>
              <a:t>heuristic:</a:t>
            </a:r>
            <a:r>
              <a:rPr sz="1950" b="1" spc="-94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79" dirty="0">
                <a:latin typeface="Arial"/>
                <a:cs typeface="Arial"/>
              </a:rPr>
              <a:t>h1(n)</a:t>
            </a:r>
            <a:r>
              <a:rPr sz="1950" spc="-116" dirty="0">
                <a:latin typeface="Arial"/>
                <a:cs typeface="Arial"/>
              </a:rPr>
              <a:t> </a:t>
            </a:r>
            <a:r>
              <a:rPr sz="1950" spc="-176" dirty="0">
                <a:latin typeface="Arial"/>
                <a:cs typeface="Arial"/>
              </a:rPr>
              <a:t>&lt;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79" dirty="0">
                <a:latin typeface="Arial"/>
                <a:cs typeface="Arial"/>
              </a:rPr>
              <a:t>h2(n)</a:t>
            </a:r>
            <a:r>
              <a:rPr sz="1950" spc="-116" dirty="0">
                <a:latin typeface="Arial"/>
                <a:cs typeface="Arial"/>
              </a:rPr>
              <a:t> </a:t>
            </a:r>
            <a:r>
              <a:rPr sz="1950" spc="-180" dirty="0">
                <a:latin typeface="Arial"/>
                <a:cs typeface="Arial"/>
              </a:rPr>
              <a:t>&lt;=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h*(n)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for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all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non-</a:t>
            </a:r>
            <a:r>
              <a:rPr sz="1950" spc="-26" dirty="0">
                <a:latin typeface="Arial"/>
                <a:cs typeface="Arial"/>
              </a:rPr>
              <a:t>goal </a:t>
            </a:r>
            <a:r>
              <a:rPr sz="1950" spc="-105" dirty="0">
                <a:latin typeface="Arial"/>
                <a:cs typeface="Arial"/>
              </a:rPr>
              <a:t>nodes, </a:t>
            </a:r>
            <a:r>
              <a:rPr sz="1950" spc="-30" dirty="0">
                <a:latin typeface="Arial"/>
                <a:cs typeface="Arial"/>
              </a:rPr>
              <a:t>then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83" dirty="0">
                <a:latin typeface="Arial"/>
                <a:cs typeface="Arial"/>
              </a:rPr>
              <a:t>h2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58" dirty="0">
                <a:latin typeface="Arial"/>
                <a:cs typeface="Arial"/>
              </a:rPr>
              <a:t>a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i="1" spc="-41" dirty="0">
                <a:latin typeface="Arial"/>
                <a:cs typeface="Arial"/>
              </a:rPr>
              <a:t>better</a:t>
            </a:r>
            <a:r>
              <a:rPr sz="1950" i="1" spc="-113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heuristic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than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h1</a:t>
            </a:r>
            <a:endParaRPr sz="1950" dirty="0">
              <a:latin typeface="Arial"/>
              <a:cs typeface="Arial"/>
            </a:endParaRPr>
          </a:p>
          <a:p>
            <a:pPr marL="350044" marR="741045" indent="-167164">
              <a:spcBef>
                <a:spcPts val="469"/>
              </a:spcBef>
            </a:pPr>
            <a:r>
              <a:rPr sz="1950" dirty="0">
                <a:latin typeface="Arial"/>
                <a:cs typeface="Arial"/>
              </a:rPr>
              <a:t>–</a:t>
            </a:r>
            <a:r>
              <a:rPr sz="1950" spc="-311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26" dirty="0">
                <a:latin typeface="Arial"/>
                <a:cs typeface="Arial"/>
              </a:rPr>
              <a:t>A1*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-158" dirty="0">
                <a:latin typeface="Arial"/>
                <a:cs typeface="Arial"/>
              </a:rPr>
              <a:t>uses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75" dirty="0">
                <a:latin typeface="Arial"/>
                <a:cs typeface="Arial"/>
              </a:rPr>
              <a:t>h1,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and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A2*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161" dirty="0">
                <a:latin typeface="Arial"/>
                <a:cs typeface="Arial"/>
              </a:rPr>
              <a:t>uses</a:t>
            </a:r>
            <a:r>
              <a:rPr sz="1950" spc="-116" dirty="0">
                <a:latin typeface="Arial"/>
                <a:cs typeface="Arial"/>
              </a:rPr>
              <a:t> </a:t>
            </a:r>
            <a:r>
              <a:rPr sz="1950" spc="-75" dirty="0">
                <a:latin typeface="Arial"/>
                <a:cs typeface="Arial"/>
              </a:rPr>
              <a:t>h2,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then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90" dirty="0">
                <a:latin typeface="Arial"/>
                <a:cs typeface="Arial"/>
              </a:rPr>
              <a:t>every</a:t>
            </a:r>
            <a:r>
              <a:rPr sz="1950" spc="-116" dirty="0">
                <a:latin typeface="Arial"/>
                <a:cs typeface="Arial"/>
              </a:rPr>
              <a:t> </a:t>
            </a:r>
            <a:r>
              <a:rPr sz="1950" spc="-23" dirty="0">
                <a:latin typeface="Arial"/>
                <a:cs typeface="Arial"/>
              </a:rPr>
              <a:t>node </a:t>
            </a:r>
            <a:r>
              <a:rPr sz="1950" spc="-113" dirty="0">
                <a:latin typeface="Arial"/>
                <a:cs typeface="Arial"/>
              </a:rPr>
              <a:t>expanded </a:t>
            </a:r>
            <a:r>
              <a:rPr sz="1950" spc="-94" dirty="0">
                <a:latin typeface="Arial"/>
                <a:cs typeface="Arial"/>
              </a:rPr>
              <a:t>by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23" dirty="0">
                <a:latin typeface="Arial"/>
                <a:cs typeface="Arial"/>
              </a:rPr>
              <a:t>A2*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also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expanded </a:t>
            </a:r>
            <a:r>
              <a:rPr sz="1950" spc="-94" dirty="0">
                <a:latin typeface="Arial"/>
                <a:cs typeface="Arial"/>
              </a:rPr>
              <a:t>by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A1*</a:t>
            </a:r>
            <a:endParaRPr sz="1950" dirty="0">
              <a:latin typeface="Arial"/>
              <a:cs typeface="Arial"/>
            </a:endParaRPr>
          </a:p>
          <a:p>
            <a:pPr marL="695325">
              <a:spcBef>
                <a:spcPts val="469"/>
              </a:spcBef>
            </a:pPr>
            <a:r>
              <a:rPr sz="1950" spc="-60" dirty="0">
                <a:latin typeface="Arial"/>
                <a:cs typeface="Arial"/>
              </a:rPr>
              <a:t>i.e.,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50" dirty="0">
                <a:latin typeface="Arial"/>
                <a:cs typeface="Arial"/>
              </a:rPr>
              <a:t>A1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127" dirty="0">
                <a:latin typeface="Arial"/>
                <a:cs typeface="Arial"/>
              </a:rPr>
              <a:t>expands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34" dirty="0">
                <a:latin typeface="Arial"/>
                <a:cs typeface="Arial"/>
              </a:rPr>
              <a:t>at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75" dirty="0">
                <a:latin typeface="Arial"/>
                <a:cs typeface="Arial"/>
              </a:rPr>
              <a:t>least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91" dirty="0">
                <a:latin typeface="Arial"/>
                <a:cs typeface="Arial"/>
              </a:rPr>
              <a:t>as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16" dirty="0">
                <a:latin typeface="Arial"/>
                <a:cs typeface="Arial"/>
              </a:rPr>
              <a:t>many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16" dirty="0">
                <a:latin typeface="Arial"/>
                <a:cs typeface="Arial"/>
              </a:rPr>
              <a:t>nodes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91" dirty="0">
                <a:latin typeface="Arial"/>
                <a:cs typeface="Arial"/>
              </a:rPr>
              <a:t>as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A2*</a:t>
            </a:r>
            <a:endParaRPr sz="1950" dirty="0">
              <a:latin typeface="Arial"/>
              <a:cs typeface="Arial"/>
            </a:endParaRPr>
          </a:p>
          <a:p>
            <a:pPr marL="183356">
              <a:spcBef>
                <a:spcPts val="465"/>
              </a:spcBef>
            </a:pPr>
            <a:r>
              <a:rPr sz="1950" dirty="0">
                <a:latin typeface="Arial"/>
                <a:cs typeface="Arial"/>
              </a:rPr>
              <a:t>–</a:t>
            </a:r>
            <a:r>
              <a:rPr sz="1950" spc="-311" dirty="0">
                <a:latin typeface="Arial"/>
                <a:cs typeface="Arial"/>
              </a:rPr>
              <a:t> </a:t>
            </a:r>
            <a:r>
              <a:rPr sz="1950" spc="-158" dirty="0">
                <a:latin typeface="Arial"/>
                <a:cs typeface="Arial"/>
              </a:rPr>
              <a:t>We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176" dirty="0">
                <a:latin typeface="Arial"/>
                <a:cs typeface="Arial"/>
              </a:rPr>
              <a:t>say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that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A2*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 </a:t>
            </a:r>
            <a:r>
              <a:rPr sz="1950" i="1" spc="-41" dirty="0">
                <a:latin typeface="Arial"/>
                <a:cs typeface="Arial"/>
              </a:rPr>
              <a:t>better</a:t>
            </a:r>
            <a:r>
              <a:rPr sz="1950" i="1" spc="-120" dirty="0">
                <a:latin typeface="Arial"/>
                <a:cs typeface="Arial"/>
              </a:rPr>
              <a:t> </a:t>
            </a:r>
            <a:r>
              <a:rPr sz="1950" i="1" spc="-64" dirty="0">
                <a:latin typeface="Arial"/>
                <a:cs typeface="Arial"/>
              </a:rPr>
              <a:t>informed</a:t>
            </a:r>
            <a:r>
              <a:rPr sz="1950" i="1" spc="-105" dirty="0">
                <a:latin typeface="Arial"/>
                <a:cs typeface="Arial"/>
              </a:rPr>
              <a:t> </a:t>
            </a:r>
            <a:r>
              <a:rPr sz="1950" spc="-41" dirty="0">
                <a:latin typeface="Arial"/>
                <a:cs typeface="Arial"/>
              </a:rPr>
              <a:t>than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A1*</a:t>
            </a:r>
            <a:endParaRPr sz="1950" dirty="0">
              <a:latin typeface="Arial"/>
              <a:cs typeface="Arial"/>
            </a:endParaRPr>
          </a:p>
          <a:p>
            <a:pPr marL="183356" indent="-174308">
              <a:spcBef>
                <a:spcPts val="472"/>
              </a:spcBef>
              <a:buChar char="•"/>
              <a:tabLst>
                <a:tab pos="183833" algn="l"/>
              </a:tabLst>
            </a:pPr>
            <a:r>
              <a:rPr sz="1950" spc="-150" dirty="0">
                <a:latin typeface="Arial"/>
                <a:cs typeface="Arial"/>
              </a:rPr>
              <a:t>The</a:t>
            </a:r>
            <a:r>
              <a:rPr sz="1950" spc="-94" dirty="0">
                <a:latin typeface="Arial"/>
                <a:cs typeface="Arial"/>
              </a:rPr>
              <a:t> closer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h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h*,</a:t>
            </a:r>
            <a:r>
              <a:rPr sz="1950" spc="-71" dirty="0">
                <a:latin typeface="Arial"/>
                <a:cs typeface="Arial"/>
              </a:rPr>
              <a:t> </a:t>
            </a:r>
            <a:r>
              <a:rPr sz="1950" spc="-34" dirty="0">
                <a:latin typeface="Arial"/>
                <a:cs typeface="Arial"/>
              </a:rPr>
              <a:t>the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56" dirty="0">
                <a:latin typeface="Arial"/>
                <a:cs typeface="Arial"/>
              </a:rPr>
              <a:t>fewer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extra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nodes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expanded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5028" y="664970"/>
            <a:ext cx="4873943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35" dirty="0"/>
              <a:t>Proof</a:t>
            </a:r>
            <a:r>
              <a:rPr spc="-172" dirty="0"/>
              <a:t> </a:t>
            </a:r>
            <a:r>
              <a:rPr dirty="0"/>
              <a:t>of</a:t>
            </a:r>
            <a:r>
              <a:rPr spc="-203" dirty="0"/>
              <a:t> </a:t>
            </a:r>
            <a:r>
              <a:rPr spc="-41" dirty="0"/>
              <a:t>the</a:t>
            </a:r>
            <a:r>
              <a:rPr spc="-184" dirty="0"/>
              <a:t> </a:t>
            </a:r>
            <a:r>
              <a:rPr spc="-38" dirty="0"/>
              <a:t>optimality</a:t>
            </a:r>
            <a:r>
              <a:rPr spc="-184" dirty="0"/>
              <a:t> </a:t>
            </a:r>
            <a:r>
              <a:rPr dirty="0"/>
              <a:t>of</a:t>
            </a:r>
            <a:r>
              <a:rPr spc="-188" dirty="0"/>
              <a:t> </a:t>
            </a:r>
            <a:r>
              <a:rPr spc="-19" dirty="0"/>
              <a:t>A*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8567" y="1213397"/>
            <a:ext cx="5714048" cy="119503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86214" marR="3810" indent="-177165">
              <a:spcBef>
                <a:spcPts val="79"/>
              </a:spcBef>
              <a:buChar char="•"/>
              <a:tabLst>
                <a:tab pos="186690" algn="l"/>
              </a:tabLst>
            </a:pPr>
            <a:r>
              <a:rPr sz="2400" spc="-191" dirty="0">
                <a:latin typeface="Arial"/>
                <a:cs typeface="Arial"/>
              </a:rPr>
              <a:t>Assume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A*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84" dirty="0">
                <a:latin typeface="Arial"/>
                <a:cs typeface="Arial"/>
              </a:rPr>
              <a:t>has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selected </a:t>
            </a:r>
            <a:r>
              <a:rPr sz="2400" spc="-188" dirty="0">
                <a:latin typeface="Arial"/>
                <a:cs typeface="Arial"/>
              </a:rPr>
              <a:t>G2,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goal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41" dirty="0">
                <a:latin typeface="Arial"/>
                <a:cs typeface="Arial"/>
              </a:rPr>
              <a:t>state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suboptimal </a:t>
            </a:r>
            <a:r>
              <a:rPr sz="2400" spc="-53" dirty="0">
                <a:latin typeface="Arial"/>
                <a:cs typeface="Arial"/>
              </a:rPr>
              <a:t>solution,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i.e.,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176" dirty="0">
                <a:latin typeface="Arial"/>
                <a:cs typeface="Arial"/>
              </a:rPr>
              <a:t>g(G2)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&gt;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f*</a:t>
            </a:r>
            <a:endParaRPr sz="2400">
              <a:latin typeface="Arial"/>
              <a:cs typeface="Arial"/>
            </a:endParaRPr>
          </a:p>
          <a:p>
            <a:pPr marL="186690" indent="-177165">
              <a:spcBef>
                <a:spcPts val="578"/>
              </a:spcBef>
              <a:buChar char="•"/>
              <a:tabLst>
                <a:tab pos="186690" algn="l"/>
              </a:tabLst>
            </a:pPr>
            <a:r>
              <a:rPr sz="2400" spc="-101" dirty="0">
                <a:latin typeface="Arial"/>
                <a:cs typeface="Arial"/>
              </a:rPr>
              <a:t>Proof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by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contradiction</a:t>
            </a:r>
            <a:r>
              <a:rPr sz="2400" spc="-86" dirty="0"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shows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it’s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impossible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5028" y="566116"/>
            <a:ext cx="4873943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35" dirty="0"/>
              <a:t>Proof</a:t>
            </a:r>
            <a:r>
              <a:rPr spc="-172" dirty="0"/>
              <a:t> </a:t>
            </a:r>
            <a:r>
              <a:rPr dirty="0"/>
              <a:t>of</a:t>
            </a:r>
            <a:r>
              <a:rPr spc="-203" dirty="0"/>
              <a:t> </a:t>
            </a:r>
            <a:r>
              <a:rPr spc="-41" dirty="0"/>
              <a:t>the</a:t>
            </a:r>
            <a:r>
              <a:rPr spc="-184" dirty="0"/>
              <a:t> </a:t>
            </a:r>
            <a:r>
              <a:rPr spc="-38" dirty="0"/>
              <a:t>optimality</a:t>
            </a:r>
            <a:r>
              <a:rPr spc="-184" dirty="0"/>
              <a:t> </a:t>
            </a:r>
            <a:r>
              <a:rPr dirty="0"/>
              <a:t>of</a:t>
            </a:r>
            <a:r>
              <a:rPr spc="-188" dirty="0"/>
              <a:t> </a:t>
            </a:r>
            <a:r>
              <a:rPr spc="-19" dirty="0"/>
              <a:t>A*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8567" y="1077967"/>
            <a:ext cx="5714048" cy="3924312"/>
          </a:xfrm>
          <a:prstGeom prst="rect">
            <a:avLst/>
          </a:prstGeom>
        </p:spPr>
        <p:txBody>
          <a:bodyPr vert="horz" wrap="square" lIns="0" tIns="50959" rIns="0" bIns="0" rtlCol="0">
            <a:spAutoFit/>
          </a:bodyPr>
          <a:lstStyle/>
          <a:p>
            <a:pPr marL="186214" marR="3810" indent="-177165">
              <a:lnSpc>
                <a:spcPts val="2595"/>
              </a:lnSpc>
              <a:spcBef>
                <a:spcPts val="401"/>
              </a:spcBef>
              <a:buChar char="•"/>
              <a:tabLst>
                <a:tab pos="186690" algn="l"/>
              </a:tabLst>
            </a:pPr>
            <a:r>
              <a:rPr sz="2400" spc="-191" dirty="0">
                <a:latin typeface="Arial"/>
                <a:cs typeface="Arial"/>
              </a:rPr>
              <a:t>Assume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A*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84" dirty="0">
                <a:latin typeface="Arial"/>
                <a:cs typeface="Arial"/>
              </a:rPr>
              <a:t>has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selected </a:t>
            </a:r>
            <a:r>
              <a:rPr sz="2400" spc="-188" dirty="0">
                <a:latin typeface="Arial"/>
                <a:cs typeface="Arial"/>
              </a:rPr>
              <a:t>G2,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goal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41" dirty="0">
                <a:latin typeface="Arial"/>
                <a:cs typeface="Arial"/>
              </a:rPr>
              <a:t>state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86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suboptimal</a:t>
            </a:r>
            <a:r>
              <a:rPr sz="2400" spc="-64" dirty="0">
                <a:latin typeface="Arial"/>
                <a:cs typeface="Arial"/>
              </a:rPr>
              <a:t> </a:t>
            </a:r>
            <a:r>
              <a:rPr sz="2400" spc="-68" dirty="0">
                <a:latin typeface="Arial"/>
                <a:cs typeface="Arial"/>
              </a:rPr>
              <a:t>solution, i.e.,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176" dirty="0">
                <a:latin typeface="Arial"/>
                <a:cs typeface="Arial"/>
              </a:rPr>
              <a:t>g(G2)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&gt;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f*</a:t>
            </a:r>
            <a:endParaRPr sz="2400" dirty="0">
              <a:latin typeface="Arial"/>
              <a:cs typeface="Arial"/>
            </a:endParaRPr>
          </a:p>
          <a:p>
            <a:pPr marL="186690" indent="-177165">
              <a:spcBef>
                <a:spcPts val="248"/>
              </a:spcBef>
              <a:buChar char="•"/>
              <a:tabLst>
                <a:tab pos="186690" algn="l"/>
              </a:tabLst>
            </a:pPr>
            <a:r>
              <a:rPr sz="2400" spc="-101" dirty="0">
                <a:latin typeface="Arial"/>
                <a:cs typeface="Arial"/>
              </a:rPr>
              <a:t>Proof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by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contradiction</a:t>
            </a:r>
            <a:r>
              <a:rPr sz="2400" spc="-86" dirty="0"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shows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it’s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impossible</a:t>
            </a:r>
            <a:endParaRPr sz="2400" dirty="0">
              <a:latin typeface="Arial"/>
              <a:cs typeface="Arial"/>
            </a:endParaRPr>
          </a:p>
          <a:p>
            <a:pPr marL="181928">
              <a:spcBef>
                <a:spcPts val="266"/>
              </a:spcBef>
            </a:pPr>
            <a:r>
              <a:rPr sz="2100" spc="-19" dirty="0">
                <a:latin typeface="Arial"/>
                <a:cs typeface="Arial"/>
              </a:rPr>
              <a:t>–</a:t>
            </a:r>
            <a:r>
              <a:rPr sz="2100" spc="-379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Choose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node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n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on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24" dirty="0">
                <a:latin typeface="Arial"/>
                <a:cs typeface="Arial"/>
              </a:rPr>
              <a:t>an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41" dirty="0">
                <a:latin typeface="Arial"/>
                <a:cs typeface="Arial"/>
              </a:rPr>
              <a:t>optimal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53" dirty="0">
                <a:latin typeface="Arial"/>
                <a:cs typeface="Arial"/>
              </a:rPr>
              <a:t>path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368" dirty="0">
                <a:latin typeface="Arial"/>
                <a:cs typeface="Arial"/>
              </a:rPr>
              <a:t>G</a:t>
            </a:r>
            <a:endParaRPr sz="2100" dirty="0">
              <a:latin typeface="Arial"/>
              <a:cs typeface="Arial"/>
            </a:endParaRPr>
          </a:p>
          <a:p>
            <a:pPr marL="181928">
              <a:spcBef>
                <a:spcPts val="251"/>
              </a:spcBef>
              <a:tabLst>
                <a:tab pos="3377089" algn="l"/>
              </a:tabLst>
            </a:pPr>
            <a:r>
              <a:rPr sz="2100" spc="-19" dirty="0">
                <a:latin typeface="Arial"/>
                <a:cs typeface="Arial"/>
              </a:rPr>
              <a:t>–</a:t>
            </a:r>
            <a:r>
              <a:rPr sz="2100" spc="-375" dirty="0">
                <a:latin typeface="Arial"/>
                <a:cs typeface="Arial"/>
              </a:rPr>
              <a:t> </a:t>
            </a:r>
            <a:r>
              <a:rPr sz="2100" spc="-172" dirty="0">
                <a:latin typeface="Arial"/>
                <a:cs typeface="Arial"/>
              </a:rPr>
              <a:t>Because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h(n)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is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admissible,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135" dirty="0">
                <a:latin typeface="Arial"/>
                <a:cs typeface="Arial"/>
              </a:rPr>
              <a:t>f*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88" dirty="0">
                <a:latin typeface="Arial"/>
                <a:cs typeface="Arial"/>
              </a:rPr>
              <a:t>&gt;=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f(n)</a:t>
            </a:r>
            <a:endParaRPr sz="2100" dirty="0">
              <a:latin typeface="Arial"/>
              <a:cs typeface="Arial"/>
            </a:endParaRPr>
          </a:p>
          <a:p>
            <a:pPr marL="355759" marR="128111" indent="-173831">
              <a:lnSpc>
                <a:spcPts val="2273"/>
              </a:lnSpc>
              <a:spcBef>
                <a:spcPts val="533"/>
              </a:spcBef>
            </a:pPr>
            <a:r>
              <a:rPr sz="2100" spc="-19" dirty="0">
                <a:latin typeface="Arial"/>
                <a:cs typeface="Arial"/>
              </a:rPr>
              <a:t>–</a:t>
            </a:r>
            <a:r>
              <a:rPr sz="2100" spc="-382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If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we </a:t>
            </a:r>
            <a:r>
              <a:rPr sz="2100" spc="-131" dirty="0">
                <a:latin typeface="Arial"/>
                <a:cs typeface="Arial"/>
              </a:rPr>
              <a:t>choose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214" dirty="0">
                <a:latin typeface="Arial"/>
                <a:cs typeface="Arial"/>
              </a:rPr>
              <a:t>G2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instead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n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for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16" dirty="0">
                <a:latin typeface="Arial"/>
                <a:cs typeface="Arial"/>
              </a:rPr>
              <a:t>expansion,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then </a:t>
            </a:r>
            <a:r>
              <a:rPr sz="2100" spc="-38" dirty="0">
                <a:latin typeface="Arial"/>
                <a:cs typeface="Arial"/>
              </a:rPr>
              <a:t>f(n)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91" dirty="0">
                <a:latin typeface="Arial"/>
                <a:cs typeface="Arial"/>
              </a:rPr>
              <a:t>&gt;=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f(G2)</a:t>
            </a:r>
            <a:endParaRPr sz="2100" dirty="0">
              <a:latin typeface="Arial"/>
              <a:cs typeface="Arial"/>
            </a:endParaRPr>
          </a:p>
          <a:p>
            <a:pPr marL="181928">
              <a:spcBef>
                <a:spcPts val="214"/>
              </a:spcBef>
            </a:pPr>
            <a:r>
              <a:rPr sz="2100" spc="-19" dirty="0">
                <a:latin typeface="Arial"/>
                <a:cs typeface="Arial"/>
              </a:rPr>
              <a:t>–</a:t>
            </a:r>
            <a:r>
              <a:rPr sz="2100" spc="-379" dirty="0">
                <a:latin typeface="Arial"/>
                <a:cs typeface="Arial"/>
              </a:rPr>
              <a:t> </a:t>
            </a:r>
            <a:r>
              <a:rPr sz="2100" spc="-150" dirty="0">
                <a:latin typeface="Arial"/>
                <a:cs typeface="Arial"/>
              </a:rPr>
              <a:t>This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71" dirty="0">
                <a:latin typeface="Arial"/>
                <a:cs typeface="Arial"/>
              </a:rPr>
              <a:t>implies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135" dirty="0">
                <a:latin typeface="Arial"/>
                <a:cs typeface="Arial"/>
              </a:rPr>
              <a:t>f*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91" dirty="0">
                <a:latin typeface="Arial"/>
                <a:cs typeface="Arial"/>
              </a:rPr>
              <a:t>&gt;=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f(G2)</a:t>
            </a:r>
            <a:endParaRPr sz="2100" dirty="0">
              <a:latin typeface="Arial"/>
              <a:cs typeface="Arial"/>
            </a:endParaRPr>
          </a:p>
          <a:p>
            <a:pPr marL="181928">
              <a:spcBef>
                <a:spcPts val="255"/>
              </a:spcBef>
            </a:pPr>
            <a:r>
              <a:rPr sz="2100" spc="-19" dirty="0">
                <a:latin typeface="Arial"/>
                <a:cs typeface="Arial"/>
              </a:rPr>
              <a:t>–</a:t>
            </a:r>
            <a:r>
              <a:rPr sz="2100" spc="-382" dirty="0">
                <a:latin typeface="Arial"/>
                <a:cs typeface="Arial"/>
              </a:rPr>
              <a:t> </a:t>
            </a:r>
            <a:r>
              <a:rPr sz="2100" spc="-214" dirty="0">
                <a:latin typeface="Arial"/>
                <a:cs typeface="Arial"/>
              </a:rPr>
              <a:t>G2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is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goal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state: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39" dirty="0">
                <a:latin typeface="Arial"/>
                <a:cs typeface="Arial"/>
              </a:rPr>
              <a:t>h(G2)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191" dirty="0">
                <a:latin typeface="Arial"/>
                <a:cs typeface="Arial"/>
              </a:rPr>
              <a:t>=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0,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f(G2)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91" dirty="0">
                <a:latin typeface="Arial"/>
                <a:cs typeface="Arial"/>
              </a:rPr>
              <a:t>=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g(G2).</a:t>
            </a:r>
            <a:endParaRPr sz="2100" dirty="0">
              <a:latin typeface="Arial"/>
              <a:cs typeface="Arial"/>
            </a:endParaRPr>
          </a:p>
          <a:p>
            <a:pPr marL="181928">
              <a:spcBef>
                <a:spcPts val="251"/>
              </a:spcBef>
            </a:pPr>
            <a:r>
              <a:rPr sz="2100" spc="-19" dirty="0">
                <a:latin typeface="Arial"/>
                <a:cs typeface="Arial"/>
              </a:rPr>
              <a:t>–</a:t>
            </a:r>
            <a:r>
              <a:rPr sz="2100" spc="-379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Therefore </a:t>
            </a:r>
            <a:r>
              <a:rPr sz="2100" spc="135" dirty="0">
                <a:latin typeface="Arial"/>
                <a:cs typeface="Arial"/>
              </a:rPr>
              <a:t>f*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91" dirty="0">
                <a:latin typeface="Arial"/>
                <a:cs typeface="Arial"/>
              </a:rPr>
              <a:t>&gt;=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g(G2)</a:t>
            </a:r>
            <a:endParaRPr sz="2100" dirty="0">
              <a:latin typeface="Arial"/>
              <a:cs typeface="Arial"/>
            </a:endParaRPr>
          </a:p>
          <a:p>
            <a:pPr marL="181928">
              <a:spcBef>
                <a:spcPts val="251"/>
              </a:spcBef>
            </a:pPr>
            <a:r>
              <a:rPr sz="2100" spc="-19" dirty="0">
                <a:latin typeface="Arial"/>
                <a:cs typeface="Arial"/>
              </a:rPr>
              <a:t>–</a:t>
            </a:r>
            <a:r>
              <a:rPr sz="2100" spc="-379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Contradiction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7831" y="609032"/>
            <a:ext cx="5748338" cy="63286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50" spc="-221" dirty="0"/>
              <a:t>How</a:t>
            </a:r>
            <a:r>
              <a:rPr sz="4050" spc="-199" dirty="0"/>
              <a:t> </a:t>
            </a:r>
            <a:r>
              <a:rPr sz="4050" dirty="0"/>
              <a:t>to</a:t>
            </a:r>
            <a:r>
              <a:rPr sz="4050" spc="-210" dirty="0"/>
              <a:t> </a:t>
            </a:r>
            <a:r>
              <a:rPr sz="4050" spc="-19" dirty="0"/>
              <a:t>find</a:t>
            </a:r>
            <a:r>
              <a:rPr sz="4050" spc="-191" dirty="0"/>
              <a:t> </a:t>
            </a:r>
            <a:r>
              <a:rPr sz="4050" spc="-203" dirty="0"/>
              <a:t>good </a:t>
            </a:r>
            <a:r>
              <a:rPr sz="4050" spc="-120" dirty="0"/>
              <a:t>heuristics</a:t>
            </a:r>
            <a:endParaRPr sz="4050"/>
          </a:p>
        </p:txBody>
      </p:sp>
      <p:sp>
        <p:nvSpPr>
          <p:cNvPr id="3" name="object 3"/>
          <p:cNvSpPr txBox="1"/>
          <p:nvPr/>
        </p:nvSpPr>
        <p:spPr>
          <a:xfrm>
            <a:off x="1715663" y="1394425"/>
            <a:ext cx="5580221" cy="3352680"/>
          </a:xfrm>
          <a:prstGeom prst="rect">
            <a:avLst/>
          </a:prstGeom>
        </p:spPr>
        <p:txBody>
          <a:bodyPr vert="horz" wrap="square" lIns="0" tIns="38576" rIns="0" bIns="0" rtlCol="0">
            <a:spAutoFit/>
          </a:bodyPr>
          <a:lstStyle/>
          <a:p>
            <a:pPr marL="9525">
              <a:spcBef>
                <a:spcPts val="304"/>
              </a:spcBef>
            </a:pPr>
            <a:r>
              <a:rPr sz="1950" i="1" spc="-195" dirty="0">
                <a:latin typeface="Arial"/>
                <a:cs typeface="Arial"/>
              </a:rPr>
              <a:t>Some</a:t>
            </a:r>
            <a:r>
              <a:rPr sz="1950" i="1" spc="-79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options</a:t>
            </a:r>
            <a:r>
              <a:rPr sz="1950" spc="-64" dirty="0"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(mix-</a:t>
            </a:r>
            <a:r>
              <a:rPr sz="1950" spc="-94" dirty="0">
                <a:latin typeface="Arial"/>
                <a:cs typeface="Arial"/>
              </a:rPr>
              <a:t>and-</a:t>
            </a:r>
            <a:r>
              <a:rPr sz="1950" spc="-8" dirty="0">
                <a:latin typeface="Arial"/>
                <a:cs typeface="Arial"/>
              </a:rPr>
              <a:t>match):</a:t>
            </a:r>
            <a:endParaRPr sz="1950" dirty="0">
              <a:latin typeface="Arial"/>
              <a:cs typeface="Arial"/>
            </a:endParaRPr>
          </a:p>
          <a:p>
            <a:pPr marL="266700" marR="321944" indent="-257651">
              <a:lnSpc>
                <a:spcPts val="2108"/>
              </a:lnSpc>
              <a:spcBef>
                <a:spcPts val="499"/>
              </a:spcBef>
              <a:buChar char="•"/>
              <a:tabLst>
                <a:tab pos="266700" algn="l"/>
                <a:tab pos="267176" algn="l"/>
              </a:tabLst>
            </a:pPr>
            <a:r>
              <a:rPr sz="1950" dirty="0">
                <a:latin typeface="Arial"/>
                <a:cs typeface="Arial"/>
              </a:rPr>
              <a:t>If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-79" dirty="0">
                <a:latin typeface="Arial"/>
                <a:cs typeface="Arial"/>
              </a:rPr>
              <a:t>h1(n)</a:t>
            </a:r>
            <a:r>
              <a:rPr sz="1950" spc="-116" dirty="0">
                <a:latin typeface="Arial"/>
                <a:cs typeface="Arial"/>
              </a:rPr>
              <a:t> </a:t>
            </a:r>
            <a:r>
              <a:rPr sz="1950" spc="-176" dirty="0">
                <a:latin typeface="Arial"/>
                <a:cs typeface="Arial"/>
              </a:rPr>
              <a:t>&lt;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79" dirty="0">
                <a:latin typeface="Arial"/>
                <a:cs typeface="Arial"/>
              </a:rPr>
              <a:t>h2(n)</a:t>
            </a:r>
            <a:r>
              <a:rPr sz="1950" spc="-116" dirty="0">
                <a:latin typeface="Arial"/>
                <a:cs typeface="Arial"/>
              </a:rPr>
              <a:t> </a:t>
            </a:r>
            <a:r>
              <a:rPr sz="1950" spc="-180" dirty="0">
                <a:latin typeface="Arial"/>
                <a:cs typeface="Arial"/>
              </a:rPr>
              <a:t>&lt;=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h*(n)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for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all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n,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83" dirty="0">
                <a:latin typeface="Arial"/>
                <a:cs typeface="Arial"/>
              </a:rPr>
              <a:t>h2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better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than </a:t>
            </a:r>
            <a:r>
              <a:rPr sz="1950" spc="-124" dirty="0">
                <a:latin typeface="Arial"/>
                <a:cs typeface="Arial"/>
              </a:rPr>
              <a:t>(</a:t>
            </a:r>
            <a:r>
              <a:rPr sz="1950" b="1" spc="-124" dirty="0">
                <a:latin typeface="Arial"/>
                <a:cs typeface="Arial"/>
              </a:rPr>
              <a:t>dominates</a:t>
            </a:r>
            <a:r>
              <a:rPr sz="1950" spc="-124" dirty="0">
                <a:latin typeface="Arial"/>
                <a:cs typeface="Arial"/>
              </a:rPr>
              <a:t>)</a:t>
            </a:r>
            <a:r>
              <a:rPr sz="1950" spc="-68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h1</a:t>
            </a:r>
            <a:endParaRPr sz="1950" dirty="0">
              <a:latin typeface="Arial"/>
              <a:cs typeface="Arial"/>
            </a:endParaRPr>
          </a:p>
          <a:p>
            <a:pPr marL="266700" marR="263366" indent="-257651">
              <a:lnSpc>
                <a:spcPts val="2108"/>
              </a:lnSpc>
              <a:spcBef>
                <a:spcPts val="469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950" b="1" spc="-172" dirty="0">
                <a:latin typeface="Arial"/>
                <a:cs typeface="Arial"/>
              </a:rPr>
              <a:t>Relaxing</a:t>
            </a:r>
            <a:r>
              <a:rPr sz="1950" b="1" spc="-79" dirty="0">
                <a:latin typeface="Arial"/>
                <a:cs typeface="Arial"/>
              </a:rPr>
              <a:t> </a:t>
            </a:r>
            <a:r>
              <a:rPr sz="1950" b="1" spc="-131" dirty="0">
                <a:latin typeface="Arial"/>
                <a:cs typeface="Arial"/>
              </a:rPr>
              <a:t>problem:</a:t>
            </a:r>
            <a:r>
              <a:rPr sz="1950" b="1" spc="-49" dirty="0">
                <a:latin typeface="Arial"/>
                <a:cs typeface="Arial"/>
              </a:rPr>
              <a:t> </a:t>
            </a:r>
            <a:r>
              <a:rPr sz="1950" spc="-94" dirty="0">
                <a:latin typeface="Arial"/>
                <a:cs typeface="Arial"/>
              </a:rPr>
              <a:t>remove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75" dirty="0">
                <a:latin typeface="Arial"/>
                <a:cs typeface="Arial"/>
              </a:rPr>
              <a:t>constraints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for</a:t>
            </a:r>
            <a:r>
              <a:rPr sz="1950" spc="-71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easier </a:t>
            </a:r>
            <a:r>
              <a:rPr sz="1950" spc="-56" dirty="0">
                <a:latin typeface="Arial"/>
                <a:cs typeface="Arial"/>
              </a:rPr>
              <a:t>problem;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139" dirty="0">
                <a:latin typeface="Arial"/>
                <a:cs typeface="Arial"/>
              </a:rPr>
              <a:t>use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34" dirty="0">
                <a:latin typeface="Arial"/>
                <a:cs typeface="Arial"/>
              </a:rPr>
              <a:t>its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41" dirty="0">
                <a:latin typeface="Arial"/>
                <a:cs typeface="Arial"/>
              </a:rPr>
              <a:t>solution</a:t>
            </a:r>
            <a:r>
              <a:rPr sz="1950" spc="-90" dirty="0">
                <a:latin typeface="Arial"/>
                <a:cs typeface="Arial"/>
              </a:rPr>
              <a:t> cost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91" dirty="0">
                <a:latin typeface="Arial"/>
                <a:cs typeface="Arial"/>
              </a:rPr>
              <a:t>as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heuristic</a:t>
            </a:r>
            <a:r>
              <a:rPr sz="1950" spc="-113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function</a:t>
            </a:r>
            <a:endParaRPr sz="1950" dirty="0">
              <a:latin typeface="Arial"/>
              <a:cs typeface="Arial"/>
            </a:endParaRPr>
          </a:p>
          <a:p>
            <a:pPr marL="266700" marR="481965" indent="-257651">
              <a:lnSpc>
                <a:spcPts val="2108"/>
              </a:lnSpc>
              <a:spcBef>
                <a:spcPts val="465"/>
              </a:spcBef>
              <a:buChar char="•"/>
              <a:tabLst>
                <a:tab pos="266700" algn="l"/>
                <a:tab pos="267176" algn="l"/>
              </a:tabLst>
            </a:pPr>
            <a:r>
              <a:rPr sz="1950" spc="-94" dirty="0">
                <a:latin typeface="Arial"/>
                <a:cs typeface="Arial"/>
              </a:rPr>
              <a:t>Max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two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90" dirty="0">
                <a:latin typeface="Arial"/>
                <a:cs typeface="Arial"/>
              </a:rPr>
              <a:t>admissible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75" dirty="0">
                <a:latin typeface="Arial"/>
                <a:cs typeface="Arial"/>
              </a:rPr>
              <a:t>heuristics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58" dirty="0">
                <a:latin typeface="Arial"/>
                <a:cs typeface="Arial"/>
              </a:rPr>
              <a:t>a</a:t>
            </a:r>
            <a:r>
              <a:rPr sz="1950" spc="-68" dirty="0">
                <a:latin typeface="Arial"/>
                <a:cs typeface="Arial"/>
              </a:rPr>
              <a:t> </a:t>
            </a:r>
            <a:r>
              <a:rPr sz="1950" b="1" spc="-161" dirty="0">
                <a:latin typeface="Arial"/>
                <a:cs typeface="Arial"/>
              </a:rPr>
              <a:t>Combining </a:t>
            </a:r>
            <a:r>
              <a:rPr sz="1950" b="1" spc="-143" dirty="0">
                <a:latin typeface="Arial"/>
                <a:cs typeface="Arial"/>
              </a:rPr>
              <a:t>heuristics</a:t>
            </a:r>
            <a:r>
              <a:rPr sz="1950" spc="-143" dirty="0">
                <a:latin typeface="Arial"/>
                <a:cs typeface="Arial"/>
              </a:rPr>
              <a:t>: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86" dirty="0">
                <a:latin typeface="Arial"/>
                <a:cs typeface="Arial"/>
              </a:rPr>
              <a:t>admissible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heuristic,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and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it’s</a:t>
            </a:r>
            <a:r>
              <a:rPr sz="1950" spc="-71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better!</a:t>
            </a:r>
            <a:endParaRPr sz="1950" dirty="0">
              <a:latin typeface="Arial"/>
              <a:cs typeface="Arial"/>
            </a:endParaRPr>
          </a:p>
          <a:p>
            <a:pPr marL="266700" marR="487204" indent="-257651">
              <a:lnSpc>
                <a:spcPts val="2108"/>
              </a:lnSpc>
              <a:spcBef>
                <a:spcPts val="465"/>
              </a:spcBef>
              <a:buChar char="•"/>
              <a:tabLst>
                <a:tab pos="266700" algn="l"/>
                <a:tab pos="267176" algn="l"/>
              </a:tabLst>
            </a:pPr>
            <a:r>
              <a:rPr sz="1950" spc="-169" dirty="0">
                <a:latin typeface="Arial"/>
                <a:cs typeface="Arial"/>
              </a:rPr>
              <a:t>Use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statistical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86" dirty="0">
                <a:latin typeface="Arial"/>
                <a:cs typeface="Arial"/>
              </a:rPr>
              <a:t>estimates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75" dirty="0">
                <a:latin typeface="Arial"/>
                <a:cs typeface="Arial"/>
              </a:rPr>
              <a:t>compute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h;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124" dirty="0">
                <a:latin typeface="Arial"/>
                <a:cs typeface="Arial"/>
              </a:rPr>
              <a:t>may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lose </a:t>
            </a:r>
            <a:r>
              <a:rPr sz="1950" spc="-8" dirty="0">
                <a:latin typeface="Arial"/>
                <a:cs typeface="Arial"/>
              </a:rPr>
              <a:t>admissibility</a:t>
            </a:r>
            <a:endParaRPr sz="1950" dirty="0">
              <a:latin typeface="Arial"/>
              <a:cs typeface="Arial"/>
            </a:endParaRPr>
          </a:p>
          <a:p>
            <a:pPr marL="266700" marR="3810" indent="-257651">
              <a:lnSpc>
                <a:spcPts val="2108"/>
              </a:lnSpc>
              <a:spcBef>
                <a:spcPts val="465"/>
              </a:spcBef>
              <a:buChar char="•"/>
              <a:tabLst>
                <a:tab pos="266700" algn="l"/>
                <a:tab pos="267176" algn="l"/>
              </a:tabLst>
            </a:pPr>
            <a:r>
              <a:rPr sz="1950" spc="-34" dirty="0">
                <a:latin typeface="Arial"/>
                <a:cs typeface="Arial"/>
              </a:rPr>
              <a:t>Identify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good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75" dirty="0">
                <a:latin typeface="Arial"/>
                <a:cs typeface="Arial"/>
              </a:rPr>
              <a:t>features,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30" dirty="0">
                <a:latin typeface="Arial"/>
                <a:cs typeface="Arial"/>
              </a:rPr>
              <a:t>then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spc="-139" dirty="0">
                <a:latin typeface="Arial"/>
                <a:cs typeface="Arial"/>
              </a:rPr>
              <a:t>use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b="1" spc="-153" dirty="0">
                <a:latin typeface="Arial"/>
                <a:cs typeface="Arial"/>
              </a:rPr>
              <a:t>machine</a:t>
            </a:r>
            <a:r>
              <a:rPr sz="1950" b="1" spc="-79" dirty="0">
                <a:latin typeface="Arial"/>
                <a:cs typeface="Arial"/>
              </a:rPr>
              <a:t> </a:t>
            </a:r>
            <a:r>
              <a:rPr sz="1950" b="1" spc="-131" dirty="0">
                <a:latin typeface="Arial"/>
                <a:cs typeface="Arial"/>
              </a:rPr>
              <a:t>learning</a:t>
            </a:r>
            <a:r>
              <a:rPr sz="1950" b="1" spc="-53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to find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heuristic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30" dirty="0">
                <a:latin typeface="Arial"/>
                <a:cs typeface="Arial"/>
              </a:rPr>
              <a:t>function;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also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124" dirty="0">
                <a:latin typeface="Arial"/>
                <a:cs typeface="Arial"/>
              </a:rPr>
              <a:t>may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lose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admissibility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87881"/>
            <a:ext cx="7886700" cy="994172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Local Search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921163"/>
            <a:ext cx="6172200" cy="149629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Iterative improvement methods (aka local search) move from potential solution to potential solution until a goal is reached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110000"/>
              </a:lnSpc>
            </a:pPr>
            <a:endParaRPr lang="en-US" sz="27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70790" y="479137"/>
            <a:ext cx="5829300" cy="85725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Hill Climbing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790" y="1403928"/>
            <a:ext cx="6000750" cy="38862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Extended current path with successor that’s closer to solution than end of current path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If goal is to get to the top of a hill, then always take a step that leads you up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Simple hill climbing: take any upward step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Steepest ascent hill climbing: consider all possible steps, take one that goes up most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 memory required</a:t>
            </a:r>
          </a:p>
        </p:txBody>
      </p:sp>
      <p:pic>
        <p:nvPicPr>
          <p:cNvPr id="3" name="Picture 2" descr="Local_maximu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81" y="1666010"/>
            <a:ext cx="2649249" cy="12017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C00C-3179-957B-853C-F9ACE50C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Uninformed Search (Recap)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CF847F33-87D3-4464-9D34-986FC21EAED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946" y="1809749"/>
            <a:ext cx="3256901" cy="2186809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D4FFD5-8ED1-4E8A-FC88-C372158B990C}"/>
              </a:ext>
            </a:extLst>
          </p:cNvPr>
          <p:cNvGraphicFramePr>
            <a:graphicFrameLocks noGrp="1"/>
          </p:cNvGraphicFramePr>
          <p:nvPr/>
        </p:nvGraphicFramePr>
        <p:xfrm>
          <a:off x="4185745" y="1822229"/>
          <a:ext cx="45930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510">
                  <a:extLst>
                    <a:ext uri="{9D8B030D-6E8A-4147-A177-3AD203B41FA5}">
                      <a16:colId xmlns:a16="http://schemas.microsoft.com/office/drawing/2014/main" val="359249611"/>
                    </a:ext>
                  </a:extLst>
                </a:gridCol>
                <a:gridCol w="2296510">
                  <a:extLst>
                    <a:ext uri="{9D8B030D-6E8A-4147-A177-3AD203B41FA5}">
                      <a16:colId xmlns:a16="http://schemas.microsoft.com/office/drawing/2014/main" val="438448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Search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Expanded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9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SABCDEG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0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415" dirty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18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225" dirty="0">
                          <a:latin typeface="Arial"/>
                          <a:cs typeface="Arial"/>
                        </a:rPr>
                        <a:t>D</a:t>
                      </a:r>
                      <a:r>
                        <a:rPr lang="en-US"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365" dirty="0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350" dirty="0">
                          <a:latin typeface="Arial"/>
                          <a:cs typeface="Arial"/>
                        </a:rPr>
                        <a:t>G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0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Iterative-Deepening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pc="-415" dirty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415" dirty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195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254" dirty="0">
                          <a:latin typeface="Arial"/>
                          <a:cs typeface="Arial"/>
                        </a:rPr>
                        <a:t>B</a:t>
                      </a:r>
                      <a:r>
                        <a:rPr lang="en-US"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390" dirty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415" dirty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195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225" dirty="0">
                          <a:latin typeface="Arial"/>
                          <a:cs typeface="Arial"/>
                        </a:rPr>
                        <a:t>D</a:t>
                      </a:r>
                      <a:r>
                        <a:rPr lang="en-US"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365" dirty="0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350" dirty="0">
                          <a:latin typeface="Arial"/>
                          <a:cs typeface="Arial"/>
                        </a:rPr>
                        <a:t>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1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Uniform-Cost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415" dirty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195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225" dirty="0">
                          <a:latin typeface="Arial"/>
                          <a:cs typeface="Arial"/>
                        </a:rPr>
                        <a:t>D</a:t>
                      </a:r>
                      <a:r>
                        <a:rPr lang="en-US"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254" dirty="0">
                          <a:latin typeface="Arial"/>
                          <a:cs typeface="Arial"/>
                        </a:rPr>
                        <a:t>B</a:t>
                      </a:r>
                      <a:r>
                        <a:rPr lang="en-US"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390" dirty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365" dirty="0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360" dirty="0">
                          <a:latin typeface="Arial"/>
                          <a:cs typeface="Arial"/>
                        </a:rPr>
                        <a:t>G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3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04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513196"/>
            <a:ext cx="6286500" cy="85725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Hill climbing on a surface of states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9418" y="2367324"/>
            <a:ext cx="2400300" cy="1288256"/>
          </a:xfrm>
        </p:spPr>
        <p:txBody>
          <a:bodyPr>
            <a:normAutofit fontScale="92500"/>
          </a:bodyPr>
          <a:lstStyle/>
          <a:p>
            <a:pPr marL="7144" indent="-7144"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Height defined by an evaluation function that takes a state &amp; returns a number</a:t>
            </a:r>
          </a:p>
        </p:txBody>
      </p:sp>
      <p:pic>
        <p:nvPicPr>
          <p:cNvPr id="22531" name="Picture 4" descr="img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92" y="1226344"/>
            <a:ext cx="5200650" cy="391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6DF3-330E-9946-A1BE-CC6530D4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93884"/>
            <a:ext cx="7886700" cy="994172"/>
          </a:xfrm>
        </p:spPr>
        <p:txBody>
          <a:bodyPr/>
          <a:lstStyle/>
          <a:p>
            <a:r>
              <a:rPr lang="en-US" dirty="0"/>
              <a:t>Hill climbing for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11E3-81A9-8946-90A6-71E2CFC7B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520190"/>
            <a:ext cx="6286500" cy="3486150"/>
          </a:xfrm>
        </p:spPr>
        <p:txBody>
          <a:bodyPr/>
          <a:lstStyle/>
          <a:p>
            <a:r>
              <a:rPr lang="en-US" dirty="0"/>
              <a:t>For informed search and many other problems (e.g., neural network training) we want to find a </a:t>
            </a:r>
            <a:r>
              <a:rPr lang="en-US" b="1" dirty="0"/>
              <a:t>global</a:t>
            </a:r>
            <a:r>
              <a:rPr lang="en-US" dirty="0"/>
              <a:t> </a:t>
            </a:r>
            <a:r>
              <a:rPr lang="en-US" b="1" dirty="0"/>
              <a:t>minimum</a:t>
            </a:r>
          </a:p>
          <a:p>
            <a:pPr lvl="1"/>
            <a:r>
              <a:rPr lang="en-US" dirty="0"/>
              <a:t>Search evaluation function: measure of how far the current state is from a goal</a:t>
            </a:r>
          </a:p>
          <a:p>
            <a:r>
              <a:rPr lang="en-US" dirty="0"/>
              <a:t>It’s an easy change to make in the algorithm, or we can just negate the evaluation function</a:t>
            </a:r>
          </a:p>
          <a:p>
            <a:r>
              <a:rPr lang="en-US" dirty="0"/>
              <a:t>We still call it hill </a:t>
            </a:r>
            <a:r>
              <a:rPr lang="en-US" i="1" dirty="0"/>
              <a:t>climbing</a:t>
            </a:r>
            <a:r>
              <a:rPr lang="en-US" dirty="0"/>
              <a:t> though</a:t>
            </a:r>
          </a:p>
        </p:txBody>
      </p:sp>
    </p:spTree>
    <p:extLst>
      <p:ext uri="{BB962C8B-B14F-4D97-AF65-F5344CB8AC3E}">
        <p14:creationId xmlns:p14="http://schemas.microsoft.com/office/powerpoint/2010/main" val="1524353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388620"/>
            <a:ext cx="5829300" cy="85725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Hill-climbing search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290" y="1245870"/>
            <a:ext cx="6572250" cy="4171950"/>
          </a:xfrm>
        </p:spPr>
        <p:txBody>
          <a:bodyPr/>
          <a:lstStyle/>
          <a:p>
            <a:pPr marL="127397" indent="-127397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If there’s successor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current state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such that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h(s) &lt; h(n) and  h(s) &lt;= h(t) for all successors t</a:t>
            </a:r>
          </a:p>
          <a:p>
            <a:pPr marL="127397" indent="-127397"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	then move from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to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; otherwise, halt at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n</a:t>
            </a:r>
          </a:p>
          <a:p>
            <a:pPr marL="300038" lvl="1" indent="0"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i.e.: Look one step ahead to decide if a successor is better than current state; if so, move to best successor</a:t>
            </a:r>
          </a:p>
          <a:p>
            <a:pPr marL="127397" indent="-127397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Like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greedy search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but doesn’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t allow backtracking or jumping to alternative path since it has no memory</a:t>
            </a:r>
          </a:p>
          <a:p>
            <a:pPr marL="127397" indent="-127397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Like beam search with a beam width of 1 (i.e., maximum size of the nodes list is 1)</a:t>
            </a:r>
          </a:p>
          <a:p>
            <a:pPr marL="127397" indent="-127397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Not complete since search may terminate at a local minima, plateau or ridge </a:t>
            </a:r>
          </a:p>
        </p:txBody>
      </p:sp>
      <p:pic>
        <p:nvPicPr>
          <p:cNvPr id="2457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430" y="607695"/>
            <a:ext cx="781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1590"/>
            <a:ext cx="5829300" cy="85725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Hill climbing example </a:t>
            </a:r>
          </a:p>
        </p:txBody>
      </p:sp>
      <p:grpSp>
        <p:nvGrpSpPr>
          <p:cNvPr id="26626" name="Group 5"/>
          <p:cNvGrpSpPr>
            <a:grpSpLocks/>
          </p:cNvGrpSpPr>
          <p:nvPr/>
        </p:nvGrpSpPr>
        <p:grpSpPr bwMode="auto">
          <a:xfrm>
            <a:off x="3052762" y="993282"/>
            <a:ext cx="932260" cy="990601"/>
            <a:chOff x="3519" y="1880"/>
            <a:chExt cx="783" cy="832"/>
          </a:xfrm>
        </p:grpSpPr>
        <p:grpSp>
          <p:nvGrpSpPr>
            <p:cNvPr id="26810" name="Group 6"/>
            <p:cNvGrpSpPr>
              <a:grpSpLocks/>
            </p:cNvGrpSpPr>
            <p:nvPr/>
          </p:nvGrpSpPr>
          <p:grpSpPr bwMode="auto">
            <a:xfrm>
              <a:off x="3529" y="1880"/>
              <a:ext cx="773" cy="310"/>
              <a:chOff x="1282" y="2126"/>
              <a:chExt cx="773" cy="310"/>
            </a:xfrm>
          </p:grpSpPr>
          <p:grpSp>
            <p:nvGrpSpPr>
              <p:cNvPr id="26831" name="Group 7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26838" name="Rectangle 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83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2</a:t>
                  </a:r>
                </a:p>
              </p:txBody>
            </p:sp>
          </p:grpSp>
          <p:grpSp>
            <p:nvGrpSpPr>
              <p:cNvPr id="26832" name="Group 10"/>
              <p:cNvGrpSpPr>
                <a:grpSpLocks/>
              </p:cNvGrpSpPr>
              <p:nvPr/>
            </p:nvGrpSpPr>
            <p:grpSpPr bwMode="auto">
              <a:xfrm>
                <a:off x="1528" y="2126"/>
                <a:ext cx="281" cy="310"/>
                <a:chOff x="1287" y="1865"/>
                <a:chExt cx="281" cy="310"/>
              </a:xfrm>
            </p:grpSpPr>
            <p:sp>
              <p:nvSpPr>
                <p:cNvPr id="26836" name="Rectangle 1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83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8</a:t>
                  </a:r>
                </a:p>
              </p:txBody>
            </p:sp>
          </p:grpSp>
          <p:grpSp>
            <p:nvGrpSpPr>
              <p:cNvPr id="26833" name="Group 13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26834" name="Rectangle 1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8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3</a:t>
                  </a:r>
                </a:p>
              </p:txBody>
            </p:sp>
          </p:grpSp>
        </p:grpSp>
        <p:grpSp>
          <p:nvGrpSpPr>
            <p:cNvPr id="26811" name="Group 16"/>
            <p:cNvGrpSpPr>
              <a:grpSpLocks/>
            </p:cNvGrpSpPr>
            <p:nvPr/>
          </p:nvGrpSpPr>
          <p:grpSpPr bwMode="auto">
            <a:xfrm>
              <a:off x="3524" y="2141"/>
              <a:ext cx="773" cy="310"/>
              <a:chOff x="1282" y="2126"/>
              <a:chExt cx="773" cy="310"/>
            </a:xfrm>
          </p:grpSpPr>
          <p:grpSp>
            <p:nvGrpSpPr>
              <p:cNvPr id="26822" name="Group 17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26829" name="Rectangle 1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83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1</a:t>
                  </a:r>
                </a:p>
              </p:txBody>
            </p:sp>
          </p:grpSp>
          <p:grpSp>
            <p:nvGrpSpPr>
              <p:cNvPr id="26823" name="Group 20"/>
              <p:cNvGrpSpPr>
                <a:grpSpLocks/>
              </p:cNvGrpSpPr>
              <p:nvPr/>
            </p:nvGrpSpPr>
            <p:grpSpPr bwMode="auto">
              <a:xfrm>
                <a:off x="1528" y="2126"/>
                <a:ext cx="281" cy="310"/>
                <a:chOff x="1287" y="1865"/>
                <a:chExt cx="281" cy="310"/>
              </a:xfrm>
            </p:grpSpPr>
            <p:sp>
              <p:nvSpPr>
                <p:cNvPr id="26827" name="Rectangle 2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82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6</a:t>
                  </a:r>
                </a:p>
              </p:txBody>
            </p:sp>
          </p:grpSp>
          <p:grpSp>
            <p:nvGrpSpPr>
              <p:cNvPr id="26824" name="Group 23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26825" name="Rectangle 2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82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4</a:t>
                  </a:r>
                </a:p>
              </p:txBody>
            </p:sp>
          </p:grpSp>
        </p:grpSp>
        <p:grpSp>
          <p:nvGrpSpPr>
            <p:cNvPr id="26812" name="Group 26"/>
            <p:cNvGrpSpPr>
              <a:grpSpLocks/>
            </p:cNvGrpSpPr>
            <p:nvPr/>
          </p:nvGrpSpPr>
          <p:grpSpPr bwMode="auto">
            <a:xfrm>
              <a:off x="3519" y="2402"/>
              <a:ext cx="773" cy="310"/>
              <a:chOff x="1282" y="2126"/>
              <a:chExt cx="773" cy="310"/>
            </a:xfrm>
          </p:grpSpPr>
          <p:grpSp>
            <p:nvGrpSpPr>
              <p:cNvPr id="26813" name="Group 27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26820" name="Rectangle 2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82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7</a:t>
                  </a:r>
                </a:p>
              </p:txBody>
            </p:sp>
          </p:grpSp>
          <p:grpSp>
            <p:nvGrpSpPr>
              <p:cNvPr id="26814" name="Group 30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310"/>
                <a:chOff x="1287" y="1865"/>
                <a:chExt cx="246" cy="310"/>
              </a:xfrm>
            </p:grpSpPr>
            <p:sp>
              <p:nvSpPr>
                <p:cNvPr id="26818" name="Rectangle 3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81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04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 </a:t>
                  </a:r>
                </a:p>
              </p:txBody>
            </p:sp>
          </p:grpSp>
          <p:grpSp>
            <p:nvGrpSpPr>
              <p:cNvPr id="26815" name="Group 33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26816" name="Rectangle 3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81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5</a:t>
                  </a:r>
                </a:p>
              </p:txBody>
            </p:sp>
          </p:grpSp>
        </p:grpSp>
      </p:grpSp>
      <p:grpSp>
        <p:nvGrpSpPr>
          <p:cNvPr id="15" name="Group 36"/>
          <p:cNvGrpSpPr>
            <a:grpSpLocks/>
          </p:cNvGrpSpPr>
          <p:nvPr/>
        </p:nvGrpSpPr>
        <p:grpSpPr bwMode="auto">
          <a:xfrm>
            <a:off x="3018235" y="2406552"/>
            <a:ext cx="932260" cy="1268016"/>
            <a:chOff x="3519" y="1880"/>
            <a:chExt cx="783" cy="1065"/>
          </a:xfrm>
        </p:grpSpPr>
        <p:grpSp>
          <p:nvGrpSpPr>
            <p:cNvPr id="26780" name="Group 37"/>
            <p:cNvGrpSpPr>
              <a:grpSpLocks/>
            </p:cNvGrpSpPr>
            <p:nvPr/>
          </p:nvGrpSpPr>
          <p:grpSpPr bwMode="auto">
            <a:xfrm>
              <a:off x="3529" y="1880"/>
              <a:ext cx="773" cy="310"/>
              <a:chOff x="1282" y="2126"/>
              <a:chExt cx="773" cy="310"/>
            </a:xfrm>
          </p:grpSpPr>
          <p:grpSp>
            <p:nvGrpSpPr>
              <p:cNvPr id="26801" name="Group 38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26808" name="Rectangle 3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80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2</a:t>
                  </a:r>
                </a:p>
              </p:txBody>
            </p:sp>
          </p:grpSp>
          <p:grpSp>
            <p:nvGrpSpPr>
              <p:cNvPr id="26802" name="Group 41"/>
              <p:cNvGrpSpPr>
                <a:grpSpLocks/>
              </p:cNvGrpSpPr>
              <p:nvPr/>
            </p:nvGrpSpPr>
            <p:grpSpPr bwMode="auto">
              <a:xfrm>
                <a:off x="1528" y="2126"/>
                <a:ext cx="281" cy="310"/>
                <a:chOff x="1287" y="1865"/>
                <a:chExt cx="281" cy="310"/>
              </a:xfrm>
            </p:grpSpPr>
            <p:sp>
              <p:nvSpPr>
                <p:cNvPr id="26806" name="Rectangle 4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80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8</a:t>
                  </a:r>
                </a:p>
              </p:txBody>
            </p:sp>
          </p:grpSp>
          <p:grpSp>
            <p:nvGrpSpPr>
              <p:cNvPr id="26803" name="Group 44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26804" name="Rectangle 4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80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3</a:t>
                  </a:r>
                </a:p>
              </p:txBody>
            </p:sp>
          </p:grpSp>
        </p:grpSp>
        <p:grpSp>
          <p:nvGrpSpPr>
            <p:cNvPr id="2" name="Group 47"/>
            <p:cNvGrpSpPr>
              <a:grpSpLocks/>
            </p:cNvGrpSpPr>
            <p:nvPr/>
          </p:nvGrpSpPr>
          <p:grpSpPr bwMode="auto">
            <a:xfrm>
              <a:off x="3524" y="2141"/>
              <a:ext cx="773" cy="310"/>
              <a:chOff x="1282" y="2126"/>
              <a:chExt cx="773" cy="310"/>
            </a:xfrm>
          </p:grpSpPr>
          <p:grpSp>
            <p:nvGrpSpPr>
              <p:cNvPr id="26792" name="Group 48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26799" name="Rectangle 4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80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1</a:t>
                  </a:r>
                </a:p>
              </p:txBody>
            </p:sp>
          </p:grpSp>
          <p:grpSp>
            <p:nvGrpSpPr>
              <p:cNvPr id="26793" name="Group 51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310"/>
                <a:chOff x="1287" y="1865"/>
                <a:chExt cx="246" cy="310"/>
              </a:xfrm>
            </p:grpSpPr>
            <p:sp>
              <p:nvSpPr>
                <p:cNvPr id="26797" name="Rectangle 5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98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55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endParaRPr lang="en-US" sz="1800"/>
                </a:p>
              </p:txBody>
            </p:sp>
          </p:grpSp>
          <p:grpSp>
            <p:nvGrpSpPr>
              <p:cNvPr id="26794" name="Group 54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26795" name="Rectangle 5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9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4</a:t>
                  </a:r>
                </a:p>
              </p:txBody>
            </p:sp>
          </p:grpSp>
        </p:grpSp>
        <p:grpSp>
          <p:nvGrpSpPr>
            <p:cNvPr id="3" name="Group 57"/>
            <p:cNvGrpSpPr>
              <a:grpSpLocks/>
            </p:cNvGrpSpPr>
            <p:nvPr/>
          </p:nvGrpSpPr>
          <p:grpSpPr bwMode="auto">
            <a:xfrm>
              <a:off x="3519" y="2402"/>
              <a:ext cx="773" cy="543"/>
              <a:chOff x="1282" y="2126"/>
              <a:chExt cx="773" cy="543"/>
            </a:xfrm>
          </p:grpSpPr>
          <p:grpSp>
            <p:nvGrpSpPr>
              <p:cNvPr id="26783" name="Group 58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26790" name="Rectangle 5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91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7</a:t>
                  </a:r>
                </a:p>
              </p:txBody>
            </p:sp>
          </p:grpSp>
          <p:grpSp>
            <p:nvGrpSpPr>
              <p:cNvPr id="26784" name="Group 61"/>
              <p:cNvGrpSpPr>
                <a:grpSpLocks/>
              </p:cNvGrpSpPr>
              <p:nvPr/>
            </p:nvGrpSpPr>
            <p:grpSpPr bwMode="auto">
              <a:xfrm>
                <a:off x="1528" y="2126"/>
                <a:ext cx="281" cy="543"/>
                <a:chOff x="1287" y="1865"/>
                <a:chExt cx="281" cy="543"/>
              </a:xfrm>
            </p:grpSpPr>
            <p:sp>
              <p:nvSpPr>
                <p:cNvPr id="26788" name="Rectangle 6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8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5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6</a:t>
                  </a:r>
                </a:p>
                <a:p>
                  <a:endParaRPr lang="en-US" sz="1800"/>
                </a:p>
              </p:txBody>
            </p:sp>
          </p:grpSp>
          <p:grpSp>
            <p:nvGrpSpPr>
              <p:cNvPr id="26785" name="Group 64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26786" name="Rectangle 6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87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5</a:t>
                  </a:r>
                </a:p>
              </p:txBody>
            </p:sp>
          </p:grpSp>
        </p:grpSp>
      </p:grpSp>
      <p:grpSp>
        <p:nvGrpSpPr>
          <p:cNvPr id="28" name="Group 67"/>
          <p:cNvGrpSpPr>
            <a:grpSpLocks/>
          </p:cNvGrpSpPr>
          <p:nvPr/>
        </p:nvGrpSpPr>
        <p:grpSpPr bwMode="auto">
          <a:xfrm>
            <a:off x="3000375" y="3841257"/>
            <a:ext cx="932260" cy="990601"/>
            <a:chOff x="3519" y="1880"/>
            <a:chExt cx="783" cy="832"/>
          </a:xfrm>
        </p:grpSpPr>
        <p:grpSp>
          <p:nvGrpSpPr>
            <p:cNvPr id="26750" name="Group 68"/>
            <p:cNvGrpSpPr>
              <a:grpSpLocks/>
            </p:cNvGrpSpPr>
            <p:nvPr/>
          </p:nvGrpSpPr>
          <p:grpSpPr bwMode="auto">
            <a:xfrm>
              <a:off x="3529" y="1880"/>
              <a:ext cx="773" cy="310"/>
              <a:chOff x="1282" y="2126"/>
              <a:chExt cx="773" cy="310"/>
            </a:xfrm>
          </p:grpSpPr>
          <p:grpSp>
            <p:nvGrpSpPr>
              <p:cNvPr id="26771" name="Group 69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26778" name="Rectangle 7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7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2</a:t>
                  </a:r>
                </a:p>
              </p:txBody>
            </p:sp>
          </p:grpSp>
          <p:grpSp>
            <p:nvGrpSpPr>
              <p:cNvPr id="26772" name="Group 72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310"/>
                <a:chOff x="1287" y="1865"/>
                <a:chExt cx="246" cy="310"/>
              </a:xfrm>
            </p:grpSpPr>
            <p:sp>
              <p:nvSpPr>
                <p:cNvPr id="26776" name="Rectangle 7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77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55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endParaRPr lang="en-US" sz="1800"/>
                </a:p>
              </p:txBody>
            </p:sp>
          </p:grpSp>
          <p:grpSp>
            <p:nvGrpSpPr>
              <p:cNvPr id="26773" name="Group 75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26774" name="Rectangle 7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7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3</a:t>
                  </a:r>
                </a:p>
              </p:txBody>
            </p:sp>
          </p:grpSp>
        </p:grpSp>
        <p:grpSp>
          <p:nvGrpSpPr>
            <p:cNvPr id="4" name="Group 78"/>
            <p:cNvGrpSpPr>
              <a:grpSpLocks/>
            </p:cNvGrpSpPr>
            <p:nvPr/>
          </p:nvGrpSpPr>
          <p:grpSpPr bwMode="auto">
            <a:xfrm>
              <a:off x="3524" y="2141"/>
              <a:ext cx="773" cy="310"/>
              <a:chOff x="1282" y="2126"/>
              <a:chExt cx="773" cy="310"/>
            </a:xfrm>
          </p:grpSpPr>
          <p:grpSp>
            <p:nvGrpSpPr>
              <p:cNvPr id="26762" name="Group 79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26769" name="Rectangle 8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7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1</a:t>
                  </a:r>
                </a:p>
              </p:txBody>
            </p:sp>
          </p:grpSp>
          <p:grpSp>
            <p:nvGrpSpPr>
              <p:cNvPr id="26763" name="Group 82"/>
              <p:cNvGrpSpPr>
                <a:grpSpLocks/>
              </p:cNvGrpSpPr>
              <p:nvPr/>
            </p:nvGrpSpPr>
            <p:grpSpPr bwMode="auto">
              <a:xfrm>
                <a:off x="1528" y="2126"/>
                <a:ext cx="281" cy="310"/>
                <a:chOff x="1287" y="1865"/>
                <a:chExt cx="281" cy="310"/>
              </a:xfrm>
            </p:grpSpPr>
            <p:sp>
              <p:nvSpPr>
                <p:cNvPr id="26767" name="Rectangle 8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6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8</a:t>
                  </a:r>
                </a:p>
              </p:txBody>
            </p:sp>
          </p:grpSp>
          <p:grpSp>
            <p:nvGrpSpPr>
              <p:cNvPr id="26764" name="Group 85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26765" name="Rectangle 8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6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4</a:t>
                  </a:r>
                </a:p>
              </p:txBody>
            </p:sp>
          </p:grpSp>
        </p:grpSp>
        <p:grpSp>
          <p:nvGrpSpPr>
            <p:cNvPr id="26752" name="Group 88"/>
            <p:cNvGrpSpPr>
              <a:grpSpLocks/>
            </p:cNvGrpSpPr>
            <p:nvPr/>
          </p:nvGrpSpPr>
          <p:grpSpPr bwMode="auto">
            <a:xfrm>
              <a:off x="3519" y="2402"/>
              <a:ext cx="773" cy="310"/>
              <a:chOff x="1282" y="2126"/>
              <a:chExt cx="773" cy="310"/>
            </a:xfrm>
          </p:grpSpPr>
          <p:grpSp>
            <p:nvGrpSpPr>
              <p:cNvPr id="26753" name="Group 89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26760" name="Rectangle 9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6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7</a:t>
                  </a:r>
                </a:p>
              </p:txBody>
            </p:sp>
          </p:grpSp>
          <p:grpSp>
            <p:nvGrpSpPr>
              <p:cNvPr id="26754" name="Group 92"/>
              <p:cNvGrpSpPr>
                <a:grpSpLocks/>
              </p:cNvGrpSpPr>
              <p:nvPr/>
            </p:nvGrpSpPr>
            <p:grpSpPr bwMode="auto">
              <a:xfrm>
                <a:off x="1528" y="2126"/>
                <a:ext cx="281" cy="310"/>
                <a:chOff x="1287" y="1865"/>
                <a:chExt cx="281" cy="310"/>
              </a:xfrm>
            </p:grpSpPr>
            <p:sp>
              <p:nvSpPr>
                <p:cNvPr id="26758" name="Rectangle 9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59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6</a:t>
                  </a:r>
                </a:p>
              </p:txBody>
            </p:sp>
          </p:grpSp>
          <p:grpSp>
            <p:nvGrpSpPr>
              <p:cNvPr id="26755" name="Group 95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26756" name="Rectangle 9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57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5</a:t>
                  </a:r>
                </a:p>
              </p:txBody>
            </p:sp>
          </p:grpSp>
        </p:grpSp>
      </p:grpSp>
      <p:grpSp>
        <p:nvGrpSpPr>
          <p:cNvPr id="26683" name="Group 98"/>
          <p:cNvGrpSpPr>
            <a:grpSpLocks/>
          </p:cNvGrpSpPr>
          <p:nvPr/>
        </p:nvGrpSpPr>
        <p:grpSpPr bwMode="auto">
          <a:xfrm>
            <a:off x="6609160" y="2424414"/>
            <a:ext cx="932260" cy="1008460"/>
            <a:chOff x="3797" y="3132"/>
            <a:chExt cx="783" cy="847"/>
          </a:xfrm>
        </p:grpSpPr>
        <p:grpSp>
          <p:nvGrpSpPr>
            <p:cNvPr id="26720" name="Group 99"/>
            <p:cNvGrpSpPr>
              <a:grpSpLocks/>
            </p:cNvGrpSpPr>
            <p:nvPr/>
          </p:nvGrpSpPr>
          <p:grpSpPr bwMode="auto">
            <a:xfrm>
              <a:off x="3807" y="3147"/>
              <a:ext cx="773" cy="310"/>
              <a:chOff x="1282" y="2126"/>
              <a:chExt cx="773" cy="310"/>
            </a:xfrm>
          </p:grpSpPr>
          <p:grpSp>
            <p:nvGrpSpPr>
              <p:cNvPr id="26741" name="Group 100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26748" name="Rectangle 10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49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1</a:t>
                  </a:r>
                </a:p>
              </p:txBody>
            </p:sp>
          </p:grpSp>
          <p:grpSp>
            <p:nvGrpSpPr>
              <p:cNvPr id="26742" name="Group 103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310"/>
                <a:chOff x="1287" y="1865"/>
                <a:chExt cx="246" cy="310"/>
              </a:xfrm>
            </p:grpSpPr>
            <p:sp>
              <p:nvSpPr>
                <p:cNvPr id="26746" name="Rectangle 10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4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55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endParaRPr lang="en-US" sz="1800"/>
                </a:p>
              </p:txBody>
            </p:sp>
          </p:grpSp>
          <p:grpSp>
            <p:nvGrpSpPr>
              <p:cNvPr id="26743" name="Group 106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26744" name="Rectangle 10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45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3</a:t>
                  </a:r>
                </a:p>
              </p:txBody>
            </p:sp>
          </p:grpSp>
        </p:grpSp>
        <p:grpSp>
          <p:nvGrpSpPr>
            <p:cNvPr id="26721" name="Group 109"/>
            <p:cNvGrpSpPr>
              <a:grpSpLocks/>
            </p:cNvGrpSpPr>
            <p:nvPr/>
          </p:nvGrpSpPr>
          <p:grpSpPr bwMode="auto">
            <a:xfrm>
              <a:off x="3802" y="3408"/>
              <a:ext cx="246" cy="310"/>
              <a:chOff x="1287" y="1865"/>
              <a:chExt cx="246" cy="310"/>
            </a:xfrm>
          </p:grpSpPr>
          <p:sp>
            <p:nvSpPr>
              <p:cNvPr id="26739" name="Rectangle 110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26740" name="Text Box 111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04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800"/>
                  <a:t> </a:t>
                </a:r>
              </a:p>
            </p:txBody>
          </p:sp>
        </p:grpSp>
        <p:grpSp>
          <p:nvGrpSpPr>
            <p:cNvPr id="26722" name="Group 112"/>
            <p:cNvGrpSpPr>
              <a:grpSpLocks/>
            </p:cNvGrpSpPr>
            <p:nvPr/>
          </p:nvGrpSpPr>
          <p:grpSpPr bwMode="auto">
            <a:xfrm>
              <a:off x="4048" y="3408"/>
              <a:ext cx="281" cy="310"/>
              <a:chOff x="1287" y="1865"/>
              <a:chExt cx="281" cy="310"/>
            </a:xfrm>
          </p:grpSpPr>
          <p:sp>
            <p:nvSpPr>
              <p:cNvPr id="26737" name="Rectangle 113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26738" name="Text Box 114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5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800"/>
                  <a:t>8</a:t>
                </a:r>
              </a:p>
            </p:txBody>
          </p:sp>
        </p:grpSp>
        <p:grpSp>
          <p:nvGrpSpPr>
            <p:cNvPr id="26723" name="Group 115"/>
            <p:cNvGrpSpPr>
              <a:grpSpLocks/>
            </p:cNvGrpSpPr>
            <p:nvPr/>
          </p:nvGrpSpPr>
          <p:grpSpPr bwMode="auto">
            <a:xfrm>
              <a:off x="4294" y="3408"/>
              <a:ext cx="281" cy="310"/>
              <a:chOff x="1287" y="1865"/>
              <a:chExt cx="281" cy="310"/>
            </a:xfrm>
          </p:grpSpPr>
          <p:sp>
            <p:nvSpPr>
              <p:cNvPr id="26735" name="Rectangle 116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26736" name="Text Box 117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5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800"/>
                  <a:t>4</a:t>
                </a:r>
              </a:p>
            </p:txBody>
          </p:sp>
        </p:grpSp>
        <p:grpSp>
          <p:nvGrpSpPr>
            <p:cNvPr id="26724" name="Group 118"/>
            <p:cNvGrpSpPr>
              <a:grpSpLocks/>
            </p:cNvGrpSpPr>
            <p:nvPr/>
          </p:nvGrpSpPr>
          <p:grpSpPr bwMode="auto">
            <a:xfrm>
              <a:off x="3797" y="3669"/>
              <a:ext cx="773" cy="310"/>
              <a:chOff x="1282" y="2126"/>
              <a:chExt cx="773" cy="310"/>
            </a:xfrm>
          </p:grpSpPr>
          <p:grpSp>
            <p:nvGrpSpPr>
              <p:cNvPr id="26726" name="Group 119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26733" name="Rectangle 12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34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7</a:t>
                  </a:r>
                </a:p>
              </p:txBody>
            </p:sp>
          </p:grpSp>
          <p:grpSp>
            <p:nvGrpSpPr>
              <p:cNvPr id="26727" name="Group 122"/>
              <p:cNvGrpSpPr>
                <a:grpSpLocks/>
              </p:cNvGrpSpPr>
              <p:nvPr/>
            </p:nvGrpSpPr>
            <p:grpSpPr bwMode="auto">
              <a:xfrm>
                <a:off x="1528" y="2126"/>
                <a:ext cx="281" cy="310"/>
                <a:chOff x="1287" y="1865"/>
                <a:chExt cx="281" cy="310"/>
              </a:xfrm>
            </p:grpSpPr>
            <p:sp>
              <p:nvSpPr>
                <p:cNvPr id="2673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32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6</a:t>
                  </a:r>
                </a:p>
              </p:txBody>
            </p:sp>
          </p:grpSp>
          <p:grpSp>
            <p:nvGrpSpPr>
              <p:cNvPr id="26728" name="Group 125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26729" name="Rectangle 12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30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5</a:t>
                  </a:r>
                </a:p>
              </p:txBody>
            </p:sp>
          </p:grpSp>
        </p:grpSp>
        <p:sp>
          <p:nvSpPr>
            <p:cNvPr id="26725" name="Text Box 128"/>
            <p:cNvSpPr txBox="1">
              <a:spLocks noChangeArrowheads="1"/>
            </p:cNvSpPr>
            <p:nvPr/>
          </p:nvSpPr>
          <p:spPr bwMode="auto">
            <a:xfrm>
              <a:off x="4072" y="3132"/>
              <a:ext cx="25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</p:grpSp>
      <p:grpSp>
        <p:nvGrpSpPr>
          <p:cNvPr id="26714" name="Group 129"/>
          <p:cNvGrpSpPr>
            <a:grpSpLocks/>
          </p:cNvGrpSpPr>
          <p:nvPr/>
        </p:nvGrpSpPr>
        <p:grpSpPr bwMode="auto">
          <a:xfrm>
            <a:off x="6627019" y="3823395"/>
            <a:ext cx="932260" cy="1008460"/>
            <a:chOff x="3797" y="3132"/>
            <a:chExt cx="783" cy="847"/>
          </a:xfrm>
        </p:grpSpPr>
        <p:grpSp>
          <p:nvGrpSpPr>
            <p:cNvPr id="26690" name="Group 130"/>
            <p:cNvGrpSpPr>
              <a:grpSpLocks/>
            </p:cNvGrpSpPr>
            <p:nvPr/>
          </p:nvGrpSpPr>
          <p:grpSpPr bwMode="auto">
            <a:xfrm>
              <a:off x="3807" y="3147"/>
              <a:ext cx="773" cy="310"/>
              <a:chOff x="1282" y="2126"/>
              <a:chExt cx="773" cy="310"/>
            </a:xfrm>
          </p:grpSpPr>
          <p:grpSp>
            <p:nvGrpSpPr>
              <p:cNvPr id="26711" name="Group 131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310"/>
                <a:chOff x="1287" y="1865"/>
                <a:chExt cx="246" cy="310"/>
              </a:xfrm>
            </p:grpSpPr>
            <p:sp>
              <p:nvSpPr>
                <p:cNvPr id="26718" name="Rectangle 13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1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04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 </a:t>
                  </a:r>
                </a:p>
              </p:txBody>
            </p:sp>
          </p:grpSp>
          <p:grpSp>
            <p:nvGrpSpPr>
              <p:cNvPr id="26712" name="Group 134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310"/>
                <a:chOff x="1287" y="1865"/>
                <a:chExt cx="246" cy="310"/>
              </a:xfrm>
            </p:grpSpPr>
            <p:sp>
              <p:nvSpPr>
                <p:cNvPr id="26716" name="Rectangle 13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17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55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endParaRPr lang="en-US" sz="1800"/>
                </a:p>
              </p:txBody>
            </p:sp>
          </p:grpSp>
          <p:grpSp>
            <p:nvGrpSpPr>
              <p:cNvPr id="26713" name="Group 137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5" name="Rectangle 13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15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3</a:t>
                  </a:r>
                </a:p>
              </p:txBody>
            </p:sp>
          </p:grpSp>
        </p:grpSp>
        <p:grpSp>
          <p:nvGrpSpPr>
            <p:cNvPr id="26691" name="Group 140"/>
            <p:cNvGrpSpPr>
              <a:grpSpLocks/>
            </p:cNvGrpSpPr>
            <p:nvPr/>
          </p:nvGrpSpPr>
          <p:grpSpPr bwMode="auto">
            <a:xfrm>
              <a:off x="3802" y="3408"/>
              <a:ext cx="281" cy="310"/>
              <a:chOff x="1287" y="1865"/>
              <a:chExt cx="281" cy="310"/>
            </a:xfrm>
          </p:grpSpPr>
          <p:sp>
            <p:nvSpPr>
              <p:cNvPr id="26709" name="Rectangle 141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26710" name="Text Box 142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5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800"/>
                  <a:t>1</a:t>
                </a:r>
              </a:p>
            </p:txBody>
          </p:sp>
        </p:grpSp>
        <p:grpSp>
          <p:nvGrpSpPr>
            <p:cNvPr id="26692" name="Group 143"/>
            <p:cNvGrpSpPr>
              <a:grpSpLocks/>
            </p:cNvGrpSpPr>
            <p:nvPr/>
          </p:nvGrpSpPr>
          <p:grpSpPr bwMode="auto">
            <a:xfrm>
              <a:off x="4048" y="3408"/>
              <a:ext cx="281" cy="310"/>
              <a:chOff x="1287" y="1865"/>
              <a:chExt cx="281" cy="310"/>
            </a:xfrm>
          </p:grpSpPr>
          <p:sp>
            <p:nvSpPr>
              <p:cNvPr id="26707" name="Rectangle 144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26708" name="Text Box 145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5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800"/>
                  <a:t>8</a:t>
                </a:r>
              </a:p>
            </p:txBody>
          </p:sp>
        </p:grpSp>
        <p:grpSp>
          <p:nvGrpSpPr>
            <p:cNvPr id="26693" name="Group 146"/>
            <p:cNvGrpSpPr>
              <a:grpSpLocks/>
            </p:cNvGrpSpPr>
            <p:nvPr/>
          </p:nvGrpSpPr>
          <p:grpSpPr bwMode="auto">
            <a:xfrm>
              <a:off x="4294" y="3408"/>
              <a:ext cx="281" cy="310"/>
              <a:chOff x="1287" y="1865"/>
              <a:chExt cx="281" cy="310"/>
            </a:xfrm>
          </p:grpSpPr>
          <p:sp>
            <p:nvSpPr>
              <p:cNvPr id="26705" name="Rectangle 147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26706" name="Text Box 148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5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800"/>
                  <a:t>4</a:t>
                </a:r>
              </a:p>
            </p:txBody>
          </p:sp>
        </p:grpSp>
        <p:grpSp>
          <p:nvGrpSpPr>
            <p:cNvPr id="26694" name="Group 149"/>
            <p:cNvGrpSpPr>
              <a:grpSpLocks/>
            </p:cNvGrpSpPr>
            <p:nvPr/>
          </p:nvGrpSpPr>
          <p:grpSpPr bwMode="auto">
            <a:xfrm>
              <a:off x="3797" y="3669"/>
              <a:ext cx="773" cy="310"/>
              <a:chOff x="1282" y="2126"/>
              <a:chExt cx="773" cy="310"/>
            </a:xfrm>
          </p:grpSpPr>
          <p:grpSp>
            <p:nvGrpSpPr>
              <p:cNvPr id="26696" name="Group 150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26703" name="Rectangle 15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04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7</a:t>
                  </a:r>
                </a:p>
              </p:txBody>
            </p:sp>
          </p:grpSp>
          <p:grpSp>
            <p:nvGrpSpPr>
              <p:cNvPr id="26697" name="Group 153"/>
              <p:cNvGrpSpPr>
                <a:grpSpLocks/>
              </p:cNvGrpSpPr>
              <p:nvPr/>
            </p:nvGrpSpPr>
            <p:grpSpPr bwMode="auto">
              <a:xfrm>
                <a:off x="1528" y="2126"/>
                <a:ext cx="281" cy="310"/>
                <a:chOff x="1287" y="1865"/>
                <a:chExt cx="281" cy="310"/>
              </a:xfrm>
            </p:grpSpPr>
            <p:sp>
              <p:nvSpPr>
                <p:cNvPr id="26701" name="Rectangle 15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02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6</a:t>
                  </a:r>
                </a:p>
              </p:txBody>
            </p:sp>
          </p:grpSp>
          <p:grpSp>
            <p:nvGrpSpPr>
              <p:cNvPr id="26698" name="Group 156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266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700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5</a:t>
                  </a:r>
                </a:p>
              </p:txBody>
            </p:sp>
          </p:grpSp>
        </p:grpSp>
        <p:sp>
          <p:nvSpPr>
            <p:cNvPr id="26695" name="Text Box 159"/>
            <p:cNvSpPr txBox="1">
              <a:spLocks noChangeArrowheads="1"/>
            </p:cNvSpPr>
            <p:nvPr/>
          </p:nvSpPr>
          <p:spPr bwMode="auto">
            <a:xfrm>
              <a:off x="4072" y="3132"/>
              <a:ext cx="25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</p:grpSp>
      <p:grpSp>
        <p:nvGrpSpPr>
          <p:cNvPr id="26751" name="Group 160"/>
          <p:cNvGrpSpPr>
            <a:grpSpLocks/>
          </p:cNvGrpSpPr>
          <p:nvPr/>
        </p:nvGrpSpPr>
        <p:grpSpPr bwMode="auto">
          <a:xfrm>
            <a:off x="6559153" y="1007570"/>
            <a:ext cx="932260" cy="1008460"/>
            <a:chOff x="3797" y="3132"/>
            <a:chExt cx="783" cy="847"/>
          </a:xfrm>
        </p:grpSpPr>
        <p:grpSp>
          <p:nvGrpSpPr>
            <p:cNvPr id="26660" name="Group 161"/>
            <p:cNvGrpSpPr>
              <a:grpSpLocks/>
            </p:cNvGrpSpPr>
            <p:nvPr/>
          </p:nvGrpSpPr>
          <p:grpSpPr bwMode="auto">
            <a:xfrm>
              <a:off x="3807" y="3147"/>
              <a:ext cx="773" cy="310"/>
              <a:chOff x="1282" y="2126"/>
              <a:chExt cx="773" cy="310"/>
            </a:xfrm>
          </p:grpSpPr>
          <p:grpSp>
            <p:nvGrpSpPr>
              <p:cNvPr id="26681" name="Group 162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26688" name="Rectangle 16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689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1</a:t>
                  </a:r>
                </a:p>
              </p:txBody>
            </p:sp>
          </p:grpSp>
          <p:grpSp>
            <p:nvGrpSpPr>
              <p:cNvPr id="26682" name="Group 165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310"/>
                <a:chOff x="1287" y="1865"/>
                <a:chExt cx="246" cy="310"/>
              </a:xfrm>
            </p:grpSpPr>
            <p:sp>
              <p:nvSpPr>
                <p:cNvPr id="26686" name="Rectangle 16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687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55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endParaRPr lang="en-US" sz="1800"/>
                </a:p>
              </p:txBody>
            </p:sp>
          </p:grpSp>
          <p:grpSp>
            <p:nvGrpSpPr>
              <p:cNvPr id="6" name="Group 168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26684" name="Rectangle 16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685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3</a:t>
                  </a:r>
                </a:p>
              </p:txBody>
            </p:sp>
          </p:grpSp>
        </p:grpSp>
        <p:grpSp>
          <p:nvGrpSpPr>
            <p:cNvPr id="26661" name="Group 171"/>
            <p:cNvGrpSpPr>
              <a:grpSpLocks/>
            </p:cNvGrpSpPr>
            <p:nvPr/>
          </p:nvGrpSpPr>
          <p:grpSpPr bwMode="auto">
            <a:xfrm>
              <a:off x="3802" y="3408"/>
              <a:ext cx="330" cy="310"/>
              <a:chOff x="1287" y="1865"/>
              <a:chExt cx="330" cy="310"/>
            </a:xfrm>
          </p:grpSpPr>
          <p:sp>
            <p:nvSpPr>
              <p:cNvPr id="26679" name="Rectangle 172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26680" name="Text Box 173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30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800"/>
                  <a:t>8 </a:t>
                </a:r>
              </a:p>
            </p:txBody>
          </p:sp>
        </p:grpSp>
        <p:grpSp>
          <p:nvGrpSpPr>
            <p:cNvPr id="26662" name="Group 174"/>
            <p:cNvGrpSpPr>
              <a:grpSpLocks/>
            </p:cNvGrpSpPr>
            <p:nvPr/>
          </p:nvGrpSpPr>
          <p:grpSpPr bwMode="auto">
            <a:xfrm>
              <a:off x="4048" y="3408"/>
              <a:ext cx="246" cy="310"/>
              <a:chOff x="1287" y="1865"/>
              <a:chExt cx="246" cy="310"/>
            </a:xfrm>
          </p:grpSpPr>
          <p:sp>
            <p:nvSpPr>
              <p:cNvPr id="26677" name="Rectangle 175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26678" name="Text Box 176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04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800"/>
                  <a:t> </a:t>
                </a:r>
              </a:p>
            </p:txBody>
          </p:sp>
        </p:grpSp>
        <p:grpSp>
          <p:nvGrpSpPr>
            <p:cNvPr id="26663" name="Group 177"/>
            <p:cNvGrpSpPr>
              <a:grpSpLocks/>
            </p:cNvGrpSpPr>
            <p:nvPr/>
          </p:nvGrpSpPr>
          <p:grpSpPr bwMode="auto">
            <a:xfrm>
              <a:off x="4294" y="3408"/>
              <a:ext cx="281" cy="310"/>
              <a:chOff x="1287" y="1865"/>
              <a:chExt cx="281" cy="310"/>
            </a:xfrm>
          </p:grpSpPr>
          <p:sp>
            <p:nvSpPr>
              <p:cNvPr id="26675" name="Rectangle 178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26676" name="Text Box 179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5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800"/>
                  <a:t>4</a:t>
                </a:r>
              </a:p>
            </p:txBody>
          </p:sp>
        </p:grpSp>
        <p:grpSp>
          <p:nvGrpSpPr>
            <p:cNvPr id="26664" name="Group 180"/>
            <p:cNvGrpSpPr>
              <a:grpSpLocks/>
            </p:cNvGrpSpPr>
            <p:nvPr/>
          </p:nvGrpSpPr>
          <p:grpSpPr bwMode="auto">
            <a:xfrm>
              <a:off x="3797" y="3669"/>
              <a:ext cx="773" cy="310"/>
              <a:chOff x="1282" y="2126"/>
              <a:chExt cx="773" cy="310"/>
            </a:xfrm>
          </p:grpSpPr>
          <p:grpSp>
            <p:nvGrpSpPr>
              <p:cNvPr id="26666" name="Group 181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26673" name="Rectangle 18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674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7</a:t>
                  </a:r>
                </a:p>
              </p:txBody>
            </p:sp>
          </p:grpSp>
          <p:grpSp>
            <p:nvGrpSpPr>
              <p:cNvPr id="26667" name="Group 184"/>
              <p:cNvGrpSpPr>
                <a:grpSpLocks/>
              </p:cNvGrpSpPr>
              <p:nvPr/>
            </p:nvGrpSpPr>
            <p:grpSpPr bwMode="auto">
              <a:xfrm>
                <a:off x="1528" y="2126"/>
                <a:ext cx="281" cy="310"/>
                <a:chOff x="1287" y="1865"/>
                <a:chExt cx="281" cy="310"/>
              </a:xfrm>
            </p:grpSpPr>
            <p:sp>
              <p:nvSpPr>
                <p:cNvPr id="26671" name="Rectangle 18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672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6</a:t>
                  </a:r>
                </a:p>
              </p:txBody>
            </p:sp>
          </p:grpSp>
          <p:grpSp>
            <p:nvGrpSpPr>
              <p:cNvPr id="26668" name="Group 187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26669" name="Rectangle 18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670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5</a:t>
                  </a:r>
                </a:p>
              </p:txBody>
            </p:sp>
          </p:grpSp>
        </p:grpSp>
        <p:sp>
          <p:nvSpPr>
            <p:cNvPr id="26665" name="Text Box 190"/>
            <p:cNvSpPr txBox="1">
              <a:spLocks noChangeArrowheads="1"/>
            </p:cNvSpPr>
            <p:nvPr/>
          </p:nvSpPr>
          <p:spPr bwMode="auto">
            <a:xfrm>
              <a:off x="4072" y="3132"/>
              <a:ext cx="25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</p:grpSp>
      <p:sp>
        <p:nvSpPr>
          <p:cNvPr id="26632" name="Text Box 191"/>
          <p:cNvSpPr txBox="1">
            <a:spLocks noChangeArrowheads="1"/>
          </p:cNvSpPr>
          <p:nvPr/>
        </p:nvSpPr>
        <p:spPr bwMode="auto">
          <a:xfrm>
            <a:off x="2277667" y="1304032"/>
            <a:ext cx="5822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/>
              <a:t>start</a:t>
            </a:r>
          </a:p>
        </p:txBody>
      </p:sp>
      <p:sp>
        <p:nvSpPr>
          <p:cNvPr id="84160" name="Text Box 192"/>
          <p:cNvSpPr txBox="1">
            <a:spLocks noChangeArrowheads="1"/>
          </p:cNvSpPr>
          <p:nvPr/>
        </p:nvSpPr>
        <p:spPr bwMode="auto">
          <a:xfrm>
            <a:off x="5935267" y="1354039"/>
            <a:ext cx="5822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/>
              <a:t>goal</a:t>
            </a:r>
          </a:p>
        </p:txBody>
      </p:sp>
      <p:grpSp>
        <p:nvGrpSpPr>
          <p:cNvPr id="26781" name="Group 193"/>
          <p:cNvGrpSpPr>
            <a:grpSpLocks/>
          </p:cNvGrpSpPr>
          <p:nvPr/>
        </p:nvGrpSpPr>
        <p:grpSpPr bwMode="auto">
          <a:xfrm>
            <a:off x="2808685" y="1957686"/>
            <a:ext cx="1412081" cy="448865"/>
            <a:chOff x="686" y="1661"/>
            <a:chExt cx="1186" cy="377"/>
          </a:xfrm>
        </p:grpSpPr>
        <p:sp>
          <p:nvSpPr>
            <p:cNvPr id="26657" name="Line 194"/>
            <p:cNvSpPr>
              <a:spLocks noChangeShapeType="1"/>
            </p:cNvSpPr>
            <p:nvPr/>
          </p:nvSpPr>
          <p:spPr bwMode="auto">
            <a:xfrm>
              <a:off x="1258" y="1661"/>
              <a:ext cx="0" cy="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658" name="Line 195"/>
            <p:cNvSpPr>
              <a:spLocks noChangeShapeType="1"/>
            </p:cNvSpPr>
            <p:nvPr/>
          </p:nvSpPr>
          <p:spPr bwMode="auto">
            <a:xfrm>
              <a:off x="1288" y="1661"/>
              <a:ext cx="584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659" name="Line 196"/>
            <p:cNvSpPr>
              <a:spLocks noChangeShapeType="1"/>
            </p:cNvSpPr>
            <p:nvPr/>
          </p:nvSpPr>
          <p:spPr bwMode="auto">
            <a:xfrm flipH="1">
              <a:off x="686" y="1661"/>
              <a:ext cx="572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26782" name="Group 197"/>
          <p:cNvGrpSpPr>
            <a:grpSpLocks/>
          </p:cNvGrpSpPr>
          <p:nvPr/>
        </p:nvGrpSpPr>
        <p:grpSpPr bwMode="auto">
          <a:xfrm>
            <a:off x="2734867" y="3370957"/>
            <a:ext cx="1412081" cy="448866"/>
            <a:chOff x="686" y="1661"/>
            <a:chExt cx="1186" cy="377"/>
          </a:xfrm>
        </p:grpSpPr>
        <p:sp>
          <p:nvSpPr>
            <p:cNvPr id="26654" name="Line 198"/>
            <p:cNvSpPr>
              <a:spLocks noChangeShapeType="1"/>
            </p:cNvSpPr>
            <p:nvPr/>
          </p:nvSpPr>
          <p:spPr bwMode="auto">
            <a:xfrm>
              <a:off x="1258" y="1661"/>
              <a:ext cx="0" cy="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655" name="Line 199"/>
            <p:cNvSpPr>
              <a:spLocks noChangeShapeType="1"/>
            </p:cNvSpPr>
            <p:nvPr/>
          </p:nvSpPr>
          <p:spPr bwMode="auto">
            <a:xfrm>
              <a:off x="1288" y="1661"/>
              <a:ext cx="584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656" name="Line 200"/>
            <p:cNvSpPr>
              <a:spLocks noChangeShapeType="1"/>
            </p:cNvSpPr>
            <p:nvPr/>
          </p:nvSpPr>
          <p:spPr bwMode="auto">
            <a:xfrm flipH="1">
              <a:off x="686" y="1661"/>
              <a:ext cx="572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84169" name="Text Box 201"/>
          <p:cNvSpPr txBox="1">
            <a:spLocks noChangeArrowheads="1"/>
          </p:cNvSpPr>
          <p:nvPr/>
        </p:nvSpPr>
        <p:spPr bwMode="auto">
          <a:xfrm>
            <a:off x="2480072" y="2117230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-5</a:t>
            </a:r>
          </a:p>
        </p:txBody>
      </p:sp>
      <p:sp>
        <p:nvSpPr>
          <p:cNvPr id="84170" name="Text Box 202"/>
          <p:cNvSpPr txBox="1">
            <a:spLocks noChangeArrowheads="1"/>
          </p:cNvSpPr>
          <p:nvPr/>
        </p:nvSpPr>
        <p:spPr bwMode="auto">
          <a:xfrm>
            <a:off x="3943350" y="2703017"/>
            <a:ext cx="737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h = -3</a:t>
            </a:r>
          </a:p>
        </p:txBody>
      </p:sp>
      <p:sp>
        <p:nvSpPr>
          <p:cNvPr id="84171" name="Text Box 203"/>
          <p:cNvSpPr txBox="1">
            <a:spLocks noChangeArrowheads="1"/>
          </p:cNvSpPr>
          <p:nvPr/>
        </p:nvSpPr>
        <p:spPr bwMode="auto">
          <a:xfrm>
            <a:off x="2332435" y="4609207"/>
            <a:ext cx="737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h = -3</a:t>
            </a:r>
          </a:p>
        </p:txBody>
      </p:sp>
      <p:sp>
        <p:nvSpPr>
          <p:cNvPr id="84172" name="Text Box 204"/>
          <p:cNvSpPr txBox="1">
            <a:spLocks noChangeArrowheads="1"/>
          </p:cNvSpPr>
          <p:nvPr/>
        </p:nvSpPr>
        <p:spPr bwMode="auto">
          <a:xfrm>
            <a:off x="7517606" y="4137720"/>
            <a:ext cx="737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h = -2</a:t>
            </a:r>
          </a:p>
        </p:txBody>
      </p:sp>
      <p:sp>
        <p:nvSpPr>
          <p:cNvPr id="84173" name="Text Box 205"/>
          <p:cNvSpPr txBox="1">
            <a:spLocks noChangeArrowheads="1"/>
          </p:cNvSpPr>
          <p:nvPr/>
        </p:nvSpPr>
        <p:spPr bwMode="auto">
          <a:xfrm>
            <a:off x="7517606" y="2753023"/>
            <a:ext cx="737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h = -1</a:t>
            </a:r>
          </a:p>
        </p:txBody>
      </p:sp>
      <p:sp>
        <p:nvSpPr>
          <p:cNvPr id="84174" name="Text Box 206"/>
          <p:cNvSpPr txBox="1">
            <a:spLocks noChangeArrowheads="1"/>
          </p:cNvSpPr>
          <p:nvPr/>
        </p:nvSpPr>
        <p:spPr bwMode="auto">
          <a:xfrm>
            <a:off x="7517606" y="1336180"/>
            <a:ext cx="660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h = 0</a:t>
            </a:r>
          </a:p>
        </p:txBody>
      </p:sp>
      <p:sp>
        <p:nvSpPr>
          <p:cNvPr id="26642" name="Text Box 207"/>
          <p:cNvSpPr txBox="1">
            <a:spLocks noChangeArrowheads="1"/>
          </p:cNvSpPr>
          <p:nvPr/>
        </p:nvSpPr>
        <p:spPr bwMode="auto">
          <a:xfrm>
            <a:off x="4057650" y="1386186"/>
            <a:ext cx="737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h = -4</a:t>
            </a:r>
          </a:p>
        </p:txBody>
      </p:sp>
      <p:sp>
        <p:nvSpPr>
          <p:cNvPr id="84176" name="Text Box 208"/>
          <p:cNvSpPr txBox="1">
            <a:spLocks noChangeArrowheads="1"/>
          </p:cNvSpPr>
          <p:nvPr/>
        </p:nvSpPr>
        <p:spPr bwMode="auto">
          <a:xfrm>
            <a:off x="4146947" y="2117230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-5</a:t>
            </a:r>
          </a:p>
        </p:txBody>
      </p:sp>
      <p:sp>
        <p:nvSpPr>
          <p:cNvPr id="84177" name="Text Box 209"/>
          <p:cNvSpPr txBox="1">
            <a:spLocks noChangeArrowheads="1"/>
          </p:cNvSpPr>
          <p:nvPr/>
        </p:nvSpPr>
        <p:spPr bwMode="auto">
          <a:xfrm>
            <a:off x="4414837" y="4609207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84178" name="Text Box 210"/>
          <p:cNvSpPr txBox="1">
            <a:spLocks noChangeArrowheads="1"/>
          </p:cNvSpPr>
          <p:nvPr/>
        </p:nvSpPr>
        <p:spPr bwMode="auto">
          <a:xfrm>
            <a:off x="4146947" y="3532882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84179" name="Text Box 211"/>
          <p:cNvSpPr txBox="1">
            <a:spLocks noChangeArrowheads="1"/>
          </p:cNvSpPr>
          <p:nvPr/>
        </p:nvSpPr>
        <p:spPr bwMode="auto">
          <a:xfrm>
            <a:off x="2406253" y="3532882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84180" name="Text Box 212"/>
          <p:cNvSpPr txBox="1">
            <a:spLocks noChangeArrowheads="1"/>
          </p:cNvSpPr>
          <p:nvPr/>
        </p:nvSpPr>
        <p:spPr bwMode="auto">
          <a:xfrm>
            <a:off x="5835253" y="2063651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84181" name="Line 213"/>
          <p:cNvSpPr>
            <a:spLocks noChangeShapeType="1"/>
          </p:cNvSpPr>
          <p:nvPr/>
        </p:nvSpPr>
        <p:spPr bwMode="auto">
          <a:xfrm flipV="1">
            <a:off x="7068741" y="3406676"/>
            <a:ext cx="0" cy="4345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4182" name="Line 214"/>
          <p:cNvSpPr>
            <a:spLocks noChangeShapeType="1"/>
          </p:cNvSpPr>
          <p:nvPr/>
        </p:nvSpPr>
        <p:spPr bwMode="auto">
          <a:xfrm>
            <a:off x="3925491" y="4323457"/>
            <a:ext cx="2633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4183" name="Line 215"/>
          <p:cNvSpPr>
            <a:spLocks noChangeShapeType="1"/>
          </p:cNvSpPr>
          <p:nvPr/>
        </p:nvSpPr>
        <p:spPr bwMode="auto">
          <a:xfrm>
            <a:off x="3925491" y="4323457"/>
            <a:ext cx="550069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4184" name="Line 216"/>
          <p:cNvSpPr>
            <a:spLocks noChangeShapeType="1"/>
          </p:cNvSpPr>
          <p:nvPr/>
        </p:nvSpPr>
        <p:spPr bwMode="auto">
          <a:xfrm flipV="1">
            <a:off x="6975872" y="1989832"/>
            <a:ext cx="0" cy="4345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4185" name="Line 217"/>
          <p:cNvSpPr>
            <a:spLocks noChangeShapeType="1"/>
          </p:cNvSpPr>
          <p:nvPr/>
        </p:nvSpPr>
        <p:spPr bwMode="auto">
          <a:xfrm flipH="1" flipV="1">
            <a:off x="6163866" y="2266057"/>
            <a:ext cx="790575" cy="158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6653" name="Text Box 218"/>
          <p:cNvSpPr txBox="1">
            <a:spLocks noChangeArrowheads="1"/>
          </p:cNvSpPr>
          <p:nvPr/>
        </p:nvSpPr>
        <p:spPr bwMode="auto">
          <a:xfrm>
            <a:off x="36911" y="993282"/>
            <a:ext cx="21562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/>
              <a:t>f(n) = -(number of tiles out of place)</a:t>
            </a:r>
            <a:r>
              <a:rPr lang="en-US" sz="1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60" grpId="0"/>
      <p:bldP spid="84169" grpId="0"/>
      <p:bldP spid="84170" grpId="0"/>
      <p:bldP spid="84171" grpId="0"/>
      <p:bldP spid="84172" grpId="0"/>
      <p:bldP spid="84173" grpId="0"/>
      <p:bldP spid="84174" grpId="0"/>
      <p:bldP spid="84176" grpId="0"/>
      <p:bldP spid="84177" grpId="0"/>
      <p:bldP spid="84178" grpId="0"/>
      <p:bldP spid="84179" grpId="0"/>
      <p:bldP spid="84180" grpId="0"/>
      <p:bldP spid="84181" grpId="0" animBg="1"/>
      <p:bldP spid="84182" grpId="0" animBg="1"/>
      <p:bldP spid="84183" grpId="0" animBg="1"/>
      <p:bldP spid="84184" grpId="0" animBg="1"/>
      <p:bldP spid="8418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Group 19"/>
          <p:cNvGrpSpPr>
            <a:grpSpLocks/>
          </p:cNvGrpSpPr>
          <p:nvPr/>
        </p:nvGrpSpPr>
        <p:grpSpPr bwMode="auto">
          <a:xfrm>
            <a:off x="4396592" y="1101929"/>
            <a:ext cx="4171043" cy="3745706"/>
            <a:chOff x="2466" y="611"/>
            <a:chExt cx="3294" cy="2994"/>
          </a:xfrm>
        </p:grpSpPr>
        <p:grpSp>
          <p:nvGrpSpPr>
            <p:cNvPr id="28676" name="Group 18"/>
            <p:cNvGrpSpPr>
              <a:grpSpLocks/>
            </p:cNvGrpSpPr>
            <p:nvPr/>
          </p:nvGrpSpPr>
          <p:grpSpPr bwMode="auto">
            <a:xfrm>
              <a:off x="2466" y="611"/>
              <a:ext cx="3294" cy="2994"/>
              <a:chOff x="2466" y="611"/>
              <a:chExt cx="3294" cy="2994"/>
            </a:xfrm>
          </p:grpSpPr>
          <p:pic>
            <p:nvPicPr>
              <p:cNvPr id="28683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6" y="611"/>
                <a:ext cx="3294" cy="2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84" name="Text Box 5"/>
              <p:cNvSpPr txBox="1">
                <a:spLocks noChangeArrowheads="1"/>
              </p:cNvSpPr>
              <p:nvPr/>
            </p:nvSpPr>
            <p:spPr bwMode="auto">
              <a:xfrm>
                <a:off x="2996" y="3117"/>
                <a:ext cx="2456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750"/>
                  <a:t>Image from: http://classes.yale.edu/fractals/CA/GA/Fitness/Fitness.html</a:t>
                </a:r>
              </a:p>
            </p:txBody>
          </p:sp>
        </p:grpSp>
        <p:sp>
          <p:nvSpPr>
            <p:cNvPr id="28677" name="Text Box 10"/>
            <p:cNvSpPr txBox="1">
              <a:spLocks noChangeArrowheads="1"/>
            </p:cNvSpPr>
            <p:nvPr/>
          </p:nvSpPr>
          <p:spPr bwMode="auto">
            <a:xfrm>
              <a:off x="4459" y="630"/>
              <a:ext cx="128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/>
                <a:t>local maximum</a:t>
              </a:r>
            </a:p>
          </p:txBody>
        </p:sp>
        <p:sp>
          <p:nvSpPr>
            <p:cNvPr id="28678" name="Line 11"/>
            <p:cNvSpPr>
              <a:spLocks noChangeShapeType="1"/>
            </p:cNvSpPr>
            <p:nvPr/>
          </p:nvSpPr>
          <p:spPr bwMode="auto">
            <a:xfrm flipH="1">
              <a:off x="4849" y="942"/>
              <a:ext cx="195" cy="52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8679" name="Text Box 13"/>
            <p:cNvSpPr txBox="1">
              <a:spLocks noChangeArrowheads="1"/>
            </p:cNvSpPr>
            <p:nvPr/>
          </p:nvSpPr>
          <p:spPr bwMode="auto">
            <a:xfrm>
              <a:off x="3163" y="2684"/>
              <a:ext cx="521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/>
                <a:t>ridge</a:t>
              </a:r>
            </a:p>
          </p:txBody>
        </p:sp>
        <p:sp>
          <p:nvSpPr>
            <p:cNvPr id="28680" name="Text Box 14"/>
            <p:cNvSpPr txBox="1">
              <a:spLocks noChangeArrowheads="1"/>
            </p:cNvSpPr>
            <p:nvPr/>
          </p:nvSpPr>
          <p:spPr bwMode="auto">
            <a:xfrm>
              <a:off x="2832" y="1114"/>
              <a:ext cx="67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/>
                <a:t>plateau</a:t>
              </a:r>
            </a:p>
          </p:txBody>
        </p:sp>
        <p:sp>
          <p:nvSpPr>
            <p:cNvPr id="28681" name="Line 15"/>
            <p:cNvSpPr>
              <a:spLocks noChangeShapeType="1"/>
            </p:cNvSpPr>
            <p:nvPr/>
          </p:nvSpPr>
          <p:spPr bwMode="auto">
            <a:xfrm flipV="1">
              <a:off x="3586" y="2374"/>
              <a:ext cx="260" cy="3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8682" name="Line 16"/>
            <p:cNvSpPr>
              <a:spLocks noChangeShapeType="1"/>
            </p:cNvSpPr>
            <p:nvPr/>
          </p:nvSpPr>
          <p:spPr bwMode="auto">
            <a:xfrm>
              <a:off x="3287" y="1463"/>
              <a:ext cx="846" cy="52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8674" name="Rectangle 7"/>
          <p:cNvSpPr>
            <a:spLocks noGrp="1" noChangeArrowheads="1"/>
          </p:cNvSpPr>
          <p:nvPr>
            <p:ph type="title"/>
          </p:nvPr>
        </p:nvSpPr>
        <p:spPr>
          <a:xfrm>
            <a:off x="576365" y="434735"/>
            <a:ext cx="5829300" cy="8001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Drawbacks of hill climbing</a:t>
            </a:r>
          </a:p>
        </p:txBody>
      </p:sp>
      <p:sp>
        <p:nvSpPr>
          <p:cNvPr id="28675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576365" y="1060257"/>
            <a:ext cx="3200400" cy="3829050"/>
          </a:xfrm>
        </p:spPr>
        <p:txBody>
          <a:bodyPr/>
          <a:lstStyle/>
          <a:p>
            <a:pPr marL="128588" indent="-128588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Local Maxima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peaks not 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highest point in space</a:t>
            </a:r>
            <a:endParaRPr lang="en-US" altLang="ja-JP" sz="75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28588" indent="-128588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Plateaus: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broad flat region giving search no guidance (use random walk)</a:t>
            </a:r>
            <a:endParaRPr lang="en-US" sz="75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28588" indent="-128588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Ridges: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flat like plateaus, but with drop-offs to sides; steps to North, East, South and West may go down, but step to NW may go up</a:t>
            </a:r>
          </a:p>
          <a:p>
            <a:pPr marL="128588" indent="-128588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785" y="648893"/>
            <a:ext cx="5829300" cy="85725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 of a local optimum</a:t>
            </a:r>
          </a:p>
        </p:txBody>
      </p:sp>
      <p:grpSp>
        <p:nvGrpSpPr>
          <p:cNvPr id="32770" name="Group 4"/>
          <p:cNvGrpSpPr>
            <a:grpSpLocks/>
          </p:cNvGrpSpPr>
          <p:nvPr/>
        </p:nvGrpSpPr>
        <p:grpSpPr bwMode="auto">
          <a:xfrm>
            <a:off x="1703785" y="2712246"/>
            <a:ext cx="932260" cy="990601"/>
            <a:chOff x="3519" y="1880"/>
            <a:chExt cx="783" cy="832"/>
          </a:xfrm>
        </p:grpSpPr>
        <p:grpSp>
          <p:nvGrpSpPr>
            <p:cNvPr id="32904" name="Group 5"/>
            <p:cNvGrpSpPr>
              <a:grpSpLocks/>
            </p:cNvGrpSpPr>
            <p:nvPr/>
          </p:nvGrpSpPr>
          <p:grpSpPr bwMode="auto">
            <a:xfrm>
              <a:off x="3529" y="1880"/>
              <a:ext cx="773" cy="310"/>
              <a:chOff x="1282" y="2126"/>
              <a:chExt cx="773" cy="310"/>
            </a:xfrm>
          </p:grpSpPr>
          <p:grpSp>
            <p:nvGrpSpPr>
              <p:cNvPr id="32925" name="Group 6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32932" name="Rectangle 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93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1</a:t>
                  </a:r>
                </a:p>
              </p:txBody>
            </p:sp>
          </p:grpSp>
          <p:grpSp>
            <p:nvGrpSpPr>
              <p:cNvPr id="32926" name="Group 9"/>
              <p:cNvGrpSpPr>
                <a:grpSpLocks/>
              </p:cNvGrpSpPr>
              <p:nvPr/>
            </p:nvGrpSpPr>
            <p:grpSpPr bwMode="auto">
              <a:xfrm>
                <a:off x="1528" y="2126"/>
                <a:ext cx="281" cy="310"/>
                <a:chOff x="1287" y="1865"/>
                <a:chExt cx="281" cy="310"/>
              </a:xfrm>
            </p:grpSpPr>
            <p:sp>
              <p:nvSpPr>
                <p:cNvPr id="32930" name="Rectangle 1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93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2</a:t>
                  </a:r>
                </a:p>
              </p:txBody>
            </p:sp>
          </p:grpSp>
          <p:grpSp>
            <p:nvGrpSpPr>
              <p:cNvPr id="32927" name="Group 12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32928" name="Rectangle 1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9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5</a:t>
                  </a:r>
                </a:p>
              </p:txBody>
            </p:sp>
          </p:grpSp>
        </p:grpSp>
        <p:grpSp>
          <p:nvGrpSpPr>
            <p:cNvPr id="32905" name="Group 15"/>
            <p:cNvGrpSpPr>
              <a:grpSpLocks/>
            </p:cNvGrpSpPr>
            <p:nvPr/>
          </p:nvGrpSpPr>
          <p:grpSpPr bwMode="auto">
            <a:xfrm>
              <a:off x="3524" y="2141"/>
              <a:ext cx="773" cy="310"/>
              <a:chOff x="1282" y="2126"/>
              <a:chExt cx="773" cy="310"/>
            </a:xfrm>
          </p:grpSpPr>
          <p:grpSp>
            <p:nvGrpSpPr>
              <p:cNvPr id="32916" name="Group 16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310"/>
                <a:chOff x="1287" y="1865"/>
                <a:chExt cx="246" cy="310"/>
              </a:xfrm>
            </p:grpSpPr>
            <p:sp>
              <p:nvSpPr>
                <p:cNvPr id="32923" name="Rectangle 1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92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04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 </a:t>
                  </a:r>
                </a:p>
              </p:txBody>
            </p:sp>
          </p:grpSp>
          <p:grpSp>
            <p:nvGrpSpPr>
              <p:cNvPr id="32917" name="Group 19"/>
              <p:cNvGrpSpPr>
                <a:grpSpLocks/>
              </p:cNvGrpSpPr>
              <p:nvPr/>
            </p:nvGrpSpPr>
            <p:grpSpPr bwMode="auto">
              <a:xfrm>
                <a:off x="1528" y="2126"/>
                <a:ext cx="281" cy="310"/>
                <a:chOff x="1287" y="1865"/>
                <a:chExt cx="281" cy="310"/>
              </a:xfrm>
            </p:grpSpPr>
            <p:sp>
              <p:nvSpPr>
                <p:cNvPr id="32921" name="Rectangle 2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92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7</a:t>
                  </a:r>
                </a:p>
              </p:txBody>
            </p:sp>
          </p:grpSp>
          <p:grpSp>
            <p:nvGrpSpPr>
              <p:cNvPr id="32918" name="Group 22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32919" name="Rectangle 2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92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4</a:t>
                  </a:r>
                </a:p>
              </p:txBody>
            </p:sp>
          </p:grpSp>
        </p:grpSp>
        <p:grpSp>
          <p:nvGrpSpPr>
            <p:cNvPr id="32906" name="Group 25"/>
            <p:cNvGrpSpPr>
              <a:grpSpLocks/>
            </p:cNvGrpSpPr>
            <p:nvPr/>
          </p:nvGrpSpPr>
          <p:grpSpPr bwMode="auto">
            <a:xfrm>
              <a:off x="3519" y="2402"/>
              <a:ext cx="773" cy="310"/>
              <a:chOff x="1282" y="2126"/>
              <a:chExt cx="773" cy="310"/>
            </a:xfrm>
          </p:grpSpPr>
          <p:grpSp>
            <p:nvGrpSpPr>
              <p:cNvPr id="32907" name="Group 26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32914" name="Rectangle 2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9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8</a:t>
                  </a:r>
                </a:p>
              </p:txBody>
            </p:sp>
          </p:grpSp>
          <p:grpSp>
            <p:nvGrpSpPr>
              <p:cNvPr id="32908" name="Group 29"/>
              <p:cNvGrpSpPr>
                <a:grpSpLocks/>
              </p:cNvGrpSpPr>
              <p:nvPr/>
            </p:nvGrpSpPr>
            <p:grpSpPr bwMode="auto">
              <a:xfrm>
                <a:off x="1528" y="2126"/>
                <a:ext cx="330" cy="310"/>
                <a:chOff x="1287" y="1865"/>
                <a:chExt cx="330" cy="310"/>
              </a:xfrm>
            </p:grpSpPr>
            <p:sp>
              <p:nvSpPr>
                <p:cNvPr id="32912" name="Rectangle 3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91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301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6 </a:t>
                  </a:r>
                </a:p>
              </p:txBody>
            </p:sp>
          </p:grpSp>
          <p:grpSp>
            <p:nvGrpSpPr>
              <p:cNvPr id="32909" name="Group 32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32910" name="Rectangle 3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91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3</a:t>
                  </a:r>
                </a:p>
              </p:txBody>
            </p:sp>
          </p:grpSp>
        </p:grpSp>
      </p:grpSp>
      <p:grpSp>
        <p:nvGrpSpPr>
          <p:cNvPr id="32771" name="Group 47"/>
          <p:cNvGrpSpPr>
            <a:grpSpLocks/>
          </p:cNvGrpSpPr>
          <p:nvPr/>
        </p:nvGrpSpPr>
        <p:grpSpPr bwMode="auto">
          <a:xfrm>
            <a:off x="6891338" y="3023001"/>
            <a:ext cx="292894" cy="369095"/>
            <a:chOff x="1287" y="1865"/>
            <a:chExt cx="246" cy="310"/>
          </a:xfrm>
        </p:grpSpPr>
        <p:sp>
          <p:nvSpPr>
            <p:cNvPr id="32902" name="Rectangle 48"/>
            <p:cNvSpPr>
              <a:spLocks noChangeArrowheads="1"/>
            </p:cNvSpPr>
            <p:nvPr/>
          </p:nvSpPr>
          <p:spPr bwMode="auto">
            <a:xfrm>
              <a:off x="1287" y="1880"/>
              <a:ext cx="246" cy="2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903" name="Text Box 49"/>
            <p:cNvSpPr txBox="1">
              <a:spLocks noChangeArrowheads="1"/>
            </p:cNvSpPr>
            <p:nvPr/>
          </p:nvSpPr>
          <p:spPr bwMode="auto">
            <a:xfrm>
              <a:off x="1316" y="1865"/>
              <a:ext cx="20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/>
                <a:t> </a:t>
              </a:r>
            </a:p>
          </p:txBody>
        </p:sp>
      </p:grpSp>
      <p:grpSp>
        <p:nvGrpSpPr>
          <p:cNvPr id="32772" name="Group 50"/>
          <p:cNvGrpSpPr>
            <a:grpSpLocks/>
          </p:cNvGrpSpPr>
          <p:nvPr/>
        </p:nvGrpSpPr>
        <p:grpSpPr bwMode="auto">
          <a:xfrm>
            <a:off x="7193757" y="3023001"/>
            <a:ext cx="334566" cy="369095"/>
            <a:chOff x="1287" y="1865"/>
            <a:chExt cx="281" cy="310"/>
          </a:xfrm>
        </p:grpSpPr>
        <p:sp>
          <p:nvSpPr>
            <p:cNvPr id="32900" name="Rectangle 51"/>
            <p:cNvSpPr>
              <a:spLocks noChangeArrowheads="1"/>
            </p:cNvSpPr>
            <p:nvPr/>
          </p:nvSpPr>
          <p:spPr bwMode="auto">
            <a:xfrm>
              <a:off x="1287" y="1880"/>
              <a:ext cx="246" cy="2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901" name="Text Box 52"/>
            <p:cNvSpPr txBox="1">
              <a:spLocks noChangeArrowheads="1"/>
            </p:cNvSpPr>
            <p:nvPr/>
          </p:nvSpPr>
          <p:spPr bwMode="auto">
            <a:xfrm>
              <a:off x="1316" y="1865"/>
              <a:ext cx="25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/>
                <a:t>4</a:t>
              </a:r>
            </a:p>
          </p:txBody>
        </p:sp>
      </p:grpSp>
      <p:grpSp>
        <p:nvGrpSpPr>
          <p:cNvPr id="32773" name="Group 170"/>
          <p:cNvGrpSpPr>
            <a:grpSpLocks/>
          </p:cNvGrpSpPr>
          <p:nvPr/>
        </p:nvGrpSpPr>
        <p:grpSpPr bwMode="auto">
          <a:xfrm>
            <a:off x="6590111" y="2730105"/>
            <a:ext cx="920353" cy="953691"/>
            <a:chOff x="4575" y="2293"/>
            <a:chExt cx="773" cy="801"/>
          </a:xfrm>
        </p:grpSpPr>
        <p:grpSp>
          <p:nvGrpSpPr>
            <p:cNvPr id="32877" name="Group 36"/>
            <p:cNvGrpSpPr>
              <a:grpSpLocks/>
            </p:cNvGrpSpPr>
            <p:nvPr/>
          </p:nvGrpSpPr>
          <p:grpSpPr bwMode="auto">
            <a:xfrm>
              <a:off x="4575" y="2293"/>
              <a:ext cx="773" cy="310"/>
              <a:chOff x="1282" y="2126"/>
              <a:chExt cx="773" cy="310"/>
            </a:xfrm>
          </p:grpSpPr>
          <p:grpSp>
            <p:nvGrpSpPr>
              <p:cNvPr id="32891" name="Group 37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32898" name="Rectangle 3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9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1</a:t>
                  </a:r>
                </a:p>
              </p:txBody>
            </p:sp>
          </p:grpSp>
          <p:grpSp>
            <p:nvGrpSpPr>
              <p:cNvPr id="32892" name="Group 40"/>
              <p:cNvGrpSpPr>
                <a:grpSpLocks/>
              </p:cNvGrpSpPr>
              <p:nvPr/>
            </p:nvGrpSpPr>
            <p:grpSpPr bwMode="auto">
              <a:xfrm>
                <a:off x="1528" y="2126"/>
                <a:ext cx="281" cy="310"/>
                <a:chOff x="1287" y="1865"/>
                <a:chExt cx="281" cy="310"/>
              </a:xfrm>
            </p:grpSpPr>
            <p:sp>
              <p:nvSpPr>
                <p:cNvPr id="32896" name="Rectangle 4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9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2</a:t>
                  </a:r>
                </a:p>
              </p:txBody>
            </p:sp>
          </p:grpSp>
          <p:grpSp>
            <p:nvGrpSpPr>
              <p:cNvPr id="32893" name="Group 43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32894" name="Rectangle 4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9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3</a:t>
                  </a:r>
                </a:p>
              </p:txBody>
            </p:sp>
          </p:grpSp>
        </p:grpSp>
        <p:grpSp>
          <p:nvGrpSpPr>
            <p:cNvPr id="32878" name="Group 53"/>
            <p:cNvGrpSpPr>
              <a:grpSpLocks/>
            </p:cNvGrpSpPr>
            <p:nvPr/>
          </p:nvGrpSpPr>
          <p:grpSpPr bwMode="auto">
            <a:xfrm>
              <a:off x="4575" y="2539"/>
              <a:ext cx="281" cy="310"/>
              <a:chOff x="1287" y="1865"/>
              <a:chExt cx="281" cy="310"/>
            </a:xfrm>
          </p:grpSpPr>
          <p:sp>
            <p:nvSpPr>
              <p:cNvPr id="32889" name="Rectangle 54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2890" name="Text Box 55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5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800"/>
                  <a:t>8</a:t>
                </a:r>
              </a:p>
            </p:txBody>
          </p:sp>
        </p:grpSp>
        <p:grpSp>
          <p:nvGrpSpPr>
            <p:cNvPr id="32879" name="Group 56"/>
            <p:cNvGrpSpPr>
              <a:grpSpLocks/>
            </p:cNvGrpSpPr>
            <p:nvPr/>
          </p:nvGrpSpPr>
          <p:grpSpPr bwMode="auto">
            <a:xfrm>
              <a:off x="4575" y="2784"/>
              <a:ext cx="773" cy="310"/>
              <a:chOff x="1282" y="2126"/>
              <a:chExt cx="773" cy="310"/>
            </a:xfrm>
          </p:grpSpPr>
          <p:grpSp>
            <p:nvGrpSpPr>
              <p:cNvPr id="32880" name="Group 57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32887" name="Rectangle 5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88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7</a:t>
                  </a:r>
                </a:p>
              </p:txBody>
            </p:sp>
          </p:grpSp>
          <p:grpSp>
            <p:nvGrpSpPr>
              <p:cNvPr id="32881" name="Group 60"/>
              <p:cNvGrpSpPr>
                <a:grpSpLocks/>
              </p:cNvGrpSpPr>
              <p:nvPr/>
            </p:nvGrpSpPr>
            <p:grpSpPr bwMode="auto">
              <a:xfrm>
                <a:off x="1528" y="2126"/>
                <a:ext cx="330" cy="310"/>
                <a:chOff x="1287" y="1865"/>
                <a:chExt cx="330" cy="310"/>
              </a:xfrm>
            </p:grpSpPr>
            <p:sp>
              <p:nvSpPr>
                <p:cNvPr id="32885" name="Rectangle 6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8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301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6 </a:t>
                  </a:r>
                </a:p>
              </p:txBody>
            </p:sp>
          </p:grpSp>
          <p:grpSp>
            <p:nvGrpSpPr>
              <p:cNvPr id="32882" name="Group 63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32883" name="Rectangle 6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84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5</a:t>
                  </a:r>
                </a:p>
              </p:txBody>
            </p:sp>
          </p:grpSp>
        </p:grpSp>
      </p:grpSp>
      <p:grpSp>
        <p:nvGrpSpPr>
          <p:cNvPr id="27" name="Group 66"/>
          <p:cNvGrpSpPr>
            <a:grpSpLocks/>
          </p:cNvGrpSpPr>
          <p:nvPr/>
        </p:nvGrpSpPr>
        <p:grpSpPr bwMode="auto">
          <a:xfrm>
            <a:off x="3629025" y="2712246"/>
            <a:ext cx="932260" cy="990601"/>
            <a:chOff x="3519" y="1880"/>
            <a:chExt cx="783" cy="832"/>
          </a:xfrm>
        </p:grpSpPr>
        <p:grpSp>
          <p:nvGrpSpPr>
            <p:cNvPr id="32847" name="Group 67"/>
            <p:cNvGrpSpPr>
              <a:grpSpLocks/>
            </p:cNvGrpSpPr>
            <p:nvPr/>
          </p:nvGrpSpPr>
          <p:grpSpPr bwMode="auto">
            <a:xfrm>
              <a:off x="3529" y="1880"/>
              <a:ext cx="773" cy="310"/>
              <a:chOff x="1282" y="2126"/>
              <a:chExt cx="773" cy="310"/>
            </a:xfrm>
          </p:grpSpPr>
          <p:grpSp>
            <p:nvGrpSpPr>
              <p:cNvPr id="32868" name="Group 68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32875" name="Rectangle 6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7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1</a:t>
                  </a:r>
                </a:p>
              </p:txBody>
            </p:sp>
          </p:grpSp>
          <p:grpSp>
            <p:nvGrpSpPr>
              <p:cNvPr id="32869" name="Group 71"/>
              <p:cNvGrpSpPr>
                <a:grpSpLocks/>
              </p:cNvGrpSpPr>
              <p:nvPr/>
            </p:nvGrpSpPr>
            <p:grpSpPr bwMode="auto">
              <a:xfrm>
                <a:off x="1528" y="2126"/>
                <a:ext cx="281" cy="310"/>
                <a:chOff x="1287" y="1865"/>
                <a:chExt cx="281" cy="310"/>
              </a:xfrm>
            </p:grpSpPr>
            <p:sp>
              <p:nvSpPr>
                <p:cNvPr id="32873" name="Rectangle 7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7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2</a:t>
                  </a:r>
                </a:p>
              </p:txBody>
            </p:sp>
          </p:grpSp>
          <p:grpSp>
            <p:nvGrpSpPr>
              <p:cNvPr id="32870" name="Group 74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32871" name="Rectangle 7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7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5</a:t>
                  </a:r>
                </a:p>
              </p:txBody>
            </p:sp>
          </p:grpSp>
        </p:grpSp>
        <p:grpSp>
          <p:nvGrpSpPr>
            <p:cNvPr id="32848" name="Group 77"/>
            <p:cNvGrpSpPr>
              <a:grpSpLocks/>
            </p:cNvGrpSpPr>
            <p:nvPr/>
          </p:nvGrpSpPr>
          <p:grpSpPr bwMode="auto">
            <a:xfrm>
              <a:off x="3524" y="2141"/>
              <a:ext cx="773" cy="310"/>
              <a:chOff x="1282" y="2126"/>
              <a:chExt cx="773" cy="310"/>
            </a:xfrm>
          </p:grpSpPr>
          <p:grpSp>
            <p:nvGrpSpPr>
              <p:cNvPr id="32859" name="Group 78"/>
              <p:cNvGrpSpPr>
                <a:grpSpLocks/>
              </p:cNvGrpSpPr>
              <p:nvPr/>
            </p:nvGrpSpPr>
            <p:grpSpPr bwMode="auto">
              <a:xfrm>
                <a:off x="1282" y="2126"/>
                <a:ext cx="330" cy="310"/>
                <a:chOff x="1287" y="1865"/>
                <a:chExt cx="330" cy="310"/>
              </a:xfrm>
            </p:grpSpPr>
            <p:sp>
              <p:nvSpPr>
                <p:cNvPr id="32866" name="Rectangle 7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6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301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 7</a:t>
                  </a:r>
                </a:p>
              </p:txBody>
            </p:sp>
          </p:grpSp>
          <p:grpSp>
            <p:nvGrpSpPr>
              <p:cNvPr id="32860" name="Group 81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310"/>
                <a:chOff x="1287" y="1865"/>
                <a:chExt cx="246" cy="310"/>
              </a:xfrm>
            </p:grpSpPr>
            <p:sp>
              <p:nvSpPr>
                <p:cNvPr id="32864" name="Rectangle 8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6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55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endParaRPr lang="en-US" sz="1800"/>
                </a:p>
              </p:txBody>
            </p:sp>
          </p:grpSp>
          <p:grpSp>
            <p:nvGrpSpPr>
              <p:cNvPr id="32861" name="Group 84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32862" name="Rectangle 8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63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4</a:t>
                  </a:r>
                </a:p>
              </p:txBody>
            </p:sp>
          </p:grpSp>
        </p:grpSp>
        <p:grpSp>
          <p:nvGrpSpPr>
            <p:cNvPr id="32849" name="Group 87"/>
            <p:cNvGrpSpPr>
              <a:grpSpLocks/>
            </p:cNvGrpSpPr>
            <p:nvPr/>
          </p:nvGrpSpPr>
          <p:grpSpPr bwMode="auto">
            <a:xfrm>
              <a:off x="3519" y="2402"/>
              <a:ext cx="773" cy="310"/>
              <a:chOff x="1282" y="2126"/>
              <a:chExt cx="773" cy="310"/>
            </a:xfrm>
          </p:grpSpPr>
          <p:grpSp>
            <p:nvGrpSpPr>
              <p:cNvPr id="32850" name="Group 88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32857" name="Rectangle 8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58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8</a:t>
                  </a:r>
                </a:p>
              </p:txBody>
            </p:sp>
          </p:grpSp>
          <p:grpSp>
            <p:nvGrpSpPr>
              <p:cNvPr id="32851" name="Group 91"/>
              <p:cNvGrpSpPr>
                <a:grpSpLocks/>
              </p:cNvGrpSpPr>
              <p:nvPr/>
            </p:nvGrpSpPr>
            <p:grpSpPr bwMode="auto">
              <a:xfrm>
                <a:off x="1528" y="2126"/>
                <a:ext cx="330" cy="310"/>
                <a:chOff x="1287" y="1865"/>
                <a:chExt cx="330" cy="310"/>
              </a:xfrm>
            </p:grpSpPr>
            <p:sp>
              <p:nvSpPr>
                <p:cNvPr id="32855" name="Rectangle 9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56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301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6 </a:t>
                  </a:r>
                </a:p>
              </p:txBody>
            </p:sp>
          </p:grpSp>
          <p:grpSp>
            <p:nvGrpSpPr>
              <p:cNvPr id="32852" name="Group 94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32853" name="Rectangle 9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54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3</a:t>
                  </a:r>
                </a:p>
              </p:txBody>
            </p:sp>
          </p:grpSp>
        </p:grpSp>
      </p:grpSp>
      <p:grpSp>
        <p:nvGrpSpPr>
          <p:cNvPr id="32942" name="Group 97"/>
          <p:cNvGrpSpPr>
            <a:grpSpLocks/>
          </p:cNvGrpSpPr>
          <p:nvPr/>
        </p:nvGrpSpPr>
        <p:grpSpPr bwMode="auto">
          <a:xfrm>
            <a:off x="3576637" y="1607346"/>
            <a:ext cx="932260" cy="990601"/>
            <a:chOff x="3519" y="1880"/>
            <a:chExt cx="783" cy="832"/>
          </a:xfrm>
        </p:grpSpPr>
        <p:grpSp>
          <p:nvGrpSpPr>
            <p:cNvPr id="32817" name="Group 98"/>
            <p:cNvGrpSpPr>
              <a:grpSpLocks/>
            </p:cNvGrpSpPr>
            <p:nvPr/>
          </p:nvGrpSpPr>
          <p:grpSpPr bwMode="auto">
            <a:xfrm>
              <a:off x="3529" y="1880"/>
              <a:ext cx="773" cy="310"/>
              <a:chOff x="1282" y="2126"/>
              <a:chExt cx="773" cy="310"/>
            </a:xfrm>
          </p:grpSpPr>
          <p:grpSp>
            <p:nvGrpSpPr>
              <p:cNvPr id="32838" name="Group 99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310"/>
                <a:chOff x="1287" y="1865"/>
                <a:chExt cx="246" cy="310"/>
              </a:xfrm>
            </p:grpSpPr>
            <p:sp>
              <p:nvSpPr>
                <p:cNvPr id="32845" name="Rectangle 10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4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55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endParaRPr lang="en-US" sz="1800"/>
                </a:p>
              </p:txBody>
            </p:sp>
          </p:grpSp>
          <p:grpSp>
            <p:nvGrpSpPr>
              <p:cNvPr id="32839" name="Group 102"/>
              <p:cNvGrpSpPr>
                <a:grpSpLocks/>
              </p:cNvGrpSpPr>
              <p:nvPr/>
            </p:nvGrpSpPr>
            <p:grpSpPr bwMode="auto">
              <a:xfrm>
                <a:off x="1528" y="2126"/>
                <a:ext cx="281" cy="310"/>
                <a:chOff x="1287" y="1865"/>
                <a:chExt cx="281" cy="310"/>
              </a:xfrm>
            </p:grpSpPr>
            <p:sp>
              <p:nvSpPr>
                <p:cNvPr id="32843" name="Rectangle 10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44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2</a:t>
                  </a:r>
                </a:p>
              </p:txBody>
            </p:sp>
          </p:grpSp>
          <p:grpSp>
            <p:nvGrpSpPr>
              <p:cNvPr id="32840" name="Group 105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3284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42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5</a:t>
                  </a:r>
                </a:p>
              </p:txBody>
            </p:sp>
          </p:grpSp>
        </p:grpSp>
        <p:grpSp>
          <p:nvGrpSpPr>
            <p:cNvPr id="32818" name="Group 108"/>
            <p:cNvGrpSpPr>
              <a:grpSpLocks/>
            </p:cNvGrpSpPr>
            <p:nvPr/>
          </p:nvGrpSpPr>
          <p:grpSpPr bwMode="auto">
            <a:xfrm>
              <a:off x="3524" y="2141"/>
              <a:ext cx="773" cy="310"/>
              <a:chOff x="1282" y="2126"/>
              <a:chExt cx="773" cy="310"/>
            </a:xfrm>
          </p:grpSpPr>
          <p:grpSp>
            <p:nvGrpSpPr>
              <p:cNvPr id="32829" name="Group 109"/>
              <p:cNvGrpSpPr>
                <a:grpSpLocks/>
              </p:cNvGrpSpPr>
              <p:nvPr/>
            </p:nvGrpSpPr>
            <p:grpSpPr bwMode="auto">
              <a:xfrm>
                <a:off x="1282" y="2126"/>
                <a:ext cx="330" cy="310"/>
                <a:chOff x="1287" y="1865"/>
                <a:chExt cx="330" cy="310"/>
              </a:xfrm>
            </p:grpSpPr>
            <p:sp>
              <p:nvSpPr>
                <p:cNvPr id="32836" name="Rectangle 11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3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301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1 </a:t>
                  </a:r>
                </a:p>
              </p:txBody>
            </p:sp>
          </p:grpSp>
          <p:grpSp>
            <p:nvGrpSpPr>
              <p:cNvPr id="32830" name="Group 112"/>
              <p:cNvGrpSpPr>
                <a:grpSpLocks/>
              </p:cNvGrpSpPr>
              <p:nvPr/>
            </p:nvGrpSpPr>
            <p:grpSpPr bwMode="auto">
              <a:xfrm>
                <a:off x="1528" y="2126"/>
                <a:ext cx="281" cy="310"/>
                <a:chOff x="1287" y="1865"/>
                <a:chExt cx="281" cy="310"/>
              </a:xfrm>
            </p:grpSpPr>
            <p:sp>
              <p:nvSpPr>
                <p:cNvPr id="32834" name="Rectangle 11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35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7</a:t>
                  </a:r>
                </a:p>
              </p:txBody>
            </p:sp>
          </p:grpSp>
          <p:grpSp>
            <p:nvGrpSpPr>
              <p:cNvPr id="32831" name="Group 115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32832" name="Rectangle 11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3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4</a:t>
                  </a:r>
                </a:p>
              </p:txBody>
            </p:sp>
          </p:grpSp>
        </p:grpSp>
        <p:grpSp>
          <p:nvGrpSpPr>
            <p:cNvPr id="32819" name="Group 118"/>
            <p:cNvGrpSpPr>
              <a:grpSpLocks/>
            </p:cNvGrpSpPr>
            <p:nvPr/>
          </p:nvGrpSpPr>
          <p:grpSpPr bwMode="auto">
            <a:xfrm>
              <a:off x="3519" y="2402"/>
              <a:ext cx="773" cy="310"/>
              <a:chOff x="1282" y="2126"/>
              <a:chExt cx="773" cy="310"/>
            </a:xfrm>
          </p:grpSpPr>
          <p:grpSp>
            <p:nvGrpSpPr>
              <p:cNvPr id="32820" name="Group 119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32827" name="Rectangle 12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28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8</a:t>
                  </a:r>
                </a:p>
              </p:txBody>
            </p:sp>
          </p:grpSp>
          <p:grpSp>
            <p:nvGrpSpPr>
              <p:cNvPr id="32821" name="Group 122"/>
              <p:cNvGrpSpPr>
                <a:grpSpLocks/>
              </p:cNvGrpSpPr>
              <p:nvPr/>
            </p:nvGrpSpPr>
            <p:grpSpPr bwMode="auto">
              <a:xfrm>
                <a:off x="1528" y="2126"/>
                <a:ext cx="330" cy="310"/>
                <a:chOff x="1287" y="1865"/>
                <a:chExt cx="330" cy="310"/>
              </a:xfrm>
            </p:grpSpPr>
            <p:sp>
              <p:nvSpPr>
                <p:cNvPr id="3282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26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301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6 </a:t>
                  </a:r>
                </a:p>
              </p:txBody>
            </p:sp>
          </p:grpSp>
          <p:grpSp>
            <p:nvGrpSpPr>
              <p:cNvPr id="32822" name="Group 125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32823" name="Rectangle 12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24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3</a:t>
                  </a:r>
                </a:p>
              </p:txBody>
            </p:sp>
          </p:grpSp>
        </p:grpSp>
      </p:grpSp>
      <p:grpSp>
        <p:nvGrpSpPr>
          <p:cNvPr id="32955" name="Group 128"/>
          <p:cNvGrpSpPr>
            <a:grpSpLocks/>
          </p:cNvGrpSpPr>
          <p:nvPr/>
        </p:nvGrpSpPr>
        <p:grpSpPr bwMode="auto">
          <a:xfrm>
            <a:off x="3640931" y="3829052"/>
            <a:ext cx="932260" cy="990601"/>
            <a:chOff x="3519" y="1880"/>
            <a:chExt cx="783" cy="832"/>
          </a:xfrm>
        </p:grpSpPr>
        <p:grpSp>
          <p:nvGrpSpPr>
            <p:cNvPr id="32787" name="Group 129"/>
            <p:cNvGrpSpPr>
              <a:grpSpLocks/>
            </p:cNvGrpSpPr>
            <p:nvPr/>
          </p:nvGrpSpPr>
          <p:grpSpPr bwMode="auto">
            <a:xfrm>
              <a:off x="3529" y="1880"/>
              <a:ext cx="773" cy="310"/>
              <a:chOff x="1282" y="2126"/>
              <a:chExt cx="773" cy="310"/>
            </a:xfrm>
          </p:grpSpPr>
          <p:grpSp>
            <p:nvGrpSpPr>
              <p:cNvPr id="32808" name="Group 130"/>
              <p:cNvGrpSpPr>
                <a:grpSpLocks/>
              </p:cNvGrpSpPr>
              <p:nvPr/>
            </p:nvGrpSpPr>
            <p:grpSpPr bwMode="auto">
              <a:xfrm>
                <a:off x="1282" y="2126"/>
                <a:ext cx="281" cy="310"/>
                <a:chOff x="1287" y="1865"/>
                <a:chExt cx="281" cy="310"/>
              </a:xfrm>
            </p:grpSpPr>
            <p:sp>
              <p:nvSpPr>
                <p:cNvPr id="32815" name="Rectangle 13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16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1</a:t>
                  </a:r>
                </a:p>
              </p:txBody>
            </p:sp>
          </p:grpSp>
          <p:grpSp>
            <p:nvGrpSpPr>
              <p:cNvPr id="32809" name="Group 133"/>
              <p:cNvGrpSpPr>
                <a:grpSpLocks/>
              </p:cNvGrpSpPr>
              <p:nvPr/>
            </p:nvGrpSpPr>
            <p:grpSpPr bwMode="auto">
              <a:xfrm>
                <a:off x="1528" y="2126"/>
                <a:ext cx="281" cy="310"/>
                <a:chOff x="1287" y="1865"/>
                <a:chExt cx="281" cy="310"/>
              </a:xfrm>
            </p:grpSpPr>
            <p:sp>
              <p:nvSpPr>
                <p:cNvPr id="32813" name="Rectangle 13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14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2</a:t>
                  </a:r>
                </a:p>
              </p:txBody>
            </p:sp>
          </p:grpSp>
          <p:grpSp>
            <p:nvGrpSpPr>
              <p:cNvPr id="32810" name="Group 136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32811" name="Rectangle 13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12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5</a:t>
                  </a:r>
                </a:p>
              </p:txBody>
            </p:sp>
          </p:grpSp>
        </p:grpSp>
        <p:grpSp>
          <p:nvGrpSpPr>
            <p:cNvPr id="32788" name="Group 139"/>
            <p:cNvGrpSpPr>
              <a:grpSpLocks/>
            </p:cNvGrpSpPr>
            <p:nvPr/>
          </p:nvGrpSpPr>
          <p:grpSpPr bwMode="auto">
            <a:xfrm>
              <a:off x="3524" y="2141"/>
              <a:ext cx="773" cy="310"/>
              <a:chOff x="1282" y="2126"/>
              <a:chExt cx="773" cy="310"/>
            </a:xfrm>
          </p:grpSpPr>
          <p:grpSp>
            <p:nvGrpSpPr>
              <p:cNvPr id="32799" name="Group 140"/>
              <p:cNvGrpSpPr>
                <a:grpSpLocks/>
              </p:cNvGrpSpPr>
              <p:nvPr/>
            </p:nvGrpSpPr>
            <p:grpSpPr bwMode="auto">
              <a:xfrm>
                <a:off x="1282" y="2126"/>
                <a:ext cx="330" cy="310"/>
                <a:chOff x="1287" y="1865"/>
                <a:chExt cx="330" cy="310"/>
              </a:xfrm>
            </p:grpSpPr>
            <p:sp>
              <p:nvSpPr>
                <p:cNvPr id="32806" name="Rectangle 14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07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301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 8</a:t>
                  </a:r>
                </a:p>
              </p:txBody>
            </p:sp>
          </p:grpSp>
          <p:grpSp>
            <p:nvGrpSpPr>
              <p:cNvPr id="32800" name="Group 143"/>
              <p:cNvGrpSpPr>
                <a:grpSpLocks/>
              </p:cNvGrpSpPr>
              <p:nvPr/>
            </p:nvGrpSpPr>
            <p:grpSpPr bwMode="auto">
              <a:xfrm>
                <a:off x="1528" y="2126"/>
                <a:ext cx="281" cy="310"/>
                <a:chOff x="1287" y="1865"/>
                <a:chExt cx="281" cy="310"/>
              </a:xfrm>
            </p:grpSpPr>
            <p:sp>
              <p:nvSpPr>
                <p:cNvPr id="32804" name="Rectangle 14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05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7</a:t>
                  </a:r>
                </a:p>
              </p:txBody>
            </p:sp>
          </p:grpSp>
          <p:grpSp>
            <p:nvGrpSpPr>
              <p:cNvPr id="32801" name="Group 146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32802" name="Rectangle 14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803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4</a:t>
                  </a:r>
                </a:p>
              </p:txBody>
            </p:sp>
          </p:grpSp>
        </p:grpSp>
        <p:grpSp>
          <p:nvGrpSpPr>
            <p:cNvPr id="32789" name="Group 149"/>
            <p:cNvGrpSpPr>
              <a:grpSpLocks/>
            </p:cNvGrpSpPr>
            <p:nvPr/>
          </p:nvGrpSpPr>
          <p:grpSpPr bwMode="auto">
            <a:xfrm>
              <a:off x="3519" y="2402"/>
              <a:ext cx="773" cy="310"/>
              <a:chOff x="1282" y="2126"/>
              <a:chExt cx="773" cy="310"/>
            </a:xfrm>
          </p:grpSpPr>
          <p:grpSp>
            <p:nvGrpSpPr>
              <p:cNvPr id="32790" name="Group 150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310"/>
                <a:chOff x="1287" y="1865"/>
                <a:chExt cx="246" cy="310"/>
              </a:xfrm>
            </p:grpSpPr>
            <p:sp>
              <p:nvSpPr>
                <p:cNvPr id="32797" name="Rectangle 15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798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55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endParaRPr lang="en-US" sz="1800"/>
                </a:p>
              </p:txBody>
            </p:sp>
          </p:grpSp>
          <p:grpSp>
            <p:nvGrpSpPr>
              <p:cNvPr id="32791" name="Group 153"/>
              <p:cNvGrpSpPr>
                <a:grpSpLocks/>
              </p:cNvGrpSpPr>
              <p:nvPr/>
            </p:nvGrpSpPr>
            <p:grpSpPr bwMode="auto">
              <a:xfrm>
                <a:off x="1528" y="2126"/>
                <a:ext cx="330" cy="310"/>
                <a:chOff x="1287" y="1865"/>
                <a:chExt cx="330" cy="310"/>
              </a:xfrm>
            </p:grpSpPr>
            <p:sp>
              <p:nvSpPr>
                <p:cNvPr id="32795" name="Rectangle 15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796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301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6 </a:t>
                  </a:r>
                </a:p>
              </p:txBody>
            </p:sp>
          </p:grpSp>
          <p:grpSp>
            <p:nvGrpSpPr>
              <p:cNvPr id="32792" name="Group 156"/>
              <p:cNvGrpSpPr>
                <a:grpSpLocks/>
              </p:cNvGrpSpPr>
              <p:nvPr/>
            </p:nvGrpSpPr>
            <p:grpSpPr bwMode="auto">
              <a:xfrm>
                <a:off x="1774" y="2126"/>
                <a:ext cx="281" cy="310"/>
                <a:chOff x="1287" y="1865"/>
                <a:chExt cx="281" cy="310"/>
              </a:xfrm>
            </p:grpSpPr>
            <p:sp>
              <p:nvSpPr>
                <p:cNvPr id="32793" name="Rectangle 15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79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5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/>
                    <a:t>3</a:t>
                  </a:r>
                </a:p>
              </p:txBody>
            </p:sp>
          </p:grpSp>
        </p:grpSp>
      </p:grpSp>
      <p:sp>
        <p:nvSpPr>
          <p:cNvPr id="85151" name="Line 159"/>
          <p:cNvSpPr>
            <a:spLocks noChangeShapeType="1"/>
          </p:cNvSpPr>
          <p:nvPr/>
        </p:nvSpPr>
        <p:spPr bwMode="auto">
          <a:xfrm>
            <a:off x="2594373" y="3200400"/>
            <a:ext cx="9822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5152" name="Line 160"/>
          <p:cNvSpPr>
            <a:spLocks noChangeShapeType="1"/>
          </p:cNvSpPr>
          <p:nvPr/>
        </p:nvSpPr>
        <p:spPr bwMode="auto">
          <a:xfrm flipV="1">
            <a:off x="2594373" y="2228850"/>
            <a:ext cx="891778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5153" name="Line 161"/>
          <p:cNvSpPr>
            <a:spLocks noChangeShapeType="1"/>
          </p:cNvSpPr>
          <p:nvPr/>
        </p:nvSpPr>
        <p:spPr bwMode="auto">
          <a:xfrm>
            <a:off x="2594373" y="3200400"/>
            <a:ext cx="982265" cy="108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780" name="Text Box 162"/>
          <p:cNvSpPr txBox="1">
            <a:spLocks noChangeArrowheads="1"/>
          </p:cNvSpPr>
          <p:nvPr/>
        </p:nvSpPr>
        <p:spPr bwMode="auto">
          <a:xfrm>
            <a:off x="1939528" y="3694510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85155" name="Text Box 163"/>
          <p:cNvSpPr txBox="1">
            <a:spLocks noChangeArrowheads="1"/>
          </p:cNvSpPr>
          <p:nvPr/>
        </p:nvSpPr>
        <p:spPr bwMode="auto">
          <a:xfrm>
            <a:off x="4572000" y="1771650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85156" name="Text Box 164"/>
          <p:cNvSpPr txBox="1">
            <a:spLocks noChangeArrowheads="1"/>
          </p:cNvSpPr>
          <p:nvPr/>
        </p:nvSpPr>
        <p:spPr bwMode="auto">
          <a:xfrm>
            <a:off x="4572000" y="3026569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85157" name="Text Box 165"/>
          <p:cNvSpPr txBox="1">
            <a:spLocks noChangeArrowheads="1"/>
          </p:cNvSpPr>
          <p:nvPr/>
        </p:nvSpPr>
        <p:spPr bwMode="auto">
          <a:xfrm>
            <a:off x="4572000" y="4107656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32784" name="Text Box 166"/>
          <p:cNvSpPr txBox="1">
            <a:spLocks noChangeArrowheads="1"/>
          </p:cNvSpPr>
          <p:nvPr/>
        </p:nvSpPr>
        <p:spPr bwMode="auto">
          <a:xfrm>
            <a:off x="7486650" y="3040856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785" name="Text Box 167"/>
          <p:cNvSpPr txBox="1">
            <a:spLocks noChangeArrowheads="1"/>
          </p:cNvSpPr>
          <p:nvPr/>
        </p:nvSpPr>
        <p:spPr bwMode="auto">
          <a:xfrm>
            <a:off x="1783557" y="2260997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i="1">
                <a:solidFill>
                  <a:schemeClr val="accent2"/>
                </a:solidFill>
              </a:rPr>
              <a:t>start</a:t>
            </a:r>
          </a:p>
        </p:txBody>
      </p:sp>
      <p:sp>
        <p:nvSpPr>
          <p:cNvPr id="32786" name="Text Box 168"/>
          <p:cNvSpPr txBox="1">
            <a:spLocks noChangeArrowheads="1"/>
          </p:cNvSpPr>
          <p:nvPr/>
        </p:nvSpPr>
        <p:spPr bwMode="auto">
          <a:xfrm>
            <a:off x="6831807" y="2260997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i="1">
                <a:solidFill>
                  <a:schemeClr val="accent2"/>
                </a:solidFill>
              </a:rPr>
              <a:t>goal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51" grpId="0" animBg="1"/>
      <p:bldP spid="85152" grpId="0" animBg="1"/>
      <p:bldP spid="85153" grpId="0" animBg="1"/>
      <p:bldP spid="85155" grpId="0"/>
      <p:bldP spid="85156" grpId="0"/>
      <p:bldP spid="851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1F45-964D-BDF3-3F68-6616A14E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Search Strategies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3F7C035-D2CA-C07E-8019-E2FB73045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10722"/>
              </p:ext>
            </p:extLst>
          </p:nvPr>
        </p:nvGraphicFramePr>
        <p:xfrm>
          <a:off x="617837" y="1401085"/>
          <a:ext cx="8068963" cy="2567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982">
                  <a:extLst>
                    <a:ext uri="{9D8B030D-6E8A-4147-A177-3AD203B41FA5}">
                      <a16:colId xmlns:a16="http://schemas.microsoft.com/office/drawing/2014/main" val="359249611"/>
                    </a:ext>
                  </a:extLst>
                </a:gridCol>
                <a:gridCol w="1471272">
                  <a:extLst>
                    <a:ext uri="{9D8B030D-6E8A-4147-A177-3AD203B41FA5}">
                      <a16:colId xmlns:a16="http://schemas.microsoft.com/office/drawing/2014/main" val="2351090135"/>
                    </a:ext>
                  </a:extLst>
                </a:gridCol>
                <a:gridCol w="1471272">
                  <a:extLst>
                    <a:ext uri="{9D8B030D-6E8A-4147-A177-3AD203B41FA5}">
                      <a16:colId xmlns:a16="http://schemas.microsoft.com/office/drawing/2014/main" val="3389490323"/>
                    </a:ext>
                  </a:extLst>
                </a:gridCol>
                <a:gridCol w="1515994">
                  <a:extLst>
                    <a:ext uri="{9D8B030D-6E8A-4147-A177-3AD203B41FA5}">
                      <a16:colId xmlns:a16="http://schemas.microsoft.com/office/drawing/2014/main" val="4159011258"/>
                    </a:ext>
                  </a:extLst>
                </a:gridCol>
                <a:gridCol w="1816443">
                  <a:extLst>
                    <a:ext uri="{9D8B030D-6E8A-4147-A177-3AD203B41FA5}">
                      <a16:colId xmlns:a16="http://schemas.microsoft.com/office/drawing/2014/main" val="438448981"/>
                    </a:ext>
                  </a:extLst>
                </a:gridCol>
              </a:tblGrid>
              <a:tr h="491630">
                <a:tc>
                  <a:txBody>
                    <a:bodyPr/>
                    <a:lstStyle/>
                    <a:p>
                      <a:r>
                        <a:rPr lang="en-US" dirty="0"/>
                        <a:t>Search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97926"/>
                  </a:ext>
                </a:extLst>
              </a:tr>
              <a:tr h="305606"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04471"/>
                  </a:ext>
                </a:extLst>
              </a:tr>
              <a:tr h="284833"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09846"/>
                  </a:ext>
                </a:extLst>
              </a:tr>
              <a:tr h="9130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Iterative-Deepening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15536"/>
                  </a:ext>
                </a:extLst>
              </a:tr>
              <a:tr h="4916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Uniform-Cost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342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9EFD0F-B5EB-E911-CF0A-2E41B9EEEF3A}"/>
              </a:ext>
            </a:extLst>
          </p:cNvPr>
          <p:cNvSpPr txBox="1"/>
          <p:nvPr/>
        </p:nvSpPr>
        <p:spPr>
          <a:xfrm>
            <a:off x="1359243" y="4399005"/>
            <a:ext cx="673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Branching Factor ; d = depth</a:t>
            </a:r>
          </a:p>
        </p:txBody>
      </p:sp>
    </p:spTree>
    <p:extLst>
      <p:ext uri="{BB962C8B-B14F-4D97-AF65-F5344CB8AC3E}">
        <p14:creationId xmlns:p14="http://schemas.microsoft.com/office/powerpoint/2010/main" val="17045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1F45-964D-BDF3-3F68-6616A14E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Search Strategies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3F7C035-D2CA-C07E-8019-E2FB73045D76}"/>
              </a:ext>
            </a:extLst>
          </p:cNvPr>
          <p:cNvGraphicFramePr>
            <a:graphicFrameLocks noGrp="1"/>
          </p:cNvGraphicFramePr>
          <p:nvPr/>
        </p:nvGraphicFramePr>
        <p:xfrm>
          <a:off x="617837" y="1401085"/>
          <a:ext cx="8068963" cy="2647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982">
                  <a:extLst>
                    <a:ext uri="{9D8B030D-6E8A-4147-A177-3AD203B41FA5}">
                      <a16:colId xmlns:a16="http://schemas.microsoft.com/office/drawing/2014/main" val="359249611"/>
                    </a:ext>
                  </a:extLst>
                </a:gridCol>
                <a:gridCol w="1471272">
                  <a:extLst>
                    <a:ext uri="{9D8B030D-6E8A-4147-A177-3AD203B41FA5}">
                      <a16:colId xmlns:a16="http://schemas.microsoft.com/office/drawing/2014/main" val="2351090135"/>
                    </a:ext>
                  </a:extLst>
                </a:gridCol>
                <a:gridCol w="1471272">
                  <a:extLst>
                    <a:ext uri="{9D8B030D-6E8A-4147-A177-3AD203B41FA5}">
                      <a16:colId xmlns:a16="http://schemas.microsoft.com/office/drawing/2014/main" val="3389490323"/>
                    </a:ext>
                  </a:extLst>
                </a:gridCol>
                <a:gridCol w="1515994">
                  <a:extLst>
                    <a:ext uri="{9D8B030D-6E8A-4147-A177-3AD203B41FA5}">
                      <a16:colId xmlns:a16="http://schemas.microsoft.com/office/drawing/2014/main" val="4159011258"/>
                    </a:ext>
                  </a:extLst>
                </a:gridCol>
                <a:gridCol w="1816443">
                  <a:extLst>
                    <a:ext uri="{9D8B030D-6E8A-4147-A177-3AD203B41FA5}">
                      <a16:colId xmlns:a16="http://schemas.microsoft.com/office/drawing/2014/main" val="438448981"/>
                    </a:ext>
                  </a:extLst>
                </a:gridCol>
              </a:tblGrid>
              <a:tr h="491630">
                <a:tc>
                  <a:txBody>
                    <a:bodyPr/>
                    <a:lstStyle/>
                    <a:p>
                      <a:r>
                        <a:rPr lang="en-US" dirty="0"/>
                        <a:t>Search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97926"/>
                  </a:ext>
                </a:extLst>
              </a:tr>
              <a:tr h="305606"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04471"/>
                  </a:ext>
                </a:extLst>
              </a:tr>
              <a:tr h="284833"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09846"/>
                  </a:ext>
                </a:extLst>
              </a:tr>
              <a:tr h="9130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Iterative-Deepening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15536"/>
                  </a:ext>
                </a:extLst>
              </a:tr>
              <a:tr h="4916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Uniform-Cost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342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7BFAD0-2FFC-B824-1D10-AD654AB1375A}"/>
              </a:ext>
            </a:extLst>
          </p:cNvPr>
          <p:cNvSpPr txBox="1"/>
          <p:nvPr/>
        </p:nvSpPr>
        <p:spPr>
          <a:xfrm>
            <a:off x="1359243" y="4399005"/>
            <a:ext cx="673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Branching Factor ; d = depth</a:t>
            </a:r>
          </a:p>
        </p:txBody>
      </p:sp>
    </p:spTree>
    <p:extLst>
      <p:ext uri="{BB962C8B-B14F-4D97-AF65-F5344CB8AC3E}">
        <p14:creationId xmlns:p14="http://schemas.microsoft.com/office/powerpoint/2010/main" val="123885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1F45-964D-BDF3-3F68-6616A14E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Search Strategies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3F7C035-D2CA-C07E-8019-E2FB73045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90406"/>
              </p:ext>
            </p:extLst>
          </p:nvPr>
        </p:nvGraphicFramePr>
        <p:xfrm>
          <a:off x="617837" y="1401085"/>
          <a:ext cx="8068963" cy="2844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982">
                  <a:extLst>
                    <a:ext uri="{9D8B030D-6E8A-4147-A177-3AD203B41FA5}">
                      <a16:colId xmlns:a16="http://schemas.microsoft.com/office/drawing/2014/main" val="359249611"/>
                    </a:ext>
                  </a:extLst>
                </a:gridCol>
                <a:gridCol w="1471272">
                  <a:extLst>
                    <a:ext uri="{9D8B030D-6E8A-4147-A177-3AD203B41FA5}">
                      <a16:colId xmlns:a16="http://schemas.microsoft.com/office/drawing/2014/main" val="2351090135"/>
                    </a:ext>
                  </a:extLst>
                </a:gridCol>
                <a:gridCol w="1471272">
                  <a:extLst>
                    <a:ext uri="{9D8B030D-6E8A-4147-A177-3AD203B41FA5}">
                      <a16:colId xmlns:a16="http://schemas.microsoft.com/office/drawing/2014/main" val="3389490323"/>
                    </a:ext>
                  </a:extLst>
                </a:gridCol>
                <a:gridCol w="1515994">
                  <a:extLst>
                    <a:ext uri="{9D8B030D-6E8A-4147-A177-3AD203B41FA5}">
                      <a16:colId xmlns:a16="http://schemas.microsoft.com/office/drawing/2014/main" val="4159011258"/>
                    </a:ext>
                  </a:extLst>
                </a:gridCol>
                <a:gridCol w="1816443">
                  <a:extLst>
                    <a:ext uri="{9D8B030D-6E8A-4147-A177-3AD203B41FA5}">
                      <a16:colId xmlns:a16="http://schemas.microsoft.com/office/drawing/2014/main" val="438448981"/>
                    </a:ext>
                  </a:extLst>
                </a:gridCol>
              </a:tblGrid>
              <a:tr h="491630">
                <a:tc>
                  <a:txBody>
                    <a:bodyPr/>
                    <a:lstStyle/>
                    <a:p>
                      <a:r>
                        <a:rPr lang="en-US" dirty="0"/>
                        <a:t>Search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97926"/>
                  </a:ext>
                </a:extLst>
              </a:tr>
              <a:tr h="305606"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04471"/>
                  </a:ext>
                </a:extLst>
              </a:tr>
              <a:tr h="284833"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09846"/>
                  </a:ext>
                </a:extLst>
              </a:tr>
              <a:tr h="9130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Iterative-Deepening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15536"/>
                  </a:ext>
                </a:extLst>
              </a:tr>
              <a:tr h="4916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Uniform-Cost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342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E370B2-4611-DC0E-14A9-9C9F6F1F5B99}"/>
              </a:ext>
            </a:extLst>
          </p:cNvPr>
          <p:cNvSpPr txBox="1"/>
          <p:nvPr/>
        </p:nvSpPr>
        <p:spPr>
          <a:xfrm>
            <a:off x="1285101" y="4561618"/>
            <a:ext cx="673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Branching Factor ; d = depth</a:t>
            </a:r>
          </a:p>
        </p:txBody>
      </p:sp>
    </p:spTree>
    <p:extLst>
      <p:ext uri="{BB962C8B-B14F-4D97-AF65-F5344CB8AC3E}">
        <p14:creationId xmlns:p14="http://schemas.microsoft.com/office/powerpoint/2010/main" val="32047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1F45-964D-BDF3-3F68-6616A14E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Search Strategies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3F7C035-D2CA-C07E-8019-E2FB73045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40152"/>
              </p:ext>
            </p:extLst>
          </p:nvPr>
        </p:nvGraphicFramePr>
        <p:xfrm>
          <a:off x="617837" y="1401085"/>
          <a:ext cx="8068963" cy="2844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982">
                  <a:extLst>
                    <a:ext uri="{9D8B030D-6E8A-4147-A177-3AD203B41FA5}">
                      <a16:colId xmlns:a16="http://schemas.microsoft.com/office/drawing/2014/main" val="359249611"/>
                    </a:ext>
                  </a:extLst>
                </a:gridCol>
                <a:gridCol w="1471272">
                  <a:extLst>
                    <a:ext uri="{9D8B030D-6E8A-4147-A177-3AD203B41FA5}">
                      <a16:colId xmlns:a16="http://schemas.microsoft.com/office/drawing/2014/main" val="2351090135"/>
                    </a:ext>
                  </a:extLst>
                </a:gridCol>
                <a:gridCol w="1471272">
                  <a:extLst>
                    <a:ext uri="{9D8B030D-6E8A-4147-A177-3AD203B41FA5}">
                      <a16:colId xmlns:a16="http://schemas.microsoft.com/office/drawing/2014/main" val="3389490323"/>
                    </a:ext>
                  </a:extLst>
                </a:gridCol>
                <a:gridCol w="1515994">
                  <a:extLst>
                    <a:ext uri="{9D8B030D-6E8A-4147-A177-3AD203B41FA5}">
                      <a16:colId xmlns:a16="http://schemas.microsoft.com/office/drawing/2014/main" val="4159011258"/>
                    </a:ext>
                  </a:extLst>
                </a:gridCol>
                <a:gridCol w="1816443">
                  <a:extLst>
                    <a:ext uri="{9D8B030D-6E8A-4147-A177-3AD203B41FA5}">
                      <a16:colId xmlns:a16="http://schemas.microsoft.com/office/drawing/2014/main" val="438448981"/>
                    </a:ext>
                  </a:extLst>
                </a:gridCol>
              </a:tblGrid>
              <a:tr h="491630">
                <a:tc>
                  <a:txBody>
                    <a:bodyPr/>
                    <a:lstStyle/>
                    <a:p>
                      <a:r>
                        <a:rPr lang="en-US" dirty="0"/>
                        <a:t>Search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97926"/>
                  </a:ext>
                </a:extLst>
              </a:tr>
              <a:tr h="305606"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04471"/>
                  </a:ext>
                </a:extLst>
              </a:tr>
              <a:tr h="284833"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09846"/>
                  </a:ext>
                </a:extLst>
              </a:tr>
              <a:tr h="9130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Iterative-Deepening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15536"/>
                  </a:ext>
                </a:extLst>
              </a:tr>
              <a:tr h="4916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Uniform-Cost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342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576170-EA46-A41E-71D9-E998ECD9CD1B}"/>
              </a:ext>
            </a:extLst>
          </p:cNvPr>
          <p:cNvSpPr txBox="1"/>
          <p:nvPr/>
        </p:nvSpPr>
        <p:spPr>
          <a:xfrm>
            <a:off x="1285101" y="4561618"/>
            <a:ext cx="673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Branching Factor ; d = depth</a:t>
            </a:r>
          </a:p>
        </p:txBody>
      </p:sp>
    </p:spTree>
    <p:extLst>
      <p:ext uri="{BB962C8B-B14F-4D97-AF65-F5344CB8AC3E}">
        <p14:creationId xmlns:p14="http://schemas.microsoft.com/office/powerpoint/2010/main" val="265536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3413</Words>
  <Application>Microsoft Macintosh PowerPoint</Application>
  <PresentationFormat>On-screen Show (16:9)</PresentationFormat>
  <Paragraphs>709</Paragraphs>
  <Slides>55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STIXGeneral</vt:lpstr>
      <vt:lpstr>Times New Roman</vt:lpstr>
      <vt:lpstr>TimesNewRomanPS-BoldItalicMT</vt:lpstr>
      <vt:lpstr>Office Theme</vt:lpstr>
      <vt:lpstr>1_Office Theme</vt:lpstr>
      <vt:lpstr>Search (Cont.)</vt:lpstr>
      <vt:lpstr>General search algorithm</vt:lpstr>
      <vt:lpstr>Properties of Searching Strategies</vt:lpstr>
      <vt:lpstr>Uninformed Search (Recap)</vt:lpstr>
      <vt:lpstr>Uninformed Search (Recap)</vt:lpstr>
      <vt:lpstr>Comparing Search Strategies</vt:lpstr>
      <vt:lpstr>Comparing Search Strategies</vt:lpstr>
      <vt:lpstr>Comparing Search Strategies</vt:lpstr>
      <vt:lpstr>Comparing Search Strategies</vt:lpstr>
      <vt:lpstr>Comparing Search Strategies</vt:lpstr>
      <vt:lpstr>Notes on Uniform-Cost Search</vt:lpstr>
      <vt:lpstr>UCS vs BFS vs DFS</vt:lpstr>
      <vt:lpstr>Informed (Heuristic) Search</vt:lpstr>
      <vt:lpstr>Big idea: heuristic</vt:lpstr>
      <vt:lpstr>Heuristics, More Formally</vt:lpstr>
      <vt:lpstr>Heuristics, More Formally</vt:lpstr>
      <vt:lpstr>Heuristics, More Formally</vt:lpstr>
      <vt:lpstr>Informed methods add domain-specific information</vt:lpstr>
      <vt:lpstr>Heuristics</vt:lpstr>
      <vt:lpstr>Example 3.5</vt:lpstr>
      <vt:lpstr>Example 3.5</vt:lpstr>
      <vt:lpstr>Example 3.5</vt:lpstr>
      <vt:lpstr>Example 3.5</vt:lpstr>
      <vt:lpstr>Heuristics for  8-puzzle</vt:lpstr>
      <vt:lpstr>Heuristics for 8-puzzle</vt:lpstr>
      <vt:lpstr>We can use heuristics to guide search</vt:lpstr>
      <vt:lpstr>Best-first search</vt:lpstr>
      <vt:lpstr>Best-first search</vt:lpstr>
      <vt:lpstr>Greedy best first search</vt:lpstr>
      <vt:lpstr>Greedy best first search example</vt:lpstr>
      <vt:lpstr>Beam search</vt:lpstr>
      <vt:lpstr>Beam search</vt:lpstr>
      <vt:lpstr>PowerPoint Presentation</vt:lpstr>
      <vt:lpstr>A* Search</vt:lpstr>
      <vt:lpstr>A* Search</vt:lpstr>
      <vt:lpstr>A*</vt:lpstr>
      <vt:lpstr>Implementing A*</vt:lpstr>
      <vt:lpstr>Implementing A*</vt:lpstr>
      <vt:lpstr>Alternative A* Pseudo-code</vt:lpstr>
      <vt:lpstr>Observations on A*</vt:lpstr>
      <vt:lpstr>Observations on A*</vt:lpstr>
      <vt:lpstr>Observations on A*</vt:lpstr>
      <vt:lpstr>Observations on A*</vt:lpstr>
      <vt:lpstr>Observations on A*</vt:lpstr>
      <vt:lpstr>Proof of the optimality of A*</vt:lpstr>
      <vt:lpstr>Proof of the optimality of A*</vt:lpstr>
      <vt:lpstr>How to find good heuristics</vt:lpstr>
      <vt:lpstr>Local Search</vt:lpstr>
      <vt:lpstr>Hill Climbing</vt:lpstr>
      <vt:lpstr>Hill climbing on a surface of states</vt:lpstr>
      <vt:lpstr>Hill climbing for search</vt:lpstr>
      <vt:lpstr>Hill-climbing search</vt:lpstr>
      <vt:lpstr>Hill climbing example </vt:lpstr>
      <vt:lpstr>Drawbacks of hill climbing</vt:lpstr>
      <vt:lpstr>Example of a local optimum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(Cont.)</dc:title>
  <dc:creator>Anantaa Kotal</dc:creator>
  <cp:lastModifiedBy>Anantaa Kotal</cp:lastModifiedBy>
  <cp:revision>4</cp:revision>
  <dcterms:created xsi:type="dcterms:W3CDTF">2022-09-14T15:07:51Z</dcterms:created>
  <dcterms:modified xsi:type="dcterms:W3CDTF">2022-09-19T17:13:56Z</dcterms:modified>
</cp:coreProperties>
</file>